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5" r:id="rId3"/>
    <p:sldId id="258" r:id="rId4"/>
    <p:sldId id="272" r:id="rId5"/>
    <p:sldId id="273" r:id="rId6"/>
    <p:sldId id="274" r:id="rId7"/>
    <p:sldId id="271" r:id="rId8"/>
    <p:sldId id="276" r:id="rId9"/>
    <p:sldId id="278" r:id="rId10"/>
    <p:sldId id="260" r:id="rId11"/>
    <p:sldId id="277" r:id="rId12"/>
    <p:sldId id="269" r:id="rId13"/>
    <p:sldId id="270" r:id="rId14"/>
    <p:sldId id="279" r:id="rId15"/>
    <p:sldId id="280" r:id="rId16"/>
    <p:sldId id="281" r:id="rId17"/>
    <p:sldId id="282" r:id="rId18"/>
    <p:sldId id="283" r:id="rId19"/>
    <p:sldId id="261" r:id="rId20"/>
    <p:sldId id="262" r:id="rId21"/>
    <p:sldId id="263" r:id="rId22"/>
    <p:sldId id="264" r:id="rId23"/>
    <p:sldId id="265" r:id="rId24"/>
    <p:sldId id="266" r:id="rId2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3A09"/>
    <a:srgbClr val="EE7833"/>
    <a:srgbClr val="5C91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95782" autoAdjust="0"/>
  </p:normalViewPr>
  <p:slideViewPr>
    <p:cSldViewPr snapToGrid="0">
      <p:cViewPr varScale="1">
        <p:scale>
          <a:sx n="111" d="100"/>
          <a:sy n="111" d="100"/>
        </p:scale>
        <p:origin x="54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6" Type="http://schemas.openxmlformats.org/officeDocument/2006/relationships/image" Target="../media/image10.png"/><Relationship Id="rId5" Type="http://schemas.openxmlformats.org/officeDocument/2006/relationships/image" Target="../media/image9.jfif"/><Relationship Id="rId4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B018CA-A3A3-4888-9F16-78F0ADADDDB2}" type="doc">
      <dgm:prSet loTypeId="urn:microsoft.com/office/officeart/2005/8/layout/p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B815C4A2-9B90-437F-9A62-E1872511840A}">
      <dgm:prSet phldrT="[Testo]" custT="1"/>
      <dgm:spPr/>
      <dgm:t>
        <a:bodyPr/>
        <a:lstStyle/>
        <a:p>
          <a:r>
            <a:rPr lang="it-IT" sz="1600" b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rPr>
            <a:t>BILANCIO, FINANZA E CONTROLLO</a:t>
          </a:r>
          <a:endParaRPr lang="it-IT" sz="1600" b="1" dirty="0"/>
        </a:p>
      </dgm:t>
    </dgm:pt>
    <dgm:pt modelId="{CD9B09D3-14E1-42C2-9331-FC2032ECA8B5}" type="parTrans" cxnId="{D3C423A8-F2C0-40A6-858A-5420D4A3E280}">
      <dgm:prSet/>
      <dgm:spPr/>
      <dgm:t>
        <a:bodyPr/>
        <a:lstStyle/>
        <a:p>
          <a:endParaRPr lang="it-IT"/>
        </a:p>
      </dgm:t>
    </dgm:pt>
    <dgm:pt modelId="{BD01092B-FA78-414C-A365-D562C793C426}" type="sibTrans" cxnId="{D3C423A8-F2C0-40A6-858A-5420D4A3E280}">
      <dgm:prSet/>
      <dgm:spPr/>
      <dgm:t>
        <a:bodyPr/>
        <a:lstStyle/>
        <a:p>
          <a:endParaRPr lang="it-IT"/>
        </a:p>
      </dgm:t>
    </dgm:pt>
    <dgm:pt modelId="{499EBC3D-1439-4DB9-A8DB-BD89135BA752}">
      <dgm:prSet phldrT="[Testo]" custT="1"/>
      <dgm:spPr/>
      <dgm:t>
        <a:bodyPr/>
        <a:lstStyle/>
        <a:p>
          <a:r>
            <a:rPr lang="it-IT" sz="1600" b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rPr>
            <a:t>STRATEGIA E INTERNAZIONALIZZAZIONE </a:t>
          </a:r>
          <a:endParaRPr lang="it-IT" sz="1600" b="1" dirty="0"/>
        </a:p>
      </dgm:t>
    </dgm:pt>
    <dgm:pt modelId="{9180C56D-FDDB-4271-BA2B-7CE59171B50A}" type="parTrans" cxnId="{C073C5F8-C792-4053-A703-1CD464E59498}">
      <dgm:prSet/>
      <dgm:spPr/>
      <dgm:t>
        <a:bodyPr/>
        <a:lstStyle/>
        <a:p>
          <a:endParaRPr lang="it-IT"/>
        </a:p>
      </dgm:t>
    </dgm:pt>
    <dgm:pt modelId="{ECE5EB5D-1955-4A1B-88F8-7C0ADE55AE7D}" type="sibTrans" cxnId="{C073C5F8-C792-4053-A703-1CD464E59498}">
      <dgm:prSet/>
      <dgm:spPr/>
      <dgm:t>
        <a:bodyPr/>
        <a:lstStyle/>
        <a:p>
          <a:endParaRPr lang="it-IT"/>
        </a:p>
      </dgm:t>
    </dgm:pt>
    <dgm:pt modelId="{FCC0E3D5-73B2-40A8-B55B-FDDC896E30C0}">
      <dgm:prSet phldrT="[Testo]" custT="1"/>
      <dgm:spPr/>
      <dgm:t>
        <a:bodyPr/>
        <a:lstStyle/>
        <a:p>
          <a:r>
            <a:rPr lang="it-IT" sz="1600" b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rPr>
            <a:t>PRODUZIONE, LOGISTICA E QUALITÀ</a:t>
          </a:r>
          <a:endParaRPr lang="it-IT" sz="1600" b="1" dirty="0"/>
        </a:p>
      </dgm:t>
    </dgm:pt>
    <dgm:pt modelId="{7075A732-77F2-49C5-BFDC-D0CAEB2AA64E}" type="parTrans" cxnId="{819D7AD7-44E5-4A3C-91BD-F25396FD6FF3}">
      <dgm:prSet/>
      <dgm:spPr/>
      <dgm:t>
        <a:bodyPr/>
        <a:lstStyle/>
        <a:p>
          <a:endParaRPr lang="it-IT"/>
        </a:p>
      </dgm:t>
    </dgm:pt>
    <dgm:pt modelId="{22853067-219A-487E-A706-76A395B43496}" type="sibTrans" cxnId="{819D7AD7-44E5-4A3C-91BD-F25396FD6FF3}">
      <dgm:prSet/>
      <dgm:spPr/>
      <dgm:t>
        <a:bodyPr/>
        <a:lstStyle/>
        <a:p>
          <a:endParaRPr lang="it-IT"/>
        </a:p>
      </dgm:t>
    </dgm:pt>
    <dgm:pt modelId="{9AC155AA-E4A6-43C0-8AA6-596717214AE4}">
      <dgm:prSet phldrT="[Testo]" custT="1"/>
      <dgm:spPr/>
      <dgm:t>
        <a:bodyPr/>
        <a:lstStyle/>
        <a:p>
          <a:r>
            <a:rPr lang="it-IT" sz="1600" b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rPr>
            <a:t>ORGANIZZAZIONE E RISORSE UMANE</a:t>
          </a:r>
          <a:endParaRPr lang="it-IT" sz="1600" b="1" dirty="0"/>
        </a:p>
      </dgm:t>
    </dgm:pt>
    <dgm:pt modelId="{2C86D4E7-3E1B-4CE7-8434-306F78BB0C40}" type="parTrans" cxnId="{D9AF8286-6CF0-4443-9517-101321E0473D}">
      <dgm:prSet/>
      <dgm:spPr/>
      <dgm:t>
        <a:bodyPr/>
        <a:lstStyle/>
        <a:p>
          <a:endParaRPr lang="it-IT"/>
        </a:p>
      </dgm:t>
    </dgm:pt>
    <dgm:pt modelId="{E0781F42-D830-48BF-AA7D-FB4CEBF11E31}" type="sibTrans" cxnId="{D9AF8286-6CF0-4443-9517-101321E0473D}">
      <dgm:prSet/>
      <dgm:spPr/>
      <dgm:t>
        <a:bodyPr/>
        <a:lstStyle/>
        <a:p>
          <a:endParaRPr lang="it-IT"/>
        </a:p>
      </dgm:t>
    </dgm:pt>
    <dgm:pt modelId="{02BD2EE7-D0A3-487E-B28C-32B1459D495A}">
      <dgm:prSet phldrT="[Testo]" custT="1"/>
      <dgm:spPr/>
      <dgm:t>
        <a:bodyPr/>
        <a:lstStyle/>
        <a:p>
          <a:r>
            <a:rPr lang="it-IT" sz="1600" b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rPr>
            <a:t>MARKETING, COMUNICAZIONE E SOSTENIBILITÀ</a:t>
          </a:r>
          <a:endParaRPr lang="it-IT" sz="1600" b="1" dirty="0"/>
        </a:p>
      </dgm:t>
    </dgm:pt>
    <dgm:pt modelId="{664B7F90-2C57-4B80-9FE3-B6C6C429BF64}" type="parTrans" cxnId="{B2DF05B2-08BA-4919-9FAD-702EC9993335}">
      <dgm:prSet/>
      <dgm:spPr/>
      <dgm:t>
        <a:bodyPr/>
        <a:lstStyle/>
        <a:p>
          <a:endParaRPr lang="it-IT"/>
        </a:p>
      </dgm:t>
    </dgm:pt>
    <dgm:pt modelId="{08D05CC7-4229-402C-8750-9C3DBE1F2AAA}" type="sibTrans" cxnId="{B2DF05B2-08BA-4919-9FAD-702EC9993335}">
      <dgm:prSet/>
      <dgm:spPr/>
      <dgm:t>
        <a:bodyPr/>
        <a:lstStyle/>
        <a:p>
          <a:endParaRPr lang="it-IT"/>
        </a:p>
      </dgm:t>
    </dgm:pt>
    <dgm:pt modelId="{07B4D166-900E-4AB8-AC70-4D8073729F08}">
      <dgm:prSet phldrT="[Testo]" custT="1"/>
      <dgm:spPr/>
      <dgm:t>
        <a:bodyPr/>
        <a:lstStyle/>
        <a:p>
          <a:r>
            <a:rPr lang="it-IT" sz="1600" b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rPr>
            <a:t>SOFT SKILLS</a:t>
          </a:r>
          <a:endParaRPr lang="it-IT" sz="1600" b="1" dirty="0"/>
        </a:p>
      </dgm:t>
    </dgm:pt>
    <dgm:pt modelId="{A4ADBE6E-7504-4737-8084-152314F4A2C9}" type="parTrans" cxnId="{01D0E83D-8A3A-4925-86CD-8B58817C0E60}">
      <dgm:prSet/>
      <dgm:spPr/>
      <dgm:t>
        <a:bodyPr/>
        <a:lstStyle/>
        <a:p>
          <a:endParaRPr lang="it-IT"/>
        </a:p>
      </dgm:t>
    </dgm:pt>
    <dgm:pt modelId="{F5E14665-ACB3-4115-91CC-5416DE2042C8}" type="sibTrans" cxnId="{01D0E83D-8A3A-4925-86CD-8B58817C0E60}">
      <dgm:prSet/>
      <dgm:spPr/>
      <dgm:t>
        <a:bodyPr/>
        <a:lstStyle/>
        <a:p>
          <a:endParaRPr lang="it-IT"/>
        </a:p>
      </dgm:t>
    </dgm:pt>
    <dgm:pt modelId="{AFEF2289-5FBA-409E-9F56-F0A56D313A92}" type="pres">
      <dgm:prSet presAssocID="{FBB018CA-A3A3-4888-9F16-78F0ADADDDB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14D4E50D-6366-46EE-80ED-95480A58465A}" type="pres">
      <dgm:prSet presAssocID="{B815C4A2-9B90-437F-9A62-E1872511840A}" presName="compNode" presStyleCnt="0"/>
      <dgm:spPr/>
    </dgm:pt>
    <dgm:pt modelId="{F64FE61C-C837-4B2E-BE53-A1E8E3BF59D2}" type="pres">
      <dgm:prSet presAssocID="{B815C4A2-9B90-437F-9A62-E1872511840A}" presName="pictRect" presStyleLbl="node1" presStyleIdx="0" presStyleCnt="6" custScaleX="77194" custScaleY="58824" custLinFactNeighborX="-850" custLinFactNeighborY="-63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</dgm:spPr>
    </dgm:pt>
    <dgm:pt modelId="{1505B186-D6A2-490F-AB42-F9E46AE1A8D3}" type="pres">
      <dgm:prSet presAssocID="{B815C4A2-9B90-437F-9A62-E1872511840A}" presName="textRect" presStyleLbl="revTx" presStyleIdx="0" presStyleCnt="6" custLinFactNeighborX="-18" custLinFactNeighborY="1308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F9B92EC-AF29-4C18-9FCE-8AB829DE4201}" type="pres">
      <dgm:prSet presAssocID="{BD01092B-FA78-414C-A365-D562C793C426}" presName="sibTrans" presStyleLbl="sibTrans2D1" presStyleIdx="0" presStyleCnt="0"/>
      <dgm:spPr/>
      <dgm:t>
        <a:bodyPr/>
        <a:lstStyle/>
        <a:p>
          <a:endParaRPr lang="it-IT"/>
        </a:p>
      </dgm:t>
    </dgm:pt>
    <dgm:pt modelId="{1AA80623-6E0A-491A-B749-6AEF30967CA2}" type="pres">
      <dgm:prSet presAssocID="{499EBC3D-1439-4DB9-A8DB-BD89135BA752}" presName="compNode" presStyleCnt="0"/>
      <dgm:spPr/>
    </dgm:pt>
    <dgm:pt modelId="{B291E7CE-A4B3-4AAD-893D-F1566AA80202}" type="pres">
      <dgm:prSet presAssocID="{499EBC3D-1439-4DB9-A8DB-BD89135BA752}" presName="pictRect" presStyleLbl="node1" presStyleIdx="1" presStyleCnt="6" custScaleX="70864" custScaleY="63501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5D87B0E4-8A2D-4C91-A7A9-841388D4CB8E}" type="pres">
      <dgm:prSet presAssocID="{499EBC3D-1439-4DB9-A8DB-BD89135BA752}" presName="textRect" presStyleLbl="revTx" presStyleIdx="1" presStyleCnt="6" custScaleX="131919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678D9C0-A8D6-49A9-8793-A5DCA0AD1E6B}" type="pres">
      <dgm:prSet presAssocID="{ECE5EB5D-1955-4A1B-88F8-7C0ADE55AE7D}" presName="sibTrans" presStyleLbl="sibTrans2D1" presStyleIdx="0" presStyleCnt="0"/>
      <dgm:spPr/>
      <dgm:t>
        <a:bodyPr/>
        <a:lstStyle/>
        <a:p>
          <a:endParaRPr lang="it-IT"/>
        </a:p>
      </dgm:t>
    </dgm:pt>
    <dgm:pt modelId="{64B565E5-7033-4912-823B-53E4CF52491E}" type="pres">
      <dgm:prSet presAssocID="{FCC0E3D5-73B2-40A8-B55B-FDDC896E30C0}" presName="compNode" presStyleCnt="0"/>
      <dgm:spPr/>
    </dgm:pt>
    <dgm:pt modelId="{C3AE14D8-5346-4C6C-A81C-459006DFF8EF}" type="pres">
      <dgm:prSet presAssocID="{FCC0E3D5-73B2-40A8-B55B-FDDC896E30C0}" presName="pictRect" presStyleLbl="node1" presStyleIdx="2" presStyleCnt="6" custScaleX="64823" custScaleY="6567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</dgm:spPr>
    </dgm:pt>
    <dgm:pt modelId="{D0521809-30B7-4876-86EA-C089ABB624D1}" type="pres">
      <dgm:prSet presAssocID="{FCC0E3D5-73B2-40A8-B55B-FDDC896E30C0}" presName="textRect" presStyleLbl="revTx" presStyleIdx="2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E3D5201-9134-4332-A639-DB9FA8A714CE}" type="pres">
      <dgm:prSet presAssocID="{22853067-219A-487E-A706-76A395B43496}" presName="sibTrans" presStyleLbl="sibTrans2D1" presStyleIdx="0" presStyleCnt="0"/>
      <dgm:spPr/>
      <dgm:t>
        <a:bodyPr/>
        <a:lstStyle/>
        <a:p>
          <a:endParaRPr lang="it-IT"/>
        </a:p>
      </dgm:t>
    </dgm:pt>
    <dgm:pt modelId="{6222E8B3-8621-4773-A0D6-1261CA6ABF01}" type="pres">
      <dgm:prSet presAssocID="{9AC155AA-E4A6-43C0-8AA6-596717214AE4}" presName="compNode" presStyleCnt="0"/>
      <dgm:spPr/>
    </dgm:pt>
    <dgm:pt modelId="{3F2D6172-D621-4C4E-8E05-7E535E705039}" type="pres">
      <dgm:prSet presAssocID="{9AC155AA-E4A6-43C0-8AA6-596717214AE4}" presName="pictRect" presStyleLbl="node1" presStyleIdx="3" presStyleCnt="6" custScaleX="81157" custScaleY="69360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</dgm:spPr>
    </dgm:pt>
    <dgm:pt modelId="{DFF23487-3677-476C-8600-8EFBC694A2E7}" type="pres">
      <dgm:prSet presAssocID="{9AC155AA-E4A6-43C0-8AA6-596717214AE4}" presName="textRect" presStyleLbl="revTx" presStyleIdx="3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7E1D871-AFB7-49E9-89D2-C1EC4D1595AD}" type="pres">
      <dgm:prSet presAssocID="{E0781F42-D830-48BF-AA7D-FB4CEBF11E31}" presName="sibTrans" presStyleLbl="sibTrans2D1" presStyleIdx="0" presStyleCnt="0"/>
      <dgm:spPr/>
      <dgm:t>
        <a:bodyPr/>
        <a:lstStyle/>
        <a:p>
          <a:endParaRPr lang="it-IT"/>
        </a:p>
      </dgm:t>
    </dgm:pt>
    <dgm:pt modelId="{0CDDFD52-1270-44E4-A900-BC0D92F03C80}" type="pres">
      <dgm:prSet presAssocID="{02BD2EE7-D0A3-487E-B28C-32B1459D495A}" presName="compNode" presStyleCnt="0"/>
      <dgm:spPr/>
    </dgm:pt>
    <dgm:pt modelId="{901F7A53-003F-4DE7-908E-5DF43C3C335A}" type="pres">
      <dgm:prSet presAssocID="{02BD2EE7-D0A3-487E-B28C-32B1459D495A}" presName="pictRect" presStyleLbl="node1" presStyleIdx="4" presStyleCnt="6" custScaleX="69451" custScaleY="72961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</dgm:spPr>
    </dgm:pt>
    <dgm:pt modelId="{F4EF39BB-7FAB-4F7B-A259-416D284BD802}" type="pres">
      <dgm:prSet presAssocID="{02BD2EE7-D0A3-487E-B28C-32B1459D495A}" presName="textRect" presStyleLbl="revTx" presStyleIdx="4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4C790B89-B6E9-4D4B-9EE1-421583F395EC}" type="pres">
      <dgm:prSet presAssocID="{08D05CC7-4229-402C-8750-9C3DBE1F2AAA}" presName="sibTrans" presStyleLbl="sibTrans2D1" presStyleIdx="0" presStyleCnt="0"/>
      <dgm:spPr/>
      <dgm:t>
        <a:bodyPr/>
        <a:lstStyle/>
        <a:p>
          <a:endParaRPr lang="it-IT"/>
        </a:p>
      </dgm:t>
    </dgm:pt>
    <dgm:pt modelId="{EB00A9DB-2A40-4667-876A-EB04D00294FD}" type="pres">
      <dgm:prSet presAssocID="{07B4D166-900E-4AB8-AC70-4D8073729F08}" presName="compNode" presStyleCnt="0"/>
      <dgm:spPr/>
    </dgm:pt>
    <dgm:pt modelId="{53698E5A-C23F-4C30-A36C-E56E707BFC25}" type="pres">
      <dgm:prSet presAssocID="{07B4D166-900E-4AB8-AC70-4D8073729F08}" presName="pictRect" presStyleLbl="node1" presStyleIdx="5" presStyleCnt="6" custScaleX="56342" custScaleY="64762"/>
      <dgm:spPr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</dgm:pt>
    <dgm:pt modelId="{70E3345B-50C5-4D08-BA6D-C203D6E6F0C0}" type="pres">
      <dgm:prSet presAssocID="{07B4D166-900E-4AB8-AC70-4D8073729F08}" presName="textRect" presStyleLbl="revTx" presStyleIdx="5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62E8263D-56A2-4A2E-8DD7-3A0424F2F959}" type="presOf" srcId="{E0781F42-D830-48BF-AA7D-FB4CEBF11E31}" destId="{87E1D871-AFB7-49E9-89D2-C1EC4D1595AD}" srcOrd="0" destOrd="0" presId="urn:microsoft.com/office/officeart/2005/8/layout/pList1"/>
    <dgm:cxn modelId="{650EE533-7623-4DCD-BB44-5E195D6A609B}" type="presOf" srcId="{02BD2EE7-D0A3-487E-B28C-32B1459D495A}" destId="{F4EF39BB-7FAB-4F7B-A259-416D284BD802}" srcOrd="0" destOrd="0" presId="urn:microsoft.com/office/officeart/2005/8/layout/pList1"/>
    <dgm:cxn modelId="{C46EDEF3-3C4F-441A-8C2B-DFAA4DE3E87E}" type="presOf" srcId="{B815C4A2-9B90-437F-9A62-E1872511840A}" destId="{1505B186-D6A2-490F-AB42-F9E46AE1A8D3}" srcOrd="0" destOrd="0" presId="urn:microsoft.com/office/officeart/2005/8/layout/pList1"/>
    <dgm:cxn modelId="{1DBB496C-E7FF-40DB-918A-0046B9B0ACAD}" type="presOf" srcId="{FBB018CA-A3A3-4888-9F16-78F0ADADDDB2}" destId="{AFEF2289-5FBA-409E-9F56-F0A56D313A92}" srcOrd="0" destOrd="0" presId="urn:microsoft.com/office/officeart/2005/8/layout/pList1"/>
    <dgm:cxn modelId="{D3C423A8-F2C0-40A6-858A-5420D4A3E280}" srcId="{FBB018CA-A3A3-4888-9F16-78F0ADADDDB2}" destId="{B815C4A2-9B90-437F-9A62-E1872511840A}" srcOrd="0" destOrd="0" parTransId="{CD9B09D3-14E1-42C2-9331-FC2032ECA8B5}" sibTransId="{BD01092B-FA78-414C-A365-D562C793C426}"/>
    <dgm:cxn modelId="{F297D534-90F1-4F3E-96A2-0D2624C0D6DC}" type="presOf" srcId="{9AC155AA-E4A6-43C0-8AA6-596717214AE4}" destId="{DFF23487-3677-476C-8600-8EFBC694A2E7}" srcOrd="0" destOrd="0" presId="urn:microsoft.com/office/officeart/2005/8/layout/pList1"/>
    <dgm:cxn modelId="{015E9EB6-992C-4B0B-9185-567409E939D9}" type="presOf" srcId="{BD01092B-FA78-414C-A365-D562C793C426}" destId="{8F9B92EC-AF29-4C18-9FCE-8AB829DE4201}" srcOrd="0" destOrd="0" presId="urn:microsoft.com/office/officeart/2005/8/layout/pList1"/>
    <dgm:cxn modelId="{018F94E2-7829-4114-99A2-230250310BB8}" type="presOf" srcId="{499EBC3D-1439-4DB9-A8DB-BD89135BA752}" destId="{5D87B0E4-8A2D-4C91-A7A9-841388D4CB8E}" srcOrd="0" destOrd="0" presId="urn:microsoft.com/office/officeart/2005/8/layout/pList1"/>
    <dgm:cxn modelId="{B2DF05B2-08BA-4919-9FAD-702EC9993335}" srcId="{FBB018CA-A3A3-4888-9F16-78F0ADADDDB2}" destId="{02BD2EE7-D0A3-487E-B28C-32B1459D495A}" srcOrd="4" destOrd="0" parTransId="{664B7F90-2C57-4B80-9FE3-B6C6C429BF64}" sibTransId="{08D05CC7-4229-402C-8750-9C3DBE1F2AAA}"/>
    <dgm:cxn modelId="{C073C5F8-C792-4053-A703-1CD464E59498}" srcId="{FBB018CA-A3A3-4888-9F16-78F0ADADDDB2}" destId="{499EBC3D-1439-4DB9-A8DB-BD89135BA752}" srcOrd="1" destOrd="0" parTransId="{9180C56D-FDDB-4271-BA2B-7CE59171B50A}" sibTransId="{ECE5EB5D-1955-4A1B-88F8-7C0ADE55AE7D}"/>
    <dgm:cxn modelId="{65358FB1-3AD4-4FCC-90DB-C8F459ACC5C3}" type="presOf" srcId="{FCC0E3D5-73B2-40A8-B55B-FDDC896E30C0}" destId="{D0521809-30B7-4876-86EA-C089ABB624D1}" srcOrd="0" destOrd="0" presId="urn:microsoft.com/office/officeart/2005/8/layout/pList1"/>
    <dgm:cxn modelId="{864C2AE9-E3A8-4DC0-9E76-F214540E7D68}" type="presOf" srcId="{ECE5EB5D-1955-4A1B-88F8-7C0ADE55AE7D}" destId="{6678D9C0-A8D6-49A9-8793-A5DCA0AD1E6B}" srcOrd="0" destOrd="0" presId="urn:microsoft.com/office/officeart/2005/8/layout/pList1"/>
    <dgm:cxn modelId="{BEF34B54-96A8-4C28-80B8-91AA312A7966}" type="presOf" srcId="{08D05CC7-4229-402C-8750-9C3DBE1F2AAA}" destId="{4C790B89-B6E9-4D4B-9EE1-421583F395EC}" srcOrd="0" destOrd="0" presId="urn:microsoft.com/office/officeart/2005/8/layout/pList1"/>
    <dgm:cxn modelId="{F6A0E791-6CCF-43BF-8A73-B4728B25D4A7}" type="presOf" srcId="{22853067-219A-487E-A706-76A395B43496}" destId="{AE3D5201-9134-4332-A639-DB9FA8A714CE}" srcOrd="0" destOrd="0" presId="urn:microsoft.com/office/officeart/2005/8/layout/pList1"/>
    <dgm:cxn modelId="{A623255B-D444-4830-9374-12A58C285EC4}" type="presOf" srcId="{07B4D166-900E-4AB8-AC70-4D8073729F08}" destId="{70E3345B-50C5-4D08-BA6D-C203D6E6F0C0}" srcOrd="0" destOrd="0" presId="urn:microsoft.com/office/officeart/2005/8/layout/pList1"/>
    <dgm:cxn modelId="{01D0E83D-8A3A-4925-86CD-8B58817C0E60}" srcId="{FBB018CA-A3A3-4888-9F16-78F0ADADDDB2}" destId="{07B4D166-900E-4AB8-AC70-4D8073729F08}" srcOrd="5" destOrd="0" parTransId="{A4ADBE6E-7504-4737-8084-152314F4A2C9}" sibTransId="{F5E14665-ACB3-4115-91CC-5416DE2042C8}"/>
    <dgm:cxn modelId="{819D7AD7-44E5-4A3C-91BD-F25396FD6FF3}" srcId="{FBB018CA-A3A3-4888-9F16-78F0ADADDDB2}" destId="{FCC0E3D5-73B2-40A8-B55B-FDDC896E30C0}" srcOrd="2" destOrd="0" parTransId="{7075A732-77F2-49C5-BFDC-D0CAEB2AA64E}" sibTransId="{22853067-219A-487E-A706-76A395B43496}"/>
    <dgm:cxn modelId="{D9AF8286-6CF0-4443-9517-101321E0473D}" srcId="{FBB018CA-A3A3-4888-9F16-78F0ADADDDB2}" destId="{9AC155AA-E4A6-43C0-8AA6-596717214AE4}" srcOrd="3" destOrd="0" parTransId="{2C86D4E7-3E1B-4CE7-8434-306F78BB0C40}" sibTransId="{E0781F42-D830-48BF-AA7D-FB4CEBF11E31}"/>
    <dgm:cxn modelId="{AA332979-8929-4C11-B2AF-3BCE58D03ACC}" type="presParOf" srcId="{AFEF2289-5FBA-409E-9F56-F0A56D313A92}" destId="{14D4E50D-6366-46EE-80ED-95480A58465A}" srcOrd="0" destOrd="0" presId="urn:microsoft.com/office/officeart/2005/8/layout/pList1"/>
    <dgm:cxn modelId="{B3901AF9-3291-4248-A759-A695C26E8352}" type="presParOf" srcId="{14D4E50D-6366-46EE-80ED-95480A58465A}" destId="{F64FE61C-C837-4B2E-BE53-A1E8E3BF59D2}" srcOrd="0" destOrd="0" presId="urn:microsoft.com/office/officeart/2005/8/layout/pList1"/>
    <dgm:cxn modelId="{8D21126A-5598-4F40-96A6-0814225DB2CE}" type="presParOf" srcId="{14D4E50D-6366-46EE-80ED-95480A58465A}" destId="{1505B186-D6A2-490F-AB42-F9E46AE1A8D3}" srcOrd="1" destOrd="0" presId="urn:microsoft.com/office/officeart/2005/8/layout/pList1"/>
    <dgm:cxn modelId="{D5685EC1-FEA1-4B5C-BE93-BECBD76FF147}" type="presParOf" srcId="{AFEF2289-5FBA-409E-9F56-F0A56D313A92}" destId="{8F9B92EC-AF29-4C18-9FCE-8AB829DE4201}" srcOrd="1" destOrd="0" presId="urn:microsoft.com/office/officeart/2005/8/layout/pList1"/>
    <dgm:cxn modelId="{3166C205-5010-4BB2-8195-645708B30535}" type="presParOf" srcId="{AFEF2289-5FBA-409E-9F56-F0A56D313A92}" destId="{1AA80623-6E0A-491A-B749-6AEF30967CA2}" srcOrd="2" destOrd="0" presId="urn:microsoft.com/office/officeart/2005/8/layout/pList1"/>
    <dgm:cxn modelId="{ADAF063E-51A9-4F18-9978-729E01F80679}" type="presParOf" srcId="{1AA80623-6E0A-491A-B749-6AEF30967CA2}" destId="{B291E7CE-A4B3-4AAD-893D-F1566AA80202}" srcOrd="0" destOrd="0" presId="urn:microsoft.com/office/officeart/2005/8/layout/pList1"/>
    <dgm:cxn modelId="{13BBCDAE-5E77-4399-8357-CF35674D47CC}" type="presParOf" srcId="{1AA80623-6E0A-491A-B749-6AEF30967CA2}" destId="{5D87B0E4-8A2D-4C91-A7A9-841388D4CB8E}" srcOrd="1" destOrd="0" presId="urn:microsoft.com/office/officeart/2005/8/layout/pList1"/>
    <dgm:cxn modelId="{E402D015-1968-4299-9009-6B4378B9466E}" type="presParOf" srcId="{AFEF2289-5FBA-409E-9F56-F0A56D313A92}" destId="{6678D9C0-A8D6-49A9-8793-A5DCA0AD1E6B}" srcOrd="3" destOrd="0" presId="urn:microsoft.com/office/officeart/2005/8/layout/pList1"/>
    <dgm:cxn modelId="{3D195EEA-EBD6-4D26-AD8F-5978E22F380E}" type="presParOf" srcId="{AFEF2289-5FBA-409E-9F56-F0A56D313A92}" destId="{64B565E5-7033-4912-823B-53E4CF52491E}" srcOrd="4" destOrd="0" presId="urn:microsoft.com/office/officeart/2005/8/layout/pList1"/>
    <dgm:cxn modelId="{1571CE20-6217-4C58-9B7C-53FB7E4D8F56}" type="presParOf" srcId="{64B565E5-7033-4912-823B-53E4CF52491E}" destId="{C3AE14D8-5346-4C6C-A81C-459006DFF8EF}" srcOrd="0" destOrd="0" presId="urn:microsoft.com/office/officeart/2005/8/layout/pList1"/>
    <dgm:cxn modelId="{8B1CFABE-6AD3-4513-BBD2-2A601B03894F}" type="presParOf" srcId="{64B565E5-7033-4912-823B-53E4CF52491E}" destId="{D0521809-30B7-4876-86EA-C089ABB624D1}" srcOrd="1" destOrd="0" presId="urn:microsoft.com/office/officeart/2005/8/layout/pList1"/>
    <dgm:cxn modelId="{51B7DE83-013A-4CDE-8E4C-CA870CC74CD2}" type="presParOf" srcId="{AFEF2289-5FBA-409E-9F56-F0A56D313A92}" destId="{AE3D5201-9134-4332-A639-DB9FA8A714CE}" srcOrd="5" destOrd="0" presId="urn:microsoft.com/office/officeart/2005/8/layout/pList1"/>
    <dgm:cxn modelId="{D2A02627-2723-4EE3-8E92-2AABE4CFAE20}" type="presParOf" srcId="{AFEF2289-5FBA-409E-9F56-F0A56D313A92}" destId="{6222E8B3-8621-4773-A0D6-1261CA6ABF01}" srcOrd="6" destOrd="0" presId="urn:microsoft.com/office/officeart/2005/8/layout/pList1"/>
    <dgm:cxn modelId="{B14CA199-5931-49AB-ABCE-98494B391452}" type="presParOf" srcId="{6222E8B3-8621-4773-A0D6-1261CA6ABF01}" destId="{3F2D6172-D621-4C4E-8E05-7E535E705039}" srcOrd="0" destOrd="0" presId="urn:microsoft.com/office/officeart/2005/8/layout/pList1"/>
    <dgm:cxn modelId="{C2ADDC78-58A4-4DDB-AF17-147C531979A0}" type="presParOf" srcId="{6222E8B3-8621-4773-A0D6-1261CA6ABF01}" destId="{DFF23487-3677-476C-8600-8EFBC694A2E7}" srcOrd="1" destOrd="0" presId="urn:microsoft.com/office/officeart/2005/8/layout/pList1"/>
    <dgm:cxn modelId="{D33EFE9C-E82E-438F-B950-8475FF9B63B3}" type="presParOf" srcId="{AFEF2289-5FBA-409E-9F56-F0A56D313A92}" destId="{87E1D871-AFB7-49E9-89D2-C1EC4D1595AD}" srcOrd="7" destOrd="0" presId="urn:microsoft.com/office/officeart/2005/8/layout/pList1"/>
    <dgm:cxn modelId="{01FD5DD8-3DB9-4F9B-8D64-CA5C300510F1}" type="presParOf" srcId="{AFEF2289-5FBA-409E-9F56-F0A56D313A92}" destId="{0CDDFD52-1270-44E4-A900-BC0D92F03C80}" srcOrd="8" destOrd="0" presId="urn:microsoft.com/office/officeart/2005/8/layout/pList1"/>
    <dgm:cxn modelId="{1F0D9564-1FD0-45D1-A4DC-FD6169D6F96B}" type="presParOf" srcId="{0CDDFD52-1270-44E4-A900-BC0D92F03C80}" destId="{901F7A53-003F-4DE7-908E-5DF43C3C335A}" srcOrd="0" destOrd="0" presId="urn:microsoft.com/office/officeart/2005/8/layout/pList1"/>
    <dgm:cxn modelId="{6804F87F-B1E3-4030-9A65-106B3E585469}" type="presParOf" srcId="{0CDDFD52-1270-44E4-A900-BC0D92F03C80}" destId="{F4EF39BB-7FAB-4F7B-A259-416D284BD802}" srcOrd="1" destOrd="0" presId="urn:microsoft.com/office/officeart/2005/8/layout/pList1"/>
    <dgm:cxn modelId="{F8D8DC9A-C599-44D7-9F29-00546226F0F0}" type="presParOf" srcId="{AFEF2289-5FBA-409E-9F56-F0A56D313A92}" destId="{4C790B89-B6E9-4D4B-9EE1-421583F395EC}" srcOrd="9" destOrd="0" presId="urn:microsoft.com/office/officeart/2005/8/layout/pList1"/>
    <dgm:cxn modelId="{C4C77826-EC68-43E7-AB68-8B2EE167371F}" type="presParOf" srcId="{AFEF2289-5FBA-409E-9F56-F0A56D313A92}" destId="{EB00A9DB-2A40-4667-876A-EB04D00294FD}" srcOrd="10" destOrd="0" presId="urn:microsoft.com/office/officeart/2005/8/layout/pList1"/>
    <dgm:cxn modelId="{533E96B4-11E8-4617-9147-CF99B40BAA42}" type="presParOf" srcId="{EB00A9DB-2A40-4667-876A-EB04D00294FD}" destId="{53698E5A-C23F-4C30-A36C-E56E707BFC25}" srcOrd="0" destOrd="0" presId="urn:microsoft.com/office/officeart/2005/8/layout/pList1"/>
    <dgm:cxn modelId="{450FE21B-54E4-4B3E-917B-9132FF8DE13F}" type="presParOf" srcId="{EB00A9DB-2A40-4667-876A-EB04D00294FD}" destId="{70E3345B-50C5-4D08-BA6D-C203D6E6F0C0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6894-9831-4365-BB82-5E8032A601AA}" type="datetimeFigureOut">
              <a:rPr lang="it-IT" smtClean="0"/>
              <a:t>18/07/2019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5A62-1283-441D-9F43-969A85E8B63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34150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6894-9831-4365-BB82-5E8032A601AA}" type="datetimeFigureOut">
              <a:rPr lang="it-IT" smtClean="0"/>
              <a:t>18/07/2019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5A62-1283-441D-9F43-969A85E8B63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5686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6894-9831-4365-BB82-5E8032A601AA}" type="datetimeFigureOut">
              <a:rPr lang="it-IT" smtClean="0"/>
              <a:t>18/07/2019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5A62-1283-441D-9F43-969A85E8B63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78857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6894-9831-4365-BB82-5E8032A601AA}" type="datetimeFigureOut">
              <a:rPr lang="it-IT" smtClean="0"/>
              <a:t>18/07/2019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5A62-1283-441D-9F43-969A85E8B63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90881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6894-9831-4365-BB82-5E8032A601AA}" type="datetimeFigureOut">
              <a:rPr lang="it-IT" smtClean="0"/>
              <a:t>18/07/2019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5A62-1283-441D-9F43-969A85E8B63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81771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6894-9831-4365-BB82-5E8032A601AA}" type="datetimeFigureOut">
              <a:rPr lang="it-IT" smtClean="0"/>
              <a:t>18/07/2019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5A62-1283-441D-9F43-969A85E8B63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04944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6894-9831-4365-BB82-5E8032A601AA}" type="datetimeFigureOut">
              <a:rPr lang="it-IT" smtClean="0"/>
              <a:t>18/07/2019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5A62-1283-441D-9F43-969A85E8B63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5696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6894-9831-4365-BB82-5E8032A601AA}" type="datetimeFigureOut">
              <a:rPr lang="it-IT" smtClean="0"/>
              <a:t>18/07/2019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5A62-1283-441D-9F43-969A85E8B63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2493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6894-9831-4365-BB82-5E8032A601AA}" type="datetimeFigureOut">
              <a:rPr lang="it-IT" smtClean="0"/>
              <a:t>18/07/2019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5A62-1283-441D-9F43-969A85E8B63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55021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6894-9831-4365-BB82-5E8032A601AA}" type="datetimeFigureOut">
              <a:rPr lang="it-IT" smtClean="0"/>
              <a:t>18/07/2019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5A62-1283-441D-9F43-969A85E8B63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68438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6894-9831-4365-BB82-5E8032A601AA}" type="datetimeFigureOut">
              <a:rPr lang="it-IT" smtClean="0"/>
              <a:t>18/07/2019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B5A62-1283-441D-9F43-969A85E8B63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5579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C6894-9831-4365-BB82-5E8032A601AA}" type="datetimeFigureOut">
              <a:rPr lang="it-IT" smtClean="0"/>
              <a:t>18/07/2019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B5A62-1283-441D-9F43-969A85E8B63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7996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tif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f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82658" y="335636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it-IT" sz="3600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it-IT" b="1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  <a:cs typeface="Tahoma" charset="0"/>
              </a:rPr>
              <a:t/>
            </a:r>
            <a:br>
              <a:rPr lang="it-IT" b="1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  <a:cs typeface="Tahoma" charset="0"/>
              </a:rPr>
            </a:br>
            <a:r>
              <a:rPr lang="it-IT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  <a:cs typeface="Tahoma" charset="0"/>
              </a:rPr>
              <a:t/>
            </a:r>
            <a:br>
              <a:rPr lang="it-IT" dirty="0">
                <a:solidFill>
                  <a:srgbClr val="593D0C"/>
                </a:solidFill>
                <a:latin typeface="Cambria" panose="02040503050406030204" pitchFamily="18" charset="0"/>
                <a:ea typeface="Cambria" panose="02040503050406030204" pitchFamily="18" charset="0"/>
                <a:cs typeface="Tahoma" charset="0"/>
              </a:rPr>
            </a:br>
            <a:endParaRPr lang="it-IT" dirty="0">
              <a:solidFill>
                <a:srgbClr val="593D0C"/>
              </a:solidFill>
              <a:latin typeface="Cambria" panose="02040503050406030204" pitchFamily="18" charset="0"/>
              <a:ea typeface="Cambria" panose="02040503050406030204" pitchFamily="18" charset="0"/>
              <a:cs typeface="Tahoma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4835" y="17441"/>
            <a:ext cx="1327165" cy="1120775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386" y="0"/>
            <a:ext cx="2498501" cy="1155658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163" y="16517"/>
            <a:ext cx="3790950" cy="888308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2812757" y="1359975"/>
            <a:ext cx="676054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3200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/>
            </a:r>
            <a:br>
              <a:rPr lang="it-IT" sz="3200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</a:br>
            <a:endParaRPr lang="it-IT" sz="3200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5416315" y="1685616"/>
            <a:ext cx="147668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54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  <a:cs typeface="Tahoma" charset="0"/>
              </a:rPr>
              <a:t>EMBA</a:t>
            </a:r>
            <a:endParaRPr lang="it-IT" sz="5400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1400600" y="3207635"/>
            <a:ext cx="950811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5400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  <a:cs typeface="Tahoma" charset="0"/>
              </a:rPr>
              <a:t>EXECUTIVE</a:t>
            </a:r>
            <a:r>
              <a:rPr lang="it-IT" sz="5400" dirty="0">
                <a:solidFill>
                  <a:srgbClr val="593D0C"/>
                </a:solidFill>
                <a:latin typeface="Helvetica 55 Roman" panose="020B0500000000000000" pitchFamily="34" charset="0"/>
                <a:ea typeface="Cambria" panose="02040503050406030204" pitchFamily="18" charset="0"/>
                <a:cs typeface="Tahoma" charset="0"/>
              </a:rPr>
              <a:t> MASTER IN </a:t>
            </a:r>
          </a:p>
          <a:p>
            <a:pPr algn="ctr"/>
            <a:r>
              <a:rPr lang="it-IT" sz="5400" dirty="0">
                <a:solidFill>
                  <a:srgbClr val="593D0C"/>
                </a:solidFill>
                <a:latin typeface="Helvetica 55 Roman" panose="020B0500000000000000" pitchFamily="34" charset="0"/>
                <a:ea typeface="Cambria" panose="02040503050406030204" pitchFamily="18" charset="0"/>
                <a:cs typeface="Tahoma" charset="0"/>
              </a:rPr>
              <a:t>BUSINESS ADMINISTRATION</a:t>
            </a:r>
            <a:endParaRPr lang="it-IT" sz="5400" dirty="0">
              <a:latin typeface="Helvetica 55 Roman" panose="020B0500000000000000" pitchFamily="34" charset="0"/>
              <a:ea typeface="Cambria" panose="02040503050406030204" pitchFamily="18" charset="0"/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13" name="Rettangolo 12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</p:spTree>
    <p:extLst>
      <p:ext uri="{BB962C8B-B14F-4D97-AF65-F5344CB8AC3E}">
        <p14:creationId xmlns:p14="http://schemas.microsoft.com/office/powerpoint/2010/main" val="168052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xmlns="" id="{6A13ABCF-FDCB-174F-BC7A-D17C2108F1A7}"/>
              </a:ext>
            </a:extLst>
          </p:cNvPr>
          <p:cNvSpPr/>
          <p:nvPr/>
        </p:nvSpPr>
        <p:spPr>
          <a:xfrm>
            <a:off x="5612524" y="1007116"/>
            <a:ext cx="60644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4800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Marco </a:t>
            </a:r>
            <a:r>
              <a:rPr lang="it-IT" sz="4800" dirty="0" err="1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Sartor</a:t>
            </a:r>
            <a:endParaRPr lang="it-IT" sz="4800" dirty="0">
              <a:solidFill>
                <a:schemeClr val="accent1">
                  <a:lumMod val="50000"/>
                </a:schemeClr>
              </a:solidFill>
              <a:ea typeface="Calibri" panose="020F0502020204030204" pitchFamily="34" charset="0"/>
            </a:endParaRPr>
          </a:p>
          <a:p>
            <a:r>
              <a:rPr lang="it-IT" sz="3600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Direttore EMBA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xmlns="" id="{3F22C77C-8C39-8943-A563-A86AA71DDA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821" y="4225158"/>
            <a:ext cx="4203770" cy="1944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762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xmlns="" id="{78699D07-CBBD-0D41-8DE9-4A856E986E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281" y="4465890"/>
            <a:ext cx="6495740" cy="1522103"/>
          </a:xfrm>
          <a:prstGeom prst="rect">
            <a:avLst/>
          </a:prstGeom>
        </p:spPr>
      </p:pic>
      <p:sp>
        <p:nvSpPr>
          <p:cNvPr id="11" name="Rettangolo 10">
            <a:extLst>
              <a:ext uri="{FF2B5EF4-FFF2-40B4-BE49-F238E27FC236}">
                <a16:creationId xmlns:a16="http://schemas.microsoft.com/office/drawing/2014/main" xmlns="" id="{6A13ABCF-FDCB-174F-BC7A-D17C2108F1A7}"/>
              </a:ext>
            </a:extLst>
          </p:cNvPr>
          <p:cNvSpPr/>
          <p:nvPr/>
        </p:nvSpPr>
        <p:spPr>
          <a:xfrm>
            <a:off x="5612524" y="1007116"/>
            <a:ext cx="60644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4800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Anna </a:t>
            </a:r>
            <a:r>
              <a:rPr lang="it-IT" sz="4800" dirty="0" err="1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Mareschi</a:t>
            </a:r>
            <a:r>
              <a:rPr lang="it-IT" sz="4800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 Danieli</a:t>
            </a:r>
          </a:p>
          <a:p>
            <a:r>
              <a:rPr lang="it-IT" sz="3600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Presidente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xmlns="" id="{A8F36486-DF30-1242-8FD8-46A65C5C300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211" y="4465890"/>
            <a:ext cx="6495740" cy="1522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296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xmlns="" id="{78699D07-CBBD-0D41-8DE9-4A856E986E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281" y="4465890"/>
            <a:ext cx="6495740" cy="1522103"/>
          </a:xfrm>
          <a:prstGeom prst="rect">
            <a:avLst/>
          </a:prstGeom>
        </p:spPr>
      </p:pic>
      <p:sp>
        <p:nvSpPr>
          <p:cNvPr id="11" name="Rettangolo 10">
            <a:extLst>
              <a:ext uri="{FF2B5EF4-FFF2-40B4-BE49-F238E27FC236}">
                <a16:creationId xmlns:a16="http://schemas.microsoft.com/office/drawing/2014/main" xmlns="" id="{6A13ABCF-FDCB-174F-BC7A-D17C2108F1A7}"/>
              </a:ext>
            </a:extLst>
          </p:cNvPr>
          <p:cNvSpPr/>
          <p:nvPr/>
        </p:nvSpPr>
        <p:spPr>
          <a:xfrm>
            <a:off x="5612524" y="1007116"/>
            <a:ext cx="60644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4800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Michele </a:t>
            </a:r>
            <a:r>
              <a:rPr lang="it-IT" sz="4800" dirty="0" err="1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Nencioni</a:t>
            </a:r>
            <a:endParaRPr lang="it-IT" sz="4800" dirty="0">
              <a:solidFill>
                <a:schemeClr val="accent1">
                  <a:lumMod val="50000"/>
                </a:schemeClr>
              </a:solidFill>
              <a:ea typeface="Calibri" panose="020F0502020204030204" pitchFamily="34" charset="0"/>
            </a:endParaRPr>
          </a:p>
          <a:p>
            <a:r>
              <a:rPr lang="it-IT" sz="3600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Direttore</a:t>
            </a:r>
          </a:p>
        </p:txBody>
      </p:sp>
    </p:spTree>
    <p:extLst>
      <p:ext uri="{BB962C8B-B14F-4D97-AF65-F5344CB8AC3E}">
        <p14:creationId xmlns:p14="http://schemas.microsoft.com/office/powerpoint/2010/main" val="41148157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xmlns="" id="{6A13ABCF-FDCB-174F-BC7A-D17C2108F1A7}"/>
              </a:ext>
            </a:extLst>
          </p:cNvPr>
          <p:cNvSpPr/>
          <p:nvPr/>
        </p:nvSpPr>
        <p:spPr>
          <a:xfrm>
            <a:off x="5612524" y="1007116"/>
            <a:ext cx="60644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4800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Alberto Felice De Toni</a:t>
            </a:r>
          </a:p>
          <a:p>
            <a:r>
              <a:rPr lang="it-IT" sz="3600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Rettore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xmlns="" id="{3F22C77C-8C39-8943-A563-A86AA71DDA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821" y="4225158"/>
            <a:ext cx="4203770" cy="1944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915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xmlns="" id="{6A13ABCF-FDCB-174F-BC7A-D17C2108F1A7}"/>
              </a:ext>
            </a:extLst>
          </p:cNvPr>
          <p:cNvSpPr/>
          <p:nvPr/>
        </p:nvSpPr>
        <p:spPr>
          <a:xfrm>
            <a:off x="5612524" y="1007116"/>
            <a:ext cx="60644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4800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Roberto </a:t>
            </a:r>
            <a:r>
              <a:rPr lang="it-IT" sz="4800" dirty="0" err="1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Pinton</a:t>
            </a:r>
            <a:endParaRPr lang="it-IT" sz="4800" dirty="0">
              <a:solidFill>
                <a:schemeClr val="accent1">
                  <a:lumMod val="50000"/>
                </a:schemeClr>
              </a:solidFill>
              <a:ea typeface="Calibri" panose="020F0502020204030204" pitchFamily="34" charset="0"/>
            </a:endParaRPr>
          </a:p>
          <a:p>
            <a:r>
              <a:rPr lang="it-IT" sz="3600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Rettore eletto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xmlns="" id="{3F22C77C-8C39-8943-A563-A86AA71DDA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821" y="4225158"/>
            <a:ext cx="4203770" cy="1944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907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3252374" y="2349440"/>
            <a:ext cx="65628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SERVIVA UN EXECUTIVE MBA UNIUD?</a:t>
            </a:r>
          </a:p>
        </p:txBody>
      </p:sp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</p:spTree>
    <p:extLst>
      <p:ext uri="{BB962C8B-B14F-4D97-AF65-F5344CB8AC3E}">
        <p14:creationId xmlns:p14="http://schemas.microsoft.com/office/powerpoint/2010/main" val="2362122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250731" y="323502"/>
            <a:ext cx="9633679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6 ELEMENTI DI FORTE ORIGINALITA’</a:t>
            </a:r>
          </a:p>
          <a:p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</a:endParaRPr>
          </a:p>
          <a:p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/>
              <a:t>piano di studi fortemente plasmato (di anno in anno) in base agli interessi dei corsisti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modalità di erogazioni plasmate sulle esigenze dei corsi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docenti provenienti dalle più prestigiose realtà europee e statunitensi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è un master universitario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costo almeno del 50% inferiore a quello medio per EMBA, grazie a contributi diversi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erogato a Udine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algn="ctr"/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endParaRPr>
          </a:p>
        </p:txBody>
      </p:sp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</p:spTree>
    <p:extLst>
      <p:ext uri="{BB962C8B-B14F-4D97-AF65-F5344CB8AC3E}">
        <p14:creationId xmlns:p14="http://schemas.microsoft.com/office/powerpoint/2010/main" val="4116201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1804866" y="254066"/>
            <a:ext cx="9079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IL QUESTIONARIO</a:t>
            </a:r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endParaRP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xmlns="" id="{6F7B0989-620A-3D49-83F8-656C3286F5DF}"/>
              </a:ext>
            </a:extLst>
          </p:cNvPr>
          <p:cNvSpPr/>
          <p:nvPr/>
        </p:nvSpPr>
        <p:spPr>
          <a:xfrm>
            <a:off x="6446111" y="2163076"/>
            <a:ext cx="5314249" cy="2531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b="1" dirty="0">
                <a:solidFill>
                  <a:srgbClr val="593D0C"/>
                </a:solidFill>
                <a:latin typeface="Helvetica Neue" charset="0"/>
                <a:ea typeface="Helvetica Neue" charset="0"/>
                <a:cs typeface="Helvetica Neue" charset="0"/>
              </a:rPr>
              <a:t>Questionario </a:t>
            </a:r>
            <a:r>
              <a:rPr lang="it-IT" dirty="0" err="1">
                <a:solidFill>
                  <a:srgbClr val="593D0C"/>
                </a:solidFill>
                <a:latin typeface="Helvetica Neue" charset="0"/>
                <a:ea typeface="Helvetica Neue" charset="0"/>
                <a:cs typeface="Helvetica Neue" charset="0"/>
              </a:rPr>
              <a:t>sciluppato</a:t>
            </a:r>
            <a:r>
              <a:rPr lang="it-IT" dirty="0">
                <a:solidFill>
                  <a:srgbClr val="593D0C"/>
                </a:solidFill>
                <a:latin typeface="Helvetica Neue" charset="0"/>
                <a:ea typeface="Helvetica Neue" charset="0"/>
                <a:cs typeface="Helvetica Neue" charset="0"/>
              </a:rPr>
              <a:t> da UNIUD e </a:t>
            </a:r>
            <a:r>
              <a:rPr lang="it-IT" b="1" dirty="0">
                <a:solidFill>
                  <a:srgbClr val="593D0C"/>
                </a:solidFill>
                <a:latin typeface="Helvetica Neue" charset="0"/>
                <a:ea typeface="Helvetica Neue" charset="0"/>
                <a:cs typeface="Helvetica Neue" charset="0"/>
              </a:rPr>
              <a:t>Confindustria Udine </a:t>
            </a:r>
            <a:r>
              <a:rPr lang="it-IT" dirty="0">
                <a:solidFill>
                  <a:srgbClr val="593D0C"/>
                </a:solidFill>
                <a:latin typeface="Helvetica Neue" charset="0"/>
                <a:ea typeface="Helvetica Neue" charset="0"/>
                <a:cs typeface="Helvetica Neue" charset="0"/>
              </a:rPr>
              <a:t>strutturato in tre sezioni: 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it-IT" b="1" dirty="0">
                <a:solidFill>
                  <a:srgbClr val="593D0C"/>
                </a:solidFill>
                <a:latin typeface="Helvetica Neue" charset="0"/>
                <a:ea typeface="Helvetica Neue" charset="0"/>
                <a:cs typeface="Helvetica Neue" charset="0"/>
              </a:rPr>
              <a:t>Modalità di erogazione preferite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it-IT" b="1" dirty="0">
                <a:solidFill>
                  <a:srgbClr val="593D0C"/>
                </a:solidFill>
                <a:latin typeface="Helvetica Neue" charset="0"/>
                <a:ea typeface="Helvetica Neue" charset="0"/>
                <a:cs typeface="Helvetica Neue" charset="0"/>
              </a:rPr>
              <a:t>Argomenti di interesse (21 obbligatori e 45 facoltativi)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it-IT" b="1" dirty="0">
                <a:solidFill>
                  <a:srgbClr val="593D0C"/>
                </a:solidFill>
                <a:latin typeface="Helvetica Neue" charset="0"/>
                <a:ea typeface="Helvetica Neue" charset="0"/>
                <a:cs typeface="Helvetica Neue" charset="0"/>
              </a:rPr>
              <a:t>Dati anagrafici</a:t>
            </a:r>
          </a:p>
        </p:txBody>
      </p:sp>
      <p:pic>
        <p:nvPicPr>
          <p:cNvPr id="16" name="Immagine 15">
            <a:extLst>
              <a:ext uri="{FF2B5EF4-FFF2-40B4-BE49-F238E27FC236}">
                <a16:creationId xmlns:a16="http://schemas.microsoft.com/office/drawing/2014/main" xmlns="" id="{20E427BF-B057-9548-8CF8-EA29241943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234"/>
          <a:stretch/>
        </p:blipFill>
        <p:spPr>
          <a:xfrm>
            <a:off x="907487" y="1418352"/>
            <a:ext cx="4838404" cy="424591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766062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3643597" y="207238"/>
            <a:ext cx="49048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MODULI DIDATTICI</a:t>
            </a:r>
          </a:p>
        </p:txBody>
      </p:sp>
      <p:sp>
        <p:nvSpPr>
          <p:cNvPr id="16" name="Rettangolo 15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15" name="Rettangolo 14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graphicFrame>
        <p:nvGraphicFramePr>
          <p:cNvPr id="24" name="Diagramma 23"/>
          <p:cNvGraphicFramePr/>
          <p:nvPr>
            <p:extLst>
              <p:ext uri="{D42A27DB-BD31-4B8C-83A1-F6EECF244321}">
                <p14:modId xmlns:p14="http://schemas.microsoft.com/office/powerpoint/2010/main" val="2864881939"/>
              </p:ext>
            </p:extLst>
          </p:nvPr>
        </p:nvGraphicFramePr>
        <p:xfrm>
          <a:off x="2280638" y="124523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84010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250731" y="323502"/>
            <a:ext cx="9633679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6 ELEMENTI DI FORTE ORIGINALITA’</a:t>
            </a:r>
          </a:p>
          <a:p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</a:endParaRPr>
          </a:p>
          <a:p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piano di studi fortemente plasmato (di anno in anno) in base agli interessi dei corsisti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/>
              <a:t>modalità di erogazioni plasmate sulle esigenze dei corsi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docenti provenienti dalle più prestigiose realtà europee e statunitensi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è un master universitario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costo almeno del 50% inferiore a quello medio per EMBA, grazie a contributi diversi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erogato a Udine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algn="ctr"/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endParaRPr>
          </a:p>
        </p:txBody>
      </p:sp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</p:spTree>
    <p:extLst>
      <p:ext uri="{BB962C8B-B14F-4D97-AF65-F5344CB8AC3E}">
        <p14:creationId xmlns:p14="http://schemas.microsoft.com/office/powerpoint/2010/main" val="1404505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 rotWithShape="1">
          <a:blip r:embed="rId2"/>
          <a:srcRect l="26145" t="52222" r="34042" b="17593"/>
          <a:stretch/>
        </p:blipFill>
        <p:spPr>
          <a:xfrm>
            <a:off x="4559086" y="3908926"/>
            <a:ext cx="3571103" cy="2289315"/>
          </a:xfrm>
          <a:prstGeom prst="rect">
            <a:avLst/>
          </a:prstGeom>
        </p:spPr>
      </p:pic>
      <p:sp>
        <p:nvSpPr>
          <p:cNvPr id="17" name="CasellaDiTesto 16"/>
          <p:cNvSpPr txBox="1"/>
          <p:nvPr/>
        </p:nvSpPr>
        <p:spPr>
          <a:xfrm>
            <a:off x="1804866" y="254066"/>
            <a:ext cx="9079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IL QUESTIONARIO</a:t>
            </a:r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xmlns="" id="{8EA7F2BE-2A26-E84A-AE65-6053C8E86A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157" y="1053423"/>
            <a:ext cx="10068436" cy="258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0427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1556228" y="205946"/>
            <a:ext cx="9079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STRUTTURA DEL CORSO</a:t>
            </a:r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5253317" y="2101915"/>
            <a:ext cx="420023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it-IT" b="1" dirty="0">
                <a:solidFill>
                  <a:srgbClr val="553A09"/>
                </a:solidFill>
                <a:latin typeface="Helvetica 55 Roman" panose="020B0500000000000000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FORMULA WEEK-END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it-IT" b="1" dirty="0">
                <a:solidFill>
                  <a:srgbClr val="553A09"/>
                </a:solidFill>
                <a:latin typeface="Helvetica 55 Roman" panose="020B0500000000000000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 fine settimana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it-IT" b="1" dirty="0">
                <a:solidFill>
                  <a:srgbClr val="553A09"/>
                </a:solidFill>
                <a:latin typeface="Helvetica 55 Roman" panose="020B0500000000000000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(1 al mese da novembre 2019 a novembre 2021)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endParaRPr lang="it-IT" b="1" dirty="0">
              <a:solidFill>
                <a:srgbClr val="553A09"/>
              </a:solidFill>
              <a:latin typeface="Helvetica 55 Roman" panose="020B0500000000000000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endParaRPr lang="it-IT" b="1" dirty="0">
              <a:solidFill>
                <a:srgbClr val="553A09"/>
              </a:solidFill>
              <a:latin typeface="Helvetica 55 Roman" panose="020B0500000000000000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25" y="1571337"/>
            <a:ext cx="2331088" cy="2072078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25" y="4148491"/>
            <a:ext cx="2174139" cy="2174139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4305432" y="435839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it-IT" b="1" dirty="0">
                <a:solidFill>
                  <a:srgbClr val="553A09"/>
                </a:solidFill>
                <a:latin typeface="Helvetica 55 Roman" panose="020B0500000000000000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VENERDÌ</a:t>
            </a: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it-IT" b="1" dirty="0">
                <a:solidFill>
                  <a:srgbClr val="553A09"/>
                </a:solidFill>
                <a:latin typeface="Helvetica 55 Roman" panose="020B0500000000000000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17:00-21:00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it-IT" b="1" dirty="0">
                <a:solidFill>
                  <a:srgbClr val="553A09"/>
                </a:solidFill>
                <a:latin typeface="Helvetica 55 Roman" panose="020B0500000000000000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SABATO</a:t>
            </a: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 </a:t>
            </a:r>
            <a:r>
              <a:rPr lang="it-IT" b="1" dirty="0">
                <a:solidFill>
                  <a:srgbClr val="553A09"/>
                </a:solidFill>
                <a:latin typeface="Helvetica 55 Roman" panose="020B0500000000000000" pitchFamily="34" charset="0"/>
                <a:ea typeface="Calibri" panose="020F0502020204030204" pitchFamily="34" charset="0"/>
                <a:cs typeface="Calibri" panose="020F0502020204030204" pitchFamily="34" charset="0"/>
              </a:rPr>
              <a:t>9:00-13:00</a:t>
            </a: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r>
              <a:rPr lang="it-IT" b="1" dirty="0">
                <a:solidFill>
                  <a:srgbClr val="553A09"/>
                </a:solidFill>
                <a:latin typeface="Helvetica 55 Roman" panose="020B0500000000000000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14:00-18:00</a:t>
            </a:r>
          </a:p>
        </p:txBody>
      </p:sp>
    </p:spTree>
    <p:extLst>
      <p:ext uri="{BB962C8B-B14F-4D97-AF65-F5344CB8AC3E}">
        <p14:creationId xmlns:p14="http://schemas.microsoft.com/office/powerpoint/2010/main" val="38492755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250731" y="323502"/>
            <a:ext cx="9633679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6 ELEMENTI DI FORTE ORIGINALITA’</a:t>
            </a:r>
          </a:p>
          <a:p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</a:endParaRPr>
          </a:p>
          <a:p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piano di studi fortemente plasmato (di anno in anno) in base agli interessi dei corsisti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modalità di erogazioni plasmate sulle esigenze dei corsi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/>
              <a:t>docenti provenienti dalle più prestigiose realtà europee e statunitensi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è un master universitario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costo almeno del 50% inferiore a quello medio per EMBA, grazie a contributi diversi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erogato a Udine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algn="ctr"/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endParaRPr>
          </a:p>
        </p:txBody>
      </p:sp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</p:spTree>
    <p:extLst>
      <p:ext uri="{BB962C8B-B14F-4D97-AF65-F5344CB8AC3E}">
        <p14:creationId xmlns:p14="http://schemas.microsoft.com/office/powerpoint/2010/main" val="420170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062123" y="283498"/>
            <a:ext cx="1088630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ALCUNI DOCENTI</a:t>
            </a:r>
          </a:p>
          <a:p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</a:endParaRPr>
          </a:p>
          <a:p>
            <a:endParaRPr lang="it-IT" dirty="0"/>
          </a:p>
          <a:p>
            <a:pPr lvl="2"/>
            <a:r>
              <a:rPr lang="it-IT" sz="1600" dirty="0"/>
              <a:t>Marina Brollo, Professoressa Ordinaria di Diritto del lavoro, Università di Udine.</a:t>
            </a:r>
          </a:p>
          <a:p>
            <a:pPr lvl="2"/>
            <a:r>
              <a:rPr lang="it-IT" sz="1600" dirty="0"/>
              <a:t> </a:t>
            </a:r>
          </a:p>
          <a:p>
            <a:pPr lvl="2"/>
            <a:r>
              <a:rPr lang="it-IT" sz="1600" dirty="0"/>
              <a:t>Fabrizio </a:t>
            </a:r>
            <a:r>
              <a:rPr lang="it-IT" sz="1600" dirty="0" err="1"/>
              <a:t>Cerbioni</a:t>
            </a:r>
            <a:r>
              <a:rPr lang="it-IT" sz="1600" dirty="0"/>
              <a:t>, professore ordinario di Economia Aziendale, Università di Padova</a:t>
            </a:r>
          </a:p>
          <a:p>
            <a:pPr lvl="2"/>
            <a:r>
              <a:rPr lang="it-IT" sz="1600" dirty="0"/>
              <a:t> </a:t>
            </a:r>
          </a:p>
          <a:p>
            <a:pPr lvl="2"/>
            <a:r>
              <a:rPr lang="it-IT" sz="1600" dirty="0"/>
              <a:t>Alberto Felice De Toni, professore ordinario di gestione della complessità e magnifico rettore, Università di Udine</a:t>
            </a:r>
          </a:p>
          <a:p>
            <a:pPr lvl="2"/>
            <a:r>
              <a:rPr lang="it-IT" sz="1600" dirty="0"/>
              <a:t> </a:t>
            </a:r>
          </a:p>
          <a:p>
            <a:pPr lvl="2"/>
            <a:r>
              <a:rPr lang="it-IT" sz="1600" dirty="0"/>
              <a:t>Tom Foster, professor of </a:t>
            </a:r>
            <a:r>
              <a:rPr lang="it-IT" sz="1600" dirty="0" err="1"/>
              <a:t>Quality</a:t>
            </a:r>
            <a:r>
              <a:rPr lang="it-IT" sz="1600" dirty="0"/>
              <a:t> Management,  Marriott School of Business (USA)</a:t>
            </a:r>
          </a:p>
          <a:p>
            <a:pPr lvl="2"/>
            <a:r>
              <a:rPr lang="it-IT" sz="1600" dirty="0"/>
              <a:t> </a:t>
            </a:r>
          </a:p>
          <a:p>
            <a:pPr lvl="2"/>
            <a:r>
              <a:rPr lang="it-IT" sz="1600" dirty="0"/>
              <a:t>Giovanni Liberatore, </a:t>
            </a:r>
            <a:r>
              <a:rPr lang="it-IT" sz="1600" dirty="0" err="1"/>
              <a:t>adjunct</a:t>
            </a:r>
            <a:r>
              <a:rPr lang="it-IT" sz="1600" dirty="0"/>
              <a:t> professor in Financial </a:t>
            </a:r>
            <a:r>
              <a:rPr lang="it-IT" sz="1600" dirty="0" err="1"/>
              <a:t>accounting</a:t>
            </a:r>
            <a:r>
              <a:rPr lang="it-IT" sz="1600" dirty="0"/>
              <a:t>, New York </a:t>
            </a:r>
            <a:r>
              <a:rPr lang="it-IT" sz="1600" dirty="0" err="1"/>
              <a:t>University</a:t>
            </a:r>
            <a:r>
              <a:rPr lang="it-IT" sz="1600" dirty="0"/>
              <a:t> (USA)</a:t>
            </a:r>
          </a:p>
          <a:p>
            <a:pPr lvl="2"/>
            <a:r>
              <a:rPr lang="it-IT" sz="1600" dirty="0"/>
              <a:t> </a:t>
            </a:r>
          </a:p>
          <a:p>
            <a:pPr lvl="2"/>
            <a:r>
              <a:rPr lang="it-IT" sz="1600" dirty="0" err="1"/>
              <a:t>Ram</a:t>
            </a:r>
            <a:r>
              <a:rPr lang="it-IT" sz="1600" dirty="0"/>
              <a:t> </a:t>
            </a:r>
            <a:r>
              <a:rPr lang="it-IT" sz="1600" dirty="0" err="1"/>
              <a:t>Narasimhan</a:t>
            </a:r>
            <a:r>
              <a:rPr lang="it-IT" sz="1600" dirty="0"/>
              <a:t>, professor of </a:t>
            </a:r>
            <a:r>
              <a:rPr lang="it-IT" sz="1600" dirty="0" err="1"/>
              <a:t>supply</a:t>
            </a:r>
            <a:r>
              <a:rPr lang="it-IT" sz="1600" dirty="0"/>
              <a:t> </a:t>
            </a:r>
            <a:r>
              <a:rPr lang="it-IT" sz="1600" dirty="0" err="1"/>
              <a:t>chain</a:t>
            </a:r>
            <a:r>
              <a:rPr lang="it-IT" sz="1600" dirty="0"/>
              <a:t> management, Michigan State </a:t>
            </a:r>
            <a:r>
              <a:rPr lang="it-IT" sz="1600" dirty="0" err="1"/>
              <a:t>University</a:t>
            </a:r>
            <a:r>
              <a:rPr lang="it-IT" sz="1600" dirty="0"/>
              <a:t> (USA)</a:t>
            </a:r>
          </a:p>
          <a:p>
            <a:pPr lvl="2"/>
            <a:r>
              <a:rPr lang="it-IT" sz="1600" dirty="0"/>
              <a:t> </a:t>
            </a:r>
          </a:p>
          <a:p>
            <a:pPr lvl="2"/>
            <a:r>
              <a:rPr lang="it-IT" sz="1600" dirty="0"/>
              <a:t>Daniel Pittino, associate professor in business </a:t>
            </a:r>
            <a:r>
              <a:rPr lang="it-IT" sz="1600" dirty="0" err="1"/>
              <a:t>administration</a:t>
            </a:r>
            <a:r>
              <a:rPr lang="it-IT" sz="1600" dirty="0"/>
              <a:t>, </a:t>
            </a:r>
            <a:r>
              <a:rPr lang="it-IT" sz="1600" dirty="0" err="1"/>
              <a:t>Jönköping</a:t>
            </a:r>
            <a:r>
              <a:rPr lang="it-IT" sz="1600" dirty="0"/>
              <a:t> International Business School (Svezia)</a:t>
            </a:r>
          </a:p>
          <a:p>
            <a:pPr lvl="2"/>
            <a:r>
              <a:rPr lang="it-IT" sz="1600" dirty="0"/>
              <a:t> </a:t>
            </a:r>
          </a:p>
          <a:p>
            <a:pPr lvl="2"/>
            <a:r>
              <a:rPr lang="it-IT" sz="1600" dirty="0"/>
              <a:t>Marco </a:t>
            </a:r>
            <a:r>
              <a:rPr lang="it-IT" sz="1600" dirty="0" err="1"/>
              <a:t>Speranzin</a:t>
            </a:r>
            <a:r>
              <a:rPr lang="it-IT" sz="1600" dirty="0"/>
              <a:t>, Professore Ordinario di Diritto commerciale presso l’Università di Padova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algn="ctr"/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endParaRPr>
          </a:p>
        </p:txBody>
      </p:sp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xmlns="" id="{E08ACAA4-F25D-F54F-83DC-56BDB3DE9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7161" y="1836019"/>
            <a:ext cx="344901" cy="230341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xmlns="" id="{74952BBC-A3D5-0F41-A91C-85A07AA860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7161" y="2315860"/>
            <a:ext cx="344901" cy="230341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xmlns="" id="{5156C031-1AA4-5349-8F17-1BCC70A0CF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7161" y="2795701"/>
            <a:ext cx="344901" cy="230341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xmlns="" id="{FC9886CB-7E20-0440-8F37-75E663BF51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974" y="5259570"/>
            <a:ext cx="343770" cy="229585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xmlns="" id="{01912A4A-F57A-374A-A303-1B5030C276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974" y="3309539"/>
            <a:ext cx="343088" cy="230341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xmlns="" id="{D2469021-32F5-A942-95B0-56C147C406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4831" y="3765867"/>
            <a:ext cx="343088" cy="230341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xmlns="" id="{DCA5341B-3EF0-8C4D-A2E6-1722126EAB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974" y="4312159"/>
            <a:ext cx="343088" cy="230341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xmlns="" id="{80E42761-7EC4-C740-A770-FD918AB5DB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6704" y="4768487"/>
            <a:ext cx="375358" cy="23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7310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250731" y="323502"/>
            <a:ext cx="9633679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6 ELEMENTI DI FORTE ORIGINALITA’</a:t>
            </a:r>
          </a:p>
          <a:p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</a:endParaRPr>
          </a:p>
          <a:p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piano di studi fortemente plasmato (di anno in anno) in base agli interessi dei corsisti;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modalità di erogazioni plasmate sulle esigenze dei corsi;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/>
                </a:solidFill>
              </a:rPr>
              <a:t>docenti provenienti dalle più prestigiose realtà europee e statunitensi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/>
              <a:t>è un master universitario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costo almeno del 50% inferiore a quello medio per EMBA, grazie a contributi diversi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erogato a Udine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algn="ctr"/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endParaRPr>
          </a:p>
        </p:txBody>
      </p:sp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</p:spTree>
    <p:extLst>
      <p:ext uri="{BB962C8B-B14F-4D97-AF65-F5344CB8AC3E}">
        <p14:creationId xmlns:p14="http://schemas.microsoft.com/office/powerpoint/2010/main" val="3102937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250731" y="323502"/>
            <a:ext cx="9633679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6 ELEMENTI DI FORTE ORIGINALITA’</a:t>
            </a:r>
          </a:p>
          <a:p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</a:endParaRPr>
          </a:p>
          <a:p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piano di studi fortemente plasmato (di anno in anno) in base agli interessi dei corsisti;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modalità di erogazioni plasmate sulle esigenze dei corsi;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/>
                </a:solidFill>
              </a:rPr>
              <a:t>docenti provenienti dalle più prestigiose realtà europee e statunitensi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/>
                </a:solidFill>
              </a:rPr>
              <a:t>è un master universitario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/>
              <a:t>costo almeno del 50% inferiore a quello medio per EMBA, grazie a contributi diversi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>
                    <a:lumMod val="90000"/>
                  </a:schemeClr>
                </a:solidFill>
              </a:rPr>
              <a:t>erogato a Udine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algn="ctr"/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endParaRPr>
          </a:p>
        </p:txBody>
      </p:sp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</p:spTree>
    <p:extLst>
      <p:ext uri="{BB962C8B-B14F-4D97-AF65-F5344CB8AC3E}">
        <p14:creationId xmlns:p14="http://schemas.microsoft.com/office/powerpoint/2010/main" val="7516785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250731" y="323502"/>
            <a:ext cx="9633679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6 ELEMENTI DI FORTE ORIGINALITA’</a:t>
            </a:r>
          </a:p>
          <a:p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</a:endParaRPr>
          </a:p>
          <a:p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/>
                </a:solidFill>
              </a:rPr>
              <a:t>piano di studi fortemente plasmato (di anno in anno) in base agli interessi dei corsisti;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/>
                </a:solidFill>
              </a:rPr>
              <a:t>modalità di erogazioni plasmate sulle esigenze dei corsi;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/>
                </a:solidFill>
              </a:rPr>
              <a:t>docenti provenienti dalle più prestigiose realtà europee e statunitensi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/>
                </a:solidFill>
              </a:rPr>
              <a:t>è un master universitario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>
                <a:solidFill>
                  <a:schemeClr val="bg2"/>
                </a:solidFill>
              </a:rPr>
              <a:t>costo almeno del 50% inferiore a quello medio per EMBA, grazie a contributi diversi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000" dirty="0">
              <a:solidFill>
                <a:schemeClr val="bg2">
                  <a:lumMod val="9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/>
              <a:t>erogato a Udine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algn="ctr"/>
            <a:endParaRPr lang="it-IT" sz="4000" b="1" i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endParaRPr>
          </a:p>
        </p:txBody>
      </p:sp>
      <p:sp>
        <p:nvSpPr>
          <p:cNvPr id="33" name="Rettangolo 32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34" name="Rettangolo 33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</p:spTree>
    <p:extLst>
      <p:ext uri="{BB962C8B-B14F-4D97-AF65-F5344CB8AC3E}">
        <p14:creationId xmlns:p14="http://schemas.microsoft.com/office/powerpoint/2010/main" val="28484086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3723812" y="207238"/>
            <a:ext cx="58913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BILANCIO, FINANZA E CONTROLLO</a:t>
            </a:r>
          </a:p>
        </p:txBody>
      </p:sp>
      <p:sp>
        <p:nvSpPr>
          <p:cNvPr id="7" name="Rettangolo 6"/>
          <p:cNvSpPr/>
          <p:nvPr/>
        </p:nvSpPr>
        <p:spPr>
          <a:xfrm>
            <a:off x="3697143" y="1687968"/>
            <a:ext cx="9161931" cy="36086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BILANCIO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CONTROLLO DI GESTIONE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SISTEMI DI GESTIONE DELLE PERFORMANCE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PROJECT FINANCING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INTEGRITY REPORTING (CORPORATE SOCIAL RESPONSIBILITY, BILANCIO SOCIALE)</a:t>
            </a:r>
          </a:p>
        </p:txBody>
      </p:sp>
      <p:sp>
        <p:nvSpPr>
          <p:cNvPr id="9" name="Rettangolo 8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10" name="Rettangolo 9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sp>
        <p:nvSpPr>
          <p:cNvPr id="8" name="Rettangolo arrotondato 7"/>
          <p:cNvSpPr/>
          <p:nvPr/>
        </p:nvSpPr>
        <p:spPr>
          <a:xfrm>
            <a:off x="789428" y="2394655"/>
            <a:ext cx="2439756" cy="1680991"/>
          </a:xfrm>
          <a:prstGeom prst="round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000" r="-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462000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3111209" y="207238"/>
            <a:ext cx="69076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STRATEGIA E INTERNAZIONALIZZAZIONE</a:t>
            </a:r>
          </a:p>
        </p:txBody>
      </p:sp>
      <p:sp>
        <p:nvSpPr>
          <p:cNvPr id="7" name="Rettangolo 6"/>
          <p:cNvSpPr/>
          <p:nvPr/>
        </p:nvSpPr>
        <p:spPr>
          <a:xfrm>
            <a:off x="4387549" y="1634884"/>
            <a:ext cx="9161931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LA PROGRAMMAZIONE STRATEGICA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INNOVAZIONE E GESTIONE DEL CAMBIAMENTO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TRASFORMAZIONE DIGITALE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BIG DATA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KNOWLEDGE MANAGEMENT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GESTIONE DELL’INTERNAZIONALIZZAZIONE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DIRITTO PER IL BUSINESS INTERNAZIONALE E L’INNOVAZIONE</a:t>
            </a:r>
          </a:p>
        </p:txBody>
      </p:sp>
      <p:sp>
        <p:nvSpPr>
          <p:cNvPr id="9" name="Rettangolo 8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8" name="Rettangolo 7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sp>
        <p:nvSpPr>
          <p:cNvPr id="10" name="Rettangolo arrotondato 9"/>
          <p:cNvSpPr/>
          <p:nvPr/>
        </p:nvSpPr>
        <p:spPr>
          <a:xfrm>
            <a:off x="706458" y="2588750"/>
            <a:ext cx="2439756" cy="1680991"/>
          </a:xfrm>
          <a:prstGeom prst="round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000" r="-2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636824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3221827" y="247353"/>
            <a:ext cx="624562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PRODUZIONE, LOGISTICA E QUALITÀ</a:t>
            </a:r>
          </a:p>
        </p:txBody>
      </p:sp>
      <p:sp>
        <p:nvSpPr>
          <p:cNvPr id="7" name="Rettangolo 6"/>
          <p:cNvSpPr/>
          <p:nvPr/>
        </p:nvSpPr>
        <p:spPr>
          <a:xfrm>
            <a:off x="4642658" y="1921833"/>
            <a:ext cx="9161931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GESTIONE DELLE ATTIVITÀ OPERATIVE INTERNE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GESTIONE DELLA CATENA DI FORNITURA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PROJECT MANAGEMENT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INDUSTRY 4.0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QUALITÀ, SICUREZZA E AMBIENTE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LEAN</a:t>
            </a:r>
          </a:p>
          <a:p>
            <a:pPr>
              <a:spcBef>
                <a:spcPts val="300"/>
              </a:spcBef>
              <a:buFontTx/>
              <a:buChar char="-"/>
            </a:pPr>
            <a:endParaRPr lang="it-IT" b="1" dirty="0">
              <a:solidFill>
                <a:srgbClr val="FF0000"/>
              </a:solidFill>
              <a:latin typeface="Helvetica 55 Roman" panose="020B0500000000000000" pitchFamily="34" charset="0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9" name="Rettangolo 8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sp>
        <p:nvSpPr>
          <p:cNvPr id="10" name="Rettangolo arrotondato 9"/>
          <p:cNvSpPr/>
          <p:nvPr/>
        </p:nvSpPr>
        <p:spPr>
          <a:xfrm>
            <a:off x="1350089" y="2031533"/>
            <a:ext cx="2439756" cy="1680991"/>
          </a:xfrm>
          <a:prstGeom prst="round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5000" r="-1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261339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3452359" y="194087"/>
            <a:ext cx="634500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ORGANIZZAZIONE E RISORSE UMANE</a:t>
            </a:r>
          </a:p>
          <a:p>
            <a:pPr algn="ctr"/>
            <a:endParaRPr lang="it-IT" sz="4000" b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3640812" y="1848724"/>
            <a:ext cx="9161931" cy="36086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ANALISI E GESTIONE DELLE COMPETENZE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ORGANIZZAZIONE AZIENDALE E ANALISI DEI PROCESSI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LA GESTIONE DEL PERSONALE, I CONTRATTI DI LAVORO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DIVERSITÀ E INCLUSIONE NEI LUOGHI DI LAVORO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RUOLO DELLE RELAZIONI INDUSTRIALI NELL’AZIENDA 4.0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PROFESSIONALITÀ IN TRASFORMAZIONE E MUTAMENTI ORGANIZZATIVI</a:t>
            </a:r>
            <a:endParaRPr lang="it-IT" b="1" dirty="0">
              <a:solidFill>
                <a:srgbClr val="FF0000"/>
              </a:solidFill>
              <a:latin typeface="Helvetica 55 Roman" panose="020B0500000000000000" pitchFamily="34" charset="0"/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8" name="Rettangolo 7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sp>
        <p:nvSpPr>
          <p:cNvPr id="10" name="Rettangolo arrotondato 9"/>
          <p:cNvSpPr/>
          <p:nvPr/>
        </p:nvSpPr>
        <p:spPr>
          <a:xfrm>
            <a:off x="797181" y="2660223"/>
            <a:ext cx="2439756" cy="1680991"/>
          </a:xfrm>
          <a:prstGeom prst="round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21000" b="-21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539941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1139699" y="203052"/>
            <a:ext cx="99126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MARKETING, COMUNICAZIONE E SOSTENIBILITÀ</a:t>
            </a:r>
          </a:p>
          <a:p>
            <a:endParaRPr lang="it-IT" sz="4000" b="1" dirty="0">
              <a:solidFill>
                <a:srgbClr val="553A09"/>
              </a:solidFill>
              <a:latin typeface="Helvetica 55 Roman" panose="020B0500000000000000" pitchFamily="34" charset="0"/>
              <a:ea typeface="Cambria" panose="02040503050406030204" pitchFamily="18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4414954" y="2257066"/>
            <a:ext cx="9161931" cy="2423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MARKETING E POLITICHE COMMERCIALI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MARKETING STRATEGICO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BRAND REPUTATION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ECONOMIA COMPORTAMENTALE</a:t>
            </a:r>
            <a:endParaRPr lang="it-IT" b="1" dirty="0">
              <a:solidFill>
                <a:srgbClr val="FF0000"/>
              </a:solidFill>
              <a:latin typeface="Helvetica 55 Roman" panose="020B0500000000000000" pitchFamily="34" charset="0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9" name="Rettangolo 8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sp>
        <p:nvSpPr>
          <p:cNvPr id="10" name="Rettangolo arrotondato 9"/>
          <p:cNvSpPr/>
          <p:nvPr/>
        </p:nvSpPr>
        <p:spPr>
          <a:xfrm>
            <a:off x="747314" y="2516858"/>
            <a:ext cx="2439756" cy="1680991"/>
          </a:xfrm>
          <a:prstGeom prst="round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000" r="-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611915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4344559" y="400275"/>
            <a:ext cx="23391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4000" b="1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SOFT SKILLS</a:t>
            </a:r>
          </a:p>
        </p:txBody>
      </p:sp>
      <p:sp>
        <p:nvSpPr>
          <p:cNvPr id="7" name="Rettangolo 6"/>
          <p:cNvSpPr/>
          <p:nvPr/>
        </p:nvSpPr>
        <p:spPr>
          <a:xfrm>
            <a:off x="2937032" y="1788504"/>
            <a:ext cx="9161931" cy="34842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IL PROCESSO DI COMUNICAZIONE NELLE ORGANIZZAZIONI COMPLESSE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LEADERSHIP, GESTIONE DEI GRUPPI E GESTIONE DELLE RIUNIONI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PUBLIC SPEAKING, PLURI-INTELLIGENZE E ROLE PLAYING NELLE RELAZIONI AZIENDALI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NEGOZIAZIONE E RISOLUZIONE DEI CONFLITTI</a:t>
            </a:r>
          </a:p>
          <a:p>
            <a:pPr marL="285750" indent="-285750">
              <a:lnSpc>
                <a:spcPct val="2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553A09"/>
                </a:solidFill>
                <a:latin typeface="Helvetica 55 Roman" panose="020B0500000000000000" pitchFamily="34" charset="0"/>
                <a:ea typeface="Cambria" panose="02040503050406030204" pitchFamily="18" charset="0"/>
              </a:rPr>
              <a:t>PSICOLOGIA PER LE ORGANIZZAZIONI</a:t>
            </a:r>
          </a:p>
        </p:txBody>
      </p:sp>
      <p:sp>
        <p:nvSpPr>
          <p:cNvPr id="8" name="Rettangolo 7"/>
          <p:cNvSpPr/>
          <p:nvPr/>
        </p:nvSpPr>
        <p:spPr>
          <a:xfrm>
            <a:off x="0" y="6469810"/>
            <a:ext cx="12192000" cy="388189"/>
          </a:xfrm>
          <a:prstGeom prst="rect">
            <a:avLst/>
          </a:prstGeom>
          <a:solidFill>
            <a:srgbClr val="EE7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 	</a:t>
            </a:r>
          </a:p>
        </p:txBody>
      </p:sp>
      <p:sp>
        <p:nvSpPr>
          <p:cNvPr id="9" name="Rettangolo 8"/>
          <p:cNvSpPr/>
          <p:nvPr/>
        </p:nvSpPr>
        <p:spPr>
          <a:xfrm rot="16200000" flipV="1">
            <a:off x="-3181092" y="3179635"/>
            <a:ext cx="6857511" cy="499223"/>
          </a:xfrm>
          <a:prstGeom prst="rect">
            <a:avLst/>
          </a:prstGeom>
          <a:solidFill>
            <a:srgbClr val="5C91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5C91A7"/>
                </a:solidFill>
              </a:rPr>
              <a:t> 	</a:t>
            </a:r>
          </a:p>
        </p:txBody>
      </p:sp>
      <p:sp>
        <p:nvSpPr>
          <p:cNvPr id="10" name="Rettangolo arrotondato 9"/>
          <p:cNvSpPr/>
          <p:nvPr/>
        </p:nvSpPr>
        <p:spPr>
          <a:xfrm>
            <a:off x="497276" y="2394655"/>
            <a:ext cx="2439756" cy="1680991"/>
          </a:xfrm>
          <a:prstGeom prst="roundRect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000" r="-1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0780246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735</Words>
  <Application>Microsoft Office PowerPoint</Application>
  <PresentationFormat>Widescreen</PresentationFormat>
  <Paragraphs>224</Paragraphs>
  <Slides>24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24</vt:i4>
      </vt:variant>
    </vt:vector>
  </HeadingPairs>
  <TitlesOfParts>
    <vt:vector size="33" baseType="lpstr">
      <vt:lpstr>Arial</vt:lpstr>
      <vt:lpstr>Calibri</vt:lpstr>
      <vt:lpstr>Calibri Light</vt:lpstr>
      <vt:lpstr>Cambria</vt:lpstr>
      <vt:lpstr>Helvetica 55 Roman</vt:lpstr>
      <vt:lpstr>Helvetica Neue</vt:lpstr>
      <vt:lpstr>Tahoma</vt:lpstr>
      <vt:lpstr>Wingdings</vt:lpstr>
      <vt:lpstr>Tema di Office</vt:lpstr>
      <vt:lpstr>         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Anna Sartor</dc:creator>
  <cp:lastModifiedBy>Giovanni Bertoli [Confindustria Udine]</cp:lastModifiedBy>
  <cp:revision>45</cp:revision>
  <dcterms:created xsi:type="dcterms:W3CDTF">2019-07-17T07:46:16Z</dcterms:created>
  <dcterms:modified xsi:type="dcterms:W3CDTF">2019-07-18T10:42:14Z</dcterms:modified>
</cp:coreProperties>
</file>