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632" r:id="rId3"/>
    <p:sldId id="633" r:id="rId4"/>
    <p:sldId id="634" r:id="rId5"/>
    <p:sldId id="635" r:id="rId6"/>
    <p:sldId id="636" r:id="rId7"/>
    <p:sldId id="637" r:id="rId8"/>
    <p:sldId id="638" r:id="rId9"/>
    <p:sldId id="641" r:id="rId10"/>
    <p:sldId id="642" r:id="rId11"/>
    <p:sldId id="639" r:id="rId12"/>
    <p:sldId id="640" r:id="rId13"/>
    <p:sldId id="643" r:id="rId14"/>
    <p:sldId id="644" r:id="rId15"/>
    <p:sldId id="645" r:id="rId16"/>
    <p:sldId id="646" r:id="rId17"/>
    <p:sldId id="648" r:id="rId18"/>
    <p:sldId id="647" r:id="rId19"/>
    <p:sldId id="609" r:id="rId20"/>
    <p:sldId id="610" r:id="rId21"/>
    <p:sldId id="611" r:id="rId22"/>
    <p:sldId id="612" r:id="rId23"/>
    <p:sldId id="613" r:id="rId24"/>
    <p:sldId id="614" r:id="rId25"/>
    <p:sldId id="615" r:id="rId26"/>
    <p:sldId id="649" r:id="rId27"/>
    <p:sldId id="618" r:id="rId28"/>
    <p:sldId id="619" r:id="rId29"/>
    <p:sldId id="620" r:id="rId30"/>
    <p:sldId id="621" r:id="rId31"/>
    <p:sldId id="622" r:id="rId32"/>
    <p:sldId id="623" r:id="rId33"/>
    <p:sldId id="624" r:id="rId34"/>
    <p:sldId id="625" r:id="rId35"/>
    <p:sldId id="650" r:id="rId36"/>
    <p:sldId id="658" r:id="rId37"/>
    <p:sldId id="651" r:id="rId38"/>
    <p:sldId id="652" r:id="rId39"/>
    <p:sldId id="653" r:id="rId40"/>
    <p:sldId id="654" r:id="rId41"/>
    <p:sldId id="655" r:id="rId42"/>
    <p:sldId id="656" r:id="rId43"/>
    <p:sldId id="657" r:id="rId44"/>
    <p:sldId id="630" r:id="rId45"/>
    <p:sldId id="631" r:id="rId46"/>
  </p:sldIdLst>
  <p:sldSz cx="9144000" cy="6858000" type="screen4x3"/>
  <p:notesSz cx="6877050" cy="9656763"/>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0F77F"/>
    <a:srgbClr val="197D7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412" autoAdjust="0"/>
    <p:restoredTop sz="94660"/>
  </p:normalViewPr>
  <p:slideViewPr>
    <p:cSldViewPr>
      <p:cViewPr varScale="1">
        <p:scale>
          <a:sx n="109" d="100"/>
          <a:sy n="109" d="100"/>
        </p:scale>
        <p:origin x="1800"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401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4B6055F8-1D02-4417-9241-55C834FD9970}" type="datetimeFigureOut">
              <a:rPr lang="it-IT" smtClean="0"/>
              <a:pPr/>
              <a:t>23/10/2019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4B6055F8-1D02-4417-9241-55C834FD9970}" type="datetimeFigureOut">
              <a:rPr lang="it-IT" smtClean="0"/>
              <a:pPr/>
              <a:t>23/10/2019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4B6055F8-1D02-4417-9241-55C834FD9970}" type="datetimeFigureOut">
              <a:rPr lang="it-IT" smtClean="0"/>
              <a:pPr/>
              <a:t>23/10/2019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4B6055F8-1D02-4417-9241-55C834FD9970}" type="datetimeFigureOut">
              <a:rPr lang="it-IT" smtClean="0"/>
              <a:pPr/>
              <a:t>23/10/2019</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4B6055F8-1D02-4417-9241-55C834FD9970}" type="datetimeFigureOut">
              <a:rPr lang="it-IT" smtClean="0"/>
              <a:pPr/>
              <a:t>23/10/2019</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4B6055F8-1D02-4417-9241-55C834FD9970}" type="datetimeFigureOut">
              <a:rPr lang="it-IT" smtClean="0"/>
              <a:pPr/>
              <a:t>23/10/2019</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4B6055F8-1D02-4417-9241-55C834FD9970}" type="datetimeFigureOut">
              <a:rPr lang="it-IT" smtClean="0"/>
              <a:pPr/>
              <a:t>23/10/2019</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4B6055F8-1D02-4417-9241-55C834FD9970}" type="datetimeFigureOut">
              <a:rPr lang="it-IT" smtClean="0"/>
              <a:pPr/>
              <a:t>23/10/2019</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4B6055F8-1D02-4417-9241-55C834FD9970}" type="datetimeFigureOut">
              <a:rPr lang="it-IT" smtClean="0"/>
              <a:pPr/>
              <a:t>23/10/2019</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4B6055F8-1D02-4417-9241-55C834FD9970}" type="datetimeFigureOut">
              <a:rPr lang="it-IT" smtClean="0"/>
              <a:pPr/>
              <a:t>23/10/2019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4B6055F8-1D02-4417-9241-55C834FD9970}" type="datetimeFigureOut">
              <a:rPr lang="it-IT" smtClean="0"/>
              <a:pPr/>
              <a:t>23/10/2019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6055F8-1D02-4417-9241-55C834FD9970}" type="datetimeFigureOut">
              <a:rPr lang="it-IT" smtClean="0"/>
              <a:pPr/>
              <a:t>23/10/2019</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07B441-5312-499D-93C3-6E37886527FA}"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ttotitolo 2"/>
          <p:cNvSpPr>
            <a:spLocks noGrp="1"/>
          </p:cNvSpPr>
          <p:nvPr>
            <p:ph type="subTitle" idx="1"/>
          </p:nvPr>
        </p:nvSpPr>
        <p:spPr>
          <a:xfrm>
            <a:off x="323528" y="5949280"/>
            <a:ext cx="8370306" cy="576064"/>
          </a:xfrm>
        </p:spPr>
        <p:txBody>
          <a:bodyPr>
            <a:normAutofit fontScale="92500"/>
          </a:bodyPr>
          <a:lstStyle/>
          <a:p>
            <a:pPr algn="just"/>
            <a:r>
              <a:rPr lang="it-IT" b="1" dirty="0" smtClean="0"/>
              <a:t>Dott. Maurizio </a:t>
            </a:r>
            <a:r>
              <a:rPr lang="it-IT" b="1" dirty="0" err="1" smtClean="0"/>
              <a:t>Pessina</a:t>
            </a:r>
            <a:r>
              <a:rPr lang="it-IT" b="1" dirty="0" smtClean="0"/>
              <a:t>					</a:t>
            </a:r>
            <a:endParaRPr lang="it-IT" b="1" dirty="0"/>
          </a:p>
        </p:txBody>
      </p:sp>
      <p:sp>
        <p:nvSpPr>
          <p:cNvPr id="4" name="CasellaDiTesto 3"/>
          <p:cNvSpPr txBox="1"/>
          <p:nvPr/>
        </p:nvSpPr>
        <p:spPr>
          <a:xfrm>
            <a:off x="1331640" y="3861048"/>
            <a:ext cx="6120680" cy="1200329"/>
          </a:xfrm>
          <a:prstGeom prst="rect">
            <a:avLst/>
          </a:prstGeom>
          <a:noFill/>
        </p:spPr>
        <p:txBody>
          <a:bodyPr wrap="square" rtlCol="0">
            <a:spAutoFit/>
          </a:bodyPr>
          <a:lstStyle/>
          <a:p>
            <a:pPr algn="ctr"/>
            <a:r>
              <a:rPr lang="it-IT" sz="2400" b="1" u="sng" dirty="0" smtClean="0">
                <a:latin typeface="Times New Roman" pitchFamily="18" charset="0"/>
                <a:cs typeface="Times New Roman" pitchFamily="18" charset="0"/>
              </a:rPr>
              <a:t>CONFINDUSTRIA UDINE</a:t>
            </a:r>
          </a:p>
          <a:p>
            <a:pPr algn="ctr"/>
            <a:r>
              <a:rPr lang="it-IT" sz="2400" b="1" u="sng" dirty="0" smtClean="0">
                <a:latin typeface="Times New Roman" pitchFamily="18" charset="0"/>
                <a:cs typeface="Times New Roman" pitchFamily="18" charset="0"/>
              </a:rPr>
              <a:t>23 ottobre 2019</a:t>
            </a:r>
          </a:p>
          <a:p>
            <a:pPr algn="ctr"/>
            <a:endParaRPr lang="it-IT" sz="2400" b="1" u="sng" dirty="0" smtClean="0">
              <a:latin typeface="Times New Roman" pitchFamily="18" charset="0"/>
              <a:cs typeface="Times New Roman" pitchFamily="18" charset="0"/>
            </a:endParaRPr>
          </a:p>
        </p:txBody>
      </p:sp>
      <p:sp>
        <p:nvSpPr>
          <p:cNvPr id="6" name="CasellaDiTesto 5"/>
          <p:cNvSpPr txBox="1"/>
          <p:nvPr/>
        </p:nvSpPr>
        <p:spPr>
          <a:xfrm>
            <a:off x="611560" y="1340768"/>
            <a:ext cx="8064896" cy="1323439"/>
          </a:xfrm>
          <a:prstGeom prst="rect">
            <a:avLst/>
          </a:prstGeom>
          <a:noFill/>
        </p:spPr>
        <p:txBody>
          <a:bodyPr wrap="square" rtlCol="0">
            <a:spAutoFit/>
          </a:bodyPr>
          <a:lstStyle/>
          <a:p>
            <a:pPr algn="ctr"/>
            <a:r>
              <a:rPr lang="it-IT" sz="4000" b="1" dirty="0" smtClean="0">
                <a:solidFill>
                  <a:srgbClr val="00B0F0"/>
                </a:solidFill>
              </a:rPr>
              <a:t>LA GESTIONE DELLE ACQUE METEORICHE DI DILAVAMENTO</a:t>
            </a:r>
            <a:endParaRPr lang="it-IT" sz="4000" b="1" dirty="0" smtClean="0">
              <a:solidFill>
                <a:srgbClr val="00B0F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620688"/>
            <a:ext cx="8229600" cy="5505475"/>
          </a:xfrm>
        </p:spPr>
        <p:txBody>
          <a:bodyPr>
            <a:normAutofit/>
          </a:bodyPr>
          <a:lstStyle/>
          <a:p>
            <a:pPr marL="0" indent="0" algn="just">
              <a:buNone/>
            </a:pPr>
            <a:r>
              <a:rPr lang="it-IT" sz="2600" dirty="0" smtClean="0">
                <a:latin typeface="Constantia" panose="02030602050306030303" pitchFamily="18" charset="0"/>
              </a:rPr>
              <a:t>Le acque meteoriche di dilavamento sono la frazione delle acque di una precipitazione atmosferica che dilava superfici scolanti.</a:t>
            </a:r>
          </a:p>
          <a:p>
            <a:pPr marL="0" indent="0" algn="just">
              <a:buNone/>
            </a:pPr>
            <a:endParaRPr lang="it-IT" sz="2600" dirty="0" smtClean="0">
              <a:latin typeface="Constantia" panose="02030602050306030303" pitchFamily="18" charset="0"/>
            </a:endParaRPr>
          </a:p>
          <a:p>
            <a:pPr marL="0" indent="0" algn="just">
              <a:buNone/>
            </a:pPr>
            <a:endParaRPr lang="it-IT" sz="2600" dirty="0">
              <a:latin typeface="Constantia" panose="02030602050306030303" pitchFamily="18" charset="0"/>
            </a:endParaRPr>
          </a:p>
          <a:p>
            <a:pPr marL="0" indent="0" algn="just">
              <a:buNone/>
            </a:pPr>
            <a:r>
              <a:rPr lang="it-IT" sz="2600" dirty="0" smtClean="0">
                <a:latin typeface="Constantia" panose="02030602050306030303" pitchFamily="18" charset="0"/>
              </a:rPr>
              <a:t>L’inquinamento associato alle acque di pioggia è riconosciuto come una importante fonte di alterazione dei corpi ricettori.</a:t>
            </a:r>
            <a:endParaRPr lang="it-IT" sz="2600" dirty="0">
              <a:latin typeface="Constantia" panose="02030602050306030303" pitchFamily="18" charset="0"/>
            </a:endParaRPr>
          </a:p>
        </p:txBody>
      </p:sp>
    </p:spTree>
    <p:extLst>
      <p:ext uri="{BB962C8B-B14F-4D97-AF65-F5344CB8AC3E}">
        <p14:creationId xmlns:p14="http://schemas.microsoft.com/office/powerpoint/2010/main" val="1027681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620688"/>
            <a:ext cx="8229600" cy="5505475"/>
          </a:xfrm>
        </p:spPr>
        <p:txBody>
          <a:bodyPr>
            <a:normAutofit/>
          </a:bodyPr>
          <a:lstStyle/>
          <a:p>
            <a:pPr marL="0" indent="0" algn="just">
              <a:buNone/>
            </a:pPr>
            <a:r>
              <a:rPr lang="it-IT" sz="2600" dirty="0" smtClean="0">
                <a:latin typeface="Constantia" panose="02030602050306030303" pitchFamily="18" charset="0"/>
              </a:rPr>
              <a:t>L’inquinamento delle acque meteoriche deriva da:</a:t>
            </a:r>
          </a:p>
          <a:p>
            <a:pPr marL="0" indent="0" algn="just">
              <a:buNone/>
            </a:pPr>
            <a:endParaRPr lang="it-IT" sz="2600" dirty="0" smtClean="0">
              <a:latin typeface="Constantia" panose="02030602050306030303" pitchFamily="18" charset="0"/>
            </a:endParaRPr>
          </a:p>
          <a:p>
            <a:pPr marL="514350" indent="-514350" algn="just">
              <a:buAutoNum type="arabicParenR"/>
            </a:pPr>
            <a:r>
              <a:rPr lang="it-IT" sz="2600" dirty="0" smtClean="0">
                <a:latin typeface="Constantia" panose="02030602050306030303" pitchFamily="18" charset="0"/>
              </a:rPr>
              <a:t>Interazione con gli inquinanti presenti nell’atmosfera.</a:t>
            </a:r>
          </a:p>
          <a:p>
            <a:pPr marL="0" indent="0" algn="just">
              <a:buNone/>
            </a:pPr>
            <a:endParaRPr lang="it-IT" sz="2600" dirty="0" smtClean="0">
              <a:latin typeface="Constantia" panose="02030602050306030303" pitchFamily="18" charset="0"/>
            </a:endParaRPr>
          </a:p>
          <a:p>
            <a:pPr marL="0" indent="0" algn="just">
              <a:buNone/>
            </a:pPr>
            <a:endParaRPr lang="it-IT" sz="2600" dirty="0" smtClean="0">
              <a:latin typeface="Constantia" panose="02030602050306030303" pitchFamily="18" charset="0"/>
            </a:endParaRPr>
          </a:p>
          <a:p>
            <a:pPr marL="0" indent="0" algn="just">
              <a:buNone/>
            </a:pPr>
            <a:r>
              <a:rPr lang="it-IT" sz="2600" dirty="0" err="1" smtClean="0">
                <a:latin typeface="Constantia" panose="02030602050306030303" pitchFamily="18" charset="0"/>
              </a:rPr>
              <a:t>Rainout</a:t>
            </a:r>
            <a:r>
              <a:rPr lang="it-IT" sz="2600" dirty="0" smtClean="0">
                <a:latin typeface="Constantia" panose="02030602050306030303" pitchFamily="18" charset="0"/>
              </a:rPr>
              <a:t>: incorporazione nelle goccioline d’acqua.</a:t>
            </a:r>
          </a:p>
          <a:p>
            <a:pPr marL="0" indent="0" algn="just">
              <a:buNone/>
            </a:pPr>
            <a:r>
              <a:rPr lang="it-IT" sz="2600" dirty="0" err="1" smtClean="0">
                <a:latin typeface="Constantia" panose="02030602050306030303" pitchFamily="18" charset="0"/>
              </a:rPr>
              <a:t>Washout</a:t>
            </a:r>
            <a:r>
              <a:rPr lang="it-IT" sz="2600" dirty="0" smtClean="0">
                <a:latin typeface="Constantia" panose="02030602050306030303" pitchFamily="18" charset="0"/>
              </a:rPr>
              <a:t>: dilavamento atmosferico.</a:t>
            </a:r>
          </a:p>
        </p:txBody>
      </p:sp>
    </p:spTree>
    <p:extLst>
      <p:ext uri="{BB962C8B-B14F-4D97-AF65-F5344CB8AC3E}">
        <p14:creationId xmlns:p14="http://schemas.microsoft.com/office/powerpoint/2010/main" val="18703082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p:cNvPicPr>
            <a:picLocks noGrp="1" noChangeAspect="1"/>
          </p:cNvPicPr>
          <p:nvPr>
            <p:ph idx="1"/>
          </p:nvPr>
        </p:nvPicPr>
        <p:blipFill>
          <a:blip r:embed="rId2"/>
          <a:stretch>
            <a:fillRect/>
          </a:stretch>
        </p:blipFill>
        <p:spPr>
          <a:xfrm>
            <a:off x="1646389" y="404813"/>
            <a:ext cx="5851221" cy="5721350"/>
          </a:xfrm>
          <a:prstGeom prst="rect">
            <a:avLst/>
          </a:prstGeom>
        </p:spPr>
      </p:pic>
    </p:spTree>
    <p:extLst>
      <p:ext uri="{BB962C8B-B14F-4D97-AF65-F5344CB8AC3E}">
        <p14:creationId xmlns:p14="http://schemas.microsoft.com/office/powerpoint/2010/main" val="9278048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548680"/>
            <a:ext cx="8229600" cy="5577483"/>
          </a:xfrm>
        </p:spPr>
        <p:txBody>
          <a:bodyPr>
            <a:normAutofit/>
          </a:bodyPr>
          <a:lstStyle/>
          <a:p>
            <a:pPr marL="0" indent="0" algn="just">
              <a:buNone/>
            </a:pPr>
            <a:r>
              <a:rPr lang="it-IT" sz="2600" dirty="0" smtClean="0">
                <a:latin typeface="Constantia" panose="02030602050306030303" pitchFamily="18" charset="0"/>
              </a:rPr>
              <a:t>2) Dilavamento delle superfici impermeabili dove, durante i periodi di asciutto, si accumulano varie sostanze inquinanti derivanti dalla deposizione atmosferica, dal traffico veicolare, da rifiuti, dalla vegetazione, dalla erosione del suolo, ecc.</a:t>
            </a:r>
            <a:endParaRPr lang="it-IT" sz="2600" dirty="0">
              <a:latin typeface="Constantia" panose="02030602050306030303" pitchFamily="18" charset="0"/>
            </a:endParaRPr>
          </a:p>
        </p:txBody>
      </p:sp>
      <p:pic>
        <p:nvPicPr>
          <p:cNvPr id="4" name="Immagine 3"/>
          <p:cNvPicPr>
            <a:picLocks noChangeAspect="1"/>
          </p:cNvPicPr>
          <p:nvPr/>
        </p:nvPicPr>
        <p:blipFill>
          <a:blip r:embed="rId2"/>
          <a:stretch>
            <a:fillRect/>
          </a:stretch>
        </p:blipFill>
        <p:spPr>
          <a:xfrm>
            <a:off x="539552" y="2780928"/>
            <a:ext cx="7795126" cy="3151406"/>
          </a:xfrm>
          <a:prstGeom prst="rect">
            <a:avLst/>
          </a:prstGeom>
        </p:spPr>
      </p:pic>
    </p:spTree>
    <p:extLst>
      <p:ext uri="{BB962C8B-B14F-4D97-AF65-F5344CB8AC3E}">
        <p14:creationId xmlns:p14="http://schemas.microsoft.com/office/powerpoint/2010/main" val="25355174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p:cNvPicPr>
            <a:picLocks noGrp="1" noChangeAspect="1"/>
          </p:cNvPicPr>
          <p:nvPr>
            <p:ph idx="1"/>
          </p:nvPr>
        </p:nvPicPr>
        <p:blipFill>
          <a:blip r:embed="rId2"/>
          <a:stretch>
            <a:fillRect/>
          </a:stretch>
        </p:blipFill>
        <p:spPr>
          <a:xfrm>
            <a:off x="457200" y="993175"/>
            <a:ext cx="8229600" cy="4616063"/>
          </a:xfrm>
          <a:prstGeom prst="rect">
            <a:avLst/>
          </a:prstGeom>
        </p:spPr>
      </p:pic>
    </p:spTree>
    <p:extLst>
      <p:ext uri="{BB962C8B-B14F-4D97-AF65-F5344CB8AC3E}">
        <p14:creationId xmlns:p14="http://schemas.microsoft.com/office/powerpoint/2010/main" val="40810085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476672"/>
            <a:ext cx="8229600" cy="5649491"/>
          </a:xfrm>
        </p:spPr>
        <p:txBody>
          <a:bodyPr>
            <a:normAutofit/>
          </a:bodyPr>
          <a:lstStyle/>
          <a:p>
            <a:pPr marL="0" indent="0" algn="just">
              <a:buNone/>
            </a:pPr>
            <a:r>
              <a:rPr lang="it-IT" sz="2600" dirty="0" smtClean="0">
                <a:latin typeface="Constantia" panose="02030602050306030303" pitchFamily="18" charset="0"/>
              </a:rPr>
              <a:t>3) Quando l’acqua meteorica giunge in rete fognaria genera una rimessa in sospensione dei materiali precedentemente accumulati.</a:t>
            </a:r>
          </a:p>
          <a:p>
            <a:pPr marL="0" indent="0" algn="just">
              <a:buNone/>
            </a:pPr>
            <a:endParaRPr lang="it-IT" sz="2600" dirty="0">
              <a:latin typeface="Constantia" panose="02030602050306030303" pitchFamily="18" charset="0"/>
            </a:endParaRPr>
          </a:p>
        </p:txBody>
      </p:sp>
    </p:spTree>
    <p:extLst>
      <p:ext uri="{BB962C8B-B14F-4D97-AF65-F5344CB8AC3E}">
        <p14:creationId xmlns:p14="http://schemas.microsoft.com/office/powerpoint/2010/main" val="2700727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p:cNvPicPr>
            <a:picLocks noGrp="1" noChangeAspect="1"/>
          </p:cNvPicPr>
          <p:nvPr>
            <p:ph idx="1"/>
          </p:nvPr>
        </p:nvPicPr>
        <p:blipFill>
          <a:blip r:embed="rId2"/>
          <a:stretch>
            <a:fillRect/>
          </a:stretch>
        </p:blipFill>
        <p:spPr>
          <a:xfrm>
            <a:off x="1095669" y="476250"/>
            <a:ext cx="6952662" cy="5649913"/>
          </a:xfrm>
          <a:prstGeom prst="rect">
            <a:avLst/>
          </a:prstGeom>
        </p:spPr>
      </p:pic>
    </p:spTree>
    <p:extLst>
      <p:ext uri="{BB962C8B-B14F-4D97-AF65-F5344CB8AC3E}">
        <p14:creationId xmlns:p14="http://schemas.microsoft.com/office/powerpoint/2010/main" val="36128228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548680"/>
            <a:ext cx="8229600" cy="5577483"/>
          </a:xfrm>
        </p:spPr>
        <p:txBody>
          <a:bodyPr/>
          <a:lstStyle/>
          <a:p>
            <a:pPr marL="0" indent="0" algn="ctr">
              <a:buNone/>
            </a:pPr>
            <a:r>
              <a:rPr lang="it-IT" altLang="it-IT" sz="2600" b="1" dirty="0">
                <a:latin typeface="Constantia" panose="02030602050306030303" pitchFamily="18" charset="0"/>
              </a:rPr>
              <a:t>D.Lgs. 152/06</a:t>
            </a:r>
          </a:p>
          <a:p>
            <a:pPr marL="0" indent="0" algn="ctr">
              <a:buNone/>
            </a:pPr>
            <a:r>
              <a:rPr lang="it-IT" altLang="it-IT" sz="2600" dirty="0">
                <a:latin typeface="Constantia" panose="02030602050306030303" pitchFamily="18" charset="0"/>
              </a:rPr>
              <a:t>Parte Terza</a:t>
            </a:r>
          </a:p>
          <a:p>
            <a:pPr marL="0" indent="0" algn="ctr">
              <a:buNone/>
            </a:pPr>
            <a:r>
              <a:rPr lang="it-IT" altLang="it-IT" sz="2600" dirty="0">
                <a:latin typeface="Constantia" panose="02030602050306030303" pitchFamily="18" charset="0"/>
              </a:rPr>
              <a:t>SEZIONE II</a:t>
            </a:r>
          </a:p>
          <a:p>
            <a:pPr marL="0" indent="0" algn="ctr">
              <a:buNone/>
            </a:pPr>
            <a:endParaRPr lang="it-IT" altLang="it-IT" sz="2600" dirty="0">
              <a:latin typeface="Constantia" panose="02030602050306030303" pitchFamily="18" charset="0"/>
            </a:endParaRPr>
          </a:p>
          <a:p>
            <a:pPr marL="0" indent="0" algn="ctr">
              <a:buNone/>
            </a:pPr>
            <a:r>
              <a:rPr lang="it-IT" altLang="it-IT" sz="2600" b="1" dirty="0">
                <a:latin typeface="Constantia" panose="02030602050306030303" pitchFamily="18" charset="0"/>
              </a:rPr>
              <a:t>TUTELA DELLE ACQUE DALL’INQUINAMENTO</a:t>
            </a:r>
          </a:p>
          <a:p>
            <a:pPr marL="0" indent="0">
              <a:buNone/>
            </a:pPr>
            <a:endParaRPr lang="it-IT" dirty="0"/>
          </a:p>
        </p:txBody>
      </p:sp>
    </p:spTree>
    <p:extLst>
      <p:ext uri="{BB962C8B-B14F-4D97-AF65-F5344CB8AC3E}">
        <p14:creationId xmlns:p14="http://schemas.microsoft.com/office/powerpoint/2010/main" val="378326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620688"/>
            <a:ext cx="8229600" cy="5505475"/>
          </a:xfrm>
        </p:spPr>
        <p:txBody>
          <a:bodyPr/>
          <a:lstStyle/>
          <a:p>
            <a:pPr marL="0" indent="0" algn="just">
              <a:buNone/>
            </a:pPr>
            <a:r>
              <a:rPr lang="it-IT" altLang="it-IT" sz="2600" b="1" dirty="0">
                <a:latin typeface="Constantia" panose="02030602050306030303" pitchFamily="18" charset="0"/>
              </a:rPr>
              <a:t>Art. 124 </a:t>
            </a:r>
          </a:p>
          <a:p>
            <a:pPr marL="0" indent="0" algn="just">
              <a:buNone/>
            </a:pPr>
            <a:r>
              <a:rPr lang="it-IT" altLang="it-IT" sz="2600" dirty="0">
                <a:latin typeface="Constantia" panose="02030602050306030303" pitchFamily="18" charset="0"/>
              </a:rPr>
              <a:t>comma 1: tutti gli scarichi devono essere preventivamente autorizzati.</a:t>
            </a:r>
          </a:p>
          <a:p>
            <a:pPr marL="0" indent="0" algn="just">
              <a:buNone/>
            </a:pPr>
            <a:endParaRPr lang="it-IT" altLang="it-IT" sz="2600" dirty="0">
              <a:latin typeface="Constantia" panose="02030602050306030303" pitchFamily="18" charset="0"/>
            </a:endParaRPr>
          </a:p>
          <a:p>
            <a:pPr marL="0" indent="0" algn="just">
              <a:buNone/>
            </a:pPr>
            <a:r>
              <a:rPr lang="it-IT" altLang="it-IT" sz="2600" dirty="0">
                <a:latin typeface="Constantia" panose="02030602050306030303" pitchFamily="18" charset="0"/>
              </a:rPr>
              <a:t>comma 4: in deroga … gli scarichi di acque reflue domestiche in reti fognarie sono sempre ammessi, nel rispetto dei regolamenti …</a:t>
            </a:r>
          </a:p>
          <a:p>
            <a:pPr marL="0" indent="0">
              <a:buNone/>
            </a:pPr>
            <a:endParaRPr lang="it-IT" dirty="0"/>
          </a:p>
        </p:txBody>
      </p:sp>
    </p:spTree>
    <p:extLst>
      <p:ext uri="{BB962C8B-B14F-4D97-AF65-F5344CB8AC3E}">
        <p14:creationId xmlns:p14="http://schemas.microsoft.com/office/powerpoint/2010/main" val="31294209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548680"/>
            <a:ext cx="8229600" cy="5577483"/>
          </a:xfrm>
        </p:spPr>
        <p:txBody>
          <a:bodyPr>
            <a:normAutofit/>
          </a:bodyPr>
          <a:lstStyle/>
          <a:p>
            <a:pPr marL="0" indent="0">
              <a:buNone/>
            </a:pPr>
            <a:r>
              <a:rPr lang="it-IT" altLang="it-IT" sz="2600" dirty="0" smtClean="0">
                <a:latin typeface="Constantia" panose="02030602050306030303" pitchFamily="18" charset="0"/>
              </a:rPr>
              <a:t>Art. 74 comma 1 lettera </a:t>
            </a:r>
            <a:r>
              <a:rPr lang="it-IT" altLang="it-IT" sz="2600" dirty="0" err="1" smtClean="0">
                <a:latin typeface="Constantia" panose="02030602050306030303" pitchFamily="18" charset="0"/>
              </a:rPr>
              <a:t>ff</a:t>
            </a:r>
            <a:r>
              <a:rPr lang="it-IT" altLang="it-IT" sz="2600" dirty="0" smtClean="0">
                <a:latin typeface="Constantia" panose="02030602050306030303" pitchFamily="18" charset="0"/>
              </a:rPr>
              <a:t>): </a:t>
            </a:r>
            <a:r>
              <a:rPr lang="it-IT" altLang="it-IT" sz="2600" u="sng" dirty="0" smtClean="0">
                <a:latin typeface="Constantia" panose="02030602050306030303" pitchFamily="18" charset="0"/>
              </a:rPr>
              <a:t>scarico</a:t>
            </a:r>
            <a:r>
              <a:rPr lang="it-IT" altLang="it-IT" sz="2600" dirty="0" smtClean="0">
                <a:latin typeface="Constantia" panose="02030602050306030303" pitchFamily="18" charset="0"/>
              </a:rPr>
              <a:t>: qualsiasi immissione effettuata esclusivamente tramite un </a:t>
            </a:r>
            <a:r>
              <a:rPr lang="it-IT" altLang="it-IT" sz="2600" b="1" u="sng" dirty="0" smtClean="0">
                <a:latin typeface="Constantia" panose="02030602050306030303" pitchFamily="18" charset="0"/>
              </a:rPr>
              <a:t>sistema stabile di collettamento</a:t>
            </a:r>
            <a:r>
              <a:rPr lang="it-IT" altLang="it-IT" sz="2600" dirty="0" smtClean="0">
                <a:latin typeface="Constantia" panose="02030602050306030303" pitchFamily="18" charset="0"/>
              </a:rPr>
              <a:t> che collega senza soluzione di continuità il ciclo di produzione del </a:t>
            </a:r>
            <a:r>
              <a:rPr lang="it-IT" altLang="it-IT" sz="2600" b="1" u="sng" dirty="0" smtClean="0">
                <a:latin typeface="Constantia" panose="02030602050306030303" pitchFamily="18" charset="0"/>
              </a:rPr>
              <a:t>refluo</a:t>
            </a:r>
            <a:r>
              <a:rPr lang="it-IT" altLang="it-IT" sz="2600" dirty="0" smtClean="0">
                <a:latin typeface="Constantia" panose="02030602050306030303" pitchFamily="18" charset="0"/>
              </a:rPr>
              <a:t> con il corpo ricettore acque superficiali, sul suolo, nel sottosuolo e in rete fognaria, indipendentemente dalla loro natura inquinante, anche sottoposte a preventivo trattamento di depurazione. Sono esclusi i rilasci di acque previsti all'articolo 114;</a:t>
            </a:r>
          </a:p>
          <a:p>
            <a:pPr marL="0" indent="0">
              <a:buNone/>
            </a:pPr>
            <a:endParaRPr lang="it-IT" sz="2600" dirty="0">
              <a:latin typeface="Constantia" panose="02030602050306030303" pitchFamily="18" charset="0"/>
            </a:endParaRPr>
          </a:p>
        </p:txBody>
      </p:sp>
    </p:spTree>
    <p:extLst>
      <p:ext uri="{BB962C8B-B14F-4D97-AF65-F5344CB8AC3E}">
        <p14:creationId xmlns:p14="http://schemas.microsoft.com/office/powerpoint/2010/main" val="9570581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548680"/>
            <a:ext cx="8229600" cy="5577483"/>
          </a:xfrm>
        </p:spPr>
        <p:txBody>
          <a:bodyPr>
            <a:normAutofit/>
          </a:bodyPr>
          <a:lstStyle/>
          <a:p>
            <a:pPr marL="0" indent="0" algn="just">
              <a:buNone/>
            </a:pPr>
            <a:r>
              <a:rPr lang="it-IT" altLang="it-IT" sz="2600" b="1" dirty="0">
                <a:latin typeface="Constantia" panose="02030602050306030303" pitchFamily="18" charset="0"/>
              </a:rPr>
              <a:t>L’art. 185 </a:t>
            </a:r>
            <a:r>
              <a:rPr lang="it-IT" altLang="it-IT" sz="2600" dirty="0">
                <a:latin typeface="Constantia" panose="02030602050306030303" pitchFamily="18" charset="0"/>
              </a:rPr>
              <a:t>del D.Lgs. 152/06 disciplina le esclusioni dall’ambito di applicazione della Parte IV.</a:t>
            </a:r>
          </a:p>
          <a:p>
            <a:pPr marL="0" indent="0" algn="just">
              <a:buNone/>
            </a:pPr>
            <a:endParaRPr lang="it-IT" altLang="it-IT" sz="2600" dirty="0">
              <a:latin typeface="Constantia" panose="02030602050306030303" pitchFamily="18" charset="0"/>
            </a:endParaRPr>
          </a:p>
          <a:p>
            <a:pPr marL="0" indent="0" algn="just">
              <a:buNone/>
            </a:pPr>
            <a:r>
              <a:rPr lang="it-IT" altLang="it-IT" sz="2600" dirty="0">
                <a:latin typeface="Constantia" panose="02030602050306030303" pitchFamily="18" charset="0"/>
              </a:rPr>
              <a:t>Il comma 1 regolamenta ciò che è sempre escluso dall’ambito di applicazione della Parte IV.</a:t>
            </a:r>
          </a:p>
          <a:p>
            <a:pPr marL="0" indent="0" algn="just">
              <a:buNone/>
            </a:pPr>
            <a:r>
              <a:rPr lang="it-IT" altLang="it-IT" sz="2600" dirty="0">
                <a:latin typeface="Constantia" panose="02030602050306030303" pitchFamily="18" charset="0"/>
              </a:rPr>
              <a:t>Il comma 2 regolamenta ciò che è escluso se regolato da altre disposizioni normative.</a:t>
            </a:r>
          </a:p>
          <a:p>
            <a:pPr marL="0" indent="0" algn="just">
              <a:buNone/>
            </a:pPr>
            <a:r>
              <a:rPr lang="it-IT" altLang="it-IT" sz="2600" dirty="0">
                <a:latin typeface="Constantia" panose="02030602050306030303" pitchFamily="18" charset="0"/>
              </a:rPr>
              <a:t>Al comma 2, lettera a), compaiono </a:t>
            </a:r>
            <a:r>
              <a:rPr lang="it-IT" altLang="it-IT" sz="2600" b="1" dirty="0">
                <a:latin typeface="Constantia" panose="02030602050306030303" pitchFamily="18" charset="0"/>
              </a:rPr>
              <a:t>le acque di scarico</a:t>
            </a:r>
          </a:p>
          <a:p>
            <a:pPr marL="0" indent="0">
              <a:buNone/>
            </a:pPr>
            <a:endParaRPr lang="it-IT" dirty="0"/>
          </a:p>
        </p:txBody>
      </p:sp>
    </p:spTree>
    <p:extLst>
      <p:ext uri="{BB962C8B-B14F-4D97-AF65-F5344CB8AC3E}">
        <p14:creationId xmlns:p14="http://schemas.microsoft.com/office/powerpoint/2010/main" val="27546147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548680"/>
            <a:ext cx="8229600" cy="5577483"/>
          </a:xfrm>
        </p:spPr>
        <p:txBody>
          <a:bodyPr>
            <a:normAutofit/>
          </a:bodyPr>
          <a:lstStyle/>
          <a:p>
            <a:pPr marL="36513" indent="0" algn="just">
              <a:buNone/>
              <a:defRPr/>
            </a:pPr>
            <a:r>
              <a:rPr lang="it-IT" sz="2600" dirty="0">
                <a:latin typeface="Constantia" panose="02030602050306030303" pitchFamily="18" charset="0"/>
              </a:rPr>
              <a:t>Sono considerati </a:t>
            </a:r>
            <a:r>
              <a:rPr lang="it-IT" sz="2600" b="1" u="sng" dirty="0">
                <a:latin typeface="Constantia" panose="02030602050306030303" pitchFamily="18" charset="0"/>
              </a:rPr>
              <a:t>rilasci di acque</a:t>
            </a:r>
            <a:r>
              <a:rPr lang="it-IT" sz="2600" dirty="0">
                <a:latin typeface="Constantia" panose="02030602050306030303" pitchFamily="18" charset="0"/>
              </a:rPr>
              <a:t> ai sensi dell’art. 114 le restituzioni di acque:</a:t>
            </a:r>
          </a:p>
          <a:p>
            <a:pPr algn="just">
              <a:buFont typeface="Wingdings" pitchFamily="2" charset="2"/>
              <a:buChar char="Ø"/>
              <a:defRPr/>
            </a:pPr>
            <a:r>
              <a:rPr lang="it-IT" sz="2600" dirty="0">
                <a:latin typeface="Constantia" panose="02030602050306030303" pitchFamily="18" charset="0"/>
              </a:rPr>
              <a:t>per la produzione idroelettrica</a:t>
            </a:r>
          </a:p>
          <a:p>
            <a:pPr algn="just">
              <a:buFont typeface="Wingdings" pitchFamily="2" charset="2"/>
              <a:buChar char="Ø"/>
              <a:defRPr/>
            </a:pPr>
            <a:r>
              <a:rPr lang="it-IT" sz="2600" dirty="0">
                <a:latin typeface="Constantia" panose="02030602050306030303" pitchFamily="18" charset="0"/>
              </a:rPr>
              <a:t>per scopi irrigui </a:t>
            </a:r>
          </a:p>
          <a:p>
            <a:pPr algn="just">
              <a:buFont typeface="Wingdings" pitchFamily="2" charset="2"/>
              <a:buChar char="Ø"/>
              <a:defRPr/>
            </a:pPr>
            <a:r>
              <a:rPr lang="it-IT" sz="2600" dirty="0">
                <a:latin typeface="Constantia" panose="02030602050306030303" pitchFamily="18" charset="0"/>
              </a:rPr>
              <a:t>da impianti di potabilizzazione</a:t>
            </a:r>
          </a:p>
          <a:p>
            <a:pPr algn="just">
              <a:buFont typeface="Wingdings" pitchFamily="2" charset="2"/>
              <a:buChar char="Ø"/>
              <a:defRPr/>
            </a:pPr>
            <a:r>
              <a:rPr lang="it-IT" sz="2600" dirty="0">
                <a:latin typeface="Constantia" panose="02030602050306030303" pitchFamily="18" charset="0"/>
              </a:rPr>
              <a:t>derivanti da sondaggi o perforazioni</a:t>
            </a:r>
          </a:p>
          <a:p>
            <a:pPr marL="87313" indent="-50800" algn="just">
              <a:defRPr/>
            </a:pPr>
            <a:endParaRPr lang="it-IT" sz="2600" dirty="0">
              <a:latin typeface="Constantia" panose="02030602050306030303" pitchFamily="18" charset="0"/>
            </a:endParaRPr>
          </a:p>
          <a:p>
            <a:pPr marL="36513" indent="0" algn="just">
              <a:buNone/>
              <a:defRPr/>
            </a:pPr>
            <a:r>
              <a:rPr lang="it-IT" sz="2600" dirty="0">
                <a:latin typeface="Constantia" panose="02030602050306030303" pitchFamily="18" charset="0"/>
              </a:rPr>
              <a:t>È previsto che le Regioni si dotino di una apposita disciplina in materia</a:t>
            </a:r>
            <a:r>
              <a:rPr lang="it-IT" sz="2600" dirty="0" smtClean="0">
                <a:latin typeface="Constantia" panose="02030602050306030303" pitchFamily="18" charset="0"/>
              </a:rPr>
              <a:t>.</a:t>
            </a:r>
            <a:endParaRPr lang="it-IT" sz="2600" dirty="0">
              <a:latin typeface="Constantia" panose="02030602050306030303" pitchFamily="18" charset="0"/>
            </a:endParaRPr>
          </a:p>
        </p:txBody>
      </p:sp>
    </p:spTree>
    <p:extLst>
      <p:ext uri="{BB962C8B-B14F-4D97-AF65-F5344CB8AC3E}">
        <p14:creationId xmlns:p14="http://schemas.microsoft.com/office/powerpoint/2010/main" val="24781666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476672"/>
            <a:ext cx="8229600" cy="5649491"/>
          </a:xfrm>
        </p:spPr>
        <p:txBody>
          <a:bodyPr>
            <a:normAutofit/>
          </a:bodyPr>
          <a:lstStyle/>
          <a:p>
            <a:pPr marL="0" indent="0" algn="just">
              <a:buNone/>
            </a:pPr>
            <a:r>
              <a:rPr lang="it-IT" altLang="it-IT" sz="2600" b="1" u="sng" dirty="0">
                <a:latin typeface="Constantia" panose="02030602050306030303" pitchFamily="18" charset="0"/>
              </a:rPr>
              <a:t>acque reflue domestiche</a:t>
            </a:r>
            <a:r>
              <a:rPr lang="it-IT" altLang="it-IT" sz="2600" dirty="0">
                <a:latin typeface="Constantia" panose="02030602050306030303" pitchFamily="18" charset="0"/>
              </a:rPr>
              <a:t>: acque reflue provenienti da insediamenti di tipo residenziale e da servizi e derivanti prevalentemente dal metabolismo umano e da attività domestiche</a:t>
            </a:r>
            <a:r>
              <a:rPr lang="it-IT" altLang="it-IT" sz="2600" dirty="0" smtClean="0">
                <a:latin typeface="Constantia" panose="02030602050306030303" pitchFamily="18" charset="0"/>
              </a:rPr>
              <a:t>;</a:t>
            </a:r>
          </a:p>
          <a:p>
            <a:pPr marL="0" indent="0" algn="just">
              <a:buNone/>
            </a:pPr>
            <a:endParaRPr lang="it-IT" altLang="it-IT" sz="2600" dirty="0">
              <a:latin typeface="Constantia" panose="02030602050306030303" pitchFamily="18" charset="0"/>
            </a:endParaRPr>
          </a:p>
          <a:p>
            <a:pPr marL="0" indent="0" algn="just">
              <a:buNone/>
            </a:pPr>
            <a:r>
              <a:rPr lang="it-IT" altLang="it-IT" sz="2600" b="1" u="sng" dirty="0">
                <a:latin typeface="Constantia" panose="02030602050306030303" pitchFamily="18" charset="0"/>
              </a:rPr>
              <a:t>acque reflue industriali</a:t>
            </a:r>
            <a:r>
              <a:rPr lang="it-IT" altLang="it-IT" sz="2600" dirty="0">
                <a:latin typeface="Constantia" panose="02030602050306030303" pitchFamily="18" charset="0"/>
              </a:rPr>
              <a:t>: qualsiasi tipo di acque reflue scaricate da edifici od impianti in cui si svolgono attività commerciali o di produzione di beni, diverse dalle acque reflue domestiche e dalle acque meteoriche di dilavamento</a:t>
            </a:r>
            <a:r>
              <a:rPr lang="it-IT" altLang="it-IT" sz="2600" dirty="0" smtClean="0">
                <a:latin typeface="Constantia" panose="02030602050306030303" pitchFamily="18" charset="0"/>
              </a:rPr>
              <a:t>;</a:t>
            </a:r>
            <a:endParaRPr lang="it-IT" altLang="it-IT" sz="2600" dirty="0">
              <a:latin typeface="Constantia" panose="02030602050306030303" pitchFamily="18" charset="0"/>
            </a:endParaRPr>
          </a:p>
        </p:txBody>
      </p:sp>
    </p:spTree>
    <p:extLst>
      <p:ext uri="{BB962C8B-B14F-4D97-AF65-F5344CB8AC3E}">
        <p14:creationId xmlns:p14="http://schemas.microsoft.com/office/powerpoint/2010/main" val="9394221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692696"/>
            <a:ext cx="8229600" cy="5433467"/>
          </a:xfrm>
        </p:spPr>
        <p:txBody>
          <a:bodyPr>
            <a:normAutofit/>
          </a:bodyPr>
          <a:lstStyle/>
          <a:p>
            <a:pPr marL="0" indent="0" algn="just">
              <a:buNone/>
            </a:pPr>
            <a:r>
              <a:rPr lang="it-IT" altLang="it-IT" sz="2600" b="1" u="sng" dirty="0">
                <a:latin typeface="Constantia" panose="02030602050306030303" pitchFamily="18" charset="0"/>
              </a:rPr>
              <a:t>acque reflue urbane</a:t>
            </a:r>
            <a:r>
              <a:rPr lang="it-IT" altLang="it-IT" sz="2600" dirty="0">
                <a:latin typeface="Constantia" panose="02030602050306030303" pitchFamily="18" charset="0"/>
              </a:rPr>
              <a:t>: acque reflue domestiche o il miscuglio di acque reflue domestiche, di acque reflue industriali ovvero meteoriche di dilavamento convogliate in reti fognarie, anche separate, e provenienti da agglomerato</a:t>
            </a:r>
            <a:r>
              <a:rPr lang="it-IT" altLang="it-IT" sz="2600" dirty="0" smtClean="0">
                <a:latin typeface="Constantia" panose="02030602050306030303" pitchFamily="18" charset="0"/>
              </a:rPr>
              <a:t>;</a:t>
            </a:r>
            <a:endParaRPr lang="it-IT" altLang="it-IT" sz="2600" dirty="0">
              <a:latin typeface="Constantia" panose="02030602050306030303" pitchFamily="18" charset="0"/>
            </a:endParaRPr>
          </a:p>
        </p:txBody>
      </p:sp>
    </p:spTree>
    <p:extLst>
      <p:ext uri="{BB962C8B-B14F-4D97-AF65-F5344CB8AC3E}">
        <p14:creationId xmlns:p14="http://schemas.microsoft.com/office/powerpoint/2010/main" val="28474437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548680"/>
            <a:ext cx="8229600" cy="5577483"/>
          </a:xfrm>
        </p:spPr>
        <p:txBody>
          <a:bodyPr>
            <a:normAutofit/>
          </a:bodyPr>
          <a:lstStyle/>
          <a:p>
            <a:pPr marL="36513" indent="0" algn="just">
              <a:buNone/>
              <a:defRPr/>
            </a:pPr>
            <a:r>
              <a:rPr lang="it-IT" sz="2600" dirty="0">
                <a:latin typeface="Constantia" panose="02030602050306030303" pitchFamily="18" charset="0"/>
              </a:rPr>
              <a:t>Vi è una ulteriore categoria di acque reflue che trova definizione nell’art. 101 comma 7 e sono le </a:t>
            </a:r>
            <a:r>
              <a:rPr lang="it-IT" sz="2600" b="1" u="sng" dirty="0">
                <a:latin typeface="Constantia" panose="02030602050306030303" pitchFamily="18" charset="0"/>
              </a:rPr>
              <a:t>acque reflue assimilate alle domestiche</a:t>
            </a:r>
            <a:r>
              <a:rPr lang="it-IT" sz="2600" dirty="0">
                <a:latin typeface="Constantia" panose="02030602050306030303" pitchFamily="18" charset="0"/>
              </a:rPr>
              <a:t>:</a:t>
            </a:r>
          </a:p>
          <a:p>
            <a:pPr marL="36513" indent="0" algn="just">
              <a:buNone/>
              <a:defRPr/>
            </a:pPr>
            <a:endParaRPr lang="it-IT" sz="2600" dirty="0">
              <a:latin typeface="Constantia" panose="02030602050306030303" pitchFamily="18" charset="0"/>
            </a:endParaRPr>
          </a:p>
          <a:p>
            <a:pPr marL="36513" indent="0" algn="just">
              <a:buNone/>
              <a:defRPr/>
            </a:pPr>
            <a:r>
              <a:rPr lang="it-IT" sz="2600" dirty="0">
                <a:latin typeface="Constantia" panose="02030602050306030303" pitchFamily="18" charset="0"/>
              </a:rPr>
              <a:t>a) provenienti da imprese dedite esclusivamente alla coltivazione del terreno e/o alla silvicoltura;</a:t>
            </a:r>
          </a:p>
          <a:p>
            <a:pPr marL="0" indent="0" algn="just">
              <a:buNone/>
              <a:defRPr/>
            </a:pPr>
            <a:r>
              <a:rPr lang="it-IT" sz="2600" dirty="0">
                <a:latin typeface="Constantia" panose="02030602050306030303" pitchFamily="18" charset="0"/>
              </a:rPr>
              <a:t>b) provenienti da imprese dedite ad allevamento di bestiame</a:t>
            </a:r>
            <a:r>
              <a:rPr lang="it-IT" sz="2600" dirty="0" smtClean="0">
                <a:latin typeface="Constantia" panose="02030602050306030303" pitchFamily="18" charset="0"/>
              </a:rPr>
              <a:t>;</a:t>
            </a:r>
            <a:endParaRPr lang="it-IT" sz="2600" dirty="0">
              <a:latin typeface="Constantia" panose="02030602050306030303" pitchFamily="18" charset="0"/>
            </a:endParaRPr>
          </a:p>
        </p:txBody>
      </p:sp>
    </p:spTree>
    <p:extLst>
      <p:ext uri="{BB962C8B-B14F-4D97-AF65-F5344CB8AC3E}">
        <p14:creationId xmlns:p14="http://schemas.microsoft.com/office/powerpoint/2010/main" val="17471468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620688"/>
            <a:ext cx="8229600" cy="5505475"/>
          </a:xfrm>
        </p:spPr>
        <p:txBody>
          <a:bodyPr>
            <a:normAutofit/>
          </a:bodyPr>
          <a:lstStyle/>
          <a:p>
            <a:pPr marL="0" indent="0" algn="just">
              <a:buNone/>
            </a:pPr>
            <a:r>
              <a:rPr lang="it-IT" altLang="it-IT" sz="2600" dirty="0">
                <a:latin typeface="Constantia" panose="02030602050306030303" pitchFamily="18" charset="0"/>
              </a:rPr>
              <a:t>c) provenienti da imprese dedite alle attività di cui alle lettere a) e b) che esercitano anche attività di trasformazione o di valorizzazione della produzione agricola, inserita con carattere di normalità e complementarietà funzionale nel ciclo produttivo aziendale e con materia prima lavorata proveniente in misura prevalente dall'attività di coltivazione dei terreni di cui si abbia a qualunque titolo la disponibilità</a:t>
            </a:r>
            <a:r>
              <a:rPr lang="it-IT" altLang="it-IT" sz="2600" dirty="0" smtClean="0">
                <a:latin typeface="Constantia" panose="02030602050306030303" pitchFamily="18" charset="0"/>
              </a:rPr>
              <a:t>;</a:t>
            </a:r>
            <a:endParaRPr lang="it-IT" altLang="it-IT" sz="2600" dirty="0">
              <a:latin typeface="Constantia" panose="02030602050306030303" pitchFamily="18" charset="0"/>
            </a:endParaRPr>
          </a:p>
        </p:txBody>
      </p:sp>
    </p:spTree>
    <p:extLst>
      <p:ext uri="{BB962C8B-B14F-4D97-AF65-F5344CB8AC3E}">
        <p14:creationId xmlns:p14="http://schemas.microsoft.com/office/powerpoint/2010/main" val="39221928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548680"/>
            <a:ext cx="8229600" cy="5577483"/>
          </a:xfrm>
        </p:spPr>
        <p:txBody>
          <a:bodyPr>
            <a:normAutofit/>
          </a:bodyPr>
          <a:lstStyle/>
          <a:p>
            <a:pPr marL="0" indent="0" algn="just">
              <a:buNone/>
            </a:pPr>
            <a:r>
              <a:rPr lang="it-IT" altLang="it-IT" sz="2600" dirty="0" smtClean="0">
                <a:latin typeface="Constantia" panose="02030602050306030303" pitchFamily="18" charset="0"/>
              </a:rPr>
              <a:t>d) provenienti da impianti di acqua coltura e di piscicoltura che diano luogo a scarico e che si caratterizzino per una densità di allevamento pari o inferiore a 1 Kg per metro quadrato di specchio d'acqua o in cui venga utilizzata una portata d'acqua pari o inferiore a 50 litri al minuto secondo;</a:t>
            </a:r>
          </a:p>
          <a:p>
            <a:pPr marL="0" indent="0" algn="just">
              <a:buNone/>
            </a:pPr>
            <a:endParaRPr lang="it-IT" altLang="it-IT" sz="2600" dirty="0" smtClean="0">
              <a:latin typeface="Constantia" panose="02030602050306030303" pitchFamily="18" charset="0"/>
            </a:endParaRPr>
          </a:p>
          <a:p>
            <a:pPr marL="0" indent="0" algn="just">
              <a:buNone/>
            </a:pPr>
            <a:r>
              <a:rPr lang="it-IT" altLang="it-IT" sz="2600" dirty="0">
                <a:latin typeface="Constantia" panose="02030602050306030303" pitchFamily="18" charset="0"/>
              </a:rPr>
              <a:t>e) aventi caratteristiche qualitative equivalenti a quelle domestiche e indicate dalla normativa regionale;</a:t>
            </a:r>
          </a:p>
          <a:p>
            <a:pPr marL="0" indent="0" algn="just">
              <a:buNone/>
            </a:pPr>
            <a:endParaRPr lang="it-IT" altLang="it-IT" sz="2600" dirty="0">
              <a:latin typeface="Constantia" panose="02030602050306030303" pitchFamily="18" charset="0"/>
            </a:endParaRPr>
          </a:p>
          <a:p>
            <a:pPr marL="0" indent="0" algn="just">
              <a:buNone/>
            </a:pPr>
            <a:r>
              <a:rPr lang="it-IT" altLang="it-IT" sz="2600" dirty="0">
                <a:latin typeface="Constantia" panose="02030602050306030303" pitchFamily="18" charset="0"/>
              </a:rPr>
              <a:t>f) provenienti da attività termali, fatte salve le discipline regionali di settore.</a:t>
            </a:r>
          </a:p>
          <a:p>
            <a:pPr marL="0" indent="0" algn="just">
              <a:buNone/>
            </a:pPr>
            <a:endParaRPr lang="it-IT" altLang="it-IT" sz="2600" dirty="0">
              <a:latin typeface="Constantia" panose="02030602050306030303" pitchFamily="18" charset="0"/>
            </a:endParaRPr>
          </a:p>
        </p:txBody>
      </p:sp>
    </p:spTree>
    <p:extLst>
      <p:ext uri="{BB962C8B-B14F-4D97-AF65-F5344CB8AC3E}">
        <p14:creationId xmlns:p14="http://schemas.microsoft.com/office/powerpoint/2010/main" val="21397795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395536" y="476672"/>
            <a:ext cx="7931150" cy="4929188"/>
          </a:xfrm>
        </p:spPr>
        <p:txBody>
          <a:bodyPr>
            <a:normAutofit/>
          </a:bodyPr>
          <a:lstStyle/>
          <a:p>
            <a:pPr marL="0" indent="0" algn="just">
              <a:spcBef>
                <a:spcPct val="50000"/>
              </a:spcBef>
              <a:buFontTx/>
              <a:buNone/>
              <a:defRPr/>
            </a:pPr>
            <a:r>
              <a:rPr lang="it-IT" sz="2600" dirty="0" smtClean="0">
                <a:latin typeface="Constantia" pitchFamily="18" charset="0"/>
              </a:rPr>
              <a:t>Nel </a:t>
            </a:r>
            <a:r>
              <a:rPr lang="it-IT" sz="2600" dirty="0" err="1" smtClean="0">
                <a:latin typeface="Constantia" pitchFamily="18" charset="0"/>
              </a:rPr>
              <a:t>D.Lgs.</a:t>
            </a:r>
            <a:r>
              <a:rPr lang="it-IT" sz="2600" dirty="0" smtClean="0">
                <a:latin typeface="Constantia" pitchFamily="18" charset="0"/>
              </a:rPr>
              <a:t> 152/06 non vi è una definizione di acque meteoriche.</a:t>
            </a:r>
          </a:p>
          <a:p>
            <a:pPr marL="0" indent="0" algn="just">
              <a:spcBef>
                <a:spcPct val="50000"/>
              </a:spcBef>
              <a:buFontTx/>
              <a:buNone/>
              <a:defRPr/>
            </a:pPr>
            <a:r>
              <a:rPr lang="it-IT" sz="2600" dirty="0" smtClean="0">
                <a:latin typeface="Constantia" pitchFamily="18" charset="0"/>
              </a:rPr>
              <a:t>Pertanto è necessario giungere alla loro definizione per via indiretta.</a:t>
            </a:r>
          </a:p>
          <a:p>
            <a:pPr marL="0" indent="0" algn="just">
              <a:spcBef>
                <a:spcPct val="50000"/>
              </a:spcBef>
              <a:buFontTx/>
              <a:buNone/>
              <a:defRPr/>
            </a:pPr>
            <a:endParaRPr lang="it-IT" sz="2600" dirty="0" smtClean="0">
              <a:latin typeface="Constantia" pitchFamily="18" charset="0"/>
            </a:endParaRPr>
          </a:p>
          <a:p>
            <a:pPr algn="just">
              <a:spcBef>
                <a:spcPct val="50000"/>
              </a:spcBef>
              <a:buFontTx/>
              <a:buNone/>
              <a:defRPr/>
            </a:pPr>
            <a:r>
              <a:rPr lang="it-IT" sz="2600" dirty="0" smtClean="0">
                <a:latin typeface="Constantia" pitchFamily="18" charset="0"/>
              </a:rPr>
              <a:t>Tuttavia esse compaiono:</a:t>
            </a:r>
          </a:p>
          <a:p>
            <a:pPr>
              <a:buNone/>
              <a:defRPr/>
            </a:pPr>
            <a:endParaRPr lang="it-IT" sz="2600" dirty="0">
              <a:latin typeface="Constantia"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395536" y="620688"/>
            <a:ext cx="8002588" cy="5400675"/>
          </a:xfrm>
        </p:spPr>
        <p:txBody>
          <a:bodyPr>
            <a:normAutofit/>
          </a:bodyPr>
          <a:lstStyle/>
          <a:p>
            <a:pPr algn="just">
              <a:spcBef>
                <a:spcPct val="50000"/>
              </a:spcBef>
              <a:buFontTx/>
              <a:buNone/>
              <a:defRPr/>
            </a:pPr>
            <a:r>
              <a:rPr lang="it-IT" sz="2600" b="1" u="sng" dirty="0" smtClean="0">
                <a:latin typeface="Constantia" pitchFamily="18" charset="0"/>
              </a:rPr>
              <a:t>Art. 54, comma 1, lett. b)</a:t>
            </a:r>
          </a:p>
          <a:p>
            <a:pPr marL="0" indent="0" algn="just">
              <a:spcBef>
                <a:spcPct val="50000"/>
              </a:spcBef>
              <a:buFontTx/>
              <a:buNone/>
              <a:defRPr/>
            </a:pPr>
            <a:r>
              <a:rPr lang="it-IT" sz="2600" dirty="0" smtClean="0">
                <a:latin typeface="Constantia" pitchFamily="18" charset="0"/>
              </a:rPr>
              <a:t>Acque: le </a:t>
            </a:r>
            <a:r>
              <a:rPr lang="it-IT" sz="2600" dirty="0" smtClean="0">
                <a:solidFill>
                  <a:srgbClr val="FF0000"/>
                </a:solidFill>
                <a:latin typeface="Constantia" pitchFamily="18" charset="0"/>
              </a:rPr>
              <a:t>acque meteoriche</a:t>
            </a:r>
            <a:r>
              <a:rPr lang="it-IT" sz="2600" dirty="0" smtClean="0">
                <a:latin typeface="Constantia" pitchFamily="18" charset="0"/>
              </a:rPr>
              <a:t> e le acque superficiali e sotterranee come di seguito specificate.</a:t>
            </a:r>
          </a:p>
          <a:p>
            <a:pPr marL="0" indent="0" algn="just">
              <a:spcBef>
                <a:spcPct val="50000"/>
              </a:spcBef>
              <a:buFontTx/>
              <a:buNone/>
              <a:defRPr/>
            </a:pPr>
            <a:r>
              <a:rPr lang="it-IT" sz="2600" b="1" u="sng" dirty="0" smtClean="0">
                <a:latin typeface="Constantia" pitchFamily="18" charset="0"/>
              </a:rPr>
              <a:t>Art. 74, comma 1, lett. h)</a:t>
            </a:r>
          </a:p>
          <a:p>
            <a:pPr marL="0" indent="0" algn="just">
              <a:spcBef>
                <a:spcPct val="50000"/>
              </a:spcBef>
              <a:buFontTx/>
              <a:buNone/>
              <a:defRPr/>
            </a:pPr>
            <a:r>
              <a:rPr lang="it-IT" sz="2600" dirty="0" smtClean="0">
                <a:latin typeface="Constantia" pitchFamily="18" charset="0"/>
              </a:rPr>
              <a:t>Acque reflue industriali: qualsiasi tipo di acque reflue scaricate da edifici od impianti in cui si svolgono attività commerciali o di produzione di beni, diverse dalle acque reflue domestiche e dalle </a:t>
            </a:r>
            <a:r>
              <a:rPr lang="it-IT" sz="2600" dirty="0" smtClean="0">
                <a:solidFill>
                  <a:srgbClr val="FF0000"/>
                </a:solidFill>
                <a:latin typeface="Constantia" pitchFamily="18" charset="0"/>
              </a:rPr>
              <a:t>acque meteoriche di dilavamento</a:t>
            </a:r>
            <a:r>
              <a:rPr lang="it-IT" sz="2600" dirty="0" smtClean="0">
                <a:latin typeface="Constantia" pitchFamily="18" charset="0"/>
              </a:rPr>
              <a: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620688"/>
            <a:ext cx="8075240" cy="5505475"/>
          </a:xfrm>
        </p:spPr>
        <p:txBody>
          <a:bodyPr>
            <a:normAutofit/>
          </a:bodyPr>
          <a:lstStyle/>
          <a:p>
            <a:pPr marL="0" indent="0" algn="just">
              <a:spcBef>
                <a:spcPct val="50000"/>
              </a:spcBef>
              <a:buFontTx/>
              <a:buNone/>
              <a:defRPr/>
            </a:pPr>
            <a:r>
              <a:rPr lang="it-IT" sz="2600" b="1" u="sng" dirty="0" smtClean="0">
                <a:latin typeface="Constantia" pitchFamily="18" charset="0"/>
              </a:rPr>
              <a:t>Art. 74, comma 1, lett. </a:t>
            </a:r>
            <a:r>
              <a:rPr lang="it-IT" sz="2600" b="1" u="sng" dirty="0" err="1" smtClean="0">
                <a:latin typeface="Constantia" pitchFamily="18" charset="0"/>
              </a:rPr>
              <a:t>ee</a:t>
            </a:r>
            <a:r>
              <a:rPr lang="it-IT" sz="2600" b="1" u="sng" dirty="0" smtClean="0">
                <a:latin typeface="Constantia" pitchFamily="18" charset="0"/>
              </a:rPr>
              <a:t>)</a:t>
            </a:r>
          </a:p>
          <a:p>
            <a:pPr marL="0" indent="0" algn="just">
              <a:spcBef>
                <a:spcPct val="50000"/>
              </a:spcBef>
              <a:buFontTx/>
              <a:buNone/>
              <a:defRPr/>
            </a:pPr>
            <a:r>
              <a:rPr lang="it-IT" sz="2600" dirty="0" smtClean="0">
                <a:latin typeface="Constantia" pitchFamily="18" charset="0"/>
              </a:rPr>
              <a:t>Fognatura separata: la rete fognaria costituita da due canalizzazioni, la prima delle quali adibita alla raccolta ed al convogliamento delle sole </a:t>
            </a:r>
            <a:r>
              <a:rPr lang="it-IT" sz="2600" dirty="0" smtClean="0">
                <a:solidFill>
                  <a:srgbClr val="FF0000"/>
                </a:solidFill>
                <a:latin typeface="Constantia" pitchFamily="18" charset="0"/>
              </a:rPr>
              <a:t>acque meteoriche di dilavamento</a:t>
            </a:r>
            <a:r>
              <a:rPr lang="it-IT" sz="2600" dirty="0" smtClean="0">
                <a:latin typeface="Constantia" pitchFamily="18" charset="0"/>
              </a:rPr>
              <a:t>, e dotata o meno di dispositivi per la raccolta e la separazione delle </a:t>
            </a:r>
            <a:r>
              <a:rPr lang="it-IT" sz="2600" dirty="0" smtClean="0">
                <a:solidFill>
                  <a:srgbClr val="FF0000"/>
                </a:solidFill>
                <a:latin typeface="Constantia" pitchFamily="18" charset="0"/>
              </a:rPr>
              <a:t>acque di prima pioggia</a:t>
            </a:r>
            <a:r>
              <a:rPr lang="it-IT" sz="2600" dirty="0" smtClean="0">
                <a:latin typeface="Constantia" pitchFamily="18" charset="0"/>
              </a:rPr>
              <a:t>, e la seconda adibita alla raccolta ed al convogliamento delle acque reflue urbane unitamente alle eventuali </a:t>
            </a:r>
            <a:r>
              <a:rPr lang="it-IT" sz="2600" dirty="0" smtClean="0">
                <a:solidFill>
                  <a:srgbClr val="FF0000"/>
                </a:solidFill>
                <a:latin typeface="Constantia" pitchFamily="18" charset="0"/>
              </a:rPr>
              <a:t>acque di prima pioggia</a:t>
            </a:r>
            <a:r>
              <a:rPr lang="it-IT" sz="2600" dirty="0" smtClean="0">
                <a:latin typeface="Constantia" pitchFamily="18" charset="0"/>
              </a:rPr>
              <a: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548680"/>
            <a:ext cx="8363272" cy="5688608"/>
          </a:xfrm>
        </p:spPr>
        <p:txBody>
          <a:bodyPr>
            <a:normAutofit/>
          </a:bodyPr>
          <a:lstStyle/>
          <a:p>
            <a:pPr marL="0" indent="0" algn="just">
              <a:spcBef>
                <a:spcPct val="50000"/>
              </a:spcBef>
              <a:buFontTx/>
              <a:buNone/>
              <a:defRPr/>
            </a:pPr>
            <a:r>
              <a:rPr lang="it-IT" sz="2600" b="1" u="sng" dirty="0" smtClean="0">
                <a:latin typeface="Constantia" pitchFamily="18" charset="0"/>
              </a:rPr>
              <a:t>Art. 113</a:t>
            </a:r>
            <a:r>
              <a:rPr lang="it-IT" sz="2600" dirty="0" smtClean="0">
                <a:latin typeface="Constantia" pitchFamily="18" charset="0"/>
              </a:rPr>
              <a:t> </a:t>
            </a:r>
            <a:r>
              <a:rPr lang="it-IT" sz="2600" dirty="0" smtClean="0">
                <a:solidFill>
                  <a:srgbClr val="FF0000"/>
                </a:solidFill>
                <a:latin typeface="Constantia" pitchFamily="18" charset="0"/>
              </a:rPr>
              <a:t>acque meteoriche di dilavamento ed acque di prima pioggia</a:t>
            </a:r>
            <a:endParaRPr lang="it-IT" sz="2600" b="1" u="sng" dirty="0" smtClean="0">
              <a:solidFill>
                <a:srgbClr val="FF0000"/>
              </a:solidFill>
              <a:latin typeface="Constantia" pitchFamily="18" charset="0"/>
            </a:endParaRPr>
          </a:p>
          <a:p>
            <a:pPr marL="0" indent="0" algn="just">
              <a:spcBef>
                <a:spcPct val="50000"/>
              </a:spcBef>
              <a:buFontTx/>
              <a:buNone/>
              <a:defRPr/>
            </a:pPr>
            <a:r>
              <a:rPr lang="it-IT" sz="2600" u="sng" dirty="0" smtClean="0">
                <a:latin typeface="Constantia" pitchFamily="18" charset="0"/>
              </a:rPr>
              <a:t>Comma 1</a:t>
            </a:r>
            <a:r>
              <a:rPr lang="it-IT" sz="2600" dirty="0" smtClean="0">
                <a:latin typeface="Constantia" pitchFamily="18" charset="0"/>
              </a:rPr>
              <a:t>: ai fini della prevenzione dei rischi idraulici ed ambientali, le Regioni, previo parere del Ministero dell’Ambiente … disciplinano ed attuano:</a:t>
            </a:r>
          </a:p>
          <a:p>
            <a:pPr marL="0" indent="0">
              <a:spcBef>
                <a:spcPct val="50000"/>
              </a:spcBef>
              <a:buFontTx/>
              <a:buNone/>
              <a:defRPr/>
            </a:pPr>
            <a:endParaRPr lang="it-IT" sz="2600" dirty="0" smtClean="0">
              <a:latin typeface="Constantia" pitchFamily="18" charset="0"/>
            </a:endParaRPr>
          </a:p>
          <a:p>
            <a:pPr marL="0" indent="0" algn="just">
              <a:buFontTx/>
              <a:buNone/>
              <a:defRPr/>
            </a:pPr>
            <a:r>
              <a:rPr lang="it-IT" sz="2600" dirty="0" smtClean="0">
                <a:latin typeface="Constantia" pitchFamily="18" charset="0"/>
              </a:rPr>
              <a:t>a) Le forme di controllo degli scarichi di acque meteoriche di dilavamento provenienti da reti fognarie separate;</a:t>
            </a:r>
          </a:p>
          <a:p>
            <a:pPr>
              <a:defRPr/>
            </a:pPr>
            <a:endParaRPr lang="it-IT" sz="2600" dirty="0">
              <a:latin typeface="Constantia"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548681"/>
            <a:ext cx="8147248" cy="5833070"/>
          </a:xfrm>
        </p:spPr>
        <p:txBody>
          <a:bodyPr>
            <a:normAutofit/>
          </a:bodyPr>
          <a:lstStyle/>
          <a:p>
            <a:pPr algn="just">
              <a:buFontTx/>
              <a:buNone/>
              <a:defRPr/>
            </a:pPr>
            <a:r>
              <a:rPr lang="it-IT" sz="2600" dirty="0" smtClean="0">
                <a:latin typeface="Constantia" pitchFamily="18" charset="0"/>
              </a:rPr>
              <a:t>b) I casi in cui può essere richiesto che le immissioni delle acque meteoriche di dilavamento, effettuate tramite altre condotte separate, siano sottoposte a particolari prescrizioni, ivi compresa l’autorizzazione.</a:t>
            </a:r>
          </a:p>
          <a:p>
            <a:pPr algn="just">
              <a:buFontTx/>
              <a:buNone/>
              <a:defRPr/>
            </a:pPr>
            <a:endParaRPr lang="it-IT" sz="2600" dirty="0" smtClean="0">
              <a:latin typeface="Constantia" pitchFamily="18" charset="0"/>
            </a:endParaRPr>
          </a:p>
          <a:p>
            <a:pPr algn="just">
              <a:buFontTx/>
              <a:buNone/>
              <a:defRPr/>
            </a:pPr>
            <a:r>
              <a:rPr lang="it-IT" sz="2600" u="sng" dirty="0" smtClean="0">
                <a:latin typeface="Constantia" pitchFamily="18" charset="0"/>
              </a:rPr>
              <a:t>Comma 2</a:t>
            </a:r>
            <a:r>
              <a:rPr lang="it-IT" sz="2600" dirty="0" smtClean="0">
                <a:latin typeface="Constantia" pitchFamily="18" charset="0"/>
              </a:rPr>
              <a:t>: Le acque meteoriche non disciplinate ai sensi del comma 1 non sono soggette a vincoli o prescrizioni derivanti dalla parte terza del presente decreto.</a:t>
            </a:r>
          </a:p>
          <a:p>
            <a:pPr algn="just">
              <a:buFontTx/>
              <a:buNone/>
              <a:defRPr/>
            </a:pPr>
            <a:endParaRPr lang="it-IT" sz="2600" dirty="0" smtClean="0">
              <a:latin typeface="Constantia"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620688"/>
            <a:ext cx="8075613" cy="5616600"/>
          </a:xfrm>
        </p:spPr>
        <p:txBody>
          <a:bodyPr>
            <a:normAutofit/>
          </a:bodyPr>
          <a:lstStyle/>
          <a:p>
            <a:pPr marL="82550" indent="-46038" algn="just">
              <a:buFontTx/>
              <a:buNone/>
              <a:defRPr/>
            </a:pPr>
            <a:r>
              <a:rPr lang="it-IT" sz="2600" u="sng" dirty="0" smtClean="0">
                <a:latin typeface="Constantia" pitchFamily="18" charset="0"/>
              </a:rPr>
              <a:t>Comma 3</a:t>
            </a:r>
            <a:r>
              <a:rPr lang="it-IT" sz="2600" dirty="0" smtClean="0">
                <a:latin typeface="Constantia" pitchFamily="18" charset="0"/>
              </a:rPr>
              <a:t>: Le Regioni disciplinano altresì i casi in cui può essere richiesto che le acque di prima pioggia e di lavaggio delle aree esterne, siano convogliate ed opportunamente trattate in impianti di depurazione, per particolari condizioni nelle quali, in relazione alle attività svolte, vi sia il rischio di dilavamento da superfici impermeabili scoperte di sostanze pericolose o di sostanze che creano pregiudizio per il raggiungimento degli obiettivi di qualità dei corpi idrici.</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egnaposto contenuto 2"/>
          <p:cNvSpPr>
            <a:spLocks noGrp="1"/>
          </p:cNvSpPr>
          <p:nvPr>
            <p:ph idx="1"/>
          </p:nvPr>
        </p:nvSpPr>
        <p:spPr>
          <a:xfrm>
            <a:off x="457200" y="1412875"/>
            <a:ext cx="8002588" cy="4713288"/>
          </a:xfrm>
        </p:spPr>
        <p:txBody>
          <a:bodyPr>
            <a:normAutofit/>
          </a:bodyPr>
          <a:lstStyle/>
          <a:p>
            <a:pPr marL="82550" indent="-46038" algn="just">
              <a:buFontTx/>
              <a:buNone/>
            </a:pPr>
            <a:r>
              <a:rPr lang="it-IT" sz="2600" u="sng" dirty="0" smtClean="0">
                <a:latin typeface="Constantia" pitchFamily="18" charset="0"/>
              </a:rPr>
              <a:t>Comma 4</a:t>
            </a:r>
            <a:r>
              <a:rPr lang="it-IT" sz="2600" dirty="0" smtClean="0">
                <a:latin typeface="Constantia" pitchFamily="18" charset="0"/>
              </a:rPr>
              <a:t>: E’ comunque vietato lo scarico o l’immissione diretta di acque meteoriche nelle acque sotterranee.</a:t>
            </a:r>
          </a:p>
          <a:p>
            <a:pPr marL="82550" indent="-46038" algn="just">
              <a:buFontTx/>
              <a:buNone/>
            </a:pPr>
            <a:endParaRPr lang="it-IT" sz="2600" dirty="0" smtClean="0">
              <a:latin typeface="Constantia"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692696"/>
            <a:ext cx="8229600" cy="5433467"/>
          </a:xfrm>
        </p:spPr>
        <p:txBody>
          <a:bodyPr>
            <a:normAutofit/>
          </a:bodyPr>
          <a:lstStyle/>
          <a:p>
            <a:pPr marL="0" indent="0" algn="just">
              <a:buNone/>
            </a:pPr>
            <a:r>
              <a:rPr lang="it-IT" sz="2600" dirty="0" smtClean="0">
                <a:latin typeface="Constantia" panose="02030602050306030303" pitchFamily="18" charset="0"/>
              </a:rPr>
              <a:t>Quando un’acqua meteorica di dilavamento è uno scarico?</a:t>
            </a:r>
            <a:endParaRPr lang="it-IT" sz="2600" dirty="0">
              <a:latin typeface="Constantia" panose="02030602050306030303" pitchFamily="18" charset="0"/>
            </a:endParaRPr>
          </a:p>
        </p:txBody>
      </p:sp>
    </p:spTree>
    <p:extLst>
      <p:ext uri="{BB962C8B-B14F-4D97-AF65-F5344CB8AC3E}">
        <p14:creationId xmlns:p14="http://schemas.microsoft.com/office/powerpoint/2010/main" val="32181922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836613"/>
            <a:ext cx="8218488" cy="5616575"/>
          </a:xfrm>
        </p:spPr>
        <p:txBody>
          <a:bodyPr>
            <a:normAutofit/>
          </a:bodyPr>
          <a:lstStyle/>
          <a:p>
            <a:pPr>
              <a:buFontTx/>
              <a:buNone/>
              <a:defRPr/>
            </a:pPr>
            <a:r>
              <a:rPr lang="it-IT" sz="2600" b="1" u="sng" dirty="0" smtClean="0">
                <a:latin typeface="Constantia" pitchFamily="18" charset="0"/>
              </a:rPr>
              <a:t>Tribunale di Terni: Sentenza 23/11/1999</a:t>
            </a:r>
          </a:p>
          <a:p>
            <a:pPr marL="0" indent="0" algn="just">
              <a:buFontTx/>
              <a:buNone/>
              <a:defRPr/>
            </a:pPr>
            <a:r>
              <a:rPr lang="it-IT" sz="2600" dirty="0" smtClean="0">
                <a:latin typeface="Constantia" pitchFamily="18" charset="0"/>
              </a:rPr>
              <a:t>“se l’acqua meteorica va a lavare, anche se in modo non preordinato e sistematico (quindi discontinuo), un’area soggetta ad attività produttive anche passive, e trasporta con se elementi residuali di tale attività, cessa la natura pura e semplice di acqua meteorica e l’acqua diventa in qualche modo uno scarico vero e proprio e quindi va assoggettato naturalmente alla disciplina sugli scarichi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1125538"/>
            <a:ext cx="8075613" cy="5000625"/>
          </a:xfrm>
        </p:spPr>
        <p:txBody>
          <a:bodyPr>
            <a:normAutofit/>
          </a:bodyPr>
          <a:lstStyle/>
          <a:p>
            <a:pPr marL="0" indent="0" algn="just">
              <a:buFontTx/>
              <a:buNone/>
              <a:defRPr/>
            </a:pPr>
            <a:r>
              <a:rPr lang="it-IT" sz="2600" dirty="0" smtClean="0">
                <a:latin typeface="Constantia" pitchFamily="18" charset="0"/>
              </a:rPr>
              <a:t>A livello informativo si propongono alcune sentenze significative:</a:t>
            </a:r>
          </a:p>
          <a:p>
            <a:pPr algn="just">
              <a:buFontTx/>
              <a:buNone/>
              <a:defRPr/>
            </a:pPr>
            <a:endParaRPr lang="it-IT" sz="2600" dirty="0" smtClean="0">
              <a:latin typeface="Constantia" pitchFamily="18" charset="0"/>
            </a:endParaRPr>
          </a:p>
          <a:p>
            <a:pPr algn="just">
              <a:buFont typeface="Wingdings" pitchFamily="2" charset="2"/>
              <a:buChar char="Ø"/>
              <a:defRPr/>
            </a:pPr>
            <a:r>
              <a:rPr lang="it-IT" sz="2600" dirty="0" smtClean="0">
                <a:latin typeface="Constantia" pitchFamily="18" charset="0"/>
              </a:rPr>
              <a:t>Corte di Cassazione Penale – n. 1359/2005 – alle acque meteoriche di dilavamento è applicabile la disciplina dei rifiuti.</a:t>
            </a:r>
          </a:p>
          <a:p>
            <a:pPr algn="just">
              <a:buFont typeface="Wingdings" pitchFamily="2" charset="2"/>
              <a:buChar char="Ø"/>
              <a:defRPr/>
            </a:pPr>
            <a:r>
              <a:rPr lang="it-IT" sz="2600" dirty="0" smtClean="0">
                <a:latin typeface="Constantia" pitchFamily="18" charset="0"/>
              </a:rPr>
              <a:t>Corte di Cassazione Penale – n. 34377/2005 – l’immissione nel sottosuolo di materiali inquinanti trascinati da acque meteoriche di dilavamento, sono rifiuti liquidi.</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981075"/>
            <a:ext cx="8229600" cy="5472113"/>
          </a:xfrm>
        </p:spPr>
        <p:txBody>
          <a:bodyPr>
            <a:normAutofit/>
          </a:bodyPr>
          <a:lstStyle/>
          <a:p>
            <a:pPr algn="just">
              <a:buFont typeface="Wingdings" pitchFamily="2" charset="2"/>
              <a:buChar char="Ø"/>
              <a:defRPr/>
            </a:pPr>
            <a:r>
              <a:rPr lang="it-IT" sz="2600" dirty="0" smtClean="0">
                <a:latin typeface="Constantia" pitchFamily="18" charset="0"/>
              </a:rPr>
              <a:t>Corte di Cassazione Penale – n. 33839/2007 – acque meteoriche di dilavamento contaminate da residui provenienti dall’attività produttiva sono acque reflue industriali.</a:t>
            </a:r>
          </a:p>
          <a:p>
            <a:pPr algn="just">
              <a:buFont typeface="Wingdings" pitchFamily="2" charset="2"/>
              <a:buChar char="Ø"/>
              <a:defRPr/>
            </a:pPr>
            <a:r>
              <a:rPr lang="it-IT" sz="2600" dirty="0" smtClean="0">
                <a:latin typeface="Constantia" pitchFamily="18" charset="0"/>
              </a:rPr>
              <a:t>Consiglio di Stato – n.7618/2009 – le acque meteoriche di dilavamento dei piazzali di cava non sono acque reflue industriali. Le acque meteoriche sono distinte dalla acque reflue industriali.</a:t>
            </a:r>
          </a:p>
          <a:p>
            <a:pPr algn="just">
              <a:buFont typeface="Wingdings" pitchFamily="2" charset="2"/>
              <a:buChar char="Ø"/>
              <a:defRPr/>
            </a:pPr>
            <a:r>
              <a:rPr lang="it-IT" sz="2600" dirty="0" smtClean="0">
                <a:latin typeface="Constantia" pitchFamily="18" charset="0"/>
              </a:rPr>
              <a:t>TAR Campania – 1479/2011 – le acque di dilavamento di un parcheggio non sono reflui industriali.</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egnaposto contenuto 2"/>
          <p:cNvSpPr>
            <a:spLocks noGrp="1"/>
          </p:cNvSpPr>
          <p:nvPr>
            <p:ph idx="1"/>
          </p:nvPr>
        </p:nvSpPr>
        <p:spPr>
          <a:xfrm>
            <a:off x="457200" y="1052513"/>
            <a:ext cx="8229600" cy="5073650"/>
          </a:xfrm>
        </p:spPr>
        <p:txBody>
          <a:bodyPr>
            <a:normAutofit/>
          </a:bodyPr>
          <a:lstStyle/>
          <a:p>
            <a:pPr algn="just">
              <a:buFont typeface="Wingdings" pitchFamily="2" charset="2"/>
              <a:buChar char="Ø"/>
            </a:pPr>
            <a:r>
              <a:rPr lang="it-IT" sz="2600" dirty="0" smtClean="0">
                <a:latin typeface="Constantia" pitchFamily="18" charset="0"/>
              </a:rPr>
              <a:t>TAR Lecce n. 1459/2013 – le acque che dilavano un’area in cui si posano residui ferrosi scaturiti da processi di produzione, costituiscono acque reflue industriali.</a:t>
            </a:r>
          </a:p>
          <a:p>
            <a:pPr algn="just">
              <a:buFontTx/>
              <a:buNone/>
            </a:pPr>
            <a:endParaRPr lang="it-IT" sz="2600" dirty="0" smtClean="0">
              <a:latin typeface="Constantia" pitchFamily="18" charset="0"/>
            </a:endParaRPr>
          </a:p>
          <a:p>
            <a:pPr algn="just">
              <a:buFont typeface="Wingdings" pitchFamily="2" charset="2"/>
              <a:buChar char="Ø"/>
            </a:pPr>
            <a:r>
              <a:rPr lang="it-IT" sz="2600" dirty="0" smtClean="0">
                <a:latin typeface="Constantia" pitchFamily="18" charset="0"/>
              </a:rPr>
              <a:t>Corte di Cassazione Penale – n. 2867/2014 – dopo la modifica apportata al </a:t>
            </a:r>
            <a:r>
              <a:rPr lang="it-IT" sz="2600" dirty="0" err="1" smtClean="0">
                <a:latin typeface="Constantia" pitchFamily="18" charset="0"/>
              </a:rPr>
              <a:t>D.Lgs.</a:t>
            </a:r>
            <a:r>
              <a:rPr lang="it-IT" sz="2600" dirty="0" smtClean="0">
                <a:latin typeface="Constantia" pitchFamily="18" charset="0"/>
              </a:rPr>
              <a:t> 152/06 da </a:t>
            </a:r>
            <a:r>
              <a:rPr lang="it-IT" sz="2600" dirty="0" err="1" smtClean="0">
                <a:latin typeface="Constantia" pitchFamily="18" charset="0"/>
              </a:rPr>
              <a:t>D.Lgs.</a:t>
            </a:r>
            <a:r>
              <a:rPr lang="it-IT" sz="2600" dirty="0" smtClean="0">
                <a:latin typeface="Constantia" pitchFamily="18" charset="0"/>
              </a:rPr>
              <a:t> 4/08 non è più possibile accomunare le acque meteoriche di dilavamento e le acque reflue industriali.</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egnaposto contenuto 2"/>
          <p:cNvSpPr>
            <a:spLocks noGrp="1"/>
          </p:cNvSpPr>
          <p:nvPr>
            <p:ph idx="1"/>
          </p:nvPr>
        </p:nvSpPr>
        <p:spPr>
          <a:xfrm>
            <a:off x="457200" y="1125538"/>
            <a:ext cx="8229600" cy="5000625"/>
          </a:xfrm>
        </p:spPr>
        <p:txBody>
          <a:bodyPr>
            <a:normAutofit/>
          </a:bodyPr>
          <a:lstStyle/>
          <a:p>
            <a:pPr algn="just">
              <a:buFont typeface="Wingdings" pitchFamily="2" charset="2"/>
              <a:buChar char="Ø"/>
            </a:pPr>
            <a:r>
              <a:rPr lang="it-IT" sz="2600" dirty="0" smtClean="0">
                <a:latin typeface="Constantia" pitchFamily="18" charset="0"/>
              </a:rPr>
              <a:t>Corte di Cassazione n. 3199/2015 – sono scarichi industriali tutte le acque non riconducibili qualitativamente agli scarichi domestici.</a:t>
            </a:r>
          </a:p>
          <a:p>
            <a:pPr algn="just">
              <a:buFontTx/>
              <a:buNone/>
            </a:pPr>
            <a:endParaRPr lang="it-IT" sz="2600" dirty="0" smtClean="0">
              <a:latin typeface="Constantia" pitchFamily="18" charset="0"/>
            </a:endParaRPr>
          </a:p>
          <a:p>
            <a:pPr algn="just">
              <a:buFont typeface="Wingdings" pitchFamily="2" charset="2"/>
              <a:buChar char="Ø"/>
            </a:pPr>
            <a:r>
              <a:rPr lang="it-IT" sz="2600" dirty="0" smtClean="0">
                <a:latin typeface="Constantia" pitchFamily="18" charset="0"/>
              </a:rPr>
              <a:t>Corte di Cassazione n. 2832/2015 – rivede la propria posizione relativa alla sentenza n. 2867/2014 e considera scarichi industriali le acque meteoriche di dilavamento di un punto vendita carburanti.</a:t>
            </a:r>
          </a:p>
          <a:p>
            <a:pPr algn="just">
              <a:buFont typeface="Wingdings" pitchFamily="2" charset="2"/>
              <a:buChar char="Ø"/>
            </a:pPr>
            <a:endParaRPr lang="it-IT" sz="2600" dirty="0" smtClean="0">
              <a:latin typeface="Constantia"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egnaposto contenuto 1"/>
          <p:cNvSpPr>
            <a:spLocks noGrp="1"/>
          </p:cNvSpPr>
          <p:nvPr>
            <p:ph idx="1"/>
          </p:nvPr>
        </p:nvSpPr>
        <p:spPr>
          <a:xfrm>
            <a:off x="457200" y="1052513"/>
            <a:ext cx="8229600" cy="5043487"/>
          </a:xfrm>
        </p:spPr>
        <p:txBody>
          <a:bodyPr>
            <a:normAutofit/>
          </a:bodyPr>
          <a:lstStyle/>
          <a:p>
            <a:pPr marL="0" indent="0" algn="just">
              <a:buFontTx/>
              <a:buNone/>
            </a:pPr>
            <a:r>
              <a:rPr lang="it-IT" sz="2600" dirty="0" err="1" smtClean="0">
                <a:latin typeface="Constantia" pitchFamily="18" charset="0"/>
              </a:rPr>
              <a:t>D.Lgs.</a:t>
            </a:r>
            <a:r>
              <a:rPr lang="it-IT" sz="2600" dirty="0" smtClean="0">
                <a:latin typeface="Constantia" pitchFamily="18" charset="0"/>
              </a:rPr>
              <a:t> 152/99, art. 2 - </a:t>
            </a:r>
            <a:r>
              <a:rPr lang="it-IT" sz="2600" u="sng" dirty="0" smtClean="0">
                <a:latin typeface="Constantia" pitchFamily="18" charset="0"/>
              </a:rPr>
              <a:t>acque reflue industriali: </a:t>
            </a:r>
            <a:r>
              <a:rPr lang="it-IT" sz="2600" dirty="0" smtClean="0">
                <a:latin typeface="Constantia" pitchFamily="18" charset="0"/>
              </a:rPr>
              <a:t>qualsiasi tipo di acque reflue scaricate da edifici in cui si svolgono attività commerciali o industriali, diverse dalle acque reflue domestiche e dalle acque meteoriche di dilavamento.</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egnaposto contenuto 1"/>
          <p:cNvSpPr>
            <a:spLocks noGrp="1"/>
          </p:cNvSpPr>
          <p:nvPr>
            <p:ph idx="1"/>
          </p:nvPr>
        </p:nvSpPr>
        <p:spPr>
          <a:xfrm>
            <a:off x="457200" y="1052513"/>
            <a:ext cx="8229600" cy="5043487"/>
          </a:xfrm>
        </p:spPr>
        <p:txBody>
          <a:bodyPr>
            <a:normAutofit/>
          </a:bodyPr>
          <a:lstStyle/>
          <a:p>
            <a:pPr marL="0" indent="0" algn="just">
              <a:buFontTx/>
              <a:buNone/>
            </a:pPr>
            <a:r>
              <a:rPr lang="it-IT" sz="2600" dirty="0" err="1" smtClean="0">
                <a:latin typeface="Constantia" pitchFamily="18" charset="0"/>
              </a:rPr>
              <a:t>D.Lgs.</a:t>
            </a:r>
            <a:r>
              <a:rPr lang="it-IT" sz="2600" dirty="0" smtClean="0">
                <a:latin typeface="Constantia" pitchFamily="18" charset="0"/>
              </a:rPr>
              <a:t> 152/06 art. 74 - </a:t>
            </a:r>
            <a:r>
              <a:rPr lang="it-IT" sz="2600" u="sng" dirty="0" smtClean="0">
                <a:latin typeface="Constantia" pitchFamily="18" charset="0"/>
              </a:rPr>
              <a:t>acque reflue industriali: </a:t>
            </a:r>
            <a:r>
              <a:rPr lang="it-IT" sz="2600" dirty="0" smtClean="0">
                <a:latin typeface="Constantia" pitchFamily="18" charset="0"/>
              </a:rPr>
              <a:t>qualsiasi tipo di acque reflue provenienti da edifici od installazioni in cui si svolgono attività commerciali o di produzione di beni, differenti qualitativamente dalle acque reflue domestiche e dalle meteoriche di dilavamento intendendosi per tali anche quelle venute in contatto con sostanze o materiali inquinanti, non connessi con le attività esercitate nello stabilimento.</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egnaposto contenuto 1"/>
          <p:cNvSpPr>
            <a:spLocks noGrp="1"/>
          </p:cNvSpPr>
          <p:nvPr>
            <p:ph idx="1"/>
          </p:nvPr>
        </p:nvSpPr>
        <p:spPr>
          <a:xfrm>
            <a:off x="457200" y="1052513"/>
            <a:ext cx="8229600" cy="5043487"/>
          </a:xfrm>
        </p:spPr>
        <p:txBody>
          <a:bodyPr>
            <a:normAutofit/>
          </a:bodyPr>
          <a:lstStyle/>
          <a:p>
            <a:pPr marL="0" indent="0" algn="just">
              <a:buFontTx/>
              <a:buNone/>
            </a:pPr>
            <a:r>
              <a:rPr lang="it-IT" sz="2600" dirty="0" err="1" smtClean="0">
                <a:latin typeface="Constantia" pitchFamily="18" charset="0"/>
              </a:rPr>
              <a:t>D.Lgs.</a:t>
            </a:r>
            <a:r>
              <a:rPr lang="it-IT" sz="2600" dirty="0" smtClean="0">
                <a:latin typeface="Constantia" pitchFamily="18" charset="0"/>
              </a:rPr>
              <a:t> 152/06 (dopo modifica  </a:t>
            </a:r>
            <a:r>
              <a:rPr lang="it-IT" sz="2600" dirty="0" err="1" smtClean="0">
                <a:latin typeface="Constantia" pitchFamily="18" charset="0"/>
              </a:rPr>
              <a:t>D.Lgs.</a:t>
            </a:r>
            <a:r>
              <a:rPr lang="it-IT" sz="2600" dirty="0" smtClean="0">
                <a:latin typeface="Constantia" pitchFamily="18" charset="0"/>
              </a:rPr>
              <a:t> 4/08) – </a:t>
            </a:r>
            <a:r>
              <a:rPr lang="it-IT" sz="2600" u="sng" dirty="0" smtClean="0">
                <a:latin typeface="Constantia" pitchFamily="18" charset="0"/>
              </a:rPr>
              <a:t>art.74: Acque reflue industriali</a:t>
            </a:r>
            <a:r>
              <a:rPr lang="it-IT" sz="2600" dirty="0" smtClean="0">
                <a:latin typeface="Constantia" pitchFamily="18" charset="0"/>
              </a:rPr>
              <a:t>: qualsiasi tipo di acque reflue scaricate da edifici od impianti in cui si svolgono attività commerciali o di produzione di beni, diverse dalle acque reflue domestiche e dalle acque meteoriche di dilavamento.</a:t>
            </a:r>
          </a:p>
          <a:p>
            <a:pPr marL="0" indent="0" algn="just">
              <a:buFontTx/>
              <a:buNone/>
            </a:pPr>
            <a:endParaRPr lang="it-IT" sz="2600" dirty="0" smtClean="0">
              <a:latin typeface="Constantia"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p:cNvPicPr>
            <a:picLocks noGrp="1" noChangeAspect="1"/>
          </p:cNvPicPr>
          <p:nvPr>
            <p:ph idx="1"/>
          </p:nvPr>
        </p:nvPicPr>
        <p:blipFill>
          <a:blip r:embed="rId2"/>
          <a:stretch>
            <a:fillRect/>
          </a:stretch>
        </p:blipFill>
        <p:spPr>
          <a:xfrm>
            <a:off x="457200" y="666134"/>
            <a:ext cx="8229600" cy="5343169"/>
          </a:xfrm>
          <a:prstGeom prst="rect">
            <a:avLst/>
          </a:prstGeom>
        </p:spPr>
      </p:pic>
    </p:spTree>
    <p:extLst>
      <p:ext uri="{BB962C8B-B14F-4D97-AF65-F5344CB8AC3E}">
        <p14:creationId xmlns:p14="http://schemas.microsoft.com/office/powerpoint/2010/main" val="24407038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p:cNvPicPr>
            <a:picLocks noGrp="1" noChangeAspect="1"/>
          </p:cNvPicPr>
          <p:nvPr>
            <p:ph idx="1"/>
          </p:nvPr>
        </p:nvPicPr>
        <p:blipFill>
          <a:blip r:embed="rId2"/>
          <a:stretch>
            <a:fillRect/>
          </a:stretch>
        </p:blipFill>
        <p:spPr>
          <a:xfrm>
            <a:off x="940612" y="971914"/>
            <a:ext cx="7262776" cy="4803047"/>
          </a:xfrm>
          <a:prstGeom prst="rect">
            <a:avLst/>
          </a:prstGeom>
        </p:spPr>
      </p:pic>
    </p:spTree>
    <p:extLst>
      <p:ext uri="{BB962C8B-B14F-4D97-AF65-F5344CB8AC3E}">
        <p14:creationId xmlns:p14="http://schemas.microsoft.com/office/powerpoint/2010/main" val="28016216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p:cNvPicPr>
            <a:picLocks noGrp="1" noChangeAspect="1"/>
          </p:cNvPicPr>
          <p:nvPr>
            <p:ph idx="1"/>
          </p:nvPr>
        </p:nvPicPr>
        <p:blipFill>
          <a:blip r:embed="rId2"/>
          <a:stretch>
            <a:fillRect/>
          </a:stretch>
        </p:blipFill>
        <p:spPr>
          <a:xfrm>
            <a:off x="1195948" y="620713"/>
            <a:ext cx="6752104" cy="5505450"/>
          </a:xfrm>
          <a:prstGeom prst="rect">
            <a:avLst/>
          </a:prstGeom>
        </p:spPr>
      </p:pic>
    </p:spTree>
    <p:extLst>
      <p:ext uri="{BB962C8B-B14F-4D97-AF65-F5344CB8AC3E}">
        <p14:creationId xmlns:p14="http://schemas.microsoft.com/office/powerpoint/2010/main" val="6370413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p:cNvPicPr>
            <a:picLocks noGrp="1" noChangeAspect="1"/>
          </p:cNvPicPr>
          <p:nvPr>
            <p:ph idx="1"/>
          </p:nvPr>
        </p:nvPicPr>
        <p:blipFill>
          <a:blip r:embed="rId2"/>
          <a:stretch>
            <a:fillRect/>
          </a:stretch>
        </p:blipFill>
        <p:spPr>
          <a:xfrm>
            <a:off x="1471644" y="620713"/>
            <a:ext cx="6200712" cy="5505450"/>
          </a:xfrm>
          <a:prstGeom prst="rect">
            <a:avLst/>
          </a:prstGeom>
        </p:spPr>
      </p:pic>
    </p:spTree>
    <p:extLst>
      <p:ext uri="{BB962C8B-B14F-4D97-AF65-F5344CB8AC3E}">
        <p14:creationId xmlns:p14="http://schemas.microsoft.com/office/powerpoint/2010/main" val="27486156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p:cNvPicPr>
            <a:picLocks noGrp="1" noChangeAspect="1"/>
          </p:cNvPicPr>
          <p:nvPr>
            <p:ph idx="1"/>
          </p:nvPr>
        </p:nvPicPr>
        <p:blipFill>
          <a:blip r:embed="rId2"/>
          <a:stretch>
            <a:fillRect/>
          </a:stretch>
        </p:blipFill>
        <p:spPr>
          <a:xfrm>
            <a:off x="902587" y="2395742"/>
            <a:ext cx="7338826" cy="1955391"/>
          </a:xfrm>
          <a:prstGeom prst="rect">
            <a:avLst/>
          </a:prstGeom>
        </p:spPr>
      </p:pic>
    </p:spTree>
    <p:extLst>
      <p:ext uri="{BB962C8B-B14F-4D97-AF65-F5344CB8AC3E}">
        <p14:creationId xmlns:p14="http://schemas.microsoft.com/office/powerpoint/2010/main" val="28103163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p:cNvPicPr>
            <a:picLocks noGrp="1" noChangeAspect="1"/>
          </p:cNvPicPr>
          <p:nvPr>
            <p:ph idx="1"/>
          </p:nvPr>
        </p:nvPicPr>
        <p:blipFill>
          <a:blip r:embed="rId2"/>
          <a:stretch>
            <a:fillRect/>
          </a:stretch>
        </p:blipFill>
        <p:spPr>
          <a:xfrm>
            <a:off x="827584" y="764704"/>
            <a:ext cx="6958576" cy="1872208"/>
          </a:xfrm>
          <a:prstGeom prst="rect">
            <a:avLst/>
          </a:prstGeom>
        </p:spPr>
      </p:pic>
      <p:pic>
        <p:nvPicPr>
          <p:cNvPr id="6" name="Immagine 5"/>
          <p:cNvPicPr>
            <a:picLocks noChangeAspect="1"/>
          </p:cNvPicPr>
          <p:nvPr/>
        </p:nvPicPr>
        <p:blipFill>
          <a:blip r:embed="rId3"/>
          <a:stretch>
            <a:fillRect/>
          </a:stretch>
        </p:blipFill>
        <p:spPr>
          <a:xfrm>
            <a:off x="1512034" y="2665848"/>
            <a:ext cx="6274126" cy="3046992"/>
          </a:xfrm>
          <a:prstGeom prst="rect">
            <a:avLst/>
          </a:prstGeom>
        </p:spPr>
      </p:pic>
    </p:spTree>
    <p:extLst>
      <p:ext uri="{BB962C8B-B14F-4D97-AF65-F5344CB8AC3E}">
        <p14:creationId xmlns:p14="http://schemas.microsoft.com/office/powerpoint/2010/main" val="33654038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p:cNvPicPr>
            <a:picLocks noGrp="1" noChangeAspect="1"/>
          </p:cNvPicPr>
          <p:nvPr>
            <p:ph idx="1"/>
          </p:nvPr>
        </p:nvPicPr>
        <p:blipFill>
          <a:blip r:embed="rId2"/>
          <a:stretch>
            <a:fillRect/>
          </a:stretch>
        </p:blipFill>
        <p:spPr>
          <a:xfrm>
            <a:off x="971600" y="1196752"/>
            <a:ext cx="7034626" cy="2638828"/>
          </a:xfrm>
          <a:prstGeom prst="rect">
            <a:avLst/>
          </a:prstGeom>
        </p:spPr>
      </p:pic>
    </p:spTree>
    <p:extLst>
      <p:ext uri="{BB962C8B-B14F-4D97-AF65-F5344CB8AC3E}">
        <p14:creationId xmlns:p14="http://schemas.microsoft.com/office/powerpoint/2010/main" val="30438103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p:cNvPicPr>
            <a:picLocks noGrp="1" noChangeAspect="1"/>
          </p:cNvPicPr>
          <p:nvPr>
            <p:ph idx="1"/>
          </p:nvPr>
        </p:nvPicPr>
        <p:blipFill>
          <a:blip r:embed="rId2"/>
          <a:stretch>
            <a:fillRect/>
          </a:stretch>
        </p:blipFill>
        <p:spPr>
          <a:xfrm>
            <a:off x="899592" y="1052736"/>
            <a:ext cx="7110676" cy="3037500"/>
          </a:xfrm>
          <a:prstGeom prst="rect">
            <a:avLst/>
          </a:prstGeom>
        </p:spPr>
      </p:pic>
    </p:spTree>
    <p:extLst>
      <p:ext uri="{BB962C8B-B14F-4D97-AF65-F5344CB8AC3E}">
        <p14:creationId xmlns:p14="http://schemas.microsoft.com/office/powerpoint/2010/main" val="36254357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p:cNvPicPr>
            <a:picLocks noGrp="1" noChangeAspect="1"/>
          </p:cNvPicPr>
          <p:nvPr>
            <p:ph idx="1"/>
          </p:nvPr>
        </p:nvPicPr>
        <p:blipFill>
          <a:blip r:embed="rId2"/>
          <a:stretch>
            <a:fillRect/>
          </a:stretch>
        </p:blipFill>
        <p:spPr>
          <a:xfrm>
            <a:off x="755576" y="908720"/>
            <a:ext cx="6996601" cy="1632656"/>
          </a:xfrm>
          <a:prstGeom prst="rect">
            <a:avLst/>
          </a:prstGeom>
        </p:spPr>
      </p:pic>
      <p:pic>
        <p:nvPicPr>
          <p:cNvPr id="6" name="Immagine 5"/>
          <p:cNvPicPr>
            <a:picLocks noChangeAspect="1"/>
          </p:cNvPicPr>
          <p:nvPr/>
        </p:nvPicPr>
        <p:blipFill>
          <a:blip r:embed="rId3"/>
          <a:stretch>
            <a:fillRect/>
          </a:stretch>
        </p:blipFill>
        <p:spPr>
          <a:xfrm>
            <a:off x="1428201" y="2220251"/>
            <a:ext cx="6312151" cy="1385859"/>
          </a:xfrm>
          <a:prstGeom prst="rect">
            <a:avLst/>
          </a:prstGeom>
        </p:spPr>
      </p:pic>
    </p:spTree>
    <p:extLst>
      <p:ext uri="{BB962C8B-B14F-4D97-AF65-F5344CB8AC3E}">
        <p14:creationId xmlns:p14="http://schemas.microsoft.com/office/powerpoint/2010/main" val="31782859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836613"/>
            <a:ext cx="8075613" cy="5289550"/>
          </a:xfrm>
        </p:spPr>
        <p:txBody>
          <a:bodyPr>
            <a:normAutofit/>
          </a:bodyPr>
          <a:lstStyle/>
          <a:p>
            <a:pPr marL="0" indent="0" algn="just">
              <a:buFontTx/>
              <a:buNone/>
              <a:defRPr/>
            </a:pPr>
            <a:r>
              <a:rPr lang="it-IT" sz="2600" dirty="0" smtClean="0">
                <a:latin typeface="Constantia" pitchFamily="18" charset="0"/>
              </a:rPr>
              <a:t>Si suggerisce infine di tenere conto anche di quanto disposto dalla:</a:t>
            </a:r>
          </a:p>
          <a:p>
            <a:pPr algn="just">
              <a:buFontTx/>
              <a:buNone/>
              <a:defRPr/>
            </a:pPr>
            <a:r>
              <a:rPr lang="it-IT" sz="2600" dirty="0" smtClean="0">
                <a:latin typeface="Constantia" pitchFamily="18" charset="0"/>
              </a:rPr>
              <a:t> </a:t>
            </a:r>
          </a:p>
          <a:p>
            <a:pPr algn="just">
              <a:buFontTx/>
              <a:buNone/>
              <a:defRPr/>
            </a:pPr>
            <a:r>
              <a:rPr lang="it-IT" sz="2600" b="1" u="sng" dirty="0" smtClean="0">
                <a:latin typeface="Constantia" pitchFamily="18" charset="0"/>
              </a:rPr>
              <a:t>Legge n. 192 del 18/07/2004</a:t>
            </a:r>
          </a:p>
          <a:p>
            <a:pPr algn="just">
              <a:buFontTx/>
              <a:buNone/>
              <a:defRPr/>
            </a:pPr>
            <a:r>
              <a:rPr lang="it-IT" sz="2600" b="1" u="sng" dirty="0" smtClean="0">
                <a:latin typeface="Constantia" pitchFamily="18" charset="0"/>
              </a:rPr>
              <a:t>Conversione in legge del D.L. 144/2004</a:t>
            </a:r>
          </a:p>
          <a:p>
            <a:pPr algn="just">
              <a:buFontTx/>
              <a:buNone/>
              <a:defRPr/>
            </a:pPr>
            <a:endParaRPr lang="it-IT" sz="2600" dirty="0" smtClean="0">
              <a:latin typeface="Constantia" pitchFamily="18" charset="0"/>
            </a:endParaRPr>
          </a:p>
          <a:p>
            <a:pPr marL="0" indent="0" algn="just">
              <a:buFontTx/>
              <a:buNone/>
              <a:defRPr/>
            </a:pPr>
            <a:r>
              <a:rPr lang="it-IT" sz="2600" dirty="0" smtClean="0">
                <a:latin typeface="Constantia" pitchFamily="18" charset="0"/>
              </a:rPr>
              <a:t>Essa, pur se riferita alla Laguna di Venezia, per la quale valgono regole particolarmente restrittive per gli scarichi, prevede:</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908050"/>
            <a:ext cx="8002588" cy="5218113"/>
          </a:xfrm>
        </p:spPr>
        <p:txBody>
          <a:bodyPr>
            <a:normAutofit/>
          </a:bodyPr>
          <a:lstStyle/>
          <a:p>
            <a:pPr marL="82550" indent="-46038" algn="just">
              <a:buFontTx/>
              <a:buNone/>
              <a:defRPr/>
            </a:pPr>
            <a:r>
              <a:rPr lang="it-IT" sz="2600" b="1" u="sng" dirty="0" smtClean="0">
                <a:latin typeface="Constantia" pitchFamily="18" charset="0"/>
                <a:cs typeface="Arial" charset="0"/>
              </a:rPr>
              <a:t>ART. 3-ter. </a:t>
            </a:r>
            <a:r>
              <a:rPr lang="it-IT" sz="2600" dirty="0" smtClean="0">
                <a:latin typeface="Constantia" pitchFamily="18" charset="0"/>
                <a:cs typeface="Arial" charset="0"/>
              </a:rPr>
              <a:t>- Sono considerate superfici impermeabili non adibite allo svolgimento di attività produttive le strade pubbliche e private, i piazzali di sosta e di movimentazione degli automezzi, parcheggi e similari, anche di aree industriali, dove non vengono svolte attività che possono oggettivamente comportare il rischio di trascinamento di sostanze pericolose o di sostanze in grado di determinare effettivi pregiudizi ambientali.</a:t>
            </a:r>
          </a:p>
          <a:p>
            <a:pPr>
              <a:buFontTx/>
              <a:buNone/>
              <a:defRPr/>
            </a:pPr>
            <a:endParaRPr lang="it-IT" sz="2600" dirty="0">
              <a:latin typeface="Constantia" pitchFamily="18" charset="0"/>
            </a:endParaRPr>
          </a:p>
        </p:txBody>
      </p:sp>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5101</TotalTime>
  <Words>1671</Words>
  <Application>Microsoft Office PowerPoint</Application>
  <PresentationFormat>Presentazione su schermo (4:3)</PresentationFormat>
  <Paragraphs>98</Paragraphs>
  <Slides>45</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45</vt:i4>
      </vt:variant>
    </vt:vector>
  </HeadingPairs>
  <TitlesOfParts>
    <vt:vector size="51" baseType="lpstr">
      <vt:lpstr>Arial</vt:lpstr>
      <vt:lpstr>Calibri</vt:lpstr>
      <vt:lpstr>Constantia</vt:lpstr>
      <vt:lpstr>Times New Roman</vt:lpstr>
      <vt:lpstr>Wingdings</vt:lpstr>
      <vt:lpstr>Tema di Office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Gli aspetti giuridici della gestione delle acque reflue</dc:title>
  <dc:creator>icio</dc:creator>
  <cp:lastModifiedBy>Pessina Maurizio</cp:lastModifiedBy>
  <cp:revision>429</cp:revision>
  <dcterms:created xsi:type="dcterms:W3CDTF">2013-05-25T13:50:43Z</dcterms:created>
  <dcterms:modified xsi:type="dcterms:W3CDTF">2019-10-23T07:53:16Z</dcterms:modified>
</cp:coreProperties>
</file>