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5"/>
  </p:notesMasterIdLst>
  <p:handoutMasterIdLst>
    <p:handoutMasterId r:id="rId16"/>
  </p:handoutMasterIdLst>
  <p:sldIdLst>
    <p:sldId id="262" r:id="rId6"/>
    <p:sldId id="327" r:id="rId7"/>
    <p:sldId id="324" r:id="rId8"/>
    <p:sldId id="329" r:id="rId9"/>
    <p:sldId id="323" r:id="rId10"/>
    <p:sldId id="332" r:id="rId11"/>
    <p:sldId id="270" r:id="rId12"/>
    <p:sldId id="258" r:id="rId13"/>
    <p:sldId id="333" r:id="rId14"/>
  </p:sldIdLst>
  <p:sldSz cx="9144000" cy="5143500" type="screen16x9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njek Paolo" initials="PP" lastIdx="1" clrIdx="0">
    <p:extLst>
      <p:ext uri="{19B8F6BF-5375-455C-9EA6-DF929625EA0E}">
        <p15:presenceInfo xmlns:p15="http://schemas.microsoft.com/office/powerpoint/2012/main" userId="S::paolo.panjek@areasciencepark.it::c141103d-1930-4873-bc58-17574ba9c7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BADC"/>
    <a:srgbClr val="8EADD6"/>
    <a:srgbClr val="E6EDF6"/>
    <a:srgbClr val="8B2546"/>
    <a:srgbClr val="343E3A"/>
    <a:srgbClr val="6D1639"/>
    <a:srgbClr val="808080"/>
    <a:srgbClr val="C0C0C0"/>
    <a:srgbClr val="595959"/>
    <a:srgbClr val="4F81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21" autoAdjust="0"/>
    <p:restoredTop sz="93362" autoAdjust="0"/>
  </p:normalViewPr>
  <p:slideViewPr>
    <p:cSldViewPr showGuides="1">
      <p:cViewPr varScale="1">
        <p:scale>
          <a:sx n="88" d="100"/>
          <a:sy n="88" d="100"/>
        </p:scale>
        <p:origin x="416" y="92"/>
      </p:cViewPr>
      <p:guideLst>
        <p:guide orient="horz" pos="225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4002" y="-11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server2\Dati\ISC\Imprese%20e%20Incubazione\IP4FVG\Fari%20Manifatturieri%20FVG\I%20Assessment%20Aziende\Report%20analisi\Analisi_conferenza_stampa\Grafici%20aggiornat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fileserver2\Dati\ISC\IMPRESE%20e%20INCUBAZIONE\IP4FVG\Fari%20Manifatturieri%20FVG\I%20Assessment%20Aziende\Report%20analisi\Analisi_conferenza_stampa\Elenco%20Finale%20con%20dati_grafici%20settore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server2\Dati\ISC\Imprese%20e%20Incubazione\IP4FVG\Fari%20Manifatturieri%20FVG\I%20Assessment%20Aziende\Report%20analisi\Analisi_conferenza_stampa\Grafici%20aggiornat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effiri\Documents\IP4FVG\Report%20aziende\Fari%20Analisi%20raccomandazion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effiri\Documents\IP4FVG\Report%20aziende\Fari%20Analisi%20raccomandazioni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[Grafici aggiornati.xlsx]Pivot_totale!Tabella pivot34</c:name>
    <c:fmtId val="-1"/>
  </c:pivotSource>
  <c:chart>
    <c:autoTitleDeleted val="1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7529527559055119E-2"/>
              <c:y val="7.7212744240303291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4.5985783027121613E-2"/>
              <c:y val="8.4493657042869638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37795275590551"/>
              <c:y val="-0.130925925925926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911548556430446"/>
              <c:y val="1.369865182894135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911548556430446"/>
              <c:y val="1.369865182894135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4.5985783027121613E-2"/>
              <c:y val="8.4493657042869638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37795275590551"/>
              <c:y val="-0.130925925925926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7529527559055119E-2"/>
              <c:y val="7.7212744240303291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0.10911548556430446"/>
              <c:y val="1.369865182894135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4.5985783027121613E-2"/>
              <c:y val="8.4493657042869638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0.11137795275590551"/>
              <c:y val="-0.130925925925926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dLbl>
          <c:idx val="0"/>
          <c:layout>
            <c:manualLayout>
              <c:x val="-5.7529527559055119E-2"/>
              <c:y val="7.7212744240303291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0.27678040244969376"/>
          <c:y val="0.23327675970226161"/>
          <c:w val="0.47143919510061244"/>
          <c:h val="0.68262699692830198"/>
        </c:manualLayout>
      </c:layout>
      <c:pieChart>
        <c:varyColors val="1"/>
        <c:ser>
          <c:idx val="0"/>
          <c:order val="0"/>
          <c:tx>
            <c:strRef>
              <c:f>Pivot_totale!$B$23</c:f>
              <c:strCache>
                <c:ptCount val="1"/>
                <c:pt idx="0">
                  <c:v>Totale</c:v>
                </c:pt>
              </c:strCache>
            </c:strRef>
          </c:tx>
          <c:explosion val="6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BE-4157-A7D9-7344D1637F2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BE-4157-A7D9-7344D1637F2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7BE-4157-A7D9-7344D1637F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7BE-4157-A7D9-7344D1637F2C}"/>
              </c:ext>
            </c:extLst>
          </c:dPt>
          <c:dLbls>
            <c:dLbl>
              <c:idx val="0"/>
              <c:layout>
                <c:manualLayout>
                  <c:x val="0.10911548556430446"/>
                  <c:y val="1.369865182894135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7BE-4157-A7D9-7344D1637F2C}"/>
                </c:ext>
              </c:extLst>
            </c:dLbl>
            <c:dLbl>
              <c:idx val="1"/>
              <c:layout>
                <c:manualLayout>
                  <c:x val="4.5985783027121613E-2"/>
                  <c:y val="8.449365704286963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7BE-4157-A7D9-7344D1637F2C}"/>
                </c:ext>
              </c:extLst>
            </c:dLbl>
            <c:dLbl>
              <c:idx val="2"/>
              <c:layout>
                <c:manualLayout>
                  <c:x val="-0.11137795275590551"/>
                  <c:y val="-0.13092592592592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7BE-4157-A7D9-7344D1637F2C}"/>
                </c:ext>
              </c:extLst>
            </c:dLbl>
            <c:dLbl>
              <c:idx val="3"/>
              <c:layout>
                <c:manualLayout>
                  <c:x val="-5.7529527559055119E-2"/>
                  <c:y val="7.721274424030329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7BE-4157-A7D9-7344D1637F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Pivot_totale!$A$24:$A$28</c:f>
              <c:strCache>
                <c:ptCount val="4"/>
                <c:pt idx="0">
                  <c:v>Grande impresa</c:v>
                </c:pt>
                <c:pt idx="1">
                  <c:v>Media impresa</c:v>
                </c:pt>
                <c:pt idx="2">
                  <c:v>Micro impresa</c:v>
                </c:pt>
                <c:pt idx="3">
                  <c:v>Piccola impresa</c:v>
                </c:pt>
              </c:strCache>
            </c:strRef>
          </c:cat>
          <c:val>
            <c:numRef>
              <c:f>Pivot_totale!$B$24:$B$28</c:f>
              <c:numCache>
                <c:formatCode>0.00%</c:formatCode>
                <c:ptCount val="4"/>
                <c:pt idx="0">
                  <c:v>0.23456790123456789</c:v>
                </c:pt>
                <c:pt idx="1">
                  <c:v>0.43209876543209874</c:v>
                </c:pt>
                <c:pt idx="2">
                  <c:v>2.4691358024691357E-2</c:v>
                </c:pt>
                <c:pt idx="3">
                  <c:v>0.30864197530864196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7BE-4157-A7D9-7344D1637F2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785443005637277"/>
          <c:y val="0.10218008314401411"/>
          <c:w val="0.51814418475268098"/>
          <c:h val="0.778433887742976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'GRAFICO SETTORI'!$B$41</c:f>
              <c:strCache>
                <c:ptCount val="1"/>
                <c:pt idx="0">
                  <c:v>MACROSETTORE D'ATTIVITA'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'GRAFICO SETTORI'!$A$42:$A$54</c:f>
              <c:strCache>
                <c:ptCount val="13"/>
                <c:pt idx="0">
                  <c:v>ALTRI PRODOTTI DELLA LAVORAZIONE DI MINERALI NON METALLIFERI</c:v>
                </c:pt>
                <c:pt idx="1">
                  <c:v>APPARECCHIATURE ELETTRICHE E PER USO DOMESTICO NON ELETTRICHE</c:v>
                </c:pt>
                <c:pt idx="2">
                  <c:v>GOMMA E MATERIE PLASTICHE</c:v>
                </c:pt>
                <c:pt idx="3">
                  <c:v>CARTA E DI PRODOTTI DI CARTA</c:v>
                </c:pt>
                <c:pt idx="4">
                  <c:v>ELETTRONICA, ELETTRICA E OTTICA</c:v>
                </c:pt>
                <c:pt idx="5">
                  <c:v>MACCHINARI ED APPARECCHIATURE NCA</c:v>
                </c:pt>
                <c:pt idx="6">
                  <c:v>MOBILI  E INDUSTRIA DEL LEGNO E SUGHERO</c:v>
                </c:pt>
                <c:pt idx="7">
                  <c:v>PRODOTTI IN METALLO (ESCLUSI MACCHINARI E ATTREZZATURE)</c:v>
                </c:pt>
                <c:pt idx="8">
                  <c:v>COMMERCIO</c:v>
                </c:pt>
                <c:pt idx="9">
                  <c:v>EDILIZIA </c:v>
                </c:pt>
                <c:pt idx="10">
                  <c:v>ALIMETARI E BEVANDE</c:v>
                </c:pt>
                <c:pt idx="11">
                  <c:v>RIPARAZIONE, MANUTENZIONE MACCHINE ED APPARECCHIATURE</c:v>
                </c:pt>
                <c:pt idx="12">
                  <c:v>ALTRE INDUSTRIE MANIFATTURIERE</c:v>
                </c:pt>
              </c:strCache>
            </c:strRef>
          </c:cat>
          <c:val>
            <c:numRef>
              <c:f>'GRAFICO SETTORI'!$B$42:$B$54</c:f>
              <c:numCache>
                <c:formatCode>0%</c:formatCode>
                <c:ptCount val="13"/>
                <c:pt idx="0">
                  <c:v>4.7619047619047616E-2</c:v>
                </c:pt>
                <c:pt idx="1">
                  <c:v>5.95238095238095E-2</c:v>
                </c:pt>
                <c:pt idx="2">
                  <c:v>8.3333333333333329E-2</c:v>
                </c:pt>
                <c:pt idx="3">
                  <c:v>3.5714285714285712E-2</c:v>
                </c:pt>
                <c:pt idx="4">
                  <c:v>8.3333333333333329E-2</c:v>
                </c:pt>
                <c:pt idx="5">
                  <c:v>0.19047619047619047</c:v>
                </c:pt>
                <c:pt idx="6">
                  <c:v>4.7619047619047616E-2</c:v>
                </c:pt>
                <c:pt idx="7">
                  <c:v>0.23809523809523808</c:v>
                </c:pt>
                <c:pt idx="8">
                  <c:v>2.3809523809523808E-2</c:v>
                </c:pt>
                <c:pt idx="9">
                  <c:v>1.1904761904761904E-2</c:v>
                </c:pt>
                <c:pt idx="10">
                  <c:v>9.5238095238095233E-2</c:v>
                </c:pt>
                <c:pt idx="11">
                  <c:v>2.3809523809523808E-2</c:v>
                </c:pt>
                <c:pt idx="12">
                  <c:v>5.9523809523809521E-2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85-42C1-B72D-2BA0E9318BE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08463360"/>
        <c:axId val="208464896"/>
      </c:barChart>
      <c:catAx>
        <c:axId val="20846336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208464896"/>
        <c:crosses val="autoZero"/>
        <c:auto val="1"/>
        <c:lblAlgn val="ctr"/>
        <c:lblOffset val="100"/>
        <c:noMultiLvlLbl val="0"/>
      </c:catAx>
      <c:valAx>
        <c:axId val="208464896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one"/>
        <c:crossAx val="2084633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baseline="0">
          <a:latin typeface="Calibri" panose="020F0502020204030204" pitchFamily="34" charset="0"/>
        </a:defRPr>
      </a:pPr>
      <a:endParaRPr lang="it-I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[Grafici aggiornati.xlsx]Pivot_totale!Tabella pivot8</c:name>
    <c:fmtId val="1"/>
  </c:pivotSource>
  <c:chart>
    <c:autoTitleDeleted val="1"/>
    <c:pivotFmts>
      <c:pivotFmt>
        <c:idx val="0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7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8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0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3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4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5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6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7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8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0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1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2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3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4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5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6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7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9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0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1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2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3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4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5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6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7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8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9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0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1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2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3"/>
        <c:dLbl>
          <c:idx val="0"/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4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5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6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7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8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9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0"/>
        <c:spPr>
          <a:gradFill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1"/>
        <c:spPr>
          <a:gradFill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2"/>
        <c:spPr>
          <a:gradFill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3"/>
        <c:spPr>
          <a:gradFill rotWithShape="1">
            <a:gsLst>
              <a:gs pos="0">
                <a:schemeClr val="accent1">
                  <a:shade val="51000"/>
                  <a:satMod val="13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ln w="31750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0.26855060837396133"/>
          <c:y val="0.11752886605113205"/>
          <c:w val="0.51422131567852147"/>
          <c:h val="0.67681319835020637"/>
        </c:manualLayout>
      </c:layout>
      <c:radarChart>
        <c:radarStyle val="marker"/>
        <c:varyColors val="0"/>
        <c:ser>
          <c:idx val="0"/>
          <c:order val="0"/>
          <c:tx>
            <c:strRef>
              <c:f>Pivot_totale!$B$3:$B$4</c:f>
              <c:strCache>
                <c:ptCount val="1"/>
                <c:pt idx="0">
                  <c:v>Grande impresa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Pivot_totale!$A$5:$A$12</c:f>
              <c:strCache>
                <c:ptCount val="8"/>
                <c:pt idx="0">
                  <c:v>Media di Progettazione</c:v>
                </c:pt>
                <c:pt idx="1">
                  <c:v>Media di Produzione</c:v>
                </c:pt>
                <c:pt idx="2">
                  <c:v>Media di Qualità</c:v>
                </c:pt>
                <c:pt idx="3">
                  <c:v>Media di Manutenzione</c:v>
                </c:pt>
                <c:pt idx="4">
                  <c:v>Media di Logistica</c:v>
                </c:pt>
                <c:pt idx="5">
                  <c:v>Media di Supply-chain</c:v>
                </c:pt>
                <c:pt idx="6">
                  <c:v>Media di Smart product</c:v>
                </c:pt>
                <c:pt idx="7">
                  <c:v>Media di Risorse Umane</c:v>
                </c:pt>
              </c:strCache>
            </c:strRef>
          </c:cat>
          <c:val>
            <c:numRef>
              <c:f>Pivot_totale!$B$5:$B$12</c:f>
              <c:numCache>
                <c:formatCode>General</c:formatCode>
                <c:ptCount val="8"/>
                <c:pt idx="0">
                  <c:v>4.100212652844232</c:v>
                </c:pt>
                <c:pt idx="1">
                  <c:v>3.8701915860431475</c:v>
                </c:pt>
                <c:pt idx="2">
                  <c:v>3.9232456140350878</c:v>
                </c:pt>
                <c:pt idx="3">
                  <c:v>3.4608187134502919</c:v>
                </c:pt>
                <c:pt idx="4">
                  <c:v>3.4561403508771926</c:v>
                </c:pt>
                <c:pt idx="5">
                  <c:v>3.7597117794486214</c:v>
                </c:pt>
                <c:pt idx="6">
                  <c:v>1.9684210526315793</c:v>
                </c:pt>
                <c:pt idx="7">
                  <c:v>3.4315789473684206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34-4D0C-9425-C24CA0D8F2E2}"/>
            </c:ext>
          </c:extLst>
        </c:ser>
        <c:ser>
          <c:idx val="1"/>
          <c:order val="1"/>
          <c:tx>
            <c:strRef>
              <c:f>Pivot_totale!$C$3:$C$4</c:f>
              <c:strCache>
                <c:ptCount val="1"/>
                <c:pt idx="0">
                  <c:v>Media impresa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Pivot_totale!$A$5:$A$12</c:f>
              <c:strCache>
                <c:ptCount val="8"/>
                <c:pt idx="0">
                  <c:v>Media di Progettazione</c:v>
                </c:pt>
                <c:pt idx="1">
                  <c:v>Media di Produzione</c:v>
                </c:pt>
                <c:pt idx="2">
                  <c:v>Media di Qualità</c:v>
                </c:pt>
                <c:pt idx="3">
                  <c:v>Media di Manutenzione</c:v>
                </c:pt>
                <c:pt idx="4">
                  <c:v>Media di Logistica</c:v>
                </c:pt>
                <c:pt idx="5">
                  <c:v>Media di Supply-chain</c:v>
                </c:pt>
                <c:pt idx="6">
                  <c:v>Media di Smart product</c:v>
                </c:pt>
                <c:pt idx="7">
                  <c:v>Media di Risorse Umane</c:v>
                </c:pt>
              </c:strCache>
            </c:strRef>
          </c:cat>
          <c:val>
            <c:numRef>
              <c:f>Pivot_totale!$C$5:$C$12</c:f>
              <c:numCache>
                <c:formatCode>General</c:formatCode>
                <c:ptCount val="8"/>
                <c:pt idx="0">
                  <c:v>3.9765677179962893</c:v>
                </c:pt>
                <c:pt idx="1">
                  <c:v>3.570241796335393</c:v>
                </c:pt>
                <c:pt idx="2">
                  <c:v>3.5626530612244895</c:v>
                </c:pt>
                <c:pt idx="3">
                  <c:v>3.0828571428571436</c:v>
                </c:pt>
                <c:pt idx="4">
                  <c:v>3.2285714285714286</c:v>
                </c:pt>
                <c:pt idx="5">
                  <c:v>3.4837301587301583</c:v>
                </c:pt>
                <c:pt idx="6">
                  <c:v>2.0571428571428569</c:v>
                </c:pt>
                <c:pt idx="7">
                  <c:v>3.1485714285714277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34-4D0C-9425-C24CA0D8F2E2}"/>
            </c:ext>
          </c:extLst>
        </c:ser>
        <c:ser>
          <c:idx val="2"/>
          <c:order val="2"/>
          <c:tx>
            <c:strRef>
              <c:f>Pivot_totale!$D$3:$D$4</c:f>
              <c:strCache>
                <c:ptCount val="1"/>
                <c:pt idx="0">
                  <c:v>Piccola impresa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Pivot_totale!$A$5:$A$12</c:f>
              <c:strCache>
                <c:ptCount val="8"/>
                <c:pt idx="0">
                  <c:v>Media di Progettazione</c:v>
                </c:pt>
                <c:pt idx="1">
                  <c:v>Media di Produzione</c:v>
                </c:pt>
                <c:pt idx="2">
                  <c:v>Media di Qualità</c:v>
                </c:pt>
                <c:pt idx="3">
                  <c:v>Media di Manutenzione</c:v>
                </c:pt>
                <c:pt idx="4">
                  <c:v>Media di Logistica</c:v>
                </c:pt>
                <c:pt idx="5">
                  <c:v>Media di Supply-chain</c:v>
                </c:pt>
                <c:pt idx="6">
                  <c:v>Media di Smart product</c:v>
                </c:pt>
                <c:pt idx="7">
                  <c:v>Media di Risorse Umane</c:v>
                </c:pt>
              </c:strCache>
            </c:strRef>
          </c:cat>
          <c:val>
            <c:numRef>
              <c:f>Pivot_totale!$D$5:$D$12</c:f>
              <c:numCache>
                <c:formatCode>General</c:formatCode>
                <c:ptCount val="8"/>
                <c:pt idx="0">
                  <c:v>3.1581999999999999</c:v>
                </c:pt>
                <c:pt idx="1">
                  <c:v>3.0498293742017877</c:v>
                </c:pt>
                <c:pt idx="2">
                  <c:v>3.0215559523809521</c:v>
                </c:pt>
                <c:pt idx="3">
                  <c:v>2.3240000000000007</c:v>
                </c:pt>
                <c:pt idx="4">
                  <c:v>2.5933333333333337</c:v>
                </c:pt>
                <c:pt idx="5">
                  <c:v>2.9294444444444436</c:v>
                </c:pt>
                <c:pt idx="6">
                  <c:v>1.4773333333333332</c:v>
                </c:pt>
                <c:pt idx="7">
                  <c:v>2.5760000000000001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034-4D0C-9425-C24CA0D8F2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49248256"/>
        <c:axId val="1459305904"/>
      </c:radarChart>
      <c:catAx>
        <c:axId val="15492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59305904"/>
        <c:crosses val="autoZero"/>
        <c:auto val="1"/>
        <c:lblAlgn val="ctr"/>
        <c:lblOffset val="100"/>
        <c:noMultiLvlLbl val="0"/>
      </c:catAx>
      <c:valAx>
        <c:axId val="1459305904"/>
        <c:scaling>
          <c:orientation val="minMax"/>
          <c:max val="4.5"/>
          <c:min val="1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549248256"/>
        <c:crosses val="autoZero"/>
        <c:crossBetween val="between"/>
        <c:minorUnit val="0.5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[Fari Analisi raccomandazioni.xlsx]Processo pdf!Tabella pivot3</c:name>
    <c:fmtId val="3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</c:pivotFmt>
      <c:pivotFmt>
        <c:idx val="1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</c:pivotFmt>
      <c:pivotFmt>
        <c:idx val="15"/>
        <c:spPr>
          <a:solidFill>
            <a:schemeClr val="accent1"/>
          </a:solidFill>
          <a:ln>
            <a:noFill/>
          </a:ln>
          <a:effectLst/>
        </c:spPr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</c:pivotFmt>
    </c:pivotFmts>
    <c:plotArea>
      <c:layout>
        <c:manualLayout>
          <c:layoutTarget val="inner"/>
          <c:xMode val="edge"/>
          <c:yMode val="edge"/>
          <c:x val="0.2361822002111641"/>
          <c:y val="0.16966225987439082"/>
          <c:w val="0.48604465535625863"/>
          <c:h val="0.72249995456469074"/>
        </c:manualLayout>
      </c:layout>
      <c:pieChart>
        <c:varyColors val="1"/>
        <c:ser>
          <c:idx val="0"/>
          <c:order val="0"/>
          <c:tx>
            <c:strRef>
              <c:f>'Processo pdf'!$B$1</c:f>
              <c:strCache>
                <c:ptCount val="1"/>
                <c:pt idx="0">
                  <c:v>Totale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738-4754-AE1E-6BB7BFF15F2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738-4754-AE1E-6BB7BFF15F2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738-4754-AE1E-6BB7BFF15F2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738-4754-AE1E-6BB7BFF15F2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0738-4754-AE1E-6BB7BFF15F2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0738-4754-AE1E-6BB7BFF15F2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0738-4754-AE1E-6BB7BFF15F2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0738-4754-AE1E-6BB7BFF15F2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0738-4754-AE1E-6BB7BFF15F2B}"/>
              </c:ext>
            </c:extLst>
          </c:dPt>
          <c:dLbls>
            <c:dLbl>
              <c:idx val="0"/>
              <c:layout>
                <c:manualLayout>
                  <c:x val="-1.940910730332614E-2"/>
                  <c:y val="-9.9621308291866009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738-4754-AE1E-6BB7BFF15F2B}"/>
                </c:ext>
              </c:extLst>
            </c:dLbl>
            <c:dLbl>
              <c:idx val="1"/>
              <c:layout>
                <c:manualLayout>
                  <c:x val="-2.772729614760877E-3"/>
                  <c:y val="2.988652322418474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556342302422272"/>
                      <c:h val="0.180214946699985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738-4754-AE1E-6BB7BFF15F2B}"/>
                </c:ext>
              </c:extLst>
            </c:dLbl>
            <c:dLbl>
              <c:idx val="3"/>
              <c:layout>
                <c:manualLayout>
                  <c:x val="0.11368191420519597"/>
                  <c:y val="-3.3208410130205835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978565708452065"/>
                      <c:h val="0.180214946699985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738-4754-AE1E-6BB7BFF15F2B}"/>
                </c:ext>
              </c:extLst>
            </c:dLbl>
            <c:dLbl>
              <c:idx val="5"/>
              <c:layout>
                <c:manualLayout>
                  <c:x val="-1.940910730332614E-2"/>
                  <c:y val="6.641420552791057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738-4754-AE1E-6BB7BFF15F2B}"/>
                </c:ext>
              </c:extLst>
            </c:dLbl>
            <c:dLbl>
              <c:idx val="6"/>
              <c:layout>
                <c:manualLayout>
                  <c:x val="-2.4954566532847895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738-4754-AE1E-6BB7BFF15F2B}"/>
                </c:ext>
              </c:extLst>
            </c:dLbl>
            <c:dLbl>
              <c:idx val="7"/>
              <c:layout>
                <c:manualLayout>
                  <c:x val="7.7636429213304561E-2"/>
                  <c:y val="-9.96200009256153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483809442301462"/>
                      <c:h val="0.180214946699985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0738-4754-AE1E-6BB7BFF15F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'Processo pdf'!$A$2:$A$11</c:f>
              <c:strCache>
                <c:ptCount val="9"/>
                <c:pt idx="0">
                  <c:v>Logistica</c:v>
                </c:pt>
                <c:pt idx="1">
                  <c:v>Manutenzione</c:v>
                </c:pt>
                <c:pt idx="2">
                  <c:v>Produzione</c:v>
                </c:pt>
                <c:pt idx="3">
                  <c:v>Progettazione</c:v>
                </c:pt>
                <c:pt idx="4">
                  <c:v>Qualità</c:v>
                </c:pt>
                <c:pt idx="5">
                  <c:v>Risorse umane</c:v>
                </c:pt>
                <c:pt idx="6">
                  <c:v>Smart product</c:v>
                </c:pt>
                <c:pt idx="7">
                  <c:v>Supply-chain</c:v>
                </c:pt>
                <c:pt idx="8">
                  <c:v>(vuoto)</c:v>
                </c:pt>
              </c:strCache>
            </c:strRef>
          </c:cat>
          <c:val>
            <c:numRef>
              <c:f>'Processo pdf'!$B$2:$B$11</c:f>
              <c:numCache>
                <c:formatCode>General</c:formatCode>
                <c:ptCount val="9"/>
                <c:pt idx="0">
                  <c:v>55</c:v>
                </c:pt>
                <c:pt idx="1">
                  <c:v>47</c:v>
                </c:pt>
                <c:pt idx="2">
                  <c:v>96</c:v>
                </c:pt>
                <c:pt idx="3">
                  <c:v>90</c:v>
                </c:pt>
                <c:pt idx="4">
                  <c:v>77</c:v>
                </c:pt>
                <c:pt idx="5">
                  <c:v>52</c:v>
                </c:pt>
                <c:pt idx="6">
                  <c:v>20</c:v>
                </c:pt>
                <c:pt idx="7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0738-4754-AE1E-6BB7BFF15F2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[Fari Analisi raccomandazioni.xlsx]Tecnologia racc!Tabella pivot6</c:name>
    <c:fmtId val="3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0.10000000000000005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8.3333333333333332E-3"/>
              <c:y val="4.6296296296296252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1.3888888888888788E-2"/>
              <c:y val="-3.240740740740740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</c:pivotFmt>
      <c:pivotFmt>
        <c:idx val="1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</c:pivotFmt>
      <c:pivotFmt>
        <c:idx val="15"/>
        <c:spPr>
          <a:solidFill>
            <a:schemeClr val="accent1"/>
          </a:solidFill>
          <a:ln>
            <a:noFill/>
          </a:ln>
          <a:effectLst/>
        </c:spPr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1.3888888888888788E-2"/>
              <c:y val="-3.240740740740740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0.10000000000000005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8.3333333333333332E-3"/>
              <c:y val="4.6296296296296252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1"/>
        <c:spPr>
          <a:solidFill>
            <a:schemeClr val="accent1"/>
          </a:solidFill>
          <a:ln>
            <a:noFill/>
          </a:ln>
          <a:effectLst/>
        </c:spPr>
      </c:pivotFmt>
      <c:pivotFmt>
        <c:idx val="2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outEnd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3"/>
        <c:spPr>
          <a:solidFill>
            <a:schemeClr val="accent1"/>
          </a:solidFill>
          <a:ln>
            <a:noFill/>
          </a:ln>
          <a:effectLst/>
        </c:spPr>
      </c:pivotFmt>
      <c:pivotFmt>
        <c:idx val="24"/>
        <c:spPr>
          <a:solidFill>
            <a:schemeClr val="accent1"/>
          </a:solidFill>
          <a:ln>
            <a:noFill/>
          </a:ln>
          <a:effectLst/>
        </c:spPr>
      </c:pivotFmt>
      <c:pivotFmt>
        <c:idx val="25"/>
        <c:spPr>
          <a:solidFill>
            <a:schemeClr val="accent1"/>
          </a:solidFill>
          <a:ln>
            <a:noFill/>
          </a:ln>
          <a:effectLst/>
        </c:spPr>
      </c:pivotFmt>
      <c:pivotFmt>
        <c:idx val="26"/>
        <c:spPr>
          <a:solidFill>
            <a:schemeClr val="accent1"/>
          </a:solidFill>
          <a:ln>
            <a:noFill/>
          </a:ln>
          <a:effectLst/>
        </c:spPr>
      </c:pivotFmt>
      <c:pivotFmt>
        <c:idx val="27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1.3888888888888788E-2"/>
              <c:y val="-3.2407407407407406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8"/>
        <c:spPr>
          <a:solidFill>
            <a:schemeClr val="accent1"/>
          </a:solidFill>
          <a:ln>
            <a:noFill/>
          </a:ln>
          <a:effectLst/>
        </c:spPr>
      </c:pivotFmt>
      <c:pivotFmt>
        <c:idx val="29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0.10000000000000005"/>
              <c:y val="0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0"/>
        <c:spPr>
          <a:solidFill>
            <a:schemeClr val="accent1"/>
          </a:solidFill>
          <a:ln>
            <a:noFill/>
          </a:ln>
          <a:effectLst/>
        </c:spPr>
      </c:pivotFmt>
      <c:pivotFmt>
        <c:idx val="31"/>
        <c:spPr>
          <a:solidFill>
            <a:schemeClr val="accent1"/>
          </a:solidFill>
          <a:ln>
            <a:noFill/>
          </a:ln>
          <a:effectLst/>
        </c:spPr>
        <c:dLbl>
          <c:idx val="0"/>
          <c:layout>
            <c:manualLayout>
              <c:x val="-8.3333333333333332E-3"/>
              <c:y val="4.6296296296296252E-2"/>
            </c:manualLayout>
          </c:layout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  <c:dLblPos val="bestFit"/>
          <c:showLegendKey val="0"/>
          <c:showVal val="0"/>
          <c:showCatName val="1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2"/>
        <c:spPr>
          <a:solidFill>
            <a:schemeClr val="accent1"/>
          </a:solidFill>
          <a:ln>
            <a:noFill/>
          </a:ln>
          <a:effectLst/>
        </c:spPr>
      </c:pivotFmt>
    </c:pivotFmts>
    <c:plotArea>
      <c:layout>
        <c:manualLayout>
          <c:layoutTarget val="inner"/>
          <c:xMode val="edge"/>
          <c:yMode val="edge"/>
          <c:x val="0.26239520395169769"/>
          <c:y val="0.2097663242582776"/>
          <c:w val="0.50770975207490954"/>
          <c:h val="0.59263760723658365"/>
        </c:manualLayout>
      </c:layout>
      <c:pieChart>
        <c:varyColors val="1"/>
        <c:ser>
          <c:idx val="0"/>
          <c:order val="0"/>
          <c:tx>
            <c:strRef>
              <c:f>'Tecnologia racc'!$B$1</c:f>
              <c:strCache>
                <c:ptCount val="1"/>
                <c:pt idx="0">
                  <c:v>Totale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416-4DB3-9D84-E5970FE4CB1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416-4DB3-9D84-E5970FE4CB1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416-4DB3-9D84-E5970FE4CB1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416-4DB3-9D84-E5970FE4CB1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416-4DB3-9D84-E5970FE4CB1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B416-4DB3-9D84-E5970FE4CB1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B416-4DB3-9D84-E5970FE4CB1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B416-4DB3-9D84-E5970FE4CB1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B416-4DB3-9D84-E5970FE4CB1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B416-4DB3-9D84-E5970FE4CB1B}"/>
              </c:ext>
            </c:extLst>
          </c:dPt>
          <c:dLbls>
            <c:dLbl>
              <c:idx val="1"/>
              <c:layout>
                <c:manualLayout>
                  <c:x val="-1.4076576576576577E-2"/>
                  <c:y val="-2.629000881336318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416-4DB3-9D84-E5970FE4CB1B}"/>
                </c:ext>
              </c:extLst>
            </c:dLbl>
            <c:dLbl>
              <c:idx val="2"/>
              <c:layout>
                <c:manualLayout>
                  <c:x val="2.1706989821643749E-2"/>
                  <c:y val="-1.643125550835205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416-4DB3-9D84-E5970FE4CB1B}"/>
                </c:ext>
              </c:extLst>
            </c:dLbl>
            <c:dLbl>
              <c:idx val="3"/>
              <c:layout>
                <c:manualLayout>
                  <c:x val="4.7860360360360357E-2"/>
                  <c:y val="6.5725022033407375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416-4DB3-9D84-E5970FE4CB1B}"/>
                </c:ext>
              </c:extLst>
            </c:dLbl>
            <c:dLbl>
              <c:idx val="4"/>
              <c:layout>
                <c:manualLayout>
                  <c:x val="1.3888888888888788E-2"/>
                  <c:y val="-3.240740740740740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416-4DB3-9D84-E5970FE4CB1B}"/>
                </c:ext>
              </c:extLst>
            </c:dLbl>
            <c:dLbl>
              <c:idx val="5"/>
              <c:layout>
                <c:manualLayout>
                  <c:x val="-1.0322703574070264E-16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416-4DB3-9D84-E5970FE4CB1B}"/>
                </c:ext>
              </c:extLst>
            </c:dLbl>
            <c:dLbl>
              <c:idx val="6"/>
              <c:layout>
                <c:manualLayout>
                  <c:x val="-0.1938728098176917"/>
                  <c:y val="-7.26973083274638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816170993828475"/>
                      <c:h val="0.185248277884377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B416-4DB3-9D84-E5970FE4CB1B}"/>
                </c:ext>
              </c:extLst>
            </c:dLbl>
            <c:dLbl>
              <c:idx val="7"/>
              <c:layout>
                <c:manualLayout>
                  <c:x val="-1.290337946758783E-17"/>
                  <c:y val="-2.300375771169285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416-4DB3-9D84-E5970FE4CB1B}"/>
                </c:ext>
              </c:extLst>
            </c:dLbl>
            <c:dLbl>
              <c:idx val="8"/>
              <c:layout>
                <c:manualLayout>
                  <c:x val="2.1227477477477476E-2"/>
                  <c:y val="6.24387709317375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0963946229694"/>
                      <c:h val="0.206616439639330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B416-4DB3-9D84-E5970FE4CB1B}"/>
                </c:ext>
              </c:extLst>
            </c:dLbl>
            <c:dLbl>
              <c:idx val="9"/>
              <c:layout>
                <c:manualLayout>
                  <c:x val="5.0675675675675623E-2"/>
                  <c:y val="-6.572502203340805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011824324324328"/>
                      <c:h val="0.1221828159601054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B416-4DB3-9D84-E5970FE4CB1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'Tecnologia racc'!$A$2:$A$12</c:f>
              <c:strCache>
                <c:ptCount val="10"/>
                <c:pt idx="0">
                  <c:v>AI</c:v>
                </c:pt>
                <c:pt idx="1">
                  <c:v>Algoritmi</c:v>
                </c:pt>
                <c:pt idx="2">
                  <c:v>Digital board/PDA</c:v>
                </c:pt>
                <c:pt idx="3">
                  <c:v>IoT</c:v>
                </c:pt>
                <c:pt idx="4">
                  <c:v>Processo</c:v>
                </c:pt>
                <c:pt idx="5">
                  <c:v>Robotica</c:v>
                </c:pt>
                <c:pt idx="6">
                  <c:v>Simulazione</c:v>
                </c:pt>
                <c:pt idx="7">
                  <c:v>Sistemi informativi</c:v>
                </c:pt>
                <c:pt idx="8">
                  <c:v>Sistemi tracciamento</c:v>
                </c:pt>
                <c:pt idx="9">
                  <c:v>VR-AR</c:v>
                </c:pt>
              </c:strCache>
            </c:strRef>
          </c:cat>
          <c:val>
            <c:numRef>
              <c:f>'Tecnologia racc'!$B$2:$B$12</c:f>
              <c:numCache>
                <c:formatCode>General</c:formatCode>
                <c:ptCount val="10"/>
                <c:pt idx="0">
                  <c:v>104</c:v>
                </c:pt>
                <c:pt idx="1">
                  <c:v>55</c:v>
                </c:pt>
                <c:pt idx="2">
                  <c:v>45</c:v>
                </c:pt>
                <c:pt idx="3">
                  <c:v>46</c:v>
                </c:pt>
                <c:pt idx="4">
                  <c:v>96</c:v>
                </c:pt>
                <c:pt idx="5">
                  <c:v>10</c:v>
                </c:pt>
                <c:pt idx="6">
                  <c:v>20</c:v>
                </c:pt>
                <c:pt idx="7">
                  <c:v>359</c:v>
                </c:pt>
                <c:pt idx="8">
                  <c:v>40</c:v>
                </c:pt>
                <c:pt idx="9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416-4DB3-9D84-E5970FE4CB1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73AED595-0ECC-4C21-BF0F-FCDB301DA6BB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42364B79-3FCD-4C50-841F-A4B1C2B86E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3550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57D0952C-3A42-4943-BD19-60DB7F174CCD}" type="datetimeFigureOut">
              <a:rPr lang="it-IT" smtClean="0"/>
              <a:t>12/11/2019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14EDA524-2903-4A52-AD61-6448FDD3583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38992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9861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87"/>
          <a:stretch/>
        </p:blipFill>
        <p:spPr>
          <a:xfrm>
            <a:off x="5355227" y="843558"/>
            <a:ext cx="3788775" cy="432048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2D4F50B-4EA8-4BA6-9889-9B340B0CCEC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4" y="-164554"/>
            <a:ext cx="1224583" cy="86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60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lumMod val="85000"/>
              </a:schemeClr>
            </a:gs>
          </a:gsLst>
          <a:lin ang="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BDDA3-F996-421E-9AD6-7DA5A404BB3E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42A82-8315-4173-95D5-30296C6E4A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9" r:id="rId2"/>
  </p:sldLayoutIdLst>
  <p:txStyles>
    <p:titleStyle>
      <a:lvl1pPr algn="ctr" defTabSz="914354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/>
          <p:cNvSpPr txBox="1"/>
          <p:nvPr/>
        </p:nvSpPr>
        <p:spPr>
          <a:xfrm>
            <a:off x="507512" y="1580478"/>
            <a:ext cx="454976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3200" dirty="0">
              <a:solidFill>
                <a:srgbClr val="8B2546"/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  <a:p>
            <a:br>
              <a:rPr lang="it-IT" sz="2400" dirty="0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</a:br>
            <a:r>
              <a:rPr lang="it-IT" sz="2400" dirty="0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Fari Manifatturieri IP4FVG </a:t>
            </a:r>
          </a:p>
          <a:p>
            <a:r>
              <a:rPr lang="it-IT" sz="2400" dirty="0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Risultati </a:t>
            </a:r>
            <a:r>
              <a:rPr lang="it-IT" sz="2400" dirty="0" err="1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Assessment</a:t>
            </a:r>
            <a:endParaRPr lang="it-IT" sz="2400" dirty="0">
              <a:solidFill>
                <a:srgbClr val="8B2546"/>
              </a:solidFill>
              <a:latin typeface="PF DinText Pro Medium" panose="02000506020000020004" pitchFamily="2" charset="0"/>
              <a:cs typeface="Futura" panose="020B0506020204030204" pitchFamily="34" charset="-79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467546" y="4159045"/>
            <a:ext cx="2511988" cy="34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t-IT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13 NOVEMBRE 2019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401212" y="4635940"/>
            <a:ext cx="567989" cy="243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endParaRPr lang="it-IT" sz="1200" dirty="0">
              <a:solidFill>
                <a:srgbClr val="3A72A6"/>
              </a:solidFill>
              <a:cs typeface="Arial Narrow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782393" y="4136533"/>
            <a:ext cx="4036191" cy="34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t-IT" sz="2000" dirty="0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|</a:t>
            </a:r>
            <a:r>
              <a:rPr lang="it-IT" sz="2000" dirty="0">
                <a:solidFill>
                  <a:srgbClr val="343E3A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Dino </a:t>
            </a:r>
            <a:r>
              <a:rPr lang="it-IT" sz="2000" dirty="0" err="1">
                <a:solidFill>
                  <a:srgbClr val="343E3A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Feragotto</a:t>
            </a:r>
            <a:r>
              <a:rPr lang="it-IT" sz="2000" dirty="0">
                <a:solidFill>
                  <a:srgbClr val="8B2546"/>
                </a:solidFill>
                <a:latin typeface="PF DinText Pro Medium" panose="02000506020000020004" pitchFamily="2" charset="0"/>
                <a:cs typeface="Futura" panose="020B0506020204030204" pitchFamily="34" charset="-79"/>
              </a:rPr>
              <a:t>|</a:t>
            </a:r>
            <a:endParaRPr lang="it-IT" sz="2000" i="1" dirty="0">
              <a:solidFill>
                <a:schemeClr val="tx1">
                  <a:lumMod val="75000"/>
                  <a:lumOff val="25000"/>
                </a:schemeClr>
              </a:solidFill>
              <a:latin typeface="PF DinText Pro Medium" panose="02000506020000020004" pitchFamily="2" charset="0"/>
              <a:cs typeface="Futura" panose="020B0506020204030204" pitchFamily="34" charset="-79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97"/>
          <a:stretch/>
        </p:blipFill>
        <p:spPr>
          <a:xfrm>
            <a:off x="5057275" y="182924"/>
            <a:ext cx="4083919" cy="4777657"/>
          </a:xfrm>
          <a:prstGeom prst="rect">
            <a:avLst/>
          </a:prstGeom>
        </p:spPr>
      </p:pic>
      <p:cxnSp>
        <p:nvCxnSpPr>
          <p:cNvPr id="9" name="Connettore 1 8"/>
          <p:cNvCxnSpPr/>
          <p:nvPr/>
        </p:nvCxnSpPr>
        <p:spPr>
          <a:xfrm>
            <a:off x="582503" y="3734387"/>
            <a:ext cx="468052" cy="0"/>
          </a:xfrm>
          <a:prstGeom prst="line">
            <a:avLst/>
          </a:prstGeom>
          <a:ln w="25400">
            <a:solidFill>
              <a:srgbClr val="8B2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>
            <a:extLst>
              <a:ext uri="{FF2B5EF4-FFF2-40B4-BE49-F238E27FC236}">
                <a16:creationId xmlns:a16="http://schemas.microsoft.com/office/drawing/2014/main" id="{D1E3E363-30EA-40FB-B59C-AFA47B7740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62" y="-92543"/>
            <a:ext cx="2119924" cy="1499031"/>
          </a:xfrm>
          <a:prstGeom prst="rect">
            <a:avLst/>
          </a:prstGeom>
        </p:spPr>
      </p:pic>
      <p:cxnSp>
        <p:nvCxnSpPr>
          <p:cNvPr id="12" name="Connettore 1 10">
            <a:extLst>
              <a:ext uri="{FF2B5EF4-FFF2-40B4-BE49-F238E27FC236}">
                <a16:creationId xmlns:a16="http://schemas.microsoft.com/office/drawing/2014/main" id="{57CCF204-7917-453D-933B-03576CF16760}"/>
              </a:ext>
            </a:extLst>
          </p:cNvPr>
          <p:cNvCxnSpPr/>
          <p:nvPr/>
        </p:nvCxnSpPr>
        <p:spPr>
          <a:xfrm>
            <a:off x="582503" y="1491630"/>
            <a:ext cx="468052" cy="0"/>
          </a:xfrm>
          <a:prstGeom prst="line">
            <a:avLst/>
          </a:prstGeom>
          <a:ln w="25400">
            <a:solidFill>
              <a:srgbClr val="8B2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491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Immagine che contiene mappa, testo&#10;&#10;Descrizione generata automaticamente">
            <a:extLst>
              <a:ext uri="{FF2B5EF4-FFF2-40B4-BE49-F238E27FC236}">
                <a16:creationId xmlns:a16="http://schemas.microsoft.com/office/drawing/2014/main" id="{D29886F8-0DC6-4FA5-8BCC-E8AAF0C8C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42103"/>
            <a:ext cx="3724907" cy="3259293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5A8AFA4A-A397-4033-AB44-13693033FCDC}"/>
              </a:ext>
            </a:extLst>
          </p:cNvPr>
          <p:cNvSpPr txBox="1"/>
          <p:nvPr/>
        </p:nvSpPr>
        <p:spPr>
          <a:xfrm>
            <a:off x="1691680" y="2341031"/>
            <a:ext cx="952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chemeClr val="bg2"/>
                </a:solidFill>
              </a:rPr>
              <a:t>30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94D7F06-4EEF-4478-9CBF-CB494137B4D7}"/>
              </a:ext>
            </a:extLst>
          </p:cNvPr>
          <p:cNvSpPr txBox="1"/>
          <p:nvPr/>
        </p:nvSpPr>
        <p:spPr>
          <a:xfrm>
            <a:off x="2780007" y="1340416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chemeClr val="bg2"/>
                </a:solidFill>
              </a:rPr>
              <a:t>10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7C93131-AAE8-488D-80F3-F3BDD76B2109}"/>
              </a:ext>
            </a:extLst>
          </p:cNvPr>
          <p:cNvSpPr txBox="1"/>
          <p:nvPr/>
        </p:nvSpPr>
        <p:spPr>
          <a:xfrm>
            <a:off x="2762045" y="2327394"/>
            <a:ext cx="952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chemeClr val="bg2"/>
                </a:solidFill>
              </a:rPr>
              <a:t>27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02E3FB2-D4CB-4C23-BFDD-4E612326AB63}"/>
              </a:ext>
            </a:extLst>
          </p:cNvPr>
          <p:cNvSpPr txBox="1"/>
          <p:nvPr/>
        </p:nvSpPr>
        <p:spPr>
          <a:xfrm>
            <a:off x="3419872" y="3064340"/>
            <a:ext cx="856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chemeClr val="bg2"/>
                </a:solidFill>
              </a:rPr>
              <a:t>22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EDAB9CF-18F2-4F39-9C02-E34DEDEFF7CC}"/>
              </a:ext>
            </a:extLst>
          </p:cNvPr>
          <p:cNvSpPr txBox="1"/>
          <p:nvPr/>
        </p:nvSpPr>
        <p:spPr>
          <a:xfrm>
            <a:off x="5416587" y="1540697"/>
            <a:ext cx="33123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Campione totale: </a:t>
            </a:r>
            <a:r>
              <a:rPr lang="it-IT" sz="1600" b="1" dirty="0"/>
              <a:t>89 aziende manifatturiere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Il campione include molte delle Top 50 manifatturiere del FVG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Attività svolta da 4 Nodi IP4FVG su tutto il territorio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E63E36B8-475B-40DD-8C07-057279FF62BE}"/>
              </a:ext>
            </a:extLst>
          </p:cNvPr>
          <p:cNvSpPr txBox="1"/>
          <p:nvPr/>
        </p:nvSpPr>
        <p:spPr>
          <a:xfrm>
            <a:off x="1029572" y="138651"/>
            <a:ext cx="6348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Le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aziende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 per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territorio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75699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74D5D8E0-94AE-4464-8E58-C4AD58331608}"/>
              </a:ext>
            </a:extLst>
          </p:cNvPr>
          <p:cNvSpPr txBox="1"/>
          <p:nvPr/>
        </p:nvSpPr>
        <p:spPr>
          <a:xfrm>
            <a:off x="5580112" y="1707545"/>
            <a:ext cx="32586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Il 70% delle aziende intervistate ha visto crescere nell’ultimo periodo fatturato e investimenti in personale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Il campione include grandi, medie e piccole imprese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4A8E9625-8926-4619-AC84-5D56A86EABFA}"/>
              </a:ext>
            </a:extLst>
          </p:cNvPr>
          <p:cNvSpPr txBox="1"/>
          <p:nvPr/>
        </p:nvSpPr>
        <p:spPr>
          <a:xfrm>
            <a:off x="1029572" y="138651"/>
            <a:ext cx="6348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Le </a:t>
            </a:r>
            <a:r>
              <a:rPr lang="it-IT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aziende per tipologia</a:t>
            </a:r>
            <a:endParaRPr lang="it-IT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9D615F6-756B-4085-814A-744E008F1146}"/>
              </a:ext>
            </a:extLst>
          </p:cNvPr>
          <p:cNvSpPr txBox="1"/>
          <p:nvPr/>
        </p:nvSpPr>
        <p:spPr>
          <a:xfrm>
            <a:off x="251520" y="4604739"/>
            <a:ext cx="8280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/>
              <a:t>*Aziende con fatturato e spese del personale in crescita rispetto al triennio precedente </a:t>
            </a:r>
          </a:p>
          <a:p>
            <a:r>
              <a:rPr lang="it-IT" sz="1000" i="1" dirty="0"/>
              <a:t>   fonte: Innovation Intelligence FVG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9C6C984F-814D-4764-B736-01BC764DC8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3497058"/>
              </p:ext>
            </p:extLst>
          </p:nvPr>
        </p:nvGraphicFramePr>
        <p:xfrm>
          <a:off x="827584" y="987574"/>
          <a:ext cx="4248472" cy="2633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7103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BE868B20-AA39-4427-A5E7-5BC9D4957962}"/>
              </a:ext>
            </a:extLst>
          </p:cNvPr>
          <p:cNvSpPr txBox="1"/>
          <p:nvPr/>
        </p:nvSpPr>
        <p:spPr>
          <a:xfrm>
            <a:off x="1029572" y="138651"/>
            <a:ext cx="6348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Le </a:t>
            </a:r>
            <a:r>
              <a:rPr lang="it-IT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aziende per settore</a:t>
            </a:r>
            <a:endParaRPr lang="it-IT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45CAA4B6-FDEE-4DFE-B641-B9808E82AAE5}"/>
              </a:ext>
            </a:extLst>
          </p:cNvPr>
          <p:cNvSpPr txBox="1"/>
          <p:nvPr/>
        </p:nvSpPr>
        <p:spPr>
          <a:xfrm>
            <a:off x="683568" y="4299942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/>
              <a:t>Il campione comprende le principali specializzazioni manifatturiere regionali: metalmeccanica, alimentare, arredo, plastiche ed elettronica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00000000-0008-0000-0000-00000C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6658513"/>
              </p:ext>
            </p:extLst>
          </p:nvPr>
        </p:nvGraphicFramePr>
        <p:xfrm>
          <a:off x="168275" y="707394"/>
          <a:ext cx="8807450" cy="3728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19465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57FFC79E-6780-4EEE-9F80-202E86C6123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847096"/>
              </p:ext>
            </p:extLst>
          </p:nvPr>
        </p:nvGraphicFramePr>
        <p:xfrm>
          <a:off x="324587" y="723426"/>
          <a:ext cx="5544616" cy="4080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29427062-69E6-4CCA-908B-0114332328A4}"/>
              </a:ext>
            </a:extLst>
          </p:cNvPr>
          <p:cNvSpPr txBox="1"/>
          <p:nvPr/>
        </p:nvSpPr>
        <p:spPr>
          <a:xfrm>
            <a:off x="5652120" y="915566"/>
            <a:ext cx="33123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Poche le aziende che superano la fase di prima digitalizzazione verso connessione di filiera e utilizzo di strumenti «intelligenti»</a:t>
            </a:r>
          </a:p>
          <a:p>
            <a:r>
              <a:rPr lang="it-IT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Le Grandi e Medie imprese sono più avanti nel percorso di digitalizzazione ma su molti processi non ancora oltre la fase di prima digitalizzazione</a:t>
            </a:r>
          </a:p>
          <a:p>
            <a:endParaRPr lang="it-IT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Le Piccole Imprese sono l’obiettivo per azioni di supporto (anche come elementi della filiera)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2C49B7D-27C6-4865-A607-8D204E277C88}"/>
              </a:ext>
            </a:extLst>
          </p:cNvPr>
          <p:cNvSpPr txBox="1"/>
          <p:nvPr/>
        </p:nvSpPr>
        <p:spPr>
          <a:xfrm>
            <a:off x="1029572" y="138651"/>
            <a:ext cx="6348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I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risultati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15520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3994211E-3030-4D81-9A68-ED11AA8A960F}"/>
              </a:ext>
            </a:extLst>
          </p:cNvPr>
          <p:cNvSpPr/>
          <p:nvPr/>
        </p:nvSpPr>
        <p:spPr>
          <a:xfrm>
            <a:off x="2339752" y="941944"/>
            <a:ext cx="1944216" cy="591946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/>
              <a:t>6</a:t>
            </a:r>
          </a:p>
          <a:p>
            <a:pPr algn="ctr"/>
            <a:r>
              <a:rPr lang="it-IT" sz="1600" dirty="0"/>
              <a:t>Digital Intelligence</a:t>
            </a:r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9FFC9681-5163-425B-ABBA-140EB43A8349}"/>
              </a:ext>
            </a:extLst>
          </p:cNvPr>
          <p:cNvSpPr/>
          <p:nvPr/>
        </p:nvSpPr>
        <p:spPr>
          <a:xfrm>
            <a:off x="2339752" y="1657652"/>
            <a:ext cx="1944216" cy="591946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/>
              <a:t>5</a:t>
            </a:r>
          </a:p>
          <a:p>
            <a:pPr algn="ctr"/>
            <a:r>
              <a:rPr lang="it-IT" sz="1600" dirty="0"/>
              <a:t>Digital Connected</a:t>
            </a:r>
            <a:endParaRPr lang="it-IT" dirty="0"/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9A5992B9-DBF7-4C4D-B2FB-C7FDF13FA9BC}"/>
              </a:ext>
            </a:extLst>
          </p:cNvPr>
          <p:cNvSpPr/>
          <p:nvPr/>
        </p:nvSpPr>
        <p:spPr>
          <a:xfrm>
            <a:off x="2339752" y="2355026"/>
            <a:ext cx="1944216" cy="591946"/>
          </a:xfrm>
          <a:prstGeom prst="roundRect">
            <a:avLst/>
          </a:prstGeom>
          <a:solidFill>
            <a:srgbClr val="A0B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it-IT" sz="1600" dirty="0">
                <a:solidFill>
                  <a:schemeClr val="tx1"/>
                </a:solidFill>
              </a:rPr>
              <a:t>Digital Ready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F5ED82D4-D080-442E-AAD5-FDA3FA84E7B0}"/>
              </a:ext>
            </a:extLst>
          </p:cNvPr>
          <p:cNvSpPr/>
          <p:nvPr/>
        </p:nvSpPr>
        <p:spPr>
          <a:xfrm>
            <a:off x="2339752" y="3075634"/>
            <a:ext cx="1944216" cy="5919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it-IT" sz="1600" dirty="0">
                <a:solidFill>
                  <a:schemeClr val="tx1"/>
                </a:solidFill>
              </a:rPr>
              <a:t>Definito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AC81E467-15D0-4B0C-90B3-5B3B783E6BA4}"/>
              </a:ext>
            </a:extLst>
          </p:cNvPr>
          <p:cNvSpPr/>
          <p:nvPr/>
        </p:nvSpPr>
        <p:spPr>
          <a:xfrm>
            <a:off x="2339752" y="3772053"/>
            <a:ext cx="1944216" cy="5919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it-IT" sz="1600" dirty="0">
                <a:solidFill>
                  <a:schemeClr val="tx1"/>
                </a:solidFill>
              </a:rPr>
              <a:t>Gestito</a:t>
            </a:r>
          </a:p>
        </p:txBody>
      </p:sp>
      <p:sp>
        <p:nvSpPr>
          <p:cNvPr id="8" name="Rettangolo con angoli arrotondati 7">
            <a:extLst>
              <a:ext uri="{FF2B5EF4-FFF2-40B4-BE49-F238E27FC236}">
                <a16:creationId xmlns:a16="http://schemas.microsoft.com/office/drawing/2014/main" id="{AF2BAE62-6708-465C-BB62-0F02D046CD00}"/>
              </a:ext>
            </a:extLst>
          </p:cNvPr>
          <p:cNvSpPr/>
          <p:nvPr/>
        </p:nvSpPr>
        <p:spPr>
          <a:xfrm>
            <a:off x="2339752" y="4462109"/>
            <a:ext cx="1944216" cy="5919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it-IT" sz="1600" dirty="0">
                <a:solidFill>
                  <a:schemeClr val="tx1"/>
                </a:solidFill>
              </a:rPr>
              <a:t>Iniziale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3666D754-5BEA-4F60-BFA6-C2FD9C8A5AC6}"/>
              </a:ext>
            </a:extLst>
          </p:cNvPr>
          <p:cNvSpPr/>
          <p:nvPr/>
        </p:nvSpPr>
        <p:spPr>
          <a:xfrm>
            <a:off x="4427984" y="921506"/>
            <a:ext cx="4608512" cy="64870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100" b="1" dirty="0"/>
              <a:t>Processi automaticamente controllati</a:t>
            </a:r>
            <a:r>
              <a:rPr lang="it-IT" sz="1100" dirty="0"/>
              <a:t>, sviluppati con tecnologie e sistemi avanzati e gestiti in maniera intelligente attraverso le diverse funzioni aziendali; eccellente maturità digitale/preparazione al cambiamento.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0FF14211-AEE4-42F3-A037-CC0085EE4F99}"/>
              </a:ext>
            </a:extLst>
          </p:cNvPr>
          <p:cNvSpPr/>
          <p:nvPr/>
        </p:nvSpPr>
        <p:spPr>
          <a:xfrm>
            <a:off x="4427984" y="1667242"/>
            <a:ext cx="4608512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100" b="1" dirty="0"/>
              <a:t>Processi sistematicamente controllati</a:t>
            </a:r>
            <a:r>
              <a:rPr lang="it-IT" sz="1100" dirty="0"/>
              <a:t>, sviluppati con tecnologie e sistemi avanzati e gestiti in maniera integrata attraverso le diverse funzioni aziendali; ottima maturità digitale/preparazione al cambiamento.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04BD8AD3-F4F7-4505-BB5A-9D3225F6461E}"/>
              </a:ext>
            </a:extLst>
          </p:cNvPr>
          <p:cNvSpPr/>
          <p:nvPr/>
        </p:nvSpPr>
        <p:spPr>
          <a:xfrm>
            <a:off x="4427984" y="2310614"/>
            <a:ext cx="4608512" cy="689135"/>
          </a:xfrm>
          <a:prstGeom prst="rect">
            <a:avLst/>
          </a:prstGeom>
          <a:solidFill>
            <a:srgbClr val="A0B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050" b="1" dirty="0">
                <a:solidFill>
                  <a:schemeClr val="tx1"/>
                </a:solidFill>
              </a:rPr>
              <a:t>Processi generalmente controllati</a:t>
            </a:r>
            <a:r>
              <a:rPr lang="it-IT" sz="1050" dirty="0">
                <a:solidFill>
                  <a:schemeClr val="tx1"/>
                </a:solidFill>
              </a:rPr>
              <a:t>, sviluppati con tecnologie e sistemi parzialmente integrati ed automatizzati e gestiti in maniera generalmente integrata attraverso le diverse funzioni aziendali; buona maturità digitale/preparazione al cambiamento.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58E20A99-151B-44A7-8D87-30A2A4C7D69B}"/>
              </a:ext>
            </a:extLst>
          </p:cNvPr>
          <p:cNvSpPr/>
          <p:nvPr/>
        </p:nvSpPr>
        <p:spPr>
          <a:xfrm>
            <a:off x="4427984" y="3043510"/>
            <a:ext cx="4608512" cy="6487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050" b="1" dirty="0">
                <a:solidFill>
                  <a:schemeClr val="tx1"/>
                </a:solidFill>
              </a:rPr>
              <a:t>Processi discretamente controllati</a:t>
            </a:r>
            <a:r>
              <a:rPr lang="it-IT" sz="1050" dirty="0">
                <a:solidFill>
                  <a:schemeClr val="tx1"/>
                </a:solidFill>
              </a:rPr>
              <a:t>, sviluppati con tecnologie e sistemi parzialmente integrati ed automatizzati e gestiti in maniera parzialmente integrata attraverso le diverse funzioni aziendali; discreta maturità digitale/preparazione al cambiamento.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E7067667-2503-4FE5-B311-FF7B26D4F9A8}"/>
              </a:ext>
            </a:extLst>
          </p:cNvPr>
          <p:cNvSpPr/>
          <p:nvPr/>
        </p:nvSpPr>
        <p:spPr>
          <a:xfrm>
            <a:off x="4427984" y="3743065"/>
            <a:ext cx="4608512" cy="6487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050" b="1" dirty="0">
                <a:solidFill>
                  <a:schemeClr val="tx1"/>
                </a:solidFill>
              </a:rPr>
              <a:t>Processi parzialmente controllati</a:t>
            </a:r>
            <a:r>
              <a:rPr lang="it-IT" sz="1050" dirty="0">
                <a:solidFill>
                  <a:schemeClr val="tx1"/>
                </a:solidFill>
              </a:rPr>
              <a:t>, sviluppati con tecnologie e sistemi poco avanzati o non integrati e gestiti esclusivamente a partire dall’esperienza dell’imprenditore/manager; limitata maturità digitale/preparazione al cambiamento.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734828B4-A773-475F-943A-4A4FF0E42E3F}"/>
              </a:ext>
            </a:extLst>
          </p:cNvPr>
          <p:cNvSpPr/>
          <p:nvPr/>
        </p:nvSpPr>
        <p:spPr>
          <a:xfrm>
            <a:off x="4427984" y="4433730"/>
            <a:ext cx="4608512" cy="6487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050" b="1" dirty="0">
                <a:solidFill>
                  <a:schemeClr val="tx1"/>
                </a:solidFill>
              </a:rPr>
              <a:t>Processi poco controllati</a:t>
            </a:r>
            <a:r>
              <a:rPr lang="it-IT" sz="1050" dirty="0">
                <a:solidFill>
                  <a:schemeClr val="tx1"/>
                </a:solidFill>
              </a:rPr>
              <a:t>, sviluppati con tecnologie e sistemi poco avanzati, gestiti ad-hoc e solo reattivamente; scarsa maturità digitale/preparazione al cambiamento.</a:t>
            </a:r>
          </a:p>
        </p:txBody>
      </p:sp>
      <p:sp>
        <p:nvSpPr>
          <p:cNvPr id="15" name="Freccia a pentagono 14">
            <a:extLst>
              <a:ext uri="{FF2B5EF4-FFF2-40B4-BE49-F238E27FC236}">
                <a16:creationId xmlns:a16="http://schemas.microsoft.com/office/drawing/2014/main" id="{789344AE-3523-4005-928F-C10A6475E351}"/>
              </a:ext>
            </a:extLst>
          </p:cNvPr>
          <p:cNvSpPr/>
          <p:nvPr/>
        </p:nvSpPr>
        <p:spPr>
          <a:xfrm>
            <a:off x="203176" y="2650999"/>
            <a:ext cx="2016224" cy="1309391"/>
          </a:xfrm>
          <a:prstGeom prst="homePlate">
            <a:avLst>
              <a:gd name="adj" fmla="val 3082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Progettazione</a:t>
            </a:r>
            <a:r>
              <a:rPr lang="it-IT" sz="1200" dirty="0">
                <a:solidFill>
                  <a:schemeClr val="tx1"/>
                </a:solidFill>
              </a:rPr>
              <a:t> ….. 3,72</a:t>
            </a:r>
          </a:p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Produzione</a:t>
            </a:r>
            <a:r>
              <a:rPr lang="it-IT" sz="1200" dirty="0">
                <a:solidFill>
                  <a:schemeClr val="tx1"/>
                </a:solidFill>
              </a:rPr>
              <a:t> ………. 3,46</a:t>
            </a:r>
          </a:p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Qualità</a:t>
            </a:r>
            <a:r>
              <a:rPr lang="it-IT" sz="1200" dirty="0">
                <a:solidFill>
                  <a:schemeClr val="tx1"/>
                </a:solidFill>
              </a:rPr>
              <a:t> …………….. 3,44</a:t>
            </a:r>
          </a:p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Supply-chain</a:t>
            </a:r>
            <a:r>
              <a:rPr lang="it-IT" sz="1200" dirty="0">
                <a:solidFill>
                  <a:schemeClr val="tx1"/>
                </a:solidFill>
              </a:rPr>
              <a:t> ……. 3,34</a:t>
            </a:r>
          </a:p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Logistica</a:t>
            </a:r>
            <a:r>
              <a:rPr lang="it-IT" sz="1200" dirty="0">
                <a:solidFill>
                  <a:schemeClr val="tx1"/>
                </a:solidFill>
              </a:rPr>
              <a:t> </a:t>
            </a:r>
            <a:r>
              <a:rPr lang="it-IT" sz="600" dirty="0">
                <a:solidFill>
                  <a:schemeClr val="tx1"/>
                </a:solidFill>
              </a:rPr>
              <a:t> </a:t>
            </a:r>
            <a:r>
              <a:rPr lang="it-IT" sz="1200" dirty="0">
                <a:solidFill>
                  <a:schemeClr val="tx1"/>
                </a:solidFill>
              </a:rPr>
              <a:t>………….. 3,04</a:t>
            </a:r>
          </a:p>
          <a:p>
            <a:pPr marL="179388" indent="-88900" algn="just"/>
            <a:r>
              <a:rPr lang="it-IT" sz="1200" b="1" dirty="0">
                <a:solidFill>
                  <a:schemeClr val="tx1"/>
                </a:solidFill>
              </a:rPr>
              <a:t>Risorse Umane</a:t>
            </a:r>
            <a:r>
              <a:rPr lang="it-IT" sz="1200" dirty="0">
                <a:solidFill>
                  <a:schemeClr val="tx1"/>
                </a:solidFill>
              </a:rPr>
              <a:t> … 3,01</a:t>
            </a:r>
          </a:p>
        </p:txBody>
      </p:sp>
      <p:sp>
        <p:nvSpPr>
          <p:cNvPr id="17" name="Freccia a pentagono 16">
            <a:extLst>
              <a:ext uri="{FF2B5EF4-FFF2-40B4-BE49-F238E27FC236}">
                <a16:creationId xmlns:a16="http://schemas.microsoft.com/office/drawing/2014/main" id="{9FD064DB-F059-441A-A29B-501DEFED0D90}"/>
              </a:ext>
            </a:extLst>
          </p:cNvPr>
          <p:cNvSpPr/>
          <p:nvPr/>
        </p:nvSpPr>
        <p:spPr>
          <a:xfrm>
            <a:off x="203176" y="4046846"/>
            <a:ext cx="2016224" cy="288165"/>
          </a:xfrm>
          <a:prstGeom prst="homePlate">
            <a:avLst>
              <a:gd name="adj" fmla="val 12874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just"/>
            <a:r>
              <a:rPr lang="it-IT" sz="1200" b="1" dirty="0">
                <a:solidFill>
                  <a:schemeClr val="tx1"/>
                </a:solidFill>
              </a:rPr>
              <a:t>Manutenzione</a:t>
            </a:r>
            <a:r>
              <a:rPr lang="it-IT" sz="1200" dirty="0">
                <a:solidFill>
                  <a:schemeClr val="tx1"/>
                </a:solidFill>
              </a:rPr>
              <a:t> …. 2,89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85E19EA7-C706-43CD-836B-4FBE586FA246}"/>
              </a:ext>
            </a:extLst>
          </p:cNvPr>
          <p:cNvSpPr txBox="1"/>
          <p:nvPr/>
        </p:nvSpPr>
        <p:spPr>
          <a:xfrm>
            <a:off x="323528" y="195486"/>
            <a:ext cx="20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latin typeface="PF DinDisplay Pro Black"/>
              </a:rPr>
              <a:t>Sintesi livello di maturità</a:t>
            </a:r>
          </a:p>
        </p:txBody>
      </p:sp>
      <p:sp>
        <p:nvSpPr>
          <p:cNvPr id="20" name="Rettangolo con angoli arrotondati 19">
            <a:extLst>
              <a:ext uri="{FF2B5EF4-FFF2-40B4-BE49-F238E27FC236}">
                <a16:creationId xmlns:a16="http://schemas.microsoft.com/office/drawing/2014/main" id="{B49B3146-D2AA-45A3-857D-639E72D05E2D}"/>
              </a:ext>
            </a:extLst>
          </p:cNvPr>
          <p:cNvSpPr/>
          <p:nvPr/>
        </p:nvSpPr>
        <p:spPr>
          <a:xfrm>
            <a:off x="2735796" y="430689"/>
            <a:ext cx="1296144" cy="3693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tx1"/>
                </a:solidFill>
              </a:rPr>
              <a:t>Livelli</a:t>
            </a:r>
          </a:p>
        </p:txBody>
      </p:sp>
      <p:sp>
        <p:nvSpPr>
          <p:cNvPr id="21" name="Rettangolo con angoli arrotondati 20">
            <a:extLst>
              <a:ext uri="{FF2B5EF4-FFF2-40B4-BE49-F238E27FC236}">
                <a16:creationId xmlns:a16="http://schemas.microsoft.com/office/drawing/2014/main" id="{4F0680FF-A631-4930-9F6A-747A2FF7CF07}"/>
              </a:ext>
            </a:extLst>
          </p:cNvPr>
          <p:cNvSpPr/>
          <p:nvPr/>
        </p:nvSpPr>
        <p:spPr>
          <a:xfrm>
            <a:off x="6084168" y="429861"/>
            <a:ext cx="1296144" cy="3693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tx1"/>
                </a:solidFill>
              </a:rPr>
              <a:t>Descrizione</a:t>
            </a:r>
          </a:p>
        </p:txBody>
      </p:sp>
    </p:spTree>
    <p:extLst>
      <p:ext uri="{BB962C8B-B14F-4D97-AF65-F5344CB8AC3E}">
        <p14:creationId xmlns:p14="http://schemas.microsoft.com/office/powerpoint/2010/main" val="2890483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8FE7519A-58D2-4902-9679-D05654DE8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78404" y="-194842"/>
            <a:ext cx="1065596" cy="7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97C2E503-F4E4-4E65-A28C-6702B1B13271}"/>
              </a:ext>
            </a:extLst>
          </p:cNvPr>
          <p:cNvSpPr txBox="1"/>
          <p:nvPr/>
        </p:nvSpPr>
        <p:spPr>
          <a:xfrm>
            <a:off x="297130" y="1056919"/>
            <a:ext cx="407626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Utilizzo di strategie e soluzioni tecnologiche avanzate per la fase di pianificazione della produzione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Progetti pilota in ottica Industry 4.0: sistemi di progettazione che sfruttano i dati storici, prototipizzazione rapida, simulazione e analisi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Buone pratiche gestionali e sistemi di certificazione</a:t>
            </a:r>
          </a:p>
          <a:p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Meno frequenti ma rilevanti all’interno del campione i progetti pilota in ambito IoT, Business Intelligence e le soluzioni di integrazione dei sistemi e di gestione efficiente del magazzino. </a:t>
            </a:r>
          </a:p>
        </p:txBody>
      </p: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4F491C10-3D18-4291-BB6B-49015A70BB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54941"/>
              </p:ext>
            </p:extLst>
          </p:nvPr>
        </p:nvGraphicFramePr>
        <p:xfrm>
          <a:off x="4373398" y="892151"/>
          <a:ext cx="4580324" cy="3824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AC1DFA3-2DA1-46F9-8EAD-FA0E6B27A3C9}"/>
              </a:ext>
            </a:extLst>
          </p:cNvPr>
          <p:cNvSpPr txBox="1"/>
          <p:nvPr/>
        </p:nvSpPr>
        <p:spPr>
          <a:xfrm>
            <a:off x="1029572" y="138651"/>
            <a:ext cx="7142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I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punti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 di forza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rilevati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19418B0-897D-4EC2-8AE4-B913FC52C01B}"/>
              </a:ext>
            </a:extLst>
          </p:cNvPr>
          <p:cNvSpPr txBox="1"/>
          <p:nvPr/>
        </p:nvSpPr>
        <p:spPr>
          <a:xfrm>
            <a:off x="4600986" y="4635517"/>
            <a:ext cx="429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Distribuzione dei punti di forza per processo</a:t>
            </a:r>
          </a:p>
        </p:txBody>
      </p:sp>
    </p:spTree>
    <p:extLst>
      <p:ext uri="{BB962C8B-B14F-4D97-AF65-F5344CB8AC3E}">
        <p14:creationId xmlns:p14="http://schemas.microsoft.com/office/powerpoint/2010/main" val="3283221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8FE7519A-58D2-4902-9679-D05654DE8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78404" y="-194842"/>
            <a:ext cx="1065596" cy="7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97C2E503-F4E4-4E65-A28C-6702B1B13271}"/>
              </a:ext>
            </a:extLst>
          </p:cNvPr>
          <p:cNvSpPr txBox="1"/>
          <p:nvPr/>
        </p:nvSpPr>
        <p:spPr>
          <a:xfrm>
            <a:off x="251520" y="1131590"/>
            <a:ext cx="43924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Conclusione del processo di adozione di sistemi informativi compiutamente integrati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Focus sull’integrazione dei sistemi informativi aziendali - passo necessario per l’implementazione di tecnologie più avanzate quali AI e IoT.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Riprogettazione dei processi aziendali per ottimizzare le prestazioni in base ai dati in tempo reale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Azioni volte a creare una cultura tecnologica in ambito 4.0 per il personale e di empowerment delle risorse umane.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dirty="0"/>
          </a:p>
        </p:txBody>
      </p:sp>
      <p:graphicFrame>
        <p:nvGraphicFramePr>
          <p:cNvPr id="10" name="Grafico 9">
            <a:extLst>
              <a:ext uri="{FF2B5EF4-FFF2-40B4-BE49-F238E27FC236}">
                <a16:creationId xmlns:a16="http://schemas.microsoft.com/office/drawing/2014/main" id="{5041716F-EDB7-414A-BDDA-5F01A51A3E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5745734"/>
              </p:ext>
            </p:extLst>
          </p:nvPr>
        </p:nvGraphicFramePr>
        <p:xfrm>
          <a:off x="4283968" y="892151"/>
          <a:ext cx="4680520" cy="3864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8F30C97D-2A2F-4239-BD60-5A9A0F0DDAD3}"/>
              </a:ext>
            </a:extLst>
          </p:cNvPr>
          <p:cNvSpPr txBox="1"/>
          <p:nvPr/>
        </p:nvSpPr>
        <p:spPr>
          <a:xfrm>
            <a:off x="1029572" y="138651"/>
            <a:ext cx="7142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Le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raccomandazioni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 (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tecnologie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)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D16513D-9971-42ED-9379-4DB07A11D587}"/>
              </a:ext>
            </a:extLst>
          </p:cNvPr>
          <p:cNvSpPr txBox="1"/>
          <p:nvPr/>
        </p:nvSpPr>
        <p:spPr>
          <a:xfrm>
            <a:off x="4788024" y="4572071"/>
            <a:ext cx="407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Distribuzione delle tecnologie consigliate</a:t>
            </a:r>
          </a:p>
        </p:txBody>
      </p:sp>
    </p:spTree>
    <p:extLst>
      <p:ext uri="{BB962C8B-B14F-4D97-AF65-F5344CB8AC3E}">
        <p14:creationId xmlns:p14="http://schemas.microsoft.com/office/powerpoint/2010/main" val="2947874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D9D3D73A-B476-4F96-AE71-0E0A3FE60610}"/>
              </a:ext>
            </a:extLst>
          </p:cNvPr>
          <p:cNvSpPr txBox="1"/>
          <p:nvPr/>
        </p:nvSpPr>
        <p:spPr>
          <a:xfrm>
            <a:off x="1029572" y="138651"/>
            <a:ext cx="7142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La </a:t>
            </a:r>
            <a:r>
              <a:rPr lang="en-GB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selezione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 </a:t>
            </a:r>
            <a:r>
              <a:rPr lang="en-GB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dei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 10 </a:t>
            </a:r>
            <a:r>
              <a:rPr lang="en-GB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F DinDisplay Pro Black" panose="02000503030000020004" pitchFamily="2" charset="0"/>
                <a:cs typeface="Futura" panose="020B0506020204030204" pitchFamily="34" charset="-79"/>
              </a:rPr>
              <a:t>Fari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PF DinDisplay Pro Black" panose="02000503030000020004" pitchFamily="2" charset="0"/>
              <a:cs typeface="Futura" panose="020B0506020204030204" pitchFamily="34" charset="-79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3B0F8EE-9D9F-4FBC-8169-A02CF7579EF2}"/>
              </a:ext>
            </a:extLst>
          </p:cNvPr>
          <p:cNvSpPr txBox="1"/>
          <p:nvPr/>
        </p:nvSpPr>
        <p:spPr>
          <a:xfrm>
            <a:off x="1003446" y="1635646"/>
            <a:ext cx="705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Commissione di 4 componenti per la selezione (Campagna, Fornasier, Sortino, Rozza)</a:t>
            </a:r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Approfondimento degli elementi di eccellenza e evidenza processi di interesse anche per altre aziende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Selezione 10 Fari Manifatturieri IP4FVG</a:t>
            </a:r>
          </a:p>
        </p:txBody>
      </p:sp>
    </p:spTree>
    <p:extLst>
      <p:ext uri="{BB962C8B-B14F-4D97-AF65-F5344CB8AC3E}">
        <p14:creationId xmlns:p14="http://schemas.microsoft.com/office/powerpoint/2010/main" val="42034574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D6830E0B351144FB5B74F14A7DEAD7A" ma:contentTypeVersion="8" ma:contentTypeDescription="Creare un nuovo documento." ma:contentTypeScope="" ma:versionID="331719cdbc5ab104d64e85f6feb275ca">
  <xsd:schema xmlns:xsd="http://www.w3.org/2001/XMLSchema" xmlns:xs="http://www.w3.org/2001/XMLSchema" xmlns:p="http://schemas.microsoft.com/office/2006/metadata/properties" xmlns:ns1="http://schemas.microsoft.com/sharepoint/v3" xmlns:ns2="3d4ffb0d-68bf-4b68-99f7-1eb25ffe2d97" xmlns:ns3="25854a59-c3d6-4358-97aa-a72cf12e35a7" targetNamespace="http://schemas.microsoft.com/office/2006/metadata/properties" ma:root="true" ma:fieldsID="f8653964ca3246bc5030ff42043ccdbb" ns1:_="" ns2:_="" ns3:_="">
    <xsd:import namespace="http://schemas.microsoft.com/sharepoint/v3"/>
    <xsd:import namespace="3d4ffb0d-68bf-4b68-99f7-1eb25ffe2d97"/>
    <xsd:import namespace="25854a59-c3d6-4358-97aa-a72cf12e35a7"/>
    <xsd:element name="properties">
      <xsd:complexType>
        <xsd:sequence>
          <xsd:element name="documentManagement">
            <xsd:complexType>
              <xsd:all>
                <xsd:element ref="ns2:Tipologia_documento" minOccurs="0"/>
                <xsd:element ref="ns2:Lingua_x0020_documento" minOccurs="0"/>
                <xsd:element ref="ns1:PublishingStartDate" minOccurs="0"/>
                <xsd:element ref="ns1:PublishingExpirationDate" minOccurs="0"/>
                <xsd:element ref="ns2:_dlc_DocId" minOccurs="0"/>
                <xsd:element ref="ns2:_dlc_DocIdUrl" minOccurs="0"/>
                <xsd:element ref="ns2:_dlc_DocIdPersistId" minOccurs="0"/>
                <xsd:element ref="ns3:Responsabile"/>
                <xsd:element ref="ns3:Descrizione"/>
                <xsd:element ref="ns3:Sintetic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6" nillable="true" ma:displayName="Data inizio pianificazione" ma:description="" ma:hidden="true" ma:internalName="PublishingStartDate">
      <xsd:simpleType>
        <xsd:restriction base="dms:Unknown"/>
      </xsd:simpleType>
    </xsd:element>
    <xsd:element name="PublishingExpirationDate" ma:index="7" nillable="true" ma:displayName="Data fine pianificazion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4ffb0d-68bf-4b68-99f7-1eb25ffe2d97" elementFormDefault="qualified">
    <xsd:import namespace="http://schemas.microsoft.com/office/2006/documentManagement/types"/>
    <xsd:import namespace="http://schemas.microsoft.com/office/infopath/2007/PartnerControls"/>
    <xsd:element name="Tipologia_documento" ma:index="2" nillable="true" ma:displayName="Tipologia" ma:default="Loghi e modelli" ma:format="Dropdown" ma:internalName="Tipologia_documento">
      <xsd:simpleType>
        <xsd:restriction base="dms:Choice">
          <xsd:enumeration value="Loghi e modelli"/>
          <xsd:enumeration value="Testi ufficiali"/>
          <xsd:enumeration value="Materiali di comunicazione"/>
          <xsd:enumeration value="Piano di marketing"/>
          <xsd:enumeration value="Organizzazione eventi"/>
        </xsd:restriction>
      </xsd:simpleType>
    </xsd:element>
    <xsd:element name="Lingua_x0020_documento" ma:index="3" nillable="true" ma:displayName="Lingua documento" ma:default="Italiano" ma:format="RadioButtons" ma:internalName="Lingua_x0020_documento">
      <xsd:simpleType>
        <xsd:restriction base="dms:Choice">
          <xsd:enumeration value="Italiano"/>
          <xsd:enumeration value="Inglese"/>
          <xsd:enumeration value="Italiano/sloveno"/>
        </xsd:restriction>
      </xsd:simpleType>
    </xsd:element>
    <xsd:element name="_dlc_DocId" ma:index="8" nillable="true" ma:displayName="Valore ID documento" ma:description="Valore dell'ID documento assegnato all'elemento." ma:internalName="_dlc_DocId" ma:readOnly="true">
      <xsd:simpleType>
        <xsd:restriction base="dms:Text"/>
      </xsd:simpleType>
    </xsd:element>
    <xsd:element name="_dlc_DocIdUrl" ma:index="9" nillable="true" ma:displayName="ID documento" ma:description="Collegamento permanente al documento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854a59-c3d6-4358-97aa-a72cf12e35a7" elementFormDefault="qualified">
    <xsd:import namespace="http://schemas.microsoft.com/office/2006/documentManagement/types"/>
    <xsd:import namespace="http://schemas.microsoft.com/office/infopath/2007/PartnerControls"/>
    <xsd:element name="Responsabile" ma:index="15" ma:displayName="Responsabile" ma:indexed="true" ma:list="UserInfo" ma:SharePointGroup="0" ma:internalName="Responsabile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scrizione" ma:index="16" ma:displayName="Descrizione" ma:internalName="Descrizione">
      <xsd:simpleType>
        <xsd:restriction base="dms:Note">
          <xsd:maxLength value="255"/>
        </xsd:restriction>
      </xsd:simpleType>
    </xsd:element>
    <xsd:element name="Sintetica" ma:index="17" nillable="true" ma:displayName="Sintetica" ma:default="SI" ma:format="RadioButtons" ma:internalName="Sintetica">
      <xsd:simpleType>
        <xsd:restriction base="dms:Choice">
          <xsd:enumeration value="SI"/>
          <xsd:enumeration value="NO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Tipo di contenuto"/>
        <xsd:element ref="dc:title" minOccurs="0" maxOccurs="1" ma:index="1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ngua_x0020_documento xmlns="3d4ffb0d-68bf-4b68-99f7-1eb25ffe2d97">Italiano</Lingua_x0020_documento>
    <Descrizione xmlns="25854a59-c3d6-4358-97aa-a72cf12e35a7">Sfondi in power point per comporre le presentazioni in italiano. Ogni linea di attività ha il suo colore</Descrizione>
    <Tipologia_documento xmlns="3d4ffb0d-68bf-4b68-99f7-1eb25ffe2d97">Loghi e modelli</Tipologia_documento>
    <PublishingExpirationDate xmlns="http://schemas.microsoft.com/sharepoint/v3" xsi:nil="true"/>
    <Responsabile xmlns="25854a59-c3d6-4358-97aa-a72cf12e35a7">
      <UserInfo>
        <DisplayName>Delbello Barbara</DisplayName>
        <AccountId>81</AccountId>
        <AccountType/>
      </UserInfo>
    </Responsabile>
    <Sintetica xmlns="25854a59-c3d6-4358-97aa-a72cf12e35a7">SI</Sintetica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A1ADE3C-0351-4ECF-8AD9-88AE6D5999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d4ffb0d-68bf-4b68-99f7-1eb25ffe2d97"/>
    <ds:schemaRef ds:uri="25854a59-c3d6-4358-97aa-a72cf12e35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5FF2B3-16FB-481D-BFE9-76D76D5286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7212AA-C4E1-409D-8EEC-A4503908F560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F78D970-9F32-4422-B6C2-4213A2D004F7}">
  <ds:schemaRefs>
    <ds:schemaRef ds:uri="3d4ffb0d-68bf-4b68-99f7-1eb25ffe2d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5854a59-c3d6-4358-97aa-a72cf12e35a7"/>
    <ds:schemaRef ds:uri="http://purl.org/dc/elements/1.1/"/>
    <ds:schemaRef ds:uri="http://purl.org/dc/dcmitype/"/>
    <ds:schemaRef ds:uri="http://schemas.microsoft.com/office/2006/metadata/properties"/>
    <ds:schemaRef ds:uri="http://schemas.microsoft.com/sharepoint/v3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3634</TotalTime>
  <Words>606</Words>
  <Application>Microsoft Office PowerPoint</Application>
  <PresentationFormat>Presentazione su schermo (16:9)</PresentationFormat>
  <Paragraphs>81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4" baseType="lpstr">
      <vt:lpstr>Arial</vt:lpstr>
      <vt:lpstr>Calibri</vt:lpstr>
      <vt:lpstr>PF DinDisplay Pro Black</vt:lpstr>
      <vt:lpstr>PF DinText Pro Medium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AREA Science 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Delbello Barbara</dc:creator>
  <cp:lastModifiedBy>Salvador Stefano</cp:lastModifiedBy>
  <cp:revision>218</cp:revision>
  <cp:lastPrinted>2019-06-26T14:29:39Z</cp:lastPrinted>
  <dcterms:created xsi:type="dcterms:W3CDTF">2015-10-01T12:09:51Z</dcterms:created>
  <dcterms:modified xsi:type="dcterms:W3CDTF">2019-11-12T18:04:01Z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0x010100CD6830E0B351144FB5B74F14A7DEAD7A</vt:lpwstr>
  </property>
</Properties>
</file>