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7" r:id="rId2"/>
    <p:sldId id="263" r:id="rId3"/>
    <p:sldId id="267" r:id="rId4"/>
    <p:sldId id="260" r:id="rId5"/>
    <p:sldId id="269" r:id="rId6"/>
    <p:sldId id="261" r:id="rId7"/>
    <p:sldId id="264" r:id="rId8"/>
    <p:sldId id="265" r:id="rId9"/>
    <p:sldId id="266" r:id="rId10"/>
    <p:sldId id="268" r:id="rId11"/>
    <p:sldId id="270" r:id="rId12"/>
    <p:sldId id="271" r:id="rId13"/>
    <p:sldId id="275" r:id="rId14"/>
    <p:sldId id="276" r:id="rId15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99"/>
    <p:restoredTop sz="69548"/>
  </p:normalViewPr>
  <p:slideViewPr>
    <p:cSldViewPr snapToGrid="0" snapToObjects="1">
      <p:cViewPr varScale="1">
        <p:scale>
          <a:sx n="99" d="100"/>
          <a:sy n="99" d="100"/>
        </p:scale>
        <p:origin x="180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EF0CAB-B023-014D-AF26-BC361361184A}" type="datetimeFigureOut">
              <a:rPr lang="it-IT" smtClean="0"/>
              <a:t>07/05/20</a:t>
            </a:fld>
            <a:endParaRPr lang="it-I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01307-9097-0C4F-8F90-D9C806AA402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172369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C01307-9097-0C4F-8F90-D9C806AA4024}" type="slidenum">
              <a:rPr lang="it-IT" smtClean="0"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9257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LISTA RISPOSTE:</a:t>
            </a:r>
          </a:p>
          <a:p>
            <a:endParaRPr lang="it-IT" dirty="0"/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…che non ne sapevo nulla di come gestire l'organizzazione in remoto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…di non avere i software adatti alla situazione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…di non avere hardware adatto per me / per i miei dipendenti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…che non sapevo se averi avuto sufficiente banda in azienda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…che non sapevo se i miei dipendenti avessero sufficiente banda a casa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…che la mia attività non avrebbe potuto operare in </a:t>
            </a:r>
            <a:r>
              <a:rPr lang="it-IT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lockdown</a:t>
            </a:r>
            <a:endParaRPr lang="it-IT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…che le precedenti scelte verso un ampio uso del digitale in aziende erano state ben prese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…che avere un esperto interno di IT fosse utile</a:t>
            </a:r>
            <a:br>
              <a:rPr lang="it-IT" dirty="0"/>
            </a:br>
            <a:endParaRPr lang="it-IT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C01307-9097-0C4F-8F90-D9C806AA4024}" type="slidenum">
              <a:rPr lang="it-IT" smtClean="0"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58977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dirty="0"/>
              <a:t>LISTA RISPOSTE:</a:t>
            </a:r>
          </a:p>
          <a:p>
            <a:endParaRPr lang="it-IT" dirty="0"/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…che avrei chiuso durante il </a:t>
            </a:r>
            <a:r>
              <a:rPr lang="it-IT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lockdown</a:t>
            </a:r>
            <a:endParaRPr lang="it-IT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…che io non avevo esperienza di come gestire l'organizzazione in remoto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…che le gerarchie interne cambiavano in base alle competenze sul digitale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…che dovevo ripensare all'organizzazione del tempo di lavoro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…che avevo il management giusto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…che c'era chi fra i miei dipendenti poteva aiutarci a risolvere i problemi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…che avevo un vantaggio competitivo grazie al digitale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…che perdevo un vantaggio competitivo per via del al digitale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C01307-9097-0C4F-8F90-D9C806AA4024}" type="slidenum">
              <a:rPr lang="it-IT" smtClean="0"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80162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C01307-9097-0C4F-8F90-D9C806AA4024}" type="slidenum">
              <a:rPr lang="it-IT" smtClean="0"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193047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C01307-9097-0C4F-8F90-D9C806AA4024}" type="slidenum">
              <a:rPr lang="it-IT" smtClean="0"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432393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LISTA RISPOSTE:</a:t>
            </a:r>
          </a:p>
          <a:p>
            <a:endParaRPr lang="it-IT" dirty="0"/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 noi lo </a:t>
            </a:r>
            <a:r>
              <a:rPr lang="it-IT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smartworking</a:t>
            </a: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non è applicabile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Non lo so: vorrei avere una consulenza su come impiegarlo al meglio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Permetterà di bilanciare meglio il lavoro e il tempo libero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Ci aiuterà a migliore la produttività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Una possibilità per ridurre i costi aziendali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Sarà una soluzione ai vincoli di spostamento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Cambierà l'organizzazione della mia azienda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Utile, ma prima di introdurlo definitivamente in azienda, aspetto le normative del caso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Allarga la geografia delle nostre collaborazioni con professionisti/esperti</a:t>
            </a:r>
          </a:p>
          <a:p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C01307-9097-0C4F-8F90-D9C806AA4024}" type="slidenum">
              <a:rPr lang="it-IT" smtClean="0"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046558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LISTA RISPOSTE:</a:t>
            </a:r>
          </a:p>
          <a:p>
            <a:endParaRPr lang="it-IT" dirty="0"/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Advanced manufacturing </a:t>
            </a:r>
            <a:r>
              <a:rPr lang="it-IT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solution</a:t>
            </a: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robot collaborativi interconnessi e programmabili.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Additive manufacturing: uso delle stampanti 3D connesse a software di sviluppo digitali.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Augmented</a:t>
            </a: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reality: realtà aumentata a supporto dei processi produttivi.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Simulation</a:t>
            </a: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simulazione tra macchine interconnesse per ottimizzare i processi.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Horizontal</a:t>
            </a: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/Vertical </a:t>
            </a:r>
            <a:r>
              <a:rPr lang="it-IT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integration</a:t>
            </a: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integrazione dati lungo tutta la catena del valore.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Industrial Internet of </a:t>
            </a:r>
            <a:r>
              <a:rPr lang="it-IT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Things</a:t>
            </a: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comunicazione multidirezionale tra processi produttivi e prodotti.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Cloud</a:t>
            </a: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gestione di elevate quantità di dati su sistemi aperti.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Cybersecurity</a:t>
            </a: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sicurezza durante le operazioni in rete e su sistemi aperti.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Business </a:t>
            </a:r>
            <a:r>
              <a:rPr lang="it-IT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continuity</a:t>
            </a: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sistemi che garantiscono la continuità aziendale in caso di default del sistema informativo interno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Big Data &amp; Analytics: Analisi di base dati per ottimizzare prodotti e processi produttivi.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Collaborative/Remote </a:t>
            </a:r>
            <a:r>
              <a:rPr lang="it-IT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Working</a:t>
            </a: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Strumenti per per la produttiva collaborativa e per consentire l’attività da remoto dei collaboratori (es. Office Automation, CAD, PLM, …)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Customer</a:t>
            </a: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Engagement: strumenti per gestire al meglio con i clienti o per reperire nuovi clienti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E-commerce: piattaforme per vendere on-line e per i pagamenti elettronici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Blockchain</a:t>
            </a: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it-IT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smart</a:t>
            </a: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t-IT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contract</a:t>
            </a: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 sistemi di pagamento basati su registri distribuiti</a:t>
            </a:r>
          </a:p>
          <a:p>
            <a:pPr marL="228600" indent="-228600">
              <a:buFont typeface="+mj-lt"/>
              <a:buAutoNum type="arabicPeriod"/>
            </a:pPr>
            <a:r>
              <a:rPr lang="it-IT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Artificial</a:t>
            </a:r>
            <a:r>
              <a:rPr lang="it-IT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Intelligence: Algoritmi avanzati basati su Intelligenza Artificiale applicata a vari settori aziendali (produzione, marketing, …)</a:t>
            </a:r>
          </a:p>
          <a:p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C01307-9097-0C4F-8F90-D9C806AA4024}" type="slidenum">
              <a:rPr lang="it-IT" smtClean="0"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811441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3FD648-C139-E548-A838-2008EEA452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it-I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B3C3EC-034B-514E-8C3E-0E0F5CE52D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44A541-D0BB-164D-A621-5C7D53D31E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4B8A2-4F7F-1540-BD32-B288A0B9E7E3}" type="datetimeFigureOut">
              <a:rPr lang="it-IT" smtClean="0"/>
              <a:t>07/05/20</a:t>
            </a:fld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D6D816-9062-2243-8C5E-D566418FF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6A6B00-AE59-D14A-89EC-0EDE7AA25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D133D-C6EF-F540-BEFC-2DF33145159C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93864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48EE2-2218-7C4A-823B-208B4D2CD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it-I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63A404-F5FD-9A46-88C7-D4EFA06399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A0F20-EAF5-0240-B5EE-26E41E1E2F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4B8A2-4F7F-1540-BD32-B288A0B9E7E3}" type="datetimeFigureOut">
              <a:rPr lang="it-IT" smtClean="0"/>
              <a:t>07/05/20</a:t>
            </a:fld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85CD0C-8F5D-344A-B308-F1541B4BC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2DEC0F-CD6F-4849-A7A0-F7F1544AC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D133D-C6EF-F540-BEFC-2DF33145159C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52488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CD258-970F-2C4E-A21C-AAD55EC504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it-I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7C4E66-C7A4-0242-AEC9-841B7E7E12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78762-08BB-E54E-A203-AEB1B8643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4B8A2-4F7F-1540-BD32-B288A0B9E7E3}" type="datetimeFigureOut">
              <a:rPr lang="it-IT" smtClean="0"/>
              <a:t>07/05/20</a:t>
            </a:fld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051E96-33BF-B247-BDC0-744A6D4FA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D6FC10-3DE7-AB4F-8CC2-E22BD1C8B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D133D-C6EF-F540-BEFC-2DF33145159C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3644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300D7-BB99-1543-BDEB-50BBEFFCC0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it-I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862E69-C75D-A246-BA41-5EFED8E3A1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it-IT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1BF713-A5B5-A24F-820F-9C5CBDFF79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it-IT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A97A54-995A-2040-8843-025FF86FD8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4B8A2-4F7F-1540-BD32-B288A0B9E7E3}" type="datetimeFigureOut">
              <a:rPr lang="it-IT" smtClean="0"/>
              <a:t>07/05/20</a:t>
            </a:fld>
            <a:endParaRPr lang="it-I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B67FA2-57CC-174D-AC95-BE47DADA14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D9D361-B32E-C74B-B8AB-934E06DDB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D133D-C6EF-F540-BEFC-2DF33145159C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80318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B099C-42AF-3844-9DEF-BC29BE892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it-I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53198D-8D3B-1C49-899F-9586F19050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E9EEE4-01F3-404D-9CBD-C2AE0E10B4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it-IT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4A8518-F903-8E44-8631-4C8DE7C1F3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4A0298-CDC7-BE4D-B22E-91D21074CC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it-IT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418CC0F-37B6-B146-AC23-9A420F0F6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4B8A2-4F7F-1540-BD32-B288A0B9E7E3}" type="datetimeFigureOut">
              <a:rPr lang="it-IT" smtClean="0"/>
              <a:t>07/05/20</a:t>
            </a:fld>
            <a:endParaRPr lang="it-IT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E82618-6146-CD40-8562-BDFD34D095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28B68E-26E7-B843-AEE1-CFA7F9388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D133D-C6EF-F540-BEFC-2DF33145159C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4214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696414-C5E9-124D-88C4-AD4D055EC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it-I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A15AD6-09DE-A641-BD6D-81505DD2C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4B8A2-4F7F-1540-BD32-B288A0B9E7E3}" type="datetimeFigureOut">
              <a:rPr lang="it-IT" smtClean="0"/>
              <a:t>07/05/20</a:t>
            </a:fld>
            <a:endParaRPr lang="it-I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207891-8059-7444-BB8B-AE4B956BA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CDC9B7-5224-8641-8EB3-76300CCF1D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D133D-C6EF-F540-BEFC-2DF33145159C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97146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07FAA5D-869F-9E40-AEA7-8FE569791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4B8A2-4F7F-1540-BD32-B288A0B9E7E3}" type="datetimeFigureOut">
              <a:rPr lang="it-IT" smtClean="0"/>
              <a:t>07/05/20</a:t>
            </a:fld>
            <a:endParaRPr lang="it-IT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5DC9477-2065-134B-8202-3E267F9114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A6506A-A521-F948-9AC7-CBBB654D1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D133D-C6EF-F540-BEFC-2DF33145159C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13566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BA2D1-0339-6240-B7CC-1C0C2A665C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it-I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AA7F7-C43B-3544-BEDA-F60DC30EE2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it-I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006642-0B67-1640-89A6-42C828EA98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A38E19-4477-9543-8082-01B0BB0AB9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4B8A2-4F7F-1540-BD32-B288A0B9E7E3}" type="datetimeFigureOut">
              <a:rPr lang="it-IT" smtClean="0"/>
              <a:t>07/05/20</a:t>
            </a:fld>
            <a:endParaRPr lang="it-I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7F3A37-0C1D-164F-ABDD-C877975E0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B3F79-4C46-7546-A3E1-C3A516E56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D133D-C6EF-F540-BEFC-2DF33145159C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305699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1EEACF-3A12-BE43-BAD2-4592E1BAF1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it-IT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EAA98C-2335-E542-81DF-9A863E7485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428A3E-D678-5541-BC58-7298BEB9EF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EB0BDD-33A5-2942-83D1-1EF355773C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4B8A2-4F7F-1540-BD32-B288A0B9E7E3}" type="datetimeFigureOut">
              <a:rPr lang="it-IT" smtClean="0"/>
              <a:t>07/05/20</a:t>
            </a:fld>
            <a:endParaRPr lang="it-I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A05E76-CF43-1148-9FDA-2C33472A2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CBF1D1-16DA-6C46-8241-F5D868342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D133D-C6EF-F540-BEFC-2DF33145159C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85208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CDF7A5-4161-2845-8387-A580D87BF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it-I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357EB9-E697-E344-9963-52F8F16B8B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1BA5CA-6614-5744-991E-4FAF3628F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4B8A2-4F7F-1540-BD32-B288A0B9E7E3}" type="datetimeFigureOut">
              <a:rPr lang="it-IT" smtClean="0"/>
              <a:t>07/05/20</a:t>
            </a:fld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82347-687C-934F-A2C5-EE9943C51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B4F004-9961-BC4A-9995-E4B5BA9B9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D133D-C6EF-F540-BEFC-2DF33145159C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29091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5ED965-408A-6449-B55A-B0C58BBD76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it-I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128955-D85E-E04D-B4E3-E5B5ECEF1B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A81071-9433-B34C-9576-BE6E9A1E8A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4B8A2-4F7F-1540-BD32-B288A0B9E7E3}" type="datetimeFigureOut">
              <a:rPr lang="it-IT" smtClean="0"/>
              <a:t>07/05/20</a:t>
            </a:fld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6C857E-64CA-0D44-BFA9-752D58AB0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8AF368-438E-7A4B-A693-5496C952B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D133D-C6EF-F540-BEFC-2DF33145159C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23608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802DB1-BA44-2643-BFE6-1001B7538E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it-I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062DC8-B3AF-1F4D-9E8D-D015EB7FFA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58D2A-8052-4541-BCC6-35C3B7E63C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54B8A2-4F7F-1540-BD32-B288A0B9E7E3}" type="datetimeFigureOut">
              <a:rPr lang="it-IT" smtClean="0"/>
              <a:t>07/05/20</a:t>
            </a:fld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986D2A-2435-BB40-99E7-4F3982E081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C68040-CEE5-6144-A137-D2216A2F1B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D133D-C6EF-F540-BEFC-2DF33145159C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82477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B0FB3428-3D01-0B41-8C2B-C9E3C30842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450" y="0"/>
            <a:ext cx="11010900" cy="12954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2281" y="1295400"/>
            <a:ext cx="6299718" cy="4300716"/>
          </a:xfrm>
          <a:prstGeom prst="rect">
            <a:avLst/>
          </a:prstGeom>
        </p:spPr>
      </p:pic>
      <p:sp>
        <p:nvSpPr>
          <p:cNvPr id="7" name="Rettangolo 6"/>
          <p:cNvSpPr/>
          <p:nvPr/>
        </p:nvSpPr>
        <p:spPr>
          <a:xfrm>
            <a:off x="433146" y="4659112"/>
            <a:ext cx="9683888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4000" b="1" dirty="0">
                <a:solidFill>
                  <a:schemeClr val="accent1">
                    <a:lumMod val="50000"/>
                  </a:schemeClr>
                </a:solidFill>
                <a:cs typeface="Futura" panose="020B0506020204030204" pitchFamily="34" charset="-79"/>
              </a:rPr>
              <a:t>YES, WE CAN CHANGE!</a:t>
            </a:r>
            <a:br>
              <a:rPr lang="it-IT" sz="4000" dirty="0">
                <a:solidFill>
                  <a:schemeClr val="accent1">
                    <a:lumMod val="50000"/>
                  </a:schemeClr>
                </a:solidFill>
                <a:cs typeface="Futura" panose="020B0506020204030204" pitchFamily="34" charset="-79"/>
              </a:rPr>
            </a:br>
            <a:r>
              <a:rPr lang="it-IT" b="1" dirty="0">
                <a:solidFill>
                  <a:schemeClr val="accent1">
                    <a:lumMod val="50000"/>
                  </a:schemeClr>
                </a:solidFill>
                <a:cs typeface="Futura" panose="020B0506020204030204" pitchFamily="34" charset="-79"/>
              </a:rPr>
              <a:t>SCENARI E PROSPETTIVE PER L’ECONOMIA DEL FVG POST EMERGENZA</a:t>
            </a:r>
            <a:br>
              <a:rPr lang="it-IT" sz="2000" b="1" dirty="0">
                <a:solidFill>
                  <a:schemeClr val="accent1">
                    <a:lumMod val="50000"/>
                  </a:schemeClr>
                </a:solidFill>
              </a:rPr>
            </a:br>
            <a:endParaRPr lang="it-IT" dirty="0"/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500" y="5596116"/>
            <a:ext cx="1726729" cy="1220997"/>
          </a:xfrm>
          <a:prstGeom prst="rect">
            <a:avLst/>
          </a:prstGeom>
        </p:spPr>
      </p:pic>
      <p:sp>
        <p:nvSpPr>
          <p:cNvPr id="10" name="CasellaDiTesto 9"/>
          <p:cNvSpPr txBox="1"/>
          <p:nvPr/>
        </p:nvSpPr>
        <p:spPr>
          <a:xfrm>
            <a:off x="397512" y="4145496"/>
            <a:ext cx="5852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WEBINAR</a:t>
            </a:r>
            <a:endParaRPr lang="it-IT" b="1" dirty="0">
              <a:solidFill>
                <a:schemeClr val="tx1">
                  <a:lumMod val="75000"/>
                  <a:lumOff val="25000"/>
                </a:schemeClr>
              </a:solidFill>
              <a:cs typeface="Futura" panose="020B0506020204030204" pitchFamily="34" charset="-79"/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433146" y="2333508"/>
            <a:ext cx="4841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Futura" panose="020B0506020204030204" pitchFamily="34" charset="-79"/>
              </a:rPr>
              <a:t>6 MAGGIO 2020 ORE 17.00</a:t>
            </a:r>
          </a:p>
        </p:txBody>
      </p:sp>
    </p:spTree>
    <p:extLst>
      <p:ext uri="{BB962C8B-B14F-4D97-AF65-F5344CB8AC3E}">
        <p14:creationId xmlns:p14="http://schemas.microsoft.com/office/powerpoint/2010/main" val="2800599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1C675F2-5DAB-C749-ABD4-9449FBA6E7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1606" y="4809974"/>
            <a:ext cx="3167744" cy="1944754"/>
          </a:xfrm>
          <a:prstGeom prst="rect">
            <a:avLst/>
          </a:prstGeom>
        </p:spPr>
      </p:pic>
      <p:pic>
        <p:nvPicPr>
          <p:cNvPr id="4" name="Picture 7">
            <a:extLst>
              <a:ext uri="{FF2B5EF4-FFF2-40B4-BE49-F238E27FC236}">
                <a16:creationId xmlns:a16="http://schemas.microsoft.com/office/drawing/2014/main" id="{B0FB3428-3D01-0B41-8C2B-C9E3C30842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450" y="0"/>
            <a:ext cx="11010900" cy="1295400"/>
          </a:xfrm>
          <a:prstGeom prst="rect">
            <a:avLst/>
          </a:prstGeom>
        </p:spPr>
      </p:pic>
      <p:pic>
        <p:nvPicPr>
          <p:cNvPr id="4098" name="Picture 2" descr="Grafico delle risposte di Moduli. Titolo della domanda: 1/15: La tua attività principale è:. Numero di risposte: 78 risposte.">
            <a:extLst>
              <a:ext uri="{FF2B5EF4-FFF2-40B4-BE49-F238E27FC236}">
                <a16:creationId xmlns:a16="http://schemas.microsoft.com/office/drawing/2014/main" id="{452B991F-7A77-F94F-8699-5387324D1F2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14"/>
          <a:stretch/>
        </p:blipFill>
        <p:spPr bwMode="auto">
          <a:xfrm>
            <a:off x="0" y="1418771"/>
            <a:ext cx="6618514" cy="512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F106861-9D73-E240-9D5D-F468933B68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41606" y="3007961"/>
            <a:ext cx="3068865" cy="18840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02D2B8F-A216-A14E-9431-F2C9609830A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41606" y="1208015"/>
            <a:ext cx="3167744" cy="1944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730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B0FB3428-3D01-0B41-8C2B-C9E3C30842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450" y="0"/>
            <a:ext cx="11010900" cy="1295400"/>
          </a:xfrm>
          <a:prstGeom prst="rect">
            <a:avLst/>
          </a:prstGeom>
        </p:spPr>
      </p:pic>
      <p:pic>
        <p:nvPicPr>
          <p:cNvPr id="8194" name="Picture 2" descr="Grafico delle risposte di Moduli. Titolo della domanda: 6/15: Hai continuato a lavorare in questo periodo?. Numero di risposte: 78 risposte.">
            <a:extLst>
              <a:ext uri="{FF2B5EF4-FFF2-40B4-BE49-F238E27FC236}">
                <a16:creationId xmlns:a16="http://schemas.microsoft.com/office/drawing/2014/main" id="{99B0E456-66EA-ED4D-ABF7-F478FB8D65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94940"/>
            <a:ext cx="12192000" cy="512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0034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B0FB3428-3D01-0B41-8C2B-C9E3C30842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450" y="0"/>
            <a:ext cx="11010900" cy="1295400"/>
          </a:xfrm>
          <a:prstGeom prst="rect">
            <a:avLst/>
          </a:prstGeom>
        </p:spPr>
      </p:pic>
      <p:pic>
        <p:nvPicPr>
          <p:cNvPr id="1026" name="Picture 2" descr="Grafico delle risposte di Moduli. Titolo della domanda: 2/15: Che tipo di Impresa sei?. Numero di risposte: 78 risposte.">
            <a:extLst>
              <a:ext uri="{FF2B5EF4-FFF2-40B4-BE49-F238E27FC236}">
                <a16:creationId xmlns:a16="http://schemas.microsoft.com/office/drawing/2014/main" id="{408E1476-972D-D140-9436-11B0DCD6BC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5400"/>
            <a:ext cx="12192000" cy="512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37371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B0FB3428-3D01-0B41-8C2B-C9E3C30842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450" y="0"/>
            <a:ext cx="11010900" cy="1295400"/>
          </a:xfrm>
          <a:prstGeom prst="rect">
            <a:avLst/>
          </a:prstGeom>
        </p:spPr>
      </p:pic>
      <p:pic>
        <p:nvPicPr>
          <p:cNvPr id="10244" name="Picture 4" descr="Grafico delle risposte di Moduli. Titolo della domanda: 5/15: Utilizzo degli strumenti digitali. Numero di risposte: 78 risposte.">
            <a:extLst>
              <a:ext uri="{FF2B5EF4-FFF2-40B4-BE49-F238E27FC236}">
                <a16:creationId xmlns:a16="http://schemas.microsoft.com/office/drawing/2014/main" id="{7316A863-0794-A040-A1AE-5B152E5ECC4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7240" b="7826"/>
          <a:stretch/>
        </p:blipFill>
        <p:spPr bwMode="auto">
          <a:xfrm>
            <a:off x="882650" y="1208314"/>
            <a:ext cx="11309350" cy="5649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BAF51F0-D642-2444-9EAE-89B03EE8EE49}"/>
              </a:ext>
            </a:extLst>
          </p:cNvPr>
          <p:cNvSpPr/>
          <p:nvPr/>
        </p:nvSpPr>
        <p:spPr>
          <a:xfrm>
            <a:off x="882650" y="2458995"/>
            <a:ext cx="3022085" cy="39418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FA9C7D-8ADF-5A46-8718-B8379401F0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433" y="2607275"/>
            <a:ext cx="3880020" cy="3645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8971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B0FB3428-3D01-0B41-8C2B-C9E3C30842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450" y="0"/>
            <a:ext cx="11010900" cy="1295400"/>
          </a:xfrm>
          <a:prstGeom prst="rect">
            <a:avLst/>
          </a:prstGeom>
        </p:spPr>
      </p:pic>
      <p:pic>
        <p:nvPicPr>
          <p:cNvPr id="2050" name="Picture 2" descr="Grafico delle risposte di Moduli. Titolo della domanda: 4/15: Fai parte di:. Numero di risposte: 78 risposte.">
            <a:extLst>
              <a:ext uri="{FF2B5EF4-FFF2-40B4-BE49-F238E27FC236}">
                <a16:creationId xmlns:a16="http://schemas.microsoft.com/office/drawing/2014/main" id="{7CA28D91-BCA4-3649-9DAC-041713A716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05139"/>
            <a:ext cx="12192000" cy="579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04853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B0FB3428-3D01-0B41-8C2B-C9E3C30842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450" y="0"/>
            <a:ext cx="11010900" cy="1295400"/>
          </a:xfrm>
          <a:prstGeom prst="rect">
            <a:avLst/>
          </a:prstGeom>
        </p:spPr>
      </p:pic>
      <p:pic>
        <p:nvPicPr>
          <p:cNvPr id="5122" name="Picture 2" descr="Grafico delle risposte di Moduli. Titolo della domanda: 9/15: TECNOLOGIE… ho pensato:. Numero di risposte: 78 risposte.">
            <a:extLst>
              <a:ext uri="{FF2B5EF4-FFF2-40B4-BE49-F238E27FC236}">
                <a16:creationId xmlns:a16="http://schemas.microsoft.com/office/drawing/2014/main" id="{2C4F5018-82ED-9B4B-B68B-FFB8947FC7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5229"/>
            <a:ext cx="12192000" cy="512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33372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B0FB3428-3D01-0B41-8C2B-C9E3C30842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450" y="0"/>
            <a:ext cx="11010900" cy="1295400"/>
          </a:xfrm>
          <a:prstGeom prst="rect">
            <a:avLst/>
          </a:prstGeom>
        </p:spPr>
      </p:pic>
      <p:pic>
        <p:nvPicPr>
          <p:cNvPr id="6146" name="Picture 2" descr="Grafico delle risposte di Moduli. Titolo della domanda: 10/15: ORGANIZZAZIONE… ho pensato:. Numero di risposte: 78 risposte.">
            <a:extLst>
              <a:ext uri="{FF2B5EF4-FFF2-40B4-BE49-F238E27FC236}">
                <a16:creationId xmlns:a16="http://schemas.microsoft.com/office/drawing/2014/main" id="{EE4FA8B8-261E-5E40-B1B9-4B3CCB774B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6115"/>
            <a:ext cx="12192000" cy="512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55762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B0FB3428-3D01-0B41-8C2B-C9E3C30842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450" y="0"/>
            <a:ext cx="11010900" cy="1295400"/>
          </a:xfrm>
          <a:prstGeom prst="rect">
            <a:avLst/>
          </a:prstGeom>
        </p:spPr>
      </p:pic>
      <p:pic>
        <p:nvPicPr>
          <p:cNvPr id="7170" name="Picture 2" descr="Grafico delle risposte di Moduli. Titolo della domanda: 11/15: CONTATTI… ho pensato:. Numero di risposte: 78 risposte.">
            <a:extLst>
              <a:ext uri="{FF2B5EF4-FFF2-40B4-BE49-F238E27FC236}">
                <a16:creationId xmlns:a16="http://schemas.microsoft.com/office/drawing/2014/main" id="{55D36842-7A82-D94A-A161-04F3A7D487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5400"/>
            <a:ext cx="12192000" cy="512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25528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B0FB3428-3D01-0B41-8C2B-C9E3C30842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450" y="0"/>
            <a:ext cx="11010900" cy="1295400"/>
          </a:xfrm>
          <a:prstGeom prst="rect">
            <a:avLst/>
          </a:prstGeom>
        </p:spPr>
      </p:pic>
      <p:pic>
        <p:nvPicPr>
          <p:cNvPr id="9218" name="Picture 2" descr="Grafico delle risposte di Moduli. Titolo della domanda: 7/15: Quale di queste affermazioni descrive meglio la condizioni in cui avete operato durante il lock-down?. Numero di risposte: 78 risposte.">
            <a:extLst>
              <a:ext uri="{FF2B5EF4-FFF2-40B4-BE49-F238E27FC236}">
                <a16:creationId xmlns:a16="http://schemas.microsoft.com/office/drawing/2014/main" id="{974600E7-78FD-CD49-A57E-66014032E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5400"/>
            <a:ext cx="12192000" cy="5529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0A502DC-49EE-2F45-A43F-6955168B1A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5902" y="2186005"/>
            <a:ext cx="3372655" cy="20915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C7FFEC4-BFFD-A047-868C-82353AB64C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25902" y="4277574"/>
            <a:ext cx="3372655" cy="209156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575FEBB-FF45-E145-92D9-16F59335EF89}"/>
              </a:ext>
            </a:extLst>
          </p:cNvPr>
          <p:cNvSpPr/>
          <p:nvPr/>
        </p:nvSpPr>
        <p:spPr>
          <a:xfrm>
            <a:off x="10998557" y="3429000"/>
            <a:ext cx="592429" cy="23407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28819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B0FB3428-3D01-0B41-8C2B-C9E3C30842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450" y="0"/>
            <a:ext cx="11010900" cy="1295400"/>
          </a:xfrm>
          <a:prstGeom prst="rect">
            <a:avLst/>
          </a:prstGeom>
        </p:spPr>
      </p:pic>
      <p:pic>
        <p:nvPicPr>
          <p:cNvPr id="11266" name="Picture 2" descr="Grafico delle risposte di Moduli. Titolo della domanda: 12/15: Quale credi sarà l'impatto dello smart-working nella tua azienda?. Numero di risposte: 78 risposte.">
            <a:extLst>
              <a:ext uri="{FF2B5EF4-FFF2-40B4-BE49-F238E27FC236}">
                <a16:creationId xmlns:a16="http://schemas.microsoft.com/office/drawing/2014/main" id="{9E2A08CB-52F4-1546-97AE-9E4C7F32D8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5400"/>
            <a:ext cx="12192000" cy="512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4182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B0FB3428-3D01-0B41-8C2B-C9E3C30842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450" y="0"/>
            <a:ext cx="11010900" cy="1295400"/>
          </a:xfrm>
          <a:prstGeom prst="rect">
            <a:avLst/>
          </a:prstGeom>
        </p:spPr>
      </p:pic>
      <p:pic>
        <p:nvPicPr>
          <p:cNvPr id="12290" name="Picture 2" descr="Grafico delle risposte di Moduli. Titolo della domanda: 14/15: Investirai maggiormente in prodotti digitali?. Numero di risposte: 78 risposte.">
            <a:extLst>
              <a:ext uri="{FF2B5EF4-FFF2-40B4-BE49-F238E27FC236}">
                <a16:creationId xmlns:a16="http://schemas.microsoft.com/office/drawing/2014/main" id="{F7F8E1F5-461E-C04B-B55E-6488C2D983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5294"/>
            <a:ext cx="12192000" cy="512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5230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B0FB3428-3D01-0B41-8C2B-C9E3C30842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450" y="0"/>
            <a:ext cx="11010900" cy="1295400"/>
          </a:xfrm>
          <a:prstGeom prst="rect">
            <a:avLst/>
          </a:prstGeom>
        </p:spPr>
      </p:pic>
      <p:pic>
        <p:nvPicPr>
          <p:cNvPr id="16386" name="Picture 2" descr="Grafico delle risposte di Moduli. Titolo della domanda: 15a/15: Se investirai maggiormente in digitale, in quale  prodotto/servizio pensi di investire?. Numero di risposte: 74 risposte.">
            <a:extLst>
              <a:ext uri="{FF2B5EF4-FFF2-40B4-BE49-F238E27FC236}">
                <a16:creationId xmlns:a16="http://schemas.microsoft.com/office/drawing/2014/main" id="{DF9865D9-0FC8-B743-9F7E-18946F111C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025" y="1183423"/>
            <a:ext cx="10194325" cy="5674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89355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B0FB3428-3D01-0B41-8C2B-C9E3C30842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450" y="0"/>
            <a:ext cx="11010900" cy="12954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0AAB8EF-321A-044B-B1AE-AF0E7D93A838}"/>
              </a:ext>
            </a:extLst>
          </p:cNvPr>
          <p:cNvSpPr txBox="1"/>
          <p:nvPr/>
        </p:nvSpPr>
        <p:spPr>
          <a:xfrm>
            <a:off x="4041238" y="2705725"/>
            <a:ext cx="352532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8800" dirty="0"/>
              <a:t>GRAZIE</a:t>
            </a:r>
          </a:p>
        </p:txBody>
      </p:sp>
    </p:spTree>
    <p:extLst>
      <p:ext uri="{BB962C8B-B14F-4D97-AF65-F5344CB8AC3E}">
        <p14:creationId xmlns:p14="http://schemas.microsoft.com/office/powerpoint/2010/main" val="18012232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509</Words>
  <Application>Microsoft Macintosh PowerPoint</Application>
  <PresentationFormat>Widescreen</PresentationFormat>
  <Paragraphs>59</Paragraphs>
  <Slides>14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Paolo Ermano</dc:creator>
  <cp:lastModifiedBy>Paolo Ermano</cp:lastModifiedBy>
  <cp:revision>12</cp:revision>
  <dcterms:created xsi:type="dcterms:W3CDTF">2020-05-05T13:46:44Z</dcterms:created>
  <dcterms:modified xsi:type="dcterms:W3CDTF">2020-05-07T10:55:56Z</dcterms:modified>
</cp:coreProperties>
</file>