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7.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ags/tag20.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46"/>
  </p:notesMasterIdLst>
  <p:sldIdLst>
    <p:sldId id="394" r:id="rId2"/>
    <p:sldId id="364" r:id="rId3"/>
    <p:sldId id="438" r:id="rId4"/>
    <p:sldId id="442" r:id="rId5"/>
    <p:sldId id="365" r:id="rId6"/>
    <p:sldId id="439" r:id="rId7"/>
    <p:sldId id="440" r:id="rId8"/>
    <p:sldId id="441" r:id="rId9"/>
    <p:sldId id="431" r:id="rId10"/>
    <p:sldId id="433" r:id="rId11"/>
    <p:sldId id="366" r:id="rId12"/>
    <p:sldId id="435" r:id="rId13"/>
    <p:sldId id="437" r:id="rId14"/>
    <p:sldId id="368" r:id="rId15"/>
    <p:sldId id="367" r:id="rId16"/>
    <p:sldId id="428" r:id="rId17"/>
    <p:sldId id="378" r:id="rId18"/>
    <p:sldId id="379" r:id="rId19"/>
    <p:sldId id="380" r:id="rId20"/>
    <p:sldId id="381" r:id="rId21"/>
    <p:sldId id="382" r:id="rId22"/>
    <p:sldId id="383" r:id="rId23"/>
    <p:sldId id="384" r:id="rId24"/>
    <p:sldId id="385" r:id="rId25"/>
    <p:sldId id="429" r:id="rId26"/>
    <p:sldId id="387" r:id="rId27"/>
    <p:sldId id="427" r:id="rId28"/>
    <p:sldId id="373" r:id="rId29"/>
    <p:sldId id="443" r:id="rId30"/>
    <p:sldId id="444" r:id="rId31"/>
    <p:sldId id="374" r:id="rId32"/>
    <p:sldId id="445" r:id="rId33"/>
    <p:sldId id="446" r:id="rId34"/>
    <p:sldId id="447" r:id="rId35"/>
    <p:sldId id="375" r:id="rId36"/>
    <p:sldId id="376" r:id="rId37"/>
    <p:sldId id="392" r:id="rId38"/>
    <p:sldId id="355" r:id="rId39"/>
    <p:sldId id="356" r:id="rId40"/>
    <p:sldId id="357" r:id="rId41"/>
    <p:sldId id="358" r:id="rId42"/>
    <p:sldId id="359" r:id="rId43"/>
    <p:sldId id="360" r:id="rId44"/>
    <p:sldId id="425" r:id="rId45"/>
  </p:sldIdLst>
  <p:sldSz cx="9144000" cy="5143500" type="screen16x9"/>
  <p:notesSz cx="6858000" cy="9144000"/>
  <p:defaultText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521415D9-36F7-43E2-AB2F-B90AF26B5E84}">
      <p14:sectionLst xmlns:p14="http://schemas.microsoft.com/office/powerpoint/2010/main">
        <p14:section name="Sezione predefinita" id="{585EC46A-317C-DC42-8BB6-D596F49056CE}">
          <p14:sldIdLst>
            <p14:sldId id="394"/>
            <p14:sldId id="364"/>
            <p14:sldId id="438"/>
            <p14:sldId id="442"/>
            <p14:sldId id="365"/>
            <p14:sldId id="439"/>
            <p14:sldId id="440"/>
            <p14:sldId id="441"/>
            <p14:sldId id="431"/>
            <p14:sldId id="433"/>
            <p14:sldId id="366"/>
            <p14:sldId id="435"/>
            <p14:sldId id="437"/>
            <p14:sldId id="368"/>
            <p14:sldId id="367"/>
            <p14:sldId id="428"/>
            <p14:sldId id="378"/>
            <p14:sldId id="379"/>
            <p14:sldId id="380"/>
            <p14:sldId id="381"/>
            <p14:sldId id="382"/>
            <p14:sldId id="383"/>
            <p14:sldId id="384"/>
            <p14:sldId id="385"/>
            <p14:sldId id="429"/>
            <p14:sldId id="387"/>
            <p14:sldId id="427"/>
            <p14:sldId id="373"/>
            <p14:sldId id="443"/>
            <p14:sldId id="444"/>
            <p14:sldId id="374"/>
            <p14:sldId id="445"/>
            <p14:sldId id="446"/>
            <p14:sldId id="447"/>
            <p14:sldId id="375"/>
            <p14:sldId id="376"/>
            <p14:sldId id="392"/>
            <p14:sldId id="355"/>
            <p14:sldId id="356"/>
            <p14:sldId id="357"/>
            <p14:sldId id="358"/>
            <p14:sldId id="359"/>
            <p14:sldId id="360"/>
            <p14:sldId id="425"/>
          </p14:sldIdLst>
        </p14:section>
      </p14:sectionLst>
    </p:ext>
    <p:ext uri="{EFAFB233-063F-42B5-8137-9DF3F51BA10A}">
      <p15:sldGuideLst xmlns:p15="http://schemas.microsoft.com/office/powerpoint/2012/main">
        <p15:guide id="1" orient="horz" pos="1030" userDrawn="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392"/>
    <a:srgbClr val="E3E8ED"/>
    <a:srgbClr val="D3DAE3"/>
    <a:srgbClr val="F3FFF8"/>
    <a:srgbClr val="EFF3F3"/>
    <a:srgbClr val="ECF6F6"/>
    <a:srgbClr val="A6B0CE"/>
    <a:srgbClr val="EAF5F6"/>
    <a:srgbClr val="DFEFF1"/>
    <a:srgbClr val="D8E9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652" autoAdjust="0"/>
    <p:restoredTop sz="86364" autoAdjust="0"/>
  </p:normalViewPr>
  <p:slideViewPr>
    <p:cSldViewPr snapToGrid="0" snapToObjects="1">
      <p:cViewPr>
        <p:scale>
          <a:sx n="98" d="100"/>
          <a:sy n="98" d="100"/>
        </p:scale>
        <p:origin x="806" y="-96"/>
      </p:cViewPr>
      <p:guideLst>
        <p:guide orient="horz" pos="1030"/>
        <p:guide pos="2880"/>
      </p:guideLst>
    </p:cSldViewPr>
  </p:slideViewPr>
  <p:outlineViewPr>
    <p:cViewPr>
      <p:scale>
        <a:sx n="33" d="100"/>
        <a:sy n="33" d="100"/>
      </p:scale>
      <p:origin x="0" y="-30475"/>
    </p:cViewPr>
  </p:outlineViewPr>
  <p:notesTextViewPr>
    <p:cViewPr>
      <p:scale>
        <a:sx n="33" d="100"/>
        <a:sy n="33" d="100"/>
      </p:scale>
      <p:origin x="0" y="0"/>
    </p:cViewPr>
  </p:notesTextViewPr>
  <p:sorterViewPr>
    <p:cViewPr>
      <p:scale>
        <a:sx n="66" d="100"/>
        <a:sy n="66" d="100"/>
      </p:scale>
      <p:origin x="0" y="-5659"/>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8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F10805-A746-B942-B0F5-B72C71733CEB}" type="datetimeFigureOut">
              <a:rPr lang="it-IT" smtClean="0"/>
              <a:t>18/03/2021</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A1F69D-C4D0-494A-820E-D6CEFF1052E0}" type="slidenum">
              <a:rPr lang="it-IT" smtClean="0"/>
              <a:t>‹N›</a:t>
            </a:fld>
            <a:endParaRPr lang="it-IT"/>
          </a:p>
        </p:txBody>
      </p:sp>
    </p:spTree>
    <p:extLst>
      <p:ext uri="{BB962C8B-B14F-4D97-AF65-F5344CB8AC3E}">
        <p14:creationId xmlns:p14="http://schemas.microsoft.com/office/powerpoint/2010/main" val="170293520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A1F69D-C4D0-494A-820E-D6CEFF1052E0}" type="slidenum">
              <a:rPr lang="it-IT" smtClean="0"/>
              <a:t>9</a:t>
            </a:fld>
            <a:endParaRPr lang="it-IT"/>
          </a:p>
        </p:txBody>
      </p:sp>
    </p:spTree>
    <p:extLst>
      <p:ext uri="{BB962C8B-B14F-4D97-AF65-F5344CB8AC3E}">
        <p14:creationId xmlns:p14="http://schemas.microsoft.com/office/powerpoint/2010/main" val="2587084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B5A1F69D-C4D0-494A-820E-D6CEFF1052E0}"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5479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17</a:t>
            </a:fld>
            <a:endParaRPr lang="it-IT"/>
          </a:p>
        </p:txBody>
      </p:sp>
    </p:spTree>
    <p:extLst>
      <p:ext uri="{BB962C8B-B14F-4D97-AF65-F5344CB8AC3E}">
        <p14:creationId xmlns:p14="http://schemas.microsoft.com/office/powerpoint/2010/main" val="32496126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18</a:t>
            </a:fld>
            <a:endParaRPr lang="it-IT"/>
          </a:p>
        </p:txBody>
      </p:sp>
    </p:spTree>
    <p:extLst>
      <p:ext uri="{BB962C8B-B14F-4D97-AF65-F5344CB8AC3E}">
        <p14:creationId xmlns:p14="http://schemas.microsoft.com/office/powerpoint/2010/main" val="35791552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20</a:t>
            </a:fld>
            <a:endParaRPr lang="it-IT"/>
          </a:p>
        </p:txBody>
      </p:sp>
    </p:spTree>
    <p:extLst>
      <p:ext uri="{BB962C8B-B14F-4D97-AF65-F5344CB8AC3E}">
        <p14:creationId xmlns:p14="http://schemas.microsoft.com/office/powerpoint/2010/main" val="18512270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21</a:t>
            </a:fld>
            <a:endParaRPr lang="it-IT"/>
          </a:p>
        </p:txBody>
      </p:sp>
    </p:spTree>
    <p:extLst>
      <p:ext uri="{BB962C8B-B14F-4D97-AF65-F5344CB8AC3E}">
        <p14:creationId xmlns:p14="http://schemas.microsoft.com/office/powerpoint/2010/main" val="13422663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22</a:t>
            </a:fld>
            <a:endParaRPr lang="it-IT"/>
          </a:p>
        </p:txBody>
      </p:sp>
    </p:spTree>
    <p:extLst>
      <p:ext uri="{BB962C8B-B14F-4D97-AF65-F5344CB8AC3E}">
        <p14:creationId xmlns:p14="http://schemas.microsoft.com/office/powerpoint/2010/main" val="12855433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23</a:t>
            </a:fld>
            <a:endParaRPr lang="it-IT"/>
          </a:p>
        </p:txBody>
      </p:sp>
    </p:spTree>
    <p:extLst>
      <p:ext uri="{BB962C8B-B14F-4D97-AF65-F5344CB8AC3E}">
        <p14:creationId xmlns:p14="http://schemas.microsoft.com/office/powerpoint/2010/main" val="4874370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26</a:t>
            </a:fld>
            <a:endParaRPr lang="it-IT"/>
          </a:p>
        </p:txBody>
      </p:sp>
    </p:spTree>
    <p:extLst>
      <p:ext uri="{BB962C8B-B14F-4D97-AF65-F5344CB8AC3E}">
        <p14:creationId xmlns:p14="http://schemas.microsoft.com/office/powerpoint/2010/main" val="6709000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30</a:t>
            </a:fld>
            <a:endParaRPr lang="it-IT"/>
          </a:p>
        </p:txBody>
      </p:sp>
    </p:spTree>
    <p:extLst>
      <p:ext uri="{BB962C8B-B14F-4D97-AF65-F5344CB8AC3E}">
        <p14:creationId xmlns:p14="http://schemas.microsoft.com/office/powerpoint/2010/main" val="7223203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A1F69D-C4D0-494A-820E-D6CEFF1052E0}" type="slidenum">
              <a:rPr lang="it-IT" smtClean="0"/>
              <a:t>31</a:t>
            </a:fld>
            <a:endParaRPr lang="it-IT"/>
          </a:p>
        </p:txBody>
      </p:sp>
    </p:spTree>
    <p:extLst>
      <p:ext uri="{BB962C8B-B14F-4D97-AF65-F5344CB8AC3E}">
        <p14:creationId xmlns:p14="http://schemas.microsoft.com/office/powerpoint/2010/main" val="2004211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32</a:t>
            </a:fld>
            <a:endParaRPr lang="it-IT"/>
          </a:p>
        </p:txBody>
      </p:sp>
    </p:spTree>
    <p:extLst>
      <p:ext uri="{BB962C8B-B14F-4D97-AF65-F5344CB8AC3E}">
        <p14:creationId xmlns:p14="http://schemas.microsoft.com/office/powerpoint/2010/main" val="18973920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33</a:t>
            </a:fld>
            <a:endParaRPr lang="it-IT"/>
          </a:p>
        </p:txBody>
      </p:sp>
    </p:spTree>
    <p:extLst>
      <p:ext uri="{BB962C8B-B14F-4D97-AF65-F5344CB8AC3E}">
        <p14:creationId xmlns:p14="http://schemas.microsoft.com/office/powerpoint/2010/main" val="16779653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B5A1F69D-C4D0-494A-820E-D6CEFF1052E0}" type="slidenum">
              <a:rPr lang="it-IT" smtClean="0"/>
              <a:t>34</a:t>
            </a:fld>
            <a:endParaRPr lang="it-IT"/>
          </a:p>
        </p:txBody>
      </p:sp>
    </p:spTree>
    <p:extLst>
      <p:ext uri="{BB962C8B-B14F-4D97-AF65-F5344CB8AC3E}">
        <p14:creationId xmlns:p14="http://schemas.microsoft.com/office/powerpoint/2010/main" val="18034330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B5A1F69D-C4D0-494A-820E-D6CEFF1052E0}" type="slidenum">
              <a:rPr lang="it-IT" smtClean="0"/>
              <a:t>35</a:t>
            </a:fld>
            <a:endParaRPr lang="it-IT"/>
          </a:p>
        </p:txBody>
      </p:sp>
    </p:spTree>
    <p:extLst>
      <p:ext uri="{BB962C8B-B14F-4D97-AF65-F5344CB8AC3E}">
        <p14:creationId xmlns:p14="http://schemas.microsoft.com/office/powerpoint/2010/main" val="286840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B5A1F69D-C4D0-494A-820E-D6CEFF1052E0}" type="slidenum">
              <a:rPr lang="it-IT" smtClean="0"/>
              <a:t>41</a:t>
            </a:fld>
            <a:endParaRPr lang="it-IT"/>
          </a:p>
        </p:txBody>
      </p:sp>
    </p:spTree>
    <p:extLst>
      <p:ext uri="{BB962C8B-B14F-4D97-AF65-F5344CB8AC3E}">
        <p14:creationId xmlns:p14="http://schemas.microsoft.com/office/powerpoint/2010/main" val="266655869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pertina">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A352B7E-C498-A342-95B6-809C2DF175C1}"/>
              </a:ext>
            </a:extLst>
          </p:cNvPr>
          <p:cNvSpPr txBox="1"/>
          <p:nvPr userDrawn="1"/>
        </p:nvSpPr>
        <p:spPr>
          <a:xfrm>
            <a:off x="5652655" y="18749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4EE5D51E-4D22-8049-A6A9-68BD341C05F6}"/>
              </a:ext>
            </a:extLst>
          </p:cNvPr>
          <p:cNvSpPr txBox="1"/>
          <p:nvPr userDrawn="1"/>
        </p:nvSpPr>
        <p:spPr>
          <a:xfrm>
            <a:off x="5104151" y="226351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6" name="CasellaDiTesto 5">
            <a:extLst>
              <a:ext uri="{FF2B5EF4-FFF2-40B4-BE49-F238E27FC236}">
                <a16:creationId xmlns:a16="http://schemas.microsoft.com/office/drawing/2014/main" id="{F3622C4D-F38B-4F5C-A0DB-E1517418DF31}"/>
              </a:ext>
            </a:extLst>
          </p:cNvPr>
          <p:cNvSpPr txBox="1"/>
          <p:nvPr userDrawn="1"/>
        </p:nvSpPr>
        <p:spPr>
          <a:xfrm>
            <a:off x="5652655" y="24337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7" name="CasellaDiTesto 6">
            <a:extLst>
              <a:ext uri="{FF2B5EF4-FFF2-40B4-BE49-F238E27FC236}">
                <a16:creationId xmlns:a16="http://schemas.microsoft.com/office/drawing/2014/main" id="{EB660546-0960-410D-BBFA-28A1CBC973B2}"/>
              </a:ext>
            </a:extLst>
          </p:cNvPr>
          <p:cNvSpPr txBox="1"/>
          <p:nvPr userDrawn="1"/>
        </p:nvSpPr>
        <p:spPr>
          <a:xfrm>
            <a:off x="1515850" y="264187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0" name="Subtitle 2">
            <a:extLst>
              <a:ext uri="{FF2B5EF4-FFF2-40B4-BE49-F238E27FC236}">
                <a16:creationId xmlns:a16="http://schemas.microsoft.com/office/drawing/2014/main" id="{F588449C-C723-4B5F-805C-FE43C9FB23C3}"/>
              </a:ext>
            </a:extLst>
          </p:cNvPr>
          <p:cNvSpPr>
            <a:spLocks noGrp="1"/>
          </p:cNvSpPr>
          <p:nvPr>
            <p:ph type="subTitle" idx="1" hasCustomPrompt="1"/>
          </p:nvPr>
        </p:nvSpPr>
        <p:spPr>
          <a:xfrm>
            <a:off x="251441" y="3458186"/>
            <a:ext cx="6858000" cy="340844"/>
          </a:xfrm>
        </p:spPr>
        <p:txBody>
          <a:bodyPr lIns="0" tIns="0" rIns="0" bIns="0" anchor="t" anchorCtr="0">
            <a:noAutofit/>
          </a:bodyPr>
          <a:lstStyle>
            <a:lvl1pPr marL="0" indent="0" algn="l">
              <a:buNone/>
              <a:defRPr sz="2400" b="0"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 di al massimo due righe di testo</a:t>
            </a:r>
          </a:p>
        </p:txBody>
      </p:sp>
      <p:sp>
        <p:nvSpPr>
          <p:cNvPr id="11" name="CasellaDiTesto 10">
            <a:extLst>
              <a:ext uri="{FF2B5EF4-FFF2-40B4-BE49-F238E27FC236}">
                <a16:creationId xmlns:a16="http://schemas.microsoft.com/office/drawing/2014/main" id="{A01A5A9F-E1AE-44C3-93C6-10D394357B4F}"/>
              </a:ext>
            </a:extLst>
          </p:cNvPr>
          <p:cNvSpPr txBox="1"/>
          <p:nvPr userDrawn="1"/>
        </p:nvSpPr>
        <p:spPr>
          <a:xfrm>
            <a:off x="5168560" y="3805653"/>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2" name="CasellaDiTesto 11">
            <a:extLst>
              <a:ext uri="{FF2B5EF4-FFF2-40B4-BE49-F238E27FC236}">
                <a16:creationId xmlns:a16="http://schemas.microsoft.com/office/drawing/2014/main" id="{902D900C-E37F-439E-BD05-7F3FB1138EA5}"/>
              </a:ext>
            </a:extLst>
          </p:cNvPr>
          <p:cNvSpPr txBox="1"/>
          <p:nvPr userDrawn="1"/>
        </p:nvSpPr>
        <p:spPr>
          <a:xfrm>
            <a:off x="5315361" y="3670391"/>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Arial" panose="020B0604020202020204" pitchFamily="34" charset="0"/>
              <a:cs typeface="Arial" panose="020B0604020202020204" pitchFamily="34" charset="0"/>
            </a:endParaRPr>
          </a:p>
        </p:txBody>
      </p:sp>
      <p:sp>
        <p:nvSpPr>
          <p:cNvPr id="16" name="Segnaposto testo 15">
            <a:extLst>
              <a:ext uri="{FF2B5EF4-FFF2-40B4-BE49-F238E27FC236}">
                <a16:creationId xmlns:a16="http://schemas.microsoft.com/office/drawing/2014/main" id="{107238BB-1EE6-47D1-8F8B-8A763DCE53BF}"/>
              </a:ext>
            </a:extLst>
          </p:cNvPr>
          <p:cNvSpPr>
            <a:spLocks noGrp="1"/>
          </p:cNvSpPr>
          <p:nvPr>
            <p:ph type="body" sz="quarter" idx="10" hasCustomPrompt="1"/>
          </p:nvPr>
        </p:nvSpPr>
        <p:spPr>
          <a:xfrm>
            <a:off x="250825" y="1168400"/>
            <a:ext cx="6858000" cy="2214563"/>
          </a:xfrm>
        </p:spPr>
        <p:txBody>
          <a:bodyPr lIns="0" tIns="0" rIns="0" bIns="0" anchor="b">
            <a:noAutofit/>
          </a:bodyPr>
          <a:lstStyle>
            <a:lvl1pPr marL="0" indent="0">
              <a:buNone/>
              <a:defRPr sz="4800"/>
            </a:lvl1pPr>
            <a:lvl2pPr>
              <a:defRPr sz="4800"/>
            </a:lvl2pPr>
            <a:lvl3pPr>
              <a:defRPr sz="4800"/>
            </a:lvl3pPr>
            <a:lvl4pPr>
              <a:defRPr sz="4800"/>
            </a:lvl4pPr>
            <a:lvl5pPr>
              <a:defRPr sz="4800"/>
            </a:lvl5pPr>
          </a:lstStyle>
          <a:p>
            <a:pPr lvl="0"/>
            <a:r>
              <a:rPr lang="it-IT" dirty="0"/>
              <a:t>Titolo al massimo di tre righe</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108825" y="3628608"/>
            <a:ext cx="2933382" cy="2074607"/>
          </a:xfrm>
          <a:prstGeom prst="rect">
            <a:avLst/>
          </a:prstGeom>
        </p:spPr>
      </p:pic>
      <p:pic>
        <p:nvPicPr>
          <p:cNvPr id="13" name="Immagine 12"/>
          <p:cNvPicPr>
            <a:picLocks noChangeAspect="1"/>
          </p:cNvPicPr>
          <p:nvPr userDrawn="1"/>
        </p:nvPicPr>
        <p:blipFill rotWithShape="1">
          <a:blip r:embed="rId3" cstate="print">
            <a:extLst>
              <a:ext uri="{28A0092B-C50C-407E-A947-70E740481C1C}">
                <a14:useLocalDpi xmlns:a14="http://schemas.microsoft.com/office/drawing/2010/main" val="0"/>
              </a:ext>
            </a:extLst>
          </a:blip>
          <a:srcRect l="69714"/>
          <a:stretch/>
        </p:blipFill>
        <p:spPr>
          <a:xfrm>
            <a:off x="0" y="3"/>
            <a:ext cx="3000102" cy="3435524"/>
          </a:xfrm>
          <a:prstGeom prst="rect">
            <a:avLst/>
          </a:prstGeom>
        </p:spPr>
      </p:pic>
      <p:sp>
        <p:nvSpPr>
          <p:cNvPr id="15" name="Striscia diagonale 14"/>
          <p:cNvSpPr/>
          <p:nvPr userDrawn="1"/>
        </p:nvSpPr>
        <p:spPr>
          <a:xfrm>
            <a:off x="2642792" y="3"/>
            <a:ext cx="453408" cy="274005"/>
          </a:xfrm>
          <a:prstGeom prst="diagStripe">
            <a:avLst/>
          </a:prstGeom>
          <a:solidFill>
            <a:srgbClr val="E306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246">
              <a:solidFill>
                <a:schemeClr val="tx1"/>
              </a:solidFill>
            </a:endParaRPr>
          </a:p>
        </p:txBody>
      </p:sp>
      <p:cxnSp>
        <p:nvCxnSpPr>
          <p:cNvPr id="17" name="Connettore diritto 16"/>
          <p:cNvCxnSpPr/>
          <p:nvPr userDrawn="1"/>
        </p:nvCxnSpPr>
        <p:spPr>
          <a:xfrm flipV="1">
            <a:off x="4" y="245658"/>
            <a:ext cx="2030483" cy="1001537"/>
          </a:xfrm>
          <a:prstGeom prst="line">
            <a:avLst/>
          </a:prstGeom>
          <a:ln w="22225">
            <a:solidFill>
              <a:srgbClr val="009640"/>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79804809"/>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sore di sezione">
    <p:bg>
      <p:bgPr>
        <a:solidFill>
          <a:schemeClr val="bg1"/>
        </a:solidFill>
        <a:effectLst/>
      </p:bgPr>
    </p:bg>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E02D24F6-9E41-B841-AA8B-E3F42EB4ADFE}"/>
              </a:ext>
            </a:extLst>
          </p:cNvPr>
          <p:cNvSpPr txBox="1"/>
          <p:nvPr userDrawn="1"/>
        </p:nvSpPr>
        <p:spPr>
          <a:xfrm>
            <a:off x="8400744" y="34717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0" name="CasellaDiTesto 9">
            <a:extLst>
              <a:ext uri="{FF2B5EF4-FFF2-40B4-BE49-F238E27FC236}">
                <a16:creationId xmlns:a16="http://schemas.microsoft.com/office/drawing/2014/main" id="{3E480ACB-784B-6E44-9A41-6C0CA71DF68F}"/>
              </a:ext>
            </a:extLst>
          </p:cNvPr>
          <p:cNvSpPr txBox="1"/>
          <p:nvPr userDrawn="1"/>
        </p:nvSpPr>
        <p:spPr>
          <a:xfrm>
            <a:off x="1545928" y="484171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2" name="Subtitle 2">
            <a:extLst>
              <a:ext uri="{FF2B5EF4-FFF2-40B4-BE49-F238E27FC236}">
                <a16:creationId xmlns:a16="http://schemas.microsoft.com/office/drawing/2014/main" id="{974FD9A5-F37E-48C4-8EF8-BE95935B5095}"/>
              </a:ext>
            </a:extLst>
          </p:cNvPr>
          <p:cNvSpPr>
            <a:spLocks noGrp="1"/>
          </p:cNvSpPr>
          <p:nvPr>
            <p:ph type="subTitle" idx="1" hasCustomPrompt="1"/>
          </p:nvPr>
        </p:nvSpPr>
        <p:spPr>
          <a:xfrm>
            <a:off x="251441" y="3458186"/>
            <a:ext cx="6858000" cy="340844"/>
          </a:xfrm>
        </p:spPr>
        <p:txBody>
          <a:bodyPr lIns="0" tIns="0" rIns="0" bIns="0" anchor="t" anchorCtr="0">
            <a:noAutofit/>
          </a:bodyPr>
          <a:lstStyle>
            <a:lvl1pPr marL="0" indent="0" algn="l">
              <a:buNone/>
              <a:defRPr sz="2400" b="0"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dirty="0"/>
              <a:t>Sottotitolo di al massimo due righe di testo</a:t>
            </a:r>
          </a:p>
        </p:txBody>
      </p:sp>
      <p:sp>
        <p:nvSpPr>
          <p:cNvPr id="13" name="Segnaposto testo 12">
            <a:extLst>
              <a:ext uri="{FF2B5EF4-FFF2-40B4-BE49-F238E27FC236}">
                <a16:creationId xmlns:a16="http://schemas.microsoft.com/office/drawing/2014/main" id="{C092785F-0F1B-40F9-874E-A0991FEE6A92}"/>
              </a:ext>
            </a:extLst>
          </p:cNvPr>
          <p:cNvSpPr>
            <a:spLocks noGrp="1"/>
          </p:cNvSpPr>
          <p:nvPr>
            <p:ph type="body" sz="quarter" idx="10" hasCustomPrompt="1"/>
          </p:nvPr>
        </p:nvSpPr>
        <p:spPr>
          <a:xfrm>
            <a:off x="251441" y="1170293"/>
            <a:ext cx="6858000" cy="2211387"/>
          </a:xfrm>
        </p:spPr>
        <p:txBody>
          <a:bodyPr lIns="0" tIns="0" rIns="0" bIns="0" anchor="b">
            <a:normAutofit/>
          </a:bodyPr>
          <a:lstStyle>
            <a:lvl1pPr marL="0" indent="0">
              <a:buNone/>
              <a:defRPr sz="4400"/>
            </a:lvl1pPr>
          </a:lstStyle>
          <a:p>
            <a:pPr lvl="0"/>
            <a:r>
              <a:rPr lang="it-IT" dirty="0"/>
              <a:t>Titolo del divisore</a:t>
            </a:r>
          </a:p>
        </p:txBody>
      </p:sp>
      <p:pic>
        <p:nvPicPr>
          <p:cNvPr id="7" name="Immagin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3263505394"/>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all out">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0" name="Slide Number Placeholder 5">
            <a:extLst>
              <a:ext uri="{FF2B5EF4-FFF2-40B4-BE49-F238E27FC236}">
                <a16:creationId xmlns:a16="http://schemas.microsoft.com/office/drawing/2014/main" id="{ED9D4BAB-FB8E-D74A-8F1C-82B304BBA045}"/>
              </a:ext>
            </a:extLst>
          </p:cNvPr>
          <p:cNvSpPr>
            <a:spLocks noGrp="1"/>
          </p:cNvSpPr>
          <p:nvPr>
            <p:ph type="sldNum" sz="quarter" idx="12"/>
          </p:nvPr>
        </p:nvSpPr>
        <p:spPr>
          <a:xfrm>
            <a:off x="250825" y="4723393"/>
            <a:ext cx="275386"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5" name="CasellaDiTesto 4">
            <a:extLst>
              <a:ext uri="{FF2B5EF4-FFF2-40B4-BE49-F238E27FC236}">
                <a16:creationId xmlns:a16="http://schemas.microsoft.com/office/drawing/2014/main" id="{A6375040-6597-3645-B37F-9898121C930A}"/>
              </a:ext>
            </a:extLst>
          </p:cNvPr>
          <p:cNvSpPr txBox="1"/>
          <p:nvPr userDrawn="1"/>
        </p:nvSpPr>
        <p:spPr>
          <a:xfrm>
            <a:off x="7414953" y="390698"/>
            <a:ext cx="914400" cy="914400"/>
          </a:xfrm>
          <a:prstGeom prst="rect">
            <a:avLst/>
          </a:prstGeom>
        </p:spPr>
        <p:txBody>
          <a:bodyPr vert="horz" wrap="none" lIns="91440" tIns="45720" rIns="91440" bIns="45720" rtlCol="0" anchor="b">
            <a:normAutofit/>
          </a:bodyPr>
          <a:lstStyle/>
          <a:p>
            <a:pPr algn="l"/>
            <a:endParaRPr lang="it-IT" dirty="0">
              <a:latin typeface="Bressay" panose="02040503050505020203" pitchFamily="18" charset="77"/>
              <a:ea typeface="Bressay" panose="02040503050505020203" pitchFamily="18" charset="77"/>
              <a:cs typeface="Bressay" panose="02040503050505020203" pitchFamily="18" charset="77"/>
            </a:endParaRPr>
          </a:p>
        </p:txBody>
      </p:sp>
      <p:pic>
        <p:nvPicPr>
          <p:cNvPr id="12" name="Immagin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
        <p:nvSpPr>
          <p:cNvPr id="6" name="Titolo 5"/>
          <p:cNvSpPr>
            <a:spLocks noGrp="1"/>
          </p:cNvSpPr>
          <p:nvPr>
            <p:ph type="title"/>
          </p:nvPr>
        </p:nvSpPr>
        <p:spPr>
          <a:xfrm>
            <a:off x="250825" y="273844"/>
            <a:ext cx="7886700" cy="268615"/>
          </a:xfrm>
        </p:spPr>
        <p:txBody>
          <a:bodyPr>
            <a:normAutofit/>
          </a:bodyPr>
          <a:lstStyle>
            <a:lvl1pPr>
              <a:defRPr lang="it-IT" sz="1800" b="1" i="0" kern="1200" dirty="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smtClean="0"/>
              <a:t>Fare clic per modificare lo stile del titolo</a:t>
            </a:r>
            <a:endParaRPr lang="it-IT" dirty="0"/>
          </a:p>
        </p:txBody>
      </p:sp>
      <p:sp>
        <p:nvSpPr>
          <p:cNvPr id="8" name="Segnaposto contenuto 7"/>
          <p:cNvSpPr>
            <a:spLocks noGrp="1"/>
          </p:cNvSpPr>
          <p:nvPr>
            <p:ph sz="quarter" idx="14"/>
          </p:nvPr>
        </p:nvSpPr>
        <p:spPr>
          <a:xfrm>
            <a:off x="250825" y="800101"/>
            <a:ext cx="8416724" cy="3771900"/>
          </a:xfrm>
        </p:spPr>
        <p:txBody>
          <a:bodyPr>
            <a:noAutofit/>
          </a:bodyPr>
          <a:lstStyle>
            <a:lvl1pPr marL="0" indent="0">
              <a:buNone/>
              <a:defRPr sz="4800"/>
            </a:lvl1pPr>
            <a:lvl2pPr marL="342900" indent="0">
              <a:buNone/>
              <a:defRPr sz="4000"/>
            </a:lvl2pPr>
            <a:lvl3pPr marL="685800" indent="0">
              <a:buNone/>
              <a:defRPr sz="3600"/>
            </a:lvl3pPr>
            <a:lvl4pPr marL="1028700" indent="0">
              <a:buNone/>
              <a:defRPr sz="3200"/>
            </a:lvl4pPr>
            <a:lvl5pPr marL="1371600" indent="0">
              <a:buNone/>
              <a:defRPr sz="3200"/>
            </a:lvl5pPr>
          </a:lstStyle>
          <a:p>
            <a:pPr lvl="0"/>
            <a:r>
              <a:rPr lang="it-IT" dirty="0" smtClean="0"/>
              <a:t>Modifica gli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Tree>
    <p:extLst>
      <p:ext uri="{BB962C8B-B14F-4D97-AF65-F5344CB8AC3E}">
        <p14:creationId xmlns:p14="http://schemas.microsoft.com/office/powerpoint/2010/main" val="2343313112"/>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486">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testuale">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1" name="Slide Number Placeholder 5">
            <a:extLst>
              <a:ext uri="{FF2B5EF4-FFF2-40B4-BE49-F238E27FC236}">
                <a16:creationId xmlns:a16="http://schemas.microsoft.com/office/drawing/2014/main" id="{C2E5E3D6-439F-9547-BB50-DEEEE4BE160E}"/>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6" name="Segnaposto testo 5">
            <a:extLst>
              <a:ext uri="{FF2B5EF4-FFF2-40B4-BE49-F238E27FC236}">
                <a16:creationId xmlns:a16="http://schemas.microsoft.com/office/drawing/2014/main" id="{2175761E-24CE-4844-82D4-75637B8A2791}"/>
              </a:ext>
            </a:extLst>
          </p:cNvPr>
          <p:cNvSpPr>
            <a:spLocks noGrp="1"/>
          </p:cNvSpPr>
          <p:nvPr>
            <p:ph type="body" sz="quarter" idx="14" hasCustomPrompt="1"/>
          </p:nvPr>
        </p:nvSpPr>
        <p:spPr>
          <a:xfrm>
            <a:off x="250825" y="672823"/>
            <a:ext cx="6445250" cy="287337"/>
          </a:xfrm>
        </p:spPr>
        <p:txBody>
          <a:bodyPr lIns="0" tIns="0" rIns="0" bIns="0" anchor="t">
            <a:noAutofit/>
          </a:bodyPr>
          <a:lstStyle>
            <a:lvl1pPr marL="0" indent="0">
              <a:buNone/>
              <a:defRPr sz="1600">
                <a:solidFill>
                  <a:schemeClr val="accent6"/>
                </a:solidFill>
              </a:defRPr>
            </a:lvl1pPr>
          </a:lstStyle>
          <a:p>
            <a:pPr lvl="0"/>
            <a:r>
              <a:rPr lang="it-IT" dirty="0"/>
              <a:t>Sottotitolo</a:t>
            </a:r>
          </a:p>
        </p:txBody>
      </p:sp>
      <p:pic>
        <p:nvPicPr>
          <p:cNvPr id="12" name="Immagine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
        <p:nvSpPr>
          <p:cNvPr id="7" name="Titolo 6"/>
          <p:cNvSpPr>
            <a:spLocks noGrp="1"/>
          </p:cNvSpPr>
          <p:nvPr>
            <p:ph type="title"/>
          </p:nvPr>
        </p:nvSpPr>
        <p:spPr>
          <a:xfrm>
            <a:off x="250825" y="268288"/>
            <a:ext cx="7886700" cy="330106"/>
          </a:xfrm>
        </p:spPr>
        <p:txBody>
          <a:bodyPr>
            <a:normAutofit/>
          </a:bodyPr>
          <a:lstStyle>
            <a:lvl1pPr>
              <a:defRPr lang="it-IT" sz="1800" b="1" i="0" kern="1200" dirty="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smtClean="0"/>
              <a:t>Fare clic per modificare lo stile del titolo</a:t>
            </a:r>
            <a:endParaRPr lang="it-IT" dirty="0"/>
          </a:p>
        </p:txBody>
      </p:sp>
      <p:sp>
        <p:nvSpPr>
          <p:cNvPr id="9" name="Segnaposto testo 8"/>
          <p:cNvSpPr>
            <a:spLocks noGrp="1"/>
          </p:cNvSpPr>
          <p:nvPr>
            <p:ph type="body" sz="quarter" idx="15"/>
          </p:nvPr>
        </p:nvSpPr>
        <p:spPr>
          <a:xfrm>
            <a:off x="250825" y="1151165"/>
            <a:ext cx="8493727" cy="3077936"/>
          </a:xfrm>
        </p:spPr>
        <p:txBody>
          <a:bodyPr/>
          <a:lstStyle/>
          <a:p>
            <a:pPr lvl="0"/>
            <a:r>
              <a:rPr lang="it-IT" dirty="0" smtClean="0"/>
              <a:t>Modifica gli stili del testo dello schema</a:t>
            </a:r>
          </a:p>
          <a:p>
            <a:pPr lvl="1"/>
            <a:r>
              <a:rPr lang="it-IT" dirty="0" smtClean="0"/>
              <a:t>Secondo livello</a:t>
            </a:r>
          </a:p>
          <a:p>
            <a:pPr lvl="2"/>
            <a:r>
              <a:rPr lang="it-IT" dirty="0" smtClean="0"/>
              <a:t>Terzo livello</a:t>
            </a:r>
          </a:p>
          <a:p>
            <a:pPr lvl="3"/>
            <a:r>
              <a:rPr lang="it-IT" dirty="0" smtClean="0"/>
              <a:t>Quarto livello</a:t>
            </a:r>
          </a:p>
          <a:p>
            <a:pPr lvl="4"/>
            <a:r>
              <a:rPr lang="it-IT" dirty="0" smtClean="0"/>
              <a:t>Quinto livello</a:t>
            </a:r>
            <a:endParaRPr lang="it-IT" dirty="0"/>
          </a:p>
        </p:txBody>
      </p:sp>
    </p:spTree>
    <p:extLst>
      <p:ext uri="{BB962C8B-B14F-4D97-AF65-F5344CB8AC3E}">
        <p14:creationId xmlns:p14="http://schemas.microsoft.com/office/powerpoint/2010/main" val="2824810518"/>
      </p:ext>
    </p:extLst>
  </p:cSld>
  <p:clrMapOvr>
    <a:masterClrMapping/>
  </p:clrMapOvr>
  <p:extLst mod="1">
    <p:ext uri="{DCECCB84-F9BA-43D5-87BE-67443E8EF086}">
      <p15:sldGuideLst xmlns:p15="http://schemas.microsoft.com/office/powerpoint/2012/main">
        <p15:guide id="1" orient="horz" pos="554">
          <p15:clr>
            <a:srgbClr val="FBAE40"/>
          </p15:clr>
        </p15:guide>
        <p15:guide id="2" orient="horz" pos="373">
          <p15:clr>
            <a:srgbClr val="FBAE40"/>
          </p15:clr>
        </p15:guide>
        <p15:guide id="3" orient="horz" pos="35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lide testo e immagine">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noChangeAspect="1"/>
          </p:cNvSpPr>
          <p:nvPr>
            <p:ph type="body" idx="13" hasCustomPrompt="1"/>
          </p:nvPr>
        </p:nvSpPr>
        <p:spPr>
          <a:xfrm>
            <a:off x="250825" y="268288"/>
            <a:ext cx="6445250" cy="287337"/>
          </a:xfrm>
        </p:spPr>
        <p:txBody>
          <a:bodyPr lIns="0" tIns="0" rIns="0" bIns="0" anchor="t" anchorCtr="0">
            <a:no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1" name="Segnaposto immagine 8">
            <a:extLst>
              <a:ext uri="{FF2B5EF4-FFF2-40B4-BE49-F238E27FC236}">
                <a16:creationId xmlns:a16="http://schemas.microsoft.com/office/drawing/2014/main" id="{AFC5C4D4-844B-3246-BF2B-2C65138A4FB9}"/>
              </a:ext>
            </a:extLst>
          </p:cNvPr>
          <p:cNvSpPr>
            <a:spLocks noGrp="1"/>
          </p:cNvSpPr>
          <p:nvPr>
            <p:ph type="pic" sz="quarter" idx="14"/>
          </p:nvPr>
        </p:nvSpPr>
        <p:spPr>
          <a:xfrm>
            <a:off x="3563939" y="1152000"/>
            <a:ext cx="5329236" cy="3364414"/>
          </a:xfrm>
        </p:spPr>
        <p:txBody>
          <a:bodyPr/>
          <a:lstStyle>
            <a:lvl1pPr marL="0" indent="0">
              <a:buNone/>
              <a:defRPr/>
            </a:lvl1pPr>
          </a:lstStyle>
          <a:p>
            <a:endParaRPr lang="it-IT" dirty="0"/>
          </a:p>
        </p:txBody>
      </p:sp>
      <p:sp>
        <p:nvSpPr>
          <p:cNvPr id="12" name="CasellaDiTesto 11">
            <a:extLst>
              <a:ext uri="{FF2B5EF4-FFF2-40B4-BE49-F238E27FC236}">
                <a16:creationId xmlns:a16="http://schemas.microsoft.com/office/drawing/2014/main" id="{743C5636-95C7-364E-8E8A-9F8B5003973C}"/>
              </a:ext>
            </a:extLst>
          </p:cNvPr>
          <p:cNvSpPr txBox="1"/>
          <p:nvPr userDrawn="1"/>
        </p:nvSpPr>
        <p:spPr>
          <a:xfrm>
            <a:off x="1559293" y="163629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8" name="Title 1">
            <a:extLst>
              <a:ext uri="{FF2B5EF4-FFF2-40B4-BE49-F238E27FC236}">
                <a16:creationId xmlns:a16="http://schemas.microsoft.com/office/drawing/2014/main" id="{884876A4-1888-8F43-9CCB-82F4F96E61E0}"/>
              </a:ext>
            </a:extLst>
          </p:cNvPr>
          <p:cNvSpPr>
            <a:spLocks noGrp="1"/>
          </p:cNvSpPr>
          <p:nvPr>
            <p:ph type="ctrTitle" hasCustomPrompt="1"/>
          </p:nvPr>
        </p:nvSpPr>
        <p:spPr>
          <a:xfrm>
            <a:off x="250826" y="1152000"/>
            <a:ext cx="3168650" cy="3459291"/>
          </a:xfrm>
        </p:spPr>
        <p:txBody>
          <a:bodyPr lIns="0" tIns="0" rIns="0" bIns="0" anchor="t" anchorCtr="0">
            <a:normAutofit/>
          </a:bodyPr>
          <a:lstStyle>
            <a:lvl1pPr algn="l">
              <a:lnSpc>
                <a:spcPct val="100000"/>
              </a:lnSpc>
              <a:spcBef>
                <a:spcPts val="600"/>
              </a:spcBef>
              <a:spcAft>
                <a:spcPts val="600"/>
              </a:spcAft>
              <a:defRPr sz="14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ipsum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laboris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13" name="Slide Number Placeholder 5">
            <a:extLst>
              <a:ext uri="{FF2B5EF4-FFF2-40B4-BE49-F238E27FC236}">
                <a16:creationId xmlns:a16="http://schemas.microsoft.com/office/drawing/2014/main" id="{205133DB-4C96-5745-8EE0-AA29526F2DDA}"/>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6" name="Segnaposto testo 5">
            <a:extLst>
              <a:ext uri="{FF2B5EF4-FFF2-40B4-BE49-F238E27FC236}">
                <a16:creationId xmlns:a16="http://schemas.microsoft.com/office/drawing/2014/main" id="{3DD97F3F-2D95-4579-8E7A-86D3D560A27B}"/>
              </a:ext>
            </a:extLst>
          </p:cNvPr>
          <p:cNvSpPr>
            <a:spLocks noGrp="1"/>
          </p:cNvSpPr>
          <p:nvPr>
            <p:ph type="body" sz="quarter" idx="15" hasCustomPrompt="1"/>
          </p:nvPr>
        </p:nvSpPr>
        <p:spPr>
          <a:xfrm>
            <a:off x="250825" y="598862"/>
            <a:ext cx="6445250" cy="280613"/>
          </a:xfrm>
        </p:spPr>
        <p:txBody>
          <a:bodyPr lIns="0" tIns="0" rIns="0" bIns="0">
            <a:normAutofit/>
          </a:bodyPr>
          <a:lstStyle>
            <a:lvl1pPr marL="0" indent="0">
              <a:buNone/>
              <a:defRPr sz="1600">
                <a:solidFill>
                  <a:schemeClr val="accent6"/>
                </a:solidFill>
              </a:defRPr>
            </a:lvl1pPr>
          </a:lstStyle>
          <a:p>
            <a:pPr lvl="0"/>
            <a:r>
              <a:rPr lang="it-IT" dirty="0"/>
              <a:t>Sottotitolo</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3277718326"/>
      </p:ext>
    </p:extLst>
  </p:cSld>
  <p:clrMapOvr>
    <a:masterClrMapping/>
  </p:clrMapOvr>
  <p:extLst mod="1">
    <p:ext uri="{DCECCB84-F9BA-43D5-87BE-67443E8EF086}">
      <p15:sldGuideLst xmlns:p15="http://schemas.microsoft.com/office/powerpoint/2012/main">
        <p15:guide id="1" orient="horz" pos="554" userDrawn="1">
          <p15:clr>
            <a:srgbClr val="FBAE40"/>
          </p15:clr>
        </p15:guide>
        <p15:guide id="2" orient="horz" pos="373" userDrawn="1">
          <p15:clr>
            <a:srgbClr val="FBAE40"/>
          </p15:clr>
        </p15:guide>
        <p15:guide id="3" orient="horz" pos="1098" userDrawn="1">
          <p15:clr>
            <a:srgbClr val="FBAE40"/>
          </p15:clr>
        </p15:guide>
        <p15:guide id="4" orient="horz" pos="35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lide grafico">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p:cNvSpPr>
          <p:nvPr>
            <p:ph type="body" idx="13" hasCustomPrompt="1"/>
          </p:nvPr>
        </p:nvSpPr>
        <p:spPr>
          <a:xfrm>
            <a:off x="250825" y="268289"/>
            <a:ext cx="6445250" cy="287336"/>
          </a:xfrm>
        </p:spPr>
        <p:txBody>
          <a:bodyPr lIns="0" tIns="0" rIns="0" bIns="0" anchor="t" anchorCtr="0">
            <a:norm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2" name="CasellaDiTesto 11">
            <a:extLst>
              <a:ext uri="{FF2B5EF4-FFF2-40B4-BE49-F238E27FC236}">
                <a16:creationId xmlns:a16="http://schemas.microsoft.com/office/drawing/2014/main" id="{743C5636-95C7-364E-8E8A-9F8B5003973C}"/>
              </a:ext>
            </a:extLst>
          </p:cNvPr>
          <p:cNvSpPr txBox="1"/>
          <p:nvPr userDrawn="1"/>
        </p:nvSpPr>
        <p:spPr>
          <a:xfrm>
            <a:off x="1559293" y="1636295"/>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1" name="Slide Number Placeholder 5">
            <a:extLst>
              <a:ext uri="{FF2B5EF4-FFF2-40B4-BE49-F238E27FC236}">
                <a16:creationId xmlns:a16="http://schemas.microsoft.com/office/drawing/2014/main" id="{ADE5F55E-D27B-4D49-9E58-DEA1CFEFCCE7}"/>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15" name="CasellaDiTesto 14">
            <a:extLst>
              <a:ext uri="{FF2B5EF4-FFF2-40B4-BE49-F238E27FC236}">
                <a16:creationId xmlns:a16="http://schemas.microsoft.com/office/drawing/2014/main" id="{12FAAFC5-54F6-9742-BD30-879CAD9043DE}"/>
              </a:ext>
            </a:extLst>
          </p:cNvPr>
          <p:cNvSpPr txBox="1"/>
          <p:nvPr userDrawn="1"/>
        </p:nvSpPr>
        <p:spPr>
          <a:xfrm>
            <a:off x="6346825" y="2571749"/>
            <a:ext cx="2546350" cy="1714003"/>
          </a:xfrm>
          <a:prstGeom prst="rect">
            <a:avLst/>
          </a:prstGeom>
        </p:spPr>
        <p:txBody>
          <a:bodyPr vert="horz" wrap="none" lIns="91440" tIns="45720" rIns="91440" bIns="45720" rtlCol="0" anchor="b">
            <a:normAutofit/>
          </a:bodyPr>
          <a:lstStyle/>
          <a:p>
            <a:pPr algn="l"/>
            <a:endParaRPr lang="it-IT" b="0" i="0" dirty="0">
              <a:latin typeface="Bressay" panose="02040503050505020203" pitchFamily="18" charset="77"/>
            </a:endParaRPr>
          </a:p>
        </p:txBody>
      </p:sp>
      <p:sp>
        <p:nvSpPr>
          <p:cNvPr id="19" name="Title 1">
            <a:extLst>
              <a:ext uri="{FF2B5EF4-FFF2-40B4-BE49-F238E27FC236}">
                <a16:creationId xmlns:a16="http://schemas.microsoft.com/office/drawing/2014/main" id="{B8D3918C-AFCD-BE45-91EF-0A71B59A6319}"/>
              </a:ext>
            </a:extLst>
          </p:cNvPr>
          <p:cNvSpPr>
            <a:spLocks noGrp="1"/>
          </p:cNvSpPr>
          <p:nvPr>
            <p:ph type="ctrTitle" hasCustomPrompt="1"/>
          </p:nvPr>
        </p:nvSpPr>
        <p:spPr>
          <a:xfrm>
            <a:off x="6804025" y="1149723"/>
            <a:ext cx="2051050" cy="3366715"/>
          </a:xfrm>
        </p:spPr>
        <p:txBody>
          <a:bodyPr lIns="0" tIns="0" rIns="0" bIns="0" anchor="b" anchorCtr="0">
            <a:noAutofit/>
          </a:bodyPr>
          <a:lstStyle>
            <a:lvl1pPr algn="l">
              <a:lnSpc>
                <a:spcPct val="100000"/>
              </a:lnSpc>
              <a:defRPr sz="900" b="0" i="0" baseline="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a:t>
            </a:r>
            <a:r>
              <a:rPr lang="it-IT" dirty="0" err="1"/>
              <a:t>ipsum</a:t>
            </a:r>
            <a:r>
              <a:rPr lang="it-IT" dirty="0"/>
              <a:t>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a:t>
            </a:r>
            <a:r>
              <a:rPr lang="it-IT" dirty="0" err="1"/>
              <a:t>laboris</a:t>
            </a:r>
            <a:r>
              <a:rPr lang="it-IT" dirty="0"/>
              <a:t>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29" name="Segnaposto grafico 6">
            <a:extLst>
              <a:ext uri="{FF2B5EF4-FFF2-40B4-BE49-F238E27FC236}">
                <a16:creationId xmlns:a16="http://schemas.microsoft.com/office/drawing/2014/main" id="{DED5EDC1-16F0-9F46-B506-5B9300119075}"/>
              </a:ext>
            </a:extLst>
          </p:cNvPr>
          <p:cNvSpPr>
            <a:spLocks noGrp="1"/>
          </p:cNvSpPr>
          <p:nvPr>
            <p:ph type="chart" sz="quarter" idx="14"/>
          </p:nvPr>
        </p:nvSpPr>
        <p:spPr>
          <a:xfrm>
            <a:off x="250825" y="1149723"/>
            <a:ext cx="6445250" cy="3388353"/>
          </a:xfrm>
        </p:spPr>
        <p:txBody>
          <a:bodyPr/>
          <a:lstStyle/>
          <a:p>
            <a:endParaRPr lang="it-IT" dirty="0"/>
          </a:p>
        </p:txBody>
      </p:sp>
      <p:sp>
        <p:nvSpPr>
          <p:cNvPr id="6" name="Segnaposto testo 5">
            <a:extLst>
              <a:ext uri="{FF2B5EF4-FFF2-40B4-BE49-F238E27FC236}">
                <a16:creationId xmlns:a16="http://schemas.microsoft.com/office/drawing/2014/main" id="{7E8AB886-2251-41A3-A27B-74264F3E9F83}"/>
              </a:ext>
            </a:extLst>
          </p:cNvPr>
          <p:cNvSpPr>
            <a:spLocks noGrp="1"/>
          </p:cNvSpPr>
          <p:nvPr>
            <p:ph type="body" sz="quarter" idx="15" hasCustomPrompt="1"/>
          </p:nvPr>
        </p:nvSpPr>
        <p:spPr>
          <a:xfrm>
            <a:off x="250825" y="598487"/>
            <a:ext cx="6445250" cy="280987"/>
          </a:xfrm>
        </p:spPr>
        <p:txBody>
          <a:bodyPr lIns="0" tIns="0" rIns="0" bIns="0"/>
          <a:lstStyle>
            <a:lvl1pPr marL="0" indent="0">
              <a:buNone/>
              <a:defRPr lang="it-IT" sz="1600" b="0" i="0" kern="1200" dirty="0">
                <a:solidFill>
                  <a:schemeClr val="accent6"/>
                </a:solidFill>
                <a:latin typeface="Arial" panose="020B0604020202020204" pitchFamily="34" charset="0"/>
                <a:ea typeface="+mn-ea"/>
                <a:cs typeface="Arial" panose="020B0604020202020204" pitchFamily="34" charset="0"/>
              </a:defRPr>
            </a:lvl1pPr>
          </a:lstStyle>
          <a:p>
            <a:pPr lvl="0"/>
            <a:r>
              <a:rPr lang="it-IT" dirty="0"/>
              <a:t>Sottotitolo</a:t>
            </a:r>
          </a:p>
        </p:txBody>
      </p:sp>
      <p:pic>
        <p:nvPicPr>
          <p:cNvPr id="14" name="Immagin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368930" y="3945300"/>
            <a:ext cx="2384670" cy="1686536"/>
          </a:xfrm>
          <a:prstGeom prst="rect">
            <a:avLst/>
          </a:prstGeom>
        </p:spPr>
      </p:pic>
    </p:spTree>
    <p:extLst>
      <p:ext uri="{BB962C8B-B14F-4D97-AF65-F5344CB8AC3E}">
        <p14:creationId xmlns:p14="http://schemas.microsoft.com/office/powerpoint/2010/main" val="2969596364"/>
      </p:ext>
    </p:extLst>
  </p:cSld>
  <p:clrMapOvr>
    <a:masterClrMapping/>
  </p:clrMapOvr>
  <p:extLst mod="1">
    <p:ext uri="{DCECCB84-F9BA-43D5-87BE-67443E8EF086}">
      <p15:sldGuideLst xmlns:p15="http://schemas.microsoft.com/office/powerpoint/2012/main">
        <p15:guide id="1" orient="horz" pos="554" userDrawn="1">
          <p15:clr>
            <a:srgbClr val="FBAE40"/>
          </p15:clr>
        </p15:guide>
        <p15:guide id="2" orient="horz" pos="373" userDrawn="1">
          <p15:clr>
            <a:srgbClr val="FBAE40"/>
          </p15:clr>
        </p15:guide>
        <p15:guide id="3" orient="horz" pos="35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azie">
    <p:bg>
      <p:bgPr>
        <a:solidFill>
          <a:schemeClr val="bg1"/>
        </a:solidFill>
        <a:effectLst/>
      </p:bgPr>
    </p:bg>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6A352B7E-C498-A342-95B6-809C2DF175C1}"/>
              </a:ext>
            </a:extLst>
          </p:cNvPr>
          <p:cNvSpPr txBox="1"/>
          <p:nvPr userDrawn="1"/>
        </p:nvSpPr>
        <p:spPr>
          <a:xfrm>
            <a:off x="5652655" y="187498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D6CAD467-77FD-CF42-B8F8-301BF57954E0}"/>
              </a:ext>
            </a:extLst>
          </p:cNvPr>
          <p:cNvSpPr txBox="1"/>
          <p:nvPr userDrawn="1"/>
        </p:nvSpPr>
        <p:spPr>
          <a:xfrm>
            <a:off x="1515850" y="2083072"/>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4DB816B4-1068-1A42-8E43-A06719D84D6B}"/>
              </a:ext>
            </a:extLst>
          </p:cNvPr>
          <p:cNvSpPr txBox="1"/>
          <p:nvPr userDrawn="1"/>
        </p:nvSpPr>
        <p:spPr>
          <a:xfrm>
            <a:off x="5168560" y="3246853"/>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5" name="CasellaDiTesto 4">
            <a:extLst>
              <a:ext uri="{FF2B5EF4-FFF2-40B4-BE49-F238E27FC236}">
                <a16:creationId xmlns:a16="http://schemas.microsoft.com/office/drawing/2014/main" id="{E02D24F6-9E41-B841-AA8B-E3F42EB4ADFE}"/>
              </a:ext>
            </a:extLst>
          </p:cNvPr>
          <p:cNvSpPr txBox="1"/>
          <p:nvPr userDrawn="1"/>
        </p:nvSpPr>
        <p:spPr>
          <a:xfrm>
            <a:off x="8400744" y="34717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6" name="CasellaDiTesto 5">
            <a:extLst>
              <a:ext uri="{FF2B5EF4-FFF2-40B4-BE49-F238E27FC236}">
                <a16:creationId xmlns:a16="http://schemas.microsoft.com/office/drawing/2014/main" id="{DEB503F0-7E7E-4534-8B60-CEE54CEA23ED}"/>
              </a:ext>
            </a:extLst>
          </p:cNvPr>
          <p:cNvSpPr txBox="1"/>
          <p:nvPr userDrawn="1"/>
        </p:nvSpPr>
        <p:spPr>
          <a:xfrm>
            <a:off x="250825" y="1641453"/>
            <a:ext cx="6499599" cy="1118004"/>
          </a:xfrm>
          <a:prstGeom prst="rect">
            <a:avLst/>
          </a:prstGeom>
        </p:spPr>
        <p:txBody>
          <a:bodyPr vert="horz" wrap="square" lIns="0" tIns="45720" rIns="0" bIns="45720" rtlCol="0" anchor="b">
            <a:normAutofit/>
          </a:bodyPr>
          <a:lstStyle/>
          <a:p>
            <a:pPr algn="l"/>
            <a:r>
              <a:rPr lang="it-IT" sz="4000" dirty="0"/>
              <a:t>Grazie</a:t>
            </a:r>
          </a:p>
        </p:txBody>
      </p:sp>
      <p:pic>
        <p:nvPicPr>
          <p:cNvPr id="9" name="Immagin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29920" y="-431145"/>
            <a:ext cx="2933382" cy="2074607"/>
          </a:xfrm>
          <a:prstGeom prst="rect">
            <a:avLst/>
          </a:prstGeom>
        </p:spPr>
      </p:pic>
    </p:spTree>
    <p:extLst>
      <p:ext uri="{BB962C8B-B14F-4D97-AF65-F5344CB8AC3E}">
        <p14:creationId xmlns:p14="http://schemas.microsoft.com/office/powerpoint/2010/main" val="257698614"/>
      </p:ext>
    </p:extLst>
  </p:cSld>
  <p:clrMapOvr>
    <a:masterClrMapping/>
  </p:clrMapOvr>
  <p:extLst mod="1">
    <p:ext uri="{DCECCB84-F9BA-43D5-87BE-67443E8EF086}">
      <p15:sldGuideLst xmlns:p15="http://schemas.microsoft.com/office/powerpoint/2012/main">
        <p15:guide id="1" orient="horz" pos="2845">
          <p15:clr>
            <a:srgbClr val="FBAE40"/>
          </p15:clr>
        </p15:guide>
        <p15:guide id="2" orient="horz" pos="350">
          <p15:clr>
            <a:srgbClr val="FBAE40"/>
          </p15:clr>
        </p15:guide>
        <p15:guide id="3" orient="horz" pos="940">
          <p15:clr>
            <a:srgbClr val="FBAE40"/>
          </p15:clr>
        </p15:guide>
        <p15:guide id="4" orient="horz" pos="1983">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2703514" y="459581"/>
            <a:ext cx="6440487" cy="238125"/>
          </a:xfrm>
          <a:prstGeom prst="rect">
            <a:avLst/>
          </a:prstGeom>
        </p:spPr>
        <p:txBody>
          <a:bodyPr/>
          <a:lstStyle/>
          <a:p>
            <a:r>
              <a:rPr lang="it-IT" smtClean="0"/>
              <a:t>Fare clic per modificare lo stile del titolo</a:t>
            </a:r>
            <a:endParaRPr lang="it-IT"/>
          </a:p>
        </p:txBody>
      </p:sp>
      <p:sp>
        <p:nvSpPr>
          <p:cNvPr id="3" name="Segnaposto contenuto 2"/>
          <p:cNvSpPr>
            <a:spLocks noGrp="1"/>
          </p:cNvSpPr>
          <p:nvPr>
            <p:ph idx="1"/>
          </p:nvPr>
        </p:nvSpPr>
        <p:spPr>
          <a:xfrm>
            <a:off x="622300" y="957263"/>
            <a:ext cx="7848600" cy="3727847"/>
          </a:xfrm>
          <a:prstGeom prst="rect">
            <a:avLst/>
          </a:prstGeo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xfrm>
            <a:off x="25400" y="4931569"/>
            <a:ext cx="4991100" cy="242888"/>
          </a:xfrm>
          <a:prstGeom prst="rect">
            <a:avLst/>
          </a:prstGeom>
          <a:ln/>
        </p:spPr>
        <p:txBody>
          <a:bodyPr/>
          <a:lstStyle>
            <a:lvl1pPr>
              <a:defRPr/>
            </a:lvl1pPr>
          </a:lstStyle>
          <a:p>
            <a:pPr>
              <a:defRPr/>
            </a:pPr>
            <a:r>
              <a:rPr lang="it-IT" smtClean="0"/>
              <a:t>SACE – Sede di Modena</a:t>
            </a:r>
            <a:endParaRPr lang="it-IT"/>
          </a:p>
        </p:txBody>
      </p:sp>
      <p:sp>
        <p:nvSpPr>
          <p:cNvPr id="5" name="Rectangle 6"/>
          <p:cNvSpPr>
            <a:spLocks noGrp="1" noChangeArrowheads="1"/>
          </p:cNvSpPr>
          <p:nvPr>
            <p:ph type="sldNum" sz="quarter" idx="11"/>
          </p:nvPr>
        </p:nvSpPr>
        <p:spPr>
          <a:xfrm>
            <a:off x="6972300" y="4922044"/>
            <a:ext cx="2133600" cy="221456"/>
          </a:xfrm>
          <a:prstGeom prst="rect">
            <a:avLst/>
          </a:prstGeom>
          <a:ln/>
        </p:spPr>
        <p:txBody>
          <a:bodyPr/>
          <a:lstStyle>
            <a:lvl1pPr>
              <a:defRPr/>
            </a:lvl1pPr>
          </a:lstStyle>
          <a:p>
            <a:pPr>
              <a:defRPr/>
            </a:pPr>
            <a:fld id="{BE36DBF8-76FD-47AF-A037-BC3868CF921A}" type="slidenum">
              <a:rPr lang="it-IT"/>
              <a:pPr>
                <a:defRPr/>
              </a:pPr>
              <a:t>‹N›</a:t>
            </a:fld>
            <a:endParaRPr lang="it-IT"/>
          </a:p>
        </p:txBody>
      </p:sp>
    </p:spTree>
    <p:extLst>
      <p:ext uri="{BB962C8B-B14F-4D97-AF65-F5344CB8AC3E}">
        <p14:creationId xmlns:p14="http://schemas.microsoft.com/office/powerpoint/2010/main" val="724647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Slide testuale">
    <p:bg>
      <p:bgPr>
        <a:solidFill>
          <a:schemeClr val="bg1"/>
        </a:solidFill>
        <a:effectLst/>
      </p:bgPr>
    </p:bg>
    <p:spTree>
      <p:nvGrpSpPr>
        <p:cNvPr id="1" name=""/>
        <p:cNvGrpSpPr/>
        <p:nvPr/>
      </p:nvGrpSpPr>
      <p:grpSpPr>
        <a:xfrm>
          <a:off x="0" y="0"/>
          <a:ext cx="0" cy="0"/>
          <a:chOff x="0" y="0"/>
          <a:chExt cx="0" cy="0"/>
        </a:xfrm>
      </p:grpSpPr>
      <p:sp>
        <p:nvSpPr>
          <p:cNvPr id="16" name="Text Placeholder 2">
            <a:extLst>
              <a:ext uri="{FF2B5EF4-FFF2-40B4-BE49-F238E27FC236}">
                <a16:creationId xmlns:a16="http://schemas.microsoft.com/office/drawing/2014/main" id="{7D3786A9-8315-4B48-8BA0-D2FF4F8A8DB3}"/>
              </a:ext>
            </a:extLst>
          </p:cNvPr>
          <p:cNvSpPr>
            <a:spLocks noGrp="1" noChangeAspect="1"/>
          </p:cNvSpPr>
          <p:nvPr>
            <p:ph type="body" idx="13" hasCustomPrompt="1"/>
          </p:nvPr>
        </p:nvSpPr>
        <p:spPr>
          <a:xfrm>
            <a:off x="250825" y="268288"/>
            <a:ext cx="6445250" cy="287337"/>
          </a:xfrm>
        </p:spPr>
        <p:txBody>
          <a:bodyPr lIns="0" tIns="0" rIns="0" bIns="0" anchor="t" anchorCtr="0">
            <a:noAutofit/>
          </a:bodyPr>
          <a:lstStyle>
            <a:lvl1pPr marL="0" indent="0">
              <a:buNone/>
              <a:defRPr sz="1800" b="1" i="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dirty="0"/>
              <a:t>Titolo</a:t>
            </a:r>
          </a:p>
        </p:txBody>
      </p:sp>
      <p:sp>
        <p:nvSpPr>
          <p:cNvPr id="2" name="CasellaDiTesto 1">
            <a:extLst>
              <a:ext uri="{FF2B5EF4-FFF2-40B4-BE49-F238E27FC236}">
                <a16:creationId xmlns:a16="http://schemas.microsoft.com/office/drawing/2014/main" id="{4873CF62-E9B9-AA4C-91B2-948E7D2EBC46}"/>
              </a:ext>
            </a:extLst>
          </p:cNvPr>
          <p:cNvSpPr txBox="1"/>
          <p:nvPr userDrawn="1"/>
        </p:nvSpPr>
        <p:spPr>
          <a:xfrm>
            <a:off x="8383604" y="4788568"/>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3" name="CasellaDiTesto 2">
            <a:extLst>
              <a:ext uri="{FF2B5EF4-FFF2-40B4-BE49-F238E27FC236}">
                <a16:creationId xmlns:a16="http://schemas.microsoft.com/office/drawing/2014/main" id="{09870BD2-13C1-B342-B70E-CFFFFB887BC3}"/>
              </a:ext>
            </a:extLst>
          </p:cNvPr>
          <p:cNvSpPr txBox="1"/>
          <p:nvPr userDrawn="1"/>
        </p:nvSpPr>
        <p:spPr>
          <a:xfrm>
            <a:off x="8667549" y="4827069"/>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4" name="CasellaDiTesto 3">
            <a:extLst>
              <a:ext uri="{FF2B5EF4-FFF2-40B4-BE49-F238E27FC236}">
                <a16:creationId xmlns:a16="http://schemas.microsoft.com/office/drawing/2014/main" id="{A04EEB3B-24B3-6B48-8B74-01E69E8B628F}"/>
              </a:ext>
            </a:extLst>
          </p:cNvPr>
          <p:cNvSpPr txBox="1"/>
          <p:nvPr userDrawn="1"/>
        </p:nvSpPr>
        <p:spPr>
          <a:xfrm>
            <a:off x="8744552" y="4822257"/>
            <a:ext cx="0" cy="0"/>
          </a:xfrm>
          <a:prstGeom prst="rect">
            <a:avLst/>
          </a:prstGeom>
        </p:spPr>
        <p:txBody>
          <a:bodyPr vert="horz" wrap="none" lIns="91440" tIns="45720" rIns="91440" bIns="45720" rtlCol="0" anchor="b">
            <a:normAutofit fontScale="25000" lnSpcReduction="20000"/>
          </a:bodyPr>
          <a:lstStyle/>
          <a:p>
            <a:pPr algn="l"/>
            <a:endParaRPr lang="it-IT" b="0" i="0" dirty="0">
              <a:latin typeface="Bressay" panose="02040503050505020203" pitchFamily="18" charset="77"/>
            </a:endParaRPr>
          </a:p>
        </p:txBody>
      </p:sp>
      <p:sp>
        <p:nvSpPr>
          <p:cNvPr id="17" name="Title 1">
            <a:extLst>
              <a:ext uri="{FF2B5EF4-FFF2-40B4-BE49-F238E27FC236}">
                <a16:creationId xmlns:a16="http://schemas.microsoft.com/office/drawing/2014/main" id="{9A230F14-57A8-BA4C-987B-74CBBCA35D17}"/>
              </a:ext>
            </a:extLst>
          </p:cNvPr>
          <p:cNvSpPr>
            <a:spLocks noGrp="1"/>
          </p:cNvSpPr>
          <p:nvPr>
            <p:ph type="ctrTitle" hasCustomPrompt="1"/>
          </p:nvPr>
        </p:nvSpPr>
        <p:spPr>
          <a:xfrm>
            <a:off x="250824" y="1152000"/>
            <a:ext cx="8642351" cy="3364438"/>
          </a:xfrm>
        </p:spPr>
        <p:txBody>
          <a:bodyPr lIns="0" tIns="0" rIns="0" bIns="0" anchor="t" anchorCtr="0">
            <a:normAutofit/>
          </a:bodyPr>
          <a:lstStyle>
            <a:lvl1pPr algn="l">
              <a:lnSpc>
                <a:spcPct val="100000"/>
              </a:lnSpc>
              <a:spcBef>
                <a:spcPts val="600"/>
              </a:spcBef>
              <a:spcAft>
                <a:spcPts val="600"/>
              </a:spcAft>
              <a:defRPr sz="1400" b="0" i="0" baseline="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r>
              <a:rPr lang="it-IT" dirty="0"/>
              <a:t>Testo </a:t>
            </a:r>
            <a:r>
              <a:rPr lang="it-IT" dirty="0" err="1"/>
              <a:t>lorem</a:t>
            </a:r>
            <a:r>
              <a:rPr lang="it-IT" dirty="0"/>
              <a:t> ipsum </a:t>
            </a:r>
            <a:r>
              <a:rPr lang="it-IT" dirty="0" err="1"/>
              <a:t>dolor</a:t>
            </a:r>
            <a:r>
              <a:rPr lang="it-IT" dirty="0"/>
              <a:t> </a:t>
            </a:r>
            <a:r>
              <a:rPr lang="it-IT" dirty="0" err="1"/>
              <a:t>sit</a:t>
            </a:r>
            <a:r>
              <a:rPr lang="it-IT" dirty="0"/>
              <a:t> </a:t>
            </a:r>
            <a:r>
              <a:rPr lang="it-IT" dirty="0" err="1"/>
              <a:t>amet</a:t>
            </a:r>
            <a:r>
              <a:rPr lang="it-IT" dirty="0"/>
              <a:t>, </a:t>
            </a:r>
            <a:r>
              <a:rPr lang="it-IT" dirty="0" err="1"/>
              <a:t>consectetur</a:t>
            </a:r>
            <a:r>
              <a:rPr lang="it-IT" dirty="0"/>
              <a:t> </a:t>
            </a:r>
            <a:r>
              <a:rPr lang="it-IT" dirty="0" err="1"/>
              <a:t>adipiscing</a:t>
            </a:r>
            <a:r>
              <a:rPr lang="it-IT" dirty="0"/>
              <a:t> </a:t>
            </a:r>
            <a:r>
              <a:rPr lang="it-IT" dirty="0" err="1"/>
              <a:t>elit</a:t>
            </a:r>
            <a:r>
              <a:rPr lang="it-IT" dirty="0"/>
              <a:t>, </a:t>
            </a:r>
            <a:r>
              <a:rPr lang="it-IT" dirty="0" err="1"/>
              <a:t>sed</a:t>
            </a:r>
            <a:r>
              <a:rPr lang="it-IT" dirty="0"/>
              <a:t> do </a:t>
            </a:r>
            <a:r>
              <a:rPr lang="it-IT" dirty="0" err="1"/>
              <a:t>eiusmod</a:t>
            </a:r>
            <a:r>
              <a:rPr lang="it-IT" dirty="0"/>
              <a:t> </a:t>
            </a:r>
            <a:r>
              <a:rPr lang="it-IT" dirty="0" err="1"/>
              <a:t>tempor</a:t>
            </a:r>
            <a:r>
              <a:rPr lang="it-IT" dirty="0"/>
              <a:t> </a:t>
            </a:r>
            <a:r>
              <a:rPr lang="it-IT" dirty="0" err="1"/>
              <a:t>incididunt</a:t>
            </a:r>
            <a:r>
              <a:rPr lang="it-IT" dirty="0"/>
              <a:t> ut </a:t>
            </a:r>
            <a:r>
              <a:rPr lang="it-IT" dirty="0" err="1"/>
              <a:t>labore</a:t>
            </a:r>
            <a:r>
              <a:rPr lang="it-IT" dirty="0"/>
              <a:t> et dolore magna </a:t>
            </a:r>
            <a:r>
              <a:rPr lang="it-IT" dirty="0" err="1"/>
              <a:t>aliqua</a:t>
            </a:r>
            <a:r>
              <a:rPr lang="it-IT" dirty="0"/>
              <a:t>. Ut </a:t>
            </a:r>
            <a:r>
              <a:rPr lang="it-IT" dirty="0" err="1"/>
              <a:t>enim</a:t>
            </a:r>
            <a:r>
              <a:rPr lang="it-IT" dirty="0"/>
              <a:t> ad </a:t>
            </a:r>
            <a:r>
              <a:rPr lang="it-IT" dirty="0" err="1"/>
              <a:t>minim</a:t>
            </a:r>
            <a:r>
              <a:rPr lang="it-IT" dirty="0"/>
              <a:t> </a:t>
            </a:r>
            <a:r>
              <a:rPr lang="it-IT" dirty="0" err="1"/>
              <a:t>veniam</a:t>
            </a:r>
            <a:r>
              <a:rPr lang="it-IT" dirty="0"/>
              <a:t>, </a:t>
            </a:r>
            <a:r>
              <a:rPr lang="it-IT" dirty="0" err="1"/>
              <a:t>quis</a:t>
            </a:r>
            <a:r>
              <a:rPr lang="it-IT" dirty="0"/>
              <a:t> </a:t>
            </a:r>
            <a:r>
              <a:rPr lang="it-IT" dirty="0" err="1"/>
              <a:t>nostrud</a:t>
            </a:r>
            <a:r>
              <a:rPr lang="it-IT" dirty="0"/>
              <a:t> </a:t>
            </a:r>
            <a:r>
              <a:rPr lang="it-IT" dirty="0" err="1"/>
              <a:t>exercitation</a:t>
            </a:r>
            <a:r>
              <a:rPr lang="it-IT" dirty="0"/>
              <a:t> </a:t>
            </a:r>
            <a:r>
              <a:rPr lang="it-IT" dirty="0" err="1"/>
              <a:t>ullamco</a:t>
            </a:r>
            <a:r>
              <a:rPr lang="it-IT" dirty="0"/>
              <a:t> laboris </a:t>
            </a:r>
            <a:r>
              <a:rPr lang="it-IT" dirty="0" err="1"/>
              <a:t>nisi</a:t>
            </a:r>
            <a:r>
              <a:rPr lang="it-IT" dirty="0"/>
              <a:t> ut </a:t>
            </a:r>
            <a:r>
              <a:rPr lang="it-IT" dirty="0" err="1"/>
              <a:t>aliquip</a:t>
            </a:r>
            <a:r>
              <a:rPr lang="it-IT" dirty="0"/>
              <a:t> ex ea </a:t>
            </a:r>
            <a:r>
              <a:rPr lang="it-IT" dirty="0" err="1"/>
              <a:t>commodo</a:t>
            </a:r>
            <a:r>
              <a:rPr lang="it-IT" dirty="0"/>
              <a:t> </a:t>
            </a:r>
            <a:r>
              <a:rPr lang="it-IT" dirty="0" err="1"/>
              <a:t>consequat</a:t>
            </a:r>
            <a:r>
              <a:rPr lang="it-IT" dirty="0"/>
              <a:t>.</a:t>
            </a:r>
            <a:endParaRPr lang="en-US" dirty="0"/>
          </a:p>
        </p:txBody>
      </p:sp>
      <p:sp>
        <p:nvSpPr>
          <p:cNvPr id="11" name="Slide Number Placeholder 5">
            <a:extLst>
              <a:ext uri="{FF2B5EF4-FFF2-40B4-BE49-F238E27FC236}">
                <a16:creationId xmlns:a16="http://schemas.microsoft.com/office/drawing/2014/main" id="{C2E5E3D6-439F-9547-BB50-DEEEE4BE160E}"/>
              </a:ext>
            </a:extLst>
          </p:cNvPr>
          <p:cNvSpPr>
            <a:spLocks noGrp="1"/>
          </p:cNvSpPr>
          <p:nvPr>
            <p:ph type="sldNum" sz="quarter" idx="12"/>
          </p:nvPr>
        </p:nvSpPr>
        <p:spPr>
          <a:xfrm>
            <a:off x="250825" y="4723393"/>
            <a:ext cx="1008062" cy="183687"/>
          </a:xfrm>
        </p:spPr>
        <p:txBody>
          <a:bodyPr lIns="0" tIns="0" rIns="0" bIns="0" anchor="b" anchorCtr="0"/>
          <a:lstStyle>
            <a:lvl1pPr algn="l">
              <a:defRPr sz="800" b="0" i="0">
                <a:solidFill>
                  <a:srgbClr val="415064"/>
                </a:solidFill>
                <a:latin typeface="Arial" panose="020B0604020202020204" pitchFamily="34" charset="0"/>
                <a:ea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
        <p:nvSpPr>
          <p:cNvPr id="6" name="Segnaposto testo 5">
            <a:extLst>
              <a:ext uri="{FF2B5EF4-FFF2-40B4-BE49-F238E27FC236}">
                <a16:creationId xmlns:a16="http://schemas.microsoft.com/office/drawing/2014/main" id="{2175761E-24CE-4844-82D4-75637B8A2791}"/>
              </a:ext>
            </a:extLst>
          </p:cNvPr>
          <p:cNvSpPr>
            <a:spLocks noGrp="1"/>
          </p:cNvSpPr>
          <p:nvPr>
            <p:ph type="body" sz="quarter" idx="14" hasCustomPrompt="1"/>
          </p:nvPr>
        </p:nvSpPr>
        <p:spPr>
          <a:xfrm>
            <a:off x="250825" y="598394"/>
            <a:ext cx="6445250" cy="287337"/>
          </a:xfrm>
        </p:spPr>
        <p:txBody>
          <a:bodyPr lIns="0" tIns="0" rIns="0" bIns="0" anchor="t">
            <a:noAutofit/>
          </a:bodyPr>
          <a:lstStyle>
            <a:lvl1pPr marL="0" indent="0">
              <a:buNone/>
              <a:defRPr sz="1600">
                <a:solidFill>
                  <a:schemeClr val="accent6"/>
                </a:solidFill>
              </a:defRPr>
            </a:lvl1pPr>
          </a:lstStyle>
          <a:p>
            <a:pPr lvl="0"/>
            <a:r>
              <a:rPr lang="it-IT" dirty="0"/>
              <a:t>Sottotitolo</a:t>
            </a:r>
          </a:p>
        </p:txBody>
      </p:sp>
      <p:pic>
        <p:nvPicPr>
          <p:cNvPr id="10" name="Immagin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023490" y="3978876"/>
            <a:ext cx="2263656" cy="1600949"/>
          </a:xfrm>
          <a:prstGeom prst="rect">
            <a:avLst/>
          </a:prstGeom>
        </p:spPr>
      </p:pic>
    </p:spTree>
    <p:extLst>
      <p:ext uri="{BB962C8B-B14F-4D97-AF65-F5344CB8AC3E}">
        <p14:creationId xmlns:p14="http://schemas.microsoft.com/office/powerpoint/2010/main" val="3932844084"/>
      </p:ext>
    </p:extLst>
  </p:cSld>
  <p:clrMapOvr>
    <a:masterClrMapping/>
  </p:clrMapOvr>
  <p:extLst mod="1">
    <p:ext uri="{DCECCB84-F9BA-43D5-87BE-67443E8EF086}">
      <p15:sldGuideLst xmlns:p15="http://schemas.microsoft.com/office/powerpoint/2012/main">
        <p15:guide id="1" orient="horz" pos="554">
          <p15:clr>
            <a:srgbClr val="FBAE40"/>
          </p15:clr>
        </p15:guide>
        <p15:guide id="2" orient="horz" pos="373">
          <p15:clr>
            <a:srgbClr val="FBAE40"/>
          </p15:clr>
        </p15:guide>
        <p15:guide id="3" orient="horz" pos="35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it-IT" dirty="0"/>
              <a:t>Fare clic per modificare lo stile del titolo</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it-IT" dirty="0"/>
              <a:t>Modifica gli stili del testo dello schema</a:t>
            </a:r>
          </a:p>
          <a:p>
            <a:pPr lvl="1"/>
            <a:r>
              <a:rPr lang="it-IT" dirty="0"/>
              <a:t>Secondo livello</a:t>
            </a:r>
          </a:p>
          <a:p>
            <a:pPr lvl="2"/>
            <a:r>
              <a:rPr lang="it-IT" dirty="0"/>
              <a:t>Terzo livello</a:t>
            </a:r>
          </a:p>
          <a:p>
            <a:pPr lvl="3"/>
            <a:r>
              <a:rPr lang="it-IT" dirty="0"/>
              <a:t>Quarto livello</a:t>
            </a:r>
          </a:p>
          <a:p>
            <a:pPr lvl="4"/>
            <a:r>
              <a:rPr lang="it-IT" dirty="0"/>
              <a:t>Quinto livello</a:t>
            </a:r>
            <a:endParaRPr lang="en-US" dirty="0"/>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b="0" i="0">
                <a:solidFill>
                  <a:schemeClr val="tx1">
                    <a:tint val="75000"/>
                  </a:schemeClr>
                </a:solidFill>
                <a:latin typeface="Arial" panose="020B0604020202020204" pitchFamily="34" charset="0"/>
                <a:cs typeface="Arial" panose="020B0604020202020204" pitchFamily="34" charset="0"/>
              </a:defRPr>
            </a:lvl1pPr>
          </a:lstStyle>
          <a:p>
            <a:fld id="{608DA0FE-9C19-F746-8419-6700E348BF78}" type="slidenum">
              <a:rPr lang="it-IT" smtClean="0"/>
              <a:pPr/>
              <a:t>‹N›</a:t>
            </a:fld>
            <a:endParaRPr lang="it-IT" dirty="0"/>
          </a:p>
        </p:txBody>
      </p:sp>
    </p:spTree>
    <p:extLst>
      <p:ext uri="{BB962C8B-B14F-4D97-AF65-F5344CB8AC3E}">
        <p14:creationId xmlns:p14="http://schemas.microsoft.com/office/powerpoint/2010/main" val="1346858479"/>
      </p:ext>
    </p:extLst>
  </p:cSld>
  <p:clrMap bg1="lt1" tx1="dk1" bg2="lt2" tx2="dk2" accent1="accent1" accent2="accent2" accent3="accent3" accent4="accent4" accent5="accent5" accent6="accent6" hlink="hlink" folHlink="folHlink"/>
  <p:sldLayoutIdLst>
    <p:sldLayoutId id="2147483700" r:id="rId1"/>
    <p:sldLayoutId id="2147483693" r:id="rId2"/>
    <p:sldLayoutId id="2147483694" r:id="rId3"/>
    <p:sldLayoutId id="2147483698" r:id="rId4"/>
    <p:sldLayoutId id="2147483696" r:id="rId5"/>
    <p:sldLayoutId id="2147483699" r:id="rId6"/>
    <p:sldLayoutId id="2147483695" r:id="rId7"/>
    <p:sldLayoutId id="2147483701" r:id="rId8"/>
    <p:sldLayoutId id="2147483702" r:id="rId9"/>
  </p:sldLayoutIdLst>
  <p:hf hdr="0" ftr="0"/>
  <p:txStyles>
    <p:titleStyle>
      <a:lvl1pPr algn="l" defTabSz="685800" rtl="0" eaLnBrk="1" latinLnBrk="0" hangingPunct="1">
        <a:lnSpc>
          <a:spcPct val="90000"/>
        </a:lnSpc>
        <a:spcBef>
          <a:spcPct val="0"/>
        </a:spcBef>
        <a:buNone/>
        <a:defRPr sz="3300" b="0" i="0" kern="1200">
          <a:solidFill>
            <a:schemeClr val="tx1"/>
          </a:solidFill>
          <a:latin typeface="Arial" panose="020B0604020202020204" pitchFamily="34" charset="0"/>
          <a:ea typeface="+mj-ea"/>
          <a:cs typeface="Arial" panose="020B0604020202020204" pitchFamily="34" charset="0"/>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69">
          <p15:clr>
            <a:srgbClr val="F26B43"/>
          </p15:clr>
        </p15:guide>
        <p15:guide id="2" orient="horz" pos="3072">
          <p15:clr>
            <a:srgbClr val="F26B43"/>
          </p15:clr>
        </p15:guide>
        <p15:guide id="3" pos="158">
          <p15:clr>
            <a:srgbClr val="F26B43"/>
          </p15:clr>
        </p15:guide>
        <p15:guide id="4" pos="5602">
          <p15:clr>
            <a:srgbClr val="F26B43"/>
          </p15:clr>
        </p15:guide>
        <p15:guide id="5" pos="862">
          <p15:clr>
            <a:srgbClr val="F26B43"/>
          </p15:clr>
        </p15:guide>
        <p15:guide id="6" pos="1542">
          <p15:clr>
            <a:srgbClr val="F26B43"/>
          </p15:clr>
        </p15:guide>
        <p15:guide id="7" pos="4286">
          <p15:clr>
            <a:srgbClr val="F26B43"/>
          </p15:clr>
        </p15:guide>
        <p15:guide id="9" pos="1451">
          <p15:clr>
            <a:srgbClr val="F26B43"/>
          </p15:clr>
        </p15:guide>
        <p15:guide id="10" pos="4218">
          <p15:clr>
            <a:srgbClr val="F26B43"/>
          </p15:clr>
        </p15:guide>
        <p15:guide id="11" pos="771">
          <p15:clr>
            <a:srgbClr val="F26B43"/>
          </p15:clr>
        </p15:guide>
        <p15:guide id="12" pos="2154">
          <p15:clr>
            <a:srgbClr val="F26B43"/>
          </p15:clr>
        </p15:guide>
        <p15:guide id="13" pos="2245">
          <p15:clr>
            <a:srgbClr val="F26B43"/>
          </p15:clr>
        </p15:guide>
        <p15:guide id="14" pos="2835">
          <p15:clr>
            <a:srgbClr val="F26B43"/>
          </p15:clr>
        </p15:guide>
        <p15:guide id="15" pos="2925">
          <p15:clr>
            <a:srgbClr val="F26B43"/>
          </p15:clr>
        </p15:guide>
        <p15:guide id="16" pos="3515">
          <p15:clr>
            <a:srgbClr val="F26B43"/>
          </p15:clr>
        </p15:guide>
        <p15:guide id="17" pos="3606">
          <p15:clr>
            <a:srgbClr val="F26B43"/>
          </p15:clr>
        </p15:guide>
        <p15:guide id="18" pos="4898">
          <p15:clr>
            <a:srgbClr val="F26B43"/>
          </p15:clr>
        </p15:guide>
        <p15:guide id="19" pos="4967">
          <p15:clr>
            <a:srgbClr val="F26B43"/>
          </p15:clr>
        </p15:guide>
        <p15:guide id="20" orient="horz" pos="162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image" Target="../media/image7.emf"/><Relationship Id="rId5" Type="http://schemas.openxmlformats.org/officeDocument/2006/relationships/oleObject" Target="../embeddings/oleObject1.bin"/><Relationship Id="rId4" Type="http://schemas.openxmlformats.org/officeDocument/2006/relationships/notesSlide" Target="../notesSlides/notesSlide3.xml"/></Relationships>
</file>

<file path=ppt/slides/_rels/slide18.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7.emf"/><Relationship Id="rId2" Type="http://schemas.openxmlformats.org/officeDocument/2006/relationships/tags" Target="../tags/tag2.xml"/><Relationship Id="rId1" Type="http://schemas.openxmlformats.org/officeDocument/2006/relationships/vmlDrawing" Target="../drawings/vmlDrawing2.vml"/><Relationship Id="rId6" Type="http://schemas.openxmlformats.org/officeDocument/2006/relationships/oleObject" Target="../embeddings/oleObject1.bin"/><Relationship Id="rId5" Type="http://schemas.openxmlformats.org/officeDocument/2006/relationships/notesSlide" Target="../notesSlides/notesSlide4.xml"/><Relationship Id="rId4"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12.png"/><Relationship Id="rId3" Type="http://schemas.openxmlformats.org/officeDocument/2006/relationships/tags" Target="../tags/tag5.xml"/><Relationship Id="rId7" Type="http://schemas.openxmlformats.org/officeDocument/2006/relationships/notesSlide" Target="../notesSlides/notesSlide5.xml"/><Relationship Id="rId12" Type="http://schemas.openxmlformats.org/officeDocument/2006/relationships/image" Target="../media/image11.png"/><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slideLayout" Target="../slideLayouts/slideLayout4.xml"/><Relationship Id="rId11" Type="http://schemas.openxmlformats.org/officeDocument/2006/relationships/image" Target="../media/image10.png"/><Relationship Id="rId5" Type="http://schemas.openxmlformats.org/officeDocument/2006/relationships/tags" Target="../tags/tag7.xml"/><Relationship Id="rId10" Type="http://schemas.openxmlformats.org/officeDocument/2006/relationships/image" Target="../media/image9.png"/><Relationship Id="rId4" Type="http://schemas.openxmlformats.org/officeDocument/2006/relationships/tags" Target="../tags/tag6.xml"/><Relationship Id="rId9" Type="http://schemas.openxmlformats.org/officeDocument/2006/relationships/image" Target="../media/image7.emf"/><Relationship Id="rId14" Type="http://schemas.openxmlformats.org/officeDocument/2006/relationships/image" Target="../media/image13.png"/></Relationships>
</file>

<file path=ppt/slides/_rels/slide21.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2.png"/><Relationship Id="rId3" Type="http://schemas.openxmlformats.org/officeDocument/2006/relationships/tags" Target="../tags/tag9.xml"/><Relationship Id="rId7" Type="http://schemas.openxmlformats.org/officeDocument/2006/relationships/notesSlide" Target="../notesSlides/notesSlide6.xml"/><Relationship Id="rId12" Type="http://schemas.openxmlformats.org/officeDocument/2006/relationships/image" Target="../media/image11.png"/><Relationship Id="rId2" Type="http://schemas.openxmlformats.org/officeDocument/2006/relationships/tags" Target="../tags/tag8.xml"/><Relationship Id="rId1" Type="http://schemas.openxmlformats.org/officeDocument/2006/relationships/vmlDrawing" Target="../drawings/vmlDrawing4.vml"/><Relationship Id="rId6" Type="http://schemas.openxmlformats.org/officeDocument/2006/relationships/slideLayout" Target="../slideLayouts/slideLayout4.xml"/><Relationship Id="rId11" Type="http://schemas.openxmlformats.org/officeDocument/2006/relationships/image" Target="../media/image10.png"/><Relationship Id="rId5" Type="http://schemas.openxmlformats.org/officeDocument/2006/relationships/tags" Target="../tags/tag11.xml"/><Relationship Id="rId10" Type="http://schemas.openxmlformats.org/officeDocument/2006/relationships/image" Target="../media/image7.emf"/><Relationship Id="rId4" Type="http://schemas.openxmlformats.org/officeDocument/2006/relationships/tags" Target="../tags/tag10.xml"/><Relationship Id="rId9" Type="http://schemas.openxmlformats.org/officeDocument/2006/relationships/oleObject" Target="../embeddings/oleObject2.bin"/><Relationship Id="rId14" Type="http://schemas.openxmlformats.org/officeDocument/2006/relationships/image" Target="../media/image13.png"/></Relationships>
</file>

<file path=ppt/slides/_rels/slide2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12.png"/><Relationship Id="rId3" Type="http://schemas.openxmlformats.org/officeDocument/2006/relationships/tags" Target="../tags/tag13.xml"/><Relationship Id="rId7" Type="http://schemas.openxmlformats.org/officeDocument/2006/relationships/notesSlide" Target="../notesSlides/notesSlide7.xml"/><Relationship Id="rId12" Type="http://schemas.openxmlformats.org/officeDocument/2006/relationships/image" Target="../media/image11.png"/><Relationship Id="rId2" Type="http://schemas.openxmlformats.org/officeDocument/2006/relationships/tags" Target="../tags/tag12.xml"/><Relationship Id="rId1" Type="http://schemas.openxmlformats.org/officeDocument/2006/relationships/vmlDrawing" Target="../drawings/vmlDrawing5.vml"/><Relationship Id="rId6" Type="http://schemas.openxmlformats.org/officeDocument/2006/relationships/slideLayout" Target="../slideLayouts/slideLayout4.xml"/><Relationship Id="rId11" Type="http://schemas.openxmlformats.org/officeDocument/2006/relationships/image" Target="../media/image10.png"/><Relationship Id="rId5" Type="http://schemas.openxmlformats.org/officeDocument/2006/relationships/tags" Target="../tags/tag15.xml"/><Relationship Id="rId10" Type="http://schemas.openxmlformats.org/officeDocument/2006/relationships/image" Target="../media/image7.emf"/><Relationship Id="rId4" Type="http://schemas.openxmlformats.org/officeDocument/2006/relationships/tags" Target="../tags/tag14.xml"/><Relationship Id="rId9" Type="http://schemas.openxmlformats.org/officeDocument/2006/relationships/oleObject" Target="../embeddings/oleObject2.bin"/><Relationship Id="rId14" Type="http://schemas.openxmlformats.org/officeDocument/2006/relationships/image" Target="../media/image13.png"/></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2.bin"/><Relationship Id="rId13" Type="http://schemas.openxmlformats.org/officeDocument/2006/relationships/image" Target="../media/image13.png"/><Relationship Id="rId3" Type="http://schemas.openxmlformats.org/officeDocument/2006/relationships/tags" Target="../tags/tag17.xml"/><Relationship Id="rId7" Type="http://schemas.openxmlformats.org/officeDocument/2006/relationships/notesSlide" Target="../notesSlides/notesSlide8.xml"/><Relationship Id="rId12" Type="http://schemas.openxmlformats.org/officeDocument/2006/relationships/image" Target="../media/image12.png"/><Relationship Id="rId2" Type="http://schemas.openxmlformats.org/officeDocument/2006/relationships/tags" Target="../tags/tag16.xml"/><Relationship Id="rId1" Type="http://schemas.openxmlformats.org/officeDocument/2006/relationships/vmlDrawing" Target="../drawings/vmlDrawing6.vml"/><Relationship Id="rId6" Type="http://schemas.openxmlformats.org/officeDocument/2006/relationships/slideLayout" Target="../slideLayouts/slideLayout4.xml"/><Relationship Id="rId11" Type="http://schemas.openxmlformats.org/officeDocument/2006/relationships/image" Target="../media/image11.png"/><Relationship Id="rId5" Type="http://schemas.openxmlformats.org/officeDocument/2006/relationships/tags" Target="../tags/tag19.xml"/><Relationship Id="rId10" Type="http://schemas.openxmlformats.org/officeDocument/2006/relationships/image" Target="../media/image10.png"/><Relationship Id="rId4" Type="http://schemas.openxmlformats.org/officeDocument/2006/relationships/tags" Target="../tags/tag18.xml"/><Relationship Id="rId9" Type="http://schemas.openxmlformats.org/officeDocument/2006/relationships/image" Target="../media/image7.emf"/><Relationship Id="rId1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20.xml"/><Relationship Id="rId1" Type="http://schemas.openxmlformats.org/officeDocument/2006/relationships/vmlDrawing" Target="../drawings/vmlDrawing7.vml"/><Relationship Id="rId6" Type="http://schemas.openxmlformats.org/officeDocument/2006/relationships/image" Target="../media/image7.emf"/><Relationship Id="rId5" Type="http://schemas.openxmlformats.org/officeDocument/2006/relationships/oleObject" Target="../embeddings/oleObject3.bin"/><Relationship Id="rId4" Type="http://schemas.openxmlformats.org/officeDocument/2006/relationships/notesSlide" Target="../notesSlides/notesSlide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 Id="rId9"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tiff"/><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0.png"/><Relationship Id="rId2" Type="http://schemas.openxmlformats.org/officeDocument/2006/relationships/image" Target="../media/image33.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36.png"/><Relationship Id="rId4" Type="http://schemas.openxmlformats.org/officeDocument/2006/relationships/image" Target="../media/image35.tiff"/></Relationships>
</file>

<file path=ppt/slides/_rels/slide4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33.png"/><Relationship Id="rId7"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36.png"/><Relationship Id="rId5" Type="http://schemas.openxmlformats.org/officeDocument/2006/relationships/image" Target="../media/image35.tiff"/><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2.png"/><Relationship Id="rId2" Type="http://schemas.openxmlformats.org/officeDocument/2006/relationships/image" Target="../media/image33.png"/><Relationship Id="rId1" Type="http://schemas.openxmlformats.org/officeDocument/2006/relationships/slideLayout" Target="../slideLayouts/slideLayout4.xml"/><Relationship Id="rId6" Type="http://schemas.microsoft.com/office/2007/relationships/hdphoto" Target="../media/hdphoto1.wdp"/><Relationship Id="rId5" Type="http://schemas.openxmlformats.org/officeDocument/2006/relationships/image" Target="../media/image37.png"/><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25.png"/><Relationship Id="rId7" Type="http://schemas.openxmlformats.org/officeDocument/2006/relationships/image" Target="../media/image38.pn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27.png"/><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a:xfrm>
            <a:off x="250824" y="1168400"/>
            <a:ext cx="8481695" cy="2214563"/>
          </a:xfrm>
        </p:spPr>
        <p:txBody>
          <a:bodyPr/>
          <a:lstStyle/>
          <a:p>
            <a:r>
              <a:rPr lang="it-IT" sz="4400" dirty="0" smtClean="0"/>
              <a:t>Strumenti di accesso al credito</a:t>
            </a:r>
            <a:endParaRPr lang="it-IT" dirty="0"/>
          </a:p>
        </p:txBody>
      </p:sp>
      <p:sp>
        <p:nvSpPr>
          <p:cNvPr id="2" name="CasellaDiTesto 1"/>
          <p:cNvSpPr txBox="1"/>
          <p:nvPr/>
        </p:nvSpPr>
        <p:spPr>
          <a:xfrm>
            <a:off x="250824" y="3907692"/>
            <a:ext cx="3149601" cy="320431"/>
          </a:xfrm>
          <a:prstGeom prst="rect">
            <a:avLst/>
          </a:prstGeom>
        </p:spPr>
        <p:txBody>
          <a:bodyPr vert="horz" wrap="square" lIns="36000" tIns="36000" rIns="36000" bIns="36000" rtlCol="0" anchor="t">
            <a:noAutofit/>
          </a:bodyPr>
          <a:lstStyle/>
          <a:p>
            <a:pPr algn="l"/>
            <a:r>
              <a:rPr lang="it-IT" sz="1800" dirty="0" smtClean="0"/>
              <a:t>Alberto Turchetto</a:t>
            </a:r>
          </a:p>
        </p:txBody>
      </p:sp>
    </p:spTree>
    <p:extLst>
      <p:ext uri="{BB962C8B-B14F-4D97-AF65-F5344CB8AC3E}">
        <p14:creationId xmlns:p14="http://schemas.microsoft.com/office/powerpoint/2010/main" val="161763765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4"/>
          </p:nvPr>
        </p:nvSpPr>
        <p:spPr/>
        <p:txBody>
          <a:bodyPr/>
          <a:lstStyle/>
          <a:p>
            <a:r>
              <a:rPr lang="it-IT" dirty="0" smtClean="0"/>
              <a:t>Accesso al credito </a:t>
            </a:r>
            <a:endParaRPr lang="it-IT" dirty="0"/>
          </a:p>
          <a:p>
            <a:endParaRPr lang="it-IT" dirty="0"/>
          </a:p>
        </p:txBody>
      </p:sp>
      <p:sp>
        <p:nvSpPr>
          <p:cNvPr id="2" name="Titolo 1"/>
          <p:cNvSpPr>
            <a:spLocks noGrp="1"/>
          </p:cNvSpPr>
          <p:nvPr>
            <p:ph type="title"/>
          </p:nvPr>
        </p:nvSpPr>
        <p:spPr/>
        <p:txBody>
          <a:bodyPr>
            <a:normAutofit fontScale="90000"/>
          </a:bodyPr>
          <a:lstStyle/>
          <a:p>
            <a:r>
              <a:rPr lang="it-IT" dirty="0"/>
              <a:t>Garanzie Finanziarie per PMI e Grandi </a:t>
            </a:r>
            <a:r>
              <a:rPr lang="it-IT" dirty="0" smtClean="0"/>
              <a:t>Imprese</a:t>
            </a:r>
            <a:endParaRPr lang="it-IT" dirty="0"/>
          </a:p>
        </p:txBody>
      </p:sp>
      <p:grpSp>
        <p:nvGrpSpPr>
          <p:cNvPr id="7" name="Gruppo 6"/>
          <p:cNvGrpSpPr/>
          <p:nvPr/>
        </p:nvGrpSpPr>
        <p:grpSpPr>
          <a:xfrm>
            <a:off x="-398369" y="1483272"/>
            <a:ext cx="2100326" cy="2100326"/>
            <a:chOff x="-473538" y="1032940"/>
            <a:chExt cx="2132090" cy="2132090"/>
          </a:xfrm>
          <a:solidFill>
            <a:srgbClr val="00A651"/>
          </a:solidFill>
        </p:grpSpPr>
        <p:sp>
          <p:nvSpPr>
            <p:cNvPr id="8" name="Ovale 7"/>
            <p:cNvSpPr>
              <a:spLocks noChangeAspect="1"/>
            </p:cNvSpPr>
            <p:nvPr/>
          </p:nvSpPr>
          <p:spPr>
            <a:xfrm>
              <a:off x="-473538" y="1032940"/>
              <a:ext cx="2132090" cy="2132090"/>
            </a:xfrm>
            <a:prstGeom prst="ellipse">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1330"/>
            </a:p>
          </p:txBody>
        </p:sp>
        <p:pic>
          <p:nvPicPr>
            <p:cNvPr id="9" name="Immagine 8"/>
            <p:cNvPicPr>
              <a:picLocks noChangeAspect="1"/>
            </p:cNvPicPr>
            <p:nvPr/>
          </p:nvPicPr>
          <p:blipFill>
            <a:blip r:embed="rId2"/>
            <a:stretch>
              <a:fillRect/>
            </a:stretch>
          </p:blipFill>
          <p:spPr>
            <a:xfrm>
              <a:off x="326004" y="1393491"/>
              <a:ext cx="1028350" cy="1337398"/>
            </a:xfrm>
            <a:prstGeom prst="rect">
              <a:avLst/>
            </a:prstGeom>
            <a:grpFill/>
          </p:spPr>
        </p:pic>
      </p:grpSp>
      <p:sp>
        <p:nvSpPr>
          <p:cNvPr id="12" name="Rettangolo 11"/>
          <p:cNvSpPr/>
          <p:nvPr/>
        </p:nvSpPr>
        <p:spPr>
          <a:xfrm>
            <a:off x="5751838" y="2580259"/>
            <a:ext cx="2711288" cy="1126451"/>
          </a:xfrm>
          <a:prstGeom prst="rect">
            <a:avLst/>
          </a:prstGeom>
        </p:spPr>
        <p:txBody>
          <a:bodyPr wrap="square" lIns="0" tIns="0" rIns="0" bIns="0">
            <a:noAutofit/>
          </a:bodyPr>
          <a:lstStyle/>
          <a:p>
            <a:pPr marL="171450" indent="-171450">
              <a:spcAft>
                <a:spcPts val="985"/>
              </a:spcAft>
              <a:buClr>
                <a:srgbClr val="0C5D4F"/>
              </a:buClr>
              <a:buSzPct val="150000"/>
              <a:buFont typeface="Arial" panose="020B0604020202020204" pitchFamily="34" charset="0"/>
              <a:buChar char="•"/>
            </a:pPr>
            <a:r>
              <a:rPr lang="it-IT" sz="1084" dirty="0"/>
              <a:t>Disponibilità di finanziamenti</a:t>
            </a:r>
            <a:br>
              <a:rPr lang="it-IT" sz="1084" dirty="0"/>
            </a:br>
            <a:r>
              <a:rPr lang="it-IT" sz="1084" dirty="0"/>
              <a:t>a condizioni vantaggiose </a:t>
            </a:r>
          </a:p>
          <a:p>
            <a:pPr marL="171450" indent="-171450">
              <a:spcAft>
                <a:spcPts val="985"/>
              </a:spcAft>
              <a:buClr>
                <a:srgbClr val="0C5D4F"/>
              </a:buClr>
              <a:buSzPct val="150000"/>
              <a:buFont typeface="Arial" panose="020B0604020202020204" pitchFamily="34" charset="0"/>
              <a:buChar char="•"/>
            </a:pPr>
            <a:r>
              <a:rPr lang="it-IT" sz="1084" dirty="0"/>
              <a:t>Accesso a finanziamenti con durate più lunghe</a:t>
            </a:r>
          </a:p>
        </p:txBody>
      </p:sp>
      <p:sp>
        <p:nvSpPr>
          <p:cNvPr id="13" name="CasellaDiTesto 12"/>
          <p:cNvSpPr txBox="1"/>
          <p:nvPr/>
        </p:nvSpPr>
        <p:spPr>
          <a:xfrm>
            <a:off x="2345634" y="1847679"/>
            <a:ext cx="2442698" cy="395015"/>
          </a:xfrm>
          <a:prstGeom prst="rect">
            <a:avLst/>
          </a:prstGeom>
          <a:noFill/>
        </p:spPr>
        <p:txBody>
          <a:bodyPr wrap="square" lIns="0" tIns="0" rIns="0" bIns="0" rtlCol="0">
            <a:noAutofit/>
          </a:bodyPr>
          <a:lstStyle/>
          <a:p>
            <a:pPr algn="ctr">
              <a:lnSpc>
                <a:spcPct val="90000"/>
              </a:lnSpc>
              <a:defRPr/>
            </a:pPr>
            <a:r>
              <a:rPr lang="it-IT" sz="1576" b="1" dirty="0">
                <a:solidFill>
                  <a:schemeClr val="accent2"/>
                </a:solidFill>
              </a:rPr>
              <a:t>OTTENERE MAGGIORE ACCESSO AL CREDITO</a:t>
            </a:r>
          </a:p>
        </p:txBody>
      </p:sp>
      <p:sp>
        <p:nvSpPr>
          <p:cNvPr id="14" name="CasellaDiTesto 13"/>
          <p:cNvSpPr txBox="1"/>
          <p:nvPr/>
        </p:nvSpPr>
        <p:spPr>
          <a:xfrm>
            <a:off x="5502913" y="1680701"/>
            <a:ext cx="3160101" cy="337300"/>
          </a:xfrm>
          <a:prstGeom prst="rect">
            <a:avLst/>
          </a:prstGeom>
          <a:noFill/>
        </p:spPr>
        <p:txBody>
          <a:bodyPr wrap="square" lIns="0" tIns="0" rIns="0" bIns="0" rtlCol="0">
            <a:noAutofit/>
          </a:bodyPr>
          <a:lstStyle/>
          <a:p>
            <a:pPr algn="ctr">
              <a:lnSpc>
                <a:spcPct val="90000"/>
              </a:lnSpc>
              <a:defRPr/>
            </a:pPr>
            <a:r>
              <a:rPr lang="it-IT" sz="1576" b="1" dirty="0">
                <a:solidFill>
                  <a:schemeClr val="accent2"/>
                </a:solidFill>
              </a:rPr>
              <a:t>VANTAGGI PER L’IMPRESA </a:t>
            </a:r>
          </a:p>
          <a:p>
            <a:pPr algn="ctr">
              <a:lnSpc>
                <a:spcPct val="90000"/>
              </a:lnSpc>
              <a:defRPr/>
            </a:pPr>
            <a:r>
              <a:rPr lang="it-IT" sz="1576" b="1" dirty="0">
                <a:solidFill>
                  <a:schemeClr val="accent2"/>
                </a:solidFill>
              </a:rPr>
              <a:t>CHE RICEVE IL FINANZIAMENTO</a:t>
            </a:r>
          </a:p>
        </p:txBody>
      </p:sp>
      <p:sp>
        <p:nvSpPr>
          <p:cNvPr id="15" name="Rettangolo 14"/>
          <p:cNvSpPr/>
          <p:nvPr/>
        </p:nvSpPr>
        <p:spPr>
          <a:xfrm>
            <a:off x="2165024" y="2580260"/>
            <a:ext cx="2826571" cy="1540654"/>
          </a:xfrm>
          <a:prstGeom prst="rect">
            <a:avLst/>
          </a:prstGeom>
        </p:spPr>
        <p:txBody>
          <a:bodyPr wrap="square" lIns="0" tIns="0" rIns="0" bIns="0">
            <a:noAutofit/>
          </a:bodyPr>
          <a:lstStyle/>
          <a:p>
            <a:pPr>
              <a:spcAft>
                <a:spcPts val="1970"/>
              </a:spcAft>
            </a:pPr>
            <a:r>
              <a:rPr lang="it-IT" sz="1084" dirty="0"/>
              <a:t>Per le </a:t>
            </a:r>
            <a:r>
              <a:rPr lang="it-IT" sz="1084" b="1" dirty="0"/>
              <a:t>PMI</a:t>
            </a:r>
            <a:r>
              <a:rPr lang="it-IT" sz="1084" dirty="0"/>
              <a:t>: garanzia su finanziamenti per attività connesse alla crescita sui mercati internazionali erogati nell’ambito di accordi quadro con i principali intermediari finanziari</a:t>
            </a:r>
            <a:br>
              <a:rPr lang="it-IT" sz="1084" dirty="0"/>
            </a:br>
            <a:r>
              <a:rPr lang="it-IT" sz="1084" dirty="0"/>
              <a:t/>
            </a:r>
            <a:br>
              <a:rPr lang="it-IT" sz="1084" dirty="0"/>
            </a:br>
            <a:r>
              <a:rPr lang="it-IT" sz="1084" dirty="0"/>
              <a:t>Per le </a:t>
            </a:r>
            <a:r>
              <a:rPr lang="it-IT" sz="1084" b="1" dirty="0"/>
              <a:t>Grandi Imprese</a:t>
            </a:r>
            <a:r>
              <a:rPr lang="it-IT" sz="1084" dirty="0"/>
              <a:t>: garanzia su finanziamenti destinati a specifici investimenti all’estero o necessità di capitale circolante connessi a commesse internazionali</a:t>
            </a:r>
          </a:p>
        </p:txBody>
      </p:sp>
      <p:grpSp>
        <p:nvGrpSpPr>
          <p:cNvPr id="19" name="Gruppo 18"/>
          <p:cNvGrpSpPr/>
          <p:nvPr/>
        </p:nvGrpSpPr>
        <p:grpSpPr>
          <a:xfrm>
            <a:off x="1661566" y="1428500"/>
            <a:ext cx="3653369" cy="3337133"/>
            <a:chOff x="1726181" y="1123781"/>
            <a:chExt cx="955436" cy="871355"/>
          </a:xfrm>
        </p:grpSpPr>
        <p:grpSp>
          <p:nvGrpSpPr>
            <p:cNvPr id="20" name="Gruppo 19"/>
            <p:cNvGrpSpPr/>
            <p:nvPr/>
          </p:nvGrpSpPr>
          <p:grpSpPr>
            <a:xfrm>
              <a:off x="1726181" y="1123781"/>
              <a:ext cx="825164" cy="612000"/>
              <a:chOff x="6218843" y="1444892"/>
              <a:chExt cx="825164" cy="612000"/>
            </a:xfrm>
          </p:grpSpPr>
          <p:cxnSp>
            <p:nvCxnSpPr>
              <p:cNvPr id="24" name="Connettore diritto 23"/>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5" name="Connettore diritto 24"/>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1" name="Gruppo 20"/>
            <p:cNvGrpSpPr/>
            <p:nvPr/>
          </p:nvGrpSpPr>
          <p:grpSpPr>
            <a:xfrm>
              <a:off x="1851151" y="1383136"/>
              <a:ext cx="830466" cy="612000"/>
              <a:chOff x="6343813" y="1704247"/>
              <a:chExt cx="830466" cy="612000"/>
            </a:xfrm>
          </p:grpSpPr>
          <p:cxnSp>
            <p:nvCxnSpPr>
              <p:cNvPr id="22" name="Connettore diritto 21"/>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3" name="Connettore diritto 22"/>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40" name="Gruppo 39"/>
          <p:cNvGrpSpPr/>
          <p:nvPr/>
        </p:nvGrpSpPr>
        <p:grpSpPr>
          <a:xfrm>
            <a:off x="5265653" y="828620"/>
            <a:ext cx="3653369" cy="3337133"/>
            <a:chOff x="1726181" y="1123781"/>
            <a:chExt cx="955436" cy="871355"/>
          </a:xfrm>
        </p:grpSpPr>
        <p:grpSp>
          <p:nvGrpSpPr>
            <p:cNvPr id="41" name="Gruppo 40"/>
            <p:cNvGrpSpPr/>
            <p:nvPr/>
          </p:nvGrpSpPr>
          <p:grpSpPr>
            <a:xfrm>
              <a:off x="1726181" y="1123781"/>
              <a:ext cx="825164" cy="612000"/>
              <a:chOff x="6218843" y="1444892"/>
              <a:chExt cx="825164" cy="612000"/>
            </a:xfrm>
          </p:grpSpPr>
          <p:cxnSp>
            <p:nvCxnSpPr>
              <p:cNvPr id="45" name="Connettore diritto 44"/>
              <p:cNvCxnSpPr/>
              <p:nvPr/>
            </p:nvCxnSpPr>
            <p:spPr>
              <a:xfrm>
                <a:off x="6345991" y="1445818"/>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46" name="Connettore diritto 45"/>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2" name="Gruppo 41"/>
            <p:cNvGrpSpPr/>
            <p:nvPr/>
          </p:nvGrpSpPr>
          <p:grpSpPr>
            <a:xfrm>
              <a:off x="1851151" y="1383136"/>
              <a:ext cx="830466" cy="612000"/>
              <a:chOff x="6343813" y="1704247"/>
              <a:chExt cx="830466" cy="612000"/>
            </a:xfrm>
          </p:grpSpPr>
          <p:cxnSp>
            <p:nvCxnSpPr>
              <p:cNvPr id="43" name="Connettore diritto 42"/>
              <p:cNvCxnSpPr/>
              <p:nvPr/>
            </p:nvCxnSpPr>
            <p:spPr>
              <a:xfrm>
                <a:off x="6343813" y="2311285"/>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44" name="Connettore diritto 43"/>
              <p:cNvCxnSpPr/>
              <p:nvPr/>
            </p:nvCxnSpPr>
            <p:spPr>
              <a:xfrm flipV="1">
                <a:off x="7041829" y="1704247"/>
                <a:ext cx="132450"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23279845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608DA0FE-9C19-F746-8419-6700E348BF78}" type="slidenum">
              <a:rPr lang="it-IT" smtClean="0"/>
              <a:pPr/>
              <a:t>3</a:t>
            </a:fld>
            <a:endParaRPr lang="it-IT" dirty="0"/>
          </a:p>
        </p:txBody>
      </p:sp>
      <p:sp>
        <p:nvSpPr>
          <p:cNvPr id="4" name="Titolo 3"/>
          <p:cNvSpPr>
            <a:spLocks noGrp="1"/>
          </p:cNvSpPr>
          <p:nvPr>
            <p:ph type="title"/>
          </p:nvPr>
        </p:nvSpPr>
        <p:spPr/>
        <p:txBody>
          <a:bodyPr>
            <a:normAutofit fontScale="90000"/>
          </a:bodyPr>
          <a:lstStyle/>
          <a:p>
            <a:r>
              <a:rPr lang="it-IT" dirty="0" smtClean="0"/>
              <a:t>Ambiti operativi delle garanzie SACE SIMEST</a:t>
            </a:r>
            <a:endParaRPr lang="it-IT" dirty="0"/>
          </a:p>
        </p:txBody>
      </p:sp>
      <p:sp>
        <p:nvSpPr>
          <p:cNvPr id="6" name="CasellaDiTesto 5"/>
          <p:cNvSpPr txBox="1"/>
          <p:nvPr/>
        </p:nvSpPr>
        <p:spPr>
          <a:xfrm>
            <a:off x="250824" y="911033"/>
            <a:ext cx="4549775" cy="419746"/>
          </a:xfrm>
          <a:prstGeom prst="rect">
            <a:avLst/>
          </a:prstGeom>
          <a:solidFill>
            <a:schemeClr val="tx1"/>
          </a:solidFill>
          <a:ln>
            <a:solidFill>
              <a:schemeClr val="tx1"/>
            </a:solidFill>
          </a:ln>
        </p:spPr>
        <p:txBody>
          <a:bodyPr vert="horz" wrap="square" lIns="36000" tIns="36000" rIns="36000" bIns="36000" rtlCol="0" anchor="ctr">
            <a:noAutofit/>
          </a:bodyPr>
          <a:lstStyle/>
          <a:p>
            <a:pPr algn="ctr"/>
            <a:r>
              <a:rPr lang="it-IT" sz="1200" dirty="0" smtClean="0">
                <a:solidFill>
                  <a:schemeClr val="bg1"/>
                </a:solidFill>
              </a:rPr>
              <a:t>A mercato</a:t>
            </a:r>
            <a:endParaRPr lang="it-IT" sz="1200" dirty="0" smtClean="0">
              <a:solidFill>
                <a:schemeClr val="bg1"/>
              </a:solidFill>
            </a:endParaRPr>
          </a:p>
        </p:txBody>
      </p:sp>
      <p:sp>
        <p:nvSpPr>
          <p:cNvPr id="7" name="CasellaDiTesto 6"/>
          <p:cNvSpPr txBox="1"/>
          <p:nvPr/>
        </p:nvSpPr>
        <p:spPr>
          <a:xfrm>
            <a:off x="5412921" y="2122714"/>
            <a:ext cx="914400" cy="914400"/>
          </a:xfrm>
          <a:prstGeom prst="rect">
            <a:avLst/>
          </a:prstGeom>
        </p:spPr>
        <p:txBody>
          <a:bodyPr vert="horz" wrap="none" lIns="36000" tIns="36000" rIns="36000" bIns="36000" rtlCol="0" anchor="t">
            <a:noAutofit/>
          </a:bodyPr>
          <a:lstStyle/>
          <a:p>
            <a:pPr algn="l"/>
            <a:endParaRPr lang="it-IT" sz="1200" dirty="0" err="1" smtClean="0"/>
          </a:p>
        </p:txBody>
      </p:sp>
      <p:cxnSp>
        <p:nvCxnSpPr>
          <p:cNvPr id="9" name="Connettore diritto 8"/>
          <p:cNvCxnSpPr/>
          <p:nvPr/>
        </p:nvCxnSpPr>
        <p:spPr>
          <a:xfrm>
            <a:off x="6751864" y="955221"/>
            <a:ext cx="0" cy="338001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Connettore diritto 9"/>
          <p:cNvCxnSpPr/>
          <p:nvPr/>
        </p:nvCxnSpPr>
        <p:spPr>
          <a:xfrm>
            <a:off x="4953001" y="955221"/>
            <a:ext cx="0" cy="3380015"/>
          </a:xfrm>
          <a:prstGeom prst="line">
            <a:avLst/>
          </a:prstGeom>
        </p:spPr>
        <p:style>
          <a:lnRef idx="1">
            <a:schemeClr val="accent1"/>
          </a:lnRef>
          <a:fillRef idx="0">
            <a:schemeClr val="accent1"/>
          </a:fillRef>
          <a:effectRef idx="0">
            <a:schemeClr val="accent1"/>
          </a:effectRef>
          <a:fontRef idx="minor">
            <a:schemeClr val="tx1"/>
          </a:fontRef>
        </p:style>
      </p:cxnSp>
      <p:sp>
        <p:nvSpPr>
          <p:cNvPr id="11" name="CasellaDiTesto 10"/>
          <p:cNvSpPr txBox="1"/>
          <p:nvPr/>
        </p:nvSpPr>
        <p:spPr>
          <a:xfrm>
            <a:off x="5105404" y="907435"/>
            <a:ext cx="1494057" cy="423344"/>
          </a:xfrm>
          <a:prstGeom prst="rect">
            <a:avLst/>
          </a:prstGeom>
          <a:solidFill>
            <a:schemeClr val="tx1"/>
          </a:solidFill>
          <a:ln>
            <a:solidFill>
              <a:schemeClr val="tx1"/>
            </a:solidFill>
          </a:ln>
        </p:spPr>
        <p:txBody>
          <a:bodyPr vert="horz" wrap="square" lIns="36000" tIns="36000" rIns="36000" bIns="36000" rtlCol="0" anchor="ctr">
            <a:noAutofit/>
          </a:bodyPr>
          <a:lstStyle/>
          <a:p>
            <a:pPr algn="ctr"/>
            <a:r>
              <a:rPr lang="it-IT" sz="1200" dirty="0" err="1" smtClean="0">
                <a:solidFill>
                  <a:schemeClr val="bg1"/>
                </a:solidFill>
              </a:rPr>
              <a:t>Temporary</a:t>
            </a:r>
            <a:r>
              <a:rPr lang="it-IT" sz="1200" dirty="0" smtClean="0">
                <a:solidFill>
                  <a:schemeClr val="bg1"/>
                </a:solidFill>
              </a:rPr>
              <a:t> Framework</a:t>
            </a:r>
            <a:endParaRPr lang="it-IT" sz="1200" dirty="0" smtClean="0">
              <a:solidFill>
                <a:schemeClr val="bg1"/>
              </a:solidFill>
            </a:endParaRPr>
          </a:p>
        </p:txBody>
      </p:sp>
      <p:sp>
        <p:nvSpPr>
          <p:cNvPr id="12" name="CasellaDiTesto 11"/>
          <p:cNvSpPr txBox="1"/>
          <p:nvPr/>
        </p:nvSpPr>
        <p:spPr>
          <a:xfrm>
            <a:off x="6904266" y="912878"/>
            <a:ext cx="1494057" cy="423344"/>
          </a:xfrm>
          <a:prstGeom prst="rect">
            <a:avLst/>
          </a:prstGeom>
          <a:solidFill>
            <a:schemeClr val="tx1"/>
          </a:solidFill>
          <a:ln>
            <a:solidFill>
              <a:schemeClr val="tx1"/>
            </a:solidFill>
          </a:ln>
        </p:spPr>
        <p:txBody>
          <a:bodyPr vert="horz" wrap="square" lIns="36000" tIns="36000" rIns="36000" bIns="36000" rtlCol="0" anchor="ctr">
            <a:noAutofit/>
          </a:bodyPr>
          <a:lstStyle>
            <a:defPPr>
              <a:defRPr lang="it-IT"/>
            </a:defPPr>
            <a:lvl1pPr algn="ctr">
              <a:defRPr sz="1200">
                <a:solidFill>
                  <a:schemeClr val="bg1"/>
                </a:solidFill>
              </a:defRPr>
            </a:lvl1pPr>
          </a:lstStyle>
          <a:p>
            <a:r>
              <a:rPr lang="it-IT" dirty="0"/>
              <a:t>Agevolato</a:t>
            </a:r>
          </a:p>
        </p:txBody>
      </p:sp>
      <p:sp>
        <p:nvSpPr>
          <p:cNvPr id="13" name="CasellaDiTesto 12"/>
          <p:cNvSpPr txBox="1"/>
          <p:nvPr/>
        </p:nvSpPr>
        <p:spPr>
          <a:xfrm>
            <a:off x="270101" y="1665082"/>
            <a:ext cx="1550535" cy="776038"/>
          </a:xfrm>
          <a:prstGeom prst="rect">
            <a:avLst/>
          </a:prstGeom>
          <a:ln>
            <a:solidFill>
              <a:schemeClr val="tx1"/>
            </a:solidFill>
          </a:ln>
        </p:spPr>
        <p:txBody>
          <a:bodyPr vert="horz" wrap="square" lIns="36000" tIns="36000" rIns="36000" bIns="36000" rtlCol="0" anchor="ctr">
            <a:noAutofit/>
          </a:bodyPr>
          <a:lstStyle/>
          <a:p>
            <a:pPr algn="ctr"/>
            <a:r>
              <a:rPr lang="it-IT" sz="1100" dirty="0" smtClean="0"/>
              <a:t>Internazionalizzazione</a:t>
            </a:r>
            <a:endParaRPr lang="it-IT" sz="1100" dirty="0" smtClean="0"/>
          </a:p>
        </p:txBody>
      </p:sp>
      <p:sp>
        <p:nvSpPr>
          <p:cNvPr id="14" name="CasellaDiTesto 13"/>
          <p:cNvSpPr txBox="1"/>
          <p:nvPr/>
        </p:nvSpPr>
        <p:spPr>
          <a:xfrm>
            <a:off x="1944799" y="1665082"/>
            <a:ext cx="1426372" cy="776038"/>
          </a:xfrm>
          <a:prstGeom prst="rect">
            <a:avLst/>
          </a:prstGeom>
          <a:ln w="28575">
            <a:solidFill>
              <a:srgbClr val="92D050"/>
            </a:solidFill>
          </a:ln>
        </p:spPr>
        <p:txBody>
          <a:bodyPr vert="horz" wrap="square" lIns="36000" tIns="36000" rIns="36000" bIns="36000" rtlCol="0" anchor="ctr">
            <a:noAutofit/>
          </a:bodyPr>
          <a:lstStyle/>
          <a:p>
            <a:pPr algn="ctr"/>
            <a:r>
              <a:rPr lang="it-IT" sz="1100" dirty="0" smtClean="0"/>
              <a:t>Green New Deal</a:t>
            </a:r>
            <a:endParaRPr lang="it-IT" sz="1100" dirty="0" smtClean="0"/>
          </a:p>
        </p:txBody>
      </p:sp>
      <p:sp>
        <p:nvSpPr>
          <p:cNvPr id="15" name="CasellaDiTesto 14"/>
          <p:cNvSpPr txBox="1"/>
          <p:nvPr/>
        </p:nvSpPr>
        <p:spPr>
          <a:xfrm>
            <a:off x="3523573" y="1665081"/>
            <a:ext cx="1277026" cy="776039"/>
          </a:xfrm>
          <a:prstGeom prst="rect">
            <a:avLst/>
          </a:prstGeom>
          <a:ln>
            <a:solidFill>
              <a:schemeClr val="tx1"/>
            </a:solidFill>
          </a:ln>
        </p:spPr>
        <p:txBody>
          <a:bodyPr vert="horz" wrap="square" lIns="36000" tIns="36000" rIns="36000" bIns="36000" rtlCol="0" anchor="ctr">
            <a:noAutofit/>
          </a:bodyPr>
          <a:lstStyle/>
          <a:p>
            <a:pPr algn="ctr"/>
            <a:r>
              <a:rPr lang="it-IT" sz="1100" dirty="0" smtClean="0"/>
              <a:t>Art 14 bis</a:t>
            </a:r>
          </a:p>
          <a:p>
            <a:pPr algn="ctr"/>
            <a:r>
              <a:rPr lang="it-IT" sz="1100" dirty="0" smtClean="0"/>
              <a:t>«Sostegno e rilancio»</a:t>
            </a:r>
            <a:endParaRPr lang="it-IT" sz="1100" dirty="0" smtClean="0"/>
          </a:p>
        </p:txBody>
      </p:sp>
      <p:sp>
        <p:nvSpPr>
          <p:cNvPr id="16" name="CasellaDiTesto 15"/>
          <p:cNvSpPr txBox="1"/>
          <p:nvPr/>
        </p:nvSpPr>
        <p:spPr>
          <a:xfrm>
            <a:off x="5105403" y="1677544"/>
            <a:ext cx="1494058" cy="776039"/>
          </a:xfrm>
          <a:prstGeom prst="rect">
            <a:avLst/>
          </a:prstGeom>
          <a:ln>
            <a:solidFill>
              <a:schemeClr val="tx1"/>
            </a:solidFill>
          </a:ln>
        </p:spPr>
        <p:txBody>
          <a:bodyPr vert="horz" wrap="square" lIns="36000" tIns="36000" rIns="36000" bIns="36000" rtlCol="0" anchor="ctr">
            <a:noAutofit/>
          </a:bodyPr>
          <a:lstStyle/>
          <a:p>
            <a:pPr algn="ctr"/>
            <a:r>
              <a:rPr lang="it-IT" sz="1100" dirty="0" smtClean="0"/>
              <a:t>Garanzia Italia</a:t>
            </a:r>
            <a:endParaRPr lang="it-IT" sz="1100" dirty="0" smtClean="0"/>
          </a:p>
        </p:txBody>
      </p:sp>
      <p:sp>
        <p:nvSpPr>
          <p:cNvPr id="17" name="CasellaDiTesto 16"/>
          <p:cNvSpPr txBox="1"/>
          <p:nvPr/>
        </p:nvSpPr>
        <p:spPr>
          <a:xfrm>
            <a:off x="6926716" y="1677544"/>
            <a:ext cx="1494058" cy="776039"/>
          </a:xfrm>
          <a:prstGeom prst="rect">
            <a:avLst/>
          </a:prstGeom>
          <a:ln w="28575">
            <a:solidFill>
              <a:srgbClr val="FF0000"/>
            </a:solidFill>
          </a:ln>
        </p:spPr>
        <p:txBody>
          <a:bodyPr vert="horz" wrap="square" lIns="36000" tIns="36000" rIns="36000" bIns="36000" rtlCol="0" anchor="ctr">
            <a:noAutofit/>
          </a:bodyPr>
          <a:lstStyle/>
          <a:p>
            <a:pPr algn="ctr"/>
            <a:r>
              <a:rPr lang="it-IT" sz="1100" dirty="0" smtClean="0"/>
              <a:t>Fondo 394</a:t>
            </a:r>
            <a:endParaRPr lang="it-IT" sz="1100" dirty="0" smtClean="0"/>
          </a:p>
        </p:txBody>
      </p:sp>
      <p:sp>
        <p:nvSpPr>
          <p:cNvPr id="18" name="CasellaDiTesto 17"/>
          <p:cNvSpPr txBox="1"/>
          <p:nvPr/>
        </p:nvSpPr>
        <p:spPr>
          <a:xfrm>
            <a:off x="250825" y="2739933"/>
            <a:ext cx="1550535" cy="776038"/>
          </a:xfrm>
          <a:prstGeom prst="rect">
            <a:avLst/>
          </a:prstGeom>
          <a:ln>
            <a:noFill/>
          </a:ln>
        </p:spPr>
        <p:txBody>
          <a:bodyPr vert="horz" wrap="square" lIns="36000" tIns="36000" rIns="36000" bIns="36000" rtlCol="0" anchor="t">
            <a:noAutofit/>
          </a:bodyPr>
          <a:lstStyle/>
          <a:p>
            <a:pPr algn="ctr"/>
            <a:r>
              <a:rPr lang="it-IT" sz="1100" dirty="0" smtClean="0"/>
              <a:t>Finanziamenti e Bond/Cauzioni finalizzati ad operazioni che riguardano lo </a:t>
            </a:r>
            <a:r>
              <a:rPr lang="it-IT" sz="1100" b="1" dirty="0" smtClean="0"/>
              <a:t>sviluppo all’estero</a:t>
            </a:r>
            <a:endParaRPr lang="it-IT" sz="1100" b="1" dirty="0" smtClean="0"/>
          </a:p>
        </p:txBody>
      </p:sp>
      <p:sp>
        <p:nvSpPr>
          <p:cNvPr id="19" name="CasellaDiTesto 18"/>
          <p:cNvSpPr txBox="1"/>
          <p:nvPr/>
        </p:nvSpPr>
        <p:spPr>
          <a:xfrm>
            <a:off x="1925523" y="2739933"/>
            <a:ext cx="1426372" cy="776038"/>
          </a:xfrm>
          <a:prstGeom prst="rect">
            <a:avLst/>
          </a:prstGeom>
          <a:ln>
            <a:noFill/>
          </a:ln>
        </p:spPr>
        <p:txBody>
          <a:bodyPr vert="horz" wrap="square" lIns="36000" tIns="36000" rIns="36000" bIns="36000" rtlCol="0" anchor="t">
            <a:noAutofit/>
          </a:bodyPr>
          <a:lstStyle/>
          <a:p>
            <a:pPr algn="ctr"/>
            <a:r>
              <a:rPr lang="it-IT" sz="1100" dirty="0" smtClean="0"/>
              <a:t>Finanziamenti e altri prodotti finanziari dedicati a progetti </a:t>
            </a:r>
            <a:r>
              <a:rPr lang="it-IT" sz="1100" b="1" dirty="0" smtClean="0"/>
              <a:t>Green</a:t>
            </a:r>
            <a:endParaRPr lang="it-IT" sz="1100" b="1" dirty="0" smtClean="0"/>
          </a:p>
        </p:txBody>
      </p:sp>
      <p:sp>
        <p:nvSpPr>
          <p:cNvPr id="20" name="CasellaDiTesto 19"/>
          <p:cNvSpPr txBox="1"/>
          <p:nvPr/>
        </p:nvSpPr>
        <p:spPr>
          <a:xfrm>
            <a:off x="3504297" y="2739932"/>
            <a:ext cx="1277026" cy="776039"/>
          </a:xfrm>
          <a:prstGeom prst="rect">
            <a:avLst/>
          </a:prstGeom>
          <a:ln>
            <a:noFill/>
          </a:ln>
        </p:spPr>
        <p:txBody>
          <a:bodyPr vert="horz" wrap="square" lIns="36000" tIns="36000" rIns="36000" bIns="36000" rtlCol="0" anchor="t">
            <a:noAutofit/>
          </a:bodyPr>
          <a:lstStyle/>
          <a:p>
            <a:pPr algn="ctr"/>
            <a:r>
              <a:rPr lang="it-IT" sz="1100" dirty="0" smtClean="0"/>
              <a:t>Finanziamenti a imprese</a:t>
            </a:r>
            <a:endParaRPr lang="it-IT" sz="1100" b="1" dirty="0" smtClean="0"/>
          </a:p>
        </p:txBody>
      </p:sp>
      <p:sp>
        <p:nvSpPr>
          <p:cNvPr id="21" name="CasellaDiTesto 20"/>
          <p:cNvSpPr txBox="1"/>
          <p:nvPr/>
        </p:nvSpPr>
        <p:spPr>
          <a:xfrm>
            <a:off x="5086127" y="2752395"/>
            <a:ext cx="1494058" cy="776039"/>
          </a:xfrm>
          <a:prstGeom prst="rect">
            <a:avLst/>
          </a:prstGeom>
          <a:ln>
            <a:noFill/>
          </a:ln>
        </p:spPr>
        <p:txBody>
          <a:bodyPr vert="horz" wrap="square" lIns="36000" tIns="36000" rIns="36000" bIns="36000" rtlCol="0" anchor="t">
            <a:noAutofit/>
          </a:bodyPr>
          <a:lstStyle/>
          <a:p>
            <a:pPr algn="ctr"/>
            <a:r>
              <a:rPr lang="it-IT" sz="1100" dirty="0" smtClean="0"/>
              <a:t>Finanziamenti e operazioni di </a:t>
            </a:r>
            <a:r>
              <a:rPr lang="it-IT" sz="1100" dirty="0" err="1" smtClean="0"/>
              <a:t>leasi</a:t>
            </a:r>
            <a:r>
              <a:rPr lang="it-IT" sz="1100" dirty="0" err="1" smtClean="0"/>
              <a:t>g</a:t>
            </a:r>
            <a:r>
              <a:rPr lang="it-IT" sz="1100" dirty="0" smtClean="0"/>
              <a:t> e factoring per aziende con impatto </a:t>
            </a:r>
            <a:r>
              <a:rPr lang="it-IT" sz="1100" b="1" dirty="0" err="1" smtClean="0"/>
              <a:t>Covid</a:t>
            </a:r>
            <a:endParaRPr lang="it-IT" sz="1100" b="1" dirty="0" smtClean="0"/>
          </a:p>
        </p:txBody>
      </p:sp>
      <p:sp>
        <p:nvSpPr>
          <p:cNvPr id="22" name="CasellaDiTesto 21"/>
          <p:cNvSpPr txBox="1"/>
          <p:nvPr/>
        </p:nvSpPr>
        <p:spPr>
          <a:xfrm>
            <a:off x="6907440" y="2752395"/>
            <a:ext cx="1494058" cy="776039"/>
          </a:xfrm>
          <a:prstGeom prst="rect">
            <a:avLst/>
          </a:prstGeom>
          <a:ln>
            <a:noFill/>
          </a:ln>
        </p:spPr>
        <p:txBody>
          <a:bodyPr vert="horz" wrap="square" lIns="36000" tIns="36000" rIns="36000" bIns="36000" rtlCol="0" anchor="t">
            <a:noAutofit/>
          </a:bodyPr>
          <a:lstStyle/>
          <a:p>
            <a:pPr algn="ctr"/>
            <a:r>
              <a:rPr lang="it-IT" sz="1100" dirty="0" smtClean="0"/>
              <a:t>Finanziamenti agevolati per progetti di </a:t>
            </a:r>
            <a:r>
              <a:rPr lang="it-IT" sz="1100" b="1" dirty="0" smtClean="0"/>
              <a:t>sviluppo dei mercati esteri</a:t>
            </a:r>
            <a:endParaRPr lang="it-IT" sz="1100" b="1" dirty="0" smtClean="0"/>
          </a:p>
        </p:txBody>
      </p:sp>
      <p:sp>
        <p:nvSpPr>
          <p:cNvPr id="23" name="CasellaDiTesto 22"/>
          <p:cNvSpPr txBox="1"/>
          <p:nvPr/>
        </p:nvSpPr>
        <p:spPr>
          <a:xfrm>
            <a:off x="270101" y="3798626"/>
            <a:ext cx="4530498" cy="776038"/>
          </a:xfrm>
          <a:prstGeom prst="rect">
            <a:avLst/>
          </a:prstGeom>
          <a:ln>
            <a:solidFill>
              <a:schemeClr val="tx2"/>
            </a:solidFill>
          </a:ln>
        </p:spPr>
        <p:txBody>
          <a:bodyPr vert="horz" wrap="square" lIns="36000" tIns="36000" rIns="36000" bIns="36000" rtlCol="0" anchor="ctr">
            <a:noAutofit/>
          </a:bodyPr>
          <a:lstStyle/>
          <a:p>
            <a:pPr algn="ctr"/>
            <a:r>
              <a:rPr lang="it-IT" sz="1100" dirty="0" smtClean="0">
                <a:solidFill>
                  <a:schemeClr val="tx2"/>
                </a:solidFill>
              </a:rPr>
              <a:t>Valutazione Banca </a:t>
            </a:r>
          </a:p>
          <a:p>
            <a:pPr algn="ctr"/>
            <a:r>
              <a:rPr lang="it-IT" sz="1100" dirty="0" smtClean="0">
                <a:solidFill>
                  <a:schemeClr val="tx2"/>
                </a:solidFill>
              </a:rPr>
              <a:t>Valutazione SACE</a:t>
            </a:r>
            <a:endParaRPr lang="it-IT" sz="1100" dirty="0" smtClean="0">
              <a:solidFill>
                <a:schemeClr val="tx2"/>
              </a:solidFill>
            </a:endParaRPr>
          </a:p>
        </p:txBody>
      </p:sp>
      <p:sp>
        <p:nvSpPr>
          <p:cNvPr id="26" name="CasellaDiTesto 25"/>
          <p:cNvSpPr txBox="1"/>
          <p:nvPr/>
        </p:nvSpPr>
        <p:spPr>
          <a:xfrm>
            <a:off x="5105403" y="3811088"/>
            <a:ext cx="1494058" cy="776039"/>
          </a:xfrm>
          <a:prstGeom prst="rect">
            <a:avLst/>
          </a:prstGeom>
          <a:ln>
            <a:solidFill>
              <a:schemeClr val="tx2"/>
            </a:solidFill>
          </a:ln>
        </p:spPr>
        <p:txBody>
          <a:bodyPr vert="horz" wrap="square" lIns="36000" tIns="36000" rIns="36000" bIns="36000" rtlCol="0" anchor="ctr">
            <a:noAutofit/>
          </a:bodyPr>
          <a:lstStyle/>
          <a:p>
            <a:pPr algn="ctr"/>
            <a:r>
              <a:rPr lang="it-IT" sz="1100" dirty="0" smtClean="0">
                <a:solidFill>
                  <a:schemeClr val="tx2"/>
                </a:solidFill>
              </a:rPr>
              <a:t>Valutazione Banca</a:t>
            </a:r>
            <a:endParaRPr lang="it-IT" sz="1100" dirty="0" smtClean="0">
              <a:solidFill>
                <a:schemeClr val="tx2"/>
              </a:solidFill>
            </a:endParaRPr>
          </a:p>
        </p:txBody>
      </p:sp>
      <p:sp>
        <p:nvSpPr>
          <p:cNvPr id="27" name="CasellaDiTesto 26"/>
          <p:cNvSpPr txBox="1"/>
          <p:nvPr/>
        </p:nvSpPr>
        <p:spPr>
          <a:xfrm>
            <a:off x="6926716" y="3811088"/>
            <a:ext cx="1494058" cy="776039"/>
          </a:xfrm>
          <a:prstGeom prst="rect">
            <a:avLst/>
          </a:prstGeom>
          <a:ln>
            <a:solidFill>
              <a:schemeClr val="tx2"/>
            </a:solidFill>
          </a:ln>
        </p:spPr>
        <p:txBody>
          <a:bodyPr vert="horz" wrap="square" lIns="36000" tIns="36000" rIns="36000" bIns="36000" rtlCol="0" anchor="ctr">
            <a:noAutofit/>
          </a:bodyPr>
          <a:lstStyle/>
          <a:p>
            <a:pPr algn="ctr"/>
            <a:r>
              <a:rPr lang="it-IT" sz="1100" dirty="0" smtClean="0">
                <a:solidFill>
                  <a:schemeClr val="tx2"/>
                </a:solidFill>
              </a:rPr>
              <a:t>Parametri basati sui bilanci</a:t>
            </a:r>
            <a:endParaRPr lang="it-IT" sz="1100" dirty="0" smtClean="0">
              <a:solidFill>
                <a:schemeClr val="tx2"/>
              </a:solidFill>
            </a:endParaRPr>
          </a:p>
        </p:txBody>
      </p:sp>
      <p:sp>
        <p:nvSpPr>
          <p:cNvPr id="28" name="CasellaDiTesto 27"/>
          <p:cNvSpPr txBox="1"/>
          <p:nvPr/>
        </p:nvSpPr>
        <p:spPr>
          <a:xfrm>
            <a:off x="5137325" y="598395"/>
            <a:ext cx="1494058" cy="314484"/>
          </a:xfrm>
          <a:prstGeom prst="rect">
            <a:avLst/>
          </a:prstGeom>
          <a:ln>
            <a:noFill/>
          </a:ln>
        </p:spPr>
        <p:txBody>
          <a:bodyPr vert="horz" wrap="square" lIns="36000" tIns="36000" rIns="36000" bIns="36000" rtlCol="0" anchor="t">
            <a:noAutofit/>
          </a:bodyPr>
          <a:lstStyle/>
          <a:p>
            <a:pPr algn="ctr"/>
            <a:r>
              <a:rPr lang="it-IT" sz="1100" b="1" dirty="0" err="1" smtClean="0"/>
              <a:t>Ending</a:t>
            </a:r>
            <a:r>
              <a:rPr lang="it-IT" sz="1100" b="1" dirty="0" smtClean="0"/>
              <a:t> 2021</a:t>
            </a:r>
            <a:endParaRPr lang="it-IT" sz="1100" b="1" dirty="0" smtClean="0"/>
          </a:p>
        </p:txBody>
      </p:sp>
    </p:spTree>
    <p:extLst>
      <p:ext uri="{BB962C8B-B14F-4D97-AF65-F5344CB8AC3E}">
        <p14:creationId xmlns:p14="http://schemas.microsoft.com/office/powerpoint/2010/main" val="62449824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a:xfrm>
            <a:off x="250824" y="1168400"/>
            <a:ext cx="8481695" cy="2214563"/>
          </a:xfrm>
        </p:spPr>
        <p:txBody>
          <a:bodyPr/>
          <a:lstStyle/>
          <a:p>
            <a:r>
              <a:rPr lang="it-IT" sz="4400" dirty="0" smtClean="0"/>
              <a:t>Garanzie finanziarie e </a:t>
            </a:r>
            <a:r>
              <a:rPr lang="it-IT" sz="4400" dirty="0" err="1" smtClean="0"/>
              <a:t>bondistica</a:t>
            </a:r>
            <a:r>
              <a:rPr lang="it-IT" sz="4400" dirty="0" smtClean="0"/>
              <a:t> a mercato</a:t>
            </a:r>
            <a:endParaRPr lang="it-IT" dirty="0"/>
          </a:p>
        </p:txBody>
      </p:sp>
    </p:spTree>
    <p:extLst>
      <p:ext uri="{BB962C8B-B14F-4D97-AF65-F5344CB8AC3E}">
        <p14:creationId xmlns:p14="http://schemas.microsoft.com/office/powerpoint/2010/main" val="34420243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4"/>
          </p:nvPr>
        </p:nvSpPr>
        <p:spPr>
          <a:xfrm>
            <a:off x="380408" y="655551"/>
            <a:ext cx="6445250" cy="287337"/>
          </a:xfrm>
        </p:spPr>
        <p:txBody>
          <a:bodyPr/>
          <a:lstStyle/>
          <a:p>
            <a:r>
              <a:rPr lang="it-IT" dirty="0" smtClean="0"/>
              <a:t>Linea di credito per cassa</a:t>
            </a:r>
            <a:endParaRPr lang="it-IT" dirty="0"/>
          </a:p>
        </p:txBody>
      </p:sp>
      <p:sp>
        <p:nvSpPr>
          <p:cNvPr id="2" name="Titolo 1"/>
          <p:cNvSpPr>
            <a:spLocks noGrp="1"/>
          </p:cNvSpPr>
          <p:nvPr>
            <p:ph type="title"/>
          </p:nvPr>
        </p:nvSpPr>
        <p:spPr/>
        <p:txBody>
          <a:bodyPr>
            <a:normAutofit fontScale="90000"/>
          </a:bodyPr>
          <a:lstStyle/>
          <a:p>
            <a:r>
              <a:rPr lang="it-IT" dirty="0"/>
              <a:t>Finanziamenti per investimenti e capitale </a:t>
            </a:r>
            <a:r>
              <a:rPr lang="it-IT" dirty="0" smtClean="0"/>
              <a:t>circolante </a:t>
            </a:r>
            <a:endParaRPr lang="it-IT" dirty="0"/>
          </a:p>
        </p:txBody>
      </p:sp>
      <p:sp>
        <p:nvSpPr>
          <p:cNvPr id="18" name="Rectangle 4"/>
          <p:cNvSpPr>
            <a:spLocks noChangeArrowheads="1"/>
          </p:cNvSpPr>
          <p:nvPr/>
        </p:nvSpPr>
        <p:spPr bwMode="auto">
          <a:xfrm>
            <a:off x="174017" y="1102992"/>
            <a:ext cx="4081249" cy="3349232"/>
          </a:xfrm>
          <a:prstGeom prst="rect">
            <a:avLst/>
          </a:prstGeom>
          <a:noFill/>
          <a:ln w="3175">
            <a:noFill/>
            <a:miter lim="800000"/>
            <a:headEnd/>
            <a:tailEnd/>
          </a:ln>
          <a:effectLst/>
        </p:spPr>
        <p:txBody>
          <a:bodyPr/>
          <a:lstStyle/>
          <a:p>
            <a:pPr algn="ctr" defTabSz="900775" fontAlgn="base">
              <a:spcBef>
                <a:spcPct val="5000"/>
              </a:spcBef>
              <a:spcAft>
                <a:spcPct val="0"/>
              </a:spcAft>
              <a:buClr>
                <a:schemeClr val="accent2"/>
              </a:buClr>
              <a:defRPr/>
            </a:pPr>
            <a:r>
              <a:rPr lang="it-IT" sz="1576" b="1" dirty="0"/>
              <a:t>CARATTERISTICHE e VANTAGGI</a:t>
            </a:r>
          </a:p>
          <a:p>
            <a:pPr algn="ctr" defTabSz="900775" fontAlgn="base">
              <a:spcBef>
                <a:spcPct val="5000"/>
              </a:spcBef>
              <a:spcAft>
                <a:spcPct val="0"/>
              </a:spcAft>
              <a:buClr>
                <a:schemeClr val="accent2"/>
              </a:buClr>
              <a:defRPr/>
            </a:pPr>
            <a:endParaRPr lang="it-IT" sz="1576" b="1" dirty="0">
              <a:solidFill>
                <a:schemeClr val="accent2"/>
              </a:solidFill>
            </a:endParaRPr>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A chi si </a:t>
            </a:r>
            <a:r>
              <a:rPr lang="it-IT" sz="985" b="1" kern="0" dirty="0"/>
              <a:t>rivolge</a:t>
            </a:r>
            <a:r>
              <a:rPr lang="it-IT" sz="1084" kern="0" dirty="0"/>
              <a:t>:</a:t>
            </a:r>
            <a:r>
              <a:rPr lang="it-IT" sz="1084" b="1" kern="0" dirty="0"/>
              <a:t> </a:t>
            </a:r>
            <a:r>
              <a:rPr lang="it-IT" sz="1084" dirty="0"/>
              <a:t>ad imprese italiane, </a:t>
            </a:r>
            <a:r>
              <a:rPr lang="it-IT" sz="1084" dirty="0" smtClean="0"/>
              <a:t>che </a:t>
            </a:r>
            <a:r>
              <a:rPr lang="it-IT" sz="1084" dirty="0"/>
              <a:t>necessitano di finanziare il capitale circolante </a:t>
            </a:r>
            <a:r>
              <a:rPr lang="it-IT" sz="1084" dirty="0" smtClean="0"/>
              <a:t>o </a:t>
            </a:r>
            <a:r>
              <a:rPr lang="it-IT" sz="1084" dirty="0"/>
              <a:t>investimenti </a:t>
            </a:r>
            <a:r>
              <a:rPr lang="it-IT" sz="1084" dirty="0" smtClean="0"/>
              <a:t>(</a:t>
            </a:r>
            <a:r>
              <a:rPr lang="it-IT" sz="1084" dirty="0" err="1" smtClean="0"/>
              <a:t>capex</a:t>
            </a:r>
            <a:r>
              <a:rPr lang="it-IT" sz="1084" dirty="0" smtClean="0"/>
              <a:t>).</a:t>
            </a:r>
            <a:endParaRPr lang="it-IT" sz="1084" dirty="0"/>
          </a:p>
          <a:p>
            <a:pPr marL="175151" indent="-175151" algn="just" defTabSz="900775" fontAlgn="base">
              <a:spcBef>
                <a:spcPct val="5000"/>
              </a:spcBef>
              <a:spcAft>
                <a:spcPct val="0"/>
              </a:spcAft>
              <a:buClr>
                <a:srgbClr val="B30025"/>
              </a:buClr>
              <a:buFont typeface="Wingdings" panose="05000000000000000000" pitchFamily="2" charset="2"/>
              <a:buChar char="§"/>
              <a:defRPr/>
            </a:pPr>
            <a:endParaRPr lang="it-IT" sz="296" b="1"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Rischi coperti</a:t>
            </a:r>
            <a:r>
              <a:rPr lang="it-IT" sz="1084" kern="0" dirty="0"/>
              <a:t>:</a:t>
            </a:r>
            <a:r>
              <a:rPr lang="it-IT" sz="1084" b="1" kern="0" dirty="0"/>
              <a:t> rischio di </a:t>
            </a:r>
            <a:r>
              <a:rPr lang="it-IT" sz="1084" b="1" kern="0" dirty="0" smtClean="0"/>
              <a:t>credito – mancato rimborso </a:t>
            </a:r>
            <a:endParaRPr lang="it-IT" sz="1084" b="1"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Livello di copertura</a:t>
            </a:r>
            <a:r>
              <a:rPr lang="it-IT" sz="1084" kern="0" dirty="0"/>
              <a:t>: </a:t>
            </a:r>
            <a:r>
              <a:rPr lang="it-IT" sz="1084" b="1" kern="0" dirty="0" smtClean="0"/>
              <a:t>10-70</a:t>
            </a:r>
            <a:r>
              <a:rPr lang="it-IT" sz="1084" b="1" kern="0" dirty="0" smtClean="0"/>
              <a:t>%</a:t>
            </a:r>
            <a:endParaRPr lang="it-IT" sz="1084" b="1" kern="0" dirty="0"/>
          </a:p>
          <a:p>
            <a:pPr marL="175151" indent="-175151" algn="just" defTabSz="900775" fontAlgn="base">
              <a:spcBef>
                <a:spcPct val="5000"/>
              </a:spcBef>
              <a:spcAft>
                <a:spcPct val="0"/>
              </a:spcAft>
              <a:buClr>
                <a:srgbClr val="B30025"/>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Sottostante la copertura: </a:t>
            </a:r>
            <a:r>
              <a:rPr lang="it-IT" sz="1084" kern="0" dirty="0"/>
              <a:t>finanziamento o linea di credito concessi ad imprese italiane</a:t>
            </a:r>
          </a:p>
          <a:p>
            <a:pPr marL="175151" indent="-175151" algn="just" defTabSz="900775" fontAlgn="base">
              <a:spcBef>
                <a:spcPct val="5000"/>
              </a:spcBef>
              <a:spcAft>
                <a:spcPct val="0"/>
              </a:spcAft>
              <a:buClr>
                <a:schemeClr val="accent2"/>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Tipologia garanzia</a:t>
            </a:r>
            <a:r>
              <a:rPr lang="it-IT" sz="1084" kern="0" dirty="0"/>
              <a:t>: </a:t>
            </a:r>
            <a:r>
              <a:rPr lang="it-IT" sz="1084" b="1" kern="0" dirty="0"/>
              <a:t>a prima richiesta, irrevocabile, incondizionata</a:t>
            </a:r>
          </a:p>
          <a:p>
            <a:pPr marL="175151" indent="-175151" algn="ctr" defTabSz="900775">
              <a:lnSpc>
                <a:spcPct val="150000"/>
              </a:lnSpc>
              <a:spcBef>
                <a:spcPct val="5000"/>
              </a:spcBef>
              <a:buClr>
                <a:srgbClr val="B30025"/>
              </a:buClr>
              <a:buFont typeface="Wingdings" panose="05000000000000000000" pitchFamily="2" charset="2"/>
              <a:buChar char="§"/>
              <a:defRPr/>
            </a:pPr>
            <a:endParaRPr lang="it-IT" sz="690" b="1" kern="0" dirty="0"/>
          </a:p>
          <a:p>
            <a:pPr marL="175151" indent="-175151" algn="ctr" defTabSz="900775">
              <a:lnSpc>
                <a:spcPct val="150000"/>
              </a:lnSpc>
              <a:spcBef>
                <a:spcPct val="5000"/>
              </a:spcBef>
              <a:buClr>
                <a:srgbClr val="B30025"/>
              </a:buClr>
              <a:buFont typeface="Wingdings" panose="05000000000000000000" pitchFamily="2" charset="2"/>
              <a:buChar char="§"/>
              <a:defRPr/>
            </a:pPr>
            <a:endParaRPr lang="it-IT" sz="690" b="1"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Impresa italiana</a:t>
            </a:r>
            <a:r>
              <a:rPr lang="it-IT" sz="1084" kern="0" dirty="0"/>
              <a:t>: incremento delle linee di fido disponibili e accesso più agevole a finanziamenti a medio-lungo termine.</a:t>
            </a:r>
          </a:p>
          <a:p>
            <a:pPr marL="175151" indent="-175151" algn="just" defTabSz="900775" fontAlgn="base">
              <a:spcBef>
                <a:spcPct val="5000"/>
              </a:spcBef>
              <a:spcAft>
                <a:spcPct val="0"/>
              </a:spcAft>
              <a:buClr>
                <a:schemeClr val="accent2"/>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t>Banca</a:t>
            </a:r>
            <a:r>
              <a:rPr lang="it-IT" sz="1084" kern="0" dirty="0"/>
              <a:t>: minor assorbimento di capitale regolamentare, sulla quota garantita da SACE</a:t>
            </a:r>
          </a:p>
        </p:txBody>
      </p:sp>
      <p:sp>
        <p:nvSpPr>
          <p:cNvPr id="19" name="Line 7"/>
          <p:cNvSpPr>
            <a:spLocks noChangeShapeType="1"/>
          </p:cNvSpPr>
          <p:nvPr/>
        </p:nvSpPr>
        <p:spPr bwMode="auto">
          <a:xfrm flipH="1">
            <a:off x="5879923" y="1359361"/>
            <a:ext cx="1312156" cy="0"/>
          </a:xfrm>
          <a:prstGeom prst="line">
            <a:avLst/>
          </a:prstGeom>
          <a:ln w="15875">
            <a:solidFill>
              <a:schemeClr val="accent1"/>
            </a:solidFill>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pPr>
            <a:endParaRPr lang="it-IT" sz="1330" b="1" kern="0">
              <a:solidFill>
                <a:srgbClr val="003366"/>
              </a:solidFill>
              <a:latin typeface="Arial" pitchFamily="34" charset="0"/>
            </a:endParaRPr>
          </a:p>
        </p:txBody>
      </p:sp>
      <p:sp>
        <p:nvSpPr>
          <p:cNvPr id="20" name="Rectangle 8"/>
          <p:cNvSpPr>
            <a:spLocks noChangeArrowheads="1"/>
          </p:cNvSpPr>
          <p:nvPr/>
        </p:nvSpPr>
        <p:spPr bwMode="auto">
          <a:xfrm>
            <a:off x="4649826" y="3226030"/>
            <a:ext cx="1181079" cy="592488"/>
          </a:xfrm>
          <a:prstGeom prst="rect">
            <a:avLst/>
          </a:prstGeom>
          <a:solidFill>
            <a:schemeClr val="accent1"/>
          </a:solidFill>
          <a:ln>
            <a:noFill/>
            <a:headEnd/>
            <a:tailEnd/>
          </a:ln>
          <a:effectLst/>
        </p:spPr>
        <p:txBody>
          <a:bodyPr anchor="ctr"/>
          <a:lstStyle/>
          <a:p>
            <a:pPr algn="ctr" defTabSz="900775" fontAlgn="base">
              <a:spcBef>
                <a:spcPct val="100000"/>
              </a:spcBef>
              <a:spcAft>
                <a:spcPct val="0"/>
              </a:spcAft>
              <a:buClr>
                <a:srgbClr val="262640"/>
              </a:buClr>
              <a:defRPr/>
            </a:pPr>
            <a:r>
              <a:rPr lang="en-US" sz="1182" b="1" kern="0" dirty="0">
                <a:solidFill>
                  <a:schemeClr val="bg1"/>
                </a:solidFill>
                <a:latin typeface="+mj-lt"/>
              </a:rPr>
              <a:t>Impresa </a:t>
            </a:r>
            <a:r>
              <a:rPr lang="it-IT" sz="1182" b="1" kern="0" dirty="0">
                <a:solidFill>
                  <a:schemeClr val="bg1"/>
                </a:solidFill>
                <a:latin typeface="+mj-lt"/>
              </a:rPr>
              <a:t>Italiana</a:t>
            </a:r>
          </a:p>
        </p:txBody>
      </p:sp>
      <p:sp>
        <p:nvSpPr>
          <p:cNvPr id="21" name="Rectangle 9"/>
          <p:cNvSpPr>
            <a:spLocks noChangeArrowheads="1"/>
          </p:cNvSpPr>
          <p:nvPr/>
        </p:nvSpPr>
        <p:spPr bwMode="auto">
          <a:xfrm>
            <a:off x="7271363" y="3226030"/>
            <a:ext cx="1642234" cy="592488"/>
          </a:xfrm>
          <a:prstGeom prst="rect">
            <a:avLst/>
          </a:prstGeom>
          <a:solidFill>
            <a:schemeClr val="bg2">
              <a:lumMod val="50000"/>
            </a:schemeClr>
          </a:solidFill>
          <a:ln>
            <a:noFill/>
            <a:headEnd/>
            <a:tailEnd/>
          </a:ln>
          <a:effectLst>
            <a:outerShdw blurRad="40000" dist="23000" dir="5400000" rotWithShape="0">
              <a:srgbClr val="000000">
                <a:alpha val="35000"/>
              </a:srgbClr>
            </a:outerShdw>
          </a:effectLst>
        </p:spPr>
        <p:txBody>
          <a:bodyPr anchor="ctr"/>
          <a:lstStyle/>
          <a:p>
            <a:pPr algn="ctr" defTabSz="900775" fontAlgn="base">
              <a:spcBef>
                <a:spcPct val="20000"/>
              </a:spcBef>
              <a:spcAft>
                <a:spcPct val="0"/>
              </a:spcAft>
              <a:buClr>
                <a:srgbClr val="262640"/>
              </a:buClr>
              <a:defRPr/>
            </a:pPr>
            <a:r>
              <a:rPr lang="it-IT" sz="1084" b="1" kern="0" dirty="0">
                <a:solidFill>
                  <a:schemeClr val="bg1"/>
                </a:solidFill>
                <a:latin typeface="+mj-lt"/>
              </a:rPr>
              <a:t>Fornitura / Progetto internazionalizzazione</a:t>
            </a:r>
            <a:endParaRPr lang="it-IT" sz="985" b="1" kern="0" dirty="0">
              <a:solidFill>
                <a:schemeClr val="bg1"/>
              </a:solidFill>
              <a:latin typeface="+mj-lt"/>
            </a:endParaRPr>
          </a:p>
        </p:txBody>
      </p:sp>
      <p:sp>
        <p:nvSpPr>
          <p:cNvPr id="22" name="Line 7"/>
          <p:cNvSpPr>
            <a:spLocks noChangeShapeType="1"/>
          </p:cNvSpPr>
          <p:nvPr/>
        </p:nvSpPr>
        <p:spPr bwMode="auto">
          <a:xfrm flipH="1">
            <a:off x="5240364" y="1734150"/>
            <a:ext cx="0" cy="1395702"/>
          </a:xfrm>
          <a:prstGeom prst="line">
            <a:avLst/>
          </a:prstGeom>
          <a:ln w="15875">
            <a:solidFill>
              <a:schemeClr val="accent1"/>
            </a:solidFill>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defRPr/>
            </a:pPr>
            <a:endParaRPr lang="it-IT" sz="1330" b="1" kern="0">
              <a:solidFill>
                <a:srgbClr val="003366"/>
              </a:solidFill>
              <a:latin typeface="Arial" pitchFamily="34" charset="0"/>
            </a:endParaRPr>
          </a:p>
        </p:txBody>
      </p:sp>
      <p:sp>
        <p:nvSpPr>
          <p:cNvPr id="23" name="Rectangle 14"/>
          <p:cNvSpPr>
            <a:spLocks noChangeArrowheads="1"/>
          </p:cNvSpPr>
          <p:nvPr/>
        </p:nvSpPr>
        <p:spPr bwMode="auto">
          <a:xfrm>
            <a:off x="5879924" y="1405737"/>
            <a:ext cx="1316652" cy="432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Garanzia</a:t>
            </a:r>
            <a:r>
              <a:rPr lang="it-IT" altLang="it-IT" sz="1182" dirty="0">
                <a:solidFill>
                  <a:schemeClr val="tx1"/>
                </a:solidFill>
                <a:latin typeface="+mn-lt"/>
              </a:rPr>
              <a:t> </a:t>
            </a:r>
            <a:r>
              <a:rPr lang="it-IT" altLang="it-IT" sz="1182" b="0" dirty="0">
                <a:solidFill>
                  <a:schemeClr val="tx1"/>
                </a:solidFill>
                <a:latin typeface="+mn-lt"/>
              </a:rPr>
              <a:t>finanziaria</a:t>
            </a:r>
          </a:p>
        </p:txBody>
      </p:sp>
      <p:sp>
        <p:nvSpPr>
          <p:cNvPr id="24" name="Rectangle 14"/>
          <p:cNvSpPr>
            <a:spLocks noChangeArrowheads="1"/>
          </p:cNvSpPr>
          <p:nvPr/>
        </p:nvSpPr>
        <p:spPr bwMode="auto">
          <a:xfrm>
            <a:off x="5205093" y="2232189"/>
            <a:ext cx="1251622" cy="304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Finanziamento</a:t>
            </a:r>
            <a:endParaRPr lang="it-IT" altLang="it-IT" sz="1084" b="0" dirty="0">
              <a:solidFill>
                <a:schemeClr val="tx1"/>
              </a:solidFill>
              <a:latin typeface="+mn-lt"/>
            </a:endParaRPr>
          </a:p>
        </p:txBody>
      </p:sp>
      <p:sp>
        <p:nvSpPr>
          <p:cNvPr id="25" name="Rectangle 12"/>
          <p:cNvSpPr>
            <a:spLocks noChangeArrowheads="1"/>
          </p:cNvSpPr>
          <p:nvPr/>
        </p:nvSpPr>
        <p:spPr bwMode="auto">
          <a:xfrm>
            <a:off x="4649826" y="1170727"/>
            <a:ext cx="1181079" cy="431701"/>
          </a:xfrm>
          <a:prstGeom prst="rect">
            <a:avLst/>
          </a:prstGeom>
          <a:solidFill>
            <a:schemeClr val="bg1"/>
          </a:solidFill>
          <a:ln w="9525" algn="ctr">
            <a:noFill/>
            <a:miter lim="800000"/>
            <a:headEnd/>
            <a:tailEnd/>
          </a:ln>
          <a:effectLst>
            <a:outerShdw blurRad="44450" dist="27940" dir="5400000" algn="ctr">
              <a:srgbClr val="000000">
                <a:alpha val="32000"/>
              </a:srgbClr>
            </a:outerShdw>
          </a:effectLst>
        </p:spPr>
        <p:txBody>
          <a:bodyPr tIns="70927" bIns="70927" anchor="ctr"/>
          <a:lstStyle/>
          <a:p>
            <a:pPr algn="ctr" defTabSz="900775" fontAlgn="base">
              <a:lnSpc>
                <a:spcPct val="80000"/>
              </a:lnSpc>
              <a:spcBef>
                <a:spcPct val="20000"/>
              </a:spcBef>
              <a:spcAft>
                <a:spcPct val="0"/>
              </a:spcAft>
              <a:buClr>
                <a:srgbClr val="262640"/>
              </a:buClr>
              <a:defRPr/>
            </a:pPr>
            <a:r>
              <a:rPr lang="it-IT" sz="1182" b="1" kern="0" dirty="0">
                <a:latin typeface="+mj-lt"/>
              </a:rPr>
              <a:t>Banca</a:t>
            </a:r>
            <a:endParaRPr lang="it-IT" sz="1084" b="1" kern="0" dirty="0">
              <a:latin typeface="+mj-lt"/>
            </a:endParaRPr>
          </a:p>
        </p:txBody>
      </p:sp>
      <p:pic>
        <p:nvPicPr>
          <p:cNvPr id="26" name="Immagine 25"/>
          <p:cNvPicPr>
            <a:picLocks noChangeAspect="1"/>
          </p:cNvPicPr>
          <p:nvPr/>
        </p:nvPicPr>
        <p:blipFill rotWithShape="1">
          <a:blip r:embed="rId2">
            <a:extLst>
              <a:ext uri="{28A0092B-C50C-407E-A947-70E740481C1C}">
                <a14:useLocalDpi xmlns:a14="http://schemas.microsoft.com/office/drawing/2010/main" val="0"/>
              </a:ext>
            </a:extLst>
          </a:blip>
          <a:srcRect l="16778" t="34350" r="15298" b="35421"/>
          <a:stretch/>
        </p:blipFill>
        <p:spPr>
          <a:xfrm>
            <a:off x="7249750" y="1102992"/>
            <a:ext cx="1538062" cy="484091"/>
          </a:xfrm>
          <a:prstGeom prst="rect">
            <a:avLst/>
          </a:prstGeom>
        </p:spPr>
      </p:pic>
      <p:sp>
        <p:nvSpPr>
          <p:cNvPr id="27" name="Line 7"/>
          <p:cNvSpPr>
            <a:spLocks noChangeShapeType="1"/>
          </p:cNvSpPr>
          <p:nvPr/>
        </p:nvSpPr>
        <p:spPr bwMode="auto">
          <a:xfrm flipV="1">
            <a:off x="5884420" y="3548875"/>
            <a:ext cx="1312156" cy="0"/>
          </a:xfrm>
          <a:prstGeom prst="line">
            <a:avLst/>
          </a:prstGeom>
          <a:ln w="15875">
            <a:solidFill>
              <a:schemeClr val="accent1"/>
            </a:solidFill>
            <a:prstDash val="sysDash"/>
            <a:headEnd type="triangle" w="med" len="med"/>
            <a:tailEnd type="triangle"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pPr>
            <a:endParaRPr lang="it-IT" sz="1330" b="1" kern="0">
              <a:solidFill>
                <a:srgbClr val="003366"/>
              </a:solidFill>
              <a:latin typeface="Arial" pitchFamily="34" charset="0"/>
            </a:endParaRPr>
          </a:p>
        </p:txBody>
      </p:sp>
      <p:sp>
        <p:nvSpPr>
          <p:cNvPr id="28" name="Rectangle 14"/>
          <p:cNvSpPr>
            <a:spLocks noChangeArrowheads="1"/>
          </p:cNvSpPr>
          <p:nvPr/>
        </p:nvSpPr>
        <p:spPr bwMode="auto">
          <a:xfrm>
            <a:off x="5910189" y="3226910"/>
            <a:ext cx="1281889" cy="304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Investimento</a:t>
            </a:r>
            <a:endParaRPr lang="it-IT" altLang="it-IT" sz="1084" b="0" dirty="0">
              <a:solidFill>
                <a:schemeClr val="tx1"/>
              </a:solidFill>
              <a:latin typeface="+mn-lt"/>
            </a:endParaRPr>
          </a:p>
        </p:txBody>
      </p:sp>
      <p:sp>
        <p:nvSpPr>
          <p:cNvPr id="15" name="Line 7"/>
          <p:cNvSpPr>
            <a:spLocks noChangeShapeType="1"/>
          </p:cNvSpPr>
          <p:nvPr/>
        </p:nvSpPr>
        <p:spPr bwMode="auto">
          <a:xfrm flipV="1">
            <a:off x="4983480" y="1698606"/>
            <a:ext cx="0" cy="1431246"/>
          </a:xfrm>
          <a:prstGeom prst="line">
            <a:avLst/>
          </a:prstGeom>
          <a:ln w="15875">
            <a:solidFill>
              <a:schemeClr val="accent1"/>
            </a:solidFill>
            <a:prstDash val="dash"/>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defRPr/>
            </a:pPr>
            <a:endParaRPr lang="it-IT" sz="1330" b="1" kern="0">
              <a:solidFill>
                <a:srgbClr val="003366"/>
              </a:solidFill>
              <a:latin typeface="Arial" pitchFamily="34" charset="0"/>
            </a:endParaRPr>
          </a:p>
        </p:txBody>
      </p:sp>
      <p:sp>
        <p:nvSpPr>
          <p:cNvPr id="4" name="Rettangolo 3"/>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29" name="Rettangolo 2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smtClean="0">
                <a:solidFill>
                  <a:schemeClr val="tx1"/>
                </a:solidFill>
              </a:rPr>
              <a:t>./ Rilancio</a:t>
            </a:r>
            <a:endParaRPr lang="it-IT" sz="1100" dirty="0">
              <a:solidFill>
                <a:schemeClr val="tx1"/>
              </a:solidFill>
            </a:endParaRPr>
          </a:p>
        </p:txBody>
      </p:sp>
      <p:sp>
        <p:nvSpPr>
          <p:cNvPr id="30" name="Rectangle 14"/>
          <p:cNvSpPr>
            <a:spLocks noChangeArrowheads="1"/>
          </p:cNvSpPr>
          <p:nvPr/>
        </p:nvSpPr>
        <p:spPr bwMode="auto">
          <a:xfrm>
            <a:off x="5914687" y="3644999"/>
            <a:ext cx="1281889" cy="304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smtClean="0">
                <a:solidFill>
                  <a:schemeClr val="tx1"/>
                </a:solidFill>
                <a:latin typeface="+mn-lt"/>
              </a:rPr>
              <a:t>Capitale circolante</a:t>
            </a:r>
            <a:endParaRPr lang="it-IT" altLang="it-IT" sz="1084" b="0" dirty="0">
              <a:solidFill>
                <a:schemeClr val="tx1"/>
              </a:solidFill>
              <a:latin typeface="+mn-lt"/>
            </a:endParaRPr>
          </a:p>
        </p:txBody>
      </p:sp>
    </p:spTree>
    <p:extLst>
      <p:ext uri="{BB962C8B-B14F-4D97-AF65-F5344CB8AC3E}">
        <p14:creationId xmlns:p14="http://schemas.microsoft.com/office/powerpoint/2010/main" val="36013173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608DA0FE-9C19-F746-8419-6700E348BF78}" type="slidenum">
              <a:rPr lang="it-IT" smtClean="0"/>
              <a:pPr/>
              <a:t>6</a:t>
            </a:fld>
            <a:endParaRPr lang="it-IT" dirty="0"/>
          </a:p>
        </p:txBody>
      </p:sp>
      <p:sp>
        <p:nvSpPr>
          <p:cNvPr id="4" name="Titolo 3"/>
          <p:cNvSpPr>
            <a:spLocks noGrp="1"/>
          </p:cNvSpPr>
          <p:nvPr>
            <p:ph type="title"/>
          </p:nvPr>
        </p:nvSpPr>
        <p:spPr/>
        <p:txBody>
          <a:bodyPr>
            <a:normAutofit fontScale="90000"/>
          </a:bodyPr>
          <a:lstStyle/>
          <a:p>
            <a:r>
              <a:rPr lang="it-IT" dirty="0" smtClean="0"/>
              <a:t>Finanziamenti per investimenti e capitale circolante /2</a:t>
            </a:r>
            <a:endParaRPr lang="it-IT" dirty="0"/>
          </a:p>
        </p:txBody>
      </p:sp>
      <p:grpSp>
        <p:nvGrpSpPr>
          <p:cNvPr id="20" name="Gruppo 19"/>
          <p:cNvGrpSpPr/>
          <p:nvPr/>
        </p:nvGrpSpPr>
        <p:grpSpPr>
          <a:xfrm>
            <a:off x="6790251" y="1961507"/>
            <a:ext cx="233950" cy="303970"/>
            <a:chOff x="6106886" y="832757"/>
            <a:chExt cx="449035" cy="555172"/>
          </a:xfrm>
        </p:grpSpPr>
        <p:sp>
          <p:nvSpPr>
            <p:cNvPr id="21" name="Rettangolo arrotondato 20"/>
            <p:cNvSpPr/>
            <p:nvPr/>
          </p:nvSpPr>
          <p:spPr>
            <a:xfrm>
              <a:off x="6106886" y="832757"/>
              <a:ext cx="449035" cy="555172"/>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cxnSp>
          <p:nvCxnSpPr>
            <p:cNvPr id="22" name="Connettore diritto 21"/>
            <p:cNvCxnSpPr/>
            <p:nvPr/>
          </p:nvCxnSpPr>
          <p:spPr>
            <a:xfrm>
              <a:off x="6208293" y="1058779"/>
              <a:ext cx="23261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3" name="Connettore diritto 22"/>
            <p:cNvCxnSpPr/>
            <p:nvPr/>
          </p:nvCxnSpPr>
          <p:spPr>
            <a:xfrm>
              <a:off x="6212303" y="1151165"/>
              <a:ext cx="232611"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4" name="Connettore diritto 23"/>
            <p:cNvCxnSpPr/>
            <p:nvPr/>
          </p:nvCxnSpPr>
          <p:spPr>
            <a:xfrm>
              <a:off x="6212303" y="1243264"/>
              <a:ext cx="232611"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5" name="Rettangolo arrotondato 24"/>
            <p:cNvSpPr/>
            <p:nvPr/>
          </p:nvSpPr>
          <p:spPr>
            <a:xfrm>
              <a:off x="6180292" y="921994"/>
              <a:ext cx="296635" cy="60301"/>
            </a:xfrm>
            <a:prstGeom prst="roundRect">
              <a:avLst/>
            </a:prstGeom>
            <a:solidFill>
              <a:schemeClr val="bg1"/>
            </a:solid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sp>
        <p:nvSpPr>
          <p:cNvPr id="26" name="Rectangle 8"/>
          <p:cNvSpPr>
            <a:spLocks noChangeArrowheads="1"/>
          </p:cNvSpPr>
          <p:nvPr/>
        </p:nvSpPr>
        <p:spPr bwMode="auto">
          <a:xfrm>
            <a:off x="6335820" y="2905586"/>
            <a:ext cx="1181079" cy="592488"/>
          </a:xfrm>
          <a:prstGeom prst="rect">
            <a:avLst/>
          </a:prstGeom>
          <a:solidFill>
            <a:schemeClr val="accent1"/>
          </a:solidFill>
          <a:ln>
            <a:noFill/>
            <a:headEnd/>
            <a:tailEnd/>
          </a:ln>
          <a:effectLst/>
        </p:spPr>
        <p:txBody>
          <a:bodyPr anchor="ctr"/>
          <a:lstStyle/>
          <a:p>
            <a:pPr algn="ctr" defTabSz="900775" fontAlgn="base">
              <a:spcBef>
                <a:spcPct val="100000"/>
              </a:spcBef>
              <a:spcAft>
                <a:spcPct val="0"/>
              </a:spcAft>
              <a:buClr>
                <a:srgbClr val="262640"/>
              </a:buClr>
              <a:defRPr/>
            </a:pPr>
            <a:r>
              <a:rPr lang="en-US" sz="1182" b="1" kern="0" dirty="0">
                <a:solidFill>
                  <a:schemeClr val="bg1"/>
                </a:solidFill>
                <a:latin typeface="+mj-lt"/>
              </a:rPr>
              <a:t>Impresa </a:t>
            </a:r>
            <a:r>
              <a:rPr lang="it-IT" sz="1182" b="1" kern="0" dirty="0">
                <a:solidFill>
                  <a:schemeClr val="bg1"/>
                </a:solidFill>
                <a:latin typeface="+mj-lt"/>
              </a:rPr>
              <a:t>Italiana</a:t>
            </a:r>
          </a:p>
        </p:txBody>
      </p:sp>
      <p:sp>
        <p:nvSpPr>
          <p:cNvPr id="27" name="Rectangle 12"/>
          <p:cNvSpPr>
            <a:spLocks noChangeArrowheads="1"/>
          </p:cNvSpPr>
          <p:nvPr/>
        </p:nvSpPr>
        <p:spPr bwMode="auto">
          <a:xfrm>
            <a:off x="5145069" y="1413524"/>
            <a:ext cx="1181079" cy="431701"/>
          </a:xfrm>
          <a:prstGeom prst="rect">
            <a:avLst/>
          </a:prstGeom>
          <a:solidFill>
            <a:schemeClr val="bg1"/>
          </a:solidFill>
          <a:ln w="9525" algn="ctr">
            <a:noFill/>
            <a:miter lim="800000"/>
            <a:headEnd/>
            <a:tailEnd/>
          </a:ln>
          <a:effectLst>
            <a:outerShdw blurRad="44450" dist="27940" dir="5400000" algn="ctr">
              <a:srgbClr val="000000">
                <a:alpha val="32000"/>
              </a:srgbClr>
            </a:outerShdw>
          </a:effectLst>
        </p:spPr>
        <p:txBody>
          <a:bodyPr tIns="70927" bIns="70927" anchor="ctr"/>
          <a:lstStyle/>
          <a:p>
            <a:pPr algn="ctr" defTabSz="900775" fontAlgn="base">
              <a:lnSpc>
                <a:spcPct val="80000"/>
              </a:lnSpc>
              <a:spcBef>
                <a:spcPct val="20000"/>
              </a:spcBef>
              <a:spcAft>
                <a:spcPct val="0"/>
              </a:spcAft>
              <a:buClr>
                <a:srgbClr val="262640"/>
              </a:buClr>
              <a:defRPr/>
            </a:pPr>
            <a:r>
              <a:rPr lang="it-IT" sz="1182" b="1" kern="0" dirty="0">
                <a:latin typeface="+mj-lt"/>
              </a:rPr>
              <a:t>Banca</a:t>
            </a:r>
            <a:endParaRPr lang="it-IT" sz="1084" b="1" kern="0" dirty="0">
              <a:latin typeface="+mj-lt"/>
            </a:endParaRPr>
          </a:p>
        </p:txBody>
      </p:sp>
      <p:pic>
        <p:nvPicPr>
          <p:cNvPr id="29" name="Immagine 28"/>
          <p:cNvPicPr>
            <a:picLocks noChangeAspect="1"/>
          </p:cNvPicPr>
          <p:nvPr/>
        </p:nvPicPr>
        <p:blipFill>
          <a:blip r:embed="rId2"/>
          <a:stretch>
            <a:fillRect/>
          </a:stretch>
        </p:blipFill>
        <p:spPr>
          <a:xfrm>
            <a:off x="7341036" y="1306664"/>
            <a:ext cx="970138" cy="654843"/>
          </a:xfrm>
          <a:prstGeom prst="rect">
            <a:avLst/>
          </a:prstGeom>
        </p:spPr>
      </p:pic>
      <p:cxnSp>
        <p:nvCxnSpPr>
          <p:cNvPr id="31" name="Connettore diritto 30"/>
          <p:cNvCxnSpPr>
            <a:endCxn id="26" idx="0"/>
          </p:cNvCxnSpPr>
          <p:nvPr/>
        </p:nvCxnSpPr>
        <p:spPr>
          <a:xfrm>
            <a:off x="5735608" y="1915384"/>
            <a:ext cx="1190752" cy="990202"/>
          </a:xfrm>
          <a:prstGeom prst="line">
            <a:avLst/>
          </a:prstGeom>
          <a:ln w="28575">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3" name="Connettore diritto 32"/>
          <p:cNvCxnSpPr>
            <a:stCxn id="27" idx="3"/>
            <a:endCxn id="29" idx="1"/>
          </p:cNvCxnSpPr>
          <p:nvPr/>
        </p:nvCxnSpPr>
        <p:spPr>
          <a:xfrm>
            <a:off x="6326148" y="1629375"/>
            <a:ext cx="1014888" cy="4711"/>
          </a:xfrm>
          <a:prstGeom prst="line">
            <a:avLst/>
          </a:prstGeom>
          <a:ln w="28575">
            <a:headEnd type="triangl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5" name="Connettore diritto 34"/>
          <p:cNvCxnSpPr>
            <a:stCxn id="29" idx="2"/>
            <a:endCxn id="26" idx="0"/>
          </p:cNvCxnSpPr>
          <p:nvPr/>
        </p:nvCxnSpPr>
        <p:spPr>
          <a:xfrm flipH="1">
            <a:off x="6926360" y="1961507"/>
            <a:ext cx="899745" cy="944079"/>
          </a:xfrm>
          <a:prstGeom prst="line">
            <a:avLst/>
          </a:prstGeom>
          <a:ln w="28575">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6" name="CasellaDiTesto 35"/>
          <p:cNvSpPr txBox="1"/>
          <p:nvPr/>
        </p:nvSpPr>
        <p:spPr>
          <a:xfrm>
            <a:off x="7648376" y="2183839"/>
            <a:ext cx="914400" cy="226646"/>
          </a:xfrm>
          <a:prstGeom prst="rect">
            <a:avLst/>
          </a:prstGeom>
        </p:spPr>
        <p:txBody>
          <a:bodyPr vert="horz" wrap="square" lIns="36000" tIns="36000" rIns="36000" bIns="36000" rtlCol="0" anchor="t">
            <a:noAutofit/>
          </a:bodyPr>
          <a:lstStyle/>
          <a:p>
            <a:pPr algn="l"/>
            <a:r>
              <a:rPr lang="it-IT" sz="1200" dirty="0" smtClean="0"/>
              <a:t>Accordo diretto (manleva)</a:t>
            </a:r>
          </a:p>
        </p:txBody>
      </p:sp>
      <p:sp>
        <p:nvSpPr>
          <p:cNvPr id="37" name="CasellaDiTesto 36"/>
          <p:cNvSpPr txBox="1"/>
          <p:nvPr/>
        </p:nvSpPr>
        <p:spPr>
          <a:xfrm>
            <a:off x="6383238" y="1094582"/>
            <a:ext cx="1476654" cy="208751"/>
          </a:xfrm>
          <a:prstGeom prst="rect">
            <a:avLst/>
          </a:prstGeom>
        </p:spPr>
        <p:txBody>
          <a:bodyPr vert="horz" wrap="square" lIns="36000" tIns="36000" rIns="36000" bIns="36000" rtlCol="0" anchor="t">
            <a:noAutofit/>
          </a:bodyPr>
          <a:lstStyle/>
          <a:p>
            <a:pPr algn="l"/>
            <a:r>
              <a:rPr lang="it-IT" sz="1200" dirty="0" smtClean="0"/>
              <a:t>Garanzia a copertura parziale </a:t>
            </a:r>
          </a:p>
        </p:txBody>
      </p:sp>
      <p:sp>
        <p:nvSpPr>
          <p:cNvPr id="38" name="CasellaDiTesto 37"/>
          <p:cNvSpPr txBox="1"/>
          <p:nvPr/>
        </p:nvSpPr>
        <p:spPr>
          <a:xfrm>
            <a:off x="5320932" y="2321270"/>
            <a:ext cx="1029223" cy="226646"/>
          </a:xfrm>
          <a:prstGeom prst="rect">
            <a:avLst/>
          </a:prstGeom>
        </p:spPr>
        <p:txBody>
          <a:bodyPr vert="horz" wrap="square" lIns="36000" tIns="36000" rIns="36000" bIns="36000" rtlCol="0" anchor="t">
            <a:noAutofit/>
          </a:bodyPr>
          <a:lstStyle/>
          <a:p>
            <a:pPr algn="l"/>
            <a:r>
              <a:rPr lang="it-IT" sz="1200" dirty="0" smtClean="0"/>
              <a:t>Contratto di finanziamento</a:t>
            </a:r>
          </a:p>
        </p:txBody>
      </p:sp>
      <p:sp>
        <p:nvSpPr>
          <p:cNvPr id="39" name="CasellaDiTesto 38"/>
          <p:cNvSpPr txBox="1"/>
          <p:nvPr/>
        </p:nvSpPr>
        <p:spPr>
          <a:xfrm>
            <a:off x="5134207" y="778260"/>
            <a:ext cx="3337669" cy="226020"/>
          </a:xfrm>
          <a:prstGeom prst="rect">
            <a:avLst/>
          </a:prstGeom>
          <a:solidFill>
            <a:schemeClr val="tx1"/>
          </a:solidFill>
        </p:spPr>
        <p:txBody>
          <a:bodyPr vert="horz" wrap="square" lIns="36000" tIns="36000" rIns="36000" bIns="36000" rtlCol="0" anchor="ctr">
            <a:noAutofit/>
          </a:bodyPr>
          <a:lstStyle/>
          <a:p>
            <a:pPr algn="ctr"/>
            <a:r>
              <a:rPr lang="it-IT" sz="1200" dirty="0" smtClean="0">
                <a:solidFill>
                  <a:schemeClr val="bg1"/>
                </a:solidFill>
              </a:rPr>
              <a:t>Documenti</a:t>
            </a:r>
          </a:p>
        </p:txBody>
      </p:sp>
      <p:sp>
        <p:nvSpPr>
          <p:cNvPr id="42" name="Segnaposto testo 5"/>
          <p:cNvSpPr>
            <a:spLocks noGrp="1"/>
          </p:cNvSpPr>
          <p:nvPr>
            <p:ph type="body" sz="quarter" idx="14"/>
          </p:nvPr>
        </p:nvSpPr>
        <p:spPr>
          <a:xfrm>
            <a:off x="380408" y="655551"/>
            <a:ext cx="6445250" cy="287337"/>
          </a:xfrm>
        </p:spPr>
        <p:txBody>
          <a:bodyPr/>
          <a:lstStyle/>
          <a:p>
            <a:r>
              <a:rPr lang="it-IT" dirty="0" smtClean="0"/>
              <a:t>Processo di strutturazione e documentazione</a:t>
            </a:r>
            <a:endParaRPr lang="it-IT" dirty="0"/>
          </a:p>
        </p:txBody>
      </p:sp>
      <p:sp>
        <p:nvSpPr>
          <p:cNvPr id="43" name="Rettangolo arrotondato 42"/>
          <p:cNvSpPr/>
          <p:nvPr/>
        </p:nvSpPr>
        <p:spPr>
          <a:xfrm>
            <a:off x="648676" y="1257380"/>
            <a:ext cx="2172677" cy="587845"/>
          </a:xfrm>
          <a:prstGeom prst="roundRect">
            <a:avLst>
              <a:gd name="adj"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Valutazione preliminare SACE </a:t>
            </a:r>
            <a:endParaRPr lang="it-IT" dirty="0"/>
          </a:p>
        </p:txBody>
      </p:sp>
      <p:sp>
        <p:nvSpPr>
          <p:cNvPr id="44" name="Rettangolo arrotondato 43"/>
          <p:cNvSpPr/>
          <p:nvPr/>
        </p:nvSpPr>
        <p:spPr>
          <a:xfrm>
            <a:off x="648676" y="2113492"/>
            <a:ext cx="2172677" cy="587845"/>
          </a:xfrm>
          <a:prstGeom prst="roundRect">
            <a:avLst>
              <a:gd name="adj"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Condivisione proposta Banca e SACE</a:t>
            </a:r>
            <a:endParaRPr lang="it-IT" dirty="0"/>
          </a:p>
        </p:txBody>
      </p:sp>
      <p:sp>
        <p:nvSpPr>
          <p:cNvPr id="45" name="Triangolo isoscele 44"/>
          <p:cNvSpPr/>
          <p:nvPr/>
        </p:nvSpPr>
        <p:spPr>
          <a:xfrm rot="10800000">
            <a:off x="1167531" y="1905090"/>
            <a:ext cx="1134966"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6" name="Rettangolo arrotondato 45"/>
          <p:cNvSpPr/>
          <p:nvPr/>
        </p:nvSpPr>
        <p:spPr>
          <a:xfrm>
            <a:off x="648676" y="2990386"/>
            <a:ext cx="2172677" cy="587845"/>
          </a:xfrm>
          <a:prstGeom prst="roundRect">
            <a:avLst>
              <a:gd name="adj"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Approvazione op Banca e SACE (in parallelo)</a:t>
            </a:r>
            <a:endParaRPr lang="it-IT" dirty="0"/>
          </a:p>
        </p:txBody>
      </p:sp>
      <p:sp>
        <p:nvSpPr>
          <p:cNvPr id="47" name="Rettangolo arrotondato 46"/>
          <p:cNvSpPr/>
          <p:nvPr/>
        </p:nvSpPr>
        <p:spPr>
          <a:xfrm>
            <a:off x="648676" y="3846498"/>
            <a:ext cx="2172677" cy="587845"/>
          </a:xfrm>
          <a:prstGeom prst="roundRect">
            <a:avLst>
              <a:gd name="adj"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Finalizzazione documenti</a:t>
            </a:r>
            <a:endParaRPr lang="it-IT" dirty="0"/>
          </a:p>
        </p:txBody>
      </p:sp>
      <p:sp>
        <p:nvSpPr>
          <p:cNvPr id="48" name="Triangolo isoscele 47"/>
          <p:cNvSpPr/>
          <p:nvPr/>
        </p:nvSpPr>
        <p:spPr>
          <a:xfrm rot="10800000">
            <a:off x="1161598" y="3638096"/>
            <a:ext cx="1134966"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9" name="Triangolo isoscele 48"/>
          <p:cNvSpPr/>
          <p:nvPr/>
        </p:nvSpPr>
        <p:spPr>
          <a:xfrm rot="10800000">
            <a:off x="1167530" y="2762405"/>
            <a:ext cx="1134966"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0" name="Rettangolo arrotondato 49"/>
          <p:cNvSpPr/>
          <p:nvPr/>
        </p:nvSpPr>
        <p:spPr>
          <a:xfrm>
            <a:off x="3216030" y="3828288"/>
            <a:ext cx="2172677" cy="587845"/>
          </a:xfrm>
          <a:prstGeom prst="roundRect">
            <a:avLst>
              <a:gd name="adj" fmla="val 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Firma ed erogazione</a:t>
            </a:r>
            <a:endParaRPr lang="it-IT" dirty="0"/>
          </a:p>
        </p:txBody>
      </p:sp>
      <p:sp>
        <p:nvSpPr>
          <p:cNvPr id="51" name="Triangolo isoscele 50"/>
          <p:cNvSpPr/>
          <p:nvPr/>
        </p:nvSpPr>
        <p:spPr>
          <a:xfrm rot="5400000">
            <a:off x="2692797" y="4036220"/>
            <a:ext cx="651788"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2" name="Triangolo isoscele 51"/>
          <p:cNvSpPr/>
          <p:nvPr/>
        </p:nvSpPr>
        <p:spPr>
          <a:xfrm rot="16200000">
            <a:off x="2721100" y="1458704"/>
            <a:ext cx="651788"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3" name="CasellaDiTesto 52"/>
          <p:cNvSpPr txBox="1"/>
          <p:nvPr/>
        </p:nvSpPr>
        <p:spPr>
          <a:xfrm>
            <a:off x="3238228" y="1205038"/>
            <a:ext cx="914400" cy="914400"/>
          </a:xfrm>
          <a:prstGeom prst="rect">
            <a:avLst/>
          </a:prstGeom>
        </p:spPr>
        <p:txBody>
          <a:bodyPr vert="horz" wrap="none" lIns="36000" tIns="36000" rIns="36000" bIns="36000" rtlCol="0" anchor="t">
            <a:noAutofit/>
          </a:bodyPr>
          <a:lstStyle/>
          <a:p>
            <a:pPr marL="171450" indent="-171450" algn="l">
              <a:buFont typeface="Arial" panose="020B0604020202020204" pitchFamily="34" charset="0"/>
              <a:buChar char="•"/>
            </a:pPr>
            <a:r>
              <a:rPr lang="it-IT" sz="1200" dirty="0" smtClean="0"/>
              <a:t>Bilanci</a:t>
            </a:r>
          </a:p>
          <a:p>
            <a:pPr marL="171450" indent="-171450" algn="l">
              <a:buFont typeface="Arial" panose="020B0604020202020204" pitchFamily="34" charset="0"/>
              <a:buChar char="•"/>
            </a:pPr>
            <a:r>
              <a:rPr lang="it-IT" sz="1200" dirty="0" smtClean="0"/>
              <a:t>Situazione debitoria</a:t>
            </a:r>
          </a:p>
          <a:p>
            <a:pPr marL="171450" indent="-171450" algn="l">
              <a:buFont typeface="Arial" panose="020B0604020202020204" pitchFamily="34" charset="0"/>
              <a:buChar char="•"/>
            </a:pPr>
            <a:r>
              <a:rPr lang="it-IT" sz="1200" dirty="0" smtClean="0"/>
              <a:t>Business </a:t>
            </a:r>
            <a:r>
              <a:rPr lang="it-IT" sz="1200" dirty="0" err="1" smtClean="0"/>
              <a:t>plan</a:t>
            </a:r>
            <a:endParaRPr lang="it-IT" sz="1200" dirty="0" smtClean="0"/>
          </a:p>
          <a:p>
            <a:pPr marL="171450" indent="-171450" algn="l">
              <a:buFont typeface="Arial" panose="020B0604020202020204" pitchFamily="34" charset="0"/>
              <a:buChar char="•"/>
            </a:pPr>
            <a:r>
              <a:rPr lang="it-IT" sz="1200" dirty="0" smtClean="0"/>
              <a:t>Altro….</a:t>
            </a:r>
            <a:endParaRPr lang="it-IT" sz="1200" dirty="0" smtClean="0"/>
          </a:p>
        </p:txBody>
      </p:sp>
      <p:sp>
        <p:nvSpPr>
          <p:cNvPr id="54" name="Rettangolo 53"/>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55" name="Rettangolo 54"/>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smtClean="0">
                <a:solidFill>
                  <a:schemeClr val="tx1"/>
                </a:solidFill>
              </a:rPr>
              <a:t>./ Rilancio</a:t>
            </a:r>
            <a:endParaRPr lang="it-IT" sz="1100" dirty="0">
              <a:solidFill>
                <a:schemeClr val="tx1"/>
              </a:solidFill>
            </a:endParaRPr>
          </a:p>
        </p:txBody>
      </p:sp>
    </p:spTree>
    <p:extLst>
      <p:ext uri="{BB962C8B-B14F-4D97-AF65-F5344CB8AC3E}">
        <p14:creationId xmlns:p14="http://schemas.microsoft.com/office/powerpoint/2010/main" val="3640035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a:spLocks noGrp="1"/>
          </p:cNvSpPr>
          <p:nvPr>
            <p:ph type="sldNum" sz="quarter" idx="12"/>
          </p:nvPr>
        </p:nvSpPr>
        <p:spPr/>
        <p:txBody>
          <a:bodyPr/>
          <a:lstStyle/>
          <a:p>
            <a:fld id="{608DA0FE-9C19-F746-8419-6700E348BF78}" type="slidenum">
              <a:rPr lang="it-IT" smtClean="0"/>
              <a:pPr/>
              <a:t>7</a:t>
            </a:fld>
            <a:endParaRPr lang="it-IT" dirty="0"/>
          </a:p>
        </p:txBody>
      </p:sp>
      <p:sp>
        <p:nvSpPr>
          <p:cNvPr id="4" name="Titolo 3"/>
          <p:cNvSpPr>
            <a:spLocks noGrp="1"/>
          </p:cNvSpPr>
          <p:nvPr>
            <p:ph type="title"/>
          </p:nvPr>
        </p:nvSpPr>
        <p:spPr/>
        <p:txBody>
          <a:bodyPr>
            <a:normAutofit fontScale="90000"/>
          </a:bodyPr>
          <a:lstStyle/>
          <a:p>
            <a:r>
              <a:rPr lang="it-IT" dirty="0" smtClean="0"/>
              <a:t>Finanziamenti per investimenti e capitale circolante /2</a:t>
            </a:r>
            <a:endParaRPr lang="it-IT" dirty="0"/>
          </a:p>
        </p:txBody>
      </p:sp>
      <p:sp>
        <p:nvSpPr>
          <p:cNvPr id="42" name="Segnaposto testo 5"/>
          <p:cNvSpPr>
            <a:spLocks noGrp="1"/>
          </p:cNvSpPr>
          <p:nvPr>
            <p:ph type="body" sz="quarter" idx="14"/>
          </p:nvPr>
        </p:nvSpPr>
        <p:spPr>
          <a:xfrm>
            <a:off x="380408" y="655551"/>
            <a:ext cx="6445250" cy="287337"/>
          </a:xfrm>
        </p:spPr>
        <p:txBody>
          <a:bodyPr/>
          <a:lstStyle/>
          <a:p>
            <a:r>
              <a:rPr lang="it-IT" dirty="0" err="1" smtClean="0"/>
              <a:t>Sharing</a:t>
            </a:r>
            <a:r>
              <a:rPr lang="it-IT" dirty="0" smtClean="0"/>
              <a:t> di rischio e </a:t>
            </a:r>
            <a:r>
              <a:rPr lang="it-IT" dirty="0" err="1" smtClean="0"/>
              <a:t>pricing</a:t>
            </a:r>
            <a:endParaRPr lang="it-IT" dirty="0"/>
          </a:p>
        </p:txBody>
      </p:sp>
      <p:sp>
        <p:nvSpPr>
          <p:cNvPr id="43" name="Rettangolo arrotondato 42"/>
          <p:cNvSpPr/>
          <p:nvPr/>
        </p:nvSpPr>
        <p:spPr>
          <a:xfrm>
            <a:off x="2137507" y="1672492"/>
            <a:ext cx="2172678" cy="1682290"/>
          </a:xfrm>
          <a:prstGeom prst="roundRect">
            <a:avLst>
              <a:gd name="adj"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Margine Banca</a:t>
            </a:r>
            <a:endParaRPr lang="it-IT" dirty="0"/>
          </a:p>
        </p:txBody>
      </p:sp>
      <p:sp>
        <p:nvSpPr>
          <p:cNvPr id="50" name="Rettangolo arrotondato 49"/>
          <p:cNvSpPr/>
          <p:nvPr/>
        </p:nvSpPr>
        <p:spPr>
          <a:xfrm>
            <a:off x="2137508" y="3376957"/>
            <a:ext cx="2172677" cy="1049571"/>
          </a:xfrm>
          <a:prstGeom prst="roundRect">
            <a:avLst>
              <a:gd name="adj" fmla="val 0"/>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Costo della provvista</a:t>
            </a:r>
            <a:endParaRPr lang="it-IT" dirty="0"/>
          </a:p>
        </p:txBody>
      </p:sp>
      <p:sp>
        <p:nvSpPr>
          <p:cNvPr id="3" name="CasellaDiTesto 2"/>
          <p:cNvSpPr txBox="1"/>
          <p:nvPr/>
        </p:nvSpPr>
        <p:spPr>
          <a:xfrm>
            <a:off x="2805723" y="1193117"/>
            <a:ext cx="914400" cy="914400"/>
          </a:xfrm>
          <a:prstGeom prst="rect">
            <a:avLst/>
          </a:prstGeom>
        </p:spPr>
        <p:txBody>
          <a:bodyPr vert="horz" wrap="none" lIns="36000" tIns="36000" rIns="36000" bIns="36000" rtlCol="0" anchor="t">
            <a:noAutofit/>
          </a:bodyPr>
          <a:lstStyle/>
          <a:p>
            <a:pPr algn="l"/>
            <a:r>
              <a:rPr lang="it-IT" sz="2000" dirty="0" smtClean="0"/>
              <a:t>X,XX %</a:t>
            </a:r>
            <a:endParaRPr lang="it-IT" sz="1200" dirty="0" smtClean="0"/>
          </a:p>
        </p:txBody>
      </p:sp>
      <p:sp>
        <p:nvSpPr>
          <p:cNvPr id="34" name="CasellaDiTesto 33"/>
          <p:cNvSpPr txBox="1"/>
          <p:nvPr/>
        </p:nvSpPr>
        <p:spPr>
          <a:xfrm rot="16200000">
            <a:off x="-34725" y="2484850"/>
            <a:ext cx="2754036" cy="1129323"/>
          </a:xfrm>
          <a:prstGeom prst="rect">
            <a:avLst/>
          </a:prstGeom>
          <a:ln>
            <a:solidFill>
              <a:schemeClr val="tx1"/>
            </a:solidFill>
          </a:ln>
        </p:spPr>
        <p:txBody>
          <a:bodyPr vert="horz" wrap="square" lIns="36000" tIns="36000" rIns="36000" bIns="36000" rtlCol="0" anchor="ctr">
            <a:noAutofit/>
          </a:bodyPr>
          <a:lstStyle/>
          <a:p>
            <a:pPr algn="ctr"/>
            <a:r>
              <a:rPr lang="it-IT" sz="2000" dirty="0" smtClean="0"/>
              <a:t>Interesse applicato al debitore</a:t>
            </a:r>
            <a:endParaRPr lang="it-IT" sz="1200" dirty="0" smtClean="0"/>
          </a:p>
        </p:txBody>
      </p:sp>
      <p:sp>
        <p:nvSpPr>
          <p:cNvPr id="40" name="Triangolo isoscele 39"/>
          <p:cNvSpPr/>
          <p:nvPr/>
        </p:nvSpPr>
        <p:spPr>
          <a:xfrm rot="5400000">
            <a:off x="4240241" y="2887359"/>
            <a:ext cx="651788" cy="144458"/>
          </a:xfrm>
          <a:prstGeom prst="triangl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1" name="Rettangolo arrotondato 40"/>
          <p:cNvSpPr/>
          <p:nvPr/>
        </p:nvSpPr>
        <p:spPr>
          <a:xfrm>
            <a:off x="4822086" y="2633695"/>
            <a:ext cx="2172677" cy="701458"/>
          </a:xfrm>
          <a:prstGeom prst="roundRect">
            <a:avLst>
              <a:gd name="adj" fmla="val 0"/>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Retrocessione a SACE</a:t>
            </a:r>
            <a:endParaRPr lang="it-IT" dirty="0"/>
          </a:p>
        </p:txBody>
      </p:sp>
      <p:sp>
        <p:nvSpPr>
          <p:cNvPr id="54" name="Rettangolo arrotondato 53"/>
          <p:cNvSpPr/>
          <p:nvPr/>
        </p:nvSpPr>
        <p:spPr>
          <a:xfrm>
            <a:off x="4822085" y="1672492"/>
            <a:ext cx="2172677" cy="961201"/>
          </a:xfrm>
          <a:prstGeom prst="roundRect">
            <a:avLst>
              <a:gd name="adj" fmla="val 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solidFill>
                  <a:schemeClr val="tx1"/>
                </a:solidFill>
              </a:rPr>
              <a:t>Interesse a remunerazione della Banca</a:t>
            </a:r>
            <a:endParaRPr lang="it-IT" dirty="0">
              <a:solidFill>
                <a:schemeClr val="tx1"/>
              </a:solidFill>
            </a:endParaRPr>
          </a:p>
        </p:txBody>
      </p:sp>
      <p:sp>
        <p:nvSpPr>
          <p:cNvPr id="5" name="CasellaDiTesto 4"/>
          <p:cNvSpPr txBox="1"/>
          <p:nvPr/>
        </p:nvSpPr>
        <p:spPr>
          <a:xfrm>
            <a:off x="7178485" y="2727569"/>
            <a:ext cx="1524000" cy="914400"/>
          </a:xfrm>
          <a:prstGeom prst="rect">
            <a:avLst/>
          </a:prstGeom>
        </p:spPr>
        <p:txBody>
          <a:bodyPr vert="horz" wrap="square" lIns="36000" tIns="36000" rIns="36000" bIns="36000" rtlCol="0" anchor="t">
            <a:noAutofit/>
          </a:bodyPr>
          <a:lstStyle/>
          <a:p>
            <a:pPr algn="l"/>
            <a:r>
              <a:rPr lang="it-IT" sz="1200" dirty="0" smtClean="0"/>
              <a:t>Tasso riportato nell’Accordo Diretto tra SACE e Debitore</a:t>
            </a:r>
          </a:p>
        </p:txBody>
      </p:sp>
      <p:sp>
        <p:nvSpPr>
          <p:cNvPr id="55" name="Rettangolo 54"/>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56" name="Rettangolo 55"/>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smtClean="0">
                <a:solidFill>
                  <a:schemeClr val="tx1"/>
                </a:solidFill>
              </a:rPr>
              <a:t>./ Rilancio</a:t>
            </a:r>
            <a:endParaRPr lang="it-IT" sz="1100" dirty="0">
              <a:solidFill>
                <a:schemeClr val="tx1"/>
              </a:solidFill>
            </a:endParaRPr>
          </a:p>
        </p:txBody>
      </p:sp>
    </p:spTree>
    <p:extLst>
      <p:ext uri="{BB962C8B-B14F-4D97-AF65-F5344CB8AC3E}">
        <p14:creationId xmlns:p14="http://schemas.microsoft.com/office/powerpoint/2010/main" val="15474943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Immagine 28"/>
          <p:cNvPicPr>
            <a:picLocks noChangeAspect="1"/>
          </p:cNvPicPr>
          <p:nvPr/>
        </p:nvPicPr>
        <p:blipFill>
          <a:blip r:embed="rId2"/>
          <a:stretch>
            <a:fillRect/>
          </a:stretch>
        </p:blipFill>
        <p:spPr>
          <a:xfrm>
            <a:off x="7012196" y="2182786"/>
            <a:ext cx="970138" cy="654843"/>
          </a:xfrm>
          <a:prstGeom prst="rect">
            <a:avLst/>
          </a:prstGeom>
        </p:spPr>
      </p:pic>
      <p:sp>
        <p:nvSpPr>
          <p:cNvPr id="2" name="Segnaposto numero diapositiva 1"/>
          <p:cNvSpPr>
            <a:spLocks noGrp="1"/>
          </p:cNvSpPr>
          <p:nvPr>
            <p:ph type="sldNum" sz="quarter" idx="12"/>
          </p:nvPr>
        </p:nvSpPr>
        <p:spPr/>
        <p:txBody>
          <a:bodyPr/>
          <a:lstStyle/>
          <a:p>
            <a:fld id="{608DA0FE-9C19-F746-8419-6700E348BF78}" type="slidenum">
              <a:rPr lang="it-IT" smtClean="0"/>
              <a:pPr/>
              <a:t>8</a:t>
            </a:fld>
            <a:endParaRPr lang="it-IT" dirty="0"/>
          </a:p>
        </p:txBody>
      </p:sp>
      <p:sp>
        <p:nvSpPr>
          <p:cNvPr id="30" name="Segnaposto testo 29"/>
          <p:cNvSpPr>
            <a:spLocks noGrp="1"/>
          </p:cNvSpPr>
          <p:nvPr>
            <p:ph type="body" sz="quarter" idx="14"/>
          </p:nvPr>
        </p:nvSpPr>
        <p:spPr>
          <a:xfrm>
            <a:off x="359507" y="672823"/>
            <a:ext cx="6336567" cy="287337"/>
          </a:xfrm>
        </p:spPr>
        <p:txBody>
          <a:bodyPr/>
          <a:lstStyle/>
          <a:p>
            <a:r>
              <a:rPr lang="it-IT" dirty="0" smtClean="0"/>
              <a:t>Operazioni di finanziamento a mercato per le PMI</a:t>
            </a:r>
            <a:endParaRPr lang="it-IT" dirty="0"/>
          </a:p>
        </p:txBody>
      </p:sp>
      <p:sp>
        <p:nvSpPr>
          <p:cNvPr id="4" name="Titolo 3"/>
          <p:cNvSpPr>
            <a:spLocks noGrp="1"/>
          </p:cNvSpPr>
          <p:nvPr>
            <p:ph type="title"/>
          </p:nvPr>
        </p:nvSpPr>
        <p:spPr/>
        <p:txBody>
          <a:bodyPr>
            <a:normAutofit fontScale="90000"/>
          </a:bodyPr>
          <a:lstStyle/>
          <a:p>
            <a:r>
              <a:rPr lang="it-IT" dirty="0" smtClean="0"/>
              <a:t>Garanzia finanziaria in convenzione </a:t>
            </a:r>
            <a:endParaRPr lang="it-IT" dirty="0"/>
          </a:p>
        </p:txBody>
      </p:sp>
      <p:sp>
        <p:nvSpPr>
          <p:cNvPr id="31" name="Segnaposto testo 30"/>
          <p:cNvSpPr>
            <a:spLocks noGrp="1"/>
          </p:cNvSpPr>
          <p:nvPr>
            <p:ph type="body" sz="quarter" idx="15"/>
          </p:nvPr>
        </p:nvSpPr>
        <p:spPr>
          <a:xfrm>
            <a:off x="250826" y="1151165"/>
            <a:ext cx="3027134" cy="3077936"/>
          </a:xfrm>
        </p:spPr>
        <p:txBody>
          <a:bodyPr>
            <a:normAutofit/>
          </a:bodyPr>
          <a:lstStyle/>
          <a:p>
            <a:r>
              <a:rPr lang="it-IT" sz="1400" dirty="0" smtClean="0"/>
              <a:t>Per semplificare l’operatività con le istituzioni bancarie sono state sviluppate delle </a:t>
            </a:r>
            <a:r>
              <a:rPr lang="it-IT" sz="1400" b="1" dirty="0" smtClean="0"/>
              <a:t>CONVENZIONI</a:t>
            </a:r>
            <a:r>
              <a:rPr lang="it-IT" sz="1400" dirty="0" smtClean="0"/>
              <a:t> che definiscono le caratteristiche dei mutui</a:t>
            </a:r>
            <a:endParaRPr lang="it-IT" sz="1400" dirty="0"/>
          </a:p>
        </p:txBody>
      </p:sp>
      <p:sp>
        <p:nvSpPr>
          <p:cNvPr id="6" name="Line 27"/>
          <p:cNvSpPr>
            <a:spLocks noChangeShapeType="1"/>
          </p:cNvSpPr>
          <p:nvPr/>
        </p:nvSpPr>
        <p:spPr bwMode="auto">
          <a:xfrm rot="5400000" flipV="1">
            <a:off x="4170364" y="1013069"/>
            <a:ext cx="0" cy="5356225"/>
          </a:xfrm>
          <a:prstGeom prst="line">
            <a:avLst/>
          </a:prstGeom>
          <a:noFill/>
          <a:ln w="3175">
            <a:solidFill>
              <a:schemeClr val="tx1"/>
            </a:solidFill>
            <a:round/>
            <a:headEnd/>
            <a:tailEnd/>
          </a:ln>
        </p:spPr>
        <p:txBody>
          <a:bodyPr/>
          <a:lstStyle/>
          <a:p>
            <a:endParaRPr lang="it-IT"/>
          </a:p>
        </p:txBody>
      </p:sp>
      <p:sp>
        <p:nvSpPr>
          <p:cNvPr id="7" name="Line 28"/>
          <p:cNvSpPr>
            <a:spLocks noChangeShapeType="1"/>
          </p:cNvSpPr>
          <p:nvPr/>
        </p:nvSpPr>
        <p:spPr bwMode="auto">
          <a:xfrm rot="16200000" flipH="1">
            <a:off x="1327944" y="3853901"/>
            <a:ext cx="328613" cy="0"/>
          </a:xfrm>
          <a:prstGeom prst="line">
            <a:avLst/>
          </a:prstGeom>
          <a:noFill/>
          <a:ln w="9525">
            <a:solidFill>
              <a:schemeClr val="tx1"/>
            </a:solidFill>
            <a:round/>
            <a:headEnd/>
            <a:tailEnd type="triangle" w="med" len="med"/>
          </a:ln>
        </p:spPr>
        <p:txBody>
          <a:bodyPr/>
          <a:lstStyle/>
          <a:p>
            <a:endParaRPr lang="it-IT"/>
          </a:p>
        </p:txBody>
      </p:sp>
      <p:sp>
        <p:nvSpPr>
          <p:cNvPr id="8" name="Line 29"/>
          <p:cNvSpPr>
            <a:spLocks noChangeShapeType="1"/>
          </p:cNvSpPr>
          <p:nvPr/>
        </p:nvSpPr>
        <p:spPr bwMode="auto">
          <a:xfrm rot="16200000" flipH="1">
            <a:off x="6683375" y="3853107"/>
            <a:ext cx="328613" cy="1588"/>
          </a:xfrm>
          <a:prstGeom prst="line">
            <a:avLst/>
          </a:prstGeom>
          <a:noFill/>
          <a:ln w="9525">
            <a:solidFill>
              <a:schemeClr val="tx1"/>
            </a:solidFill>
            <a:round/>
            <a:headEnd/>
            <a:tailEnd type="triangle" w="med" len="med"/>
          </a:ln>
        </p:spPr>
        <p:txBody>
          <a:bodyPr/>
          <a:lstStyle/>
          <a:p>
            <a:endParaRPr lang="it-IT"/>
          </a:p>
        </p:txBody>
      </p:sp>
      <p:sp>
        <p:nvSpPr>
          <p:cNvPr id="9" name="Line 30"/>
          <p:cNvSpPr>
            <a:spLocks noChangeShapeType="1"/>
          </p:cNvSpPr>
          <p:nvPr/>
        </p:nvSpPr>
        <p:spPr bwMode="auto">
          <a:xfrm rot="16200000" flipH="1">
            <a:off x="4838700" y="3853107"/>
            <a:ext cx="328613" cy="1588"/>
          </a:xfrm>
          <a:prstGeom prst="line">
            <a:avLst/>
          </a:prstGeom>
          <a:noFill/>
          <a:ln w="9525">
            <a:solidFill>
              <a:schemeClr val="tx1"/>
            </a:solidFill>
            <a:round/>
            <a:headEnd/>
            <a:tailEnd type="triangle" w="med" len="med"/>
          </a:ln>
        </p:spPr>
        <p:txBody>
          <a:bodyPr/>
          <a:lstStyle/>
          <a:p>
            <a:endParaRPr lang="it-IT"/>
          </a:p>
        </p:txBody>
      </p:sp>
      <p:sp>
        <p:nvSpPr>
          <p:cNvPr id="10" name="Line 31"/>
          <p:cNvSpPr>
            <a:spLocks noChangeShapeType="1"/>
          </p:cNvSpPr>
          <p:nvPr/>
        </p:nvSpPr>
        <p:spPr bwMode="auto">
          <a:xfrm rot="16200000" flipH="1">
            <a:off x="3040063" y="3856282"/>
            <a:ext cx="328613" cy="1587"/>
          </a:xfrm>
          <a:prstGeom prst="line">
            <a:avLst/>
          </a:prstGeom>
          <a:noFill/>
          <a:ln w="9525">
            <a:solidFill>
              <a:schemeClr val="tx1"/>
            </a:solidFill>
            <a:round/>
            <a:headEnd/>
            <a:tailEnd type="triangle" w="med" len="med"/>
          </a:ln>
        </p:spPr>
        <p:txBody>
          <a:bodyPr/>
          <a:lstStyle/>
          <a:p>
            <a:endParaRPr lang="it-IT"/>
          </a:p>
        </p:txBody>
      </p:sp>
      <p:sp>
        <p:nvSpPr>
          <p:cNvPr id="11" name="Rectangle 32"/>
          <p:cNvSpPr>
            <a:spLocks noChangeArrowheads="1"/>
          </p:cNvSpPr>
          <p:nvPr/>
        </p:nvSpPr>
        <p:spPr bwMode="auto">
          <a:xfrm>
            <a:off x="1669563" y="2531969"/>
            <a:ext cx="3095625" cy="422275"/>
          </a:xfrm>
          <a:prstGeom prst="rect">
            <a:avLst/>
          </a:prstGeom>
          <a:noFill/>
          <a:ln w="9525">
            <a:noFill/>
            <a:miter lim="800000"/>
            <a:headEnd/>
            <a:tailEnd/>
          </a:ln>
        </p:spPr>
        <p:txBody>
          <a:bodyPr lIns="85039" tIns="42520" rIns="85039" bIns="42520"/>
          <a:lstStyle/>
          <a:p>
            <a:pPr marL="92075" indent="-1588" algn="ctr" defTabSz="244475">
              <a:lnSpc>
                <a:spcPct val="80000"/>
              </a:lnSpc>
              <a:buClrTx/>
              <a:tabLst>
                <a:tab pos="90488" algn="l"/>
              </a:tabLst>
            </a:pPr>
            <a:r>
              <a:rPr lang="it-IT" sz="1200" dirty="0">
                <a:solidFill>
                  <a:schemeClr val="tx2"/>
                </a:solidFill>
              </a:rPr>
              <a:t>Finanziamento di progetti di internazionalizzazione</a:t>
            </a:r>
          </a:p>
          <a:p>
            <a:pPr marL="92075" indent="-1588" algn="ctr" defTabSz="244475">
              <a:lnSpc>
                <a:spcPct val="80000"/>
              </a:lnSpc>
              <a:buClrTx/>
              <a:tabLst>
                <a:tab pos="90488" algn="l"/>
              </a:tabLst>
            </a:pPr>
            <a:r>
              <a:rPr lang="it-IT" sz="1200" dirty="0">
                <a:solidFill>
                  <a:schemeClr val="tx2"/>
                </a:solidFill>
              </a:rPr>
              <a:t>delle imprese italiane</a:t>
            </a:r>
          </a:p>
        </p:txBody>
      </p:sp>
      <p:sp>
        <p:nvSpPr>
          <p:cNvPr id="13" name="Text Box 37"/>
          <p:cNvSpPr txBox="1">
            <a:spLocks noChangeArrowheads="1"/>
          </p:cNvSpPr>
          <p:nvPr/>
        </p:nvSpPr>
        <p:spPr bwMode="auto">
          <a:xfrm>
            <a:off x="682626" y="4097582"/>
            <a:ext cx="1619250" cy="649287"/>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0"/>
              </a:spcBef>
              <a:buClrTx/>
              <a:buFontTx/>
              <a:buNone/>
              <a:defRPr/>
            </a:pPr>
            <a:r>
              <a:rPr lang="it-IT" sz="1200">
                <a:solidFill>
                  <a:schemeClr val="bg1"/>
                </a:solidFill>
              </a:rPr>
              <a:t>Mutuo rilasciato ad impresa Italiana 1</a:t>
            </a:r>
          </a:p>
        </p:txBody>
      </p:sp>
      <p:sp>
        <p:nvSpPr>
          <p:cNvPr id="14" name="Line 38"/>
          <p:cNvSpPr>
            <a:spLocks noChangeShapeType="1"/>
          </p:cNvSpPr>
          <p:nvPr/>
        </p:nvSpPr>
        <p:spPr bwMode="auto">
          <a:xfrm>
            <a:off x="7478713" y="2899508"/>
            <a:ext cx="0" cy="340824"/>
          </a:xfrm>
          <a:prstGeom prst="line">
            <a:avLst/>
          </a:prstGeom>
          <a:noFill/>
          <a:ln w="15875">
            <a:solidFill>
              <a:schemeClr val="bg2"/>
            </a:solidFill>
            <a:round/>
            <a:headEnd/>
            <a:tailEnd/>
          </a:ln>
        </p:spPr>
        <p:txBody>
          <a:bodyPr/>
          <a:lstStyle/>
          <a:p>
            <a:endParaRPr lang="it-IT"/>
          </a:p>
        </p:txBody>
      </p:sp>
      <p:sp>
        <p:nvSpPr>
          <p:cNvPr id="15" name="Line 39"/>
          <p:cNvSpPr>
            <a:spLocks noChangeShapeType="1"/>
          </p:cNvSpPr>
          <p:nvPr/>
        </p:nvSpPr>
        <p:spPr bwMode="auto">
          <a:xfrm flipH="1" flipV="1">
            <a:off x="4283076" y="3238744"/>
            <a:ext cx="3195637" cy="1588"/>
          </a:xfrm>
          <a:prstGeom prst="line">
            <a:avLst/>
          </a:prstGeom>
          <a:noFill/>
          <a:ln w="15875">
            <a:solidFill>
              <a:schemeClr val="bg2"/>
            </a:solidFill>
            <a:round/>
            <a:headEnd/>
            <a:tailEnd type="triangle" w="med" len="med"/>
          </a:ln>
        </p:spPr>
        <p:txBody>
          <a:bodyPr/>
          <a:lstStyle/>
          <a:p>
            <a:endParaRPr lang="it-IT"/>
          </a:p>
        </p:txBody>
      </p:sp>
      <p:sp>
        <p:nvSpPr>
          <p:cNvPr id="16" name="Rectangle 40"/>
          <p:cNvSpPr>
            <a:spLocks noChangeArrowheads="1"/>
          </p:cNvSpPr>
          <p:nvPr/>
        </p:nvSpPr>
        <p:spPr bwMode="auto">
          <a:xfrm>
            <a:off x="4814867" y="2700582"/>
            <a:ext cx="1841500" cy="450850"/>
          </a:xfrm>
          <a:prstGeom prst="rect">
            <a:avLst/>
          </a:prstGeom>
          <a:noFill/>
          <a:ln w="9525" algn="ctr">
            <a:noFill/>
            <a:miter lim="800000"/>
            <a:headEnd/>
            <a:tailEnd/>
          </a:ln>
        </p:spPr>
        <p:txBody>
          <a:bodyPr lIns="85039" tIns="42520" rIns="85039" bIns="42520"/>
          <a:lstStyle/>
          <a:p>
            <a:pPr marL="92075" indent="-1588" algn="ctr" defTabSz="244475">
              <a:lnSpc>
                <a:spcPct val="80000"/>
              </a:lnSpc>
              <a:buClrTx/>
              <a:tabLst>
                <a:tab pos="90488" algn="l"/>
              </a:tabLst>
            </a:pPr>
            <a:r>
              <a:rPr lang="it-IT" sz="1200" dirty="0">
                <a:solidFill>
                  <a:schemeClr val="tx2"/>
                </a:solidFill>
              </a:rPr>
              <a:t>Rilascio delle singole garanzie sui mutui</a:t>
            </a:r>
          </a:p>
          <a:p>
            <a:pPr marL="92075" indent="-1588" algn="ctr" defTabSz="244475">
              <a:lnSpc>
                <a:spcPct val="80000"/>
              </a:lnSpc>
              <a:buClrTx/>
              <a:tabLst>
                <a:tab pos="90488" algn="l"/>
              </a:tabLst>
            </a:pPr>
            <a:r>
              <a:rPr lang="it-IT" sz="1200" b="0" dirty="0">
                <a:solidFill>
                  <a:schemeClr val="tx2"/>
                </a:solidFill>
              </a:rPr>
              <a:t>(posta certificata)</a:t>
            </a:r>
          </a:p>
        </p:txBody>
      </p:sp>
      <p:sp>
        <p:nvSpPr>
          <p:cNvPr id="17" name="Line 41"/>
          <p:cNvSpPr>
            <a:spLocks noChangeShapeType="1"/>
          </p:cNvSpPr>
          <p:nvPr/>
        </p:nvSpPr>
        <p:spPr bwMode="auto">
          <a:xfrm>
            <a:off x="7472729" y="1862542"/>
            <a:ext cx="5983" cy="396104"/>
          </a:xfrm>
          <a:prstGeom prst="line">
            <a:avLst/>
          </a:prstGeom>
          <a:noFill/>
          <a:ln w="19050">
            <a:solidFill>
              <a:schemeClr val="tx1"/>
            </a:solidFill>
            <a:prstDash val="dash"/>
            <a:round/>
            <a:headEnd/>
            <a:tailEnd type="triangle" w="med" len="med"/>
          </a:ln>
        </p:spPr>
        <p:txBody>
          <a:bodyPr/>
          <a:lstStyle/>
          <a:p>
            <a:endParaRPr lang="it-IT"/>
          </a:p>
        </p:txBody>
      </p:sp>
      <p:sp>
        <p:nvSpPr>
          <p:cNvPr id="18" name="Rectangle 42"/>
          <p:cNvSpPr>
            <a:spLocks noChangeArrowheads="1"/>
          </p:cNvSpPr>
          <p:nvPr/>
        </p:nvSpPr>
        <p:spPr bwMode="auto">
          <a:xfrm>
            <a:off x="4870450" y="1393930"/>
            <a:ext cx="1825625" cy="314325"/>
          </a:xfrm>
          <a:prstGeom prst="rect">
            <a:avLst/>
          </a:prstGeom>
          <a:noFill/>
          <a:ln w="9525" algn="ctr">
            <a:noFill/>
            <a:miter lim="800000"/>
            <a:headEnd/>
            <a:tailEnd/>
          </a:ln>
        </p:spPr>
        <p:txBody>
          <a:bodyPr lIns="85039" tIns="42520" rIns="85039" bIns="42520"/>
          <a:lstStyle/>
          <a:p>
            <a:pPr algn="ctr">
              <a:spcBef>
                <a:spcPct val="50000"/>
              </a:spcBef>
              <a:buClrTx/>
              <a:buFontTx/>
              <a:buNone/>
            </a:pPr>
            <a:r>
              <a:rPr lang="it-IT" sz="1200" dirty="0">
                <a:solidFill>
                  <a:schemeClr val="tx2"/>
                </a:solidFill>
              </a:rPr>
              <a:t>Richiesta delle singole garanzie sui mutui</a:t>
            </a:r>
          </a:p>
        </p:txBody>
      </p:sp>
      <p:sp>
        <p:nvSpPr>
          <p:cNvPr id="19" name="Text Box 43"/>
          <p:cNvSpPr txBox="1">
            <a:spLocks noChangeArrowheads="1"/>
          </p:cNvSpPr>
          <p:nvPr/>
        </p:nvSpPr>
        <p:spPr bwMode="auto">
          <a:xfrm>
            <a:off x="2438401" y="4097582"/>
            <a:ext cx="1619250" cy="649287"/>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0"/>
              </a:spcBef>
              <a:buClrTx/>
              <a:buFontTx/>
              <a:buNone/>
              <a:defRPr/>
            </a:pPr>
            <a:r>
              <a:rPr lang="it-IT" sz="1200">
                <a:solidFill>
                  <a:schemeClr val="bg1"/>
                </a:solidFill>
              </a:rPr>
              <a:t>Mutuo rilasciato ad impresa Italiana 2</a:t>
            </a:r>
          </a:p>
        </p:txBody>
      </p:sp>
      <p:sp>
        <p:nvSpPr>
          <p:cNvPr id="20" name="Text Box 44"/>
          <p:cNvSpPr txBox="1">
            <a:spLocks noChangeArrowheads="1"/>
          </p:cNvSpPr>
          <p:nvPr/>
        </p:nvSpPr>
        <p:spPr bwMode="auto">
          <a:xfrm>
            <a:off x="4238626" y="4097582"/>
            <a:ext cx="1619250" cy="649287"/>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0"/>
              </a:spcBef>
              <a:buClrTx/>
              <a:buFontTx/>
              <a:buNone/>
              <a:defRPr/>
            </a:pPr>
            <a:r>
              <a:rPr lang="it-IT" sz="1200">
                <a:solidFill>
                  <a:schemeClr val="bg1"/>
                </a:solidFill>
              </a:rPr>
              <a:t>Mutuo rilasciato ad impresa Italiana …</a:t>
            </a:r>
          </a:p>
        </p:txBody>
      </p:sp>
      <p:sp>
        <p:nvSpPr>
          <p:cNvPr id="21" name="Text Box 45"/>
          <p:cNvSpPr txBox="1">
            <a:spLocks noChangeArrowheads="1"/>
          </p:cNvSpPr>
          <p:nvPr/>
        </p:nvSpPr>
        <p:spPr bwMode="auto">
          <a:xfrm>
            <a:off x="5994401" y="4097582"/>
            <a:ext cx="1619250" cy="649287"/>
          </a:xfrm>
          <a:prstGeom prst="rect">
            <a:avLst/>
          </a:prstGeom>
          <a:gradFill rotWithShape="1">
            <a:gsLst>
              <a:gs pos="0">
                <a:schemeClr val="accent2"/>
              </a:gs>
              <a:gs pos="100000">
                <a:schemeClr val="accent2">
                  <a:gamma/>
                  <a:tint val="82353"/>
                  <a:invGamma/>
                </a:schemeClr>
              </a:gs>
            </a:gsLst>
            <a:lin ang="18900000" scaled="1"/>
          </a:gradFill>
          <a:ln w="9525" algn="ctr">
            <a:noFill/>
            <a:miter lim="800000"/>
            <a:headEnd/>
            <a:tailEnd/>
          </a:ln>
          <a:effectLst/>
        </p:spPr>
        <p:txBody>
          <a:bodyPr tIns="72000" bIns="72000" anchor="ctr"/>
          <a:lstStyle/>
          <a:p>
            <a:pPr algn="ctr">
              <a:spcBef>
                <a:spcPct val="0"/>
              </a:spcBef>
              <a:buClrTx/>
              <a:buFontTx/>
              <a:buNone/>
              <a:defRPr/>
            </a:pPr>
            <a:r>
              <a:rPr lang="it-IT" sz="1200">
                <a:solidFill>
                  <a:schemeClr val="bg1"/>
                </a:solidFill>
              </a:rPr>
              <a:t>Mutuo rilasciato ad impresa Italiana N</a:t>
            </a:r>
          </a:p>
        </p:txBody>
      </p:sp>
      <p:sp>
        <p:nvSpPr>
          <p:cNvPr id="22" name="Line 46"/>
          <p:cNvSpPr>
            <a:spLocks noChangeShapeType="1"/>
          </p:cNvSpPr>
          <p:nvPr/>
        </p:nvSpPr>
        <p:spPr bwMode="auto">
          <a:xfrm flipH="1">
            <a:off x="4687888" y="1862542"/>
            <a:ext cx="2746375" cy="0"/>
          </a:xfrm>
          <a:prstGeom prst="line">
            <a:avLst/>
          </a:prstGeom>
          <a:noFill/>
          <a:ln w="19050">
            <a:solidFill>
              <a:schemeClr val="tx1"/>
            </a:solidFill>
            <a:prstDash val="dash"/>
            <a:round/>
            <a:headEnd/>
            <a:tailEnd/>
          </a:ln>
        </p:spPr>
        <p:txBody>
          <a:bodyPr/>
          <a:lstStyle/>
          <a:p>
            <a:endParaRPr lang="it-IT"/>
          </a:p>
        </p:txBody>
      </p:sp>
      <p:sp>
        <p:nvSpPr>
          <p:cNvPr id="25" name="Rectangle 12"/>
          <p:cNvSpPr>
            <a:spLocks noChangeArrowheads="1"/>
          </p:cNvSpPr>
          <p:nvPr/>
        </p:nvSpPr>
        <p:spPr bwMode="auto">
          <a:xfrm>
            <a:off x="3633788" y="1633260"/>
            <a:ext cx="1181079" cy="431701"/>
          </a:xfrm>
          <a:prstGeom prst="rect">
            <a:avLst/>
          </a:prstGeom>
          <a:solidFill>
            <a:schemeClr val="bg1"/>
          </a:solidFill>
          <a:ln w="9525" algn="ctr">
            <a:noFill/>
            <a:miter lim="800000"/>
            <a:headEnd/>
            <a:tailEnd/>
          </a:ln>
          <a:effectLst>
            <a:outerShdw blurRad="44450" dist="27940" dir="5400000" algn="ctr">
              <a:srgbClr val="000000">
                <a:alpha val="32000"/>
              </a:srgbClr>
            </a:outerShdw>
          </a:effectLst>
        </p:spPr>
        <p:txBody>
          <a:bodyPr tIns="70927" bIns="70927" anchor="ctr"/>
          <a:lstStyle/>
          <a:p>
            <a:pPr algn="ctr" defTabSz="900775" fontAlgn="base">
              <a:lnSpc>
                <a:spcPct val="80000"/>
              </a:lnSpc>
              <a:spcBef>
                <a:spcPct val="20000"/>
              </a:spcBef>
              <a:spcAft>
                <a:spcPct val="0"/>
              </a:spcAft>
              <a:buClr>
                <a:srgbClr val="262640"/>
              </a:buClr>
              <a:defRPr/>
            </a:pPr>
            <a:r>
              <a:rPr lang="it-IT" sz="1182" b="1" kern="0" dirty="0">
                <a:latin typeface="+mj-lt"/>
              </a:rPr>
              <a:t>Banca</a:t>
            </a:r>
            <a:endParaRPr lang="it-IT" sz="1084" b="1" kern="0" dirty="0">
              <a:latin typeface="+mj-lt"/>
            </a:endParaRPr>
          </a:p>
        </p:txBody>
      </p:sp>
      <p:cxnSp>
        <p:nvCxnSpPr>
          <p:cNvPr id="27" name="Connettore diritto 26"/>
          <p:cNvCxnSpPr>
            <a:stCxn id="25" idx="2"/>
          </p:cNvCxnSpPr>
          <p:nvPr/>
        </p:nvCxnSpPr>
        <p:spPr>
          <a:xfrm>
            <a:off x="4224328" y="2064961"/>
            <a:ext cx="14298" cy="1627808"/>
          </a:xfrm>
          <a:prstGeom prst="line">
            <a:avLst/>
          </a:prstGeom>
        </p:spPr>
        <p:style>
          <a:lnRef idx="1">
            <a:schemeClr val="accent1"/>
          </a:lnRef>
          <a:fillRef idx="0">
            <a:schemeClr val="accent1"/>
          </a:fillRef>
          <a:effectRef idx="0">
            <a:schemeClr val="accent1"/>
          </a:effectRef>
          <a:fontRef idx="minor">
            <a:schemeClr val="tx1"/>
          </a:fontRef>
        </p:style>
      </p:cxnSp>
      <p:sp>
        <p:nvSpPr>
          <p:cNvPr id="32" name="Rettangolo 31"/>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33" name="Rettangolo 32"/>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40946580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egnaposto numero diapositiva 4"/>
          <p:cNvSpPr>
            <a:spLocks noGrp="1"/>
          </p:cNvSpPr>
          <p:nvPr>
            <p:ph type="sldNum" sz="quarter" idx="12"/>
          </p:nvPr>
        </p:nvSpPr>
        <p:spPr>
          <a:noFill/>
        </p:spPr>
        <p:txBody>
          <a:bodyPr/>
          <a:lstStyle/>
          <a:p>
            <a:fld id="{FF5FDE98-0654-45B2-BDEC-A2FB64ACA307}" type="slidenum">
              <a:rPr lang="it-IT" smtClean="0"/>
              <a:pPr/>
              <a:t>9</a:t>
            </a:fld>
            <a:endParaRPr lang="it-IT" smtClean="0"/>
          </a:p>
        </p:txBody>
      </p:sp>
      <p:sp>
        <p:nvSpPr>
          <p:cNvPr id="9220" name="AutoShape 4"/>
          <p:cNvSpPr>
            <a:spLocks noGrp="1" noChangeArrowheads="1"/>
          </p:cNvSpPr>
          <p:nvPr>
            <p:ph type="body" sz="quarter" idx="14"/>
          </p:nvPr>
        </p:nvSpPr>
        <p:spPr>
          <a:xfrm>
            <a:off x="594703" y="794850"/>
            <a:ext cx="8002220" cy="413515"/>
          </a:xfrm>
          <a:prstGeom prst="roundRect">
            <a:avLst>
              <a:gd name="adj" fmla="val 0"/>
            </a:avLst>
          </a:prstGeom>
          <a:solidFill>
            <a:schemeClr val="tx1"/>
          </a:solidFill>
        </p:spPr>
        <p:txBody>
          <a:bodyPr lIns="72000" tIns="72000" rIns="72000" bIns="72000" anchor="ctr">
            <a:normAutofit/>
          </a:bodyPr>
          <a:lstStyle/>
          <a:p>
            <a:pPr algn="just" eaLnBrk="1" hangingPunct="1">
              <a:spcBef>
                <a:spcPct val="0"/>
              </a:spcBef>
              <a:buClrTx/>
              <a:buFontTx/>
              <a:buNone/>
            </a:pPr>
            <a:r>
              <a:rPr lang="it-IT" sz="1350" dirty="0" smtClean="0">
                <a:solidFill>
                  <a:schemeClr val="bg1"/>
                </a:solidFill>
              </a:rPr>
              <a:t>La Garanzia per l’Internazionalizzazione delle PMI può essere rilasciata a favore di imprese che: </a:t>
            </a:r>
            <a:endParaRPr lang="it-IT" sz="1350" dirty="0">
              <a:solidFill>
                <a:schemeClr val="bg1"/>
              </a:solidFill>
            </a:endParaRPr>
          </a:p>
        </p:txBody>
      </p:sp>
      <p:sp>
        <p:nvSpPr>
          <p:cNvPr id="7" name="Titolo 6"/>
          <p:cNvSpPr>
            <a:spLocks noGrp="1"/>
          </p:cNvSpPr>
          <p:nvPr>
            <p:ph type="title"/>
          </p:nvPr>
        </p:nvSpPr>
        <p:spPr/>
        <p:txBody>
          <a:bodyPr>
            <a:normAutofit fontScale="90000"/>
          </a:bodyPr>
          <a:lstStyle/>
          <a:p>
            <a:r>
              <a:rPr lang="it-IT" dirty="0"/>
              <a:t>Soggetti </a:t>
            </a:r>
            <a:r>
              <a:rPr lang="it-IT" dirty="0" smtClean="0"/>
              <a:t>finanziabili</a:t>
            </a:r>
            <a:endParaRPr lang="it-IT" dirty="0"/>
          </a:p>
        </p:txBody>
      </p:sp>
      <p:sp>
        <p:nvSpPr>
          <p:cNvPr id="9221" name="AutoShape 5"/>
          <p:cNvSpPr>
            <a:spLocks noChangeArrowheads="1"/>
          </p:cNvSpPr>
          <p:nvPr/>
        </p:nvSpPr>
        <p:spPr bwMode="auto">
          <a:xfrm>
            <a:off x="594703" y="1360663"/>
            <a:ext cx="8073368" cy="2717469"/>
          </a:xfrm>
          <a:prstGeom prst="roundRect">
            <a:avLst>
              <a:gd name="adj" fmla="val 5401"/>
            </a:avLst>
          </a:prstGeom>
          <a:noFill/>
          <a:ln w="9525" algn="ctr">
            <a:noFill/>
            <a:round/>
            <a:headEnd/>
            <a:tailEnd/>
          </a:ln>
        </p:spPr>
        <p:txBody>
          <a:bodyPr lIns="67500"/>
          <a:lstStyle/>
          <a:p>
            <a:pPr marL="171450" indent="-171450">
              <a:spcBef>
                <a:spcPct val="0"/>
              </a:spcBef>
              <a:buFont typeface="Arial" panose="020B0604020202020204" pitchFamily="34" charset="0"/>
              <a:buChar char="•"/>
              <a:tabLst>
                <a:tab pos="471488" algn="l"/>
              </a:tabLst>
            </a:pPr>
            <a:r>
              <a:rPr lang="it-IT" sz="1400" dirty="0" smtClean="0">
                <a:solidFill>
                  <a:srgbClr val="5A5A5A"/>
                </a:solidFill>
              </a:rPr>
              <a:t>Siano </a:t>
            </a:r>
            <a:r>
              <a:rPr lang="it-IT" sz="1400" dirty="0">
                <a:solidFill>
                  <a:srgbClr val="5A5A5A"/>
                </a:solidFill>
              </a:rPr>
              <a:t>costituite in forma di </a:t>
            </a:r>
            <a:r>
              <a:rPr lang="it-IT" sz="1400" dirty="0">
                <a:solidFill>
                  <a:schemeClr val="accent2"/>
                </a:solidFill>
              </a:rPr>
              <a:t>società di capitali</a:t>
            </a:r>
            <a:r>
              <a:rPr lang="it-IT" sz="1400" dirty="0">
                <a:solidFill>
                  <a:srgbClr val="5A5A5A"/>
                </a:solidFill>
              </a:rPr>
              <a:t> (requisito derogabile a particolari condizioni *)</a:t>
            </a:r>
          </a:p>
          <a:p>
            <a:pPr marL="171450" indent="-171450">
              <a:spcBef>
                <a:spcPct val="0"/>
              </a:spcBef>
              <a:buFont typeface="Arial" panose="020B0604020202020204" pitchFamily="34" charset="0"/>
              <a:buChar char="•"/>
              <a:tabLst>
                <a:tab pos="471488" algn="l"/>
              </a:tabLst>
            </a:pPr>
            <a:endParaRPr lang="it-IT" sz="1400" dirty="0">
              <a:solidFill>
                <a:srgbClr val="5A5A5A"/>
              </a:solidFill>
            </a:endParaRPr>
          </a:p>
          <a:p>
            <a:pPr marL="171450" indent="-171450" algn="just">
              <a:spcBef>
                <a:spcPct val="0"/>
              </a:spcBef>
              <a:buFont typeface="Arial" panose="020B0604020202020204" pitchFamily="34" charset="0"/>
              <a:buChar char="•"/>
              <a:tabLst>
                <a:tab pos="471488" algn="l"/>
              </a:tabLst>
            </a:pPr>
            <a:r>
              <a:rPr lang="it-IT" sz="1400" dirty="0">
                <a:solidFill>
                  <a:srgbClr val="5A5A5A"/>
                </a:solidFill>
              </a:rPr>
              <a:t>Siano qualificabili come </a:t>
            </a:r>
            <a:r>
              <a:rPr lang="it-IT" sz="1400" dirty="0">
                <a:solidFill>
                  <a:schemeClr val="accent2"/>
                </a:solidFill>
              </a:rPr>
              <a:t>PMI</a:t>
            </a:r>
            <a:r>
              <a:rPr lang="it-IT" sz="1400" dirty="0">
                <a:solidFill>
                  <a:srgbClr val="5A5A5A"/>
                </a:solidFill>
              </a:rPr>
              <a:t> ovvero abbiano un fatturato non superiore a </a:t>
            </a:r>
            <a:r>
              <a:rPr lang="it-IT" sz="1400" dirty="0">
                <a:solidFill>
                  <a:schemeClr val="accent2"/>
                </a:solidFill>
              </a:rPr>
              <a:t>250 milioni</a:t>
            </a:r>
            <a:r>
              <a:rPr lang="it-IT" sz="1400" dirty="0">
                <a:solidFill>
                  <a:srgbClr val="5A5A5A"/>
                </a:solidFill>
              </a:rPr>
              <a:t> di euro **</a:t>
            </a:r>
          </a:p>
          <a:p>
            <a:pPr marL="171450" indent="-171450" algn="just">
              <a:spcBef>
                <a:spcPct val="0"/>
              </a:spcBef>
              <a:buFont typeface="Arial" panose="020B0604020202020204" pitchFamily="34" charset="0"/>
              <a:buChar char="•"/>
              <a:tabLst>
                <a:tab pos="471488" algn="l"/>
              </a:tabLst>
            </a:pPr>
            <a:endParaRPr lang="it-IT" sz="1400" dirty="0">
              <a:solidFill>
                <a:srgbClr val="5A5A5A"/>
              </a:solidFill>
            </a:endParaRPr>
          </a:p>
          <a:p>
            <a:pPr marL="171450" indent="-171450" algn="just">
              <a:spcBef>
                <a:spcPct val="0"/>
              </a:spcBef>
              <a:buFont typeface="Arial" panose="020B0604020202020204" pitchFamily="34" charset="0"/>
              <a:buChar char="•"/>
              <a:tabLst>
                <a:tab pos="471488" algn="l"/>
              </a:tabLst>
            </a:pPr>
            <a:r>
              <a:rPr lang="it-IT" sz="1400" dirty="0">
                <a:solidFill>
                  <a:srgbClr val="5A5A5A"/>
                </a:solidFill>
              </a:rPr>
              <a:t>Abbiano sede legale, direzione e parte sostanziale delle attività produttive in Italia</a:t>
            </a:r>
          </a:p>
          <a:p>
            <a:pPr marL="171450" indent="-171450" algn="just">
              <a:spcBef>
                <a:spcPct val="0"/>
              </a:spcBef>
              <a:buFont typeface="Arial" panose="020B0604020202020204" pitchFamily="34" charset="0"/>
              <a:buChar char="•"/>
              <a:tabLst>
                <a:tab pos="471488" algn="l"/>
              </a:tabLst>
            </a:pPr>
            <a:endParaRPr lang="it-IT" sz="1400" dirty="0">
              <a:solidFill>
                <a:srgbClr val="5A5A5A"/>
              </a:solidFill>
            </a:endParaRPr>
          </a:p>
          <a:p>
            <a:pPr marL="171450" indent="-171450" algn="just">
              <a:spcBef>
                <a:spcPct val="0"/>
              </a:spcBef>
              <a:buFont typeface="Arial" panose="020B0604020202020204" pitchFamily="34" charset="0"/>
              <a:buChar char="•"/>
              <a:tabLst>
                <a:tab pos="471488" algn="l"/>
              </a:tabLst>
            </a:pPr>
            <a:r>
              <a:rPr lang="it-IT" sz="1400" dirty="0">
                <a:solidFill>
                  <a:srgbClr val="5A5A5A"/>
                </a:solidFill>
              </a:rPr>
              <a:t>Realizzino un </a:t>
            </a:r>
            <a:r>
              <a:rPr lang="it-IT" sz="1400" dirty="0">
                <a:solidFill>
                  <a:schemeClr val="accent2"/>
                </a:solidFill>
              </a:rPr>
              <a:t>fatturato export</a:t>
            </a:r>
            <a:r>
              <a:rPr lang="it-IT" sz="1400" dirty="0">
                <a:solidFill>
                  <a:srgbClr val="5A5A5A"/>
                </a:solidFill>
              </a:rPr>
              <a:t> almeno pari al </a:t>
            </a:r>
            <a:r>
              <a:rPr lang="it-IT" sz="1400" dirty="0">
                <a:solidFill>
                  <a:schemeClr val="accent2"/>
                </a:solidFill>
              </a:rPr>
              <a:t>10%</a:t>
            </a:r>
            <a:r>
              <a:rPr lang="it-IT" sz="1400" dirty="0">
                <a:solidFill>
                  <a:srgbClr val="5A5A5A"/>
                </a:solidFill>
              </a:rPr>
              <a:t> del fatturato complessivo ***</a:t>
            </a:r>
          </a:p>
          <a:p>
            <a:pPr marL="171450" indent="-171450" algn="just">
              <a:spcBef>
                <a:spcPct val="0"/>
              </a:spcBef>
              <a:buFont typeface="Arial" panose="020B0604020202020204" pitchFamily="34" charset="0"/>
              <a:buChar char="•"/>
              <a:tabLst>
                <a:tab pos="471488" algn="l"/>
              </a:tabLst>
            </a:pPr>
            <a:endParaRPr lang="it-IT" sz="1400" dirty="0">
              <a:solidFill>
                <a:srgbClr val="5A5A5A"/>
              </a:solidFill>
            </a:endParaRPr>
          </a:p>
          <a:p>
            <a:pPr marL="171450" indent="-171450" algn="just">
              <a:spcBef>
                <a:spcPct val="0"/>
              </a:spcBef>
              <a:buFont typeface="Arial" panose="020B0604020202020204" pitchFamily="34" charset="0"/>
              <a:buChar char="•"/>
              <a:tabLst>
                <a:tab pos="471488" algn="l"/>
              </a:tabLst>
            </a:pPr>
            <a:r>
              <a:rPr lang="it-IT" sz="1400" dirty="0">
                <a:solidFill>
                  <a:srgbClr val="5A5A5A"/>
                </a:solidFill>
              </a:rPr>
              <a:t>Presentino un </a:t>
            </a:r>
            <a:r>
              <a:rPr lang="it-IT" sz="1400" dirty="0">
                <a:solidFill>
                  <a:schemeClr val="accent2"/>
                </a:solidFill>
              </a:rPr>
              <a:t>rating </a:t>
            </a:r>
            <a:r>
              <a:rPr lang="it-IT" sz="1400" dirty="0">
                <a:solidFill>
                  <a:srgbClr val="5A5A5A"/>
                </a:solidFill>
              </a:rPr>
              <a:t>compreso </a:t>
            </a:r>
            <a:r>
              <a:rPr lang="it-IT" sz="1400" dirty="0" smtClean="0">
                <a:solidFill>
                  <a:srgbClr val="5A5A5A"/>
                </a:solidFill>
              </a:rPr>
              <a:t>in un </a:t>
            </a:r>
            <a:r>
              <a:rPr lang="it-IT" sz="1400" dirty="0" err="1" smtClean="0">
                <a:solidFill>
                  <a:srgbClr val="5A5A5A"/>
                </a:solidFill>
              </a:rPr>
              <a:t>range</a:t>
            </a:r>
            <a:r>
              <a:rPr lang="it-IT" sz="1400" dirty="0" smtClean="0">
                <a:solidFill>
                  <a:srgbClr val="5A5A5A"/>
                </a:solidFill>
              </a:rPr>
              <a:t> definito con la banca convenzionata</a:t>
            </a:r>
            <a:endParaRPr lang="it-IT" sz="1400" dirty="0">
              <a:solidFill>
                <a:schemeClr val="accent2"/>
              </a:solidFill>
            </a:endParaRPr>
          </a:p>
          <a:p>
            <a:pPr marL="171450" indent="-171450" algn="just">
              <a:spcBef>
                <a:spcPct val="0"/>
              </a:spcBef>
              <a:buFont typeface="Arial" panose="020B0604020202020204" pitchFamily="34" charset="0"/>
              <a:buChar char="•"/>
              <a:tabLst>
                <a:tab pos="471488" algn="l"/>
              </a:tabLst>
            </a:pPr>
            <a:endParaRPr lang="it-IT" sz="1400" dirty="0">
              <a:solidFill>
                <a:srgbClr val="5A5A5A"/>
              </a:solidFill>
            </a:endParaRPr>
          </a:p>
          <a:p>
            <a:pPr marL="171450" indent="-171450" algn="just">
              <a:spcBef>
                <a:spcPct val="0"/>
              </a:spcBef>
              <a:buFont typeface="Arial" panose="020B0604020202020204" pitchFamily="34" charset="0"/>
              <a:buChar char="•"/>
              <a:tabLst>
                <a:tab pos="471488" algn="l"/>
              </a:tabLst>
            </a:pPr>
            <a:r>
              <a:rPr lang="it-IT" sz="1400" dirty="0">
                <a:solidFill>
                  <a:srgbClr val="5A5A5A"/>
                </a:solidFill>
              </a:rPr>
              <a:t>Abbiano almeno bilanci relativi a due esercizi completi (</a:t>
            </a:r>
            <a:r>
              <a:rPr lang="it-IT" sz="1400" dirty="0">
                <a:solidFill>
                  <a:schemeClr val="accent2"/>
                </a:solidFill>
              </a:rPr>
              <a:t>no start-up</a:t>
            </a:r>
            <a:r>
              <a:rPr lang="it-IT" sz="1400" dirty="0">
                <a:solidFill>
                  <a:srgbClr val="5A5A5A"/>
                </a:solidFill>
              </a:rPr>
              <a:t>)</a:t>
            </a:r>
          </a:p>
        </p:txBody>
      </p:sp>
      <p:sp>
        <p:nvSpPr>
          <p:cNvPr id="9222" name="Text Box 6"/>
          <p:cNvSpPr txBox="1">
            <a:spLocks noChangeArrowheads="1"/>
          </p:cNvSpPr>
          <p:nvPr/>
        </p:nvSpPr>
        <p:spPr bwMode="auto">
          <a:xfrm>
            <a:off x="1143000" y="4483894"/>
            <a:ext cx="6858000" cy="397032"/>
          </a:xfrm>
          <a:prstGeom prst="rect">
            <a:avLst/>
          </a:prstGeom>
          <a:noFill/>
          <a:ln w="9525" algn="ctr">
            <a:noFill/>
            <a:miter lim="800000"/>
            <a:headEnd/>
            <a:tailEnd/>
          </a:ln>
        </p:spPr>
        <p:txBody>
          <a:bodyPr>
            <a:spAutoFit/>
          </a:bodyPr>
          <a:lstStyle/>
          <a:p>
            <a:pPr algn="just">
              <a:lnSpc>
                <a:spcPct val="80000"/>
              </a:lnSpc>
              <a:spcBef>
                <a:spcPct val="0"/>
              </a:spcBef>
              <a:buClrTx/>
              <a:buFontTx/>
              <a:buNone/>
            </a:pPr>
            <a:r>
              <a:rPr lang="it-IT" sz="825"/>
              <a:t>*     Requisito derogabile per Imprese che redigono il bilancio secondo quanto stabilito dalla IV direttiva CEE </a:t>
            </a:r>
          </a:p>
          <a:p>
            <a:pPr algn="just">
              <a:lnSpc>
                <a:spcPct val="80000"/>
              </a:lnSpc>
              <a:spcBef>
                <a:spcPct val="0"/>
              </a:spcBef>
              <a:buClrTx/>
              <a:buFontTx/>
              <a:buNone/>
            </a:pPr>
            <a:r>
              <a:rPr lang="it-IT" sz="825"/>
              <a:t>**   Almeno il 50% delle imprese finanziate (in numero) deve essere PMI ai sensi della direttiva UE (Fatturato non superiore a 50 milioni di euro)</a:t>
            </a:r>
          </a:p>
          <a:p>
            <a:pPr algn="just">
              <a:lnSpc>
                <a:spcPct val="80000"/>
              </a:lnSpc>
              <a:spcBef>
                <a:spcPct val="0"/>
              </a:spcBef>
              <a:buClrTx/>
              <a:buFontTx/>
              <a:buNone/>
            </a:pPr>
            <a:r>
              <a:rPr lang="it-IT" sz="825"/>
              <a:t>***  Requisito derogabile per progetti che presentino un chiaro ed univoco carattere di internazionalizzazione</a:t>
            </a:r>
          </a:p>
        </p:txBody>
      </p:sp>
      <p:sp>
        <p:nvSpPr>
          <p:cNvPr id="13" name="Rettangolo 12"/>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4" name="Rettangolo 13"/>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10457298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4"/>
          </p:nvPr>
        </p:nvSpPr>
        <p:spPr/>
        <p:txBody>
          <a:bodyPr/>
          <a:lstStyle/>
          <a:p>
            <a:endParaRPr lang="it-IT"/>
          </a:p>
        </p:txBody>
      </p:sp>
      <p:sp>
        <p:nvSpPr>
          <p:cNvPr id="11267" name="Rectangle 2"/>
          <p:cNvSpPr>
            <a:spLocks noGrp="1" noChangeArrowheads="1"/>
          </p:cNvSpPr>
          <p:nvPr>
            <p:ph type="title"/>
          </p:nvPr>
        </p:nvSpPr>
        <p:spPr/>
        <p:txBody>
          <a:bodyPr>
            <a:normAutofit fontScale="90000"/>
          </a:bodyPr>
          <a:lstStyle/>
          <a:p>
            <a:pPr eaLnBrk="1" hangingPunct="1"/>
            <a:r>
              <a:rPr lang="it-IT" dirty="0" smtClean="0"/>
              <a:t>Struttura dei </a:t>
            </a:r>
            <a:r>
              <a:rPr lang="it-IT" dirty="0" smtClean="0"/>
              <a:t>finanziamenti</a:t>
            </a:r>
            <a:endParaRPr lang="it-IT" sz="1200" dirty="0"/>
          </a:p>
        </p:txBody>
      </p:sp>
      <p:sp>
        <p:nvSpPr>
          <p:cNvPr id="11266" name="Segnaposto numero diapositiva 4"/>
          <p:cNvSpPr>
            <a:spLocks noGrp="1"/>
          </p:cNvSpPr>
          <p:nvPr>
            <p:ph type="sldNum" sz="quarter" idx="4294967295"/>
          </p:nvPr>
        </p:nvSpPr>
        <p:spPr>
          <a:xfrm>
            <a:off x="7010400" y="4922838"/>
            <a:ext cx="2133600" cy="220662"/>
          </a:xfrm>
          <a:noFill/>
        </p:spPr>
        <p:txBody>
          <a:bodyPr/>
          <a:lstStyle/>
          <a:p>
            <a:fld id="{0E4CF9A0-8EAA-495E-925D-FC0C607446DF}" type="slidenum">
              <a:rPr lang="it-IT" smtClean="0"/>
              <a:pPr/>
              <a:t>10</a:t>
            </a:fld>
            <a:endParaRPr lang="it-IT" smtClean="0"/>
          </a:p>
        </p:txBody>
      </p:sp>
      <p:sp>
        <p:nvSpPr>
          <p:cNvPr id="11268" name="AutoShape 4"/>
          <p:cNvSpPr>
            <a:spLocks noChangeArrowheads="1"/>
          </p:cNvSpPr>
          <p:nvPr/>
        </p:nvSpPr>
        <p:spPr bwMode="auto">
          <a:xfrm>
            <a:off x="336061" y="981075"/>
            <a:ext cx="7979507" cy="370285"/>
          </a:xfrm>
          <a:prstGeom prst="roundRect">
            <a:avLst>
              <a:gd name="adj" fmla="val 0"/>
            </a:avLst>
          </a:prstGeom>
          <a:solidFill>
            <a:schemeClr val="tx1"/>
          </a:solidFill>
          <a:ln w="9525" algn="ctr">
            <a:noFill/>
            <a:round/>
            <a:headEnd/>
            <a:tailEnd/>
          </a:ln>
        </p:spPr>
        <p:txBody>
          <a:bodyPr anchor="ctr"/>
          <a:lstStyle/>
          <a:p>
            <a:pPr marL="257175" indent="-257175">
              <a:buClr>
                <a:srgbClr val="B30025"/>
              </a:buClr>
            </a:pPr>
            <a:r>
              <a:rPr lang="it-IT" sz="1200" dirty="0">
                <a:solidFill>
                  <a:schemeClr val="bg1"/>
                </a:solidFill>
              </a:rPr>
              <a:t>Tutti i finanziamenti erogati dalla banca e garantiti da SACE presentano la </a:t>
            </a:r>
            <a:r>
              <a:rPr lang="it-IT" sz="1200" dirty="0" smtClean="0">
                <a:solidFill>
                  <a:schemeClr val="bg1"/>
                </a:solidFill>
              </a:rPr>
              <a:t>medesima struttura </a:t>
            </a:r>
            <a:r>
              <a:rPr lang="it-IT" sz="1200" dirty="0">
                <a:solidFill>
                  <a:schemeClr val="bg1"/>
                </a:solidFill>
              </a:rPr>
              <a:t>standard:</a:t>
            </a:r>
          </a:p>
        </p:txBody>
      </p:sp>
      <p:sp>
        <p:nvSpPr>
          <p:cNvPr id="11269" name="AutoShape 5"/>
          <p:cNvSpPr>
            <a:spLocks noChangeArrowheads="1"/>
          </p:cNvSpPr>
          <p:nvPr/>
        </p:nvSpPr>
        <p:spPr bwMode="auto">
          <a:xfrm rot="5400000">
            <a:off x="3122415" y="2196109"/>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70" name="AutoShape 6"/>
          <p:cNvSpPr>
            <a:spLocks noChangeArrowheads="1"/>
          </p:cNvSpPr>
          <p:nvPr/>
        </p:nvSpPr>
        <p:spPr bwMode="auto">
          <a:xfrm rot="5400000">
            <a:off x="3122415" y="2666405"/>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71" name="AutoShape 7"/>
          <p:cNvSpPr>
            <a:spLocks noChangeArrowheads="1"/>
          </p:cNvSpPr>
          <p:nvPr/>
        </p:nvSpPr>
        <p:spPr bwMode="auto">
          <a:xfrm rot="5400000">
            <a:off x="3122415" y="3139084"/>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72" name="AutoShape 8"/>
          <p:cNvSpPr>
            <a:spLocks noChangeArrowheads="1"/>
          </p:cNvSpPr>
          <p:nvPr/>
        </p:nvSpPr>
        <p:spPr bwMode="auto">
          <a:xfrm rot="5400000">
            <a:off x="3122415" y="3646290"/>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73" name="AutoShape 9"/>
          <p:cNvSpPr>
            <a:spLocks noChangeArrowheads="1"/>
          </p:cNvSpPr>
          <p:nvPr/>
        </p:nvSpPr>
        <p:spPr bwMode="auto">
          <a:xfrm rot="5400000">
            <a:off x="3122415" y="4118968"/>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74" name="AutoShape 10"/>
          <p:cNvSpPr>
            <a:spLocks noChangeArrowheads="1"/>
          </p:cNvSpPr>
          <p:nvPr/>
        </p:nvSpPr>
        <p:spPr bwMode="auto">
          <a:xfrm>
            <a:off x="1264444" y="1554957"/>
            <a:ext cx="1862138" cy="407194"/>
          </a:xfrm>
          <a:prstGeom prst="roundRect">
            <a:avLst>
              <a:gd name="adj" fmla="val 0"/>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90000"/>
              </a:lnSpc>
              <a:spcBef>
                <a:spcPct val="0"/>
              </a:spcBef>
              <a:tabLst>
                <a:tab pos="471488" algn="l"/>
              </a:tabLst>
            </a:pPr>
            <a:r>
              <a:rPr lang="it-IT" sz="1050"/>
              <a:t>MUTUO </a:t>
            </a:r>
          </a:p>
          <a:p>
            <a:pPr algn="ctr">
              <a:lnSpc>
                <a:spcPct val="90000"/>
              </a:lnSpc>
              <a:spcBef>
                <a:spcPct val="0"/>
              </a:spcBef>
              <a:tabLst>
                <a:tab pos="471488" algn="l"/>
              </a:tabLst>
            </a:pPr>
            <a:r>
              <a:rPr lang="it-IT" sz="1050"/>
              <a:t>CHIROGRAFARIO </a:t>
            </a:r>
          </a:p>
        </p:txBody>
      </p:sp>
      <p:sp>
        <p:nvSpPr>
          <p:cNvPr id="11275" name="AutoShape 11"/>
          <p:cNvSpPr>
            <a:spLocks noChangeArrowheads="1"/>
          </p:cNvSpPr>
          <p:nvPr/>
        </p:nvSpPr>
        <p:spPr bwMode="auto">
          <a:xfrm>
            <a:off x="1264444" y="2026444"/>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150000"/>
              </a:lnSpc>
              <a:spcBef>
                <a:spcPct val="0"/>
              </a:spcBef>
              <a:tabLst>
                <a:tab pos="471488" algn="l"/>
              </a:tabLst>
            </a:pPr>
            <a:r>
              <a:rPr lang="it-IT" sz="1050"/>
              <a:t>IMPORTO GARANTITO</a:t>
            </a:r>
            <a:r>
              <a:rPr lang="it-IT" sz="1050">
                <a:solidFill>
                  <a:srgbClr val="FF9933"/>
                </a:solidFill>
                <a:latin typeface="Univers 45 Light" charset="0"/>
              </a:rPr>
              <a:t> </a:t>
            </a:r>
          </a:p>
        </p:txBody>
      </p:sp>
      <p:sp>
        <p:nvSpPr>
          <p:cNvPr id="11276" name="AutoShape 12"/>
          <p:cNvSpPr>
            <a:spLocks noChangeArrowheads="1"/>
          </p:cNvSpPr>
          <p:nvPr/>
        </p:nvSpPr>
        <p:spPr bwMode="auto">
          <a:xfrm>
            <a:off x="1264444" y="2499123"/>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75000"/>
              </a:lnSpc>
              <a:spcBef>
                <a:spcPct val="0"/>
              </a:spcBef>
              <a:tabLst>
                <a:tab pos="471488" algn="l"/>
              </a:tabLst>
            </a:pPr>
            <a:endParaRPr lang="it-IT" sz="1050">
              <a:solidFill>
                <a:srgbClr val="FF9933"/>
              </a:solidFill>
              <a:latin typeface="Univers 45 Light" charset="0"/>
            </a:endParaRPr>
          </a:p>
          <a:p>
            <a:pPr algn="ctr">
              <a:lnSpc>
                <a:spcPct val="75000"/>
              </a:lnSpc>
              <a:spcBef>
                <a:spcPct val="0"/>
              </a:spcBef>
              <a:tabLst>
                <a:tab pos="471488" algn="l"/>
              </a:tabLst>
            </a:pPr>
            <a:r>
              <a:rPr lang="it-IT" sz="1050"/>
              <a:t>EROGAZIONE</a:t>
            </a:r>
          </a:p>
        </p:txBody>
      </p:sp>
      <p:sp>
        <p:nvSpPr>
          <p:cNvPr id="11277" name="AutoShape 13"/>
          <p:cNvSpPr>
            <a:spLocks noChangeArrowheads="1"/>
          </p:cNvSpPr>
          <p:nvPr/>
        </p:nvSpPr>
        <p:spPr bwMode="auto">
          <a:xfrm>
            <a:off x="1264444" y="2971800"/>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160000"/>
              </a:lnSpc>
              <a:spcBef>
                <a:spcPct val="0"/>
              </a:spcBef>
              <a:tabLst>
                <a:tab pos="471488" algn="l"/>
              </a:tabLst>
            </a:pPr>
            <a:r>
              <a:rPr lang="it-IT" sz="1050"/>
              <a:t>PRE AMMORTAMENTO</a:t>
            </a:r>
          </a:p>
        </p:txBody>
      </p:sp>
      <p:sp>
        <p:nvSpPr>
          <p:cNvPr id="11278" name="AutoShape 14"/>
          <p:cNvSpPr>
            <a:spLocks noChangeArrowheads="1"/>
          </p:cNvSpPr>
          <p:nvPr/>
        </p:nvSpPr>
        <p:spPr bwMode="auto">
          <a:xfrm>
            <a:off x="1264444" y="3479007"/>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90000"/>
              </a:lnSpc>
              <a:spcBef>
                <a:spcPct val="0"/>
              </a:spcBef>
              <a:tabLst>
                <a:tab pos="471488" algn="l"/>
              </a:tabLst>
            </a:pPr>
            <a:r>
              <a:rPr lang="it-IT" sz="1050"/>
              <a:t>AMMORTAMENTO</a:t>
            </a:r>
          </a:p>
          <a:p>
            <a:pPr algn="ctr">
              <a:lnSpc>
                <a:spcPct val="90000"/>
              </a:lnSpc>
              <a:spcBef>
                <a:spcPct val="0"/>
              </a:spcBef>
              <a:tabLst>
                <a:tab pos="471488" algn="l"/>
              </a:tabLst>
            </a:pPr>
            <a:r>
              <a:rPr lang="it-IT" sz="1050"/>
              <a:t>E DURATA MUTUI</a:t>
            </a:r>
          </a:p>
        </p:txBody>
      </p:sp>
      <p:sp>
        <p:nvSpPr>
          <p:cNvPr id="11279" name="AutoShape 15"/>
          <p:cNvSpPr>
            <a:spLocks noChangeArrowheads="1"/>
          </p:cNvSpPr>
          <p:nvPr/>
        </p:nvSpPr>
        <p:spPr bwMode="auto">
          <a:xfrm>
            <a:off x="1264444" y="3952875"/>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90000"/>
              </a:lnSpc>
              <a:spcBef>
                <a:spcPct val="0"/>
              </a:spcBef>
              <a:tabLst>
                <a:tab pos="471488" algn="l"/>
              </a:tabLst>
            </a:pPr>
            <a:r>
              <a:rPr lang="it-IT" sz="1050"/>
              <a:t>IMPORTO MINIMO </a:t>
            </a:r>
          </a:p>
          <a:p>
            <a:pPr algn="ctr">
              <a:lnSpc>
                <a:spcPct val="90000"/>
              </a:lnSpc>
              <a:spcBef>
                <a:spcPct val="0"/>
              </a:spcBef>
              <a:tabLst>
                <a:tab pos="471488" algn="l"/>
              </a:tabLst>
            </a:pPr>
            <a:r>
              <a:rPr lang="it-IT" sz="1050"/>
              <a:t>E MASSIMO</a:t>
            </a:r>
          </a:p>
          <a:p>
            <a:pPr algn="ctr">
              <a:lnSpc>
                <a:spcPct val="90000"/>
              </a:lnSpc>
              <a:spcBef>
                <a:spcPct val="0"/>
              </a:spcBef>
              <a:tabLst>
                <a:tab pos="471488" algn="l"/>
              </a:tabLst>
            </a:pPr>
            <a:endParaRPr lang="it-IT" sz="1050"/>
          </a:p>
        </p:txBody>
      </p:sp>
      <p:sp>
        <p:nvSpPr>
          <p:cNvPr id="11280" name="AutoShape 16"/>
          <p:cNvSpPr>
            <a:spLocks noChangeArrowheads="1"/>
          </p:cNvSpPr>
          <p:nvPr/>
        </p:nvSpPr>
        <p:spPr bwMode="auto">
          <a:xfrm rot="5400000">
            <a:off x="3122415" y="1723430"/>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81" name="AutoShape 17"/>
          <p:cNvSpPr>
            <a:spLocks noChangeArrowheads="1"/>
          </p:cNvSpPr>
          <p:nvPr/>
        </p:nvSpPr>
        <p:spPr bwMode="auto">
          <a:xfrm>
            <a:off x="3356373" y="1553766"/>
            <a:ext cx="448746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spcBef>
                <a:spcPct val="0"/>
              </a:spcBef>
              <a:buClrTx/>
              <a:buFontTx/>
              <a:buNone/>
            </a:pPr>
            <a:r>
              <a:rPr lang="it-IT" sz="1050" dirty="0">
                <a:solidFill>
                  <a:srgbClr val="292929"/>
                </a:solidFill>
              </a:rPr>
              <a:t>Eventuali </a:t>
            </a:r>
            <a:r>
              <a:rPr lang="it-IT" sz="1050" dirty="0">
                <a:solidFill>
                  <a:schemeClr val="accent2"/>
                </a:solidFill>
              </a:rPr>
              <a:t>garanzie personali o reali</a:t>
            </a:r>
            <a:r>
              <a:rPr lang="it-IT" sz="1050" dirty="0">
                <a:solidFill>
                  <a:srgbClr val="292929"/>
                </a:solidFill>
              </a:rPr>
              <a:t> a discrezione della filiale erogante</a:t>
            </a:r>
          </a:p>
          <a:p>
            <a:pPr algn="just">
              <a:spcBef>
                <a:spcPct val="0"/>
              </a:spcBef>
              <a:buClrTx/>
              <a:buFontTx/>
              <a:buNone/>
            </a:pPr>
            <a:r>
              <a:rPr lang="it-IT" sz="1050" dirty="0">
                <a:solidFill>
                  <a:srgbClr val="292929"/>
                </a:solidFill>
              </a:rPr>
              <a:t>o a richiesta di SACE</a:t>
            </a:r>
          </a:p>
        </p:txBody>
      </p:sp>
      <p:sp>
        <p:nvSpPr>
          <p:cNvPr id="11282" name="AutoShape 18"/>
          <p:cNvSpPr>
            <a:spLocks noChangeArrowheads="1"/>
          </p:cNvSpPr>
          <p:nvPr/>
        </p:nvSpPr>
        <p:spPr bwMode="auto">
          <a:xfrm>
            <a:off x="3358754" y="2026444"/>
            <a:ext cx="448746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anchor="ctr"/>
          <a:lstStyle/>
          <a:p>
            <a:pPr algn="just">
              <a:spcBef>
                <a:spcPct val="0"/>
              </a:spcBef>
              <a:buClrTx/>
              <a:buFontTx/>
              <a:buNone/>
            </a:pPr>
            <a:r>
              <a:rPr lang="it-IT" sz="1050">
                <a:solidFill>
                  <a:srgbClr val="292929"/>
                </a:solidFill>
              </a:rPr>
              <a:t>Garanzia a </a:t>
            </a:r>
            <a:r>
              <a:rPr lang="it-IT" sz="1050">
                <a:solidFill>
                  <a:schemeClr val="accent2"/>
                </a:solidFill>
              </a:rPr>
              <a:t>prima richiesta</a:t>
            </a:r>
            <a:r>
              <a:rPr lang="it-IT" sz="1050">
                <a:solidFill>
                  <a:srgbClr val="292929"/>
                </a:solidFill>
              </a:rPr>
              <a:t> sul capitale ed interessi (per massimo due rate trimestrali insolute)</a:t>
            </a:r>
          </a:p>
        </p:txBody>
      </p:sp>
      <p:sp>
        <p:nvSpPr>
          <p:cNvPr id="11283" name="AutoShape 19"/>
          <p:cNvSpPr>
            <a:spLocks noChangeArrowheads="1"/>
          </p:cNvSpPr>
          <p:nvPr/>
        </p:nvSpPr>
        <p:spPr bwMode="auto">
          <a:xfrm>
            <a:off x="3358754" y="2499122"/>
            <a:ext cx="448746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spcBef>
                <a:spcPct val="0"/>
              </a:spcBef>
              <a:buClrTx/>
              <a:buFontTx/>
              <a:buNone/>
            </a:pPr>
            <a:r>
              <a:rPr lang="it-IT" sz="1050">
                <a:solidFill>
                  <a:srgbClr val="292929"/>
                </a:solidFill>
              </a:rPr>
              <a:t>In un’</a:t>
            </a:r>
            <a:r>
              <a:rPr lang="it-IT" sz="1050">
                <a:solidFill>
                  <a:schemeClr val="accent2"/>
                </a:solidFill>
              </a:rPr>
              <a:t>unica soluzione</a:t>
            </a:r>
            <a:endParaRPr lang="it-IT" sz="1050">
              <a:solidFill>
                <a:srgbClr val="292929"/>
              </a:solidFill>
            </a:endParaRPr>
          </a:p>
        </p:txBody>
      </p:sp>
      <p:sp>
        <p:nvSpPr>
          <p:cNvPr id="11284" name="AutoShape 20"/>
          <p:cNvSpPr>
            <a:spLocks noChangeArrowheads="1"/>
          </p:cNvSpPr>
          <p:nvPr/>
        </p:nvSpPr>
        <p:spPr bwMode="auto">
          <a:xfrm>
            <a:off x="3358754" y="2971800"/>
            <a:ext cx="448746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spcBef>
                <a:spcPct val="0"/>
              </a:spcBef>
              <a:buClrTx/>
              <a:buFontTx/>
              <a:buNone/>
            </a:pPr>
            <a:r>
              <a:rPr lang="it-IT" sz="1050" dirty="0">
                <a:solidFill>
                  <a:srgbClr val="292929"/>
                </a:solidFill>
                <a:latin typeface="Univers 45 Light" charset="0"/>
              </a:rPr>
              <a:t> </a:t>
            </a:r>
          </a:p>
          <a:p>
            <a:pPr algn="just">
              <a:spcBef>
                <a:spcPct val="0"/>
              </a:spcBef>
              <a:buClrTx/>
              <a:buFontTx/>
              <a:buNone/>
            </a:pPr>
            <a:r>
              <a:rPr lang="it-IT" sz="1050" dirty="0">
                <a:solidFill>
                  <a:schemeClr val="accent2"/>
                </a:solidFill>
              </a:rPr>
              <a:t>Pre-ammortamento </a:t>
            </a:r>
            <a:r>
              <a:rPr lang="it-IT" sz="1050" dirty="0">
                <a:solidFill>
                  <a:srgbClr val="005392"/>
                </a:solidFill>
              </a:rPr>
              <a:t>tecnico</a:t>
            </a:r>
            <a:r>
              <a:rPr lang="it-IT" sz="1050" dirty="0">
                <a:solidFill>
                  <a:srgbClr val="292929"/>
                </a:solidFill>
              </a:rPr>
              <a:t>: massimo </a:t>
            </a:r>
            <a:r>
              <a:rPr lang="it-IT" sz="1050" dirty="0">
                <a:solidFill>
                  <a:schemeClr val="accent2"/>
                </a:solidFill>
              </a:rPr>
              <a:t>90 giorni</a:t>
            </a:r>
            <a:r>
              <a:rPr lang="it-IT" sz="1050" dirty="0">
                <a:solidFill>
                  <a:srgbClr val="292929"/>
                </a:solidFill>
              </a:rPr>
              <a:t> per allineare la</a:t>
            </a:r>
          </a:p>
          <a:p>
            <a:pPr algn="just">
              <a:spcBef>
                <a:spcPct val="0"/>
              </a:spcBef>
              <a:buClrTx/>
              <a:buFontTx/>
              <a:buNone/>
            </a:pPr>
            <a:r>
              <a:rPr lang="it-IT" sz="1050" dirty="0">
                <a:solidFill>
                  <a:srgbClr val="292929"/>
                </a:solidFill>
              </a:rPr>
              <a:t> scadenza al primo semestre solare successivo all’erogazione</a:t>
            </a:r>
          </a:p>
          <a:p>
            <a:pPr algn="just">
              <a:spcBef>
                <a:spcPct val="0"/>
              </a:spcBef>
              <a:buClrTx/>
              <a:buFontTx/>
              <a:buNone/>
            </a:pPr>
            <a:endParaRPr lang="it-IT" sz="1050" dirty="0">
              <a:solidFill>
                <a:srgbClr val="292929"/>
              </a:solidFill>
            </a:endParaRPr>
          </a:p>
        </p:txBody>
      </p:sp>
      <p:sp>
        <p:nvSpPr>
          <p:cNvPr id="11285" name="AutoShape 21"/>
          <p:cNvSpPr>
            <a:spLocks noChangeArrowheads="1"/>
          </p:cNvSpPr>
          <p:nvPr/>
        </p:nvSpPr>
        <p:spPr bwMode="auto">
          <a:xfrm>
            <a:off x="3342086" y="3443288"/>
            <a:ext cx="4487465" cy="473869"/>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lnSpc>
                <a:spcPct val="85000"/>
              </a:lnSpc>
              <a:spcBef>
                <a:spcPct val="0"/>
              </a:spcBef>
              <a:buClrTx/>
              <a:buFontTx/>
              <a:buNone/>
            </a:pPr>
            <a:r>
              <a:rPr lang="it-IT" sz="1050" dirty="0">
                <a:solidFill>
                  <a:srgbClr val="292929"/>
                </a:solidFill>
                <a:latin typeface="Univers 45 Light" charset="0"/>
              </a:rPr>
              <a:t> </a:t>
            </a:r>
            <a:r>
              <a:rPr lang="it-IT" sz="1050" dirty="0">
                <a:solidFill>
                  <a:srgbClr val="292929"/>
                </a:solidFill>
              </a:rPr>
              <a:t>Mutui con </a:t>
            </a:r>
            <a:r>
              <a:rPr lang="it-IT" sz="1050" dirty="0">
                <a:solidFill>
                  <a:srgbClr val="005392"/>
                </a:solidFill>
              </a:rPr>
              <a:t>durata </a:t>
            </a:r>
            <a:r>
              <a:rPr lang="it-IT" sz="1050" dirty="0" smtClean="0">
                <a:solidFill>
                  <a:srgbClr val="005392"/>
                </a:solidFill>
              </a:rPr>
              <a:t>variabile tra 6 e 96 </a:t>
            </a:r>
            <a:r>
              <a:rPr lang="it-IT" sz="1050" dirty="0">
                <a:solidFill>
                  <a:srgbClr val="005392"/>
                </a:solidFill>
              </a:rPr>
              <a:t>mesi</a:t>
            </a:r>
          </a:p>
          <a:p>
            <a:pPr algn="just">
              <a:lnSpc>
                <a:spcPct val="85000"/>
              </a:lnSpc>
              <a:spcBef>
                <a:spcPct val="0"/>
              </a:spcBef>
              <a:buClrTx/>
              <a:buFontTx/>
              <a:buNone/>
            </a:pPr>
            <a:r>
              <a:rPr lang="it-IT" sz="1050" dirty="0">
                <a:solidFill>
                  <a:srgbClr val="292929"/>
                </a:solidFill>
              </a:rPr>
              <a:t> Ammortamento </a:t>
            </a:r>
            <a:r>
              <a:rPr lang="it-IT" sz="1050" dirty="0" smtClean="0">
                <a:solidFill>
                  <a:srgbClr val="292929"/>
                </a:solidFill>
              </a:rPr>
              <a:t>trimestrale</a:t>
            </a:r>
            <a:endParaRPr lang="it-IT" sz="1050" dirty="0">
              <a:solidFill>
                <a:schemeClr val="accent2"/>
              </a:solidFill>
            </a:endParaRPr>
          </a:p>
        </p:txBody>
      </p:sp>
      <p:sp>
        <p:nvSpPr>
          <p:cNvPr id="11286" name="AutoShape 22"/>
          <p:cNvSpPr>
            <a:spLocks noChangeArrowheads="1"/>
          </p:cNvSpPr>
          <p:nvPr/>
        </p:nvSpPr>
        <p:spPr bwMode="auto">
          <a:xfrm>
            <a:off x="3358754" y="3952875"/>
            <a:ext cx="448746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lnSpc>
                <a:spcPct val="85000"/>
              </a:lnSpc>
              <a:spcBef>
                <a:spcPct val="0"/>
              </a:spcBef>
              <a:buClrTx/>
              <a:buFontTx/>
              <a:buNone/>
            </a:pPr>
            <a:r>
              <a:rPr lang="it-IT" sz="1050" dirty="0">
                <a:solidFill>
                  <a:srgbClr val="292929"/>
                </a:solidFill>
                <a:latin typeface="Univers 45 Light" charset="0"/>
              </a:rPr>
              <a:t> </a:t>
            </a:r>
            <a:r>
              <a:rPr lang="it-IT" sz="1050" dirty="0">
                <a:solidFill>
                  <a:srgbClr val="292929"/>
                </a:solidFill>
              </a:rPr>
              <a:t>Importo da un minimo di </a:t>
            </a:r>
            <a:r>
              <a:rPr lang="it-IT" sz="1050" dirty="0">
                <a:solidFill>
                  <a:schemeClr val="accent2"/>
                </a:solidFill>
              </a:rPr>
              <a:t>100.000 </a:t>
            </a:r>
            <a:r>
              <a:rPr lang="it-IT" sz="1050" dirty="0">
                <a:solidFill>
                  <a:schemeClr val="accent2"/>
                </a:solidFill>
              </a:rPr>
              <a:t>euro</a:t>
            </a:r>
            <a:r>
              <a:rPr lang="it-IT" sz="1050" dirty="0">
                <a:solidFill>
                  <a:srgbClr val="292929"/>
                </a:solidFill>
              </a:rPr>
              <a:t> ad un massimo di </a:t>
            </a:r>
            <a:r>
              <a:rPr lang="it-IT" sz="1050" dirty="0" smtClean="0">
                <a:solidFill>
                  <a:schemeClr val="accent2"/>
                </a:solidFill>
              </a:rPr>
              <a:t>7.500.000 </a:t>
            </a:r>
            <a:r>
              <a:rPr lang="it-IT" sz="1050" dirty="0">
                <a:solidFill>
                  <a:schemeClr val="accent2"/>
                </a:solidFill>
              </a:rPr>
              <a:t>euro</a:t>
            </a:r>
            <a:r>
              <a:rPr lang="it-IT" sz="1050" dirty="0">
                <a:solidFill>
                  <a:srgbClr val="292929"/>
                </a:solidFill>
              </a:rPr>
              <a:t> </a:t>
            </a:r>
          </a:p>
        </p:txBody>
      </p:sp>
      <p:sp>
        <p:nvSpPr>
          <p:cNvPr id="11287" name="AutoShape 23"/>
          <p:cNvSpPr>
            <a:spLocks noChangeArrowheads="1"/>
          </p:cNvSpPr>
          <p:nvPr/>
        </p:nvSpPr>
        <p:spPr bwMode="auto">
          <a:xfrm rot="5400000">
            <a:off x="3139084" y="4607124"/>
            <a:ext cx="270272" cy="135731"/>
          </a:xfrm>
          <a:prstGeom prst="triangle">
            <a:avLst>
              <a:gd name="adj" fmla="val 50000"/>
            </a:avLst>
          </a:prstGeom>
          <a:solidFill>
            <a:schemeClr val="tx1">
              <a:alpha val="54117"/>
            </a:schemeClr>
          </a:solidFill>
          <a:ln w="9525" algn="ctr">
            <a:noFill/>
            <a:miter lim="800000"/>
            <a:headEnd/>
            <a:tailEnd/>
          </a:ln>
        </p:spPr>
        <p:txBody>
          <a:bodyPr tIns="54000" bIns="54000" anchor="ctr"/>
          <a:lstStyle/>
          <a:p>
            <a:endParaRPr lang="it-IT" sz="1013"/>
          </a:p>
        </p:txBody>
      </p:sp>
      <p:sp>
        <p:nvSpPr>
          <p:cNvPr id="11288" name="AutoShape 24"/>
          <p:cNvSpPr>
            <a:spLocks noChangeArrowheads="1"/>
          </p:cNvSpPr>
          <p:nvPr/>
        </p:nvSpPr>
        <p:spPr bwMode="auto">
          <a:xfrm>
            <a:off x="1264444" y="4457700"/>
            <a:ext cx="1862138" cy="407194"/>
          </a:xfrm>
          <a:prstGeom prst="roundRect">
            <a:avLst>
              <a:gd name="adj" fmla="val 7366"/>
            </a:avLst>
          </a:prstGeom>
          <a:gradFill rotWithShape="1">
            <a:gsLst>
              <a:gs pos="0">
                <a:srgbClr val="F8F8F8"/>
              </a:gs>
              <a:gs pos="100000">
                <a:srgbClr val="D6D6D6"/>
              </a:gs>
            </a:gsLst>
            <a:lin ang="5400000" scaled="1"/>
          </a:gradFill>
          <a:ln w="9525" algn="ctr">
            <a:solidFill>
              <a:srgbClr val="EAEAEA"/>
            </a:solidFill>
            <a:round/>
            <a:headEnd/>
            <a:tailEnd/>
          </a:ln>
        </p:spPr>
        <p:txBody>
          <a:bodyPr lIns="67500"/>
          <a:lstStyle/>
          <a:p>
            <a:pPr algn="ctr">
              <a:lnSpc>
                <a:spcPct val="150000"/>
              </a:lnSpc>
              <a:spcBef>
                <a:spcPct val="0"/>
              </a:spcBef>
              <a:tabLst>
                <a:tab pos="471488" algn="l"/>
              </a:tabLst>
            </a:pPr>
            <a:r>
              <a:rPr lang="it-IT" sz="1050"/>
              <a:t>REMUNERAZIONE</a:t>
            </a:r>
          </a:p>
          <a:p>
            <a:pPr algn="ctr">
              <a:lnSpc>
                <a:spcPct val="75000"/>
              </a:lnSpc>
              <a:spcBef>
                <a:spcPct val="0"/>
              </a:spcBef>
              <a:tabLst>
                <a:tab pos="471488" algn="l"/>
              </a:tabLst>
            </a:pPr>
            <a:endParaRPr lang="it-IT" sz="1050">
              <a:solidFill>
                <a:srgbClr val="FF9933"/>
              </a:solidFill>
              <a:latin typeface="Univers 45 Light" charset="0"/>
            </a:endParaRPr>
          </a:p>
        </p:txBody>
      </p:sp>
      <p:sp>
        <p:nvSpPr>
          <p:cNvPr id="11289" name="AutoShape 25"/>
          <p:cNvSpPr>
            <a:spLocks noChangeArrowheads="1"/>
          </p:cNvSpPr>
          <p:nvPr/>
        </p:nvSpPr>
        <p:spPr bwMode="auto">
          <a:xfrm>
            <a:off x="3364707" y="4441031"/>
            <a:ext cx="4504135" cy="438150"/>
          </a:xfrm>
          <a:prstGeom prst="roundRect">
            <a:avLst>
              <a:gd name="adj" fmla="val 7366"/>
            </a:avLst>
          </a:prstGeom>
          <a:gradFill rotWithShape="1">
            <a:gsLst>
              <a:gs pos="0">
                <a:srgbClr val="BBD2E9">
                  <a:alpha val="68999"/>
                </a:srgbClr>
              </a:gs>
              <a:gs pos="100000">
                <a:srgbClr val="ACC2D7"/>
              </a:gs>
            </a:gsLst>
            <a:lin ang="5400000" scaled="1"/>
          </a:gradFill>
          <a:ln w="9525" algn="ctr">
            <a:noFill/>
            <a:round/>
            <a:headEnd/>
            <a:tailEnd/>
          </a:ln>
        </p:spPr>
        <p:txBody>
          <a:bodyPr wrap="none" anchor="ctr"/>
          <a:lstStyle/>
          <a:p>
            <a:pPr algn="just">
              <a:lnSpc>
                <a:spcPct val="85000"/>
              </a:lnSpc>
              <a:spcBef>
                <a:spcPct val="0"/>
              </a:spcBef>
              <a:buClrTx/>
              <a:buFontTx/>
              <a:buNone/>
            </a:pPr>
            <a:r>
              <a:rPr lang="it-IT" sz="1050" dirty="0">
                <a:solidFill>
                  <a:srgbClr val="292929"/>
                </a:solidFill>
              </a:rPr>
              <a:t>Tasso variabile:	</a:t>
            </a:r>
            <a:r>
              <a:rPr lang="it-IT" sz="1050" dirty="0" err="1">
                <a:solidFill>
                  <a:schemeClr val="accent2"/>
                </a:solidFill>
              </a:rPr>
              <a:t>Euribor</a:t>
            </a:r>
            <a:r>
              <a:rPr lang="it-IT" sz="1050" dirty="0">
                <a:solidFill>
                  <a:schemeClr val="accent2"/>
                </a:solidFill>
              </a:rPr>
              <a:t> trimestrale</a:t>
            </a:r>
            <a:r>
              <a:rPr lang="it-IT" sz="1050" dirty="0">
                <a:solidFill>
                  <a:srgbClr val="292929"/>
                </a:solidFill>
              </a:rPr>
              <a:t>  </a:t>
            </a:r>
          </a:p>
          <a:p>
            <a:pPr algn="just">
              <a:lnSpc>
                <a:spcPct val="85000"/>
              </a:lnSpc>
              <a:spcBef>
                <a:spcPct val="0"/>
              </a:spcBef>
              <a:buClrTx/>
              <a:buFontTx/>
              <a:buNone/>
            </a:pPr>
            <a:r>
              <a:rPr lang="it-IT" sz="1050" dirty="0">
                <a:solidFill>
                  <a:srgbClr val="292929"/>
                </a:solidFill>
              </a:rPr>
              <a:t>Spread: 		correlato al </a:t>
            </a:r>
            <a:r>
              <a:rPr lang="it-IT" sz="1050" dirty="0">
                <a:solidFill>
                  <a:schemeClr val="accent2"/>
                </a:solidFill>
              </a:rPr>
              <a:t>rating</a:t>
            </a:r>
            <a:r>
              <a:rPr lang="it-IT" sz="1050" dirty="0">
                <a:solidFill>
                  <a:srgbClr val="292929"/>
                </a:solidFill>
              </a:rPr>
              <a:t> </a:t>
            </a:r>
            <a:r>
              <a:rPr lang="it-IT" sz="1050" dirty="0" smtClean="0">
                <a:solidFill>
                  <a:srgbClr val="292929"/>
                </a:solidFill>
              </a:rPr>
              <a:t>dell’impresa</a:t>
            </a:r>
            <a:endParaRPr lang="it-IT" sz="1050" dirty="0">
              <a:solidFill>
                <a:srgbClr val="292929"/>
              </a:solidFill>
            </a:endParaRPr>
          </a:p>
        </p:txBody>
      </p:sp>
      <p:sp>
        <p:nvSpPr>
          <p:cNvPr id="28" name="Rettangolo 2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29" name="Rettangolo 2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8168782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5"/>
          <p:cNvSpPr>
            <a:spLocks noChangeArrowheads="1"/>
          </p:cNvSpPr>
          <p:nvPr/>
        </p:nvSpPr>
        <p:spPr bwMode="auto">
          <a:xfrm>
            <a:off x="365742" y="1079698"/>
            <a:ext cx="8197606" cy="3620500"/>
          </a:xfrm>
          <a:prstGeom prst="roundRect">
            <a:avLst>
              <a:gd name="adj" fmla="val 0"/>
            </a:avLst>
          </a:prstGeom>
          <a:noFill/>
          <a:ln w="25400" algn="ctr">
            <a:noFill/>
            <a:round/>
            <a:headEnd/>
            <a:tailEnd/>
          </a:ln>
          <a:effectLst/>
        </p:spPr>
        <p:txBody>
          <a:bodyPr lIns="88659"/>
          <a:lstStyle/>
          <a:p>
            <a:pPr marL="337791" indent="-337791">
              <a:spcBef>
                <a:spcPts val="500"/>
              </a:spcBef>
              <a:buFont typeface="+mj-lt"/>
              <a:buAutoNum type="alphaLcParenR"/>
              <a:tabLst>
                <a:tab pos="619283" algn="l"/>
              </a:tabLst>
            </a:pPr>
            <a:r>
              <a:rPr lang="it-IT" sz="1100" dirty="0">
                <a:cs typeface="Arial" charset="0"/>
              </a:rPr>
              <a:t>Costi di impianto ed </a:t>
            </a:r>
            <a:r>
              <a:rPr lang="it-IT" sz="1100" dirty="0" smtClean="0">
                <a:cs typeface="Arial" charset="0"/>
              </a:rPr>
              <a:t>ampliamento (capitalizzazione di importo nello Stato Patrimoniale)</a:t>
            </a:r>
            <a:endParaRPr lang="it-IT" sz="1100" dirty="0">
              <a:cs typeface="Arial" charset="0"/>
            </a:endParaRPr>
          </a:p>
          <a:p>
            <a:pPr marL="337791" indent="-337791">
              <a:spcBef>
                <a:spcPts val="500"/>
              </a:spcBef>
              <a:buFont typeface="+mj-lt"/>
              <a:buAutoNum type="alphaLcParenR"/>
              <a:tabLst>
                <a:tab pos="619283" algn="l"/>
              </a:tabLst>
            </a:pPr>
            <a:r>
              <a:rPr lang="it-IT" sz="1100" dirty="0">
                <a:solidFill>
                  <a:srgbClr val="005392"/>
                </a:solidFill>
                <a:cs typeface="Arial" charset="0"/>
              </a:rPr>
              <a:t>Costi promozionali e pubblicitari</a:t>
            </a:r>
          </a:p>
          <a:p>
            <a:pPr marL="337791" indent="-337791">
              <a:spcBef>
                <a:spcPts val="500"/>
              </a:spcBef>
              <a:buFont typeface="+mj-lt"/>
              <a:buAutoNum type="alphaLcParenR"/>
              <a:tabLst>
                <a:tab pos="619283" algn="l"/>
              </a:tabLst>
            </a:pPr>
            <a:r>
              <a:rPr lang="it-IT" sz="1100" dirty="0">
                <a:cs typeface="Arial" charset="0"/>
              </a:rPr>
              <a:t>Costi di ricerca e sviluppo </a:t>
            </a:r>
            <a:r>
              <a:rPr lang="it-IT" sz="1100" dirty="0" smtClean="0">
                <a:cs typeface="Arial" charset="0"/>
              </a:rPr>
              <a:t>(capitalizzazione di importo nello Stato Patrimoniale)</a:t>
            </a:r>
            <a:endParaRPr lang="it-IT" sz="1100" dirty="0">
              <a:cs typeface="Arial" charset="0"/>
            </a:endParaRPr>
          </a:p>
          <a:p>
            <a:pPr marL="337791" indent="-337791">
              <a:spcBef>
                <a:spcPts val="500"/>
              </a:spcBef>
              <a:buFont typeface="+mj-lt"/>
              <a:buAutoNum type="alphaLcParenR"/>
              <a:tabLst>
                <a:tab pos="619283" algn="l"/>
              </a:tabLst>
            </a:pPr>
            <a:r>
              <a:rPr lang="it-IT" sz="1100" dirty="0">
                <a:solidFill>
                  <a:srgbClr val="005392"/>
                </a:solidFill>
                <a:cs typeface="Arial" charset="0"/>
              </a:rPr>
              <a:t>Diritti di brevetto industriale e diritti per utilizzo delle opere dell’ingegno</a:t>
            </a:r>
          </a:p>
          <a:p>
            <a:pPr marL="337791" indent="-337791">
              <a:spcBef>
                <a:spcPts val="500"/>
              </a:spcBef>
              <a:buFont typeface="+mj-lt"/>
              <a:buAutoNum type="alphaLcParenR"/>
              <a:tabLst>
                <a:tab pos="619283" algn="l"/>
              </a:tabLst>
            </a:pPr>
            <a:r>
              <a:rPr lang="it-IT" sz="1100" dirty="0">
                <a:solidFill>
                  <a:srgbClr val="808080"/>
                </a:solidFill>
                <a:cs typeface="Arial" pitchFamily="34" charset="0"/>
              </a:rPr>
              <a:t> </a:t>
            </a:r>
            <a:r>
              <a:rPr lang="it-IT" sz="1100" dirty="0">
                <a:cs typeface="Arial" charset="0"/>
              </a:rPr>
              <a:t>Spese per tutelare il “Made in </a:t>
            </a:r>
            <a:r>
              <a:rPr lang="it-IT" sz="1100" dirty="0" err="1">
                <a:cs typeface="Arial" charset="0"/>
              </a:rPr>
              <a:t>Italy</a:t>
            </a:r>
            <a:r>
              <a:rPr lang="it-IT" sz="1100" dirty="0">
                <a:cs typeface="Arial" charset="0"/>
              </a:rPr>
              <a:t>” (marchi, brevetti, applicazione denominazione origine controllata)</a:t>
            </a:r>
          </a:p>
          <a:p>
            <a:pPr marL="337791" indent="-337791">
              <a:spcBef>
                <a:spcPts val="500"/>
              </a:spcBef>
              <a:buFont typeface="+mj-lt"/>
              <a:buAutoNum type="alphaLcParenR"/>
              <a:tabLst>
                <a:tab pos="619283" algn="l"/>
              </a:tabLst>
            </a:pPr>
            <a:r>
              <a:rPr lang="it-IT" sz="1100" dirty="0">
                <a:solidFill>
                  <a:srgbClr val="005392"/>
                </a:solidFill>
                <a:cs typeface="Arial" charset="0"/>
              </a:rPr>
              <a:t> Concessioni, licenze, marchi e diritti simili</a:t>
            </a:r>
          </a:p>
          <a:p>
            <a:pPr marL="337791" indent="-337791">
              <a:spcBef>
                <a:spcPts val="500"/>
              </a:spcBef>
              <a:buFont typeface="+mj-lt"/>
              <a:buAutoNum type="alphaLcParenR"/>
              <a:tabLst>
                <a:tab pos="619283" algn="l"/>
              </a:tabLst>
            </a:pPr>
            <a:r>
              <a:rPr lang="it-IT" sz="1100" dirty="0">
                <a:cs typeface="Arial" charset="0"/>
              </a:rPr>
              <a:t> Acquisto o ristrutturazione di beni immobili (anche ad uso ufficio)</a:t>
            </a:r>
          </a:p>
          <a:p>
            <a:pPr marL="337791" indent="-337791">
              <a:spcBef>
                <a:spcPts val="500"/>
              </a:spcBef>
              <a:buFont typeface="+mj-lt"/>
              <a:buAutoNum type="alphaLcParenR"/>
              <a:tabLst>
                <a:tab pos="619283" algn="l"/>
              </a:tabLst>
            </a:pPr>
            <a:r>
              <a:rPr lang="it-IT" sz="1100" dirty="0">
                <a:solidFill>
                  <a:srgbClr val="005392"/>
                </a:solidFill>
                <a:cs typeface="Arial" charset="0"/>
              </a:rPr>
              <a:t> Costi relativi all’acquisto di terreni</a:t>
            </a:r>
          </a:p>
          <a:p>
            <a:pPr marL="337791" indent="-337791">
              <a:spcBef>
                <a:spcPts val="500"/>
              </a:spcBef>
              <a:buFont typeface="+mj-lt"/>
              <a:buAutoNum type="alphaLcParenR"/>
              <a:tabLst>
                <a:tab pos="619283" algn="l"/>
              </a:tabLst>
            </a:pPr>
            <a:r>
              <a:rPr lang="it-IT" sz="1100" dirty="0">
                <a:cs typeface="Arial" charset="0"/>
              </a:rPr>
              <a:t> Acquisto, riqualificazione o rinnovo degli impianti e macchinari</a:t>
            </a:r>
          </a:p>
          <a:p>
            <a:pPr marL="337791" indent="-337791">
              <a:spcBef>
                <a:spcPts val="500"/>
              </a:spcBef>
              <a:buFont typeface="+mj-lt"/>
              <a:buAutoNum type="alphaLcParenR"/>
              <a:tabLst>
                <a:tab pos="619283" algn="l"/>
              </a:tabLst>
            </a:pPr>
            <a:r>
              <a:rPr lang="it-IT" sz="1100" dirty="0">
                <a:solidFill>
                  <a:srgbClr val="005392"/>
                </a:solidFill>
                <a:cs typeface="Arial" charset="0"/>
              </a:rPr>
              <a:t> Acquisto o rinnovo di attrezzature industriali e commerciali</a:t>
            </a:r>
          </a:p>
          <a:p>
            <a:pPr marL="337791" indent="-337791">
              <a:spcBef>
                <a:spcPts val="500"/>
              </a:spcBef>
              <a:buFont typeface="+mj-lt"/>
              <a:buAutoNum type="alphaLcParenR"/>
              <a:tabLst>
                <a:tab pos="619283" algn="l"/>
              </a:tabLst>
            </a:pPr>
            <a:r>
              <a:rPr lang="it-IT" sz="1100" dirty="0">
                <a:cs typeface="Arial" charset="0"/>
              </a:rPr>
              <a:t> Spese per partecipare a fiere internazionali tenute in Italia</a:t>
            </a:r>
          </a:p>
          <a:p>
            <a:pPr marL="337791" indent="-337791">
              <a:spcBef>
                <a:spcPts val="500"/>
              </a:spcBef>
              <a:buFont typeface="+mj-lt"/>
              <a:buAutoNum type="alphaLcParenR"/>
              <a:tabLst>
                <a:tab pos="619283" algn="l"/>
              </a:tabLst>
            </a:pPr>
            <a:r>
              <a:rPr lang="it-IT" sz="1100" dirty="0">
                <a:solidFill>
                  <a:srgbClr val="005392"/>
                </a:solidFill>
                <a:cs typeface="Arial" charset="0"/>
              </a:rPr>
              <a:t> Spese per partecipare e fiere e mostre all’estero</a:t>
            </a:r>
          </a:p>
          <a:p>
            <a:pPr marL="337791" indent="-337791">
              <a:spcBef>
                <a:spcPts val="500"/>
              </a:spcBef>
              <a:buFont typeface="+mj-lt"/>
              <a:buAutoNum type="alphaLcParenR"/>
              <a:tabLst>
                <a:tab pos="619283" algn="l"/>
              </a:tabLst>
            </a:pPr>
            <a:r>
              <a:rPr lang="it-IT" sz="1100" dirty="0">
                <a:cs typeface="Arial" charset="0"/>
              </a:rPr>
              <a:t> Spese per acquisire partecipazioni non finanziarie in imprese estere</a:t>
            </a:r>
          </a:p>
          <a:p>
            <a:pPr marL="337791" indent="-337791">
              <a:spcBef>
                <a:spcPts val="500"/>
              </a:spcBef>
              <a:buFont typeface="+mj-lt"/>
              <a:buAutoNum type="alphaLcParenR"/>
              <a:tabLst>
                <a:tab pos="619283" algn="l"/>
              </a:tabLst>
            </a:pPr>
            <a:r>
              <a:rPr lang="it-IT" sz="1100" dirty="0">
                <a:solidFill>
                  <a:srgbClr val="005392"/>
                </a:solidFill>
                <a:cs typeface="Arial" charset="0"/>
              </a:rPr>
              <a:t> Spese relative a consulenze specialistiche per la predisposizione di accordi di cooperazione e Joint Venture con imprese estere (valutazione fiscale, legale, finanziaria, progettazione ed </a:t>
            </a:r>
            <a:r>
              <a:rPr lang="it-IT" sz="1100" dirty="0" err="1">
                <a:solidFill>
                  <a:srgbClr val="005392"/>
                </a:solidFill>
                <a:cs typeface="Arial" charset="0"/>
              </a:rPr>
              <a:t>engineering</a:t>
            </a:r>
            <a:r>
              <a:rPr lang="it-IT" sz="1100" dirty="0">
                <a:solidFill>
                  <a:srgbClr val="005392"/>
                </a:solidFill>
                <a:cs typeface="Arial" charset="0"/>
              </a:rPr>
              <a:t>)</a:t>
            </a:r>
          </a:p>
          <a:p>
            <a:pPr marL="337791" indent="-337791">
              <a:spcBef>
                <a:spcPts val="500"/>
              </a:spcBef>
              <a:buFont typeface="+mj-lt"/>
              <a:buAutoNum type="alphaLcParenR"/>
              <a:tabLst>
                <a:tab pos="619283" algn="l"/>
              </a:tabLst>
            </a:pPr>
            <a:r>
              <a:rPr lang="it-IT" sz="1100" dirty="0">
                <a:cs typeface="Arial" charset="0"/>
              </a:rPr>
              <a:t> Spese relative all’approntamento di beni e/o servizi o l’esecuzione di lavori commissionati da committenti esteri (cap. circolante*)</a:t>
            </a:r>
          </a:p>
        </p:txBody>
      </p:sp>
      <p:sp>
        <p:nvSpPr>
          <p:cNvPr id="4" name="Titolo 3"/>
          <p:cNvSpPr>
            <a:spLocks noGrp="1"/>
          </p:cNvSpPr>
          <p:nvPr>
            <p:ph type="title"/>
          </p:nvPr>
        </p:nvSpPr>
        <p:spPr/>
        <p:txBody>
          <a:bodyPr>
            <a:normAutofit fontScale="90000"/>
          </a:bodyPr>
          <a:lstStyle/>
          <a:p>
            <a:r>
              <a:rPr lang="it-IT" dirty="0"/>
              <a:t>Convenzioni per garantire progetti di </a:t>
            </a:r>
            <a:r>
              <a:rPr lang="it-IT" dirty="0" smtClean="0"/>
              <a:t>Internazionalizzazione</a:t>
            </a:r>
            <a:endParaRPr lang="it-IT" dirty="0"/>
          </a:p>
        </p:txBody>
      </p:sp>
      <p:sp>
        <p:nvSpPr>
          <p:cNvPr id="7" name="Text Box 6"/>
          <p:cNvSpPr txBox="1">
            <a:spLocks noChangeArrowheads="1"/>
          </p:cNvSpPr>
          <p:nvPr/>
        </p:nvSpPr>
        <p:spPr bwMode="auto">
          <a:xfrm>
            <a:off x="1561048" y="4879419"/>
            <a:ext cx="8086614" cy="203133"/>
          </a:xfrm>
          <a:prstGeom prst="rect">
            <a:avLst/>
          </a:prstGeom>
          <a:noFill/>
          <a:ln w="9525" algn="ctr">
            <a:noFill/>
            <a:miter lim="800000"/>
            <a:headEnd/>
            <a:tailEnd/>
          </a:ln>
          <a:effectLst/>
        </p:spPr>
        <p:txBody>
          <a:bodyPr wrap="square">
            <a:spAutoFit/>
          </a:bodyPr>
          <a:lstStyle/>
          <a:p>
            <a:pPr algn="just">
              <a:lnSpc>
                <a:spcPct val="80000"/>
              </a:lnSpc>
              <a:spcBef>
                <a:spcPct val="0"/>
              </a:spcBef>
              <a:buClrTx/>
            </a:pPr>
            <a:r>
              <a:rPr lang="it-IT" sz="900" i="1" dirty="0">
                <a:solidFill>
                  <a:srgbClr val="005392"/>
                </a:solidFill>
              </a:rPr>
              <a:t>* La quota di mutuo destinata al finanziamento del circolante non potrà eccedere il 20% del totale dell’importo mutuato.</a:t>
            </a:r>
          </a:p>
        </p:txBody>
      </p:sp>
      <p:sp>
        <p:nvSpPr>
          <p:cNvPr id="8"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11</a:t>
            </a:fld>
            <a:endParaRPr lang="it-IT" dirty="0"/>
          </a:p>
        </p:txBody>
      </p:sp>
      <p:cxnSp>
        <p:nvCxnSpPr>
          <p:cNvPr id="12" name="Connettore diritto 11"/>
          <p:cNvCxnSpPr/>
          <p:nvPr/>
        </p:nvCxnSpPr>
        <p:spPr>
          <a:xfrm>
            <a:off x="412706" y="-2596110"/>
            <a:ext cx="8278069" cy="0"/>
          </a:xfrm>
          <a:prstGeom prst="line">
            <a:avLst/>
          </a:prstGeom>
          <a:ln w="6350">
            <a:solidFill>
              <a:srgbClr val="E30613"/>
            </a:solidFill>
          </a:ln>
        </p:spPr>
        <p:style>
          <a:lnRef idx="1">
            <a:schemeClr val="accent1"/>
          </a:lnRef>
          <a:fillRef idx="0">
            <a:schemeClr val="accent1"/>
          </a:fillRef>
          <a:effectRef idx="0">
            <a:schemeClr val="accent1"/>
          </a:effectRef>
          <a:fontRef idx="minor">
            <a:schemeClr val="tx1"/>
          </a:fontRef>
        </p:style>
      </p:cxnSp>
      <p:sp>
        <p:nvSpPr>
          <p:cNvPr id="13" name="AutoShape 3"/>
          <p:cNvSpPr>
            <a:spLocks noGrp="1" noChangeArrowheads="1"/>
          </p:cNvSpPr>
          <p:nvPr>
            <p:ph type="body" idx="4294967295"/>
          </p:nvPr>
        </p:nvSpPr>
        <p:spPr>
          <a:xfrm>
            <a:off x="406400" y="733921"/>
            <a:ext cx="7484269" cy="280987"/>
          </a:xfrm>
          <a:prstGeom prst="roundRect">
            <a:avLst>
              <a:gd name="adj" fmla="val 7366"/>
            </a:avLst>
          </a:prstGeom>
          <a:solidFill>
            <a:schemeClr val="tx1"/>
          </a:solidFill>
        </p:spPr>
        <p:txBody>
          <a:bodyPr/>
          <a:lstStyle/>
          <a:p>
            <a:pPr eaLnBrk="1" hangingPunct="1">
              <a:buFontTx/>
              <a:buNone/>
            </a:pPr>
            <a:r>
              <a:rPr lang="it-IT" sz="1200" dirty="0" smtClean="0">
                <a:solidFill>
                  <a:schemeClr val="bg1"/>
                </a:solidFill>
              </a:rPr>
              <a:t>Le attività finanziabili sono riportate nel documento di progetto da compilare:</a:t>
            </a:r>
            <a:endParaRPr lang="it-IT" sz="1200" dirty="0">
              <a:solidFill>
                <a:schemeClr val="bg1"/>
              </a:solidFill>
            </a:endParaRPr>
          </a:p>
        </p:txBody>
      </p:sp>
      <p:sp>
        <p:nvSpPr>
          <p:cNvPr id="14" name="Rettangolo 13"/>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5" name="Rettangolo 14"/>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41376429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p:txBody>
          <a:bodyPr>
            <a:normAutofit fontScale="90000"/>
          </a:bodyPr>
          <a:lstStyle/>
          <a:p>
            <a:pPr eaLnBrk="1" hangingPunct="1"/>
            <a:r>
              <a:rPr lang="en-US" dirty="0" smtClean="0"/>
              <a:t>Frequently Asked </a:t>
            </a:r>
            <a:r>
              <a:rPr lang="en-US" dirty="0" smtClean="0"/>
              <a:t>Questions</a:t>
            </a:r>
            <a:endParaRPr lang="en-US" dirty="0" smtClean="0"/>
          </a:p>
        </p:txBody>
      </p:sp>
      <p:sp>
        <p:nvSpPr>
          <p:cNvPr id="13314" name="Segnaposto numero diapositiva 4"/>
          <p:cNvSpPr>
            <a:spLocks noGrp="1"/>
          </p:cNvSpPr>
          <p:nvPr>
            <p:ph type="sldNum" sz="quarter" idx="4294967295"/>
          </p:nvPr>
        </p:nvSpPr>
        <p:spPr>
          <a:xfrm>
            <a:off x="7010400" y="4922838"/>
            <a:ext cx="2133600" cy="220662"/>
          </a:xfrm>
          <a:noFill/>
        </p:spPr>
        <p:txBody>
          <a:bodyPr/>
          <a:lstStyle/>
          <a:p>
            <a:fld id="{9DF6D508-ED11-4A27-9190-7442D2853E24}" type="slidenum">
              <a:rPr lang="it-IT" smtClean="0"/>
              <a:pPr/>
              <a:t>12</a:t>
            </a:fld>
            <a:endParaRPr lang="it-IT" smtClean="0"/>
          </a:p>
        </p:txBody>
      </p:sp>
      <p:sp>
        <p:nvSpPr>
          <p:cNvPr id="13316" name="AutoShape 3"/>
          <p:cNvSpPr>
            <a:spLocks noGrp="1" noChangeArrowheads="1"/>
          </p:cNvSpPr>
          <p:nvPr>
            <p:ph type="body" idx="4294967295"/>
          </p:nvPr>
        </p:nvSpPr>
        <p:spPr>
          <a:xfrm>
            <a:off x="406400" y="733921"/>
            <a:ext cx="7484269" cy="280987"/>
          </a:xfrm>
          <a:prstGeom prst="roundRect">
            <a:avLst>
              <a:gd name="adj" fmla="val 7366"/>
            </a:avLst>
          </a:prstGeom>
          <a:solidFill>
            <a:schemeClr val="tx1"/>
          </a:solidFill>
        </p:spPr>
        <p:txBody>
          <a:bodyPr/>
          <a:lstStyle/>
          <a:p>
            <a:pPr eaLnBrk="1" hangingPunct="1">
              <a:buFontTx/>
              <a:buNone/>
            </a:pPr>
            <a:r>
              <a:rPr lang="it-IT" sz="1200" dirty="0">
                <a:solidFill>
                  <a:schemeClr val="bg1"/>
                </a:solidFill>
              </a:rPr>
              <a:t>Sono riepilogati di seguito alcuni dei quesiti maggiormente ricorrenti:</a:t>
            </a:r>
          </a:p>
        </p:txBody>
      </p:sp>
      <p:sp>
        <p:nvSpPr>
          <p:cNvPr id="16390" name="AutoShape 4"/>
          <p:cNvSpPr>
            <a:spLocks noChangeArrowheads="1"/>
          </p:cNvSpPr>
          <p:nvPr/>
        </p:nvSpPr>
        <p:spPr bwMode="auto">
          <a:xfrm>
            <a:off x="1264444" y="1088232"/>
            <a:ext cx="6607969" cy="3726045"/>
          </a:xfrm>
          <a:prstGeom prst="roundRect">
            <a:avLst>
              <a:gd name="adj" fmla="val 0"/>
            </a:avLst>
          </a:prstGeom>
          <a:solidFill>
            <a:schemeClr val="bg1"/>
          </a:solidFill>
          <a:ln w="9525" algn="ctr">
            <a:noFill/>
            <a:round/>
            <a:headEnd/>
            <a:tailEnd/>
          </a:ln>
        </p:spPr>
        <p:txBody>
          <a:bodyPr lIns="67500"/>
          <a:lstStyle/>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Spese in capitale circolante</a:t>
            </a:r>
          </a:p>
          <a:p>
            <a:pPr marL="133350">
              <a:tabLst>
                <a:tab pos="471488" algn="l"/>
              </a:tabLst>
              <a:defRPr/>
            </a:pPr>
            <a:r>
              <a:rPr lang="it-IT" sz="1100" dirty="0">
                <a:solidFill>
                  <a:srgbClr val="1C1C1C"/>
                </a:solidFill>
                <a:latin typeface="Arial" pitchFamily="34" charset="0"/>
              </a:rPr>
              <a:t>Ammissibili entro il limite del 20% del totale dell’importo finanziato per singolo </a:t>
            </a:r>
            <a:r>
              <a:rPr lang="it-IT" sz="1100" dirty="0" smtClean="0">
                <a:solidFill>
                  <a:srgbClr val="1C1C1C"/>
                </a:solidFill>
                <a:latin typeface="Arial" pitchFamily="34" charset="0"/>
              </a:rPr>
              <a:t>progetto</a:t>
            </a: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Settori “sensibili”</a:t>
            </a:r>
          </a:p>
          <a:p>
            <a:pPr marL="133350">
              <a:tabLst>
                <a:tab pos="471488" algn="l"/>
              </a:tabLst>
              <a:defRPr/>
            </a:pPr>
            <a:r>
              <a:rPr lang="it-IT" sz="1100" dirty="0">
                <a:solidFill>
                  <a:srgbClr val="1C1C1C"/>
                </a:solidFill>
                <a:latin typeface="Arial" pitchFamily="34" charset="0"/>
              </a:rPr>
              <a:t>Settore del commercio da valutare caso per caso, non ammissibili attività di puro import </a:t>
            </a:r>
            <a:r>
              <a:rPr lang="it-IT" sz="1100" dirty="0" smtClean="0">
                <a:solidFill>
                  <a:srgbClr val="1C1C1C"/>
                </a:solidFill>
                <a:latin typeface="Arial" pitchFamily="34" charset="0"/>
              </a:rPr>
              <a:t>– export</a:t>
            </a: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Retroattività delle spese ammissibili</a:t>
            </a:r>
          </a:p>
          <a:p>
            <a:pPr marL="133350">
              <a:tabLst>
                <a:tab pos="471488" algn="l"/>
              </a:tabLst>
              <a:defRPr/>
            </a:pPr>
            <a:r>
              <a:rPr lang="it-IT" sz="1100" dirty="0">
                <a:solidFill>
                  <a:srgbClr val="1C1C1C"/>
                </a:solidFill>
                <a:latin typeface="Arial" pitchFamily="34" charset="0"/>
              </a:rPr>
              <a:t>Fino a 6 mesi per progetti in corso di realizzazione </a:t>
            </a:r>
            <a:endParaRPr lang="it-IT" sz="1100" dirty="0" smtClean="0">
              <a:solidFill>
                <a:srgbClr val="1C1C1C"/>
              </a:solidFill>
              <a:latin typeface="Arial" pitchFamily="34" charset="0"/>
            </a:endParaRP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Deroghe a struttura standard (principali condizioni economiche e finanziarie)</a:t>
            </a:r>
          </a:p>
          <a:p>
            <a:pPr marL="133350">
              <a:tabLst>
                <a:tab pos="471488" algn="l"/>
              </a:tabLst>
              <a:defRPr/>
            </a:pPr>
            <a:r>
              <a:rPr lang="it-IT" sz="1100" dirty="0">
                <a:solidFill>
                  <a:srgbClr val="1C1C1C"/>
                </a:solidFill>
                <a:latin typeface="Arial" pitchFamily="34" charset="0"/>
              </a:rPr>
              <a:t>Non </a:t>
            </a:r>
            <a:r>
              <a:rPr lang="it-IT" sz="1100" dirty="0" smtClean="0">
                <a:solidFill>
                  <a:srgbClr val="1C1C1C"/>
                </a:solidFill>
                <a:latin typeface="Arial" pitchFamily="34" charset="0"/>
              </a:rPr>
              <a:t>ammissibili. Si valutino in alternativa operazioni «</a:t>
            </a:r>
            <a:r>
              <a:rPr lang="it-IT" sz="1100" dirty="0" err="1" smtClean="0">
                <a:solidFill>
                  <a:srgbClr val="1C1C1C"/>
                </a:solidFill>
                <a:latin typeface="Arial" pitchFamily="34" charset="0"/>
              </a:rPr>
              <a:t>tailor</a:t>
            </a:r>
            <a:r>
              <a:rPr lang="it-IT" sz="1100" dirty="0" smtClean="0">
                <a:solidFill>
                  <a:srgbClr val="1C1C1C"/>
                </a:solidFill>
                <a:latin typeface="Arial" pitchFamily="34" charset="0"/>
              </a:rPr>
              <a:t> made» per importi rilevanti</a:t>
            </a: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Cumulo con eventuali agevolazioni pubbliche </a:t>
            </a:r>
          </a:p>
          <a:p>
            <a:pPr marL="133350">
              <a:tabLst>
                <a:tab pos="471488" algn="l"/>
              </a:tabLst>
              <a:defRPr/>
            </a:pPr>
            <a:r>
              <a:rPr lang="it-IT" sz="1100" dirty="0">
                <a:solidFill>
                  <a:srgbClr val="1C1C1C"/>
                </a:solidFill>
                <a:latin typeface="Arial" pitchFamily="34" charset="0"/>
              </a:rPr>
              <a:t>Da valutarsi caso per </a:t>
            </a:r>
            <a:r>
              <a:rPr lang="it-IT" sz="1100" dirty="0" smtClean="0">
                <a:solidFill>
                  <a:srgbClr val="1C1C1C"/>
                </a:solidFill>
                <a:latin typeface="Arial" pitchFamily="34" charset="0"/>
              </a:rPr>
              <a:t>caso</a:t>
            </a: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L’impresa esportatrice, con sede in Italia, è controllata in tutto o in parte da impresa estera</a:t>
            </a:r>
            <a:r>
              <a:rPr lang="it-IT" sz="1100" dirty="0">
                <a:solidFill>
                  <a:srgbClr val="1C1C1C"/>
                </a:solidFill>
                <a:latin typeface="Arial" pitchFamily="34" charset="0"/>
              </a:rPr>
              <a:t> </a:t>
            </a:r>
          </a:p>
          <a:p>
            <a:pPr marL="133350">
              <a:tabLst>
                <a:tab pos="471488" algn="l"/>
              </a:tabLst>
              <a:defRPr/>
            </a:pPr>
            <a:r>
              <a:rPr lang="it-IT" sz="1100" dirty="0">
                <a:solidFill>
                  <a:srgbClr val="1C1C1C"/>
                </a:solidFill>
                <a:latin typeface="Arial" pitchFamily="34" charset="0"/>
              </a:rPr>
              <a:t>Ammissibile per società che abbia sede ed attività produttiva in </a:t>
            </a:r>
            <a:r>
              <a:rPr lang="it-IT" sz="1100" dirty="0" smtClean="0">
                <a:solidFill>
                  <a:srgbClr val="1C1C1C"/>
                </a:solidFill>
                <a:latin typeface="Arial" pitchFamily="34" charset="0"/>
              </a:rPr>
              <a:t>Italia</a:t>
            </a:r>
          </a:p>
          <a:p>
            <a:pPr marL="133350">
              <a:tabLst>
                <a:tab pos="471488" algn="l"/>
              </a:tabLst>
              <a:defRPr/>
            </a:pPr>
            <a:endParaRPr lang="it-IT" sz="1100" dirty="0">
              <a:solidFill>
                <a:srgbClr val="1C1C1C"/>
              </a:solidFill>
              <a:latin typeface="Arial" pitchFamily="34" charset="0"/>
            </a:endParaRPr>
          </a:p>
          <a:p>
            <a:pPr marL="390525" indent="-257175">
              <a:buFont typeface="Arial" panose="020B0604020202020204" pitchFamily="34" charset="0"/>
              <a:buChar char="•"/>
              <a:tabLst>
                <a:tab pos="471488" algn="l"/>
              </a:tabLst>
              <a:defRPr/>
            </a:pPr>
            <a:r>
              <a:rPr lang="it-IT" sz="1100" dirty="0">
                <a:solidFill>
                  <a:schemeClr val="accent2"/>
                </a:solidFill>
                <a:latin typeface="Arial" pitchFamily="34" charset="0"/>
              </a:rPr>
              <a:t>“Margine di manovra” sul requisito del 10% del fatturato all’esportazione</a:t>
            </a:r>
          </a:p>
          <a:p>
            <a:pPr marL="133350">
              <a:tabLst>
                <a:tab pos="471488" algn="l"/>
              </a:tabLst>
              <a:defRPr/>
            </a:pPr>
            <a:r>
              <a:rPr lang="it-IT" sz="1100" dirty="0">
                <a:solidFill>
                  <a:srgbClr val="1C1C1C"/>
                </a:solidFill>
                <a:latin typeface="Arial" pitchFamily="34" charset="0"/>
              </a:rPr>
              <a:t>Derogabile per progetti chiaramente collegati all’internazionalizzazione, es. investimenti all’estero</a:t>
            </a:r>
          </a:p>
          <a:p>
            <a:pPr marL="390525" indent="-257175">
              <a:buFont typeface="Wingdings" pitchFamily="2" charset="2"/>
              <a:buChar char="§"/>
              <a:tabLst>
                <a:tab pos="471488" algn="l"/>
              </a:tabLst>
              <a:defRPr/>
            </a:pPr>
            <a:endParaRPr lang="it-IT" sz="1100" dirty="0">
              <a:solidFill>
                <a:srgbClr val="1C1C1C"/>
              </a:solidFill>
              <a:latin typeface="Arial" pitchFamily="34" charset="0"/>
            </a:endParaRPr>
          </a:p>
        </p:txBody>
      </p:sp>
      <p:sp>
        <p:nvSpPr>
          <p:cNvPr id="8" name="Rettangolo 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9" name="Rettangolo 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20698734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4"/>
          </p:nvPr>
        </p:nvSpPr>
        <p:spPr/>
        <p:txBody>
          <a:bodyPr/>
          <a:lstStyle/>
          <a:p>
            <a:endParaRPr lang="it-IT"/>
          </a:p>
        </p:txBody>
      </p:sp>
      <p:sp>
        <p:nvSpPr>
          <p:cNvPr id="15362" name="Titolo 1"/>
          <p:cNvSpPr>
            <a:spLocks noGrp="1"/>
          </p:cNvSpPr>
          <p:nvPr>
            <p:ph type="title"/>
          </p:nvPr>
        </p:nvSpPr>
        <p:spPr/>
        <p:txBody>
          <a:bodyPr>
            <a:normAutofit fontScale="90000"/>
          </a:bodyPr>
          <a:lstStyle/>
          <a:p>
            <a:pPr eaLnBrk="1" hangingPunct="1"/>
            <a:r>
              <a:rPr lang="it-IT" dirty="0" smtClean="0"/>
              <a:t>La richiesta della garanzia SACE</a:t>
            </a:r>
          </a:p>
        </p:txBody>
      </p:sp>
      <p:sp>
        <p:nvSpPr>
          <p:cNvPr id="15363" name="Segnaposto numero diapositiva 4"/>
          <p:cNvSpPr>
            <a:spLocks noGrp="1"/>
          </p:cNvSpPr>
          <p:nvPr>
            <p:ph type="sldNum" sz="quarter" idx="4294967295"/>
          </p:nvPr>
        </p:nvSpPr>
        <p:spPr>
          <a:xfrm>
            <a:off x="7010400" y="4922838"/>
            <a:ext cx="2133600" cy="220662"/>
          </a:xfrm>
          <a:noFill/>
        </p:spPr>
        <p:txBody>
          <a:bodyPr/>
          <a:lstStyle/>
          <a:p>
            <a:fld id="{E3168731-BE02-4376-AB1F-8490E98FD913}" type="slidenum">
              <a:rPr lang="it-IT" smtClean="0"/>
              <a:pPr/>
              <a:t>13</a:t>
            </a:fld>
            <a:endParaRPr lang="it-IT" smtClean="0"/>
          </a:p>
        </p:txBody>
      </p:sp>
      <p:sp>
        <p:nvSpPr>
          <p:cNvPr id="15364" name="AutoShape 44"/>
          <p:cNvSpPr>
            <a:spLocks noChangeAspect="1" noChangeArrowheads="1"/>
          </p:cNvSpPr>
          <p:nvPr/>
        </p:nvSpPr>
        <p:spPr bwMode="auto">
          <a:xfrm>
            <a:off x="976923" y="836872"/>
            <a:ext cx="6505575" cy="350533"/>
          </a:xfrm>
          <a:prstGeom prst="roundRect">
            <a:avLst>
              <a:gd name="adj" fmla="val 0"/>
            </a:avLst>
          </a:prstGeom>
          <a:gradFill rotWithShape="1">
            <a:gsLst>
              <a:gs pos="0">
                <a:srgbClr val="666666"/>
              </a:gs>
              <a:gs pos="100000">
                <a:srgbClr val="9B9B9B"/>
              </a:gs>
            </a:gsLst>
            <a:lin ang="18900000" scaled="1"/>
          </a:gradFill>
          <a:ln w="9525" algn="ctr">
            <a:noFill/>
            <a:round/>
            <a:headEnd/>
            <a:tailEnd/>
          </a:ln>
        </p:spPr>
        <p:txBody>
          <a:bodyPr tIns="54000" bIns="54000" anchor="ctr">
            <a:spAutoFit/>
          </a:bodyPr>
          <a:lstStyle/>
          <a:p>
            <a:r>
              <a:rPr lang="it-IT" sz="1200" dirty="0">
                <a:solidFill>
                  <a:schemeClr val="bg1"/>
                </a:solidFill>
              </a:rPr>
              <a:t>Il gestore del rapporto con il cliente / il Referente SACE della Banca</a:t>
            </a:r>
          </a:p>
        </p:txBody>
      </p:sp>
      <p:sp>
        <p:nvSpPr>
          <p:cNvPr id="53254" name="AutoShape 37"/>
          <p:cNvSpPr>
            <a:spLocks noChangeArrowheads="1"/>
          </p:cNvSpPr>
          <p:nvPr/>
        </p:nvSpPr>
        <p:spPr bwMode="auto">
          <a:xfrm>
            <a:off x="976923" y="1383507"/>
            <a:ext cx="6619265" cy="346472"/>
          </a:xfrm>
          <a:prstGeom prst="flowChartAlternateProcess">
            <a:avLst/>
          </a:prstGeom>
          <a:gradFill rotWithShape="1">
            <a:gsLst>
              <a:gs pos="0">
                <a:srgbClr val="EBEBEB"/>
              </a:gs>
              <a:gs pos="100000">
                <a:srgbClr val="FFFFFF"/>
              </a:gs>
            </a:gsLst>
            <a:lin ang="18900000" scaled="1"/>
          </a:gradFill>
          <a:ln w="9525" algn="ctr">
            <a:solidFill>
              <a:schemeClr val="bg2"/>
            </a:solidFill>
            <a:miter lim="800000"/>
            <a:headEnd/>
            <a:tailEnd/>
          </a:ln>
        </p:spPr>
        <p:txBody>
          <a:bodyPr tIns="54000" bIns="54000" anchor="ctr"/>
          <a:lstStyle/>
          <a:p>
            <a:pPr marL="257175" indent="-257175">
              <a:lnSpc>
                <a:spcPct val="110000"/>
              </a:lnSpc>
              <a:buClr>
                <a:srgbClr val="B30025"/>
              </a:buClr>
              <a:buFont typeface="Arial" charset="0"/>
              <a:buAutoNum type="arabicPeriod"/>
              <a:tabLst>
                <a:tab pos="471488" algn="l"/>
              </a:tabLst>
              <a:defRPr/>
            </a:pPr>
            <a:r>
              <a:rPr lang="it-IT" sz="1200" dirty="0">
                <a:solidFill>
                  <a:srgbClr val="858585"/>
                </a:solidFill>
              </a:rPr>
              <a:t>Richiede a SACE un </a:t>
            </a:r>
            <a:r>
              <a:rPr lang="it-IT" sz="1200" dirty="0">
                <a:solidFill>
                  <a:schemeClr val="accent6"/>
                </a:solidFill>
              </a:rPr>
              <a:t>Parere Preliminare </a:t>
            </a:r>
            <a:r>
              <a:rPr lang="it-IT" sz="1200" dirty="0">
                <a:solidFill>
                  <a:srgbClr val="858585"/>
                </a:solidFill>
              </a:rPr>
              <a:t>attraverso </a:t>
            </a:r>
            <a:r>
              <a:rPr lang="it-IT" sz="1200" b="1" dirty="0" smtClean="0"/>
              <a:t>piattaforma digitale</a:t>
            </a:r>
            <a:endParaRPr lang="it-IT" sz="1200" b="1" dirty="0"/>
          </a:p>
        </p:txBody>
      </p:sp>
      <p:sp>
        <p:nvSpPr>
          <p:cNvPr id="53255" name="AutoShape 37"/>
          <p:cNvSpPr>
            <a:spLocks noChangeArrowheads="1"/>
          </p:cNvSpPr>
          <p:nvPr/>
        </p:nvSpPr>
        <p:spPr bwMode="auto">
          <a:xfrm>
            <a:off x="976923" y="2270522"/>
            <a:ext cx="6622837" cy="379809"/>
          </a:xfrm>
          <a:prstGeom prst="flowChartAlternateProcess">
            <a:avLst/>
          </a:prstGeom>
          <a:gradFill rotWithShape="1">
            <a:gsLst>
              <a:gs pos="0">
                <a:srgbClr val="EBEBEB"/>
              </a:gs>
              <a:gs pos="100000">
                <a:srgbClr val="FFFFFF"/>
              </a:gs>
            </a:gsLst>
            <a:lin ang="18900000" scaled="1"/>
          </a:gradFill>
          <a:ln w="9525" algn="ctr">
            <a:solidFill>
              <a:schemeClr val="bg2"/>
            </a:solidFill>
            <a:miter lim="800000"/>
            <a:headEnd/>
            <a:tailEnd/>
          </a:ln>
        </p:spPr>
        <p:txBody>
          <a:bodyPr tIns="54000" bIns="54000" anchor="ctr"/>
          <a:lstStyle/>
          <a:p>
            <a:pPr marL="257175" indent="-257175">
              <a:lnSpc>
                <a:spcPct val="110000"/>
              </a:lnSpc>
              <a:buClr>
                <a:srgbClr val="B30025"/>
              </a:buClr>
              <a:buFont typeface="Arial" charset="0"/>
              <a:buAutoNum type="arabicPeriod" startAt="2"/>
              <a:tabLst>
                <a:tab pos="471488" algn="l"/>
              </a:tabLst>
              <a:defRPr/>
            </a:pPr>
            <a:r>
              <a:rPr lang="it-IT" sz="1200" dirty="0">
                <a:solidFill>
                  <a:srgbClr val="858585"/>
                </a:solidFill>
              </a:rPr>
              <a:t>SACE rilascia il parere assegnando un </a:t>
            </a:r>
            <a:r>
              <a:rPr lang="it-IT" sz="1200" dirty="0">
                <a:solidFill>
                  <a:schemeClr val="accent6"/>
                </a:solidFill>
              </a:rPr>
              <a:t>plafond massimo</a:t>
            </a:r>
            <a:r>
              <a:rPr lang="it-IT" sz="1200" dirty="0">
                <a:solidFill>
                  <a:srgbClr val="858585"/>
                </a:solidFill>
              </a:rPr>
              <a:t> al debitore (in media in 5 giorni) </a:t>
            </a:r>
          </a:p>
        </p:txBody>
      </p:sp>
      <p:sp>
        <p:nvSpPr>
          <p:cNvPr id="53256" name="AutoShape 37"/>
          <p:cNvSpPr>
            <a:spLocks noChangeArrowheads="1"/>
          </p:cNvSpPr>
          <p:nvPr/>
        </p:nvSpPr>
        <p:spPr bwMode="auto">
          <a:xfrm>
            <a:off x="976923" y="4076701"/>
            <a:ext cx="6668081" cy="402431"/>
          </a:xfrm>
          <a:prstGeom prst="flowChartAlternateProcess">
            <a:avLst/>
          </a:prstGeom>
          <a:gradFill rotWithShape="1">
            <a:gsLst>
              <a:gs pos="0">
                <a:srgbClr val="EBEBEB"/>
              </a:gs>
              <a:gs pos="100000">
                <a:srgbClr val="FFFFFF"/>
              </a:gs>
            </a:gsLst>
            <a:lin ang="18900000" scaled="1"/>
          </a:gradFill>
          <a:ln w="9525" algn="ctr">
            <a:solidFill>
              <a:schemeClr val="bg2"/>
            </a:solidFill>
            <a:miter lim="800000"/>
            <a:headEnd/>
            <a:tailEnd/>
          </a:ln>
        </p:spPr>
        <p:txBody>
          <a:bodyPr tIns="54000" bIns="54000" anchor="ctr"/>
          <a:lstStyle/>
          <a:p>
            <a:pPr marL="285750" indent="-285750">
              <a:lnSpc>
                <a:spcPct val="110000"/>
              </a:lnSpc>
              <a:buClr>
                <a:srgbClr val="B30025"/>
              </a:buClr>
              <a:buFont typeface="Arial" charset="0"/>
              <a:buAutoNum type="arabicPeriod" startAt="4"/>
              <a:tabLst>
                <a:tab pos="471488" algn="l"/>
              </a:tabLst>
              <a:defRPr/>
            </a:pPr>
            <a:r>
              <a:rPr lang="it-IT" sz="1200" dirty="0">
                <a:solidFill>
                  <a:srgbClr val="858585"/>
                </a:solidFill>
              </a:rPr>
              <a:t>SACE </a:t>
            </a:r>
            <a:r>
              <a:rPr lang="it-IT" sz="1200" dirty="0">
                <a:solidFill>
                  <a:schemeClr val="accent6"/>
                </a:solidFill>
              </a:rPr>
              <a:t>avvia l’istruttoria </a:t>
            </a:r>
            <a:r>
              <a:rPr lang="it-IT" sz="1200" dirty="0">
                <a:solidFill>
                  <a:srgbClr val="858585"/>
                </a:solidFill>
              </a:rPr>
              <a:t>per il rilascio della garanzia (in media 10 giorni)</a:t>
            </a:r>
          </a:p>
        </p:txBody>
      </p:sp>
      <p:sp>
        <p:nvSpPr>
          <p:cNvPr id="15368" name="AutoShape 79"/>
          <p:cNvSpPr>
            <a:spLocks noChangeArrowheads="1"/>
          </p:cNvSpPr>
          <p:nvPr/>
        </p:nvSpPr>
        <p:spPr bwMode="auto">
          <a:xfrm rot="5400000">
            <a:off x="4364236" y="1794868"/>
            <a:ext cx="415528" cy="4524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100 h 21600"/>
              <a:gd name="T14" fmla="*/ 17572 w 21600"/>
              <a:gd name="T15" fmla="*/ 16500 h 21600"/>
            </a:gdLst>
            <a:ahLst/>
            <a:cxnLst>
              <a:cxn ang="T8">
                <a:pos x="T0" y="T1"/>
              </a:cxn>
              <a:cxn ang="T9">
                <a:pos x="T2" y="T3"/>
              </a:cxn>
              <a:cxn ang="T10">
                <a:pos x="T4" y="T5"/>
              </a:cxn>
              <a:cxn ang="T11">
                <a:pos x="T6" y="T7"/>
              </a:cxn>
            </a:cxnLst>
            <a:rect l="T12" t="T13" r="T14" b="T15"/>
            <a:pathLst>
              <a:path w="21600" h="21600">
                <a:moveTo>
                  <a:pt x="13968" y="0"/>
                </a:moveTo>
                <a:lnTo>
                  <a:pt x="13968" y="5100"/>
                </a:lnTo>
                <a:lnTo>
                  <a:pt x="3375" y="5100"/>
                </a:lnTo>
                <a:lnTo>
                  <a:pt x="3375" y="16500"/>
                </a:lnTo>
                <a:lnTo>
                  <a:pt x="13968" y="16500"/>
                </a:lnTo>
                <a:lnTo>
                  <a:pt x="13968" y="21600"/>
                </a:lnTo>
                <a:lnTo>
                  <a:pt x="21600" y="10800"/>
                </a:lnTo>
                <a:close/>
              </a:path>
              <a:path w="21600" h="21600">
                <a:moveTo>
                  <a:pt x="1350" y="5100"/>
                </a:moveTo>
                <a:lnTo>
                  <a:pt x="1350" y="16500"/>
                </a:lnTo>
                <a:lnTo>
                  <a:pt x="2700" y="16500"/>
                </a:lnTo>
                <a:lnTo>
                  <a:pt x="2700" y="5100"/>
                </a:lnTo>
                <a:close/>
              </a:path>
              <a:path w="21600" h="21600">
                <a:moveTo>
                  <a:pt x="0" y="5100"/>
                </a:moveTo>
                <a:lnTo>
                  <a:pt x="0" y="16500"/>
                </a:lnTo>
                <a:lnTo>
                  <a:pt x="675" y="16500"/>
                </a:lnTo>
                <a:lnTo>
                  <a:pt x="675" y="5100"/>
                </a:lnTo>
                <a:close/>
              </a:path>
            </a:pathLst>
          </a:custGeom>
          <a:gradFill rotWithShape="1">
            <a:gsLst>
              <a:gs pos="0">
                <a:srgbClr val="A3A3A3"/>
              </a:gs>
              <a:gs pos="100000">
                <a:srgbClr val="D9D9D9"/>
              </a:gs>
            </a:gsLst>
            <a:lin ang="18900000" scaled="1"/>
          </a:gradFill>
          <a:ln w="9525" algn="ctr">
            <a:noFill/>
            <a:miter lim="800000"/>
            <a:headEnd/>
            <a:tailEnd/>
          </a:ln>
        </p:spPr>
        <p:txBody>
          <a:bodyPr rot="10800000" vert="eaVert" tIns="54000" bIns="54000" anchor="ctr"/>
          <a:lstStyle/>
          <a:p>
            <a:endParaRPr lang="it-IT" sz="1013"/>
          </a:p>
        </p:txBody>
      </p:sp>
      <p:sp>
        <p:nvSpPr>
          <p:cNvPr id="53261" name="AutoShape 37"/>
          <p:cNvSpPr>
            <a:spLocks noChangeArrowheads="1"/>
          </p:cNvSpPr>
          <p:nvPr/>
        </p:nvSpPr>
        <p:spPr bwMode="auto">
          <a:xfrm>
            <a:off x="976923" y="3180160"/>
            <a:ext cx="6640696" cy="346472"/>
          </a:xfrm>
          <a:prstGeom prst="flowChartAlternateProcess">
            <a:avLst/>
          </a:prstGeom>
          <a:gradFill rotWithShape="1">
            <a:gsLst>
              <a:gs pos="0">
                <a:srgbClr val="EBEBEB"/>
              </a:gs>
              <a:gs pos="100000">
                <a:srgbClr val="FFFFFF"/>
              </a:gs>
            </a:gsLst>
            <a:lin ang="18900000" scaled="1"/>
          </a:gradFill>
          <a:ln w="9525" algn="ctr">
            <a:solidFill>
              <a:schemeClr val="bg2"/>
            </a:solidFill>
            <a:miter lim="800000"/>
            <a:headEnd/>
            <a:tailEnd/>
          </a:ln>
        </p:spPr>
        <p:txBody>
          <a:bodyPr tIns="54000" bIns="54000" anchor="ctr"/>
          <a:lstStyle/>
          <a:p>
            <a:pPr marL="285750" indent="-285750">
              <a:lnSpc>
                <a:spcPct val="110000"/>
              </a:lnSpc>
              <a:buClr>
                <a:srgbClr val="B30025"/>
              </a:buClr>
              <a:buFont typeface="Arial" charset="0"/>
              <a:buAutoNum type="arabicPeriod" startAt="3"/>
              <a:tabLst>
                <a:tab pos="471488" algn="l"/>
              </a:tabLst>
              <a:defRPr/>
            </a:pPr>
            <a:r>
              <a:rPr lang="it-IT" sz="1200" dirty="0">
                <a:solidFill>
                  <a:srgbClr val="858585"/>
                </a:solidFill>
              </a:rPr>
              <a:t>La Banca Inserisce la richiesta di garanzia </a:t>
            </a:r>
            <a:r>
              <a:rPr lang="it-IT" sz="1200" dirty="0" smtClean="0">
                <a:solidFill>
                  <a:srgbClr val="858585"/>
                </a:solidFill>
              </a:rPr>
              <a:t>sulla </a:t>
            </a:r>
            <a:r>
              <a:rPr lang="it-IT" sz="1200" b="1" dirty="0"/>
              <a:t>piattaforma digitale</a:t>
            </a:r>
            <a:endParaRPr lang="it-IT" sz="1200" dirty="0">
              <a:solidFill>
                <a:schemeClr val="accent6"/>
              </a:solidFill>
            </a:endParaRPr>
          </a:p>
        </p:txBody>
      </p:sp>
      <p:sp>
        <p:nvSpPr>
          <p:cNvPr id="15370" name="AutoShape 79"/>
          <p:cNvSpPr>
            <a:spLocks noChangeArrowheads="1"/>
          </p:cNvSpPr>
          <p:nvPr/>
        </p:nvSpPr>
        <p:spPr bwMode="auto">
          <a:xfrm rot="5400000">
            <a:off x="4364236" y="2692599"/>
            <a:ext cx="415528" cy="4524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100 h 21600"/>
              <a:gd name="T14" fmla="*/ 17572 w 21600"/>
              <a:gd name="T15" fmla="*/ 16500 h 21600"/>
            </a:gdLst>
            <a:ahLst/>
            <a:cxnLst>
              <a:cxn ang="T8">
                <a:pos x="T0" y="T1"/>
              </a:cxn>
              <a:cxn ang="T9">
                <a:pos x="T2" y="T3"/>
              </a:cxn>
              <a:cxn ang="T10">
                <a:pos x="T4" y="T5"/>
              </a:cxn>
              <a:cxn ang="T11">
                <a:pos x="T6" y="T7"/>
              </a:cxn>
            </a:cxnLst>
            <a:rect l="T12" t="T13" r="T14" b="T15"/>
            <a:pathLst>
              <a:path w="21600" h="21600">
                <a:moveTo>
                  <a:pt x="13968" y="0"/>
                </a:moveTo>
                <a:lnTo>
                  <a:pt x="13968" y="5100"/>
                </a:lnTo>
                <a:lnTo>
                  <a:pt x="3375" y="5100"/>
                </a:lnTo>
                <a:lnTo>
                  <a:pt x="3375" y="16500"/>
                </a:lnTo>
                <a:lnTo>
                  <a:pt x="13968" y="16500"/>
                </a:lnTo>
                <a:lnTo>
                  <a:pt x="13968" y="21600"/>
                </a:lnTo>
                <a:lnTo>
                  <a:pt x="21600" y="10800"/>
                </a:lnTo>
                <a:close/>
              </a:path>
              <a:path w="21600" h="21600">
                <a:moveTo>
                  <a:pt x="1350" y="5100"/>
                </a:moveTo>
                <a:lnTo>
                  <a:pt x="1350" y="16500"/>
                </a:lnTo>
                <a:lnTo>
                  <a:pt x="2700" y="16500"/>
                </a:lnTo>
                <a:lnTo>
                  <a:pt x="2700" y="5100"/>
                </a:lnTo>
                <a:close/>
              </a:path>
              <a:path w="21600" h="21600">
                <a:moveTo>
                  <a:pt x="0" y="5100"/>
                </a:moveTo>
                <a:lnTo>
                  <a:pt x="0" y="16500"/>
                </a:lnTo>
                <a:lnTo>
                  <a:pt x="675" y="16500"/>
                </a:lnTo>
                <a:lnTo>
                  <a:pt x="675" y="5100"/>
                </a:lnTo>
                <a:close/>
              </a:path>
            </a:pathLst>
          </a:custGeom>
          <a:gradFill rotWithShape="1">
            <a:gsLst>
              <a:gs pos="0">
                <a:srgbClr val="A3A3A3"/>
              </a:gs>
              <a:gs pos="100000">
                <a:srgbClr val="D9D9D9"/>
              </a:gs>
            </a:gsLst>
            <a:lin ang="18900000" scaled="1"/>
          </a:gradFill>
          <a:ln w="9525" algn="ctr">
            <a:noFill/>
            <a:miter lim="800000"/>
            <a:headEnd/>
            <a:tailEnd/>
          </a:ln>
        </p:spPr>
        <p:txBody>
          <a:bodyPr rot="10800000" vert="eaVert" tIns="54000" bIns="54000" anchor="ctr"/>
          <a:lstStyle/>
          <a:p>
            <a:endParaRPr lang="it-IT" sz="1013"/>
          </a:p>
        </p:txBody>
      </p:sp>
      <p:sp>
        <p:nvSpPr>
          <p:cNvPr id="15371" name="AutoShape 79"/>
          <p:cNvSpPr>
            <a:spLocks noChangeArrowheads="1"/>
          </p:cNvSpPr>
          <p:nvPr/>
        </p:nvSpPr>
        <p:spPr bwMode="auto">
          <a:xfrm rot="5400000">
            <a:off x="4364236" y="3602236"/>
            <a:ext cx="415528" cy="4524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17694720 60000 65536"/>
              <a:gd name="T9" fmla="*/ 11796480 60000 65536"/>
              <a:gd name="T10" fmla="*/ 5898240 60000 65536"/>
              <a:gd name="T11" fmla="*/ 0 60000 65536"/>
              <a:gd name="T12" fmla="*/ 3375 w 21600"/>
              <a:gd name="T13" fmla="*/ 5100 h 21600"/>
              <a:gd name="T14" fmla="*/ 17572 w 21600"/>
              <a:gd name="T15" fmla="*/ 16500 h 21600"/>
            </a:gdLst>
            <a:ahLst/>
            <a:cxnLst>
              <a:cxn ang="T8">
                <a:pos x="T0" y="T1"/>
              </a:cxn>
              <a:cxn ang="T9">
                <a:pos x="T2" y="T3"/>
              </a:cxn>
              <a:cxn ang="T10">
                <a:pos x="T4" y="T5"/>
              </a:cxn>
              <a:cxn ang="T11">
                <a:pos x="T6" y="T7"/>
              </a:cxn>
            </a:cxnLst>
            <a:rect l="T12" t="T13" r="T14" b="T15"/>
            <a:pathLst>
              <a:path w="21600" h="21600">
                <a:moveTo>
                  <a:pt x="13968" y="0"/>
                </a:moveTo>
                <a:lnTo>
                  <a:pt x="13968" y="5100"/>
                </a:lnTo>
                <a:lnTo>
                  <a:pt x="3375" y="5100"/>
                </a:lnTo>
                <a:lnTo>
                  <a:pt x="3375" y="16500"/>
                </a:lnTo>
                <a:lnTo>
                  <a:pt x="13968" y="16500"/>
                </a:lnTo>
                <a:lnTo>
                  <a:pt x="13968" y="21600"/>
                </a:lnTo>
                <a:lnTo>
                  <a:pt x="21600" y="10800"/>
                </a:lnTo>
                <a:close/>
              </a:path>
              <a:path w="21600" h="21600">
                <a:moveTo>
                  <a:pt x="1350" y="5100"/>
                </a:moveTo>
                <a:lnTo>
                  <a:pt x="1350" y="16500"/>
                </a:lnTo>
                <a:lnTo>
                  <a:pt x="2700" y="16500"/>
                </a:lnTo>
                <a:lnTo>
                  <a:pt x="2700" y="5100"/>
                </a:lnTo>
                <a:close/>
              </a:path>
              <a:path w="21600" h="21600">
                <a:moveTo>
                  <a:pt x="0" y="5100"/>
                </a:moveTo>
                <a:lnTo>
                  <a:pt x="0" y="16500"/>
                </a:lnTo>
                <a:lnTo>
                  <a:pt x="675" y="16500"/>
                </a:lnTo>
                <a:lnTo>
                  <a:pt x="675" y="5100"/>
                </a:lnTo>
                <a:close/>
              </a:path>
            </a:pathLst>
          </a:custGeom>
          <a:gradFill rotWithShape="1">
            <a:gsLst>
              <a:gs pos="0">
                <a:srgbClr val="A3A3A3"/>
              </a:gs>
              <a:gs pos="100000">
                <a:srgbClr val="D9D9D9"/>
              </a:gs>
            </a:gsLst>
            <a:lin ang="18900000" scaled="1"/>
          </a:gradFill>
          <a:ln w="9525" algn="ctr">
            <a:noFill/>
            <a:miter lim="800000"/>
            <a:headEnd/>
            <a:tailEnd/>
          </a:ln>
        </p:spPr>
        <p:txBody>
          <a:bodyPr rot="10800000" vert="eaVert" tIns="54000" bIns="54000" anchor="ctr"/>
          <a:lstStyle/>
          <a:p>
            <a:endParaRPr lang="it-IT" sz="1013"/>
          </a:p>
        </p:txBody>
      </p:sp>
      <p:sp>
        <p:nvSpPr>
          <p:cNvPr id="14" name="Rettangolo 13"/>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5" name="Rettangolo 14"/>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a:solidFill>
                  <a:schemeClr val="tx1"/>
                </a:solidFill>
              </a:rPr>
              <a:t>.</a:t>
            </a:r>
          </a:p>
        </p:txBody>
      </p:sp>
    </p:spTree>
    <p:extLst>
      <p:ext uri="{BB962C8B-B14F-4D97-AF65-F5344CB8AC3E}">
        <p14:creationId xmlns:p14="http://schemas.microsoft.com/office/powerpoint/2010/main" val="40328827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4"/>
          </p:nvPr>
        </p:nvSpPr>
        <p:spPr/>
        <p:txBody>
          <a:bodyPr/>
          <a:lstStyle/>
          <a:p>
            <a:r>
              <a:rPr lang="it-IT" dirty="0" smtClean="0"/>
              <a:t>Garanzia Finanziaria di pagamento (del Dare)</a:t>
            </a:r>
            <a:endParaRPr lang="it-IT" dirty="0"/>
          </a:p>
        </p:txBody>
      </p:sp>
      <p:sp>
        <p:nvSpPr>
          <p:cNvPr id="2" name="Titolo 1"/>
          <p:cNvSpPr>
            <a:spLocks noGrp="1"/>
          </p:cNvSpPr>
          <p:nvPr>
            <p:ph type="title"/>
          </p:nvPr>
        </p:nvSpPr>
        <p:spPr/>
        <p:txBody>
          <a:bodyPr>
            <a:normAutofit fontScale="90000"/>
          </a:bodyPr>
          <a:lstStyle/>
          <a:p>
            <a:r>
              <a:rPr lang="it-IT" dirty="0"/>
              <a:t>Garanzie per filiali </a:t>
            </a:r>
            <a:r>
              <a:rPr lang="it-IT" dirty="0" smtClean="0"/>
              <a:t>all’estero</a:t>
            </a:r>
            <a:endParaRPr lang="it-IT" dirty="0"/>
          </a:p>
        </p:txBody>
      </p:sp>
      <p:sp>
        <p:nvSpPr>
          <p:cNvPr id="18" name="Rectangle 4"/>
          <p:cNvSpPr>
            <a:spLocks noChangeArrowheads="1"/>
          </p:cNvSpPr>
          <p:nvPr/>
        </p:nvSpPr>
        <p:spPr bwMode="auto">
          <a:xfrm>
            <a:off x="159161" y="943390"/>
            <a:ext cx="4276155" cy="3349232"/>
          </a:xfrm>
          <a:prstGeom prst="rect">
            <a:avLst/>
          </a:prstGeom>
          <a:noFill/>
          <a:ln w="3175">
            <a:noFill/>
            <a:miter lim="800000"/>
            <a:headEnd/>
            <a:tailEnd/>
          </a:ln>
          <a:effectLst/>
        </p:spPr>
        <p:txBody>
          <a:bodyPr/>
          <a:lstStyle/>
          <a:p>
            <a:pPr algn="ctr" defTabSz="900775" fontAlgn="base">
              <a:spcBef>
                <a:spcPct val="5000"/>
              </a:spcBef>
              <a:spcAft>
                <a:spcPct val="0"/>
              </a:spcAft>
              <a:buClr>
                <a:schemeClr val="accent2"/>
              </a:buClr>
              <a:defRPr/>
            </a:pPr>
            <a:r>
              <a:rPr lang="it-IT" sz="1576" b="1" dirty="0">
                <a:solidFill>
                  <a:schemeClr val="accent2"/>
                </a:solidFill>
              </a:rPr>
              <a:t>CARATTERISTICHE e VANTAGGI</a:t>
            </a:r>
          </a:p>
          <a:p>
            <a:pPr algn="ctr" defTabSz="900775" fontAlgn="base">
              <a:spcBef>
                <a:spcPct val="5000"/>
              </a:spcBef>
              <a:spcAft>
                <a:spcPct val="0"/>
              </a:spcAft>
              <a:buClr>
                <a:schemeClr val="accent2"/>
              </a:buClr>
              <a:defRPr/>
            </a:pPr>
            <a:endParaRPr lang="it-IT" sz="1576" b="1" dirty="0">
              <a:solidFill>
                <a:schemeClr val="accent2"/>
              </a:solidFill>
            </a:endParaRPr>
          </a:p>
          <a:p>
            <a:pPr marL="175151" indent="-175151" algn="just" defTabSz="900775" fontAlgn="base">
              <a:spcAft>
                <a:spcPts val="600"/>
              </a:spcAft>
              <a:buClr>
                <a:schemeClr val="accent2"/>
              </a:buClr>
              <a:buFont typeface="Wingdings" panose="05000000000000000000" pitchFamily="2" charset="2"/>
              <a:buChar char="§"/>
              <a:defRPr/>
            </a:pPr>
            <a:r>
              <a:rPr lang="it-IT" sz="1084" b="1" kern="0" dirty="0">
                <a:solidFill>
                  <a:schemeClr val="accent2"/>
                </a:solidFill>
              </a:rPr>
              <a:t>A chi si </a:t>
            </a:r>
            <a:r>
              <a:rPr lang="it-IT" sz="985" b="1" kern="0" dirty="0">
                <a:solidFill>
                  <a:schemeClr val="accent2"/>
                </a:solidFill>
              </a:rPr>
              <a:t>rivolge</a:t>
            </a:r>
            <a:r>
              <a:rPr lang="it-IT" sz="1084" kern="0" dirty="0"/>
              <a:t>:</a:t>
            </a:r>
            <a:r>
              <a:rPr lang="it-IT" sz="1084" b="1" kern="0" dirty="0"/>
              <a:t> </a:t>
            </a:r>
            <a:r>
              <a:rPr lang="it-IT" sz="1084" dirty="0"/>
              <a:t>ad imprese italiane, incluse loro controllate estere, che necessitano di finanziare il capitale circolante per commesse estere, o investimenti in internazionalizzazione</a:t>
            </a:r>
            <a:r>
              <a:rPr lang="it-IT" sz="1084" dirty="0" smtClean="0"/>
              <a:t>.</a:t>
            </a:r>
            <a:endParaRPr lang="it-IT" sz="296" b="1" kern="0" dirty="0"/>
          </a:p>
          <a:p>
            <a:pPr marL="175151" indent="-175151" algn="just" defTabSz="900775" fontAlgn="base">
              <a:spcAft>
                <a:spcPts val="600"/>
              </a:spcAft>
              <a:buClr>
                <a:schemeClr val="accent2"/>
              </a:buClr>
              <a:buFont typeface="Wingdings" panose="05000000000000000000" pitchFamily="2" charset="2"/>
              <a:buChar char="§"/>
              <a:defRPr/>
            </a:pPr>
            <a:r>
              <a:rPr lang="it-IT" sz="1084" b="1" kern="0" dirty="0">
                <a:solidFill>
                  <a:schemeClr val="accent2"/>
                </a:solidFill>
              </a:rPr>
              <a:t>Garanzia su linee di credito «</a:t>
            </a:r>
            <a:r>
              <a:rPr lang="it-IT" sz="1084" b="1" kern="0" dirty="0" err="1">
                <a:solidFill>
                  <a:schemeClr val="accent2"/>
                </a:solidFill>
              </a:rPr>
              <a:t>unfunded</a:t>
            </a:r>
            <a:r>
              <a:rPr lang="it-IT" sz="1084" b="1" kern="0" dirty="0">
                <a:solidFill>
                  <a:schemeClr val="accent2"/>
                </a:solidFill>
              </a:rPr>
              <a:t>»,  </a:t>
            </a:r>
            <a:r>
              <a:rPr lang="it-IT" sz="1084" kern="0" dirty="0">
                <a:solidFill>
                  <a:schemeClr val="accent1"/>
                </a:solidFill>
              </a:rPr>
              <a:t>strumentale all’internazionalizzazione dell’impresa quali</a:t>
            </a:r>
            <a:r>
              <a:rPr lang="it-IT" sz="1084" kern="0" dirty="0" smtClean="0">
                <a:solidFill>
                  <a:schemeClr val="accent1"/>
                </a:solidFill>
              </a:rPr>
              <a:t>:</a:t>
            </a:r>
            <a:endParaRPr lang="it-IT" sz="1084" kern="0" dirty="0">
              <a:solidFill>
                <a:schemeClr val="accent1"/>
              </a:solidFill>
            </a:endParaRPr>
          </a:p>
          <a:p>
            <a:pPr marL="518051" lvl="1" indent="-175151" algn="just" defTabSz="900775" fontAlgn="base">
              <a:spcAft>
                <a:spcPts val="600"/>
              </a:spcAft>
              <a:buClr>
                <a:schemeClr val="accent2"/>
              </a:buClr>
              <a:buFont typeface="Wingdings" panose="05000000000000000000" pitchFamily="2" charset="2"/>
              <a:buChar char="§"/>
              <a:defRPr/>
            </a:pPr>
            <a:r>
              <a:rPr lang="it-IT" sz="1084" kern="0" dirty="0">
                <a:solidFill>
                  <a:schemeClr val="accent1"/>
                </a:solidFill>
              </a:rPr>
              <a:t>Lettera di credito Import collegata a contratto Export (rischio azienda italiana</a:t>
            </a:r>
            <a:r>
              <a:rPr lang="it-IT" sz="1084" kern="0" dirty="0" smtClean="0">
                <a:solidFill>
                  <a:schemeClr val="accent1"/>
                </a:solidFill>
              </a:rPr>
              <a:t>)</a:t>
            </a:r>
            <a:endParaRPr lang="it-IT" sz="1084" kern="0" dirty="0">
              <a:solidFill>
                <a:schemeClr val="accent1"/>
              </a:solidFill>
            </a:endParaRPr>
          </a:p>
          <a:p>
            <a:pPr marL="518051" lvl="1" indent="-175151" algn="just" defTabSz="900775" fontAlgn="base">
              <a:spcAft>
                <a:spcPts val="600"/>
              </a:spcAft>
              <a:buClr>
                <a:schemeClr val="accent2"/>
              </a:buClr>
              <a:buFont typeface="Wingdings" panose="05000000000000000000" pitchFamily="2" charset="2"/>
              <a:buChar char="§"/>
              <a:defRPr/>
            </a:pPr>
            <a:r>
              <a:rPr lang="it-IT" sz="1084" kern="0" dirty="0">
                <a:solidFill>
                  <a:schemeClr val="accent1"/>
                </a:solidFill>
              </a:rPr>
              <a:t>Stand by L/C o Garanzia di pagamento ai sensi della normativa internazionale URDG 758 per</a:t>
            </a:r>
            <a:r>
              <a:rPr lang="it-IT" sz="1084" kern="0" dirty="0" smtClean="0">
                <a:solidFill>
                  <a:schemeClr val="accent1"/>
                </a:solidFill>
              </a:rPr>
              <a:t>:</a:t>
            </a:r>
            <a:endParaRPr lang="it-IT" sz="1084" kern="0" dirty="0">
              <a:solidFill>
                <a:schemeClr val="accent1"/>
              </a:solidFill>
            </a:endParaRPr>
          </a:p>
          <a:p>
            <a:pPr marL="518051" lvl="1" indent="-175151" algn="just" defTabSz="900775" fontAlgn="base">
              <a:spcAft>
                <a:spcPts val="600"/>
              </a:spcAft>
              <a:buClr>
                <a:schemeClr val="accent2"/>
              </a:buClr>
              <a:buFont typeface="Wingdings" panose="05000000000000000000" pitchFamily="2" charset="2"/>
              <a:buChar char="§"/>
              <a:defRPr/>
            </a:pPr>
            <a:r>
              <a:rPr lang="it-IT" sz="1084" kern="0" dirty="0">
                <a:solidFill>
                  <a:schemeClr val="accent1"/>
                </a:solidFill>
              </a:rPr>
              <a:t>pagamento di forniture </a:t>
            </a:r>
            <a:r>
              <a:rPr lang="it-IT" sz="1084" kern="0" dirty="0" smtClean="0">
                <a:solidFill>
                  <a:schemeClr val="accent1"/>
                </a:solidFill>
              </a:rPr>
              <a:t>internazionali</a:t>
            </a:r>
            <a:endParaRPr lang="it-IT" sz="1084" kern="0" dirty="0">
              <a:solidFill>
                <a:schemeClr val="accent1"/>
              </a:solidFill>
            </a:endParaRPr>
          </a:p>
          <a:p>
            <a:pPr marL="518051" lvl="1" indent="-175151" algn="just" defTabSz="900775" fontAlgn="base">
              <a:spcAft>
                <a:spcPts val="600"/>
              </a:spcAft>
              <a:buClr>
                <a:schemeClr val="accent2"/>
              </a:buClr>
              <a:buFont typeface="Wingdings" panose="05000000000000000000" pitchFamily="2" charset="2"/>
              <a:buChar char="§"/>
              <a:defRPr/>
            </a:pPr>
            <a:r>
              <a:rPr lang="it-IT" sz="1084" kern="0" dirty="0">
                <a:solidFill>
                  <a:schemeClr val="accent1"/>
                </a:solidFill>
              </a:rPr>
              <a:t>erogazione di mutuo alla filiale estera attraverso banca </a:t>
            </a:r>
            <a:r>
              <a:rPr lang="it-IT" sz="1084" kern="0" dirty="0" smtClean="0">
                <a:solidFill>
                  <a:schemeClr val="accent1"/>
                </a:solidFill>
              </a:rPr>
              <a:t>locale</a:t>
            </a:r>
            <a:endParaRPr lang="it-IT" sz="1084" b="1" kern="0" dirty="0">
              <a:solidFill>
                <a:schemeClr val="accent1"/>
              </a:solidFill>
            </a:endParaRPr>
          </a:p>
          <a:p>
            <a:pPr marL="175151" indent="-175151" algn="just" defTabSz="900775" fontAlgn="base">
              <a:spcAft>
                <a:spcPts val="600"/>
              </a:spcAft>
              <a:buClr>
                <a:schemeClr val="accent2"/>
              </a:buClr>
              <a:buFont typeface="Wingdings" panose="05000000000000000000" pitchFamily="2" charset="2"/>
              <a:buChar char="§"/>
              <a:defRPr/>
            </a:pPr>
            <a:r>
              <a:rPr lang="it-IT" sz="1084" kern="0" dirty="0">
                <a:solidFill>
                  <a:schemeClr val="accent1"/>
                </a:solidFill>
              </a:rPr>
              <a:t>Condivisione del rischio con l’istituto finanziatore con copertura indicativa fino al </a:t>
            </a:r>
            <a:r>
              <a:rPr lang="it-IT" sz="1084" b="1" kern="0" dirty="0">
                <a:solidFill>
                  <a:schemeClr val="accent2"/>
                </a:solidFill>
              </a:rPr>
              <a:t>70%</a:t>
            </a:r>
            <a:r>
              <a:rPr lang="it-IT" sz="1084" kern="0" dirty="0">
                <a:solidFill>
                  <a:schemeClr val="accent1"/>
                </a:solidFill>
              </a:rPr>
              <a:t> della linea </a:t>
            </a:r>
            <a:r>
              <a:rPr lang="it-IT" sz="1084" kern="0" dirty="0" smtClean="0">
                <a:solidFill>
                  <a:schemeClr val="accent1"/>
                </a:solidFill>
              </a:rPr>
              <a:t>concessa</a:t>
            </a:r>
            <a:endParaRPr lang="it-IT" sz="1084" kern="0" dirty="0">
              <a:solidFill>
                <a:schemeClr val="accent1"/>
              </a:solidFill>
            </a:endParaRPr>
          </a:p>
          <a:p>
            <a:pPr marL="175151" indent="-175151" algn="just" defTabSz="900775" fontAlgn="base">
              <a:spcAft>
                <a:spcPts val="600"/>
              </a:spcAft>
              <a:buClr>
                <a:schemeClr val="accent2"/>
              </a:buClr>
              <a:buFont typeface="Wingdings" panose="05000000000000000000" pitchFamily="2" charset="2"/>
              <a:buChar char="§"/>
              <a:defRPr/>
            </a:pPr>
            <a:r>
              <a:rPr lang="it-IT" sz="1084" b="1" kern="0" dirty="0">
                <a:solidFill>
                  <a:schemeClr val="accent2"/>
                </a:solidFill>
              </a:rPr>
              <a:t>Nessun costo aggiuntivo per l’impresa:</a:t>
            </a:r>
            <a:r>
              <a:rPr lang="it-IT" sz="1084" kern="0" dirty="0">
                <a:solidFill>
                  <a:schemeClr val="accent1"/>
                </a:solidFill>
              </a:rPr>
              <a:t> retrocessione dalla banca finanziatrice a SACE di quota parte del margine corrisposto dal debitore, in proporzione alla percentuale garantita</a:t>
            </a:r>
          </a:p>
        </p:txBody>
      </p:sp>
      <p:sp>
        <p:nvSpPr>
          <p:cNvPr id="16" name="Freccia in su 15"/>
          <p:cNvSpPr/>
          <p:nvPr/>
        </p:nvSpPr>
        <p:spPr bwMode="auto">
          <a:xfrm>
            <a:off x="5594714" y="3232499"/>
            <a:ext cx="142504" cy="302822"/>
          </a:xfrm>
          <a:prstGeom prst="upArrow">
            <a:avLst/>
          </a:prstGeom>
          <a:ln>
            <a:headEnd type="none" w="med" len="med"/>
            <a:tailEnd type="none" w="med" len="med"/>
          </a:ln>
        </p:spPr>
        <p:style>
          <a:lnRef idx="2">
            <a:schemeClr val="accent3"/>
          </a:lnRef>
          <a:fillRef idx="1">
            <a:schemeClr val="lt1"/>
          </a:fillRef>
          <a:effectRef idx="0">
            <a:schemeClr val="accent3"/>
          </a:effectRef>
          <a:fontRef idx="minor">
            <a:schemeClr val="dk1"/>
          </a:fontRef>
        </p:style>
        <p:txBody>
          <a:bodyPr vert="horz" wrap="square" lIns="68580" tIns="54000" rIns="68580" bIns="54000" numCol="1" rtlCol="0" anchor="ctr" anchorCtr="0" compatLnSpc="1">
            <a:prstTxWarp prst="textNoShape">
              <a:avLst/>
            </a:prstTxWarp>
          </a:bodyPr>
          <a:lstStyle/>
          <a:p>
            <a:pPr algn="ctr" fontAlgn="base">
              <a:spcBef>
                <a:spcPct val="20000"/>
              </a:spcBef>
              <a:spcAft>
                <a:spcPct val="0"/>
              </a:spcAft>
              <a:buClr>
                <a:srgbClr val="262640"/>
              </a:buClr>
            </a:pPr>
            <a:endParaRPr lang="it-IT" sz="1500" b="1">
              <a:solidFill>
                <a:srgbClr val="003366"/>
              </a:solidFill>
              <a:latin typeface="Calibri" panose="020F0502020204030204" pitchFamily="34" charset="0"/>
              <a:cs typeface="Calibri" panose="020F0502020204030204" pitchFamily="34" charset="0"/>
            </a:endParaRPr>
          </a:p>
        </p:txBody>
      </p:sp>
      <p:sp>
        <p:nvSpPr>
          <p:cNvPr id="17" name="CasellaDiTesto 16"/>
          <p:cNvSpPr txBox="1"/>
          <p:nvPr/>
        </p:nvSpPr>
        <p:spPr>
          <a:xfrm>
            <a:off x="5737217" y="3292720"/>
            <a:ext cx="570990" cy="219291"/>
          </a:xfrm>
          <a:prstGeom prst="rect">
            <a:avLst/>
          </a:prstGeom>
          <a:noFill/>
        </p:spPr>
        <p:txBody>
          <a:bodyPr wrap="none" rtlCol="0">
            <a:spAutoFit/>
          </a:bodyPr>
          <a:lstStyle/>
          <a:p>
            <a:r>
              <a:rPr lang="it-IT" sz="825" b="1" dirty="0">
                <a:latin typeface="Calibri" panose="020F0502020204030204" pitchFamily="34" charset="0"/>
                <a:cs typeface="Calibri" panose="020F0502020204030204" pitchFamily="34" charset="0"/>
              </a:rPr>
              <a:t>Garanzia</a:t>
            </a:r>
          </a:p>
        </p:txBody>
      </p:sp>
      <p:cxnSp>
        <p:nvCxnSpPr>
          <p:cNvPr id="29" name="Connettore 2 28"/>
          <p:cNvCxnSpPr/>
          <p:nvPr/>
        </p:nvCxnSpPr>
        <p:spPr bwMode="auto">
          <a:xfrm flipV="1">
            <a:off x="6249656" y="2847334"/>
            <a:ext cx="500337" cy="912"/>
          </a:xfrm>
          <a:prstGeom prst="straightConnector1">
            <a:avLst/>
          </a:prstGeom>
          <a:gradFill rotWithShape="1">
            <a:gsLst>
              <a:gs pos="0">
                <a:srgbClr val="C2C2C2"/>
              </a:gs>
              <a:gs pos="100000">
                <a:srgbClr val="C2C2C2">
                  <a:gamma/>
                  <a:tint val="0"/>
                  <a:invGamma/>
                </a:srgbClr>
              </a:gs>
            </a:gsLst>
            <a:lin ang="5400000" scaled="1"/>
          </a:gradFill>
          <a:ln w="19050" cap="flat" cmpd="sng" algn="ctr">
            <a:solidFill>
              <a:srgbClr val="5F5F5F"/>
            </a:solidFill>
            <a:prstDash val="solid"/>
            <a:round/>
            <a:headEnd type="none" w="med" len="med"/>
            <a:tailEnd type="triangle"/>
          </a:ln>
          <a:effectLst/>
        </p:spPr>
      </p:cxnSp>
      <p:sp>
        <p:nvSpPr>
          <p:cNvPr id="30" name="CasellaDiTesto 29"/>
          <p:cNvSpPr txBox="1"/>
          <p:nvPr/>
        </p:nvSpPr>
        <p:spPr>
          <a:xfrm>
            <a:off x="6165229" y="2628955"/>
            <a:ext cx="840035" cy="219291"/>
          </a:xfrm>
          <a:prstGeom prst="rect">
            <a:avLst/>
          </a:prstGeom>
          <a:noFill/>
        </p:spPr>
        <p:txBody>
          <a:bodyPr wrap="square" rtlCol="0">
            <a:spAutoFit/>
          </a:bodyPr>
          <a:lstStyle/>
          <a:p>
            <a:r>
              <a:rPr lang="it-IT" sz="825" b="1" dirty="0">
                <a:solidFill>
                  <a:schemeClr val="accent2"/>
                </a:solidFill>
                <a:latin typeface="Calibri" panose="020F0502020204030204" pitchFamily="34" charset="0"/>
                <a:cs typeface="Calibri" panose="020F0502020204030204" pitchFamily="34" charset="0"/>
              </a:rPr>
              <a:t>Stand by L/C</a:t>
            </a:r>
          </a:p>
        </p:txBody>
      </p:sp>
      <p:cxnSp>
        <p:nvCxnSpPr>
          <p:cNvPr id="31" name="Connettore 1 10"/>
          <p:cNvCxnSpPr>
            <a:stCxn id="32" idx="0"/>
            <a:endCxn id="34" idx="2"/>
          </p:cNvCxnSpPr>
          <p:nvPr/>
        </p:nvCxnSpPr>
        <p:spPr bwMode="auto">
          <a:xfrm flipV="1">
            <a:off x="7398334" y="2050372"/>
            <a:ext cx="0" cy="515113"/>
          </a:xfrm>
          <a:prstGeom prst="line">
            <a:avLst/>
          </a:prstGeom>
          <a:gradFill rotWithShape="1">
            <a:gsLst>
              <a:gs pos="0">
                <a:srgbClr val="C2C2C2"/>
              </a:gs>
              <a:gs pos="100000">
                <a:srgbClr val="C2C2C2">
                  <a:gamma/>
                  <a:tint val="0"/>
                  <a:invGamma/>
                </a:srgbClr>
              </a:gs>
            </a:gsLst>
            <a:lin ang="5400000" scaled="1"/>
          </a:gradFill>
          <a:ln w="19050" cap="flat" cmpd="sng" algn="ctr">
            <a:solidFill>
              <a:srgbClr val="5F5F5F"/>
            </a:solidFill>
            <a:prstDash val="solid"/>
            <a:round/>
            <a:headEnd type="none" w="med" len="med"/>
            <a:tailEnd type="triangle" w="med" len="med"/>
          </a:ln>
          <a:effectLst/>
        </p:spPr>
      </p:cxnSp>
      <p:sp>
        <p:nvSpPr>
          <p:cNvPr id="32" name="Rettangolo arrotondato 31"/>
          <p:cNvSpPr/>
          <p:nvPr/>
        </p:nvSpPr>
        <p:spPr bwMode="auto">
          <a:xfrm>
            <a:off x="6810505" y="2565485"/>
            <a:ext cx="1175657" cy="484749"/>
          </a:xfrm>
          <a:prstGeom prst="roundRect">
            <a:avLst>
              <a:gd name="adj" fmla="val 0"/>
            </a:avLst>
          </a:prstGeom>
          <a:solidFill>
            <a:schemeClr val="bg2"/>
          </a:solidFill>
          <a:ln w="9525" cap="flat" cmpd="sng" algn="ctr">
            <a:noFill/>
            <a:prstDash val="solid"/>
            <a:round/>
            <a:headEnd type="none" w="med" len="med"/>
            <a:tailEnd type="none" w="med" len="med"/>
          </a:ln>
          <a:effectLst/>
        </p:spPr>
        <p:txBody>
          <a:bodyPr vert="horz" wrap="square" lIns="68580" tIns="54000" rIns="68580" bIns="54000" numCol="1" rtlCol="0" anchor="ctr" anchorCtr="0" compatLnSpc="1">
            <a:prstTxWarp prst="textNoShape">
              <a:avLst/>
            </a:prstTxWarp>
          </a:bodyPr>
          <a:lstStyle/>
          <a:p>
            <a:pPr algn="ctr" fontAlgn="base">
              <a:spcBef>
                <a:spcPct val="20000"/>
              </a:spcBef>
              <a:spcAft>
                <a:spcPct val="0"/>
              </a:spcAft>
              <a:buClr>
                <a:srgbClr val="262640"/>
              </a:buClr>
            </a:pPr>
            <a:r>
              <a:rPr lang="it-IT" sz="1200" b="1" dirty="0">
                <a:solidFill>
                  <a:srgbClr val="5F5F5F"/>
                </a:solidFill>
                <a:latin typeface="Calibri" panose="020F0502020204030204" pitchFamily="34" charset="0"/>
                <a:cs typeface="Calibri" panose="020F0502020204030204" pitchFamily="34" charset="0"/>
              </a:rPr>
              <a:t>Banca estera</a:t>
            </a:r>
          </a:p>
        </p:txBody>
      </p:sp>
      <p:cxnSp>
        <p:nvCxnSpPr>
          <p:cNvPr id="33" name="Connettore 4 32"/>
          <p:cNvCxnSpPr>
            <a:stCxn id="34" idx="0"/>
          </p:cNvCxnSpPr>
          <p:nvPr/>
        </p:nvCxnSpPr>
        <p:spPr bwMode="auto">
          <a:xfrm rot="5400000" flipH="1" flipV="1">
            <a:off x="7540032" y="905871"/>
            <a:ext cx="518055" cy="801451"/>
          </a:xfrm>
          <a:prstGeom prst="bentConnector2">
            <a:avLst/>
          </a:prstGeom>
          <a:gradFill rotWithShape="1">
            <a:gsLst>
              <a:gs pos="0">
                <a:srgbClr val="C2C2C2"/>
              </a:gs>
              <a:gs pos="100000">
                <a:srgbClr val="C2C2C2">
                  <a:gamma/>
                  <a:tint val="0"/>
                  <a:invGamma/>
                </a:srgbClr>
              </a:gs>
            </a:gsLst>
            <a:lin ang="5400000" scaled="1"/>
          </a:gradFill>
          <a:ln w="19050" cap="flat" cmpd="sng" algn="ctr">
            <a:solidFill>
              <a:srgbClr val="5F5F5F"/>
            </a:solidFill>
            <a:prstDash val="dash"/>
            <a:round/>
            <a:headEnd type="none" w="med" len="med"/>
            <a:tailEnd type="triangle"/>
          </a:ln>
          <a:effectLst/>
        </p:spPr>
      </p:cxnSp>
      <p:sp>
        <p:nvSpPr>
          <p:cNvPr id="34" name="Rettangolo arrotondato 33"/>
          <p:cNvSpPr/>
          <p:nvPr/>
        </p:nvSpPr>
        <p:spPr bwMode="auto">
          <a:xfrm>
            <a:off x="6810505" y="1565623"/>
            <a:ext cx="1175657" cy="484749"/>
          </a:xfrm>
          <a:prstGeom prst="roundRect">
            <a:avLst>
              <a:gd name="adj" fmla="val 0"/>
            </a:avLst>
          </a:prstGeom>
          <a:solidFill>
            <a:schemeClr val="accent4">
              <a:lumMod val="50000"/>
            </a:schemeClr>
          </a:solidFill>
          <a:ln w="9525" cap="flat" cmpd="sng" algn="ctr">
            <a:solidFill>
              <a:schemeClr val="tx1"/>
            </a:solidFill>
            <a:prstDash val="solid"/>
            <a:round/>
            <a:headEnd type="none" w="med" len="med"/>
            <a:tailEnd type="none" w="med" len="med"/>
          </a:ln>
          <a:effectLst/>
        </p:spPr>
        <p:txBody>
          <a:bodyPr vert="horz" wrap="square" lIns="68580" tIns="54000" rIns="68580" bIns="54000" numCol="1" rtlCol="0" anchor="ctr" anchorCtr="0" compatLnSpc="1">
            <a:prstTxWarp prst="textNoShape">
              <a:avLst/>
            </a:prstTxWarp>
          </a:bodyPr>
          <a:lstStyle/>
          <a:p>
            <a:pPr algn="ctr" fontAlgn="base">
              <a:spcBef>
                <a:spcPct val="20000"/>
              </a:spcBef>
              <a:spcAft>
                <a:spcPct val="0"/>
              </a:spcAft>
              <a:buClr>
                <a:srgbClr val="262640"/>
              </a:buClr>
            </a:pPr>
            <a:r>
              <a:rPr lang="it-IT" sz="1050" b="1" dirty="0">
                <a:solidFill>
                  <a:schemeClr val="bg1"/>
                </a:solidFill>
                <a:latin typeface="Calibri" panose="020F0502020204030204" pitchFamily="34" charset="0"/>
                <a:cs typeface="Calibri" panose="020F0502020204030204" pitchFamily="34" charset="0"/>
              </a:rPr>
              <a:t>Filiale estera di azienda italiana</a:t>
            </a:r>
          </a:p>
        </p:txBody>
      </p:sp>
      <p:sp>
        <p:nvSpPr>
          <p:cNvPr id="35" name="CasellaDiTesto 34"/>
          <p:cNvSpPr txBox="1"/>
          <p:nvPr/>
        </p:nvSpPr>
        <p:spPr>
          <a:xfrm>
            <a:off x="7482891" y="2250231"/>
            <a:ext cx="867545" cy="219291"/>
          </a:xfrm>
          <a:prstGeom prst="rect">
            <a:avLst/>
          </a:prstGeom>
          <a:noFill/>
        </p:spPr>
        <p:txBody>
          <a:bodyPr wrap="none" rtlCol="0">
            <a:spAutoFit/>
          </a:bodyPr>
          <a:lstStyle/>
          <a:p>
            <a:r>
              <a:rPr lang="it-IT" sz="825" b="1" dirty="0">
                <a:solidFill>
                  <a:schemeClr val="accent2"/>
                </a:solidFill>
                <a:latin typeface="Calibri" panose="020F0502020204030204" pitchFamily="34" charset="0"/>
                <a:cs typeface="Calibri" panose="020F0502020204030204" pitchFamily="34" charset="0"/>
              </a:rPr>
              <a:t>Linea di Credito</a:t>
            </a:r>
          </a:p>
        </p:txBody>
      </p:sp>
      <p:sp>
        <p:nvSpPr>
          <p:cNvPr id="36" name="CasellaDiTesto 35"/>
          <p:cNvSpPr txBox="1"/>
          <p:nvPr/>
        </p:nvSpPr>
        <p:spPr>
          <a:xfrm>
            <a:off x="6165229" y="2847621"/>
            <a:ext cx="665447" cy="346249"/>
          </a:xfrm>
          <a:prstGeom prst="rect">
            <a:avLst/>
          </a:prstGeom>
          <a:noFill/>
        </p:spPr>
        <p:txBody>
          <a:bodyPr wrap="square" rtlCol="0">
            <a:spAutoFit/>
          </a:bodyPr>
          <a:lstStyle/>
          <a:p>
            <a:pPr algn="ctr"/>
            <a:r>
              <a:rPr lang="it-IT" sz="825" b="1" dirty="0">
                <a:solidFill>
                  <a:schemeClr val="accent2"/>
                </a:solidFill>
                <a:latin typeface="Calibri" panose="020F0502020204030204" pitchFamily="34" charset="0"/>
                <a:cs typeface="Calibri" panose="020F0502020204030204" pitchFamily="34" charset="0"/>
              </a:rPr>
              <a:t>Garanzia URDG 758</a:t>
            </a:r>
          </a:p>
        </p:txBody>
      </p:sp>
      <p:sp>
        <p:nvSpPr>
          <p:cNvPr id="37" name="Rettangolo arrotondato 36"/>
          <p:cNvSpPr/>
          <p:nvPr/>
        </p:nvSpPr>
        <p:spPr bwMode="auto">
          <a:xfrm>
            <a:off x="5042512" y="1565623"/>
            <a:ext cx="1175657" cy="484749"/>
          </a:xfrm>
          <a:prstGeom prst="roundRect">
            <a:avLst>
              <a:gd name="adj" fmla="val 0"/>
            </a:avLst>
          </a:prstGeom>
          <a:solidFill>
            <a:schemeClr val="accent1"/>
          </a:solidFill>
          <a:ln>
            <a:noFill/>
            <a:headEnd/>
            <a:tailEnd/>
          </a:ln>
          <a:effectLst>
            <a:outerShdw blurRad="40000" dist="23000" dir="5400000" rotWithShape="0">
              <a:srgbClr val="000000">
                <a:alpha val="35000"/>
              </a:srgbClr>
            </a:outerShdw>
          </a:effectLst>
        </p:spPr>
        <p:txBody>
          <a:bodyPr anchor="ctr"/>
          <a:lstStyle/>
          <a:p>
            <a:pPr algn="ctr" defTabSz="900775" fontAlgn="base">
              <a:spcBef>
                <a:spcPct val="100000"/>
              </a:spcBef>
              <a:spcAft>
                <a:spcPct val="0"/>
              </a:spcAft>
              <a:buClr>
                <a:srgbClr val="262640"/>
              </a:buClr>
            </a:pPr>
            <a:r>
              <a:rPr lang="it-IT" sz="1100" b="1" kern="0" dirty="0">
                <a:solidFill>
                  <a:schemeClr val="bg1"/>
                </a:solidFill>
                <a:latin typeface="+mj-lt"/>
              </a:rPr>
              <a:t>Azienda italiana</a:t>
            </a:r>
          </a:p>
        </p:txBody>
      </p:sp>
      <p:cxnSp>
        <p:nvCxnSpPr>
          <p:cNvPr id="38" name="Connettore 1 17"/>
          <p:cNvCxnSpPr>
            <a:stCxn id="37" idx="2"/>
          </p:cNvCxnSpPr>
          <p:nvPr/>
        </p:nvCxnSpPr>
        <p:spPr bwMode="auto">
          <a:xfrm flipH="1">
            <a:off x="5630340" y="2050372"/>
            <a:ext cx="1" cy="554875"/>
          </a:xfrm>
          <a:prstGeom prst="line">
            <a:avLst/>
          </a:prstGeom>
          <a:gradFill rotWithShape="1">
            <a:gsLst>
              <a:gs pos="0">
                <a:srgbClr val="C2C2C2"/>
              </a:gs>
              <a:gs pos="100000">
                <a:srgbClr val="C2C2C2">
                  <a:gamma/>
                  <a:tint val="0"/>
                  <a:invGamma/>
                </a:srgbClr>
              </a:gs>
            </a:gsLst>
            <a:lin ang="5400000" scaled="1"/>
          </a:gradFill>
          <a:ln w="19050" cap="flat" cmpd="sng" algn="ctr">
            <a:solidFill>
              <a:srgbClr val="5F5F5F"/>
            </a:solidFill>
            <a:prstDash val="solid"/>
            <a:round/>
            <a:headEnd type="none" w="med" len="med"/>
            <a:tailEnd type="triangle" w="med" len="med"/>
          </a:ln>
          <a:effectLst/>
        </p:spPr>
      </p:cxnSp>
      <p:sp>
        <p:nvSpPr>
          <p:cNvPr id="39" name="CasellaDiTesto 38"/>
          <p:cNvSpPr txBox="1"/>
          <p:nvPr/>
        </p:nvSpPr>
        <p:spPr>
          <a:xfrm>
            <a:off x="5630338" y="2166226"/>
            <a:ext cx="972314" cy="346249"/>
          </a:xfrm>
          <a:prstGeom prst="rect">
            <a:avLst/>
          </a:prstGeom>
          <a:noFill/>
        </p:spPr>
        <p:txBody>
          <a:bodyPr wrap="square" rtlCol="0">
            <a:spAutoFit/>
          </a:bodyPr>
          <a:lstStyle/>
          <a:p>
            <a:pPr algn="ctr"/>
            <a:r>
              <a:rPr lang="it-IT" sz="825" b="1" dirty="0" err="1">
                <a:solidFill>
                  <a:schemeClr val="accent2"/>
                </a:solidFill>
                <a:latin typeface="Calibri" panose="020F0502020204030204" pitchFamily="34" charset="0"/>
                <a:cs typeface="Calibri" panose="020F0502020204030204" pitchFamily="34" charset="0"/>
              </a:rPr>
              <a:t>Parent</a:t>
            </a:r>
            <a:r>
              <a:rPr lang="it-IT" sz="825" b="1" dirty="0">
                <a:solidFill>
                  <a:schemeClr val="accent2"/>
                </a:solidFill>
                <a:latin typeface="Calibri" panose="020F0502020204030204" pitchFamily="34" charset="0"/>
                <a:cs typeface="Calibri" panose="020F0502020204030204" pitchFamily="34" charset="0"/>
              </a:rPr>
              <a:t> Company </a:t>
            </a:r>
            <a:r>
              <a:rPr lang="it-IT" sz="825" b="1" dirty="0" err="1">
                <a:solidFill>
                  <a:schemeClr val="accent2"/>
                </a:solidFill>
                <a:latin typeface="Calibri" panose="020F0502020204030204" pitchFamily="34" charset="0"/>
                <a:cs typeface="Calibri" panose="020F0502020204030204" pitchFamily="34" charset="0"/>
              </a:rPr>
              <a:t>Guarantee</a:t>
            </a:r>
            <a:endParaRPr lang="it-IT" sz="825" b="1" dirty="0">
              <a:solidFill>
                <a:schemeClr val="accent2"/>
              </a:solidFill>
              <a:latin typeface="Calibri" panose="020F0502020204030204" pitchFamily="34" charset="0"/>
              <a:cs typeface="Calibri" panose="020F0502020204030204" pitchFamily="34" charset="0"/>
            </a:endParaRPr>
          </a:p>
        </p:txBody>
      </p:sp>
      <p:cxnSp>
        <p:nvCxnSpPr>
          <p:cNvPr id="40" name="Connettore 2 39"/>
          <p:cNvCxnSpPr>
            <a:stCxn id="37" idx="3"/>
          </p:cNvCxnSpPr>
          <p:nvPr/>
        </p:nvCxnSpPr>
        <p:spPr bwMode="auto">
          <a:xfrm flipV="1">
            <a:off x="6218169" y="1807997"/>
            <a:ext cx="582827" cy="1"/>
          </a:xfrm>
          <a:prstGeom prst="straightConnector1">
            <a:avLst/>
          </a:prstGeom>
          <a:gradFill rotWithShape="1">
            <a:gsLst>
              <a:gs pos="0">
                <a:srgbClr val="C2C2C2"/>
              </a:gs>
              <a:gs pos="100000">
                <a:srgbClr val="C2C2C2">
                  <a:gamma/>
                  <a:tint val="0"/>
                  <a:invGamma/>
                </a:srgbClr>
              </a:gs>
            </a:gsLst>
            <a:lin ang="5400000" scaled="1"/>
          </a:gradFill>
          <a:ln w="19050" cap="flat" cmpd="sng" algn="ctr">
            <a:solidFill>
              <a:srgbClr val="5F5F5F"/>
            </a:solidFill>
            <a:prstDash val="dash"/>
            <a:round/>
            <a:headEnd type="none" w="med" len="med"/>
            <a:tailEnd type="none"/>
          </a:ln>
          <a:effectLst/>
        </p:spPr>
      </p:cxnSp>
      <p:sp>
        <p:nvSpPr>
          <p:cNvPr id="42" name="Rettangolo arrotondato 41"/>
          <p:cNvSpPr/>
          <p:nvPr/>
        </p:nvSpPr>
        <p:spPr bwMode="auto">
          <a:xfrm>
            <a:off x="5042510" y="2605871"/>
            <a:ext cx="1175657" cy="484749"/>
          </a:xfrm>
          <a:prstGeom prst="roundRect">
            <a:avLst>
              <a:gd name="adj" fmla="val 0"/>
            </a:avLst>
          </a:prstGeom>
          <a:solidFill>
            <a:schemeClr val="accent5">
              <a:lumMod val="20000"/>
              <a:lumOff val="80000"/>
            </a:schemeClr>
          </a:solidFill>
          <a:ln w="9525" cap="flat" cmpd="sng" algn="ctr">
            <a:solidFill>
              <a:schemeClr val="tx1"/>
            </a:solidFill>
            <a:prstDash val="solid"/>
            <a:round/>
            <a:headEnd type="none" w="med" len="med"/>
            <a:tailEnd type="none" w="med" len="med"/>
          </a:ln>
          <a:effectLst/>
        </p:spPr>
        <p:txBody>
          <a:bodyPr vert="horz" wrap="square" lIns="68580" tIns="54000" rIns="68580" bIns="54000" numCol="1" rtlCol="0" anchor="ctr" anchorCtr="0" compatLnSpc="1">
            <a:prstTxWarp prst="textNoShape">
              <a:avLst/>
            </a:prstTxWarp>
          </a:bodyPr>
          <a:lstStyle/>
          <a:p>
            <a:pPr algn="ctr" fontAlgn="base">
              <a:spcBef>
                <a:spcPct val="20000"/>
              </a:spcBef>
              <a:spcAft>
                <a:spcPct val="0"/>
              </a:spcAft>
              <a:buClr>
                <a:srgbClr val="262640"/>
              </a:buClr>
            </a:pPr>
            <a:r>
              <a:rPr lang="it-IT" sz="1200" b="1" dirty="0">
                <a:solidFill>
                  <a:srgbClr val="5F5F5F"/>
                </a:solidFill>
                <a:latin typeface="Calibri" panose="020F0502020204030204" pitchFamily="34" charset="0"/>
                <a:cs typeface="Calibri" panose="020F0502020204030204" pitchFamily="34" charset="0"/>
              </a:rPr>
              <a:t>Banca italiana</a:t>
            </a:r>
          </a:p>
        </p:txBody>
      </p:sp>
      <p:cxnSp>
        <p:nvCxnSpPr>
          <p:cNvPr id="43" name="Connettore 4 42"/>
          <p:cNvCxnSpPr/>
          <p:nvPr/>
        </p:nvCxnSpPr>
        <p:spPr>
          <a:xfrm rot="10800000">
            <a:off x="4914174" y="1807998"/>
            <a:ext cx="45251" cy="1999723"/>
          </a:xfrm>
          <a:prstGeom prst="bentConnector3">
            <a:avLst>
              <a:gd name="adj1" fmla="val 478885"/>
            </a:avLst>
          </a:prstGeom>
          <a:ln w="9525">
            <a:prstDash val="dash"/>
            <a:headEnd type="triangle"/>
            <a:tailEnd type="triangle"/>
          </a:ln>
        </p:spPr>
        <p:style>
          <a:lnRef idx="2">
            <a:schemeClr val="accent1"/>
          </a:lnRef>
          <a:fillRef idx="0">
            <a:schemeClr val="accent1"/>
          </a:fillRef>
          <a:effectRef idx="1">
            <a:schemeClr val="accent1"/>
          </a:effectRef>
          <a:fontRef idx="minor">
            <a:schemeClr val="tx1"/>
          </a:fontRef>
        </p:style>
      </p:cxnSp>
      <p:sp>
        <p:nvSpPr>
          <p:cNvPr id="44" name="CasellaDiTesto 43"/>
          <p:cNvSpPr txBox="1"/>
          <p:nvPr/>
        </p:nvSpPr>
        <p:spPr>
          <a:xfrm>
            <a:off x="7983840" y="930058"/>
            <a:ext cx="952711" cy="219291"/>
          </a:xfrm>
          <a:prstGeom prst="rect">
            <a:avLst/>
          </a:prstGeom>
          <a:noFill/>
        </p:spPr>
        <p:txBody>
          <a:bodyPr wrap="square" rtlCol="0">
            <a:spAutoFit/>
          </a:bodyPr>
          <a:lstStyle/>
          <a:p>
            <a:pPr algn="ctr"/>
            <a:r>
              <a:rPr lang="it-IT" sz="825" b="1" dirty="0">
                <a:solidFill>
                  <a:schemeClr val="accent2"/>
                </a:solidFill>
                <a:latin typeface="Calibri" panose="020F0502020204030204" pitchFamily="34" charset="0"/>
                <a:cs typeface="Calibri" panose="020F0502020204030204" pitchFamily="34" charset="0"/>
              </a:rPr>
              <a:t>Utilizzi</a:t>
            </a:r>
          </a:p>
        </p:txBody>
      </p:sp>
      <p:pic>
        <p:nvPicPr>
          <p:cNvPr id="24" name="Immagine 23"/>
          <p:cNvPicPr>
            <a:picLocks noChangeAspect="1"/>
          </p:cNvPicPr>
          <p:nvPr/>
        </p:nvPicPr>
        <p:blipFill>
          <a:blip r:embed="rId2"/>
          <a:stretch>
            <a:fillRect/>
          </a:stretch>
        </p:blipFill>
        <p:spPr>
          <a:xfrm>
            <a:off x="5179275" y="3559254"/>
            <a:ext cx="973382" cy="618020"/>
          </a:xfrm>
          <a:prstGeom prst="rect">
            <a:avLst/>
          </a:prstGeom>
        </p:spPr>
      </p:pic>
      <p:sp>
        <p:nvSpPr>
          <p:cNvPr id="23" name="Rettangolo 22"/>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25" name="Rettangolo 24"/>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smtClean="0">
                <a:solidFill>
                  <a:schemeClr val="tx1"/>
                </a:solidFill>
              </a:rPr>
              <a:t>./ Rilancio</a:t>
            </a:r>
            <a:endParaRPr lang="it-IT" sz="1100" dirty="0">
              <a:solidFill>
                <a:schemeClr val="tx1"/>
              </a:solidFill>
            </a:endParaRPr>
          </a:p>
        </p:txBody>
      </p:sp>
    </p:spTree>
    <p:extLst>
      <p:ext uri="{BB962C8B-B14F-4D97-AF65-F5344CB8AC3E}">
        <p14:creationId xmlns:p14="http://schemas.microsoft.com/office/powerpoint/2010/main" val="13360382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egnaposto testo 5"/>
          <p:cNvSpPr>
            <a:spLocks noGrp="1"/>
          </p:cNvSpPr>
          <p:nvPr>
            <p:ph type="body" sz="quarter" idx="14"/>
          </p:nvPr>
        </p:nvSpPr>
        <p:spPr>
          <a:xfrm>
            <a:off x="385775" y="672823"/>
            <a:ext cx="6310300" cy="287337"/>
          </a:xfrm>
        </p:spPr>
        <p:txBody>
          <a:bodyPr/>
          <a:lstStyle/>
          <a:p>
            <a:r>
              <a:rPr lang="it-IT" dirty="0" smtClean="0"/>
              <a:t>Rilascio di Garanzie Contrattuali (garanzie del Fare)</a:t>
            </a:r>
            <a:endParaRPr lang="it-IT" dirty="0"/>
          </a:p>
        </p:txBody>
      </p:sp>
      <p:sp>
        <p:nvSpPr>
          <p:cNvPr id="7" name="Titolo 6"/>
          <p:cNvSpPr>
            <a:spLocks noGrp="1"/>
          </p:cNvSpPr>
          <p:nvPr>
            <p:ph type="title"/>
          </p:nvPr>
        </p:nvSpPr>
        <p:spPr/>
        <p:txBody>
          <a:bodyPr>
            <a:normAutofit fontScale="90000"/>
          </a:bodyPr>
          <a:lstStyle/>
          <a:p>
            <a:r>
              <a:rPr lang="it-IT" dirty="0"/>
              <a:t>Cauzioni/Bond </a:t>
            </a:r>
            <a:r>
              <a:rPr lang="it-IT" dirty="0" smtClean="0"/>
              <a:t>internazionali</a:t>
            </a:r>
            <a:endParaRPr lang="it-IT" dirty="0"/>
          </a:p>
        </p:txBody>
      </p:sp>
      <p:grpSp>
        <p:nvGrpSpPr>
          <p:cNvPr id="2" name="Gruppo 1"/>
          <p:cNvGrpSpPr/>
          <p:nvPr/>
        </p:nvGrpSpPr>
        <p:grpSpPr>
          <a:xfrm>
            <a:off x="4781769" y="1550482"/>
            <a:ext cx="3752455" cy="2723713"/>
            <a:chOff x="4784941" y="1666997"/>
            <a:chExt cx="3809205" cy="2764905"/>
          </a:xfrm>
        </p:grpSpPr>
        <p:sp>
          <p:nvSpPr>
            <p:cNvPr id="15" name="Line 7"/>
            <p:cNvSpPr>
              <a:spLocks noChangeShapeType="1"/>
            </p:cNvSpPr>
            <p:nvPr/>
          </p:nvSpPr>
          <p:spPr bwMode="auto">
            <a:xfrm flipV="1">
              <a:off x="5580063" y="2811439"/>
              <a:ext cx="1056711" cy="864284"/>
            </a:xfrm>
            <a:prstGeom prst="line">
              <a:avLst/>
            </a:prstGeom>
            <a:ln w="15875" cmpd="sng">
              <a:solidFill>
                <a:schemeClr val="accent1"/>
              </a:solidFill>
              <a:prstDash val="dash"/>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pPr>
              <a:endParaRPr lang="it-IT" sz="1330" b="1" kern="0">
                <a:solidFill>
                  <a:srgbClr val="003366"/>
                </a:solidFill>
                <a:latin typeface="Arial" pitchFamily="34" charset="0"/>
              </a:endParaRPr>
            </a:p>
          </p:txBody>
        </p:sp>
        <p:sp>
          <p:nvSpPr>
            <p:cNvPr id="16" name="Rectangle 8"/>
            <p:cNvSpPr>
              <a:spLocks noChangeArrowheads="1"/>
            </p:cNvSpPr>
            <p:nvPr/>
          </p:nvSpPr>
          <p:spPr bwMode="auto">
            <a:xfrm>
              <a:off x="5000317" y="3711088"/>
              <a:ext cx="1198941" cy="601448"/>
            </a:xfrm>
            <a:prstGeom prst="rect">
              <a:avLst/>
            </a:prstGeom>
            <a:solidFill>
              <a:schemeClr val="accent1"/>
            </a:solidFill>
            <a:ln>
              <a:noFill/>
              <a:headEnd/>
              <a:tailEnd/>
            </a:ln>
            <a:effectLst>
              <a:outerShdw blurRad="40000" dist="23000" dir="5400000" rotWithShape="0">
                <a:srgbClr val="000000">
                  <a:alpha val="35000"/>
                </a:srgbClr>
              </a:outerShdw>
            </a:effectLst>
          </p:spPr>
          <p:txBody>
            <a:bodyPr anchor="ctr"/>
            <a:lstStyle/>
            <a:p>
              <a:pPr algn="ctr" defTabSz="900775" fontAlgn="base">
                <a:spcBef>
                  <a:spcPct val="100000"/>
                </a:spcBef>
                <a:spcAft>
                  <a:spcPct val="0"/>
                </a:spcAft>
                <a:buClr>
                  <a:srgbClr val="262640"/>
                </a:buClr>
                <a:defRPr/>
              </a:pPr>
              <a:r>
                <a:rPr lang="en-US" sz="1182" b="1" kern="0" dirty="0">
                  <a:solidFill>
                    <a:schemeClr val="bg1"/>
                  </a:solidFill>
                  <a:latin typeface="+mj-lt"/>
                </a:rPr>
                <a:t>Impresa </a:t>
              </a:r>
              <a:r>
                <a:rPr lang="it-IT" sz="1182" b="1" kern="0" dirty="0">
                  <a:solidFill>
                    <a:schemeClr val="bg1"/>
                  </a:solidFill>
                  <a:latin typeface="+mj-lt"/>
                </a:rPr>
                <a:t>Italiana</a:t>
              </a:r>
            </a:p>
          </p:txBody>
        </p:sp>
        <p:sp>
          <p:nvSpPr>
            <p:cNvPr id="17" name="Line 7"/>
            <p:cNvSpPr>
              <a:spLocks noChangeShapeType="1"/>
            </p:cNvSpPr>
            <p:nvPr/>
          </p:nvSpPr>
          <p:spPr bwMode="auto">
            <a:xfrm flipH="1">
              <a:off x="6781420" y="1666997"/>
              <a:ext cx="0" cy="540000"/>
            </a:xfrm>
            <a:prstGeom prst="line">
              <a:avLst/>
            </a:prstGeom>
            <a:ln w="15875">
              <a:solidFill>
                <a:schemeClr val="accent1"/>
              </a:solidFill>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defRPr/>
              </a:pPr>
              <a:endParaRPr lang="it-IT" sz="1330" b="1" kern="0">
                <a:solidFill>
                  <a:srgbClr val="003366"/>
                </a:solidFill>
                <a:latin typeface="Arial" pitchFamily="34" charset="0"/>
              </a:endParaRPr>
            </a:p>
          </p:txBody>
        </p:sp>
        <p:sp>
          <p:nvSpPr>
            <p:cNvPr id="29" name="Rectangle 14"/>
            <p:cNvSpPr>
              <a:spLocks noChangeArrowheads="1"/>
            </p:cNvSpPr>
            <p:nvPr/>
          </p:nvSpPr>
          <p:spPr bwMode="auto">
            <a:xfrm>
              <a:off x="6804025" y="1716097"/>
              <a:ext cx="1081088" cy="43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Polizza</a:t>
              </a:r>
              <a:r>
                <a:rPr lang="it-IT" altLang="it-IT" sz="1182" dirty="0">
                  <a:solidFill>
                    <a:schemeClr val="tx1"/>
                  </a:solidFill>
                  <a:latin typeface="+mn-lt"/>
                </a:rPr>
                <a:t> </a:t>
              </a:r>
              <a:r>
                <a:rPr lang="it-IT" altLang="it-IT" sz="1182" b="0" dirty="0">
                  <a:solidFill>
                    <a:schemeClr val="tx1"/>
                  </a:solidFill>
                  <a:latin typeface="+mn-lt"/>
                </a:rPr>
                <a:t>assicurativa</a:t>
              </a:r>
            </a:p>
          </p:txBody>
        </p:sp>
        <p:sp>
          <p:nvSpPr>
            <p:cNvPr id="30" name="Rectangle 12"/>
            <p:cNvSpPr>
              <a:spLocks noChangeArrowheads="1"/>
            </p:cNvSpPr>
            <p:nvPr/>
          </p:nvSpPr>
          <p:spPr bwMode="auto">
            <a:xfrm>
              <a:off x="6196264" y="2290103"/>
              <a:ext cx="1198941" cy="438230"/>
            </a:xfrm>
            <a:prstGeom prst="rect">
              <a:avLst/>
            </a:prstGeom>
            <a:solidFill>
              <a:schemeClr val="bg1"/>
            </a:solidFill>
            <a:ln w="9525" algn="ctr">
              <a:noFill/>
              <a:miter lim="800000"/>
              <a:headEnd/>
              <a:tailEnd/>
            </a:ln>
            <a:effectLst>
              <a:outerShdw blurRad="44450" dist="27940" dir="5400000" algn="ctr">
                <a:srgbClr val="000000">
                  <a:alpha val="32000"/>
                </a:srgbClr>
              </a:outerShdw>
            </a:effectLst>
          </p:spPr>
          <p:txBody>
            <a:bodyPr tIns="70927" bIns="70927" anchor="ctr"/>
            <a:lstStyle/>
            <a:p>
              <a:pPr algn="ctr" defTabSz="900775" fontAlgn="base">
                <a:lnSpc>
                  <a:spcPct val="80000"/>
                </a:lnSpc>
                <a:spcBef>
                  <a:spcPct val="20000"/>
                </a:spcBef>
                <a:spcAft>
                  <a:spcPct val="0"/>
                </a:spcAft>
                <a:buClr>
                  <a:srgbClr val="262640"/>
                </a:buClr>
                <a:defRPr/>
              </a:pPr>
              <a:r>
                <a:rPr lang="it-IT" sz="1182" b="1" kern="0" dirty="0">
                  <a:solidFill>
                    <a:schemeClr val="accent2"/>
                  </a:solidFill>
                  <a:latin typeface="+mj-lt"/>
                </a:rPr>
                <a:t>Banca</a:t>
              </a:r>
              <a:endParaRPr lang="it-IT" sz="1084" b="1" kern="0" dirty="0">
                <a:solidFill>
                  <a:schemeClr val="accent2"/>
                </a:solidFill>
                <a:latin typeface="+mj-lt"/>
              </a:endParaRPr>
            </a:p>
          </p:txBody>
        </p:sp>
        <p:sp>
          <p:nvSpPr>
            <p:cNvPr id="32" name="Line 7"/>
            <p:cNvSpPr>
              <a:spLocks noChangeShapeType="1"/>
            </p:cNvSpPr>
            <p:nvPr/>
          </p:nvSpPr>
          <p:spPr bwMode="auto">
            <a:xfrm>
              <a:off x="6804025" y="2820133"/>
              <a:ext cx="1199755" cy="855590"/>
            </a:xfrm>
            <a:prstGeom prst="line">
              <a:avLst/>
            </a:prstGeom>
            <a:ln w="15875">
              <a:solidFill>
                <a:schemeClr val="accent1"/>
              </a:solidFill>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pPr>
              <a:endParaRPr lang="it-IT" sz="1330" b="1" kern="0">
                <a:solidFill>
                  <a:srgbClr val="003366"/>
                </a:solidFill>
                <a:latin typeface="Arial" pitchFamily="34" charset="0"/>
              </a:endParaRPr>
            </a:p>
          </p:txBody>
        </p:sp>
        <p:sp>
          <p:nvSpPr>
            <p:cNvPr id="33" name="Rectangle 14"/>
            <p:cNvSpPr>
              <a:spLocks noChangeArrowheads="1"/>
            </p:cNvSpPr>
            <p:nvPr/>
          </p:nvSpPr>
          <p:spPr bwMode="auto">
            <a:xfrm>
              <a:off x="5997965" y="4122440"/>
              <a:ext cx="1619477" cy="30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Partecipazione appalto / esecuzione commessa</a:t>
              </a:r>
              <a:endParaRPr lang="it-IT" altLang="it-IT" sz="1084" b="0" dirty="0">
                <a:solidFill>
                  <a:schemeClr val="tx1"/>
                </a:solidFill>
                <a:latin typeface="+mn-lt"/>
              </a:endParaRPr>
            </a:p>
          </p:txBody>
        </p:sp>
        <p:sp>
          <p:nvSpPr>
            <p:cNvPr id="34" name="Rectangle 8"/>
            <p:cNvSpPr>
              <a:spLocks noChangeArrowheads="1"/>
            </p:cNvSpPr>
            <p:nvPr/>
          </p:nvSpPr>
          <p:spPr bwMode="auto">
            <a:xfrm>
              <a:off x="7395205" y="3708008"/>
              <a:ext cx="1198941" cy="601448"/>
            </a:xfrm>
            <a:prstGeom prst="rect">
              <a:avLst/>
            </a:prstGeom>
            <a:solidFill>
              <a:schemeClr val="tx1">
                <a:lumMod val="40000"/>
                <a:lumOff val="60000"/>
              </a:schemeClr>
            </a:solidFill>
            <a:ln>
              <a:noFill/>
              <a:headEnd/>
              <a:tailEnd/>
            </a:ln>
            <a:effectLst/>
            <a:scene3d>
              <a:camera prst="orthographicFront">
                <a:rot lat="0" lon="0" rev="0"/>
              </a:camera>
              <a:lightRig rig="threePt" dir="t">
                <a:rot lat="0" lon="0" rev="1200000"/>
              </a:lightRig>
            </a:scene3d>
            <a:sp3d/>
          </p:spPr>
          <p:txBody>
            <a:bodyPr anchor="ctr"/>
            <a:lstStyle/>
            <a:p>
              <a:pPr algn="ctr" defTabSz="900775" fontAlgn="base">
                <a:spcBef>
                  <a:spcPct val="100000"/>
                </a:spcBef>
                <a:spcAft>
                  <a:spcPct val="0"/>
                </a:spcAft>
                <a:buClr>
                  <a:srgbClr val="262640"/>
                </a:buClr>
                <a:defRPr/>
              </a:pPr>
              <a:r>
                <a:rPr lang="it-IT" sz="1182" b="1" kern="0" dirty="0">
                  <a:solidFill>
                    <a:schemeClr val="bg1"/>
                  </a:solidFill>
                  <a:latin typeface="+mj-lt"/>
                </a:rPr>
                <a:t>Committente</a:t>
              </a:r>
              <a:r>
                <a:rPr lang="en-US" sz="1182" b="1" kern="0" dirty="0">
                  <a:solidFill>
                    <a:schemeClr val="bg1"/>
                  </a:solidFill>
                  <a:latin typeface="+mj-lt"/>
                </a:rPr>
                <a:t> </a:t>
              </a:r>
              <a:r>
                <a:rPr lang="it-IT" sz="1182" b="1" kern="0" dirty="0">
                  <a:solidFill>
                    <a:schemeClr val="bg1"/>
                  </a:solidFill>
                  <a:latin typeface="+mj-lt"/>
                </a:rPr>
                <a:t>Estero</a:t>
              </a:r>
            </a:p>
          </p:txBody>
        </p:sp>
        <p:sp>
          <p:nvSpPr>
            <p:cNvPr id="35" name="Line 7"/>
            <p:cNvSpPr>
              <a:spLocks noChangeShapeType="1"/>
            </p:cNvSpPr>
            <p:nvPr/>
          </p:nvSpPr>
          <p:spPr bwMode="auto">
            <a:xfrm flipV="1">
              <a:off x="6242803" y="4030639"/>
              <a:ext cx="1080000" cy="0"/>
            </a:xfrm>
            <a:prstGeom prst="line">
              <a:avLst/>
            </a:prstGeom>
            <a:ln w="15875">
              <a:solidFill>
                <a:schemeClr val="accent1"/>
              </a:solidFill>
              <a:headEnd type="none"/>
              <a:tailEnd type="stealth" w="med" len="med"/>
            </a:ln>
            <a:extLst/>
          </p:spPr>
          <p:style>
            <a:lnRef idx="2">
              <a:schemeClr val="dk1"/>
            </a:lnRef>
            <a:fillRef idx="0">
              <a:schemeClr val="dk1"/>
            </a:fillRef>
            <a:effectRef idx="1">
              <a:schemeClr val="dk1"/>
            </a:effectRef>
            <a:fontRef idx="minor">
              <a:schemeClr val="tx1"/>
            </a:fontRef>
          </p:style>
          <p:txBody>
            <a:bodyPr/>
            <a:lstStyle/>
            <a:p>
              <a:pPr algn="ctr" defTabSz="900775" fontAlgn="base">
                <a:spcBef>
                  <a:spcPct val="20000"/>
                </a:spcBef>
                <a:spcAft>
                  <a:spcPct val="0"/>
                </a:spcAft>
                <a:buClr>
                  <a:srgbClr val="262640"/>
                </a:buClr>
              </a:pPr>
              <a:endParaRPr lang="it-IT" sz="1330" b="1" kern="0">
                <a:solidFill>
                  <a:srgbClr val="003366"/>
                </a:solidFill>
                <a:latin typeface="Arial" pitchFamily="34" charset="0"/>
              </a:endParaRPr>
            </a:p>
          </p:txBody>
        </p:sp>
        <p:sp>
          <p:nvSpPr>
            <p:cNvPr id="36" name="Rectangle 14"/>
            <p:cNvSpPr>
              <a:spLocks noChangeArrowheads="1"/>
            </p:cNvSpPr>
            <p:nvPr/>
          </p:nvSpPr>
          <p:spPr bwMode="auto">
            <a:xfrm>
              <a:off x="4784941" y="2874698"/>
              <a:ext cx="1323477" cy="43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Richiesta rilascio garanzia</a:t>
              </a:r>
            </a:p>
          </p:txBody>
        </p:sp>
        <p:sp>
          <p:nvSpPr>
            <p:cNvPr id="37" name="Rectangle 14"/>
            <p:cNvSpPr>
              <a:spLocks noChangeArrowheads="1"/>
            </p:cNvSpPr>
            <p:nvPr/>
          </p:nvSpPr>
          <p:spPr bwMode="auto">
            <a:xfrm>
              <a:off x="7513058" y="2877616"/>
              <a:ext cx="1081088" cy="43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b="1">
                  <a:solidFill>
                    <a:srgbClr val="003366"/>
                  </a:solidFill>
                  <a:latin typeface="Arial" pitchFamily="34" charset="0"/>
                </a:defRPr>
              </a:lvl1pPr>
              <a:lvl2pPr marL="742950" indent="-285750" eaLnBrk="0" hangingPunct="0">
                <a:defRPr sz="2000" b="1">
                  <a:solidFill>
                    <a:srgbClr val="003366"/>
                  </a:solidFill>
                  <a:latin typeface="Arial" pitchFamily="34" charset="0"/>
                </a:defRPr>
              </a:lvl2pPr>
              <a:lvl3pPr marL="1143000" indent="-228600" eaLnBrk="0" hangingPunct="0">
                <a:defRPr sz="2000" b="1">
                  <a:solidFill>
                    <a:srgbClr val="003366"/>
                  </a:solidFill>
                  <a:latin typeface="Arial" pitchFamily="34" charset="0"/>
                </a:defRPr>
              </a:lvl3pPr>
              <a:lvl4pPr marL="1600200" indent="-228600" eaLnBrk="0" hangingPunct="0">
                <a:defRPr sz="2000" b="1">
                  <a:solidFill>
                    <a:srgbClr val="003366"/>
                  </a:solidFill>
                  <a:latin typeface="Arial" pitchFamily="34" charset="0"/>
                </a:defRPr>
              </a:lvl4pPr>
              <a:lvl5pPr marL="2057400" indent="-228600" eaLnBrk="0" hangingPunct="0">
                <a:defRPr sz="2000" b="1">
                  <a:solidFill>
                    <a:srgbClr val="003366"/>
                  </a:solidFill>
                  <a:latin typeface="Arial" pitchFamily="34" charset="0"/>
                </a:defRPr>
              </a:lvl5pPr>
              <a:lvl6pPr marL="25146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6pPr>
              <a:lvl7pPr marL="29718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7pPr>
              <a:lvl8pPr marL="34290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8pPr>
              <a:lvl9pPr marL="3886200" indent="-228600" algn="ctr" eaLnBrk="0" fontAlgn="base" hangingPunct="0">
                <a:spcBef>
                  <a:spcPct val="20000"/>
                </a:spcBef>
                <a:spcAft>
                  <a:spcPct val="0"/>
                </a:spcAft>
                <a:buClr>
                  <a:srgbClr val="262640"/>
                </a:buClr>
                <a:buFont typeface="Wingdings" pitchFamily="2" charset="2"/>
                <a:defRPr sz="2000" b="1">
                  <a:solidFill>
                    <a:srgbClr val="003366"/>
                  </a:solidFill>
                  <a:latin typeface="Arial" pitchFamily="34" charset="0"/>
                </a:defRPr>
              </a:lvl9pPr>
            </a:lstStyle>
            <a:p>
              <a:pPr algn="ctr" defTabSz="900775" eaLnBrk="1" fontAlgn="base" hangingPunct="1">
                <a:spcBef>
                  <a:spcPct val="5000"/>
                </a:spcBef>
                <a:spcAft>
                  <a:spcPct val="0"/>
                </a:spcAft>
                <a:buClr>
                  <a:srgbClr val="777777"/>
                </a:buClr>
                <a:defRPr/>
              </a:pPr>
              <a:r>
                <a:rPr lang="it-IT" altLang="it-IT" sz="1182" b="0" dirty="0">
                  <a:solidFill>
                    <a:schemeClr val="tx1"/>
                  </a:solidFill>
                  <a:latin typeface="+mn-lt"/>
                </a:rPr>
                <a:t>Emissione </a:t>
              </a:r>
              <a:r>
                <a:rPr lang="it-IT" altLang="it-IT" sz="1182" b="0" i="1" dirty="0">
                  <a:solidFill>
                    <a:schemeClr val="tx1"/>
                  </a:solidFill>
                  <a:latin typeface="+mn-lt"/>
                </a:rPr>
                <a:t>BOND</a:t>
              </a:r>
            </a:p>
          </p:txBody>
        </p:sp>
      </p:grpSp>
      <p:sp>
        <p:nvSpPr>
          <p:cNvPr id="38" name="Rectangle 4"/>
          <p:cNvSpPr>
            <a:spLocks noChangeArrowheads="1"/>
          </p:cNvSpPr>
          <p:nvPr/>
        </p:nvSpPr>
        <p:spPr bwMode="auto">
          <a:xfrm>
            <a:off x="385775" y="1113790"/>
            <a:ext cx="4081249" cy="3145295"/>
          </a:xfrm>
          <a:prstGeom prst="rect">
            <a:avLst/>
          </a:prstGeom>
          <a:noFill/>
          <a:ln w="3175">
            <a:noFill/>
            <a:miter lim="800000"/>
            <a:headEnd/>
            <a:tailEnd/>
          </a:ln>
          <a:effectLst/>
        </p:spPr>
        <p:txBody>
          <a:bodyPr/>
          <a:lstStyle/>
          <a:p>
            <a:pPr algn="ctr" defTabSz="900775" fontAlgn="base">
              <a:spcBef>
                <a:spcPct val="5000"/>
              </a:spcBef>
              <a:spcAft>
                <a:spcPct val="0"/>
              </a:spcAft>
              <a:buClr>
                <a:schemeClr val="accent2"/>
              </a:buClr>
              <a:defRPr/>
            </a:pPr>
            <a:r>
              <a:rPr lang="it-IT" sz="1576" b="1" dirty="0">
                <a:solidFill>
                  <a:schemeClr val="accent2"/>
                </a:solidFill>
              </a:rPr>
              <a:t>CARATTERISTICHE e VANTAGGI</a:t>
            </a:r>
          </a:p>
          <a:p>
            <a:pPr algn="ctr" defTabSz="900775" fontAlgn="base">
              <a:spcBef>
                <a:spcPct val="5000"/>
              </a:spcBef>
              <a:spcAft>
                <a:spcPct val="0"/>
              </a:spcAft>
              <a:buClr>
                <a:schemeClr val="accent2"/>
              </a:buClr>
              <a:defRPr/>
            </a:pPr>
            <a:endParaRPr lang="it-IT" sz="1576" b="1" dirty="0">
              <a:solidFill>
                <a:schemeClr val="accent2"/>
              </a:solidFill>
            </a:endParaRPr>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solidFill>
                  <a:schemeClr val="accent2"/>
                </a:solidFill>
              </a:rPr>
              <a:t>A chi si </a:t>
            </a:r>
            <a:r>
              <a:rPr lang="it-IT" sz="985" b="1" kern="0" dirty="0">
                <a:solidFill>
                  <a:schemeClr val="accent2"/>
                </a:solidFill>
              </a:rPr>
              <a:t>rivolge</a:t>
            </a:r>
            <a:r>
              <a:rPr lang="it-IT" sz="1084" kern="0" dirty="0"/>
              <a:t>:</a:t>
            </a:r>
            <a:r>
              <a:rPr lang="it-IT" sz="1084" b="1" kern="0" dirty="0"/>
              <a:t> </a:t>
            </a:r>
            <a:r>
              <a:rPr lang="it-IT" sz="1084" kern="0" dirty="0"/>
              <a:t>imprese italiane che devono prestare garanzie contrattuali a </a:t>
            </a:r>
            <a:r>
              <a:rPr lang="it-IT" sz="1084" kern="0" dirty="0" smtClean="0"/>
              <a:t>committenti esteri</a:t>
            </a:r>
            <a:endParaRPr lang="it-IT" sz="1084" kern="0" dirty="0"/>
          </a:p>
          <a:p>
            <a:pPr marL="175151" indent="-175151" algn="just" defTabSz="900775" fontAlgn="base">
              <a:spcBef>
                <a:spcPct val="5000"/>
              </a:spcBef>
              <a:spcAft>
                <a:spcPct val="0"/>
              </a:spcAft>
              <a:buClr>
                <a:srgbClr val="B30025"/>
              </a:buClr>
              <a:buFont typeface="Wingdings" panose="05000000000000000000" pitchFamily="2" charset="2"/>
              <a:buChar char="§"/>
              <a:defRPr/>
            </a:pPr>
            <a:endParaRPr lang="it-IT" sz="296" b="1"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solidFill>
                  <a:schemeClr val="accent2"/>
                </a:solidFill>
              </a:rPr>
              <a:t>Rischi coperti</a:t>
            </a:r>
            <a:r>
              <a:rPr lang="it-IT" sz="1084" kern="0" dirty="0"/>
              <a:t>:</a:t>
            </a:r>
            <a:r>
              <a:rPr lang="it-IT" sz="1084" b="1" kern="0" dirty="0"/>
              <a:t> rischi di performance </a:t>
            </a:r>
            <a:r>
              <a:rPr lang="it-IT" sz="1084" kern="0" dirty="0"/>
              <a:t>e</a:t>
            </a:r>
            <a:r>
              <a:rPr lang="it-IT" sz="1084" b="1" kern="0" dirty="0"/>
              <a:t> escussione indebita delle garanzie</a:t>
            </a:r>
          </a:p>
          <a:p>
            <a:pPr marL="175151" indent="-175151" algn="just" defTabSz="900775" fontAlgn="base">
              <a:spcBef>
                <a:spcPct val="5000"/>
              </a:spcBef>
              <a:spcAft>
                <a:spcPct val="0"/>
              </a:spcAft>
              <a:buClr>
                <a:schemeClr val="accent2"/>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solidFill>
                  <a:schemeClr val="accent2"/>
                </a:solidFill>
              </a:rPr>
              <a:t>Livello di copertura</a:t>
            </a:r>
            <a:r>
              <a:rPr lang="it-IT" sz="1084" kern="0" dirty="0"/>
              <a:t>: </a:t>
            </a:r>
            <a:r>
              <a:rPr lang="it-IT" sz="1084" b="1" kern="0" dirty="0"/>
              <a:t>fino al </a:t>
            </a:r>
            <a:r>
              <a:rPr lang="it-IT" sz="1084" b="1" kern="0" dirty="0" smtClean="0"/>
              <a:t>70</a:t>
            </a:r>
            <a:r>
              <a:rPr lang="it-IT" sz="1084" b="1" kern="0" dirty="0"/>
              <a:t>%</a:t>
            </a:r>
            <a:endParaRPr lang="it-IT" sz="1084" kern="0" dirty="0"/>
          </a:p>
          <a:p>
            <a:pPr marL="175151" indent="-175151" algn="just" defTabSz="900775" fontAlgn="base">
              <a:spcBef>
                <a:spcPct val="5000"/>
              </a:spcBef>
              <a:spcAft>
                <a:spcPct val="0"/>
              </a:spcAft>
              <a:buClr>
                <a:srgbClr val="B30025"/>
              </a:buClr>
              <a:buFont typeface="Wingdings" panose="05000000000000000000" pitchFamily="2" charset="2"/>
              <a:buChar char="§"/>
              <a:defRPr/>
            </a:pPr>
            <a:endParaRPr lang="it-IT" sz="296"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solidFill>
                  <a:schemeClr val="accent2"/>
                </a:solidFill>
              </a:rPr>
              <a:t>Sottostante la </a:t>
            </a:r>
            <a:r>
              <a:rPr lang="it-IT" sz="1084" b="1" kern="0" dirty="0" smtClean="0">
                <a:solidFill>
                  <a:schemeClr val="accent2"/>
                </a:solidFill>
              </a:rPr>
              <a:t>copertura (garanzie del FARE)</a:t>
            </a:r>
            <a:r>
              <a:rPr lang="it-IT" sz="1084" b="1" kern="0" dirty="0" smtClean="0"/>
              <a:t>: </a:t>
            </a:r>
          </a:p>
          <a:p>
            <a:pPr marL="518051" lvl="1" indent="-175151" algn="just" defTabSz="900775" fontAlgn="base">
              <a:spcBef>
                <a:spcPct val="5000"/>
              </a:spcBef>
              <a:spcAft>
                <a:spcPct val="0"/>
              </a:spcAft>
              <a:buClr>
                <a:schemeClr val="accent2"/>
              </a:buClr>
              <a:buFont typeface="Wingdings" panose="05000000000000000000" pitchFamily="2" charset="2"/>
              <a:buChar char="§"/>
              <a:defRPr/>
            </a:pPr>
            <a:r>
              <a:rPr lang="en-US" sz="1084" i="1" kern="0" dirty="0" smtClean="0"/>
              <a:t>Bid </a:t>
            </a:r>
            <a:r>
              <a:rPr lang="en-US" sz="1084" i="1" kern="0" dirty="0"/>
              <a:t>Bond, </a:t>
            </a:r>
            <a:endParaRPr lang="en-US" sz="1084" i="1" kern="0" dirty="0" smtClean="0"/>
          </a:p>
          <a:p>
            <a:pPr marL="518051" lvl="1" indent="-175151" algn="just" defTabSz="900775" fontAlgn="base">
              <a:spcBef>
                <a:spcPct val="5000"/>
              </a:spcBef>
              <a:spcAft>
                <a:spcPct val="0"/>
              </a:spcAft>
              <a:buClr>
                <a:schemeClr val="accent2"/>
              </a:buClr>
              <a:buFont typeface="Wingdings" panose="05000000000000000000" pitchFamily="2" charset="2"/>
              <a:buChar char="§"/>
              <a:defRPr/>
            </a:pPr>
            <a:r>
              <a:rPr lang="en-US" sz="1084" i="1" kern="0" dirty="0" smtClean="0"/>
              <a:t>Advanced </a:t>
            </a:r>
            <a:r>
              <a:rPr lang="en-US" sz="1084" i="1" kern="0" dirty="0"/>
              <a:t>Payment Bond, </a:t>
            </a:r>
            <a:endParaRPr lang="en-US" sz="1084" i="1" kern="0" dirty="0" smtClean="0"/>
          </a:p>
          <a:p>
            <a:pPr marL="518051" lvl="1" indent="-175151" algn="just" defTabSz="900775" fontAlgn="base">
              <a:spcBef>
                <a:spcPct val="5000"/>
              </a:spcBef>
              <a:spcAft>
                <a:spcPct val="0"/>
              </a:spcAft>
              <a:buClr>
                <a:schemeClr val="accent2"/>
              </a:buClr>
              <a:buFont typeface="Wingdings" panose="05000000000000000000" pitchFamily="2" charset="2"/>
              <a:buChar char="§"/>
              <a:defRPr/>
            </a:pPr>
            <a:r>
              <a:rPr lang="en-US" sz="1084" i="1" kern="0" dirty="0" smtClean="0"/>
              <a:t>Performance </a:t>
            </a:r>
            <a:r>
              <a:rPr lang="en-US" sz="1084" i="1" kern="0" dirty="0"/>
              <a:t>Bond, </a:t>
            </a:r>
            <a:endParaRPr lang="en-US" sz="1084" i="1" kern="0" dirty="0" smtClean="0"/>
          </a:p>
          <a:p>
            <a:pPr marL="518051" lvl="1" indent="-175151" algn="just" defTabSz="900775" fontAlgn="base">
              <a:spcBef>
                <a:spcPct val="5000"/>
              </a:spcBef>
              <a:spcAft>
                <a:spcPct val="0"/>
              </a:spcAft>
              <a:buClr>
                <a:schemeClr val="accent2"/>
              </a:buClr>
              <a:buFont typeface="Wingdings" panose="05000000000000000000" pitchFamily="2" charset="2"/>
              <a:buChar char="§"/>
              <a:defRPr/>
            </a:pPr>
            <a:r>
              <a:rPr lang="en-US" sz="1084" i="1" kern="0" dirty="0" smtClean="0"/>
              <a:t>Money </a:t>
            </a:r>
            <a:r>
              <a:rPr lang="en-US" sz="1084" i="1" kern="0" dirty="0"/>
              <a:t>Retention Bond, </a:t>
            </a:r>
            <a:endParaRPr lang="en-US" sz="1084" i="1" kern="0" dirty="0" smtClean="0"/>
          </a:p>
          <a:p>
            <a:pPr marL="518051" lvl="1" indent="-175151" algn="just" defTabSz="900775" fontAlgn="base">
              <a:spcBef>
                <a:spcPct val="5000"/>
              </a:spcBef>
              <a:spcAft>
                <a:spcPct val="0"/>
              </a:spcAft>
              <a:buClr>
                <a:schemeClr val="accent2"/>
              </a:buClr>
              <a:buFont typeface="Wingdings" panose="05000000000000000000" pitchFamily="2" charset="2"/>
              <a:buChar char="§"/>
              <a:defRPr/>
            </a:pPr>
            <a:r>
              <a:rPr lang="en-US" sz="1084" i="1" kern="0" dirty="0" smtClean="0"/>
              <a:t>Warranty </a:t>
            </a:r>
            <a:r>
              <a:rPr lang="en-US" sz="1084" i="1" kern="0" dirty="0"/>
              <a:t>Bond</a:t>
            </a:r>
          </a:p>
          <a:p>
            <a:pPr marL="175151" indent="-175151" algn="ctr" defTabSz="900775">
              <a:lnSpc>
                <a:spcPct val="150000"/>
              </a:lnSpc>
              <a:spcBef>
                <a:spcPct val="5000"/>
              </a:spcBef>
              <a:buClr>
                <a:srgbClr val="B30025"/>
              </a:buClr>
              <a:buFont typeface="Wingdings" panose="05000000000000000000" pitchFamily="2" charset="2"/>
              <a:buChar char="§"/>
              <a:defRPr/>
            </a:pPr>
            <a:endParaRPr lang="it-IT" sz="1084" i="1" kern="0" dirty="0"/>
          </a:p>
          <a:p>
            <a:pPr marL="175151" indent="-175151" algn="ctr" defTabSz="900775">
              <a:lnSpc>
                <a:spcPct val="150000"/>
              </a:lnSpc>
              <a:spcBef>
                <a:spcPct val="5000"/>
              </a:spcBef>
              <a:buClr>
                <a:srgbClr val="B30025"/>
              </a:buClr>
              <a:buFont typeface="Wingdings" panose="05000000000000000000" pitchFamily="2" charset="2"/>
              <a:buChar char="§"/>
              <a:defRPr/>
            </a:pPr>
            <a:endParaRPr lang="it-IT" sz="690" b="1" kern="0" dirty="0"/>
          </a:p>
          <a:p>
            <a:pPr marL="175151" indent="-175151" algn="just" defTabSz="900775" fontAlgn="base">
              <a:spcBef>
                <a:spcPct val="5000"/>
              </a:spcBef>
              <a:spcAft>
                <a:spcPct val="0"/>
              </a:spcAft>
              <a:buClr>
                <a:schemeClr val="accent2"/>
              </a:buClr>
              <a:buFont typeface="Wingdings" panose="05000000000000000000" pitchFamily="2" charset="2"/>
              <a:buChar char="§"/>
              <a:defRPr/>
            </a:pPr>
            <a:r>
              <a:rPr lang="it-IT" sz="1084" b="1" kern="0" dirty="0">
                <a:solidFill>
                  <a:schemeClr val="accent2"/>
                </a:solidFill>
              </a:rPr>
              <a:t>Impresa italiana</a:t>
            </a:r>
            <a:r>
              <a:rPr lang="it-IT" sz="1084" kern="0" dirty="0"/>
              <a:t>: soddisfare requisiti per partecipare a gare d’appalto e svolgere commesse estere; accrescere il volume di fidi disponibili incrementando il volume di operatività, miglioramento gestione finanziaria</a:t>
            </a:r>
          </a:p>
        </p:txBody>
      </p:sp>
      <p:pic>
        <p:nvPicPr>
          <p:cNvPr id="3" name="Immagine 2"/>
          <p:cNvPicPr>
            <a:picLocks noChangeAspect="1"/>
          </p:cNvPicPr>
          <p:nvPr/>
        </p:nvPicPr>
        <p:blipFill>
          <a:blip r:embed="rId2"/>
          <a:stretch>
            <a:fillRect/>
          </a:stretch>
        </p:blipFill>
        <p:spPr>
          <a:xfrm>
            <a:off x="6119015" y="801274"/>
            <a:ext cx="1200150" cy="762000"/>
          </a:xfrm>
          <a:prstGeom prst="rect">
            <a:avLst/>
          </a:prstGeom>
        </p:spPr>
      </p:pic>
      <p:sp>
        <p:nvSpPr>
          <p:cNvPr id="19" name="Rettangolo 18"/>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20" name="Rettangolo 1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err="1" smtClean="0">
                <a:solidFill>
                  <a:schemeClr val="tx1"/>
                </a:solidFill>
              </a:rPr>
              <a:t>Internaz</a:t>
            </a:r>
            <a:r>
              <a:rPr lang="it-IT" sz="1100" dirty="0" smtClean="0">
                <a:solidFill>
                  <a:schemeClr val="tx1"/>
                </a:solidFill>
              </a:rPr>
              <a:t>./ Rilancio</a:t>
            </a:r>
            <a:endParaRPr lang="it-IT" sz="1100" dirty="0">
              <a:solidFill>
                <a:schemeClr val="tx1"/>
              </a:solidFill>
            </a:endParaRPr>
          </a:p>
        </p:txBody>
      </p:sp>
    </p:spTree>
    <p:extLst>
      <p:ext uri="{BB962C8B-B14F-4D97-AF65-F5344CB8AC3E}">
        <p14:creationId xmlns:p14="http://schemas.microsoft.com/office/powerpoint/2010/main" val="30048544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250825" y="1168400"/>
            <a:ext cx="8789808" cy="2214563"/>
          </a:xfrm>
        </p:spPr>
        <p:txBody>
          <a:bodyPr/>
          <a:lstStyle/>
          <a:p>
            <a:r>
              <a:rPr lang="it-IT" sz="3200" i="1" dirty="0" smtClean="0"/>
              <a:t>Green New Deal</a:t>
            </a:r>
            <a:endParaRPr lang="it-IT" sz="3200" i="1" dirty="0"/>
          </a:p>
        </p:txBody>
      </p:sp>
    </p:spTree>
    <p:extLst>
      <p:ext uri="{BB962C8B-B14F-4D97-AF65-F5344CB8AC3E}">
        <p14:creationId xmlns:p14="http://schemas.microsoft.com/office/powerpoint/2010/main" val="27323589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64" name="Diapositiva think-cell" r:id="rId5" imgW="360" imgH="360" progId="TCLayout.ActiveDocument.1">
                  <p:embed/>
                </p:oleObj>
              </mc:Choice>
              <mc:Fallback>
                <p:oleObj name="Diapositiva think-cell" r:id="rId5" imgW="360" imgH="360" progId="TCLayout.ActiveDocument.1">
                  <p:embed/>
                  <p:pic>
                    <p:nvPicPr>
                      <p:cNvPr id="2" name="Oggetto 1" hidden="1"/>
                      <p:cNvPicPr/>
                      <p:nvPr/>
                    </p:nvPicPr>
                    <p:blipFill>
                      <a:blip r:embed="rId6"/>
                      <a:stretch>
                        <a:fillRect/>
                      </a:stretch>
                    </p:blipFill>
                    <p:spPr>
                      <a:xfrm>
                        <a:off x="1588" y="1588"/>
                        <a:ext cx="1588" cy="1588"/>
                      </a:xfrm>
                      <a:prstGeom prst="rect">
                        <a:avLst/>
                      </a:prstGeom>
                    </p:spPr>
                  </p:pic>
                </p:oleObj>
              </mc:Fallback>
            </mc:AlternateContent>
          </a:graphicData>
        </a:graphic>
      </p:graphicFrame>
      <p:cxnSp>
        <p:nvCxnSpPr>
          <p:cNvPr id="67" name="Straight Connector 6"/>
          <p:cNvCxnSpPr/>
          <p:nvPr/>
        </p:nvCxnSpPr>
        <p:spPr>
          <a:xfrm>
            <a:off x="902308" y="2039716"/>
            <a:ext cx="7538400" cy="0"/>
          </a:xfrm>
          <a:prstGeom prst="line">
            <a:avLst/>
          </a:prstGeom>
          <a:ln>
            <a:solidFill>
              <a:srgbClr val="A4A5A4"/>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6"/>
          <p:cNvCxnSpPr/>
          <p:nvPr/>
        </p:nvCxnSpPr>
        <p:spPr>
          <a:xfrm>
            <a:off x="902308" y="3256828"/>
            <a:ext cx="7538786" cy="0"/>
          </a:xfrm>
          <a:prstGeom prst="line">
            <a:avLst/>
          </a:prstGeom>
          <a:ln>
            <a:solidFill>
              <a:srgbClr val="A4A5A4"/>
            </a:solidFill>
            <a:prstDash val="dash"/>
          </a:ln>
        </p:spPr>
        <p:style>
          <a:lnRef idx="1">
            <a:schemeClr val="accent1"/>
          </a:lnRef>
          <a:fillRef idx="0">
            <a:schemeClr val="accent1"/>
          </a:fillRef>
          <a:effectRef idx="0">
            <a:schemeClr val="accent1"/>
          </a:effectRef>
          <a:fontRef idx="minor">
            <a:schemeClr val="tx1"/>
          </a:fontRef>
        </p:style>
      </p:cxnSp>
      <p:sp>
        <p:nvSpPr>
          <p:cNvPr id="74" name="object 23"/>
          <p:cNvSpPr/>
          <p:nvPr/>
        </p:nvSpPr>
        <p:spPr>
          <a:xfrm>
            <a:off x="322505" y="823105"/>
            <a:ext cx="1864920" cy="3648006"/>
          </a:xfrm>
          <a:prstGeom prst="rect">
            <a:avLst/>
          </a:prstGeom>
          <a:solidFill>
            <a:schemeClr val="tx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144000" tIns="0" rIns="0" bIns="0" numCol="1" rtlCol="0" anchor="t" anchorCtr="0" compatLnSpc="1">
            <a:prstTxWarp prst="textNoShape">
              <a:avLst/>
            </a:prstTxWarp>
            <a:noAutofit/>
          </a:bodyPr>
          <a:lstStyle/>
          <a:p>
            <a:pPr algn="ctr" defTabSz="1219170"/>
            <a:r>
              <a:rPr lang="it-IT" sz="1400" b="1" dirty="0" smtClean="0">
                <a:solidFill>
                  <a:schemeClr val="bg1"/>
                </a:solidFill>
              </a:rPr>
              <a:t>Principali </a:t>
            </a:r>
            <a:r>
              <a:rPr lang="it-IT" sz="1400" b="1" i="1" dirty="0" err="1" smtClean="0">
                <a:solidFill>
                  <a:schemeClr val="bg1"/>
                </a:solidFill>
              </a:rPr>
              <a:t>Milestones</a:t>
            </a:r>
            <a:endParaRPr sz="1400" b="1" i="1" dirty="0">
              <a:solidFill>
                <a:schemeClr val="bg1"/>
              </a:solidFill>
            </a:endParaRPr>
          </a:p>
        </p:txBody>
      </p:sp>
      <p:sp>
        <p:nvSpPr>
          <p:cNvPr id="77" name="object 23"/>
          <p:cNvSpPr/>
          <p:nvPr/>
        </p:nvSpPr>
        <p:spPr>
          <a:xfrm>
            <a:off x="861243" y="962597"/>
            <a:ext cx="1766227" cy="935334"/>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i="1" dirty="0" smtClean="0">
                <a:solidFill>
                  <a:schemeClr val="bg1"/>
                </a:solidFill>
              </a:rPr>
              <a:t>Green New Deal </a:t>
            </a:r>
            <a:r>
              <a:rPr lang="it-IT" sz="1200" b="1" dirty="0" smtClean="0">
                <a:solidFill>
                  <a:schemeClr val="bg1"/>
                </a:solidFill>
              </a:rPr>
              <a:t>Italiano</a:t>
            </a:r>
            <a:endParaRPr sz="1200" b="1" dirty="0">
              <a:solidFill>
                <a:schemeClr val="bg1"/>
              </a:solidFill>
            </a:endParaRPr>
          </a:p>
        </p:txBody>
      </p:sp>
      <p:sp>
        <p:nvSpPr>
          <p:cNvPr id="78" name="object 23"/>
          <p:cNvSpPr/>
          <p:nvPr/>
        </p:nvSpPr>
        <p:spPr>
          <a:xfrm>
            <a:off x="861243" y="2180337"/>
            <a:ext cx="1766227" cy="933542"/>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i="1" dirty="0" err="1" smtClean="0"/>
              <a:t>Ambition</a:t>
            </a:r>
            <a:r>
              <a:rPr lang="it-IT" sz="1200" b="1" i="1" dirty="0" smtClean="0"/>
              <a:t> </a:t>
            </a:r>
            <a:r>
              <a:rPr lang="it-IT" sz="1200" b="1" dirty="0" smtClean="0"/>
              <a:t>e </a:t>
            </a:r>
          </a:p>
          <a:p>
            <a:pPr algn="ctr" defTabSz="914378"/>
            <a:r>
              <a:rPr lang="it-IT" sz="1200" b="1" i="1" dirty="0" smtClean="0"/>
              <a:t>set-up</a:t>
            </a:r>
            <a:r>
              <a:rPr lang="it-IT" sz="1200" b="1" dirty="0" smtClean="0"/>
              <a:t> operativo</a:t>
            </a:r>
            <a:endParaRPr sz="1200" b="1" i="1" dirty="0"/>
          </a:p>
        </p:txBody>
      </p:sp>
      <p:sp>
        <p:nvSpPr>
          <p:cNvPr id="79" name="Ovale 78"/>
          <p:cNvSpPr/>
          <p:nvPr/>
        </p:nvSpPr>
        <p:spPr>
          <a:xfrm>
            <a:off x="798105" y="863788"/>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smtClean="0">
                <a:solidFill>
                  <a:srgbClr val="415364"/>
                </a:solidFill>
                <a:latin typeface="Arial" panose="020B0604020202020204"/>
              </a:rPr>
              <a:t>1</a:t>
            </a:r>
            <a:endParaRPr lang="it-IT" sz="1200" b="1" dirty="0">
              <a:solidFill>
                <a:srgbClr val="415364"/>
              </a:solidFill>
              <a:latin typeface="Arial" panose="020B0604020202020204"/>
            </a:endParaRPr>
          </a:p>
        </p:txBody>
      </p:sp>
      <p:sp>
        <p:nvSpPr>
          <p:cNvPr id="80" name="Ovale 79"/>
          <p:cNvSpPr/>
          <p:nvPr/>
        </p:nvSpPr>
        <p:spPr>
          <a:xfrm>
            <a:off x="798105" y="2079239"/>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smtClean="0">
                <a:solidFill>
                  <a:srgbClr val="415364"/>
                </a:solidFill>
                <a:latin typeface="Arial" panose="020B0604020202020204"/>
              </a:rPr>
              <a:t>2</a:t>
            </a:r>
            <a:endParaRPr lang="it-IT" sz="1200" b="1" dirty="0">
              <a:solidFill>
                <a:srgbClr val="415364"/>
              </a:solidFill>
              <a:latin typeface="Arial" panose="020B0604020202020204"/>
            </a:endParaRPr>
          </a:p>
        </p:txBody>
      </p:sp>
      <p:sp>
        <p:nvSpPr>
          <p:cNvPr id="81" name="btfpBulletedList195610"/>
          <p:cNvSpPr txBox="1"/>
          <p:nvPr/>
        </p:nvSpPr>
        <p:spPr>
          <a:xfrm>
            <a:off x="2800672" y="1178040"/>
            <a:ext cx="5708846" cy="430887"/>
          </a:xfrm>
          <a:prstGeom prst="rect">
            <a:avLst/>
          </a:prstGeom>
        </p:spPr>
        <p:txBody>
          <a:bodyPr vert="horz" wrap="square" lIns="0" tIns="45720" rIns="91440" bIns="45720" rtlCol="0" anchor="t" anchorCtr="0">
            <a:spAutoFit/>
          </a:bodyPr>
          <a:lstStyle/>
          <a:p>
            <a:pPr marL="200025" indent="-200025" algn="just">
              <a:spcBef>
                <a:spcPts val="200"/>
              </a:spcBef>
              <a:spcAft>
                <a:spcPts val="200"/>
              </a:spcAft>
              <a:buFont typeface="Wingdings" panose="05000000000000000000" pitchFamily="2" charset="2"/>
              <a:buChar char="§"/>
            </a:pPr>
            <a:r>
              <a:rPr lang="it-IT" sz="1100" dirty="0" smtClean="0">
                <a:solidFill>
                  <a:srgbClr val="415064"/>
                </a:solidFill>
              </a:rPr>
              <a:t>Il governo, con il </a:t>
            </a:r>
            <a:r>
              <a:rPr lang="it-IT" sz="1100" b="1" dirty="0" smtClean="0">
                <a:solidFill>
                  <a:srgbClr val="415064"/>
                </a:solidFill>
              </a:rPr>
              <a:t>DL </a:t>
            </a:r>
            <a:r>
              <a:rPr lang="it-IT" sz="1100" b="1" dirty="0" smtClean="0">
                <a:solidFill>
                  <a:srgbClr val="415064"/>
                </a:solidFill>
              </a:rPr>
              <a:t>Semplificazioni </a:t>
            </a:r>
            <a:r>
              <a:rPr lang="it-IT" sz="1100" dirty="0" smtClean="0">
                <a:solidFill>
                  <a:srgbClr val="415064"/>
                </a:solidFill>
              </a:rPr>
              <a:t>(art. 64, comma 1)</a:t>
            </a:r>
            <a:r>
              <a:rPr lang="it-IT" sz="1100" b="1" dirty="0" smtClean="0">
                <a:solidFill>
                  <a:srgbClr val="415064"/>
                </a:solidFill>
              </a:rPr>
              <a:t> </a:t>
            </a:r>
            <a:r>
              <a:rPr lang="it-IT" sz="1100" dirty="0" smtClean="0">
                <a:solidFill>
                  <a:srgbClr val="415064"/>
                </a:solidFill>
              </a:rPr>
              <a:t>di luglio 2020, identifica </a:t>
            </a:r>
            <a:r>
              <a:rPr lang="it-IT" sz="1100" b="1" dirty="0" smtClean="0">
                <a:solidFill>
                  <a:srgbClr val="415064"/>
                </a:solidFill>
              </a:rPr>
              <a:t>SACE come attuatore del </a:t>
            </a:r>
            <a:r>
              <a:rPr lang="it-IT" sz="1100" b="1" i="1" dirty="0" smtClean="0">
                <a:solidFill>
                  <a:srgbClr val="415064"/>
                </a:solidFill>
              </a:rPr>
              <a:t>Green New Deal </a:t>
            </a:r>
            <a:r>
              <a:rPr lang="it-IT" sz="1100" b="1" dirty="0" smtClean="0">
                <a:solidFill>
                  <a:srgbClr val="415064"/>
                </a:solidFill>
              </a:rPr>
              <a:t>italiano </a:t>
            </a:r>
            <a:r>
              <a:rPr lang="it-IT" sz="1100" dirty="0" smtClean="0">
                <a:solidFill>
                  <a:srgbClr val="415064"/>
                </a:solidFill>
              </a:rPr>
              <a:t>attraverso il rilascio di garanzie «</a:t>
            </a:r>
            <a:r>
              <a:rPr lang="it-IT" sz="1100" i="1" dirty="0" smtClean="0">
                <a:solidFill>
                  <a:srgbClr val="415064"/>
                </a:solidFill>
              </a:rPr>
              <a:t>green</a:t>
            </a:r>
            <a:r>
              <a:rPr lang="it-IT" sz="1100" dirty="0" smtClean="0">
                <a:solidFill>
                  <a:srgbClr val="415064"/>
                </a:solidFill>
              </a:rPr>
              <a:t>» </a:t>
            </a:r>
            <a:endParaRPr lang="it-IT" sz="1100" b="1" dirty="0">
              <a:solidFill>
                <a:srgbClr val="415064"/>
              </a:solidFill>
            </a:endParaRPr>
          </a:p>
        </p:txBody>
      </p:sp>
      <p:sp>
        <p:nvSpPr>
          <p:cNvPr id="82" name="btfpBulletedList195610"/>
          <p:cNvSpPr txBox="1"/>
          <p:nvPr/>
        </p:nvSpPr>
        <p:spPr>
          <a:xfrm>
            <a:off x="2800672" y="2347026"/>
            <a:ext cx="5708846" cy="600164"/>
          </a:xfrm>
          <a:prstGeom prst="rect">
            <a:avLst/>
          </a:prstGeom>
        </p:spPr>
        <p:txBody>
          <a:bodyPr vert="horz" wrap="square" lIns="0" tIns="45720" rIns="91440" bIns="45720" rtlCol="0" anchor="t" anchorCtr="0">
            <a:spAutoFit/>
          </a:bodyPr>
          <a:lstStyle/>
          <a:p>
            <a:pPr marL="200025" indent="-200025" algn="just">
              <a:spcBef>
                <a:spcPts val="200"/>
              </a:spcBef>
              <a:spcAft>
                <a:spcPts val="200"/>
              </a:spcAft>
              <a:buFont typeface="Wingdings" panose="05000000000000000000" pitchFamily="2" charset="2"/>
              <a:buChar char="§"/>
            </a:pPr>
            <a:r>
              <a:rPr lang="it-IT" sz="1100" dirty="0" smtClean="0">
                <a:solidFill>
                  <a:srgbClr val="415064"/>
                </a:solidFill>
              </a:rPr>
              <a:t>Definire la ambizioni orientando i </a:t>
            </a:r>
            <a:r>
              <a:rPr lang="it-IT" sz="1100" dirty="0">
                <a:solidFill>
                  <a:srgbClr val="415064"/>
                </a:solidFill>
              </a:rPr>
              <a:t>nostri sforzi </a:t>
            </a:r>
            <a:r>
              <a:rPr lang="it-IT" sz="1100" dirty="0" smtClean="0">
                <a:solidFill>
                  <a:srgbClr val="415064"/>
                </a:solidFill>
              </a:rPr>
              <a:t>per </a:t>
            </a:r>
            <a:r>
              <a:rPr lang="it-IT" sz="1100" b="1" dirty="0" smtClean="0">
                <a:solidFill>
                  <a:srgbClr val="415064"/>
                </a:solidFill>
              </a:rPr>
              <a:t>aiutare </a:t>
            </a:r>
            <a:r>
              <a:rPr lang="it-IT" sz="1100" b="1" dirty="0">
                <a:solidFill>
                  <a:srgbClr val="415064"/>
                </a:solidFill>
              </a:rPr>
              <a:t>le aziende italiane </a:t>
            </a:r>
            <a:r>
              <a:rPr lang="it-IT" sz="1100" dirty="0" smtClean="0">
                <a:solidFill>
                  <a:srgbClr val="415064"/>
                </a:solidFill>
              </a:rPr>
              <a:t>a </a:t>
            </a:r>
            <a:r>
              <a:rPr lang="it-IT" sz="1100" dirty="0">
                <a:solidFill>
                  <a:srgbClr val="415064"/>
                </a:solidFill>
              </a:rPr>
              <a:t>diventare </a:t>
            </a:r>
            <a:r>
              <a:rPr lang="it-IT" sz="1100" b="1" i="1" dirty="0" err="1" smtClean="0">
                <a:solidFill>
                  <a:srgbClr val="415064"/>
                </a:solidFill>
              </a:rPr>
              <a:t>champions</a:t>
            </a:r>
            <a:r>
              <a:rPr lang="it-IT" sz="1100" dirty="0" smtClean="0">
                <a:solidFill>
                  <a:srgbClr val="415064"/>
                </a:solidFill>
              </a:rPr>
              <a:t> della </a:t>
            </a:r>
            <a:r>
              <a:rPr lang="it-IT" sz="1100" b="1" i="1" dirty="0" smtClean="0">
                <a:solidFill>
                  <a:srgbClr val="415064"/>
                </a:solidFill>
              </a:rPr>
              <a:t>green economy </a:t>
            </a:r>
            <a:r>
              <a:rPr lang="it-IT" sz="1100" i="1" dirty="0" smtClean="0">
                <a:solidFill>
                  <a:srgbClr val="415064"/>
                </a:solidFill>
              </a:rPr>
              <a:t>e </a:t>
            </a:r>
            <a:r>
              <a:rPr lang="it-IT" sz="1100" dirty="0"/>
              <a:t>consentire </a:t>
            </a:r>
            <a:r>
              <a:rPr lang="it-IT" sz="1100" b="1" dirty="0"/>
              <a:t>all’Italia</a:t>
            </a:r>
            <a:r>
              <a:rPr lang="it-IT" sz="1100" dirty="0"/>
              <a:t> di giocare un </a:t>
            </a:r>
            <a:r>
              <a:rPr lang="it-IT" sz="1100" b="1" dirty="0"/>
              <a:t>ruolo di primo </a:t>
            </a:r>
            <a:r>
              <a:rPr lang="it-IT" sz="1100" b="1" dirty="0" smtClean="0"/>
              <a:t>piano</a:t>
            </a:r>
            <a:r>
              <a:rPr lang="it-IT" sz="1100" dirty="0" smtClean="0"/>
              <a:t> </a:t>
            </a:r>
            <a:r>
              <a:rPr lang="it-IT" sz="1100" dirty="0"/>
              <a:t>a livello </a:t>
            </a:r>
            <a:r>
              <a:rPr lang="it-IT" sz="1100" dirty="0" smtClean="0"/>
              <a:t>internazionale</a:t>
            </a:r>
            <a:endParaRPr lang="it-IT" sz="1100" b="1" i="1" strike="sngStrike" dirty="0">
              <a:solidFill>
                <a:srgbClr val="FF0000"/>
              </a:solidFill>
            </a:endParaRPr>
          </a:p>
        </p:txBody>
      </p:sp>
      <p:sp>
        <p:nvSpPr>
          <p:cNvPr id="94" name="object 23"/>
          <p:cNvSpPr/>
          <p:nvPr/>
        </p:nvSpPr>
        <p:spPr>
          <a:xfrm>
            <a:off x="860456" y="3398612"/>
            <a:ext cx="1767855" cy="933542"/>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dirty="0" smtClean="0">
                <a:solidFill>
                  <a:schemeClr val="bg1"/>
                </a:solidFill>
              </a:rPr>
              <a:t>Beneficiari </a:t>
            </a:r>
          </a:p>
          <a:p>
            <a:pPr algn="ctr" defTabSz="914378"/>
            <a:r>
              <a:rPr lang="it-IT" sz="1200" b="1" i="1" dirty="0" smtClean="0">
                <a:solidFill>
                  <a:schemeClr val="bg1"/>
                </a:solidFill>
              </a:rPr>
              <a:t>target</a:t>
            </a:r>
            <a:endParaRPr sz="1200" b="1" i="1" dirty="0">
              <a:solidFill>
                <a:schemeClr val="bg1"/>
              </a:solidFill>
            </a:endParaRPr>
          </a:p>
        </p:txBody>
      </p:sp>
      <p:sp>
        <p:nvSpPr>
          <p:cNvPr id="95" name="btfpBulletedList195610"/>
          <p:cNvSpPr txBox="1"/>
          <p:nvPr/>
        </p:nvSpPr>
        <p:spPr>
          <a:xfrm>
            <a:off x="2800672" y="3661460"/>
            <a:ext cx="5708846" cy="430887"/>
          </a:xfrm>
          <a:prstGeom prst="rect">
            <a:avLst/>
          </a:prstGeom>
        </p:spPr>
        <p:txBody>
          <a:bodyPr vert="horz" wrap="square" lIns="0" tIns="45720" rIns="91440" bIns="45720" rtlCol="0" anchor="t" anchorCtr="0">
            <a:spAutoFit/>
          </a:bodyPr>
          <a:lstStyle/>
          <a:p>
            <a:pPr marL="200025" indent="-200025" algn="just">
              <a:spcBef>
                <a:spcPts val="200"/>
              </a:spcBef>
              <a:spcAft>
                <a:spcPts val="200"/>
              </a:spcAft>
              <a:buFont typeface="Wingdings" panose="05000000000000000000" pitchFamily="2" charset="2"/>
              <a:buChar char="§"/>
            </a:pPr>
            <a:r>
              <a:rPr lang="it-IT" sz="1100" dirty="0" smtClean="0"/>
              <a:t>Tutte </a:t>
            </a:r>
            <a:r>
              <a:rPr lang="it-IT" sz="1100" dirty="0"/>
              <a:t>le aziende </a:t>
            </a:r>
            <a:r>
              <a:rPr lang="it-IT" sz="1100" dirty="0" smtClean="0"/>
              <a:t>italiane, </a:t>
            </a:r>
            <a:r>
              <a:rPr lang="it-IT" sz="1100" dirty="0"/>
              <a:t>di </a:t>
            </a:r>
            <a:r>
              <a:rPr lang="it-IT" sz="1100" b="1" dirty="0"/>
              <a:t>qualsiasi </a:t>
            </a:r>
            <a:r>
              <a:rPr lang="it-IT" sz="1100" b="1" dirty="0" smtClean="0"/>
              <a:t>dimensione</a:t>
            </a:r>
            <a:r>
              <a:rPr lang="it-IT" sz="1100" dirty="0" smtClean="0"/>
              <a:t>, attraverso </a:t>
            </a:r>
            <a:r>
              <a:rPr lang="it-IT" sz="1100" b="1" dirty="0" smtClean="0"/>
              <a:t>coperture assistite dalla garanzia dello Stato italiano</a:t>
            </a:r>
            <a:endParaRPr lang="it-IT" sz="1100" b="1" i="1" strike="sngStrike" dirty="0" smtClean="0">
              <a:solidFill>
                <a:srgbClr val="FF0000"/>
              </a:solidFill>
            </a:endParaRPr>
          </a:p>
        </p:txBody>
      </p:sp>
      <p:sp>
        <p:nvSpPr>
          <p:cNvPr id="96" name="Ovale 95"/>
          <p:cNvSpPr/>
          <p:nvPr/>
        </p:nvSpPr>
        <p:spPr>
          <a:xfrm>
            <a:off x="798105" y="3294690"/>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a:solidFill>
                  <a:srgbClr val="415364"/>
                </a:solidFill>
                <a:latin typeface="Arial" panose="020B0604020202020204"/>
              </a:rPr>
              <a:t>3</a:t>
            </a:r>
          </a:p>
        </p:txBody>
      </p:sp>
      <p:sp>
        <p:nvSpPr>
          <p:cNvPr id="17"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17</a:t>
            </a:fld>
            <a:endParaRPr lang="it-IT" dirty="0"/>
          </a:p>
        </p:txBody>
      </p:sp>
      <p:sp>
        <p:nvSpPr>
          <p:cNvPr id="20" name="Segnaposto testo 1">
            <a:extLst>
              <a:ext uri="{FF2B5EF4-FFF2-40B4-BE49-F238E27FC236}">
                <a16:creationId xmlns:a16="http://schemas.microsoft.com/office/drawing/2014/main" id="{83C8497E-5AF7-422B-B28A-57318539F4E5}"/>
              </a:ext>
            </a:extLst>
          </p:cNvPr>
          <p:cNvSpPr txBox="1">
            <a:spLocks/>
          </p:cNvSpPr>
          <p:nvPr/>
        </p:nvSpPr>
        <p:spPr>
          <a:xfrm>
            <a:off x="119018" y="144467"/>
            <a:ext cx="7339305" cy="387341"/>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smtClean="0"/>
              <a:t>«</a:t>
            </a:r>
            <a:r>
              <a:rPr lang="it-IT" sz="1800" b="1" i="1" dirty="0" smtClean="0"/>
              <a:t>Green New Deal</a:t>
            </a:r>
            <a:r>
              <a:rPr lang="it-IT" sz="1800" b="1" dirty="0" smtClean="0"/>
              <a:t>»: dall’annuncio all’</a:t>
            </a:r>
            <a:r>
              <a:rPr lang="it-IT" sz="1800" b="1" i="1" dirty="0" err="1" smtClean="0"/>
              <a:t>execution</a:t>
            </a:r>
            <a:r>
              <a:rPr lang="it-IT" sz="1800" b="1" dirty="0" smtClean="0"/>
              <a:t>                                 </a:t>
            </a:r>
            <a:r>
              <a:rPr lang="it-IT" sz="1800" dirty="0" smtClean="0"/>
              <a:t>Art. 1 comma 86 Legge 160/2019 – Legge di Bilancio 2020</a:t>
            </a:r>
            <a:endParaRPr lang="it-IT" sz="1800" i="1" dirty="0" smtClean="0"/>
          </a:p>
          <a:p>
            <a:pPr marL="0" indent="0">
              <a:buNone/>
            </a:pPr>
            <a:endParaRPr lang="it-IT" sz="1800" b="1" i="1" dirty="0"/>
          </a:p>
        </p:txBody>
      </p:sp>
      <p:sp>
        <p:nvSpPr>
          <p:cNvPr id="18" name="Rettangolo 1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9" name="Rettangolo 1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2598173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2088" name="Diapositiva think-cell" r:id="rId6" imgW="360" imgH="360" progId="TCLayout.ActiveDocument.1">
                  <p:embed/>
                </p:oleObj>
              </mc:Choice>
              <mc:Fallback>
                <p:oleObj name="Diapositiva think-cell" r:id="rId6" imgW="360" imgH="360" progId="TCLayout.ActiveDocument.1">
                  <p:embed/>
                  <p:pic>
                    <p:nvPicPr>
                      <p:cNvPr id="2" name="Oggetto 1" hidden="1"/>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8" name="Rettangolo 27"/>
          <p:cNvSpPr/>
          <p:nvPr/>
        </p:nvSpPr>
        <p:spPr>
          <a:xfrm>
            <a:off x="6756793" y="4222668"/>
            <a:ext cx="2271621" cy="9208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sz="1050" dirty="0">
              <a:solidFill>
                <a:schemeClr val="bg1"/>
              </a:solidFill>
            </a:endParaRPr>
          </a:p>
        </p:txBody>
      </p:sp>
      <p:sp>
        <p:nvSpPr>
          <p:cNvPr id="88" name="Pentagon 10"/>
          <p:cNvSpPr/>
          <p:nvPr/>
        </p:nvSpPr>
        <p:spPr>
          <a:xfrm>
            <a:off x="6010173" y="956981"/>
            <a:ext cx="3071455" cy="4004634"/>
          </a:xfrm>
          <a:prstGeom prst="rect">
            <a:avLst/>
          </a:prstGeom>
          <a:solidFill>
            <a:schemeClr val="bg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0" rIns="36000" rtlCol="0" anchor="ctr"/>
          <a:lstStyle/>
          <a:p>
            <a:pPr marL="228600" indent="-228600">
              <a:spcBef>
                <a:spcPts val="100"/>
              </a:spcBef>
              <a:spcAft>
                <a:spcPts val="200"/>
              </a:spcAft>
              <a:buFont typeface="Wingdings" panose="05000000000000000000" pitchFamily="2" charset="2"/>
              <a:buChar char="ü"/>
            </a:pPr>
            <a:endParaRPr lang="it-IT" sz="1000" dirty="0">
              <a:solidFill>
                <a:schemeClr val="tx1"/>
              </a:solidFill>
              <a:latin typeface="+mj-lt"/>
            </a:endParaRPr>
          </a:p>
        </p:txBody>
      </p:sp>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6864735" cy="287337"/>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smtClean="0"/>
              <a:t>SACE come attuatore del </a:t>
            </a:r>
            <a:r>
              <a:rPr lang="it-IT" sz="1800" b="1" i="1" dirty="0" smtClean="0"/>
              <a:t>Green New Deal </a:t>
            </a:r>
            <a:r>
              <a:rPr lang="it-IT" sz="1800" b="1" dirty="0" smtClean="0"/>
              <a:t>italiano</a:t>
            </a:r>
            <a:endParaRPr lang="it-IT" sz="1800" b="1" i="1" dirty="0"/>
          </a:p>
        </p:txBody>
      </p:sp>
      <p:sp>
        <p:nvSpPr>
          <p:cNvPr id="27" name="CasellaDiTesto 26"/>
          <p:cNvSpPr txBox="1"/>
          <p:nvPr/>
        </p:nvSpPr>
        <p:spPr>
          <a:xfrm>
            <a:off x="231913" y="667839"/>
            <a:ext cx="5445468" cy="234514"/>
          </a:xfrm>
          <a:prstGeom prst="rect">
            <a:avLst/>
          </a:prstGeom>
          <a:solidFill>
            <a:schemeClr val="tx1"/>
          </a:solidFill>
          <a:ln w="3175">
            <a:noFill/>
            <a:prstDash val="sysDot"/>
          </a:ln>
          <a:effectLst/>
        </p:spPr>
        <p:txBody>
          <a:bodyPr wrap="square" lIns="0" tIns="0" rIns="36000" bIns="0" rtlCol="0" anchor="ctr">
            <a:noAutofit/>
          </a:bodyPr>
          <a:lstStyle/>
          <a:p>
            <a:pPr algn="ctr">
              <a:lnSpc>
                <a:spcPct val="150000"/>
              </a:lnSpc>
              <a:spcBef>
                <a:spcPts val="100"/>
              </a:spcBef>
              <a:buClr>
                <a:schemeClr val="tx2"/>
              </a:buClr>
              <a:tabLst>
                <a:tab pos="266700" algn="l"/>
              </a:tabLst>
            </a:pPr>
            <a:r>
              <a:rPr lang="it-IT" sz="1000" b="1" dirty="0" smtClean="0">
                <a:solidFill>
                  <a:schemeClr val="bg1"/>
                </a:solidFill>
              </a:rPr>
              <a:t>CRITERI DI ELIGIBILITY*</a:t>
            </a:r>
            <a:endParaRPr lang="it-IT" sz="1000" b="1" dirty="0">
              <a:solidFill>
                <a:schemeClr val="bg1"/>
              </a:solidFill>
            </a:endParaRPr>
          </a:p>
        </p:txBody>
      </p:sp>
      <p:grpSp>
        <p:nvGrpSpPr>
          <p:cNvPr id="7" name="Gruppo 6"/>
          <p:cNvGrpSpPr/>
          <p:nvPr/>
        </p:nvGrpSpPr>
        <p:grpSpPr>
          <a:xfrm>
            <a:off x="181218" y="1049799"/>
            <a:ext cx="1613648" cy="1115577"/>
            <a:chOff x="2995687" y="1130761"/>
            <a:chExt cx="1260388" cy="871355"/>
          </a:xfrm>
        </p:grpSpPr>
        <p:grpSp>
          <p:nvGrpSpPr>
            <p:cNvPr id="4" name="Gruppo 3"/>
            <p:cNvGrpSpPr/>
            <p:nvPr/>
          </p:nvGrpSpPr>
          <p:grpSpPr>
            <a:xfrm>
              <a:off x="2995687" y="1130761"/>
              <a:ext cx="1260388" cy="871355"/>
              <a:chOff x="1726181" y="1123781"/>
              <a:chExt cx="954463" cy="871355"/>
            </a:xfrm>
          </p:grpSpPr>
          <p:grpSp>
            <p:nvGrpSpPr>
              <p:cNvPr id="29" name="Gruppo 28"/>
              <p:cNvGrpSpPr/>
              <p:nvPr/>
            </p:nvGrpSpPr>
            <p:grpSpPr>
              <a:xfrm>
                <a:off x="1726181" y="1123781"/>
                <a:ext cx="822986" cy="612000"/>
                <a:chOff x="6218843" y="1444892"/>
                <a:chExt cx="822986" cy="612000"/>
              </a:xfrm>
            </p:grpSpPr>
            <p:cxnSp>
              <p:nvCxnSpPr>
                <p:cNvPr id="30" name="Connettore diritto 29"/>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35" name="Connettore diritto 34"/>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36" name="Gruppo 35"/>
              <p:cNvGrpSpPr/>
              <p:nvPr/>
            </p:nvGrpSpPr>
            <p:grpSpPr>
              <a:xfrm>
                <a:off x="1851151" y="1383136"/>
                <a:ext cx="829493" cy="612000"/>
                <a:chOff x="6343813" y="1704247"/>
                <a:chExt cx="829493" cy="612000"/>
              </a:xfrm>
            </p:grpSpPr>
            <p:cxnSp>
              <p:nvCxnSpPr>
                <p:cNvPr id="37" name="Connettore diritto 36"/>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38" name="Connettore diritto 37"/>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5" name="Rettangolo 4"/>
            <p:cNvSpPr/>
            <p:nvPr/>
          </p:nvSpPr>
          <p:spPr>
            <a:xfrm>
              <a:off x="3177697" y="1390116"/>
              <a:ext cx="851565" cy="364503"/>
            </a:xfrm>
            <a:prstGeom prst="rect">
              <a:avLst/>
            </a:prstGeom>
          </p:spPr>
          <p:txBody>
            <a:bodyPr wrap="square" lIns="0" tIns="0" rIns="0" bIns="0">
              <a:noAutofit/>
            </a:bodyPr>
            <a:lstStyle/>
            <a:p>
              <a:pPr marL="0" lvl="1" algn="ctr">
                <a:spcBef>
                  <a:spcPts val="100"/>
                </a:spcBef>
                <a:buClr>
                  <a:schemeClr val="tx2"/>
                </a:buClr>
              </a:pPr>
              <a:r>
                <a:rPr lang="it-IT" sz="1100" b="1" dirty="0"/>
                <a:t>ECONOMIA PULITA</a:t>
              </a:r>
            </a:p>
          </p:txBody>
        </p:sp>
      </p:grpSp>
      <p:grpSp>
        <p:nvGrpSpPr>
          <p:cNvPr id="8" name="Gruppo 7"/>
          <p:cNvGrpSpPr/>
          <p:nvPr/>
        </p:nvGrpSpPr>
        <p:grpSpPr>
          <a:xfrm>
            <a:off x="4038612" y="1049799"/>
            <a:ext cx="1613648" cy="1115577"/>
            <a:chOff x="4351870" y="1130761"/>
            <a:chExt cx="1260388" cy="871355"/>
          </a:xfrm>
        </p:grpSpPr>
        <p:grpSp>
          <p:nvGrpSpPr>
            <p:cNvPr id="39" name="Gruppo 38"/>
            <p:cNvGrpSpPr/>
            <p:nvPr/>
          </p:nvGrpSpPr>
          <p:grpSpPr>
            <a:xfrm>
              <a:off x="4351870" y="1130761"/>
              <a:ext cx="1260388" cy="871355"/>
              <a:chOff x="1726181" y="1123781"/>
              <a:chExt cx="954463" cy="871355"/>
            </a:xfrm>
          </p:grpSpPr>
          <p:grpSp>
            <p:nvGrpSpPr>
              <p:cNvPr id="40" name="Gruppo 39"/>
              <p:cNvGrpSpPr/>
              <p:nvPr/>
            </p:nvGrpSpPr>
            <p:grpSpPr>
              <a:xfrm>
                <a:off x="1726181" y="1123781"/>
                <a:ext cx="822986" cy="612000"/>
                <a:chOff x="6218843" y="1444892"/>
                <a:chExt cx="822986" cy="612000"/>
              </a:xfrm>
            </p:grpSpPr>
            <p:cxnSp>
              <p:nvCxnSpPr>
                <p:cNvPr id="44" name="Connettore diritto 43"/>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45" name="Connettore diritto 44"/>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1" name="Gruppo 40"/>
              <p:cNvGrpSpPr/>
              <p:nvPr/>
            </p:nvGrpSpPr>
            <p:grpSpPr>
              <a:xfrm>
                <a:off x="1851151" y="1383136"/>
                <a:ext cx="829493" cy="612000"/>
                <a:chOff x="6343813" y="1704247"/>
                <a:chExt cx="829493" cy="612000"/>
              </a:xfrm>
            </p:grpSpPr>
            <p:cxnSp>
              <p:nvCxnSpPr>
                <p:cNvPr id="42" name="Connettore diritto 41"/>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43" name="Connettore diritto 42"/>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68" name="Rettangolo 67"/>
            <p:cNvSpPr/>
            <p:nvPr/>
          </p:nvSpPr>
          <p:spPr>
            <a:xfrm>
              <a:off x="4556282" y="1380308"/>
              <a:ext cx="851565" cy="364503"/>
            </a:xfrm>
            <a:prstGeom prst="rect">
              <a:avLst/>
            </a:prstGeom>
          </p:spPr>
          <p:txBody>
            <a:bodyPr wrap="square" lIns="0" tIns="0" rIns="0" bIns="0">
              <a:noAutofit/>
            </a:bodyPr>
            <a:lstStyle/>
            <a:p>
              <a:pPr marL="0" lvl="1" algn="ctr">
                <a:spcBef>
                  <a:spcPts val="100"/>
                </a:spcBef>
                <a:buClr>
                  <a:schemeClr val="tx2"/>
                </a:buClr>
              </a:pPr>
              <a:r>
                <a:rPr lang="it-IT" sz="1100" b="1" dirty="0"/>
                <a:t>ECONOMIA </a:t>
              </a:r>
              <a:r>
                <a:rPr lang="it-IT" sz="1100" b="1" dirty="0" smtClean="0"/>
                <a:t>CIRCOLARE</a:t>
              </a:r>
              <a:endParaRPr lang="it-IT" sz="1100" b="1" dirty="0"/>
            </a:p>
          </p:txBody>
        </p:sp>
      </p:grpSp>
      <p:grpSp>
        <p:nvGrpSpPr>
          <p:cNvPr id="9" name="Gruppo 8"/>
          <p:cNvGrpSpPr/>
          <p:nvPr/>
        </p:nvGrpSpPr>
        <p:grpSpPr>
          <a:xfrm>
            <a:off x="150189" y="3274217"/>
            <a:ext cx="1613648" cy="1115577"/>
            <a:chOff x="2995687" y="2629647"/>
            <a:chExt cx="1260388" cy="871355"/>
          </a:xfrm>
        </p:grpSpPr>
        <p:grpSp>
          <p:nvGrpSpPr>
            <p:cNvPr id="46" name="Gruppo 45"/>
            <p:cNvGrpSpPr/>
            <p:nvPr/>
          </p:nvGrpSpPr>
          <p:grpSpPr>
            <a:xfrm>
              <a:off x="2995687" y="2629647"/>
              <a:ext cx="1260388" cy="871355"/>
              <a:chOff x="1726181" y="1123781"/>
              <a:chExt cx="954463" cy="871355"/>
            </a:xfrm>
          </p:grpSpPr>
          <p:grpSp>
            <p:nvGrpSpPr>
              <p:cNvPr id="47" name="Gruppo 46"/>
              <p:cNvGrpSpPr/>
              <p:nvPr/>
            </p:nvGrpSpPr>
            <p:grpSpPr>
              <a:xfrm>
                <a:off x="1726181" y="1123781"/>
                <a:ext cx="822986" cy="612000"/>
                <a:chOff x="6218843" y="1444892"/>
                <a:chExt cx="822986" cy="612000"/>
              </a:xfrm>
            </p:grpSpPr>
            <p:cxnSp>
              <p:nvCxnSpPr>
                <p:cNvPr id="51" name="Connettore diritto 50"/>
                <p:cNvCxnSpPr/>
                <p:nvPr/>
              </p:nvCxnSpPr>
              <p:spPr>
                <a:xfrm>
                  <a:off x="6343813" y="144489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52" name="Connettore diritto 51"/>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8" name="Gruppo 47"/>
              <p:cNvGrpSpPr/>
              <p:nvPr/>
            </p:nvGrpSpPr>
            <p:grpSpPr>
              <a:xfrm>
                <a:off x="1851151" y="1383136"/>
                <a:ext cx="829493" cy="612000"/>
                <a:chOff x="6343813" y="1704247"/>
                <a:chExt cx="829493" cy="612000"/>
              </a:xfrm>
            </p:grpSpPr>
            <p:cxnSp>
              <p:nvCxnSpPr>
                <p:cNvPr id="49" name="Connettore diritto 48"/>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50" name="Connettore diritto 49"/>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69" name="Rettangolo 68"/>
            <p:cNvSpPr/>
            <p:nvPr/>
          </p:nvSpPr>
          <p:spPr>
            <a:xfrm>
              <a:off x="3058792" y="2910465"/>
              <a:ext cx="1134179" cy="364503"/>
            </a:xfrm>
            <a:prstGeom prst="rect">
              <a:avLst/>
            </a:prstGeom>
          </p:spPr>
          <p:txBody>
            <a:bodyPr wrap="square" lIns="0" tIns="0" rIns="0" bIns="0">
              <a:noAutofit/>
            </a:bodyPr>
            <a:lstStyle/>
            <a:p>
              <a:pPr marL="0" lvl="1" algn="ctr">
                <a:spcBef>
                  <a:spcPts val="100"/>
                </a:spcBef>
                <a:buClr>
                  <a:schemeClr val="tx2"/>
                </a:buClr>
              </a:pPr>
              <a:r>
                <a:rPr lang="it-IT" sz="1100" b="1" dirty="0" err="1" smtClean="0"/>
                <a:t>MOBILIT</a:t>
              </a:r>
              <a:r>
                <a:rPr lang="it-IT" sz="1100" b="1" cap="all" dirty="0" err="1" smtClean="0"/>
                <a:t>à</a:t>
              </a:r>
              <a:r>
                <a:rPr lang="it-IT" sz="1100" b="1" cap="all" dirty="0" smtClean="0"/>
                <a:t> SOSTENIBILE</a:t>
              </a:r>
              <a:endParaRPr lang="it-IT" sz="1100" b="1" dirty="0"/>
            </a:p>
          </p:txBody>
        </p:sp>
      </p:grpSp>
      <p:grpSp>
        <p:nvGrpSpPr>
          <p:cNvPr id="10" name="Gruppo 9"/>
          <p:cNvGrpSpPr/>
          <p:nvPr/>
        </p:nvGrpSpPr>
        <p:grpSpPr>
          <a:xfrm>
            <a:off x="2097151" y="2121979"/>
            <a:ext cx="1613648" cy="1115577"/>
            <a:chOff x="4351870" y="2629647"/>
            <a:chExt cx="1260388" cy="871355"/>
          </a:xfrm>
        </p:grpSpPr>
        <p:grpSp>
          <p:nvGrpSpPr>
            <p:cNvPr id="53" name="Gruppo 52"/>
            <p:cNvGrpSpPr/>
            <p:nvPr/>
          </p:nvGrpSpPr>
          <p:grpSpPr>
            <a:xfrm>
              <a:off x="4351870" y="2629647"/>
              <a:ext cx="1260388" cy="871355"/>
              <a:chOff x="1726181" y="1123781"/>
              <a:chExt cx="954463" cy="871355"/>
            </a:xfrm>
          </p:grpSpPr>
          <p:grpSp>
            <p:nvGrpSpPr>
              <p:cNvPr id="54" name="Gruppo 53"/>
              <p:cNvGrpSpPr/>
              <p:nvPr/>
            </p:nvGrpSpPr>
            <p:grpSpPr>
              <a:xfrm>
                <a:off x="1726181" y="1123781"/>
                <a:ext cx="822986" cy="612000"/>
                <a:chOff x="6218843" y="1444892"/>
                <a:chExt cx="822986" cy="612000"/>
              </a:xfrm>
            </p:grpSpPr>
            <p:cxnSp>
              <p:nvCxnSpPr>
                <p:cNvPr id="58" name="Connettore diritto 57"/>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59" name="Connettore diritto 58"/>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55" name="Gruppo 54"/>
              <p:cNvGrpSpPr/>
              <p:nvPr/>
            </p:nvGrpSpPr>
            <p:grpSpPr>
              <a:xfrm>
                <a:off x="1851151" y="1383136"/>
                <a:ext cx="829493" cy="612000"/>
                <a:chOff x="6343813" y="1704247"/>
                <a:chExt cx="829493" cy="612000"/>
              </a:xfrm>
            </p:grpSpPr>
            <p:cxnSp>
              <p:nvCxnSpPr>
                <p:cNvPr id="56" name="Connettore diritto 5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57" name="Connettore diritto 56"/>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70" name="Rettangolo 69"/>
            <p:cNvSpPr/>
            <p:nvPr/>
          </p:nvSpPr>
          <p:spPr>
            <a:xfrm>
              <a:off x="4510201" y="2808635"/>
              <a:ext cx="1015248" cy="364503"/>
            </a:xfrm>
            <a:prstGeom prst="rect">
              <a:avLst/>
            </a:prstGeom>
          </p:spPr>
          <p:txBody>
            <a:bodyPr wrap="square" lIns="0" tIns="0" rIns="0" bIns="0">
              <a:noAutofit/>
            </a:bodyPr>
            <a:lstStyle/>
            <a:p>
              <a:pPr marL="0" lvl="1" algn="ctr">
                <a:spcBef>
                  <a:spcPts val="100"/>
                </a:spcBef>
                <a:buClr>
                  <a:schemeClr val="tx2"/>
                </a:buClr>
              </a:pPr>
              <a:r>
                <a:rPr lang="it-IT" sz="1100" b="1" dirty="0" smtClean="0"/>
                <a:t>MITIGAZIONE E ADATTAMENTO AI CAMBIAMENTI CLIMATICI</a:t>
              </a:r>
              <a:endParaRPr lang="it-IT" sz="1100" b="1" dirty="0"/>
            </a:p>
          </p:txBody>
        </p:sp>
      </p:grpSp>
      <p:grpSp>
        <p:nvGrpSpPr>
          <p:cNvPr id="11" name="Gruppo 10"/>
          <p:cNvGrpSpPr/>
          <p:nvPr/>
        </p:nvGrpSpPr>
        <p:grpSpPr>
          <a:xfrm>
            <a:off x="3903799" y="3266825"/>
            <a:ext cx="1773582" cy="1115577"/>
            <a:chOff x="3706757" y="4042049"/>
            <a:chExt cx="1385310" cy="871355"/>
          </a:xfrm>
        </p:grpSpPr>
        <p:grpSp>
          <p:nvGrpSpPr>
            <p:cNvPr id="60" name="Gruppo 59"/>
            <p:cNvGrpSpPr/>
            <p:nvPr/>
          </p:nvGrpSpPr>
          <p:grpSpPr>
            <a:xfrm>
              <a:off x="3769218" y="4042049"/>
              <a:ext cx="1260388" cy="871355"/>
              <a:chOff x="1726181" y="1123781"/>
              <a:chExt cx="954463" cy="871355"/>
            </a:xfrm>
          </p:grpSpPr>
          <p:grpSp>
            <p:nvGrpSpPr>
              <p:cNvPr id="61" name="Gruppo 60"/>
              <p:cNvGrpSpPr/>
              <p:nvPr/>
            </p:nvGrpSpPr>
            <p:grpSpPr>
              <a:xfrm>
                <a:off x="1726181" y="1123781"/>
                <a:ext cx="822986" cy="612000"/>
                <a:chOff x="6218843" y="1444892"/>
                <a:chExt cx="822986" cy="612000"/>
              </a:xfrm>
            </p:grpSpPr>
            <p:cxnSp>
              <p:nvCxnSpPr>
                <p:cNvPr id="65" name="Connettore diritto 64"/>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66" name="Connettore diritto 65"/>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62" name="Gruppo 61"/>
              <p:cNvGrpSpPr/>
              <p:nvPr/>
            </p:nvGrpSpPr>
            <p:grpSpPr>
              <a:xfrm>
                <a:off x="1851151" y="1383136"/>
                <a:ext cx="829493" cy="612000"/>
                <a:chOff x="6343813" y="1704247"/>
                <a:chExt cx="829493" cy="612000"/>
              </a:xfrm>
            </p:grpSpPr>
            <p:cxnSp>
              <p:nvCxnSpPr>
                <p:cNvPr id="63" name="Connettore diritto 62"/>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64" name="Connettore diritto 63"/>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71" name="Rettangolo 70"/>
            <p:cNvSpPr/>
            <p:nvPr/>
          </p:nvSpPr>
          <p:spPr>
            <a:xfrm>
              <a:off x="3706757" y="4252788"/>
              <a:ext cx="1385310" cy="364503"/>
            </a:xfrm>
            <a:prstGeom prst="rect">
              <a:avLst/>
            </a:prstGeom>
          </p:spPr>
          <p:txBody>
            <a:bodyPr wrap="square" lIns="0" tIns="0" rIns="0" bIns="0">
              <a:noAutofit/>
            </a:bodyPr>
            <a:lstStyle/>
            <a:p>
              <a:pPr marL="0" lvl="1" algn="ctr">
                <a:spcBef>
                  <a:spcPts val="100"/>
                </a:spcBef>
                <a:buClr>
                  <a:schemeClr val="tx2"/>
                </a:buClr>
              </a:pPr>
              <a:r>
                <a:rPr lang="it-IT" sz="1100" b="1" dirty="0" smtClean="0"/>
                <a:t>PREVENZIONE E RIDUZIONE INQUINAMENTO</a:t>
              </a:r>
              <a:endParaRPr lang="it-IT" sz="1100" b="1" dirty="0"/>
            </a:p>
          </p:txBody>
        </p:sp>
      </p:grpSp>
      <p:sp>
        <p:nvSpPr>
          <p:cNvPr id="73" name="CasellaDiTesto 72"/>
          <p:cNvSpPr txBox="1"/>
          <p:nvPr/>
        </p:nvSpPr>
        <p:spPr>
          <a:xfrm>
            <a:off x="6010174" y="667839"/>
            <a:ext cx="3071455" cy="234514"/>
          </a:xfrm>
          <a:prstGeom prst="rect">
            <a:avLst/>
          </a:prstGeom>
          <a:solidFill>
            <a:schemeClr val="tx1"/>
          </a:solidFill>
          <a:ln w="3175">
            <a:noFill/>
            <a:prstDash val="sysDot"/>
          </a:ln>
          <a:effectLst/>
        </p:spPr>
        <p:txBody>
          <a:bodyPr wrap="square" lIns="0" tIns="0" rIns="36000" bIns="0" rtlCol="0" anchor="ctr">
            <a:noAutofit/>
          </a:bodyPr>
          <a:lstStyle/>
          <a:p>
            <a:pPr algn="ctr">
              <a:lnSpc>
                <a:spcPct val="150000"/>
              </a:lnSpc>
              <a:spcBef>
                <a:spcPts val="100"/>
              </a:spcBef>
              <a:buClr>
                <a:schemeClr val="tx2"/>
              </a:buClr>
              <a:tabLst>
                <a:tab pos="266700" algn="l"/>
              </a:tabLst>
            </a:pPr>
            <a:r>
              <a:rPr lang="it-IT" sz="1000" b="1" dirty="0" err="1" smtClean="0">
                <a:solidFill>
                  <a:schemeClr val="bg1"/>
                </a:solidFill>
              </a:rPr>
              <a:t>FINALIT</a:t>
            </a:r>
            <a:r>
              <a:rPr lang="it-IT" sz="1000" b="1" cap="all" dirty="0" err="1">
                <a:solidFill>
                  <a:schemeClr val="bg1"/>
                </a:solidFill>
              </a:rPr>
              <a:t>à</a:t>
            </a:r>
            <a:r>
              <a:rPr lang="it-IT" sz="1000" b="1" dirty="0" smtClean="0">
                <a:solidFill>
                  <a:schemeClr val="bg1"/>
                </a:solidFill>
              </a:rPr>
              <a:t> DELLE GARANZIE</a:t>
            </a:r>
            <a:endParaRPr lang="it-IT" sz="1000" b="1" dirty="0">
              <a:solidFill>
                <a:schemeClr val="bg1"/>
              </a:solidFill>
            </a:endParaRPr>
          </a:p>
        </p:txBody>
      </p:sp>
      <p:sp>
        <p:nvSpPr>
          <p:cNvPr id="75" name="CasellaDiTesto 74"/>
          <p:cNvSpPr txBox="1"/>
          <p:nvPr/>
        </p:nvSpPr>
        <p:spPr>
          <a:xfrm>
            <a:off x="6040966" y="1068982"/>
            <a:ext cx="2987449" cy="2890768"/>
          </a:xfrm>
          <a:prstGeom prst="rect">
            <a:avLst/>
          </a:prstGeom>
          <a:noFill/>
        </p:spPr>
        <p:txBody>
          <a:bodyPr wrap="square" lIns="0" tIns="0" rIns="36000" bIns="0" rtlCol="0">
            <a:noAutofit/>
          </a:bodyPr>
          <a:lstStyle/>
          <a:p>
            <a:pPr marL="182563" indent="-182563" algn="just">
              <a:lnSpc>
                <a:spcPct val="150000"/>
              </a:lnSpc>
              <a:spcBef>
                <a:spcPts val="600"/>
              </a:spcBef>
              <a:spcAft>
                <a:spcPts val="600"/>
              </a:spcAft>
              <a:buClr>
                <a:schemeClr val="tx2"/>
              </a:buClr>
              <a:buFont typeface="+mj-lt"/>
              <a:buAutoNum type="romanLcPeriod"/>
              <a:tabLst>
                <a:tab pos="182563" algn="l"/>
              </a:tabLst>
            </a:pPr>
            <a:r>
              <a:rPr lang="it-IT" sz="1000" dirty="0" smtClean="0"/>
              <a:t>agevolare</a:t>
            </a:r>
            <a:r>
              <a:rPr lang="it-IT" sz="1000" b="1" dirty="0" smtClean="0"/>
              <a:t> </a:t>
            </a:r>
            <a:r>
              <a:rPr lang="it-IT" sz="1000" b="1" dirty="0"/>
              <a:t>la transizione verso un’economia pulita </a:t>
            </a:r>
            <a:r>
              <a:rPr lang="it-IT" sz="1000" dirty="0"/>
              <a:t>e </a:t>
            </a:r>
            <a:r>
              <a:rPr lang="it-IT" sz="1000" b="1" dirty="0"/>
              <a:t>circolare</a:t>
            </a:r>
            <a:r>
              <a:rPr lang="it-IT" sz="1000" dirty="0"/>
              <a:t> e ad </a:t>
            </a:r>
            <a:r>
              <a:rPr lang="it-IT" sz="1000" b="1" dirty="0"/>
              <a:t>integrare i cicli produttivi con tecnologie a basse emissioni </a:t>
            </a:r>
            <a:r>
              <a:rPr lang="it-IT" sz="1000" dirty="0"/>
              <a:t>per la produzione di beni e servizi </a:t>
            </a:r>
            <a:r>
              <a:rPr lang="it-IT" sz="1000" dirty="0" smtClean="0"/>
              <a:t>sostenibili</a:t>
            </a:r>
            <a:r>
              <a:rPr lang="it-IT" sz="1000" b="1" dirty="0" smtClean="0"/>
              <a:t> </a:t>
            </a:r>
          </a:p>
          <a:p>
            <a:pPr marL="182563" indent="-182563" algn="just">
              <a:lnSpc>
                <a:spcPct val="150000"/>
              </a:lnSpc>
              <a:spcBef>
                <a:spcPts val="600"/>
              </a:spcBef>
              <a:spcAft>
                <a:spcPts val="600"/>
              </a:spcAft>
              <a:buClr>
                <a:schemeClr val="tx2"/>
              </a:buClr>
              <a:buFont typeface="+mj-lt"/>
              <a:buAutoNum type="romanLcPeriod"/>
              <a:tabLst>
                <a:tab pos="182563" algn="l"/>
              </a:tabLst>
            </a:pPr>
            <a:r>
              <a:rPr lang="it-IT" sz="1000" b="1" dirty="0" smtClean="0"/>
              <a:t>accelerare </a:t>
            </a:r>
            <a:r>
              <a:rPr lang="it-IT" sz="1000" b="1" dirty="0"/>
              <a:t>la transizione verso una mobilità sostenibile e intelligente</a:t>
            </a:r>
            <a:r>
              <a:rPr lang="it-IT" sz="1000" dirty="0"/>
              <a:t>, con particolare riferimento a progetti volti a favorire </a:t>
            </a:r>
            <a:r>
              <a:rPr lang="it-IT" sz="1000" b="1" dirty="0"/>
              <a:t>l’avvento della mobilità multimodale automatizzata e connessa</a:t>
            </a:r>
            <a:r>
              <a:rPr lang="it-IT" sz="1000" dirty="0"/>
              <a:t>, idonei a </a:t>
            </a:r>
            <a:r>
              <a:rPr lang="it-IT" sz="1000" b="1" dirty="0"/>
              <a:t>ridurre l’inquinamento </a:t>
            </a:r>
            <a:r>
              <a:rPr lang="it-IT" sz="1000" dirty="0"/>
              <a:t>e l’entità delle emissioni inquinanti, anche attraverso lo sviluppo di sistemi intelligenti di gestione del traffico, resi possibili dalla </a:t>
            </a:r>
            <a:r>
              <a:rPr lang="it-IT" sz="1000" b="1" dirty="0"/>
              <a:t>digitalizzazione</a:t>
            </a:r>
            <a:r>
              <a:rPr lang="it-IT" sz="1000" dirty="0"/>
              <a:t>, ivi inclusi i progetti dedicati alla </a:t>
            </a:r>
            <a:r>
              <a:rPr lang="it-IT" sz="1000" b="1" dirty="0"/>
              <a:t>mitigazione ed </a:t>
            </a:r>
            <a:r>
              <a:rPr lang="it-IT" sz="1000" b="1" dirty="0" smtClean="0"/>
              <a:t>all’adattamento </a:t>
            </a:r>
            <a:r>
              <a:rPr lang="it-IT" sz="1000" b="1" dirty="0"/>
              <a:t>dei cambiamenti climatici </a:t>
            </a:r>
            <a:r>
              <a:rPr lang="it-IT" sz="1000" dirty="0"/>
              <a:t>nonché alla prevenzione e riduzione </a:t>
            </a:r>
            <a:r>
              <a:rPr lang="it-IT" sz="1000" dirty="0" smtClean="0"/>
              <a:t>dell’inquinamento</a:t>
            </a:r>
            <a:endParaRPr lang="it-IT" sz="1000" dirty="0">
              <a:solidFill>
                <a:srgbClr val="415064"/>
              </a:solidFill>
            </a:endParaRPr>
          </a:p>
        </p:txBody>
      </p:sp>
      <p:grpSp>
        <p:nvGrpSpPr>
          <p:cNvPr id="89" name="btfpConclusionArrow358947"/>
          <p:cNvGrpSpPr/>
          <p:nvPr>
            <p:custDataLst>
              <p:tags r:id="rId3"/>
            </p:custDataLst>
          </p:nvPr>
        </p:nvGrpSpPr>
        <p:grpSpPr>
          <a:xfrm rot="16200000">
            <a:off x="3899310" y="2768122"/>
            <a:ext cx="3806136" cy="288091"/>
            <a:chOff x="-18279232" y="1346286"/>
            <a:chExt cx="28871028" cy="534552"/>
          </a:xfrm>
        </p:grpSpPr>
        <p:sp>
          <p:nvSpPr>
            <p:cNvPr id="90"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91"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92"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6" name="Rettangolo 5"/>
          <p:cNvSpPr/>
          <p:nvPr/>
        </p:nvSpPr>
        <p:spPr>
          <a:xfrm>
            <a:off x="230981" y="4457842"/>
            <a:ext cx="5578207" cy="300082"/>
          </a:xfrm>
          <a:prstGeom prst="rect">
            <a:avLst/>
          </a:prstGeom>
          <a:ln>
            <a:solidFill>
              <a:srgbClr val="415364"/>
            </a:solidFill>
            <a:prstDash val="dash"/>
          </a:ln>
        </p:spPr>
        <p:txBody>
          <a:bodyPr wrap="square">
            <a:spAutoFit/>
          </a:bodyPr>
          <a:lstStyle/>
          <a:p>
            <a:pPr marL="182563" lvl="2">
              <a:lnSpc>
                <a:spcPct val="150000"/>
              </a:lnSpc>
              <a:spcBef>
                <a:spcPts val="100"/>
              </a:spcBef>
              <a:spcAft>
                <a:spcPts val="200"/>
              </a:spcAft>
              <a:tabLst>
                <a:tab pos="182563" algn="l"/>
              </a:tabLst>
            </a:pPr>
            <a:r>
              <a:rPr lang="it-IT" sz="900" dirty="0" smtClean="0"/>
              <a:t>*Green new deal europeo declinato sulla base degli </a:t>
            </a:r>
            <a:r>
              <a:rPr lang="it-IT" sz="900" dirty="0"/>
              <a:t>indirizzi che il CIPE fornisce annualmente a SACE</a:t>
            </a:r>
          </a:p>
        </p:txBody>
      </p:sp>
      <p:sp>
        <p:nvSpPr>
          <p:cNvPr id="67"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18</a:t>
            </a:fld>
            <a:endParaRPr lang="it-IT" dirty="0"/>
          </a:p>
        </p:txBody>
      </p:sp>
      <p:sp>
        <p:nvSpPr>
          <p:cNvPr id="3" name="CasellaDiTesto 2"/>
          <p:cNvSpPr txBox="1"/>
          <p:nvPr/>
        </p:nvSpPr>
        <p:spPr>
          <a:xfrm>
            <a:off x="6533823" y="260744"/>
            <a:ext cx="2086708" cy="274874"/>
          </a:xfrm>
          <a:prstGeom prst="rect">
            <a:avLst/>
          </a:prstGeom>
        </p:spPr>
        <p:txBody>
          <a:bodyPr vert="horz" wrap="none" lIns="36000" tIns="36000" rIns="36000" bIns="36000" rtlCol="0" anchor="t">
            <a:noAutofit/>
          </a:bodyPr>
          <a:lstStyle/>
          <a:p>
            <a:pPr algn="l"/>
            <a:r>
              <a:rPr lang="it-IT" sz="1200" b="1" dirty="0" smtClean="0">
                <a:solidFill>
                  <a:srgbClr val="C00000"/>
                </a:solidFill>
              </a:rPr>
              <a:t>D.L. n.76 del 16 luglio 2020</a:t>
            </a:r>
          </a:p>
        </p:txBody>
      </p:sp>
    </p:spTree>
    <p:extLst>
      <p:ext uri="{BB962C8B-B14F-4D97-AF65-F5344CB8AC3E}">
        <p14:creationId xmlns:p14="http://schemas.microsoft.com/office/powerpoint/2010/main" val="174783944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egnaposto numero diapositiva 3"/>
          <p:cNvSpPr>
            <a:spLocks noGrp="1"/>
          </p:cNvSpPr>
          <p:nvPr>
            <p:ph type="sldNum" sz="quarter" idx="12"/>
          </p:nvPr>
        </p:nvSpPr>
        <p:spPr>
          <a:xfrm>
            <a:off x="209962" y="4776964"/>
            <a:ext cx="1008062" cy="183687"/>
          </a:xfrm>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608DA0FE-9C19-F746-8419-6700E348BF78}" type="slidenum">
              <a:rPr kumimoji="0" lang="it-IT" sz="800" b="0" i="0" u="none" strike="noStrike" kern="1200" cap="none" spc="0" normalizeH="0" baseline="0" noProof="0">
                <a:ln>
                  <a:noFill/>
                </a:ln>
                <a:solidFill>
                  <a:srgbClr val="415064"/>
                </a:solidFill>
                <a:effectLst/>
                <a:uLnTx/>
                <a:uFillTx/>
                <a:latin typeface="Arial" panose="020B0604020202020204" pitchFamily="34" charset="0"/>
                <a:cs typeface="Arial" panose="020B0604020202020204" pitchFamily="34" charset="0"/>
              </a:rPr>
              <a:pPr marL="0" marR="0" lvl="0" indent="0" algn="l" defTabSz="685800" rtl="0" eaLnBrk="1" fontAlgn="auto" latinLnBrk="0" hangingPunct="1">
                <a:lnSpc>
                  <a:spcPct val="100000"/>
                </a:lnSpc>
                <a:spcBef>
                  <a:spcPts val="0"/>
                </a:spcBef>
                <a:spcAft>
                  <a:spcPts val="0"/>
                </a:spcAft>
                <a:buClrTx/>
                <a:buSzTx/>
                <a:buFontTx/>
                <a:buNone/>
                <a:tabLst/>
                <a:defRPr/>
              </a:pPr>
              <a:t>19</a:t>
            </a:fld>
            <a:endParaRPr kumimoji="0" lang="it-IT" sz="800" b="0" i="0" u="none" strike="noStrike" kern="1200" cap="none" spc="0" normalizeH="0" baseline="0" noProof="0" dirty="0">
              <a:ln>
                <a:noFill/>
              </a:ln>
              <a:solidFill>
                <a:srgbClr val="415064"/>
              </a:solidFill>
              <a:effectLst/>
              <a:uLnTx/>
              <a:uFillTx/>
              <a:latin typeface="Arial" panose="020B0604020202020204" pitchFamily="34" charset="0"/>
              <a:cs typeface="Arial" panose="020B0604020202020204" pitchFamily="34" charset="0"/>
            </a:endParaRPr>
          </a:p>
        </p:txBody>
      </p:sp>
      <p:pic>
        <p:nvPicPr>
          <p:cNvPr id="15" name="Immagine 14"/>
          <p:cNvPicPr>
            <a:picLocks noChangeAspect="1"/>
          </p:cNvPicPr>
          <p:nvPr/>
        </p:nvPicPr>
        <p:blipFill rotWithShape="1">
          <a:blip r:embed="rId2"/>
          <a:srcRect l="3546"/>
          <a:stretch/>
        </p:blipFill>
        <p:spPr>
          <a:xfrm>
            <a:off x="3538066" y="932055"/>
            <a:ext cx="5087749" cy="3422267"/>
          </a:xfrm>
          <a:prstGeom prst="rect">
            <a:avLst/>
          </a:prstGeom>
        </p:spPr>
      </p:pic>
      <p:sp>
        <p:nvSpPr>
          <p:cNvPr id="19" name="object 23"/>
          <p:cNvSpPr/>
          <p:nvPr/>
        </p:nvSpPr>
        <p:spPr>
          <a:xfrm>
            <a:off x="545894" y="885457"/>
            <a:ext cx="2506463" cy="602860"/>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lvl="0" algn="ctr">
              <a:defRPr/>
            </a:pPr>
            <a:r>
              <a:rPr lang="it-IT" sz="900" dirty="0">
                <a:solidFill>
                  <a:schemeClr val="bg1"/>
                </a:solidFill>
                <a:latin typeface="Arial" panose="020B0604020202020204" pitchFamily="34" charset="0"/>
                <a:cs typeface="Arial" panose="020B0604020202020204" pitchFamily="34" charset="0"/>
              </a:rPr>
              <a:t>Garanzia finanziaria </a:t>
            </a:r>
            <a:r>
              <a:rPr lang="it-IT" sz="900" b="1" dirty="0">
                <a:solidFill>
                  <a:schemeClr val="bg1"/>
                </a:solidFill>
                <a:latin typeface="Arial" panose="020B0604020202020204" pitchFamily="34" charset="0"/>
                <a:cs typeface="Arial" panose="020B0604020202020204" pitchFamily="34" charset="0"/>
              </a:rPr>
              <a:t>a prima richiesta, irrevocabile e incondizionata</a:t>
            </a:r>
          </a:p>
        </p:txBody>
      </p:sp>
      <p:sp>
        <p:nvSpPr>
          <p:cNvPr id="20" name="object 23"/>
          <p:cNvSpPr/>
          <p:nvPr/>
        </p:nvSpPr>
        <p:spPr>
          <a:xfrm>
            <a:off x="528202" y="1894399"/>
            <a:ext cx="2506464" cy="603182"/>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lvl="0" algn="ctr">
              <a:defRPr/>
            </a:pPr>
            <a:r>
              <a:rPr lang="it-IT" sz="900" dirty="0">
                <a:latin typeface="Arial" panose="020B0604020202020204" pitchFamily="34" charset="0"/>
                <a:cs typeface="Arial" panose="020B0604020202020204" pitchFamily="34" charset="0"/>
              </a:rPr>
              <a:t>Gli impegni SACE beneficiano della </a:t>
            </a:r>
            <a:r>
              <a:rPr lang="it-IT" sz="900" b="1" dirty="0">
                <a:latin typeface="Arial" panose="020B0604020202020204" pitchFamily="34" charset="0"/>
                <a:cs typeface="Arial" panose="020B0604020202020204" pitchFamily="34" charset="0"/>
              </a:rPr>
              <a:t>garanzia della Repubblica </a:t>
            </a:r>
            <a:r>
              <a:rPr lang="it-IT" sz="900" b="1" dirty="0" smtClean="0">
                <a:latin typeface="Arial" panose="020B0604020202020204" pitchFamily="34" charset="0"/>
                <a:cs typeface="Arial" panose="020B0604020202020204" pitchFamily="34" charset="0"/>
              </a:rPr>
              <a:t>Italiana</a:t>
            </a:r>
            <a:endParaRPr lang="it-IT" sz="900" b="1" dirty="0">
              <a:latin typeface="Arial" panose="020B0604020202020204" pitchFamily="34" charset="0"/>
              <a:cs typeface="Arial" panose="020B0604020202020204" pitchFamily="34" charset="0"/>
            </a:endParaRPr>
          </a:p>
        </p:txBody>
      </p:sp>
      <p:sp>
        <p:nvSpPr>
          <p:cNvPr id="21" name="object 23"/>
          <p:cNvSpPr/>
          <p:nvPr/>
        </p:nvSpPr>
        <p:spPr>
          <a:xfrm>
            <a:off x="545894" y="2902150"/>
            <a:ext cx="2506464" cy="603182"/>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lvl="0" algn="ctr">
              <a:defRPr/>
            </a:pPr>
            <a:r>
              <a:rPr lang="it-IT" sz="900" dirty="0">
                <a:solidFill>
                  <a:schemeClr val="bg1"/>
                </a:solidFill>
                <a:latin typeface="Arial" panose="020B0604020202020204" pitchFamily="34" charset="0"/>
                <a:cs typeface="Arial" panose="020B0604020202020204" pitchFamily="34" charset="0"/>
              </a:rPr>
              <a:t>La percentuale di copertura è </a:t>
            </a:r>
            <a:r>
              <a:rPr lang="it-IT" sz="900" b="1" dirty="0">
                <a:solidFill>
                  <a:schemeClr val="bg1"/>
                </a:solidFill>
                <a:latin typeface="Arial" panose="020B0604020202020204" pitchFamily="34" charset="0"/>
                <a:cs typeface="Arial" panose="020B0604020202020204" pitchFamily="34" charset="0"/>
              </a:rPr>
              <a:t>da valutare caso per caso e nei limiti dell’80%</a:t>
            </a:r>
          </a:p>
        </p:txBody>
      </p:sp>
      <p:sp>
        <p:nvSpPr>
          <p:cNvPr id="22" name="object 23"/>
          <p:cNvSpPr/>
          <p:nvPr/>
        </p:nvSpPr>
        <p:spPr>
          <a:xfrm>
            <a:off x="545893" y="3909901"/>
            <a:ext cx="2506464" cy="603181"/>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lvl="0" algn="just"/>
            <a:r>
              <a:rPr lang="it-IT" sz="900" b="1" dirty="0">
                <a:latin typeface="Arial" panose="020B0604020202020204" pitchFamily="34" charset="0"/>
                <a:cs typeface="Arial" panose="020B0604020202020204" pitchFamily="34" charset="0"/>
              </a:rPr>
              <a:t>Remunerazione SACE a condizioni di mercato </a:t>
            </a:r>
            <a:r>
              <a:rPr lang="it-IT" sz="900" dirty="0">
                <a:latin typeface="Arial" panose="020B0604020202020204" pitchFamily="34" charset="0"/>
                <a:cs typeface="Arial" panose="020B0604020202020204" pitchFamily="34" charset="0"/>
              </a:rPr>
              <a:t>con condizioni di maggior favore in caso di beneficio simultaneo a più obiettivi</a:t>
            </a:r>
          </a:p>
        </p:txBody>
      </p:sp>
      <p:sp>
        <p:nvSpPr>
          <p:cNvPr id="23"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6864735" cy="287337"/>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smtClean="0"/>
              <a:t>Caratteristiche e strutture finanziarie ammissibili</a:t>
            </a:r>
            <a:endParaRPr lang="it-IT" sz="1800" b="1" i="1" dirty="0"/>
          </a:p>
        </p:txBody>
      </p:sp>
      <p:sp>
        <p:nvSpPr>
          <p:cNvPr id="9" name="Rettangolo 8"/>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0" name="Rettangolo 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575981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3111" name="Diapositiva think-cell" r:id="rId8" imgW="360" imgH="360" progId="TCLayout.ActiveDocument.1">
                  <p:embed/>
                </p:oleObj>
              </mc:Choice>
              <mc:Fallback>
                <p:oleObj name="Diapositiva think-cell" r:id="rId8" imgW="360" imgH="360" progId="TCLayout.ActiveDocument.1">
                  <p:embed/>
                  <p:pic>
                    <p:nvPicPr>
                      <p:cNvPr id="2" name="Oggetto 1" hidden="1"/>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8341171" cy="287337"/>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smtClean="0"/>
              <a:t>Esempio di operazione </a:t>
            </a:r>
            <a:r>
              <a:rPr lang="it-IT" sz="1800" b="1" i="1" dirty="0" err="1" smtClean="0"/>
              <a:t>eligible</a:t>
            </a:r>
            <a:r>
              <a:rPr lang="it-IT" sz="1800" b="1" dirty="0" smtClean="0"/>
              <a:t> - </a:t>
            </a:r>
            <a:r>
              <a:rPr lang="it-IT" sz="1800" b="1" i="1" dirty="0" smtClean="0"/>
              <a:t>energie rinnovabili</a:t>
            </a:r>
            <a:endParaRPr lang="it-IT" sz="1800" b="1" i="1" dirty="0"/>
          </a:p>
        </p:txBody>
      </p:sp>
      <p:pic>
        <p:nvPicPr>
          <p:cNvPr id="3" name="Immagine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6619413" y="143588"/>
            <a:ext cx="710218" cy="710218"/>
          </a:xfrm>
          <a:prstGeom prst="rect">
            <a:avLst/>
          </a:prstGeom>
        </p:spPr>
      </p:pic>
      <p:sp>
        <p:nvSpPr>
          <p:cNvPr id="84" name="object 23"/>
          <p:cNvSpPr/>
          <p:nvPr/>
        </p:nvSpPr>
        <p:spPr>
          <a:xfrm rot="5400000">
            <a:off x="1045390"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Tipologia di progetto</a:t>
            </a:r>
            <a:endParaRPr sz="1000" b="1" dirty="0">
              <a:solidFill>
                <a:schemeClr val="bg1"/>
              </a:solidFill>
            </a:endParaRPr>
          </a:p>
        </p:txBody>
      </p:sp>
      <p:sp>
        <p:nvSpPr>
          <p:cNvPr id="85" name="object 23"/>
          <p:cNvSpPr/>
          <p:nvPr/>
        </p:nvSpPr>
        <p:spPr>
          <a:xfrm rot="5400000">
            <a:off x="3271943" y="308143"/>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Package finanziario</a:t>
            </a:r>
            <a:endParaRPr sz="1000" b="1" dirty="0">
              <a:solidFill>
                <a:schemeClr val="bg1"/>
              </a:solidFill>
            </a:endParaRPr>
          </a:p>
        </p:txBody>
      </p:sp>
      <p:sp>
        <p:nvSpPr>
          <p:cNvPr id="86" name="object 23"/>
          <p:cNvSpPr/>
          <p:nvPr/>
        </p:nvSpPr>
        <p:spPr>
          <a:xfrm rot="5400000">
            <a:off x="5498496"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Intervento SACE</a:t>
            </a:r>
            <a:endParaRPr sz="1000" b="1" dirty="0">
              <a:solidFill>
                <a:schemeClr val="bg1"/>
              </a:solidFill>
            </a:endParaRPr>
          </a:p>
        </p:txBody>
      </p:sp>
      <p:sp>
        <p:nvSpPr>
          <p:cNvPr id="87" name="object 23"/>
          <p:cNvSpPr/>
          <p:nvPr/>
        </p:nvSpPr>
        <p:spPr>
          <a:xfrm rot="5400000">
            <a:off x="7725049" y="308144"/>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Benefici</a:t>
            </a:r>
            <a:endParaRPr sz="1000" b="1" dirty="0">
              <a:solidFill>
                <a:schemeClr val="bg1"/>
              </a:solidFill>
            </a:endParaRPr>
          </a:p>
        </p:txBody>
      </p:sp>
      <p:sp>
        <p:nvSpPr>
          <p:cNvPr id="94" name="object 23"/>
          <p:cNvSpPr/>
          <p:nvPr/>
        </p:nvSpPr>
        <p:spPr>
          <a:xfrm rot="5400000">
            <a:off x="-42675" y="1901120"/>
            <a:ext cx="2621020"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buFont typeface="Wingdings" panose="05000000000000000000" pitchFamily="2" charset="2"/>
              <a:buChar char="§"/>
            </a:pPr>
            <a:r>
              <a:rPr lang="it-IT" sz="800" i="1" dirty="0"/>
              <a:t>Project </a:t>
            </a:r>
            <a:r>
              <a:rPr lang="it-IT" sz="800" i="1" dirty="0" err="1"/>
              <a:t>finance</a:t>
            </a:r>
            <a:r>
              <a:rPr lang="it-IT" sz="800" i="1" dirty="0"/>
              <a:t> </a:t>
            </a:r>
            <a:r>
              <a:rPr lang="it-IT" sz="800" dirty="0"/>
              <a:t>per la realizzazione e successiva gestione di un </a:t>
            </a:r>
            <a:r>
              <a:rPr lang="it-IT" sz="800" b="1" dirty="0"/>
              <a:t>parco eolico</a:t>
            </a:r>
            <a:r>
              <a:rPr lang="it-IT" sz="800" dirty="0"/>
              <a:t> in Italia per un </a:t>
            </a:r>
            <a:r>
              <a:rPr lang="it-IT" sz="800" b="1" dirty="0"/>
              <a:t>investimento complessivo</a:t>
            </a:r>
            <a:r>
              <a:rPr lang="it-IT" sz="800" dirty="0"/>
              <a:t> pari a € </a:t>
            </a:r>
            <a:r>
              <a:rPr lang="it-IT" sz="800" b="1" dirty="0"/>
              <a:t>80 mln</a:t>
            </a:r>
          </a:p>
        </p:txBody>
      </p:sp>
      <p:sp>
        <p:nvSpPr>
          <p:cNvPr id="95" name="object 23"/>
          <p:cNvSpPr/>
          <p:nvPr/>
        </p:nvSpPr>
        <p:spPr>
          <a:xfrm rot="5400000">
            <a:off x="2183876" y="1901121"/>
            <a:ext cx="2621023"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buFont typeface="Wingdings" panose="05000000000000000000" pitchFamily="2" charset="2"/>
              <a:buChar char="§"/>
            </a:pPr>
            <a:r>
              <a:rPr lang="it-IT" sz="800" dirty="0"/>
              <a:t>Costituzione nuovo veicolo finanziato attraverso:</a:t>
            </a:r>
          </a:p>
          <a:p>
            <a:pPr marL="265113" lvl="1" indent="-174625" algn="just" defTabSz="1219170">
              <a:lnSpc>
                <a:spcPct val="150000"/>
              </a:lnSpc>
              <a:spcBef>
                <a:spcPts val="600"/>
              </a:spcBef>
              <a:spcAft>
                <a:spcPts val="600"/>
              </a:spcAft>
              <a:buFont typeface="Wingdings" panose="05000000000000000000" pitchFamily="2" charset="2"/>
              <a:buChar char="§"/>
            </a:pPr>
            <a:r>
              <a:rPr lang="it-IT" sz="800" b="1" dirty="0"/>
              <a:t>Finanziamento </a:t>
            </a:r>
            <a:r>
              <a:rPr lang="it-IT" sz="800" dirty="0"/>
              <a:t>bancario per € </a:t>
            </a:r>
            <a:r>
              <a:rPr lang="it-IT" sz="800" b="1" dirty="0"/>
              <a:t>64 mln </a:t>
            </a:r>
            <a:r>
              <a:rPr lang="it-IT" sz="800" dirty="0"/>
              <a:t>(ammortamento 10 anni)</a:t>
            </a:r>
          </a:p>
          <a:p>
            <a:pPr marL="265113" lvl="1" indent="-174625" algn="just" defTabSz="1219170">
              <a:lnSpc>
                <a:spcPct val="150000"/>
              </a:lnSpc>
              <a:spcBef>
                <a:spcPts val="600"/>
              </a:spcBef>
              <a:spcAft>
                <a:spcPts val="600"/>
              </a:spcAft>
              <a:buFont typeface="Wingdings" panose="05000000000000000000" pitchFamily="2" charset="2"/>
              <a:buChar char="§"/>
            </a:pPr>
            <a:r>
              <a:rPr lang="it-IT" sz="800" b="1" dirty="0"/>
              <a:t>Risorse proprie </a:t>
            </a:r>
            <a:r>
              <a:rPr lang="it-IT" sz="800" dirty="0"/>
              <a:t>per € </a:t>
            </a:r>
            <a:r>
              <a:rPr lang="it-IT" sz="800" b="1" dirty="0"/>
              <a:t>16 mln</a:t>
            </a:r>
          </a:p>
        </p:txBody>
      </p:sp>
      <p:sp>
        <p:nvSpPr>
          <p:cNvPr id="96" name="object 23"/>
          <p:cNvSpPr/>
          <p:nvPr/>
        </p:nvSpPr>
        <p:spPr>
          <a:xfrm rot="5400000">
            <a:off x="4410430" y="1901119"/>
            <a:ext cx="2621021"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spcBef>
                <a:spcPts val="200"/>
              </a:spcBef>
              <a:spcAft>
                <a:spcPts val="200"/>
              </a:spcAft>
              <a:buFont typeface="Wingdings" panose="05000000000000000000" pitchFamily="2" charset="2"/>
              <a:buChar char="§"/>
            </a:pPr>
            <a:r>
              <a:rPr lang="it-IT" sz="800" b="1" i="1" dirty="0"/>
              <a:t>Due </a:t>
            </a:r>
            <a:r>
              <a:rPr lang="it-IT" sz="800" b="1" i="1" dirty="0" err="1"/>
              <a:t>diligence</a:t>
            </a:r>
            <a:r>
              <a:rPr lang="it-IT" sz="800" i="1" dirty="0"/>
              <a:t> </a:t>
            </a:r>
            <a:r>
              <a:rPr lang="it-IT" sz="800" dirty="0"/>
              <a:t>per valutazione </a:t>
            </a:r>
            <a:r>
              <a:rPr lang="it-IT" sz="800" i="1" dirty="0" err="1"/>
              <a:t>eligibility</a:t>
            </a:r>
            <a:r>
              <a:rPr lang="it-IT" sz="800" dirty="0"/>
              <a:t> progetto </a:t>
            </a:r>
            <a:r>
              <a:rPr lang="it-IT" sz="800" i="1" dirty="0"/>
              <a:t>(in </a:t>
            </a:r>
            <a:r>
              <a:rPr lang="it-IT" sz="800" i="1" dirty="0" err="1"/>
              <a:t>house</a:t>
            </a:r>
            <a:r>
              <a:rPr lang="it-IT" sz="800" i="1" dirty="0"/>
              <a:t>)</a:t>
            </a:r>
            <a:endParaRPr lang="it-IT" sz="800" b="1" i="1"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Definizione </a:t>
            </a:r>
            <a:r>
              <a:rPr lang="it-IT" sz="800" i="1" dirty="0"/>
              <a:t>rating</a:t>
            </a:r>
            <a:r>
              <a:rPr lang="it-IT" sz="800" dirty="0"/>
              <a:t> e </a:t>
            </a:r>
            <a:r>
              <a:rPr lang="it-IT" sz="800" i="1" dirty="0" err="1"/>
              <a:t>pricing</a:t>
            </a:r>
            <a:r>
              <a:rPr lang="it-IT" sz="800" dirty="0"/>
              <a:t> a condizioni di mercato su rischio controparte</a:t>
            </a:r>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Individuazione obiettivi ambientali raggiunti e applicazione migliorativi</a:t>
            </a:r>
            <a:r>
              <a:rPr lang="it-IT" sz="800" i="1" dirty="0"/>
              <a:t> </a:t>
            </a:r>
            <a:r>
              <a:rPr lang="it-IT" sz="800" i="1" dirty="0" err="1"/>
              <a:t>pricing</a:t>
            </a:r>
            <a:r>
              <a:rPr lang="it-IT" sz="800" i="1" dirty="0"/>
              <a:t> ( es. 2 obiettivi soddisfatti)</a:t>
            </a:r>
            <a:endParaRPr lang="it-IT" sz="800"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Rilascio </a:t>
            </a:r>
            <a:r>
              <a:rPr lang="it-IT" sz="800" b="1" dirty="0"/>
              <a:t>Garanzia finanziaria </a:t>
            </a:r>
            <a:r>
              <a:rPr lang="it-IT" sz="800" dirty="0"/>
              <a:t>sul finanziamento bancario con copertura </a:t>
            </a:r>
            <a:r>
              <a:rPr lang="it-IT" sz="800" b="1" dirty="0"/>
              <a:t>fino all’80%</a:t>
            </a:r>
            <a:r>
              <a:rPr lang="it-IT" sz="800" dirty="0"/>
              <a:t>  </a:t>
            </a:r>
          </a:p>
        </p:txBody>
      </p:sp>
      <p:sp>
        <p:nvSpPr>
          <p:cNvPr id="97" name="object 23"/>
          <p:cNvSpPr/>
          <p:nvPr/>
        </p:nvSpPr>
        <p:spPr>
          <a:xfrm rot="5400000">
            <a:off x="6636982" y="1901123"/>
            <a:ext cx="2621024"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algn="just" defTabSz="1219170">
              <a:lnSpc>
                <a:spcPct val="150000"/>
              </a:lnSpc>
              <a:buFont typeface="Wingdings" panose="05000000000000000000" pitchFamily="2" charset="2"/>
              <a:buChar char="§"/>
            </a:pPr>
            <a:r>
              <a:rPr lang="it-IT" sz="800" dirty="0" smtClean="0"/>
              <a:t>Rating progetto*: </a:t>
            </a:r>
            <a:r>
              <a:rPr lang="it-IT" sz="800" strike="sngStrike" dirty="0"/>
              <a:t>BBB</a:t>
            </a:r>
            <a:r>
              <a:rPr lang="it-IT" sz="800" dirty="0"/>
              <a:t> - </a:t>
            </a:r>
            <a:r>
              <a:rPr lang="it-IT" sz="800" dirty="0">
                <a:sym typeface="Wingdings" panose="05000000000000000000" pitchFamily="2" charset="2"/>
              </a:rPr>
              <a:t> BBB</a:t>
            </a:r>
            <a:endParaRPr lang="it-IT" sz="800" dirty="0"/>
          </a:p>
          <a:p>
            <a:pPr marL="265113" lvl="1" indent="-174625" algn="just" defTabSz="1219170">
              <a:lnSpc>
                <a:spcPct val="150000"/>
              </a:lnSpc>
              <a:buFont typeface="Wingdings" panose="05000000000000000000" pitchFamily="2" charset="2"/>
              <a:buChar char="§"/>
            </a:pPr>
            <a:r>
              <a:rPr lang="it-IT" sz="800" i="1" dirty="0" err="1"/>
              <a:t>Pricing</a:t>
            </a:r>
            <a:r>
              <a:rPr lang="it-IT" sz="800" dirty="0"/>
              <a:t> garanzia: </a:t>
            </a:r>
            <a:r>
              <a:rPr lang="it-IT" sz="800" strike="sngStrike" dirty="0"/>
              <a:t>88bppa</a:t>
            </a:r>
            <a:r>
              <a:rPr lang="it-IT" sz="800" dirty="0"/>
              <a:t> </a:t>
            </a:r>
            <a:r>
              <a:rPr lang="it-IT" sz="800" dirty="0">
                <a:sym typeface="Wingdings" panose="05000000000000000000" pitchFamily="2" charset="2"/>
              </a:rPr>
              <a:t> 67bppa</a:t>
            </a:r>
            <a:endParaRPr lang="it-IT" sz="800" dirty="0"/>
          </a:p>
        </p:txBody>
      </p:sp>
      <p:grpSp>
        <p:nvGrpSpPr>
          <p:cNvPr id="98" name="btfpConclusionArrow358947"/>
          <p:cNvGrpSpPr/>
          <p:nvPr>
            <p:custDataLst>
              <p:tags r:id="rId3"/>
            </p:custDataLst>
          </p:nvPr>
        </p:nvGrpSpPr>
        <p:grpSpPr>
          <a:xfrm rot="16200000">
            <a:off x="818143" y="2428746"/>
            <a:ext cx="3125937" cy="288091"/>
            <a:chOff x="-18279232" y="1346286"/>
            <a:chExt cx="28871028" cy="534552"/>
          </a:xfrm>
        </p:grpSpPr>
        <p:sp>
          <p:nvSpPr>
            <p:cNvPr id="99"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0"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1"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2" name="btfpConclusionArrow358947"/>
          <p:cNvGrpSpPr/>
          <p:nvPr>
            <p:custDataLst>
              <p:tags r:id="rId4"/>
            </p:custDataLst>
          </p:nvPr>
        </p:nvGrpSpPr>
        <p:grpSpPr>
          <a:xfrm rot="16200000">
            <a:off x="3044697" y="2428745"/>
            <a:ext cx="3125936" cy="288091"/>
            <a:chOff x="-18279232" y="1346286"/>
            <a:chExt cx="28871028" cy="534552"/>
          </a:xfrm>
        </p:grpSpPr>
        <p:sp>
          <p:nvSpPr>
            <p:cNvPr id="103"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4"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5"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6" name="btfpConclusionArrow358947"/>
          <p:cNvGrpSpPr/>
          <p:nvPr>
            <p:custDataLst>
              <p:tags r:id="rId5"/>
            </p:custDataLst>
          </p:nvPr>
        </p:nvGrpSpPr>
        <p:grpSpPr>
          <a:xfrm rot="16200000">
            <a:off x="5271250" y="2428745"/>
            <a:ext cx="3125936" cy="288091"/>
            <a:chOff x="-18279232" y="1346286"/>
            <a:chExt cx="28871028" cy="534552"/>
          </a:xfrm>
        </p:grpSpPr>
        <p:sp>
          <p:nvSpPr>
            <p:cNvPr id="107"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8"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9"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114" name="object 23"/>
          <p:cNvSpPr/>
          <p:nvPr/>
        </p:nvSpPr>
        <p:spPr>
          <a:xfrm rot="5400000">
            <a:off x="3320496" y="1344770"/>
            <a:ext cx="347816" cy="1779054"/>
          </a:xfrm>
          <a:prstGeom prst="rect">
            <a:avLst/>
          </a:prstGeom>
          <a:noFill/>
          <a:ln w="12700" cap="flat" cmpd="sng" algn="ctr">
            <a:solidFill>
              <a:srgbClr val="E30613"/>
            </a:solidFill>
            <a:prstDash val="dash"/>
            <a:round/>
            <a:headEnd type="none" w="med" len="med"/>
            <a:tailEnd type="none" w="med" len="med"/>
          </a:ln>
          <a:effectLst/>
        </p:spPr>
        <p:txBody>
          <a:bodyPr vert="vert270" wrap="square" lIns="72000" tIns="108000" rIns="72000" bIns="108000" numCol="1" rtlCol="0" anchor="t" anchorCtr="0" compatLnSpc="1">
            <a:prstTxWarp prst="textNoShape">
              <a:avLst/>
            </a:prstTxWarp>
            <a:noAutofit/>
          </a:bodyPr>
          <a:lstStyle/>
          <a:p>
            <a:pPr algn="just" defTabSz="1219170"/>
            <a:endParaRPr sz="1000" dirty="0"/>
          </a:p>
        </p:txBody>
      </p:sp>
      <p:grpSp>
        <p:nvGrpSpPr>
          <p:cNvPr id="12" name="Gruppo 11"/>
          <p:cNvGrpSpPr/>
          <p:nvPr/>
        </p:nvGrpSpPr>
        <p:grpSpPr>
          <a:xfrm>
            <a:off x="871835" y="3733470"/>
            <a:ext cx="792000" cy="792000"/>
            <a:chOff x="905183" y="3854670"/>
            <a:chExt cx="792000" cy="792000"/>
          </a:xfrm>
        </p:grpSpPr>
        <p:sp>
          <p:nvSpPr>
            <p:cNvPr id="4" name="Ovale 3"/>
            <p:cNvSpPr/>
            <p:nvPr/>
          </p:nvSpPr>
          <p:spPr>
            <a:xfrm>
              <a:off x="905183"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66383" y="3915870"/>
              <a:ext cx="669600" cy="669600"/>
            </a:xfrm>
            <a:prstGeom prst="rect">
              <a:avLst/>
            </a:prstGeom>
          </p:spPr>
        </p:pic>
      </p:grpSp>
      <p:grpSp>
        <p:nvGrpSpPr>
          <p:cNvPr id="11" name="Gruppo 10"/>
          <p:cNvGrpSpPr/>
          <p:nvPr/>
        </p:nvGrpSpPr>
        <p:grpSpPr>
          <a:xfrm>
            <a:off x="3098387" y="3733470"/>
            <a:ext cx="792000" cy="792000"/>
            <a:chOff x="3292066" y="3854670"/>
            <a:chExt cx="792000" cy="792000"/>
          </a:xfrm>
        </p:grpSpPr>
        <p:sp>
          <p:nvSpPr>
            <p:cNvPr id="33" name="Ovale 32"/>
            <p:cNvSpPr/>
            <p:nvPr/>
          </p:nvSpPr>
          <p:spPr>
            <a:xfrm>
              <a:off x="3292066"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Immagin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382066" y="3944670"/>
              <a:ext cx="612000" cy="612000"/>
            </a:xfrm>
            <a:prstGeom prst="rect">
              <a:avLst/>
            </a:prstGeom>
          </p:spPr>
        </p:pic>
      </p:grpSp>
      <p:grpSp>
        <p:nvGrpSpPr>
          <p:cNvPr id="10" name="Gruppo 9"/>
          <p:cNvGrpSpPr/>
          <p:nvPr/>
        </p:nvGrpSpPr>
        <p:grpSpPr>
          <a:xfrm>
            <a:off x="5324940" y="3733470"/>
            <a:ext cx="792000" cy="792000"/>
            <a:chOff x="5350092" y="3854670"/>
            <a:chExt cx="792000" cy="792000"/>
          </a:xfrm>
        </p:grpSpPr>
        <p:sp>
          <p:nvSpPr>
            <p:cNvPr id="34" name="Ovale 33"/>
            <p:cNvSpPr/>
            <p:nvPr/>
          </p:nvSpPr>
          <p:spPr>
            <a:xfrm>
              <a:off x="5350092"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58092" y="3962670"/>
              <a:ext cx="576000" cy="576000"/>
            </a:xfrm>
            <a:prstGeom prst="rect">
              <a:avLst/>
            </a:prstGeom>
          </p:spPr>
        </p:pic>
      </p:grpSp>
      <p:grpSp>
        <p:nvGrpSpPr>
          <p:cNvPr id="9" name="Gruppo 8"/>
          <p:cNvGrpSpPr/>
          <p:nvPr/>
        </p:nvGrpSpPr>
        <p:grpSpPr>
          <a:xfrm>
            <a:off x="7551494" y="3719896"/>
            <a:ext cx="792000" cy="792000"/>
            <a:chOff x="7612904" y="3841096"/>
            <a:chExt cx="792000" cy="792000"/>
          </a:xfrm>
        </p:grpSpPr>
        <p:sp>
          <p:nvSpPr>
            <p:cNvPr id="35" name="Ovale 34"/>
            <p:cNvSpPr/>
            <p:nvPr/>
          </p:nvSpPr>
          <p:spPr>
            <a:xfrm>
              <a:off x="7612904" y="3841096"/>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702904" y="3931096"/>
              <a:ext cx="612000" cy="612000"/>
            </a:xfrm>
            <a:prstGeom prst="rect">
              <a:avLst/>
            </a:prstGeom>
          </p:spPr>
        </p:pic>
      </p:grpSp>
      <p:sp>
        <p:nvSpPr>
          <p:cNvPr id="39" name="Fumetto 1 38"/>
          <p:cNvSpPr/>
          <p:nvPr/>
        </p:nvSpPr>
        <p:spPr>
          <a:xfrm>
            <a:off x="2420646" y="4543470"/>
            <a:ext cx="4269526" cy="420628"/>
          </a:xfrm>
          <a:prstGeom prst="wedgeRectCallout">
            <a:avLst>
              <a:gd name="adj1" fmla="val 28098"/>
              <a:gd name="adj2" fmla="val -74363"/>
            </a:avLst>
          </a:prstGeom>
          <a:solidFill>
            <a:schemeClr val="bg1"/>
          </a:solidFill>
          <a:ln>
            <a:solidFill>
              <a:schemeClr val="tx1"/>
            </a:solidFill>
            <a:prstDash val="dash"/>
          </a:ln>
          <a:effectLst>
            <a:outerShdw blurRad="50800" dist="38100" dir="2700000" algn="tl" rotWithShape="0">
              <a:prstClr val="black">
                <a:alpha val="40000"/>
              </a:prstClr>
            </a:outerShdw>
          </a:effectLst>
        </p:spPr>
        <p:txBody>
          <a:bodyPr wrap="square">
            <a:spAutoFit/>
          </a:bodyPr>
          <a:lstStyle/>
          <a:p>
            <a:pPr marL="171450" indent="-171450" algn="just" defTabSz="1219170">
              <a:lnSpc>
                <a:spcPct val="150000"/>
              </a:lnSpc>
              <a:spcBef>
                <a:spcPts val="200"/>
              </a:spcBef>
              <a:spcAft>
                <a:spcPts val="200"/>
              </a:spcAft>
              <a:buFont typeface="Wingdings" panose="05000000000000000000" pitchFamily="2" charset="2"/>
              <a:buChar char="ü"/>
            </a:pPr>
            <a:r>
              <a:rPr lang="it-IT" sz="600" dirty="0"/>
              <a:t>Eventuale </a:t>
            </a:r>
            <a:r>
              <a:rPr lang="it-IT" sz="600" dirty="0" smtClean="0"/>
              <a:t>ulteriore intervento </a:t>
            </a:r>
            <a:r>
              <a:rPr lang="it-IT" sz="600" dirty="0"/>
              <a:t>su finanziamento per le risorse proprie a garanzia del corporate sponsor del progetto</a:t>
            </a:r>
          </a:p>
          <a:p>
            <a:pPr marL="171450" indent="-171450" algn="just" defTabSz="1219170">
              <a:lnSpc>
                <a:spcPct val="150000"/>
              </a:lnSpc>
              <a:spcBef>
                <a:spcPts val="200"/>
              </a:spcBef>
              <a:spcAft>
                <a:spcPts val="200"/>
              </a:spcAft>
              <a:buFont typeface="Wingdings" panose="05000000000000000000" pitchFamily="2" charset="2"/>
              <a:buChar char="ü"/>
            </a:pPr>
            <a:r>
              <a:rPr lang="it-IT" sz="600" dirty="0" smtClean="0"/>
              <a:t>Eventuale controgaranzia </a:t>
            </a:r>
            <a:r>
              <a:rPr lang="it-IT" sz="600" dirty="0"/>
              <a:t>di fidejussione bancaria rilasciata a garanzia della performance del </a:t>
            </a:r>
            <a:r>
              <a:rPr lang="it-IT" sz="600" dirty="0" smtClean="0"/>
              <a:t>progetto</a:t>
            </a:r>
          </a:p>
        </p:txBody>
      </p:sp>
      <p:sp>
        <p:nvSpPr>
          <p:cNvPr id="40" name="Rettangolo 39"/>
          <p:cNvSpPr/>
          <p:nvPr/>
        </p:nvSpPr>
        <p:spPr>
          <a:xfrm rot="1592136">
            <a:off x="7240907" y="2519248"/>
            <a:ext cx="1413173" cy="358288"/>
          </a:xfrm>
          <a:prstGeom prst="rect">
            <a:avLst/>
          </a:prstGeom>
          <a:solidFill>
            <a:schemeClr val="tx2">
              <a:lumMod val="20000"/>
              <a:lumOff val="80000"/>
            </a:schemeClr>
          </a:solidFill>
          <a:ln w="3175">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 b="1" i="1" dirty="0" smtClean="0">
                <a:solidFill>
                  <a:schemeClr val="tx1"/>
                </a:solidFill>
              </a:rPr>
              <a:t>a mero titolo esemplificativo</a:t>
            </a:r>
            <a:endParaRPr lang="it-IT" sz="600" b="1" i="1" dirty="0">
              <a:solidFill>
                <a:schemeClr val="tx1"/>
              </a:solidFill>
            </a:endParaRPr>
          </a:p>
        </p:txBody>
      </p:sp>
      <p:sp>
        <p:nvSpPr>
          <p:cNvPr id="13" name="Rettangolo 12"/>
          <p:cNvSpPr/>
          <p:nvPr/>
        </p:nvSpPr>
        <p:spPr>
          <a:xfrm>
            <a:off x="363294" y="4739697"/>
            <a:ext cx="1934634" cy="335785"/>
          </a:xfrm>
          <a:prstGeom prst="rect">
            <a:avLst/>
          </a:prstGeom>
        </p:spPr>
        <p:txBody>
          <a:bodyPr wrap="square">
            <a:spAutoFit/>
          </a:bodyPr>
          <a:lstStyle/>
          <a:p>
            <a:pPr algn="just" defTabSz="1219170">
              <a:lnSpc>
                <a:spcPct val="150000"/>
              </a:lnSpc>
              <a:spcBef>
                <a:spcPts val="200"/>
              </a:spcBef>
              <a:spcAft>
                <a:spcPts val="200"/>
              </a:spcAft>
            </a:pPr>
            <a:r>
              <a:rPr lang="it-IT" sz="500" dirty="0" smtClean="0"/>
              <a:t>* condizioni </a:t>
            </a:r>
            <a:r>
              <a:rPr lang="it-IT" sz="500" dirty="0"/>
              <a:t>di mercato con condizioni di maggior favore in caso di beneficio simultaneo a più obiettivi</a:t>
            </a:r>
            <a:endParaRPr lang="it-IT" sz="500" baseline="-25000" dirty="0"/>
          </a:p>
        </p:txBody>
      </p:sp>
      <p:sp>
        <p:nvSpPr>
          <p:cNvPr id="42"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20</a:t>
            </a:fld>
            <a:endParaRPr lang="it-IT" dirty="0"/>
          </a:p>
        </p:txBody>
      </p:sp>
      <p:sp>
        <p:nvSpPr>
          <p:cNvPr id="43" name="Rettangolo 42"/>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44" name="Rettangolo 43"/>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117587973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magin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19922" y="144097"/>
            <a:ext cx="709200" cy="709200"/>
          </a:xfrm>
          <a:prstGeom prst="rect">
            <a:avLst/>
          </a:prstGeom>
        </p:spPr>
      </p:pic>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4135" name="Diapositiva think-cell" r:id="rId9" imgW="360" imgH="360" progId="TCLayout.ActiveDocument.1">
                  <p:embed/>
                </p:oleObj>
              </mc:Choice>
              <mc:Fallback>
                <p:oleObj name="Diapositiva think-cell" r:id="rId9" imgW="360" imgH="360" progId="TCLayout.ActiveDocument.1">
                  <p:embed/>
                  <p:pic>
                    <p:nvPicPr>
                      <p:cNvPr id="2" name="Oggetto 1" hidden="1"/>
                      <p:cNvPicPr/>
                      <p:nvPr/>
                    </p:nvPicPr>
                    <p:blipFill>
                      <a:blip r:embed="rId10"/>
                      <a:stretch>
                        <a:fillRect/>
                      </a:stretch>
                    </p:blipFill>
                    <p:spPr>
                      <a:xfrm>
                        <a:off x="1588" y="1588"/>
                        <a:ext cx="1588" cy="1588"/>
                      </a:xfrm>
                      <a:prstGeom prst="rect">
                        <a:avLst/>
                      </a:prstGeom>
                    </p:spPr>
                  </p:pic>
                </p:oleObj>
              </mc:Fallback>
            </mc:AlternateContent>
          </a:graphicData>
        </a:graphic>
      </p:graphicFrame>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8" y="136280"/>
            <a:ext cx="6422460" cy="545030"/>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a:t>Esempio di operazione </a:t>
            </a:r>
            <a:r>
              <a:rPr lang="it-IT" sz="1800" b="1" i="1" dirty="0" err="1"/>
              <a:t>eligible</a:t>
            </a:r>
            <a:r>
              <a:rPr lang="it-IT" sz="1800" b="1" dirty="0"/>
              <a:t> </a:t>
            </a:r>
            <a:r>
              <a:rPr lang="it-IT" sz="1800" b="1" i="1" dirty="0"/>
              <a:t>– </a:t>
            </a:r>
            <a:r>
              <a:rPr lang="it-IT" sz="1800" b="1" dirty="0"/>
              <a:t>acquisto nave Ro-Ro </a:t>
            </a:r>
            <a:r>
              <a:rPr lang="it-IT" sz="1800" b="1" i="1" dirty="0" err="1"/>
              <a:t>dual</a:t>
            </a:r>
            <a:r>
              <a:rPr lang="it-IT" sz="1800" b="1" i="1" dirty="0"/>
              <a:t> </a:t>
            </a:r>
            <a:r>
              <a:rPr lang="it-IT" sz="1800" b="1" i="1" dirty="0" err="1"/>
              <a:t>fuel</a:t>
            </a:r>
            <a:r>
              <a:rPr lang="it-IT" sz="1800" b="1" i="1" dirty="0"/>
              <a:t> </a:t>
            </a:r>
            <a:r>
              <a:rPr lang="it-IT" sz="1800" b="1" dirty="0"/>
              <a:t>e ibrida </a:t>
            </a:r>
          </a:p>
        </p:txBody>
      </p:sp>
      <p:sp>
        <p:nvSpPr>
          <p:cNvPr id="84" name="object 23"/>
          <p:cNvSpPr/>
          <p:nvPr/>
        </p:nvSpPr>
        <p:spPr>
          <a:xfrm rot="5400000">
            <a:off x="1045390"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Tipologia di progetto</a:t>
            </a:r>
            <a:endParaRPr sz="1000" b="1" dirty="0">
              <a:solidFill>
                <a:schemeClr val="bg1"/>
              </a:solidFill>
            </a:endParaRPr>
          </a:p>
        </p:txBody>
      </p:sp>
      <p:sp>
        <p:nvSpPr>
          <p:cNvPr id="85" name="object 23"/>
          <p:cNvSpPr/>
          <p:nvPr/>
        </p:nvSpPr>
        <p:spPr>
          <a:xfrm rot="5400000">
            <a:off x="3271943" y="308143"/>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Package finanziario</a:t>
            </a:r>
            <a:endParaRPr sz="1000" b="1" dirty="0">
              <a:solidFill>
                <a:schemeClr val="bg1"/>
              </a:solidFill>
            </a:endParaRPr>
          </a:p>
        </p:txBody>
      </p:sp>
      <p:sp>
        <p:nvSpPr>
          <p:cNvPr id="86" name="object 23"/>
          <p:cNvSpPr/>
          <p:nvPr/>
        </p:nvSpPr>
        <p:spPr>
          <a:xfrm rot="5400000">
            <a:off x="5498496"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Intervento SACE</a:t>
            </a:r>
            <a:endParaRPr sz="1000" b="1" dirty="0">
              <a:solidFill>
                <a:schemeClr val="bg1"/>
              </a:solidFill>
            </a:endParaRPr>
          </a:p>
        </p:txBody>
      </p:sp>
      <p:sp>
        <p:nvSpPr>
          <p:cNvPr id="87" name="object 23"/>
          <p:cNvSpPr/>
          <p:nvPr/>
        </p:nvSpPr>
        <p:spPr>
          <a:xfrm rot="5400000">
            <a:off x="7725049" y="308144"/>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Benefici</a:t>
            </a:r>
            <a:endParaRPr sz="1000" b="1" dirty="0">
              <a:solidFill>
                <a:schemeClr val="bg1"/>
              </a:solidFill>
            </a:endParaRPr>
          </a:p>
        </p:txBody>
      </p:sp>
      <p:sp>
        <p:nvSpPr>
          <p:cNvPr id="94" name="object 23"/>
          <p:cNvSpPr/>
          <p:nvPr/>
        </p:nvSpPr>
        <p:spPr>
          <a:xfrm rot="5400000">
            <a:off x="-42675" y="1901120"/>
            <a:ext cx="2621020"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defTabSz="1219170">
              <a:lnSpc>
                <a:spcPct val="150000"/>
              </a:lnSpc>
              <a:buFont typeface="Wingdings" panose="05000000000000000000" pitchFamily="2" charset="2"/>
              <a:buChar char="§"/>
            </a:pPr>
            <a:r>
              <a:rPr lang="it-IT" sz="800" dirty="0"/>
              <a:t>Acquisto di una  </a:t>
            </a:r>
            <a:r>
              <a:rPr lang="it-IT" sz="800" b="1" dirty="0"/>
              <a:t>nave da trasporto Ro-Ro con alimentazione </a:t>
            </a:r>
            <a:r>
              <a:rPr lang="it-IT" sz="800" b="1" i="1" dirty="0" err="1"/>
              <a:t>dual</a:t>
            </a:r>
            <a:r>
              <a:rPr lang="it-IT" sz="800" b="1" i="1" dirty="0"/>
              <a:t> </a:t>
            </a:r>
            <a:r>
              <a:rPr lang="it-IT" sz="800" b="1" i="1" dirty="0" err="1"/>
              <a:t>fuel</a:t>
            </a:r>
            <a:r>
              <a:rPr lang="it-IT" sz="800" b="1" i="1" dirty="0"/>
              <a:t> </a:t>
            </a:r>
            <a:r>
              <a:rPr lang="it-IT" sz="800" b="1" dirty="0"/>
              <a:t>e ibrida </a:t>
            </a:r>
            <a:r>
              <a:rPr lang="it-IT" sz="800" dirty="0"/>
              <a:t>per un </a:t>
            </a:r>
            <a:r>
              <a:rPr lang="it-IT" sz="800" b="1" dirty="0"/>
              <a:t>investimento complessivo</a:t>
            </a:r>
            <a:r>
              <a:rPr lang="it-IT" sz="800" dirty="0"/>
              <a:t> di € </a:t>
            </a:r>
            <a:r>
              <a:rPr lang="it-IT" sz="800" b="1" dirty="0"/>
              <a:t>50 mln</a:t>
            </a:r>
          </a:p>
        </p:txBody>
      </p:sp>
      <p:sp>
        <p:nvSpPr>
          <p:cNvPr id="95" name="object 23"/>
          <p:cNvSpPr/>
          <p:nvPr/>
        </p:nvSpPr>
        <p:spPr>
          <a:xfrm rot="5400000">
            <a:off x="2183876" y="1901121"/>
            <a:ext cx="2621023"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defTabSz="1219170">
              <a:lnSpc>
                <a:spcPct val="150000"/>
              </a:lnSpc>
              <a:buFont typeface="Wingdings" panose="05000000000000000000" pitchFamily="2" charset="2"/>
              <a:buChar char="§"/>
            </a:pPr>
            <a:r>
              <a:rPr lang="it-IT" sz="800" dirty="0"/>
              <a:t>Progetto finanziato mediante:</a:t>
            </a:r>
          </a:p>
          <a:p>
            <a:pPr marL="265113" lvl="1" indent="-174625" defTabSz="1219170">
              <a:lnSpc>
                <a:spcPct val="150000"/>
              </a:lnSpc>
              <a:spcBef>
                <a:spcPts val="600"/>
              </a:spcBef>
              <a:spcAft>
                <a:spcPts val="600"/>
              </a:spcAft>
              <a:buFont typeface="Wingdings" panose="05000000000000000000" pitchFamily="2" charset="2"/>
              <a:buChar char="§"/>
            </a:pPr>
            <a:r>
              <a:rPr lang="it-IT" sz="800" b="1" dirty="0"/>
              <a:t>Mutuo navale</a:t>
            </a:r>
            <a:r>
              <a:rPr lang="it-IT" sz="800" dirty="0"/>
              <a:t> di € </a:t>
            </a:r>
            <a:r>
              <a:rPr lang="it-IT" sz="800" b="1" dirty="0"/>
              <a:t>35 mln </a:t>
            </a:r>
            <a:r>
              <a:rPr lang="it-IT" sz="800" dirty="0"/>
              <a:t>(</a:t>
            </a:r>
            <a:r>
              <a:rPr lang="it-IT" sz="800" dirty="0" err="1"/>
              <a:t>loan</a:t>
            </a:r>
            <a:r>
              <a:rPr lang="it-IT" sz="800" dirty="0"/>
              <a:t> to </a:t>
            </a:r>
            <a:r>
              <a:rPr lang="it-IT" sz="800" dirty="0" err="1"/>
              <a:t>value</a:t>
            </a:r>
            <a:r>
              <a:rPr lang="it-IT" sz="800" dirty="0"/>
              <a:t> ≤ 70% - ammortamento 10 anni)</a:t>
            </a:r>
          </a:p>
          <a:p>
            <a:pPr marL="265113" lvl="1" indent="-174625" defTabSz="1219170">
              <a:lnSpc>
                <a:spcPct val="150000"/>
              </a:lnSpc>
              <a:spcBef>
                <a:spcPts val="600"/>
              </a:spcBef>
              <a:spcAft>
                <a:spcPts val="600"/>
              </a:spcAft>
              <a:buFont typeface="Wingdings" panose="05000000000000000000" pitchFamily="2" charset="2"/>
              <a:buChar char="§"/>
            </a:pPr>
            <a:r>
              <a:rPr lang="it-IT" sz="800" b="1" dirty="0"/>
              <a:t>Risorse proprie </a:t>
            </a:r>
            <a:r>
              <a:rPr lang="it-IT" sz="800" dirty="0"/>
              <a:t>per € </a:t>
            </a:r>
            <a:r>
              <a:rPr lang="it-IT" sz="800" b="1" dirty="0"/>
              <a:t>15 mln</a:t>
            </a:r>
          </a:p>
        </p:txBody>
      </p:sp>
      <p:sp>
        <p:nvSpPr>
          <p:cNvPr id="96" name="object 23"/>
          <p:cNvSpPr/>
          <p:nvPr/>
        </p:nvSpPr>
        <p:spPr>
          <a:xfrm rot="5400000">
            <a:off x="4410430" y="1901119"/>
            <a:ext cx="2621021"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spcBef>
                <a:spcPts val="200"/>
              </a:spcBef>
              <a:spcAft>
                <a:spcPts val="200"/>
              </a:spcAft>
              <a:buFont typeface="Wingdings" panose="05000000000000000000" pitchFamily="2" charset="2"/>
              <a:buChar char="§"/>
            </a:pPr>
            <a:r>
              <a:rPr lang="it-IT" sz="800" b="1" i="1" dirty="0"/>
              <a:t>Due </a:t>
            </a:r>
            <a:r>
              <a:rPr lang="it-IT" sz="800" b="1" i="1" dirty="0" err="1"/>
              <a:t>diligence</a:t>
            </a:r>
            <a:r>
              <a:rPr lang="it-IT" sz="800" i="1" dirty="0"/>
              <a:t> </a:t>
            </a:r>
            <a:r>
              <a:rPr lang="it-IT" sz="800" dirty="0"/>
              <a:t>per valutazione </a:t>
            </a:r>
            <a:r>
              <a:rPr lang="it-IT" sz="800" i="1" dirty="0" err="1"/>
              <a:t>eligibility</a:t>
            </a:r>
            <a:r>
              <a:rPr lang="it-IT" sz="800" dirty="0"/>
              <a:t> progetto </a:t>
            </a:r>
            <a:r>
              <a:rPr lang="it-IT" sz="800" i="1" dirty="0"/>
              <a:t>(in </a:t>
            </a:r>
            <a:r>
              <a:rPr lang="it-IT" sz="800" i="1" dirty="0" err="1"/>
              <a:t>house</a:t>
            </a:r>
            <a:r>
              <a:rPr lang="it-IT" sz="800" i="1" dirty="0"/>
              <a:t>)</a:t>
            </a:r>
            <a:endParaRPr lang="it-IT" sz="800" b="1" i="1"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Definizione </a:t>
            </a:r>
            <a:r>
              <a:rPr lang="it-IT" sz="800" i="1" dirty="0"/>
              <a:t>rating</a:t>
            </a:r>
            <a:r>
              <a:rPr lang="it-IT" sz="800" dirty="0"/>
              <a:t> e </a:t>
            </a:r>
            <a:r>
              <a:rPr lang="it-IT" sz="800" i="1" dirty="0" err="1"/>
              <a:t>pricing</a:t>
            </a:r>
            <a:r>
              <a:rPr lang="it-IT" sz="800" dirty="0"/>
              <a:t> a condizioni di mercato su rischio controparte</a:t>
            </a:r>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Individuazione obiettivi ambientali raggiunti e applicazione migliorativi</a:t>
            </a:r>
            <a:r>
              <a:rPr lang="it-IT" sz="800" i="1" dirty="0"/>
              <a:t> </a:t>
            </a:r>
            <a:r>
              <a:rPr lang="it-IT" sz="800" i="1" dirty="0" err="1"/>
              <a:t>pricing</a:t>
            </a:r>
            <a:r>
              <a:rPr lang="it-IT" sz="800" i="1" dirty="0"/>
              <a:t> (es. 2 obiettivi soddisfatti)</a:t>
            </a:r>
            <a:endParaRPr lang="it-IT" sz="800"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Rilascio </a:t>
            </a:r>
            <a:r>
              <a:rPr lang="it-IT" sz="800" b="1" dirty="0"/>
              <a:t>Garanzia finanziaria </a:t>
            </a:r>
            <a:r>
              <a:rPr lang="it-IT" sz="800" dirty="0"/>
              <a:t>sul finanziamento bancario </a:t>
            </a:r>
            <a:r>
              <a:rPr lang="it-IT" sz="800" b="1" dirty="0"/>
              <a:t>fino a 80% del finanziamento</a:t>
            </a:r>
          </a:p>
        </p:txBody>
      </p:sp>
      <p:sp>
        <p:nvSpPr>
          <p:cNvPr id="97" name="object 23"/>
          <p:cNvSpPr/>
          <p:nvPr/>
        </p:nvSpPr>
        <p:spPr>
          <a:xfrm rot="5400000">
            <a:off x="6636982" y="1901123"/>
            <a:ext cx="2621024"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algn="just" defTabSz="1219170">
              <a:lnSpc>
                <a:spcPct val="150000"/>
              </a:lnSpc>
              <a:buFont typeface="Wingdings" panose="05000000000000000000" pitchFamily="2" charset="2"/>
              <a:buChar char="§"/>
            </a:pPr>
            <a:r>
              <a:rPr lang="it-IT" sz="800" dirty="0" smtClean="0"/>
              <a:t>Rating*: </a:t>
            </a:r>
            <a:r>
              <a:rPr lang="it-IT" sz="800" strike="sngStrike" dirty="0" smtClean="0"/>
              <a:t>BB-</a:t>
            </a:r>
            <a:r>
              <a:rPr lang="it-IT" sz="800" dirty="0" smtClean="0"/>
              <a:t> </a:t>
            </a:r>
            <a:r>
              <a:rPr lang="it-IT" sz="800" dirty="0" smtClean="0">
                <a:sym typeface="Wingdings" panose="05000000000000000000" pitchFamily="2" charset="2"/>
              </a:rPr>
              <a:t> </a:t>
            </a:r>
            <a:r>
              <a:rPr lang="it-IT" sz="800" dirty="0">
                <a:sym typeface="Wingdings" panose="05000000000000000000" pitchFamily="2" charset="2"/>
              </a:rPr>
              <a:t>BB</a:t>
            </a:r>
            <a:endParaRPr lang="it-IT" sz="800" dirty="0"/>
          </a:p>
          <a:p>
            <a:pPr marL="265113" lvl="1" indent="-174625" algn="just" defTabSz="1219170">
              <a:lnSpc>
                <a:spcPct val="150000"/>
              </a:lnSpc>
              <a:buFont typeface="Wingdings" panose="05000000000000000000" pitchFamily="2" charset="2"/>
              <a:buChar char="§"/>
            </a:pPr>
            <a:r>
              <a:rPr lang="it-IT" sz="800" i="1" dirty="0" err="1"/>
              <a:t>Pricing</a:t>
            </a:r>
            <a:r>
              <a:rPr lang="it-IT" sz="800" i="1" dirty="0"/>
              <a:t> </a:t>
            </a:r>
            <a:r>
              <a:rPr lang="it-IT" sz="800" dirty="0"/>
              <a:t>garanzia: </a:t>
            </a:r>
            <a:r>
              <a:rPr lang="it-IT" sz="800" strike="sngStrike" dirty="0"/>
              <a:t>128bppa</a:t>
            </a:r>
            <a:r>
              <a:rPr lang="it-IT" sz="800" dirty="0"/>
              <a:t> </a:t>
            </a:r>
            <a:r>
              <a:rPr lang="it-IT" sz="800" dirty="0">
                <a:sym typeface="Wingdings" panose="05000000000000000000" pitchFamily="2" charset="2"/>
              </a:rPr>
              <a:t> 107 </a:t>
            </a:r>
            <a:r>
              <a:rPr lang="it-IT" sz="800" dirty="0" err="1">
                <a:sym typeface="Wingdings" panose="05000000000000000000" pitchFamily="2" charset="2"/>
              </a:rPr>
              <a:t>bppa</a:t>
            </a:r>
            <a:endParaRPr lang="it-IT" sz="800" dirty="0"/>
          </a:p>
        </p:txBody>
      </p:sp>
      <p:grpSp>
        <p:nvGrpSpPr>
          <p:cNvPr id="98" name="btfpConclusionArrow358947"/>
          <p:cNvGrpSpPr/>
          <p:nvPr>
            <p:custDataLst>
              <p:tags r:id="rId3"/>
            </p:custDataLst>
          </p:nvPr>
        </p:nvGrpSpPr>
        <p:grpSpPr>
          <a:xfrm rot="16200000">
            <a:off x="818143" y="2428746"/>
            <a:ext cx="3125937" cy="288091"/>
            <a:chOff x="-18279232" y="1346286"/>
            <a:chExt cx="28871028" cy="534552"/>
          </a:xfrm>
        </p:grpSpPr>
        <p:sp>
          <p:nvSpPr>
            <p:cNvPr id="99"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0"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1"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2" name="btfpConclusionArrow358947"/>
          <p:cNvGrpSpPr/>
          <p:nvPr>
            <p:custDataLst>
              <p:tags r:id="rId4"/>
            </p:custDataLst>
          </p:nvPr>
        </p:nvGrpSpPr>
        <p:grpSpPr>
          <a:xfrm rot="16200000">
            <a:off x="3044697" y="2428745"/>
            <a:ext cx="3125936" cy="288091"/>
            <a:chOff x="-18279232" y="1346286"/>
            <a:chExt cx="28871028" cy="534552"/>
          </a:xfrm>
        </p:grpSpPr>
        <p:sp>
          <p:nvSpPr>
            <p:cNvPr id="103"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4"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5"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6" name="btfpConclusionArrow358947"/>
          <p:cNvGrpSpPr/>
          <p:nvPr>
            <p:custDataLst>
              <p:tags r:id="rId5"/>
            </p:custDataLst>
          </p:nvPr>
        </p:nvGrpSpPr>
        <p:grpSpPr>
          <a:xfrm rot="16200000">
            <a:off x="5271250" y="2428745"/>
            <a:ext cx="3125936" cy="288091"/>
            <a:chOff x="-18279232" y="1346286"/>
            <a:chExt cx="28871028" cy="534552"/>
          </a:xfrm>
        </p:grpSpPr>
        <p:sp>
          <p:nvSpPr>
            <p:cNvPr id="107"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8"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9"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114" name="object 23"/>
          <p:cNvSpPr/>
          <p:nvPr/>
        </p:nvSpPr>
        <p:spPr>
          <a:xfrm rot="5400000">
            <a:off x="3214943" y="1276414"/>
            <a:ext cx="558921" cy="1779054"/>
          </a:xfrm>
          <a:prstGeom prst="rect">
            <a:avLst/>
          </a:prstGeom>
          <a:noFill/>
          <a:ln w="12700" cap="flat" cmpd="sng" algn="ctr">
            <a:solidFill>
              <a:srgbClr val="E30613"/>
            </a:solidFill>
            <a:prstDash val="dash"/>
            <a:round/>
            <a:headEnd type="none" w="med" len="med"/>
            <a:tailEnd type="none" w="med" len="med"/>
          </a:ln>
          <a:effectLst/>
        </p:spPr>
        <p:txBody>
          <a:bodyPr vert="vert270" wrap="square" lIns="72000" tIns="108000" rIns="72000" bIns="108000" numCol="1" rtlCol="0" anchor="t" anchorCtr="0" compatLnSpc="1">
            <a:prstTxWarp prst="textNoShape">
              <a:avLst/>
            </a:prstTxWarp>
            <a:noAutofit/>
          </a:bodyPr>
          <a:lstStyle/>
          <a:p>
            <a:pPr algn="just" defTabSz="1219170"/>
            <a:endParaRPr sz="1000" dirty="0"/>
          </a:p>
        </p:txBody>
      </p:sp>
      <p:grpSp>
        <p:nvGrpSpPr>
          <p:cNvPr id="12" name="Gruppo 11"/>
          <p:cNvGrpSpPr/>
          <p:nvPr/>
        </p:nvGrpSpPr>
        <p:grpSpPr>
          <a:xfrm>
            <a:off x="871835" y="3733470"/>
            <a:ext cx="792000" cy="792000"/>
            <a:chOff x="905183" y="3854670"/>
            <a:chExt cx="792000" cy="792000"/>
          </a:xfrm>
        </p:grpSpPr>
        <p:sp>
          <p:nvSpPr>
            <p:cNvPr id="4" name="Ovale 3"/>
            <p:cNvSpPr/>
            <p:nvPr/>
          </p:nvSpPr>
          <p:spPr>
            <a:xfrm>
              <a:off x="905183"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66383" y="3915870"/>
              <a:ext cx="669600" cy="669600"/>
            </a:xfrm>
            <a:prstGeom prst="rect">
              <a:avLst/>
            </a:prstGeom>
          </p:spPr>
        </p:pic>
      </p:grpSp>
      <p:grpSp>
        <p:nvGrpSpPr>
          <p:cNvPr id="11" name="Gruppo 10"/>
          <p:cNvGrpSpPr/>
          <p:nvPr/>
        </p:nvGrpSpPr>
        <p:grpSpPr>
          <a:xfrm>
            <a:off x="3098387" y="3733470"/>
            <a:ext cx="792000" cy="792000"/>
            <a:chOff x="3292066" y="3854670"/>
            <a:chExt cx="792000" cy="792000"/>
          </a:xfrm>
        </p:grpSpPr>
        <p:sp>
          <p:nvSpPr>
            <p:cNvPr id="33" name="Ovale 32"/>
            <p:cNvSpPr/>
            <p:nvPr/>
          </p:nvSpPr>
          <p:spPr>
            <a:xfrm>
              <a:off x="3292066"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Immagin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382066" y="3944670"/>
              <a:ext cx="612000" cy="612000"/>
            </a:xfrm>
            <a:prstGeom prst="rect">
              <a:avLst/>
            </a:prstGeom>
          </p:spPr>
        </p:pic>
      </p:grpSp>
      <p:grpSp>
        <p:nvGrpSpPr>
          <p:cNvPr id="10" name="Gruppo 9"/>
          <p:cNvGrpSpPr/>
          <p:nvPr/>
        </p:nvGrpSpPr>
        <p:grpSpPr>
          <a:xfrm>
            <a:off x="5324940" y="3733470"/>
            <a:ext cx="792000" cy="792000"/>
            <a:chOff x="5350092" y="3854670"/>
            <a:chExt cx="792000" cy="792000"/>
          </a:xfrm>
        </p:grpSpPr>
        <p:sp>
          <p:nvSpPr>
            <p:cNvPr id="34" name="Ovale 33"/>
            <p:cNvSpPr/>
            <p:nvPr/>
          </p:nvSpPr>
          <p:spPr>
            <a:xfrm>
              <a:off x="5350092"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58092" y="3962670"/>
              <a:ext cx="576000" cy="576000"/>
            </a:xfrm>
            <a:prstGeom prst="rect">
              <a:avLst/>
            </a:prstGeom>
          </p:spPr>
        </p:pic>
      </p:grpSp>
      <p:grpSp>
        <p:nvGrpSpPr>
          <p:cNvPr id="9" name="Gruppo 8"/>
          <p:cNvGrpSpPr/>
          <p:nvPr/>
        </p:nvGrpSpPr>
        <p:grpSpPr>
          <a:xfrm>
            <a:off x="7551494" y="3719896"/>
            <a:ext cx="792000" cy="792000"/>
            <a:chOff x="7612904" y="3841096"/>
            <a:chExt cx="792000" cy="792000"/>
          </a:xfrm>
        </p:grpSpPr>
        <p:sp>
          <p:nvSpPr>
            <p:cNvPr id="35" name="Ovale 34"/>
            <p:cNvSpPr/>
            <p:nvPr/>
          </p:nvSpPr>
          <p:spPr>
            <a:xfrm>
              <a:off x="7612904" y="3841096"/>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702904" y="3931096"/>
              <a:ext cx="612000" cy="612000"/>
            </a:xfrm>
            <a:prstGeom prst="rect">
              <a:avLst/>
            </a:prstGeom>
          </p:spPr>
        </p:pic>
      </p:grpSp>
      <p:sp>
        <p:nvSpPr>
          <p:cNvPr id="40" name="Rettangolo 39"/>
          <p:cNvSpPr/>
          <p:nvPr/>
        </p:nvSpPr>
        <p:spPr>
          <a:xfrm rot="1592136">
            <a:off x="7240907" y="2519248"/>
            <a:ext cx="1413173" cy="358288"/>
          </a:xfrm>
          <a:prstGeom prst="rect">
            <a:avLst/>
          </a:prstGeom>
          <a:solidFill>
            <a:schemeClr val="tx2">
              <a:lumMod val="20000"/>
              <a:lumOff val="80000"/>
            </a:schemeClr>
          </a:solidFill>
          <a:ln w="3175">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 b="1" i="1" dirty="0" smtClean="0">
                <a:solidFill>
                  <a:schemeClr val="tx1"/>
                </a:solidFill>
              </a:rPr>
              <a:t>a mero titolo esemplificativo</a:t>
            </a:r>
            <a:endParaRPr lang="it-IT" sz="600" b="1" i="1" dirty="0">
              <a:solidFill>
                <a:schemeClr val="tx1"/>
              </a:solidFill>
            </a:endParaRPr>
          </a:p>
        </p:txBody>
      </p:sp>
      <p:sp>
        <p:nvSpPr>
          <p:cNvPr id="41" name="Rettangolo 40"/>
          <p:cNvSpPr/>
          <p:nvPr/>
        </p:nvSpPr>
        <p:spPr>
          <a:xfrm>
            <a:off x="363293" y="4732572"/>
            <a:ext cx="5470187" cy="207749"/>
          </a:xfrm>
          <a:prstGeom prst="rect">
            <a:avLst/>
          </a:prstGeom>
        </p:spPr>
        <p:txBody>
          <a:bodyPr wrap="square">
            <a:spAutoFit/>
          </a:bodyPr>
          <a:lstStyle/>
          <a:p>
            <a:pPr algn="just" defTabSz="1219170">
              <a:lnSpc>
                <a:spcPct val="150000"/>
              </a:lnSpc>
              <a:spcBef>
                <a:spcPts val="200"/>
              </a:spcBef>
              <a:spcAft>
                <a:spcPts val="200"/>
              </a:spcAft>
            </a:pPr>
            <a:r>
              <a:rPr lang="it-IT" sz="500" dirty="0" smtClean="0"/>
              <a:t>* condizioni </a:t>
            </a:r>
            <a:r>
              <a:rPr lang="it-IT" sz="500" dirty="0"/>
              <a:t>di mercato con condizioni di maggior favore in caso di beneficio simultaneo a più obiettivi</a:t>
            </a:r>
            <a:endParaRPr lang="it-IT" sz="500" baseline="-25000" dirty="0"/>
          </a:p>
        </p:txBody>
      </p:sp>
      <p:sp>
        <p:nvSpPr>
          <p:cNvPr id="43"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21</a:t>
            </a:fld>
            <a:endParaRPr lang="it-IT" dirty="0"/>
          </a:p>
        </p:txBody>
      </p:sp>
      <p:sp>
        <p:nvSpPr>
          <p:cNvPr id="42" name="Rettangolo 41"/>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44" name="Rettangolo 43"/>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2029188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magine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832347" y="195131"/>
            <a:ext cx="709200" cy="709200"/>
          </a:xfrm>
          <a:prstGeom prst="rect">
            <a:avLst/>
          </a:prstGeom>
        </p:spPr>
      </p:pic>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5159" name="Diapositiva think-cell" r:id="rId9" imgW="360" imgH="360" progId="TCLayout.ActiveDocument.1">
                  <p:embed/>
                </p:oleObj>
              </mc:Choice>
              <mc:Fallback>
                <p:oleObj name="Diapositiva think-cell" r:id="rId9" imgW="360" imgH="360" progId="TCLayout.ActiveDocument.1">
                  <p:embed/>
                  <p:pic>
                    <p:nvPicPr>
                      <p:cNvPr id="2" name="Oggetto 1" hidden="1"/>
                      <p:cNvPicPr/>
                      <p:nvPr/>
                    </p:nvPicPr>
                    <p:blipFill>
                      <a:blip r:embed="rId10"/>
                      <a:stretch>
                        <a:fillRect/>
                      </a:stretch>
                    </p:blipFill>
                    <p:spPr>
                      <a:xfrm>
                        <a:off x="1588" y="1588"/>
                        <a:ext cx="1588" cy="1588"/>
                      </a:xfrm>
                      <a:prstGeom prst="rect">
                        <a:avLst/>
                      </a:prstGeom>
                    </p:spPr>
                  </p:pic>
                </p:oleObj>
              </mc:Fallback>
            </mc:AlternateContent>
          </a:graphicData>
        </a:graphic>
      </p:graphicFrame>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6571155" cy="287337"/>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a:t>Esempio di operazione </a:t>
            </a:r>
            <a:r>
              <a:rPr lang="it-IT" sz="1800" b="1" i="1" dirty="0" err="1"/>
              <a:t>eligible</a:t>
            </a:r>
            <a:r>
              <a:rPr lang="it-IT" sz="1800" b="1" dirty="0"/>
              <a:t> – </a:t>
            </a:r>
            <a:r>
              <a:rPr lang="it-IT" sz="1800" b="1" i="1" dirty="0" err="1"/>
              <a:t>capex</a:t>
            </a:r>
            <a:r>
              <a:rPr lang="it-IT" sz="1800" b="1" dirty="0"/>
              <a:t> «</a:t>
            </a:r>
            <a:r>
              <a:rPr lang="it-IT" sz="1800" b="1" i="1" dirty="0"/>
              <a:t>green</a:t>
            </a:r>
            <a:r>
              <a:rPr lang="it-IT" sz="1800" b="1" dirty="0"/>
              <a:t>» azienda </a:t>
            </a:r>
            <a:r>
              <a:rPr lang="it-IT" sz="1800" b="1" dirty="0" smtClean="0"/>
              <a:t>settore acciaio</a:t>
            </a:r>
            <a:endParaRPr lang="it-IT" sz="1800" b="1" dirty="0"/>
          </a:p>
        </p:txBody>
      </p:sp>
      <p:sp>
        <p:nvSpPr>
          <p:cNvPr id="84" name="object 23"/>
          <p:cNvSpPr/>
          <p:nvPr/>
        </p:nvSpPr>
        <p:spPr>
          <a:xfrm rot="5400000">
            <a:off x="1045390"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Tipologia di progetto</a:t>
            </a:r>
            <a:endParaRPr sz="1000" b="1" dirty="0">
              <a:solidFill>
                <a:schemeClr val="bg1"/>
              </a:solidFill>
            </a:endParaRPr>
          </a:p>
        </p:txBody>
      </p:sp>
      <p:sp>
        <p:nvSpPr>
          <p:cNvPr id="85" name="object 23"/>
          <p:cNvSpPr/>
          <p:nvPr/>
        </p:nvSpPr>
        <p:spPr>
          <a:xfrm rot="5400000">
            <a:off x="3271943" y="308143"/>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Package finanziario</a:t>
            </a:r>
            <a:endParaRPr sz="1000" b="1" dirty="0">
              <a:solidFill>
                <a:schemeClr val="bg1"/>
              </a:solidFill>
            </a:endParaRPr>
          </a:p>
        </p:txBody>
      </p:sp>
      <p:sp>
        <p:nvSpPr>
          <p:cNvPr id="86" name="object 23"/>
          <p:cNvSpPr/>
          <p:nvPr/>
        </p:nvSpPr>
        <p:spPr>
          <a:xfrm rot="5400000">
            <a:off x="5498496"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Intervento SACE</a:t>
            </a:r>
            <a:endParaRPr sz="1000" b="1" dirty="0">
              <a:solidFill>
                <a:schemeClr val="bg1"/>
              </a:solidFill>
            </a:endParaRPr>
          </a:p>
        </p:txBody>
      </p:sp>
      <p:sp>
        <p:nvSpPr>
          <p:cNvPr id="87" name="object 23"/>
          <p:cNvSpPr/>
          <p:nvPr/>
        </p:nvSpPr>
        <p:spPr>
          <a:xfrm rot="5400000">
            <a:off x="7725049" y="308144"/>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Benefici</a:t>
            </a:r>
            <a:endParaRPr sz="1000" b="1" dirty="0">
              <a:solidFill>
                <a:schemeClr val="bg1"/>
              </a:solidFill>
            </a:endParaRPr>
          </a:p>
        </p:txBody>
      </p:sp>
      <p:sp>
        <p:nvSpPr>
          <p:cNvPr id="94" name="object 23"/>
          <p:cNvSpPr/>
          <p:nvPr/>
        </p:nvSpPr>
        <p:spPr>
          <a:xfrm rot="5400000">
            <a:off x="-42675" y="1901120"/>
            <a:ext cx="2621020"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defTabSz="1219170">
              <a:lnSpc>
                <a:spcPct val="150000"/>
              </a:lnSpc>
              <a:buFont typeface="Wingdings" panose="05000000000000000000" pitchFamily="2" charset="2"/>
              <a:buChar char="§"/>
            </a:pPr>
            <a:r>
              <a:rPr lang="it-IT" sz="800" dirty="0"/>
              <a:t>Implementazione di un piano di </a:t>
            </a:r>
            <a:r>
              <a:rPr lang="it-IT" sz="800" b="1" dirty="0"/>
              <a:t>investimenti volti a ridurre l’impatto ambientale </a:t>
            </a:r>
            <a:r>
              <a:rPr lang="it-IT" sz="800" dirty="0"/>
              <a:t>dell’acciaieria e a incrementare la capacità di riutilizzo di scarti ferrosi (</a:t>
            </a:r>
            <a:r>
              <a:rPr lang="it-IT" sz="800" b="1" dirty="0"/>
              <a:t>economia circolare</a:t>
            </a:r>
            <a:r>
              <a:rPr lang="it-IT" sz="800" dirty="0"/>
              <a:t>)</a:t>
            </a:r>
            <a:endParaRPr lang="it-IT" sz="800" b="1" dirty="0"/>
          </a:p>
        </p:txBody>
      </p:sp>
      <p:sp>
        <p:nvSpPr>
          <p:cNvPr id="95" name="object 23"/>
          <p:cNvSpPr/>
          <p:nvPr/>
        </p:nvSpPr>
        <p:spPr>
          <a:xfrm rot="5400000">
            <a:off x="2183876" y="1901121"/>
            <a:ext cx="2621023"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algn="just" defTabSz="1219170">
              <a:lnSpc>
                <a:spcPct val="150000"/>
              </a:lnSpc>
              <a:spcBef>
                <a:spcPts val="600"/>
              </a:spcBef>
              <a:spcAft>
                <a:spcPts val="600"/>
              </a:spcAft>
              <a:buFont typeface="Wingdings" panose="05000000000000000000" pitchFamily="2" charset="2"/>
              <a:buChar char="§"/>
            </a:pPr>
            <a:r>
              <a:rPr lang="it-IT" sz="800" b="1" dirty="0"/>
              <a:t>Finanziamento </a:t>
            </a:r>
            <a:r>
              <a:rPr lang="it-IT" sz="800" dirty="0"/>
              <a:t>bancario per € </a:t>
            </a:r>
            <a:r>
              <a:rPr lang="it-IT" sz="800" b="1" dirty="0"/>
              <a:t>300 mln </a:t>
            </a:r>
            <a:r>
              <a:rPr lang="it-IT" sz="800" dirty="0"/>
              <a:t>(WAL 4,8 anni)</a:t>
            </a:r>
          </a:p>
        </p:txBody>
      </p:sp>
      <p:sp>
        <p:nvSpPr>
          <p:cNvPr id="96" name="object 23"/>
          <p:cNvSpPr/>
          <p:nvPr/>
        </p:nvSpPr>
        <p:spPr>
          <a:xfrm rot="5400000">
            <a:off x="4410430" y="1901119"/>
            <a:ext cx="2621021"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defTabSz="1219170">
              <a:lnSpc>
                <a:spcPct val="150000"/>
              </a:lnSpc>
              <a:spcBef>
                <a:spcPts val="200"/>
              </a:spcBef>
              <a:spcAft>
                <a:spcPts val="200"/>
              </a:spcAft>
              <a:buFont typeface="Wingdings" panose="05000000000000000000" pitchFamily="2" charset="2"/>
              <a:buChar char="§"/>
            </a:pPr>
            <a:r>
              <a:rPr lang="it-IT" sz="800" b="1" i="1" dirty="0"/>
              <a:t>Due </a:t>
            </a:r>
            <a:r>
              <a:rPr lang="it-IT" sz="800" b="1" i="1" dirty="0" err="1"/>
              <a:t>diligence</a:t>
            </a:r>
            <a:r>
              <a:rPr lang="it-IT" sz="800" i="1" dirty="0"/>
              <a:t> </a:t>
            </a:r>
            <a:r>
              <a:rPr lang="it-IT" sz="800" dirty="0"/>
              <a:t>per valutazione </a:t>
            </a:r>
            <a:r>
              <a:rPr lang="it-IT" sz="800" i="1" dirty="0" err="1"/>
              <a:t>eligibility</a:t>
            </a:r>
            <a:r>
              <a:rPr lang="it-IT" sz="800" dirty="0"/>
              <a:t> progetto </a:t>
            </a:r>
            <a:r>
              <a:rPr lang="it-IT" sz="800" i="1" dirty="0"/>
              <a:t>(in </a:t>
            </a:r>
            <a:r>
              <a:rPr lang="it-IT" sz="800" i="1" dirty="0" err="1"/>
              <a:t>house</a:t>
            </a:r>
            <a:r>
              <a:rPr lang="it-IT" sz="800" i="1" dirty="0"/>
              <a:t>)</a:t>
            </a:r>
            <a:endParaRPr lang="it-IT" sz="800" b="1" i="1" dirty="0"/>
          </a:p>
          <a:p>
            <a:pPr marL="171450" indent="-171450" defTabSz="1219170">
              <a:lnSpc>
                <a:spcPct val="150000"/>
              </a:lnSpc>
              <a:spcBef>
                <a:spcPts val="200"/>
              </a:spcBef>
              <a:spcAft>
                <a:spcPts val="200"/>
              </a:spcAft>
              <a:buFont typeface="Wingdings" panose="05000000000000000000" pitchFamily="2" charset="2"/>
              <a:buChar char="§"/>
            </a:pPr>
            <a:r>
              <a:rPr lang="it-IT" sz="800" dirty="0"/>
              <a:t>Definizione </a:t>
            </a:r>
            <a:r>
              <a:rPr lang="it-IT" sz="800" i="1" dirty="0"/>
              <a:t>rating</a:t>
            </a:r>
            <a:r>
              <a:rPr lang="it-IT" sz="800" dirty="0"/>
              <a:t> e </a:t>
            </a:r>
            <a:r>
              <a:rPr lang="it-IT" sz="800" i="1" dirty="0" err="1"/>
              <a:t>pricing</a:t>
            </a:r>
            <a:r>
              <a:rPr lang="it-IT" sz="800" dirty="0"/>
              <a:t> a condizioni di mercato su rischio controparte</a:t>
            </a:r>
          </a:p>
          <a:p>
            <a:pPr marL="171450" indent="-171450" defTabSz="1219170">
              <a:lnSpc>
                <a:spcPct val="150000"/>
              </a:lnSpc>
              <a:spcBef>
                <a:spcPts val="200"/>
              </a:spcBef>
              <a:spcAft>
                <a:spcPts val="200"/>
              </a:spcAft>
              <a:buFont typeface="Wingdings" panose="05000000000000000000" pitchFamily="2" charset="2"/>
              <a:buChar char="§"/>
            </a:pPr>
            <a:r>
              <a:rPr lang="it-IT" sz="800" dirty="0"/>
              <a:t>Individuazione obiettivi ambientali raggiunti e applicazione migliorativi</a:t>
            </a:r>
            <a:r>
              <a:rPr lang="it-IT" sz="800" i="1" dirty="0"/>
              <a:t> </a:t>
            </a:r>
            <a:r>
              <a:rPr lang="it-IT" sz="800" i="1" dirty="0" err="1"/>
              <a:t>pricing</a:t>
            </a:r>
            <a:r>
              <a:rPr lang="it-IT" sz="800" i="1" dirty="0"/>
              <a:t> ( es. 2 obiettivi soddisfatti</a:t>
            </a:r>
            <a:r>
              <a:rPr lang="it-IT" sz="800" i="1" dirty="0" smtClean="0"/>
              <a:t>)</a:t>
            </a:r>
            <a:endParaRPr lang="it-IT" sz="800" dirty="0"/>
          </a:p>
          <a:p>
            <a:pPr marL="171450" indent="-171450" defTabSz="1219170">
              <a:lnSpc>
                <a:spcPct val="150000"/>
              </a:lnSpc>
              <a:spcBef>
                <a:spcPts val="200"/>
              </a:spcBef>
              <a:spcAft>
                <a:spcPts val="200"/>
              </a:spcAft>
              <a:buFont typeface="Wingdings" panose="05000000000000000000" pitchFamily="2" charset="2"/>
              <a:buChar char="§"/>
            </a:pPr>
            <a:r>
              <a:rPr lang="it-IT" sz="800" dirty="0"/>
              <a:t>Rilascio </a:t>
            </a:r>
            <a:r>
              <a:rPr lang="it-IT" sz="800" b="1" dirty="0"/>
              <a:t>Garanzia finanziaria </a:t>
            </a:r>
            <a:r>
              <a:rPr lang="it-IT" sz="800" dirty="0"/>
              <a:t>sul finanziamento bancario con copertura fino </a:t>
            </a:r>
            <a:r>
              <a:rPr lang="it-IT" sz="800" b="1" dirty="0"/>
              <a:t>all’80%</a:t>
            </a:r>
            <a:r>
              <a:rPr lang="it-IT" sz="800" dirty="0"/>
              <a:t>  </a:t>
            </a:r>
          </a:p>
        </p:txBody>
      </p:sp>
      <p:sp>
        <p:nvSpPr>
          <p:cNvPr id="97" name="object 23"/>
          <p:cNvSpPr/>
          <p:nvPr/>
        </p:nvSpPr>
        <p:spPr>
          <a:xfrm rot="5400000">
            <a:off x="6636982" y="1901123"/>
            <a:ext cx="2621024"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defTabSz="1219170">
              <a:lnSpc>
                <a:spcPct val="150000"/>
              </a:lnSpc>
              <a:buFont typeface="Wingdings" panose="05000000000000000000" pitchFamily="2" charset="2"/>
              <a:buChar char="§"/>
            </a:pPr>
            <a:r>
              <a:rPr lang="it-IT" sz="800" dirty="0" smtClean="0"/>
              <a:t>Rating*: </a:t>
            </a:r>
            <a:r>
              <a:rPr lang="it-IT" sz="800" strike="sngStrike" dirty="0"/>
              <a:t>BB</a:t>
            </a:r>
            <a:r>
              <a:rPr lang="it-IT" sz="800" dirty="0"/>
              <a:t> </a:t>
            </a:r>
            <a:r>
              <a:rPr lang="it-IT" sz="800" dirty="0">
                <a:sym typeface="Wingdings" panose="05000000000000000000" pitchFamily="2" charset="2"/>
              </a:rPr>
              <a:t> BB+</a:t>
            </a:r>
            <a:endParaRPr lang="it-IT" sz="800" dirty="0"/>
          </a:p>
          <a:p>
            <a:pPr marL="265113" lvl="1" indent="-174625" defTabSz="1219170">
              <a:lnSpc>
                <a:spcPct val="150000"/>
              </a:lnSpc>
              <a:buFont typeface="Wingdings" panose="05000000000000000000" pitchFamily="2" charset="2"/>
              <a:buChar char="§"/>
            </a:pPr>
            <a:r>
              <a:rPr lang="it-IT" sz="800" i="1" dirty="0" err="1"/>
              <a:t>Pricing</a:t>
            </a:r>
            <a:r>
              <a:rPr lang="it-IT" sz="800" i="1" dirty="0"/>
              <a:t> </a:t>
            </a:r>
            <a:r>
              <a:rPr lang="it-IT" sz="800" dirty="0"/>
              <a:t>garanzia: </a:t>
            </a:r>
            <a:r>
              <a:rPr lang="it-IT" sz="800" strike="sngStrike" dirty="0"/>
              <a:t>128bppa</a:t>
            </a:r>
            <a:r>
              <a:rPr lang="it-IT" sz="800" dirty="0"/>
              <a:t> </a:t>
            </a:r>
            <a:r>
              <a:rPr lang="it-IT" sz="800" dirty="0">
                <a:sym typeface="Wingdings" panose="05000000000000000000" pitchFamily="2" charset="2"/>
              </a:rPr>
              <a:t> 103bppa</a:t>
            </a:r>
          </a:p>
          <a:p>
            <a:pPr marL="265113" lvl="1" indent="-174625" defTabSz="1219170">
              <a:lnSpc>
                <a:spcPct val="150000"/>
              </a:lnSpc>
              <a:buFont typeface="Wingdings" panose="05000000000000000000" pitchFamily="2" charset="2"/>
              <a:buChar char="§"/>
            </a:pPr>
            <a:endParaRPr lang="it-IT" sz="800" dirty="0">
              <a:sym typeface="Wingdings" panose="05000000000000000000" pitchFamily="2" charset="2"/>
            </a:endParaRPr>
          </a:p>
          <a:p>
            <a:pPr marL="265113" lvl="1" indent="-174625" defTabSz="1219170">
              <a:lnSpc>
                <a:spcPct val="150000"/>
              </a:lnSpc>
              <a:buFont typeface="Wingdings" panose="05000000000000000000" pitchFamily="2" charset="2"/>
              <a:buChar char="§"/>
            </a:pPr>
            <a:endParaRPr lang="it-IT" sz="800" dirty="0"/>
          </a:p>
        </p:txBody>
      </p:sp>
      <p:grpSp>
        <p:nvGrpSpPr>
          <p:cNvPr id="98" name="btfpConclusionArrow358947"/>
          <p:cNvGrpSpPr/>
          <p:nvPr>
            <p:custDataLst>
              <p:tags r:id="rId3"/>
            </p:custDataLst>
          </p:nvPr>
        </p:nvGrpSpPr>
        <p:grpSpPr>
          <a:xfrm rot="16200000">
            <a:off x="818143" y="2428746"/>
            <a:ext cx="3125937" cy="288091"/>
            <a:chOff x="-18279232" y="1346286"/>
            <a:chExt cx="28871028" cy="534552"/>
          </a:xfrm>
        </p:grpSpPr>
        <p:sp>
          <p:nvSpPr>
            <p:cNvPr id="99"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0"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1"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2" name="btfpConclusionArrow358947"/>
          <p:cNvGrpSpPr/>
          <p:nvPr>
            <p:custDataLst>
              <p:tags r:id="rId4"/>
            </p:custDataLst>
          </p:nvPr>
        </p:nvGrpSpPr>
        <p:grpSpPr>
          <a:xfrm rot="16200000">
            <a:off x="3044697" y="2428745"/>
            <a:ext cx="3125936" cy="288091"/>
            <a:chOff x="-18279232" y="1346286"/>
            <a:chExt cx="28871028" cy="534552"/>
          </a:xfrm>
        </p:grpSpPr>
        <p:sp>
          <p:nvSpPr>
            <p:cNvPr id="103"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4"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5"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6" name="btfpConclusionArrow358947"/>
          <p:cNvGrpSpPr/>
          <p:nvPr>
            <p:custDataLst>
              <p:tags r:id="rId5"/>
            </p:custDataLst>
          </p:nvPr>
        </p:nvGrpSpPr>
        <p:grpSpPr>
          <a:xfrm rot="16200000">
            <a:off x="5271250" y="2428745"/>
            <a:ext cx="3125936" cy="288091"/>
            <a:chOff x="-18279232" y="1346286"/>
            <a:chExt cx="28871028" cy="534552"/>
          </a:xfrm>
        </p:grpSpPr>
        <p:sp>
          <p:nvSpPr>
            <p:cNvPr id="107"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8"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9"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114" name="object 23"/>
          <p:cNvSpPr/>
          <p:nvPr/>
        </p:nvSpPr>
        <p:spPr>
          <a:xfrm rot="5400000">
            <a:off x="3214943" y="934652"/>
            <a:ext cx="558921" cy="1779054"/>
          </a:xfrm>
          <a:prstGeom prst="rect">
            <a:avLst/>
          </a:prstGeom>
          <a:noFill/>
          <a:ln w="12700" cap="flat" cmpd="sng" algn="ctr">
            <a:solidFill>
              <a:srgbClr val="E30613"/>
            </a:solidFill>
            <a:prstDash val="dash"/>
            <a:round/>
            <a:headEnd type="none" w="med" len="med"/>
            <a:tailEnd type="none" w="med" len="med"/>
          </a:ln>
          <a:effectLst/>
        </p:spPr>
        <p:txBody>
          <a:bodyPr vert="vert270" wrap="square" lIns="72000" tIns="108000" rIns="72000" bIns="108000" numCol="1" rtlCol="0" anchor="t" anchorCtr="0" compatLnSpc="1">
            <a:prstTxWarp prst="textNoShape">
              <a:avLst/>
            </a:prstTxWarp>
            <a:noAutofit/>
          </a:bodyPr>
          <a:lstStyle/>
          <a:p>
            <a:pPr algn="just" defTabSz="1219170"/>
            <a:endParaRPr sz="1000" dirty="0"/>
          </a:p>
        </p:txBody>
      </p:sp>
      <p:grpSp>
        <p:nvGrpSpPr>
          <p:cNvPr id="12" name="Gruppo 11"/>
          <p:cNvGrpSpPr/>
          <p:nvPr/>
        </p:nvGrpSpPr>
        <p:grpSpPr>
          <a:xfrm>
            <a:off x="871835" y="3733470"/>
            <a:ext cx="792000" cy="792000"/>
            <a:chOff x="905183" y="3854670"/>
            <a:chExt cx="792000" cy="792000"/>
          </a:xfrm>
        </p:grpSpPr>
        <p:sp>
          <p:nvSpPr>
            <p:cNvPr id="4" name="Ovale 3"/>
            <p:cNvSpPr/>
            <p:nvPr/>
          </p:nvSpPr>
          <p:spPr>
            <a:xfrm>
              <a:off x="905183"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66383" y="3915870"/>
              <a:ext cx="669600" cy="669600"/>
            </a:xfrm>
            <a:prstGeom prst="rect">
              <a:avLst/>
            </a:prstGeom>
          </p:spPr>
        </p:pic>
      </p:grpSp>
      <p:grpSp>
        <p:nvGrpSpPr>
          <p:cNvPr id="11" name="Gruppo 10"/>
          <p:cNvGrpSpPr/>
          <p:nvPr/>
        </p:nvGrpSpPr>
        <p:grpSpPr>
          <a:xfrm>
            <a:off x="3098387" y="3733470"/>
            <a:ext cx="792000" cy="792000"/>
            <a:chOff x="3292066" y="3854670"/>
            <a:chExt cx="792000" cy="792000"/>
          </a:xfrm>
        </p:grpSpPr>
        <p:sp>
          <p:nvSpPr>
            <p:cNvPr id="33" name="Ovale 32"/>
            <p:cNvSpPr/>
            <p:nvPr/>
          </p:nvSpPr>
          <p:spPr>
            <a:xfrm>
              <a:off x="3292066"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Immagine 7"/>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382066" y="3944670"/>
              <a:ext cx="612000" cy="612000"/>
            </a:xfrm>
            <a:prstGeom prst="rect">
              <a:avLst/>
            </a:prstGeom>
          </p:spPr>
        </p:pic>
      </p:grpSp>
      <p:grpSp>
        <p:nvGrpSpPr>
          <p:cNvPr id="10" name="Gruppo 9"/>
          <p:cNvGrpSpPr/>
          <p:nvPr/>
        </p:nvGrpSpPr>
        <p:grpSpPr>
          <a:xfrm>
            <a:off x="5324940" y="3733470"/>
            <a:ext cx="792000" cy="792000"/>
            <a:chOff x="5350092" y="3854670"/>
            <a:chExt cx="792000" cy="792000"/>
          </a:xfrm>
        </p:grpSpPr>
        <p:sp>
          <p:nvSpPr>
            <p:cNvPr id="34" name="Ovale 33"/>
            <p:cNvSpPr/>
            <p:nvPr/>
          </p:nvSpPr>
          <p:spPr>
            <a:xfrm>
              <a:off x="5350092"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5458092" y="3962670"/>
              <a:ext cx="576000" cy="576000"/>
            </a:xfrm>
            <a:prstGeom prst="rect">
              <a:avLst/>
            </a:prstGeom>
          </p:spPr>
        </p:pic>
      </p:grpSp>
      <p:grpSp>
        <p:nvGrpSpPr>
          <p:cNvPr id="9" name="Gruppo 8"/>
          <p:cNvGrpSpPr/>
          <p:nvPr/>
        </p:nvGrpSpPr>
        <p:grpSpPr>
          <a:xfrm>
            <a:off x="7551494" y="3719896"/>
            <a:ext cx="792000" cy="792000"/>
            <a:chOff x="7612904" y="3841096"/>
            <a:chExt cx="792000" cy="792000"/>
          </a:xfrm>
        </p:grpSpPr>
        <p:sp>
          <p:nvSpPr>
            <p:cNvPr id="35" name="Ovale 34"/>
            <p:cNvSpPr/>
            <p:nvPr/>
          </p:nvSpPr>
          <p:spPr>
            <a:xfrm>
              <a:off x="7612904" y="3841096"/>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702904" y="3931096"/>
              <a:ext cx="612000" cy="612000"/>
            </a:xfrm>
            <a:prstGeom prst="rect">
              <a:avLst/>
            </a:prstGeom>
          </p:spPr>
        </p:pic>
      </p:grpSp>
      <p:sp>
        <p:nvSpPr>
          <p:cNvPr id="40" name="Rettangolo 39"/>
          <p:cNvSpPr/>
          <p:nvPr/>
        </p:nvSpPr>
        <p:spPr>
          <a:xfrm rot="1592136">
            <a:off x="7240907" y="2519248"/>
            <a:ext cx="1413173" cy="358288"/>
          </a:xfrm>
          <a:prstGeom prst="rect">
            <a:avLst/>
          </a:prstGeom>
          <a:solidFill>
            <a:schemeClr val="tx2">
              <a:lumMod val="20000"/>
              <a:lumOff val="80000"/>
            </a:schemeClr>
          </a:solidFill>
          <a:ln w="3175">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 b="1" i="1" dirty="0" smtClean="0">
                <a:solidFill>
                  <a:schemeClr val="tx1"/>
                </a:solidFill>
              </a:rPr>
              <a:t>a mero titolo esemplificativo</a:t>
            </a:r>
            <a:endParaRPr lang="it-IT" sz="600" b="1" i="1" dirty="0">
              <a:solidFill>
                <a:schemeClr val="tx1"/>
              </a:solidFill>
            </a:endParaRPr>
          </a:p>
        </p:txBody>
      </p:sp>
      <p:sp>
        <p:nvSpPr>
          <p:cNvPr id="41" name="Rettangolo 40"/>
          <p:cNvSpPr/>
          <p:nvPr/>
        </p:nvSpPr>
        <p:spPr>
          <a:xfrm>
            <a:off x="363293" y="4742923"/>
            <a:ext cx="5470187" cy="207749"/>
          </a:xfrm>
          <a:prstGeom prst="rect">
            <a:avLst/>
          </a:prstGeom>
        </p:spPr>
        <p:txBody>
          <a:bodyPr wrap="square">
            <a:spAutoFit/>
          </a:bodyPr>
          <a:lstStyle/>
          <a:p>
            <a:pPr algn="just" defTabSz="1219170">
              <a:lnSpc>
                <a:spcPct val="150000"/>
              </a:lnSpc>
              <a:spcBef>
                <a:spcPts val="200"/>
              </a:spcBef>
              <a:spcAft>
                <a:spcPts val="200"/>
              </a:spcAft>
            </a:pPr>
            <a:r>
              <a:rPr lang="it-IT" sz="500" dirty="0" smtClean="0"/>
              <a:t>* condizioni </a:t>
            </a:r>
            <a:r>
              <a:rPr lang="it-IT" sz="500" dirty="0"/>
              <a:t>di mercato con condizioni di maggior favore in caso di beneficio simultaneo a più obiettivi</a:t>
            </a:r>
            <a:endParaRPr lang="it-IT" sz="500" baseline="-25000" dirty="0"/>
          </a:p>
        </p:txBody>
      </p:sp>
      <p:sp>
        <p:nvSpPr>
          <p:cNvPr id="42"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22</a:t>
            </a:fld>
            <a:endParaRPr lang="it-IT" dirty="0"/>
          </a:p>
        </p:txBody>
      </p:sp>
      <p:sp>
        <p:nvSpPr>
          <p:cNvPr id="43" name="Rettangolo 42"/>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44" name="Rettangolo 43"/>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11086758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6183" name="Diapositiva think-cell" r:id="rId8" imgW="360" imgH="360" progId="TCLayout.ActiveDocument.1">
                  <p:embed/>
                </p:oleObj>
              </mc:Choice>
              <mc:Fallback>
                <p:oleObj name="Diapositiva think-cell" r:id="rId8" imgW="360" imgH="360" progId="TCLayout.ActiveDocument.1">
                  <p:embed/>
                  <p:pic>
                    <p:nvPicPr>
                      <p:cNvPr id="2" name="Oggetto 1" hidden="1"/>
                      <p:cNvPicPr/>
                      <p:nvPr/>
                    </p:nvPicPr>
                    <p:blipFill>
                      <a:blip r:embed="rId9"/>
                      <a:stretch>
                        <a:fillRect/>
                      </a:stretch>
                    </p:blipFill>
                    <p:spPr>
                      <a:xfrm>
                        <a:off x="1588" y="1588"/>
                        <a:ext cx="1588" cy="1588"/>
                      </a:xfrm>
                      <a:prstGeom prst="rect">
                        <a:avLst/>
                      </a:prstGeom>
                    </p:spPr>
                  </p:pic>
                </p:oleObj>
              </mc:Fallback>
            </mc:AlternateContent>
          </a:graphicData>
        </a:graphic>
      </p:graphicFrame>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6723277" cy="287337"/>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a:t>Esempio di operazione </a:t>
            </a:r>
            <a:r>
              <a:rPr lang="it-IT" sz="1800" b="1" i="1" dirty="0" err="1"/>
              <a:t>eligible</a:t>
            </a:r>
            <a:r>
              <a:rPr lang="it-IT" sz="1800" b="1" dirty="0"/>
              <a:t> – </a:t>
            </a:r>
            <a:r>
              <a:rPr lang="it-IT" sz="1800" b="1" dirty="0" smtClean="0"/>
              <a:t>rinnovo parco veicoli con motori elettrici</a:t>
            </a:r>
            <a:endParaRPr lang="it-IT" sz="1800" b="1" dirty="0"/>
          </a:p>
        </p:txBody>
      </p:sp>
      <p:sp>
        <p:nvSpPr>
          <p:cNvPr id="84" name="object 23"/>
          <p:cNvSpPr/>
          <p:nvPr/>
        </p:nvSpPr>
        <p:spPr>
          <a:xfrm rot="5400000">
            <a:off x="1045390"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Tipologia di progetto</a:t>
            </a:r>
            <a:endParaRPr sz="1000" b="1" dirty="0">
              <a:solidFill>
                <a:schemeClr val="bg1"/>
              </a:solidFill>
            </a:endParaRPr>
          </a:p>
        </p:txBody>
      </p:sp>
      <p:sp>
        <p:nvSpPr>
          <p:cNvPr id="85" name="object 23"/>
          <p:cNvSpPr/>
          <p:nvPr/>
        </p:nvSpPr>
        <p:spPr>
          <a:xfrm rot="5400000">
            <a:off x="3271943" y="308143"/>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Package finanziario</a:t>
            </a:r>
            <a:endParaRPr sz="1000" b="1" dirty="0">
              <a:solidFill>
                <a:schemeClr val="bg1"/>
              </a:solidFill>
            </a:endParaRPr>
          </a:p>
        </p:txBody>
      </p:sp>
      <p:sp>
        <p:nvSpPr>
          <p:cNvPr id="86" name="object 23"/>
          <p:cNvSpPr/>
          <p:nvPr/>
        </p:nvSpPr>
        <p:spPr>
          <a:xfrm rot="5400000">
            <a:off x="5498496" y="308143"/>
            <a:ext cx="444893" cy="1848256"/>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Intervento SACE</a:t>
            </a:r>
            <a:endParaRPr sz="1000" b="1" dirty="0">
              <a:solidFill>
                <a:schemeClr val="bg1"/>
              </a:solidFill>
            </a:endParaRPr>
          </a:p>
        </p:txBody>
      </p:sp>
      <p:sp>
        <p:nvSpPr>
          <p:cNvPr id="87" name="object 23"/>
          <p:cNvSpPr/>
          <p:nvPr/>
        </p:nvSpPr>
        <p:spPr>
          <a:xfrm rot="5400000">
            <a:off x="7725049" y="308144"/>
            <a:ext cx="444893" cy="1848256"/>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36000" rIns="72000" bIns="36000" numCol="1" rtlCol="0" anchor="ctr" anchorCtr="0" compatLnSpc="1">
            <a:prstTxWarp prst="textNoShape">
              <a:avLst/>
            </a:prstTxWarp>
            <a:noAutofit/>
          </a:bodyPr>
          <a:lstStyle/>
          <a:p>
            <a:pPr algn="ctr" defTabSz="1219170"/>
            <a:r>
              <a:rPr lang="it-IT" sz="1000" b="1" dirty="0" smtClean="0">
                <a:solidFill>
                  <a:schemeClr val="bg1"/>
                </a:solidFill>
              </a:rPr>
              <a:t>Benefici</a:t>
            </a:r>
            <a:endParaRPr sz="1000" b="1" dirty="0">
              <a:solidFill>
                <a:schemeClr val="bg1"/>
              </a:solidFill>
            </a:endParaRPr>
          </a:p>
        </p:txBody>
      </p:sp>
      <p:sp>
        <p:nvSpPr>
          <p:cNvPr id="94" name="object 23"/>
          <p:cNvSpPr/>
          <p:nvPr/>
        </p:nvSpPr>
        <p:spPr>
          <a:xfrm rot="5400000">
            <a:off x="-42675" y="1901120"/>
            <a:ext cx="2621020"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buFont typeface="Wingdings" panose="05000000000000000000" pitchFamily="2" charset="2"/>
              <a:buChar char="§"/>
            </a:pPr>
            <a:r>
              <a:rPr lang="it-IT" sz="800" dirty="0" smtClean="0"/>
              <a:t>Acquisto parco veicoli elettrici destinati al trasporto pubblico ferroviario regionale per un valore di </a:t>
            </a:r>
            <a:r>
              <a:rPr lang="it-IT" sz="800" b="1" dirty="0" smtClean="0"/>
              <a:t>100 mln€</a:t>
            </a:r>
            <a:endParaRPr lang="it-IT" sz="800" b="1" dirty="0"/>
          </a:p>
        </p:txBody>
      </p:sp>
      <p:sp>
        <p:nvSpPr>
          <p:cNvPr id="95" name="object 23"/>
          <p:cNvSpPr/>
          <p:nvPr/>
        </p:nvSpPr>
        <p:spPr>
          <a:xfrm rot="5400000">
            <a:off x="2183876" y="1901121"/>
            <a:ext cx="2621023"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algn="just" defTabSz="1219170">
              <a:lnSpc>
                <a:spcPct val="150000"/>
              </a:lnSpc>
              <a:spcBef>
                <a:spcPts val="600"/>
              </a:spcBef>
              <a:spcAft>
                <a:spcPts val="600"/>
              </a:spcAft>
              <a:buFont typeface="Wingdings" panose="05000000000000000000" pitchFamily="2" charset="2"/>
              <a:buChar char="§"/>
            </a:pPr>
            <a:r>
              <a:rPr lang="it-IT" sz="800" b="1" dirty="0" smtClean="0"/>
              <a:t>Finanziamento </a:t>
            </a:r>
            <a:r>
              <a:rPr lang="it-IT" sz="800" dirty="0"/>
              <a:t>bancario per € </a:t>
            </a:r>
            <a:r>
              <a:rPr lang="it-IT" sz="800" b="1" dirty="0" smtClean="0"/>
              <a:t>54 </a:t>
            </a:r>
            <a:r>
              <a:rPr lang="it-IT" sz="800" b="1" dirty="0"/>
              <a:t>mln </a:t>
            </a:r>
            <a:r>
              <a:rPr lang="it-IT" sz="800" dirty="0"/>
              <a:t>(ammortamento 10 anni)</a:t>
            </a:r>
          </a:p>
          <a:p>
            <a:pPr marL="265113" lvl="1" indent="-174625" algn="just" defTabSz="1219170">
              <a:lnSpc>
                <a:spcPct val="150000"/>
              </a:lnSpc>
              <a:spcBef>
                <a:spcPts val="600"/>
              </a:spcBef>
              <a:spcAft>
                <a:spcPts val="600"/>
              </a:spcAft>
              <a:buFont typeface="Wingdings" panose="05000000000000000000" pitchFamily="2" charset="2"/>
              <a:buChar char="§"/>
            </a:pPr>
            <a:r>
              <a:rPr lang="it-IT" sz="800" b="1" dirty="0"/>
              <a:t>Risorse proprie </a:t>
            </a:r>
            <a:r>
              <a:rPr lang="it-IT" sz="800" dirty="0"/>
              <a:t>per € </a:t>
            </a:r>
            <a:r>
              <a:rPr lang="it-IT" sz="800" b="1" dirty="0" smtClean="0"/>
              <a:t>26 mln</a:t>
            </a:r>
          </a:p>
          <a:p>
            <a:pPr marL="265113" lvl="1" indent="-174625" algn="just" defTabSz="1219170">
              <a:lnSpc>
                <a:spcPct val="150000"/>
              </a:lnSpc>
              <a:spcBef>
                <a:spcPts val="600"/>
              </a:spcBef>
              <a:spcAft>
                <a:spcPts val="600"/>
              </a:spcAft>
              <a:buFont typeface="Wingdings" panose="05000000000000000000" pitchFamily="2" charset="2"/>
              <a:buChar char="§"/>
            </a:pPr>
            <a:r>
              <a:rPr lang="it-IT" sz="800" b="1" i="1" dirty="0" err="1" smtClean="0"/>
              <a:t>Grants</a:t>
            </a:r>
            <a:r>
              <a:rPr lang="it-IT" sz="800" b="1" dirty="0" smtClean="0"/>
              <a:t> </a:t>
            </a:r>
            <a:r>
              <a:rPr lang="it-IT" sz="800" dirty="0" smtClean="0"/>
              <a:t>pubblici per </a:t>
            </a:r>
            <a:r>
              <a:rPr lang="it-IT" sz="800" b="1" dirty="0" smtClean="0"/>
              <a:t>€ 20 mln</a:t>
            </a:r>
            <a:endParaRPr lang="it-IT" sz="800" b="1" dirty="0"/>
          </a:p>
        </p:txBody>
      </p:sp>
      <p:sp>
        <p:nvSpPr>
          <p:cNvPr id="96" name="object 23"/>
          <p:cNvSpPr/>
          <p:nvPr/>
        </p:nvSpPr>
        <p:spPr>
          <a:xfrm rot="5400000">
            <a:off x="4410430" y="1901119"/>
            <a:ext cx="2621021"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171450" indent="-171450" algn="just" defTabSz="1219170">
              <a:lnSpc>
                <a:spcPct val="150000"/>
              </a:lnSpc>
              <a:spcBef>
                <a:spcPts val="200"/>
              </a:spcBef>
              <a:spcAft>
                <a:spcPts val="200"/>
              </a:spcAft>
              <a:buFont typeface="Wingdings" panose="05000000000000000000" pitchFamily="2" charset="2"/>
              <a:buChar char="§"/>
            </a:pPr>
            <a:r>
              <a:rPr lang="it-IT" sz="800" b="1" i="1" dirty="0"/>
              <a:t>Due </a:t>
            </a:r>
            <a:r>
              <a:rPr lang="it-IT" sz="800" b="1" i="1" dirty="0" err="1"/>
              <a:t>diligence</a:t>
            </a:r>
            <a:r>
              <a:rPr lang="it-IT" sz="800" i="1" dirty="0"/>
              <a:t> </a:t>
            </a:r>
            <a:r>
              <a:rPr lang="it-IT" sz="800" dirty="0"/>
              <a:t>per valutazione </a:t>
            </a:r>
            <a:r>
              <a:rPr lang="it-IT" sz="800" i="1" dirty="0" err="1"/>
              <a:t>eligibility</a:t>
            </a:r>
            <a:r>
              <a:rPr lang="it-IT" sz="800" dirty="0"/>
              <a:t> progetto </a:t>
            </a:r>
            <a:r>
              <a:rPr lang="it-IT" sz="800" i="1" dirty="0"/>
              <a:t>(in </a:t>
            </a:r>
            <a:r>
              <a:rPr lang="it-IT" sz="800" i="1" dirty="0" err="1"/>
              <a:t>house</a:t>
            </a:r>
            <a:r>
              <a:rPr lang="it-IT" sz="800" i="1" dirty="0"/>
              <a:t>)</a:t>
            </a:r>
            <a:endParaRPr lang="it-IT" sz="800" b="1" i="1"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Definizione </a:t>
            </a:r>
            <a:r>
              <a:rPr lang="it-IT" sz="800" i="1" dirty="0"/>
              <a:t>rating</a:t>
            </a:r>
            <a:r>
              <a:rPr lang="it-IT" sz="800" dirty="0"/>
              <a:t> e </a:t>
            </a:r>
            <a:r>
              <a:rPr lang="it-IT" sz="800" i="1" dirty="0" err="1"/>
              <a:t>pricing</a:t>
            </a:r>
            <a:r>
              <a:rPr lang="it-IT" sz="800" dirty="0"/>
              <a:t> a condizioni di mercato su rischio controparte</a:t>
            </a:r>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Individuazione obiettivi ambientali raggiunti e applicazione migliorativi</a:t>
            </a:r>
            <a:r>
              <a:rPr lang="it-IT" sz="800" i="1" dirty="0"/>
              <a:t> </a:t>
            </a:r>
            <a:r>
              <a:rPr lang="it-IT" sz="800" i="1" dirty="0" err="1"/>
              <a:t>pricing</a:t>
            </a:r>
            <a:r>
              <a:rPr lang="it-IT" sz="800" i="1" dirty="0"/>
              <a:t> ( es. 2 obiettivi soddisfatti</a:t>
            </a:r>
            <a:r>
              <a:rPr lang="it-IT" sz="800" i="1" dirty="0" smtClean="0"/>
              <a:t>)</a:t>
            </a:r>
            <a:endParaRPr lang="it-IT" sz="800" dirty="0"/>
          </a:p>
          <a:p>
            <a:pPr marL="171450" indent="-171450" algn="just" defTabSz="1219170">
              <a:lnSpc>
                <a:spcPct val="150000"/>
              </a:lnSpc>
              <a:spcBef>
                <a:spcPts val="200"/>
              </a:spcBef>
              <a:spcAft>
                <a:spcPts val="200"/>
              </a:spcAft>
              <a:buFont typeface="Wingdings" panose="05000000000000000000" pitchFamily="2" charset="2"/>
              <a:buChar char="§"/>
            </a:pPr>
            <a:r>
              <a:rPr lang="it-IT" sz="800" dirty="0"/>
              <a:t>Rilascio </a:t>
            </a:r>
            <a:r>
              <a:rPr lang="it-IT" sz="800" b="1" dirty="0"/>
              <a:t>Garanzia finanziaria </a:t>
            </a:r>
            <a:r>
              <a:rPr lang="it-IT" sz="800" dirty="0"/>
              <a:t>sul finanziamento bancario con copertura fino </a:t>
            </a:r>
            <a:r>
              <a:rPr lang="it-IT" sz="800" b="1" dirty="0"/>
              <a:t>all’80%</a:t>
            </a:r>
            <a:r>
              <a:rPr lang="it-IT" sz="800" dirty="0"/>
              <a:t>  </a:t>
            </a:r>
          </a:p>
        </p:txBody>
      </p:sp>
      <p:sp>
        <p:nvSpPr>
          <p:cNvPr id="97" name="object 23"/>
          <p:cNvSpPr/>
          <p:nvPr/>
        </p:nvSpPr>
        <p:spPr>
          <a:xfrm rot="5400000">
            <a:off x="6636982" y="1901123"/>
            <a:ext cx="2621024" cy="1848256"/>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72000" tIns="72000" rIns="72000" bIns="0" numCol="1" rtlCol="0" anchor="t" anchorCtr="0" compatLnSpc="1">
            <a:prstTxWarp prst="textNoShape">
              <a:avLst/>
            </a:prstTxWarp>
            <a:noAutofit/>
          </a:bodyPr>
          <a:lstStyle/>
          <a:p>
            <a:pPr marL="265113" lvl="1" indent="-174625" algn="just" defTabSz="1219170">
              <a:lnSpc>
                <a:spcPct val="150000"/>
              </a:lnSpc>
              <a:buFont typeface="Wingdings" panose="05000000000000000000" pitchFamily="2" charset="2"/>
              <a:buChar char="§"/>
            </a:pPr>
            <a:r>
              <a:rPr lang="it-IT" sz="800" dirty="0" smtClean="0"/>
              <a:t>Rating*: </a:t>
            </a:r>
            <a:r>
              <a:rPr lang="it-IT" sz="800" strike="sngStrike" dirty="0"/>
              <a:t>BB</a:t>
            </a:r>
            <a:r>
              <a:rPr lang="it-IT" sz="800" dirty="0"/>
              <a:t> </a:t>
            </a:r>
            <a:r>
              <a:rPr lang="it-IT" sz="800" dirty="0">
                <a:sym typeface="Wingdings" panose="05000000000000000000" pitchFamily="2" charset="2"/>
              </a:rPr>
              <a:t> BB+</a:t>
            </a:r>
            <a:endParaRPr lang="it-IT" sz="800" dirty="0"/>
          </a:p>
          <a:p>
            <a:pPr marL="265113" lvl="1" indent="-174625" algn="just" defTabSz="1219170">
              <a:lnSpc>
                <a:spcPct val="150000"/>
              </a:lnSpc>
              <a:buFont typeface="Wingdings" panose="05000000000000000000" pitchFamily="2" charset="2"/>
              <a:buChar char="§"/>
            </a:pPr>
            <a:r>
              <a:rPr lang="it-IT" sz="800" i="1" dirty="0" err="1"/>
              <a:t>Pricing</a:t>
            </a:r>
            <a:r>
              <a:rPr lang="it-IT" sz="800" i="1" dirty="0"/>
              <a:t> </a:t>
            </a:r>
            <a:r>
              <a:rPr lang="it-IT" sz="800" dirty="0"/>
              <a:t>garanzia: </a:t>
            </a:r>
            <a:r>
              <a:rPr lang="it-IT" sz="800" strike="sngStrike" dirty="0"/>
              <a:t>128bppa</a:t>
            </a:r>
            <a:r>
              <a:rPr lang="it-IT" sz="800" dirty="0"/>
              <a:t> </a:t>
            </a:r>
            <a:r>
              <a:rPr lang="it-IT" sz="800" dirty="0">
                <a:sym typeface="Wingdings" panose="05000000000000000000" pitchFamily="2" charset="2"/>
              </a:rPr>
              <a:t> 103bppa</a:t>
            </a:r>
          </a:p>
          <a:p>
            <a:pPr marL="265113" lvl="1" indent="-174625" algn="just" defTabSz="1219170">
              <a:lnSpc>
                <a:spcPct val="150000"/>
              </a:lnSpc>
              <a:buFont typeface="Wingdings" panose="05000000000000000000" pitchFamily="2" charset="2"/>
              <a:buChar char="§"/>
            </a:pPr>
            <a:endParaRPr lang="it-IT" sz="800" dirty="0">
              <a:sym typeface="Wingdings" panose="05000000000000000000" pitchFamily="2" charset="2"/>
            </a:endParaRPr>
          </a:p>
          <a:p>
            <a:pPr marL="265113" lvl="1" indent="-174625" algn="just" defTabSz="1219170">
              <a:lnSpc>
                <a:spcPct val="150000"/>
              </a:lnSpc>
              <a:buFont typeface="Wingdings" panose="05000000000000000000" pitchFamily="2" charset="2"/>
              <a:buChar char="§"/>
            </a:pPr>
            <a:endParaRPr lang="it-IT" sz="800" dirty="0"/>
          </a:p>
        </p:txBody>
      </p:sp>
      <p:grpSp>
        <p:nvGrpSpPr>
          <p:cNvPr id="98" name="btfpConclusionArrow358947"/>
          <p:cNvGrpSpPr/>
          <p:nvPr>
            <p:custDataLst>
              <p:tags r:id="rId3"/>
            </p:custDataLst>
          </p:nvPr>
        </p:nvGrpSpPr>
        <p:grpSpPr>
          <a:xfrm rot="16200000">
            <a:off x="818143" y="2428746"/>
            <a:ext cx="3125937" cy="288091"/>
            <a:chOff x="-18279232" y="1346286"/>
            <a:chExt cx="28871028" cy="534552"/>
          </a:xfrm>
        </p:grpSpPr>
        <p:sp>
          <p:nvSpPr>
            <p:cNvPr id="99"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0"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1"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2" name="btfpConclusionArrow358947"/>
          <p:cNvGrpSpPr/>
          <p:nvPr>
            <p:custDataLst>
              <p:tags r:id="rId4"/>
            </p:custDataLst>
          </p:nvPr>
        </p:nvGrpSpPr>
        <p:grpSpPr>
          <a:xfrm rot="16200000">
            <a:off x="3044697" y="2428745"/>
            <a:ext cx="3125936" cy="288091"/>
            <a:chOff x="-18279232" y="1346286"/>
            <a:chExt cx="28871028" cy="534552"/>
          </a:xfrm>
        </p:grpSpPr>
        <p:sp>
          <p:nvSpPr>
            <p:cNvPr id="103"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4"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5"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grpSp>
        <p:nvGrpSpPr>
          <p:cNvPr id="106" name="btfpConclusionArrow358947"/>
          <p:cNvGrpSpPr/>
          <p:nvPr>
            <p:custDataLst>
              <p:tags r:id="rId5"/>
            </p:custDataLst>
          </p:nvPr>
        </p:nvGrpSpPr>
        <p:grpSpPr>
          <a:xfrm rot="16200000">
            <a:off x="5271250" y="2428745"/>
            <a:ext cx="3125936" cy="288091"/>
            <a:chOff x="-18279232" y="1346286"/>
            <a:chExt cx="28871028" cy="534552"/>
          </a:xfrm>
        </p:grpSpPr>
        <p:sp>
          <p:nvSpPr>
            <p:cNvPr id="107" name="btfpConclusionArrowPointer358947"/>
            <p:cNvSpPr/>
            <p:nvPr/>
          </p:nvSpPr>
          <p:spPr bwMode="gray">
            <a:xfrm>
              <a:off x="-6466338" y="1346286"/>
              <a:ext cx="5336410" cy="527608"/>
            </a:xfrm>
            <a:prstGeom prst="downArrow">
              <a:avLst>
                <a:gd name="adj1" fmla="val 50000"/>
                <a:gd name="adj2" fmla="val 70000"/>
              </a:avLst>
            </a:prstGeom>
            <a:noFill/>
            <a:ln w="9525" cmpd="sng">
              <a:solidFill>
                <a:schemeClr val="tx1"/>
              </a:solidFill>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36000" tIns="36000" rIns="36000" bIns="36000" numCol="1" spcCol="0" rtlCol="0" fromWordArt="0" anchor="t" anchorCtr="0" forceAA="0" compatLnSpc="1">
              <a:prstTxWarp prst="textNoShape">
                <a:avLst/>
              </a:prstTxWarp>
              <a:noAutofit/>
            </a:bodyPr>
            <a:lstStyle/>
            <a:p>
              <a:pPr marL="0" indent="0" algn="ctr">
                <a:buNone/>
              </a:pPr>
              <a:endParaRPr lang="it-IT" sz="1600" smtClean="0">
                <a:solidFill>
                  <a:schemeClr val="tx1"/>
                </a:solidFill>
              </a:endParaRPr>
            </a:p>
          </p:txBody>
        </p:sp>
        <p:cxnSp>
          <p:nvCxnSpPr>
            <p:cNvPr id="108" name="btfpConclusionArrowLineLeft358947"/>
            <p:cNvCxnSpPr/>
            <p:nvPr/>
          </p:nvCxnSpPr>
          <p:spPr bwMode="gray">
            <a:xfrm>
              <a:off x="-18279232" y="1880838"/>
              <a:ext cx="12337418"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cxnSp>
          <p:nvCxnSpPr>
            <p:cNvPr id="109" name="btfpConclusionArrowLineRight358947"/>
            <p:cNvCxnSpPr/>
            <p:nvPr/>
          </p:nvCxnSpPr>
          <p:spPr bwMode="gray">
            <a:xfrm>
              <a:off x="-1745620" y="1880838"/>
              <a:ext cx="12337416" cy="0"/>
            </a:xfrm>
            <a:prstGeom prst="line">
              <a:avLst/>
            </a:prstGeom>
            <a:ln w="9525" cap="flat" cmpd="sng">
              <a:solidFill>
                <a:schemeClr val="tx1"/>
              </a:solidFill>
              <a:miter lim="800000"/>
              <a:tailEnd type="none" w="med" len="lg"/>
            </a:ln>
          </p:spPr>
          <p:style>
            <a:lnRef idx="1">
              <a:schemeClr val="accent1"/>
            </a:lnRef>
            <a:fillRef idx="0">
              <a:schemeClr val="accent1"/>
            </a:fillRef>
            <a:effectRef idx="0">
              <a:schemeClr val="accent1"/>
            </a:effectRef>
            <a:fontRef idx="minor">
              <a:schemeClr val="tx1"/>
            </a:fontRef>
          </p:style>
        </p:cxnSp>
      </p:grpSp>
      <p:sp>
        <p:nvSpPr>
          <p:cNvPr id="114" name="object 23"/>
          <p:cNvSpPr/>
          <p:nvPr/>
        </p:nvSpPr>
        <p:spPr>
          <a:xfrm rot="5400000">
            <a:off x="3287901" y="861696"/>
            <a:ext cx="413006" cy="1779054"/>
          </a:xfrm>
          <a:prstGeom prst="rect">
            <a:avLst/>
          </a:prstGeom>
          <a:noFill/>
          <a:ln w="12700" cap="flat" cmpd="sng" algn="ctr">
            <a:solidFill>
              <a:srgbClr val="E30613"/>
            </a:solidFill>
            <a:prstDash val="dash"/>
            <a:round/>
            <a:headEnd type="none" w="med" len="med"/>
            <a:tailEnd type="none" w="med" len="med"/>
          </a:ln>
          <a:effectLst/>
        </p:spPr>
        <p:txBody>
          <a:bodyPr vert="vert270" wrap="square" lIns="72000" tIns="108000" rIns="72000" bIns="108000" numCol="1" rtlCol="0" anchor="t" anchorCtr="0" compatLnSpc="1">
            <a:prstTxWarp prst="textNoShape">
              <a:avLst/>
            </a:prstTxWarp>
            <a:noAutofit/>
          </a:bodyPr>
          <a:lstStyle/>
          <a:p>
            <a:pPr algn="just" defTabSz="1219170"/>
            <a:endParaRPr sz="1000" dirty="0"/>
          </a:p>
        </p:txBody>
      </p:sp>
      <p:grpSp>
        <p:nvGrpSpPr>
          <p:cNvPr id="12" name="Gruppo 11"/>
          <p:cNvGrpSpPr/>
          <p:nvPr/>
        </p:nvGrpSpPr>
        <p:grpSpPr>
          <a:xfrm>
            <a:off x="871835" y="3733470"/>
            <a:ext cx="792000" cy="792000"/>
            <a:chOff x="905183" y="3854670"/>
            <a:chExt cx="792000" cy="792000"/>
          </a:xfrm>
        </p:grpSpPr>
        <p:sp>
          <p:nvSpPr>
            <p:cNvPr id="4" name="Ovale 3"/>
            <p:cNvSpPr/>
            <p:nvPr/>
          </p:nvSpPr>
          <p:spPr>
            <a:xfrm>
              <a:off x="905183"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6" name="Immagine 5"/>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6383" y="3915870"/>
              <a:ext cx="669600" cy="669600"/>
            </a:xfrm>
            <a:prstGeom prst="rect">
              <a:avLst/>
            </a:prstGeom>
          </p:spPr>
        </p:pic>
      </p:grpSp>
      <p:grpSp>
        <p:nvGrpSpPr>
          <p:cNvPr id="11" name="Gruppo 10"/>
          <p:cNvGrpSpPr/>
          <p:nvPr/>
        </p:nvGrpSpPr>
        <p:grpSpPr>
          <a:xfrm>
            <a:off x="3098387" y="3733470"/>
            <a:ext cx="792000" cy="792000"/>
            <a:chOff x="3292066" y="3854670"/>
            <a:chExt cx="792000" cy="792000"/>
          </a:xfrm>
        </p:grpSpPr>
        <p:sp>
          <p:nvSpPr>
            <p:cNvPr id="33" name="Ovale 32"/>
            <p:cNvSpPr/>
            <p:nvPr/>
          </p:nvSpPr>
          <p:spPr>
            <a:xfrm>
              <a:off x="3292066"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8" name="Immagine 7"/>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82066" y="3944670"/>
              <a:ext cx="612000" cy="612000"/>
            </a:xfrm>
            <a:prstGeom prst="rect">
              <a:avLst/>
            </a:prstGeom>
          </p:spPr>
        </p:pic>
      </p:grpSp>
      <p:grpSp>
        <p:nvGrpSpPr>
          <p:cNvPr id="10" name="Gruppo 9"/>
          <p:cNvGrpSpPr/>
          <p:nvPr/>
        </p:nvGrpSpPr>
        <p:grpSpPr>
          <a:xfrm>
            <a:off x="5324940" y="3733470"/>
            <a:ext cx="792000" cy="792000"/>
            <a:chOff x="5350092" y="3854670"/>
            <a:chExt cx="792000" cy="792000"/>
          </a:xfrm>
        </p:grpSpPr>
        <p:sp>
          <p:nvSpPr>
            <p:cNvPr id="34" name="Ovale 33"/>
            <p:cNvSpPr/>
            <p:nvPr/>
          </p:nvSpPr>
          <p:spPr>
            <a:xfrm>
              <a:off x="5350092" y="3854670"/>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7" name="Immagine 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458092" y="3962670"/>
              <a:ext cx="576000" cy="576000"/>
            </a:xfrm>
            <a:prstGeom prst="rect">
              <a:avLst/>
            </a:prstGeom>
          </p:spPr>
        </p:pic>
      </p:grpSp>
      <p:grpSp>
        <p:nvGrpSpPr>
          <p:cNvPr id="9" name="Gruppo 8"/>
          <p:cNvGrpSpPr/>
          <p:nvPr/>
        </p:nvGrpSpPr>
        <p:grpSpPr>
          <a:xfrm>
            <a:off x="7551494" y="3719896"/>
            <a:ext cx="792000" cy="792000"/>
            <a:chOff x="7612904" y="3841096"/>
            <a:chExt cx="792000" cy="792000"/>
          </a:xfrm>
        </p:grpSpPr>
        <p:sp>
          <p:nvSpPr>
            <p:cNvPr id="35" name="Ovale 34"/>
            <p:cNvSpPr/>
            <p:nvPr/>
          </p:nvSpPr>
          <p:spPr>
            <a:xfrm>
              <a:off x="7612904" y="3841096"/>
              <a:ext cx="792000" cy="792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702904" y="3931096"/>
              <a:ext cx="612000" cy="612000"/>
            </a:xfrm>
            <a:prstGeom prst="rect">
              <a:avLst/>
            </a:prstGeom>
          </p:spPr>
        </p:pic>
      </p:grpSp>
      <p:pic>
        <p:nvPicPr>
          <p:cNvPr id="39" name="Immagine 38"/>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6842294" y="144097"/>
            <a:ext cx="709200" cy="709200"/>
          </a:xfrm>
          <a:prstGeom prst="rect">
            <a:avLst/>
          </a:prstGeom>
        </p:spPr>
      </p:pic>
      <p:sp>
        <p:nvSpPr>
          <p:cNvPr id="40" name="Rettangolo 39"/>
          <p:cNvSpPr/>
          <p:nvPr/>
        </p:nvSpPr>
        <p:spPr>
          <a:xfrm rot="1592136">
            <a:off x="7240907" y="2519248"/>
            <a:ext cx="1413173" cy="358288"/>
          </a:xfrm>
          <a:prstGeom prst="rect">
            <a:avLst/>
          </a:prstGeom>
          <a:solidFill>
            <a:schemeClr val="tx2">
              <a:lumMod val="20000"/>
              <a:lumOff val="80000"/>
            </a:schemeClr>
          </a:solidFill>
          <a:ln w="3175">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600" b="1" i="1" dirty="0" smtClean="0">
                <a:solidFill>
                  <a:schemeClr val="tx1"/>
                </a:solidFill>
              </a:rPr>
              <a:t>a mero titolo esemplificativo</a:t>
            </a:r>
            <a:endParaRPr lang="it-IT" sz="600" b="1" i="1" dirty="0">
              <a:solidFill>
                <a:schemeClr val="tx1"/>
              </a:solidFill>
            </a:endParaRPr>
          </a:p>
        </p:txBody>
      </p:sp>
      <p:sp>
        <p:nvSpPr>
          <p:cNvPr id="41" name="Rettangolo 40"/>
          <p:cNvSpPr/>
          <p:nvPr/>
        </p:nvSpPr>
        <p:spPr>
          <a:xfrm>
            <a:off x="363293" y="4738921"/>
            <a:ext cx="5470187" cy="207749"/>
          </a:xfrm>
          <a:prstGeom prst="rect">
            <a:avLst/>
          </a:prstGeom>
        </p:spPr>
        <p:txBody>
          <a:bodyPr wrap="square">
            <a:spAutoFit/>
          </a:bodyPr>
          <a:lstStyle/>
          <a:p>
            <a:pPr algn="just" defTabSz="1219170">
              <a:lnSpc>
                <a:spcPct val="150000"/>
              </a:lnSpc>
              <a:spcBef>
                <a:spcPts val="200"/>
              </a:spcBef>
              <a:spcAft>
                <a:spcPts val="200"/>
              </a:spcAft>
            </a:pPr>
            <a:r>
              <a:rPr lang="it-IT" sz="500" dirty="0" smtClean="0"/>
              <a:t>* condizioni </a:t>
            </a:r>
            <a:r>
              <a:rPr lang="it-IT" sz="500" dirty="0"/>
              <a:t>di mercato con condizioni di maggior favore in caso di beneficio simultaneo a più obiettivi</a:t>
            </a:r>
            <a:endParaRPr lang="it-IT" sz="500" baseline="-25000" dirty="0"/>
          </a:p>
        </p:txBody>
      </p:sp>
      <p:sp>
        <p:nvSpPr>
          <p:cNvPr id="42"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23</a:t>
            </a:fld>
            <a:endParaRPr lang="it-IT" dirty="0"/>
          </a:p>
        </p:txBody>
      </p:sp>
      <p:sp>
        <p:nvSpPr>
          <p:cNvPr id="43" name="Rettangolo 42"/>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44" name="Rettangolo 43"/>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13644026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idx="4294967295"/>
          </p:nvPr>
        </p:nvSpPr>
        <p:spPr>
          <a:xfrm>
            <a:off x="250825" y="268288"/>
            <a:ext cx="6445250" cy="287337"/>
          </a:xfrm>
        </p:spPr>
        <p:txBody>
          <a:bodyPr>
            <a:normAutofit fontScale="85000" lnSpcReduction="20000"/>
          </a:bodyPr>
          <a:lstStyle/>
          <a:p>
            <a:r>
              <a:rPr lang="it-IT" dirty="0" smtClean="0">
                <a:solidFill>
                  <a:schemeClr val="tx1"/>
                </a:solidFill>
              </a:rPr>
              <a:t>SACE ha già dato il via alla nuova operatività «Green»</a:t>
            </a:r>
          </a:p>
          <a:p>
            <a:endParaRPr lang="it-IT" dirty="0">
              <a:solidFill>
                <a:schemeClr val="tx1"/>
              </a:solidFill>
            </a:endParaRPr>
          </a:p>
        </p:txBody>
      </p:sp>
      <p:pic>
        <p:nvPicPr>
          <p:cNvPr id="7" name="Immagine 6"/>
          <p:cNvPicPr>
            <a:picLocks noChangeAspect="1"/>
          </p:cNvPicPr>
          <p:nvPr/>
        </p:nvPicPr>
        <p:blipFill>
          <a:blip r:embed="rId2"/>
          <a:stretch>
            <a:fillRect/>
          </a:stretch>
        </p:blipFill>
        <p:spPr>
          <a:xfrm>
            <a:off x="3786957" y="825555"/>
            <a:ext cx="4778621" cy="3732165"/>
          </a:xfrm>
          <a:prstGeom prst="rect">
            <a:avLst/>
          </a:prstGeom>
          <a:ln>
            <a:noFill/>
          </a:ln>
          <a:effectLst>
            <a:outerShdw blurRad="50800" dist="38100" dir="2700000" algn="tl" rotWithShape="0">
              <a:prstClr val="black">
                <a:alpha val="40000"/>
              </a:prstClr>
            </a:outerShdw>
          </a:effectLst>
        </p:spPr>
      </p:pic>
      <p:sp>
        <p:nvSpPr>
          <p:cNvPr id="8" name="CasellaDiTesto 7">
            <a:extLst>
              <a:ext uri="{FF2B5EF4-FFF2-40B4-BE49-F238E27FC236}">
                <a16:creationId xmlns:a16="http://schemas.microsoft.com/office/drawing/2014/main" id="{044C8B42-3B36-45CC-A5F6-924D9BD7CD16}"/>
              </a:ext>
            </a:extLst>
          </p:cNvPr>
          <p:cNvSpPr txBox="1"/>
          <p:nvPr/>
        </p:nvSpPr>
        <p:spPr>
          <a:xfrm>
            <a:off x="2018833" y="3072989"/>
            <a:ext cx="1800296" cy="478683"/>
          </a:xfrm>
          <a:prstGeom prst="rect">
            <a:avLst/>
          </a:prstGeom>
        </p:spPr>
        <p:txBody>
          <a:bodyPr vert="horz" wrap="square" lIns="68580" tIns="34290" rIns="68580" bIns="34290" rtlCol="0" anchor="b">
            <a:noAutofit/>
          </a:bodyPr>
          <a:lstStyle/>
          <a:p>
            <a:endParaRPr lang="it-IT" sz="800" b="1" dirty="0">
              <a:latin typeface="Arial" panose="020B0604020202020204" pitchFamily="34" charset="0"/>
              <a:cs typeface="Arial" panose="020B0604020202020204" pitchFamily="34" charset="0"/>
            </a:endParaRPr>
          </a:p>
        </p:txBody>
      </p:sp>
      <p:pic>
        <p:nvPicPr>
          <p:cNvPr id="1026" name="Picture 2" descr="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4863" y="880656"/>
            <a:ext cx="1971675" cy="1238250"/>
          </a:xfrm>
          <a:prstGeom prst="rect">
            <a:avLst/>
          </a:prstGeom>
          <a:noFill/>
          <a:extLst>
            <a:ext uri="{909E8E84-426E-40DD-AFC4-6F175D3DCCD1}">
              <a14:hiddenFill xmlns:a14="http://schemas.microsoft.com/office/drawing/2010/main">
                <a:solidFill>
                  <a:srgbClr val="FFFFFF"/>
                </a:solidFill>
              </a14:hiddenFill>
            </a:ext>
          </a:extLst>
        </p:spPr>
      </p:pic>
      <p:pic>
        <p:nvPicPr>
          <p:cNvPr id="4" name="Immagine 3"/>
          <p:cNvPicPr>
            <a:picLocks noChangeAspect="1"/>
          </p:cNvPicPr>
          <p:nvPr/>
        </p:nvPicPr>
        <p:blipFill>
          <a:blip r:embed="rId4"/>
          <a:stretch>
            <a:fillRect/>
          </a:stretch>
        </p:blipFill>
        <p:spPr>
          <a:xfrm>
            <a:off x="516453" y="2322359"/>
            <a:ext cx="2928495" cy="2160149"/>
          </a:xfrm>
          <a:prstGeom prst="rect">
            <a:avLst/>
          </a:prstGeom>
        </p:spPr>
      </p:pic>
      <p:sp>
        <p:nvSpPr>
          <p:cNvPr id="9" name="Rettangolo 8"/>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0" name="Rettangolo 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Green</a:t>
            </a:r>
            <a:endParaRPr lang="it-IT" sz="1100" dirty="0">
              <a:solidFill>
                <a:schemeClr val="tx1"/>
              </a:solidFill>
            </a:endParaRPr>
          </a:p>
        </p:txBody>
      </p:sp>
    </p:spTree>
    <p:extLst>
      <p:ext uri="{BB962C8B-B14F-4D97-AF65-F5344CB8AC3E}">
        <p14:creationId xmlns:p14="http://schemas.microsoft.com/office/powerpoint/2010/main" val="24022051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250825" y="1168400"/>
            <a:ext cx="8789808" cy="2214563"/>
          </a:xfrm>
        </p:spPr>
        <p:txBody>
          <a:bodyPr/>
          <a:lstStyle/>
          <a:p>
            <a:r>
              <a:rPr lang="it-IT" sz="3200" dirty="0"/>
              <a:t>Nuovo Perimetro di Garanzia (c.d. 14 bis)</a:t>
            </a:r>
          </a:p>
        </p:txBody>
      </p:sp>
    </p:spTree>
    <p:extLst>
      <p:ext uri="{BB962C8B-B14F-4D97-AF65-F5344CB8AC3E}">
        <p14:creationId xmlns:p14="http://schemas.microsoft.com/office/powerpoint/2010/main" val="8209165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ggetto 1" hidden="1"/>
          <p:cNvGraphicFramePr>
            <a:graphicFrameLocks noChangeAspect="1"/>
          </p:cNvGraphicFramePr>
          <p:nvPr>
            <p:custDataLst>
              <p:tags r:id="rId2"/>
            </p:custDataLs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7209" name="Diapositiva think-cell" r:id="rId5" imgW="360" imgH="360" progId="TCLayout.ActiveDocument.1">
                  <p:embed/>
                </p:oleObj>
              </mc:Choice>
              <mc:Fallback>
                <p:oleObj name="Diapositiva think-cell" r:id="rId5" imgW="360" imgH="360" progId="TCLayout.ActiveDocument.1">
                  <p:embed/>
                  <p:pic>
                    <p:nvPicPr>
                      <p:cNvPr id="2" name="Oggetto 1"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6" name="Segnaposto testo 1">
            <a:extLst>
              <a:ext uri="{FF2B5EF4-FFF2-40B4-BE49-F238E27FC236}">
                <a16:creationId xmlns:a16="http://schemas.microsoft.com/office/drawing/2014/main" id="{83C8497E-5AF7-422B-B28A-57318539F4E5}"/>
              </a:ext>
            </a:extLst>
          </p:cNvPr>
          <p:cNvSpPr txBox="1">
            <a:spLocks/>
          </p:cNvSpPr>
          <p:nvPr/>
        </p:nvSpPr>
        <p:spPr>
          <a:xfrm>
            <a:off x="119017" y="136280"/>
            <a:ext cx="6864735" cy="645009"/>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1800" b="1" dirty="0" smtClean="0"/>
              <a:t>Nuovo perimetro: </a:t>
            </a:r>
            <a:r>
              <a:rPr lang="it-IT" sz="1800" b="1" dirty="0"/>
              <a:t>ampliamento operatività Garanzia </a:t>
            </a:r>
            <a:r>
              <a:rPr lang="it-IT" sz="1800" b="1" dirty="0" smtClean="0"/>
              <a:t>SACE – </a:t>
            </a:r>
            <a:r>
              <a:rPr lang="it-IT" sz="1800" dirty="0" smtClean="0"/>
              <a:t>Art. 6 comma, 14-bis del DL 30 Settembre 2003</a:t>
            </a:r>
            <a:endParaRPr lang="it-IT" sz="1800" dirty="0"/>
          </a:p>
          <a:p>
            <a:pPr marL="0" indent="0">
              <a:buNone/>
            </a:pPr>
            <a:endParaRPr lang="it-IT" sz="1800" b="1" i="1" dirty="0"/>
          </a:p>
        </p:txBody>
      </p:sp>
      <p:cxnSp>
        <p:nvCxnSpPr>
          <p:cNvPr id="67" name="Straight Connector 6"/>
          <p:cNvCxnSpPr/>
          <p:nvPr/>
        </p:nvCxnSpPr>
        <p:spPr>
          <a:xfrm>
            <a:off x="902308" y="2039716"/>
            <a:ext cx="7538400" cy="0"/>
          </a:xfrm>
          <a:prstGeom prst="line">
            <a:avLst/>
          </a:prstGeom>
          <a:ln>
            <a:solidFill>
              <a:srgbClr val="A4A5A4"/>
            </a:solidFill>
            <a:prstDash val="dash"/>
          </a:ln>
        </p:spPr>
        <p:style>
          <a:lnRef idx="1">
            <a:schemeClr val="accent1"/>
          </a:lnRef>
          <a:fillRef idx="0">
            <a:schemeClr val="accent1"/>
          </a:fillRef>
          <a:effectRef idx="0">
            <a:schemeClr val="accent1"/>
          </a:effectRef>
          <a:fontRef idx="minor">
            <a:schemeClr val="tx1"/>
          </a:fontRef>
        </p:style>
      </p:cxnSp>
      <p:cxnSp>
        <p:nvCxnSpPr>
          <p:cNvPr id="72" name="Straight Connector 6"/>
          <p:cNvCxnSpPr/>
          <p:nvPr/>
        </p:nvCxnSpPr>
        <p:spPr>
          <a:xfrm>
            <a:off x="902308" y="3256828"/>
            <a:ext cx="7538786" cy="0"/>
          </a:xfrm>
          <a:prstGeom prst="line">
            <a:avLst/>
          </a:prstGeom>
          <a:ln>
            <a:solidFill>
              <a:srgbClr val="A4A5A4"/>
            </a:solidFill>
            <a:prstDash val="dash"/>
          </a:ln>
        </p:spPr>
        <p:style>
          <a:lnRef idx="1">
            <a:schemeClr val="accent1"/>
          </a:lnRef>
          <a:fillRef idx="0">
            <a:schemeClr val="accent1"/>
          </a:fillRef>
          <a:effectRef idx="0">
            <a:schemeClr val="accent1"/>
          </a:effectRef>
          <a:fontRef idx="minor">
            <a:schemeClr val="tx1"/>
          </a:fontRef>
        </p:style>
      </p:cxnSp>
      <p:sp>
        <p:nvSpPr>
          <p:cNvPr id="74" name="object 23"/>
          <p:cNvSpPr/>
          <p:nvPr/>
        </p:nvSpPr>
        <p:spPr>
          <a:xfrm>
            <a:off x="322505" y="823105"/>
            <a:ext cx="1864920" cy="3648006"/>
          </a:xfrm>
          <a:prstGeom prst="rect">
            <a:avLst/>
          </a:prstGeom>
          <a:solidFill>
            <a:schemeClr val="tx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vert270" wrap="square" lIns="144000" tIns="0" rIns="0" bIns="0" numCol="1" rtlCol="0" anchor="t" anchorCtr="0" compatLnSpc="1">
            <a:prstTxWarp prst="textNoShape">
              <a:avLst/>
            </a:prstTxWarp>
            <a:noAutofit/>
          </a:bodyPr>
          <a:lstStyle/>
          <a:p>
            <a:pPr algn="ctr" defTabSz="1219170"/>
            <a:r>
              <a:rPr lang="it-IT" sz="1400" b="1" dirty="0" smtClean="0">
                <a:solidFill>
                  <a:schemeClr val="bg1"/>
                </a:solidFill>
              </a:rPr>
              <a:t>Principali </a:t>
            </a:r>
            <a:r>
              <a:rPr lang="it-IT" sz="1400" b="1" i="1" dirty="0" err="1" smtClean="0">
                <a:solidFill>
                  <a:schemeClr val="bg1"/>
                </a:solidFill>
              </a:rPr>
              <a:t>Milestones</a:t>
            </a:r>
            <a:endParaRPr sz="1400" b="1" i="1" dirty="0">
              <a:solidFill>
                <a:schemeClr val="bg1"/>
              </a:solidFill>
            </a:endParaRPr>
          </a:p>
        </p:txBody>
      </p:sp>
      <p:sp>
        <p:nvSpPr>
          <p:cNvPr id="77" name="object 23"/>
          <p:cNvSpPr/>
          <p:nvPr/>
        </p:nvSpPr>
        <p:spPr>
          <a:xfrm>
            <a:off x="861243" y="962597"/>
            <a:ext cx="1766227" cy="935334"/>
          </a:xfrm>
          <a:prstGeom prst="rect">
            <a:avLst/>
          </a:prstGeom>
          <a:solidFill>
            <a:srgbClr val="00994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dirty="0" smtClean="0">
                <a:solidFill>
                  <a:schemeClr val="bg1"/>
                </a:solidFill>
              </a:rPr>
              <a:t>Ampliamento operatività</a:t>
            </a:r>
            <a:r>
              <a:rPr lang="it-IT" sz="1200" b="1" dirty="0">
                <a:solidFill>
                  <a:schemeClr val="bg1"/>
                </a:solidFill>
              </a:rPr>
              <a:t> </a:t>
            </a:r>
            <a:endParaRPr sz="1200" b="1" dirty="0">
              <a:solidFill>
                <a:schemeClr val="bg1"/>
              </a:solidFill>
            </a:endParaRPr>
          </a:p>
        </p:txBody>
      </p:sp>
      <p:sp>
        <p:nvSpPr>
          <p:cNvPr id="78" name="object 23"/>
          <p:cNvSpPr/>
          <p:nvPr/>
        </p:nvSpPr>
        <p:spPr>
          <a:xfrm>
            <a:off x="861243" y="2180337"/>
            <a:ext cx="1766227" cy="933542"/>
          </a:xfrm>
          <a:prstGeom prst="rect">
            <a:avLst/>
          </a:prstGeom>
          <a:solidFill>
            <a:schemeClr val="bg1"/>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dirty="0" smtClean="0"/>
              <a:t>Scopo</a:t>
            </a:r>
            <a:r>
              <a:rPr lang="it-IT" sz="1200" b="1" i="1" dirty="0" smtClean="0"/>
              <a:t> e </a:t>
            </a:r>
            <a:r>
              <a:rPr lang="it-IT" sz="1200" b="1" dirty="0" smtClean="0"/>
              <a:t>strumenti ammissibili e % di copertura</a:t>
            </a:r>
            <a:endParaRPr sz="1200" b="1" dirty="0"/>
          </a:p>
        </p:txBody>
      </p:sp>
      <p:sp>
        <p:nvSpPr>
          <p:cNvPr id="79" name="Ovale 78"/>
          <p:cNvSpPr/>
          <p:nvPr/>
        </p:nvSpPr>
        <p:spPr>
          <a:xfrm>
            <a:off x="798105" y="863788"/>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smtClean="0">
                <a:solidFill>
                  <a:srgbClr val="415364"/>
                </a:solidFill>
                <a:latin typeface="Arial" panose="020B0604020202020204"/>
              </a:rPr>
              <a:t>1</a:t>
            </a:r>
            <a:endParaRPr lang="it-IT" sz="1200" b="1" dirty="0">
              <a:solidFill>
                <a:srgbClr val="415364"/>
              </a:solidFill>
              <a:latin typeface="Arial" panose="020B0604020202020204"/>
            </a:endParaRPr>
          </a:p>
        </p:txBody>
      </p:sp>
      <p:sp>
        <p:nvSpPr>
          <p:cNvPr id="80" name="Ovale 79"/>
          <p:cNvSpPr/>
          <p:nvPr/>
        </p:nvSpPr>
        <p:spPr>
          <a:xfrm>
            <a:off x="798105" y="2079239"/>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smtClean="0">
                <a:solidFill>
                  <a:srgbClr val="415364"/>
                </a:solidFill>
                <a:latin typeface="Arial" panose="020B0604020202020204"/>
              </a:rPr>
              <a:t>2</a:t>
            </a:r>
            <a:endParaRPr lang="it-IT" sz="1200" b="1" dirty="0">
              <a:solidFill>
                <a:srgbClr val="415364"/>
              </a:solidFill>
              <a:latin typeface="Arial" panose="020B0604020202020204"/>
            </a:endParaRPr>
          </a:p>
        </p:txBody>
      </p:sp>
      <p:sp>
        <p:nvSpPr>
          <p:cNvPr id="81" name="btfpBulletedList195610"/>
          <p:cNvSpPr txBox="1"/>
          <p:nvPr/>
        </p:nvSpPr>
        <p:spPr>
          <a:xfrm>
            <a:off x="2800672" y="962597"/>
            <a:ext cx="5708846" cy="969496"/>
          </a:xfrm>
          <a:prstGeom prst="rect">
            <a:avLst/>
          </a:prstGeom>
        </p:spPr>
        <p:txBody>
          <a:bodyPr vert="horz" wrap="square" lIns="0" tIns="45720" rIns="91440" bIns="45720" rtlCol="0" anchor="t" anchorCtr="0">
            <a:spAutoFit/>
          </a:bodyPr>
          <a:lstStyle/>
          <a:p>
            <a:pPr marL="171450" indent="-171450">
              <a:buFont typeface="Wingdings" panose="05000000000000000000" pitchFamily="2" charset="2"/>
              <a:buChar char="§"/>
            </a:pPr>
            <a:r>
              <a:rPr lang="it-IT" sz="1100" dirty="0">
                <a:cs typeface="Arial" charset="0"/>
              </a:rPr>
              <a:t>Offriamo alle banche italiane garanzie sui finanziamenti alle </a:t>
            </a:r>
            <a:r>
              <a:rPr lang="it-IT" sz="1100" b="1" dirty="0">
                <a:solidFill>
                  <a:srgbClr val="C00000"/>
                </a:solidFill>
                <a:cs typeface="Arial" charset="0"/>
              </a:rPr>
              <a:t>IMPRESE ITALIANE </a:t>
            </a:r>
            <a:r>
              <a:rPr lang="it-IT" sz="1100" dirty="0" smtClean="0">
                <a:cs typeface="Arial" charset="0"/>
              </a:rPr>
              <a:t>destinati </a:t>
            </a:r>
            <a:r>
              <a:rPr lang="it-IT" sz="1100" dirty="0">
                <a:cs typeface="Arial" charset="0"/>
              </a:rPr>
              <a:t>a supportare </a:t>
            </a:r>
            <a:r>
              <a:rPr lang="it-IT" sz="1100" b="1" dirty="0">
                <a:cs typeface="Arial" charset="0"/>
              </a:rPr>
              <a:t>investimenti </a:t>
            </a:r>
            <a:r>
              <a:rPr lang="it-IT" sz="1100" b="1" dirty="0" smtClean="0">
                <a:cs typeface="Arial" charset="0"/>
              </a:rPr>
              <a:t>volti al </a:t>
            </a:r>
            <a:r>
              <a:rPr lang="it-IT" sz="1100" b="1" dirty="0" smtClean="0"/>
              <a:t>sostegno </a:t>
            </a:r>
            <a:r>
              <a:rPr lang="it-IT" sz="1100" b="1" dirty="0"/>
              <a:t>e </a:t>
            </a:r>
            <a:r>
              <a:rPr lang="it-IT" sz="1100" b="1" dirty="0" smtClean="0"/>
              <a:t>al rilancio dell’economia italiana</a:t>
            </a:r>
            <a:r>
              <a:rPr lang="it-IT" sz="1100" dirty="0" smtClean="0"/>
              <a:t>.  SACE S.p.A</a:t>
            </a:r>
            <a:r>
              <a:rPr lang="it-IT" sz="1100" dirty="0"/>
              <a:t>. è abilitata a rilasciare, a condizioni di mercato e </a:t>
            </a:r>
            <a:r>
              <a:rPr lang="it-IT" sz="1100" b="1" dirty="0" smtClean="0"/>
              <a:t>in conformità </a:t>
            </a:r>
            <a:r>
              <a:rPr lang="it-IT" sz="1100" b="1" dirty="0"/>
              <a:t>alla normativa dell’Unione Europea</a:t>
            </a:r>
            <a:r>
              <a:rPr lang="it-IT" sz="1100" dirty="0"/>
              <a:t>, </a:t>
            </a:r>
            <a:r>
              <a:rPr lang="it-IT" sz="1100" dirty="0" smtClean="0"/>
              <a:t>garanzie </a:t>
            </a:r>
            <a:r>
              <a:rPr lang="it-IT" sz="1100" dirty="0"/>
              <a:t>per </a:t>
            </a:r>
            <a:r>
              <a:rPr lang="it-IT" sz="1100" b="1" dirty="0"/>
              <a:t>finanziamenti </a:t>
            </a:r>
            <a:r>
              <a:rPr lang="it-IT" sz="1100" b="1" dirty="0" smtClean="0"/>
              <a:t>sotto qualsiasi </a:t>
            </a:r>
            <a:r>
              <a:rPr lang="it-IT" sz="1100" b="1" dirty="0"/>
              <a:t>forma </a:t>
            </a:r>
            <a:r>
              <a:rPr lang="it-IT" sz="1100" dirty="0"/>
              <a:t>concessi alle imprese con sede in </a:t>
            </a:r>
            <a:r>
              <a:rPr lang="it-IT" sz="1100" dirty="0" smtClean="0"/>
              <a:t>Italia.</a:t>
            </a:r>
            <a:endParaRPr lang="it-IT" sz="1100" dirty="0"/>
          </a:p>
        </p:txBody>
      </p:sp>
      <p:sp>
        <p:nvSpPr>
          <p:cNvPr id="82" name="btfpBulletedList195610"/>
          <p:cNvSpPr txBox="1"/>
          <p:nvPr/>
        </p:nvSpPr>
        <p:spPr>
          <a:xfrm>
            <a:off x="2800672" y="2094274"/>
            <a:ext cx="5708846" cy="1107996"/>
          </a:xfrm>
          <a:prstGeom prst="rect">
            <a:avLst/>
          </a:prstGeom>
        </p:spPr>
        <p:txBody>
          <a:bodyPr vert="horz" wrap="square" lIns="0" tIns="45720" rIns="91440" bIns="45720" rtlCol="0" anchor="t" anchorCtr="0">
            <a:spAutoFit/>
          </a:bodyPr>
          <a:lstStyle/>
          <a:p>
            <a:pPr marL="171450" indent="-171450">
              <a:buFont typeface="Wingdings" panose="05000000000000000000" pitchFamily="2" charset="2"/>
              <a:buChar char="§"/>
            </a:pPr>
            <a:r>
              <a:rPr lang="it-IT" sz="1100" b="1" dirty="0" smtClean="0">
                <a:solidFill>
                  <a:srgbClr val="415064"/>
                </a:solidFill>
              </a:rPr>
              <a:t>Sostegno e rilancio dell’economia</a:t>
            </a:r>
          </a:p>
          <a:p>
            <a:pPr marL="171450" indent="-171450">
              <a:buFont typeface="Wingdings" panose="05000000000000000000" pitchFamily="2" charset="2"/>
              <a:buChar char="§"/>
            </a:pPr>
            <a:r>
              <a:rPr lang="it-IT" sz="1100" dirty="0" smtClean="0"/>
              <a:t>Garanzie sotto qualsiasi forma in favore di sottoscrittori di </a:t>
            </a:r>
            <a:r>
              <a:rPr lang="it-IT" sz="1100" b="1" dirty="0" smtClean="0"/>
              <a:t>prestiti obbligazionari</a:t>
            </a:r>
            <a:r>
              <a:rPr lang="it-IT" sz="1100" dirty="0" smtClean="0"/>
              <a:t>, </a:t>
            </a:r>
            <a:r>
              <a:rPr lang="it-IT" sz="1100" b="1" dirty="0" smtClean="0"/>
              <a:t>cambiali finanziarie, titoli di debito e altre strumenti finanziari</a:t>
            </a:r>
            <a:r>
              <a:rPr lang="it-IT" sz="1100" dirty="0" smtClean="0"/>
              <a:t> emessi da imprese con sede in Italia</a:t>
            </a:r>
          </a:p>
          <a:p>
            <a:pPr marL="171450" indent="-171450">
              <a:buFont typeface="Wingdings" panose="05000000000000000000" pitchFamily="2" charset="2"/>
              <a:buChar char="§"/>
            </a:pPr>
            <a:r>
              <a:rPr lang="it-IT" sz="1100" dirty="0" smtClean="0"/>
              <a:t>In conformità con alla normativa dell’UE, la copertura può raggiungere un </a:t>
            </a:r>
            <a:r>
              <a:rPr lang="it-IT" sz="1100" b="1" dirty="0" smtClean="0"/>
              <a:t>massimo del 70%</a:t>
            </a:r>
            <a:r>
              <a:rPr lang="it-IT" sz="1100" dirty="0" smtClean="0"/>
              <a:t>, salvo specifiche regole previste dalla legge</a:t>
            </a:r>
          </a:p>
        </p:txBody>
      </p:sp>
      <p:sp>
        <p:nvSpPr>
          <p:cNvPr id="94" name="object 23"/>
          <p:cNvSpPr/>
          <p:nvPr/>
        </p:nvSpPr>
        <p:spPr>
          <a:xfrm>
            <a:off x="860456" y="3398612"/>
            <a:ext cx="1767855" cy="933542"/>
          </a:xfrm>
          <a:prstGeom prst="rect">
            <a:avLst/>
          </a:prstGeom>
          <a:solidFill>
            <a:srgbClr val="E30613"/>
          </a:solidFill>
          <a:ln w="19050" cap="flat" cmpd="sng" algn="ctr">
            <a:noFill/>
            <a:prstDash val="solid"/>
            <a:round/>
            <a:headEnd type="none" w="med" len="med"/>
            <a:tailEnd type="none" w="med" len="med"/>
          </a:ln>
          <a:effectLst>
            <a:outerShdw blurRad="50800" dist="38100" dir="2700000" algn="tl" rotWithShape="0">
              <a:prstClr val="black">
                <a:alpha val="40000"/>
              </a:prstClr>
            </a:outerShdw>
          </a:effectLst>
        </p:spPr>
        <p:txBody>
          <a:bodyPr vert="horz" wrap="square" lIns="36000" tIns="0" rIns="36000" bIns="0" numCol="1" rtlCol="0" anchor="ctr" anchorCtr="0" compatLnSpc="1">
            <a:prstTxWarp prst="textNoShape">
              <a:avLst/>
            </a:prstTxWarp>
            <a:noAutofit/>
          </a:bodyPr>
          <a:lstStyle/>
          <a:p>
            <a:pPr algn="ctr" defTabSz="914378"/>
            <a:r>
              <a:rPr lang="it-IT" sz="1200" b="1" dirty="0" smtClean="0">
                <a:solidFill>
                  <a:schemeClr val="bg1"/>
                </a:solidFill>
              </a:rPr>
              <a:t>Beneficiari </a:t>
            </a:r>
          </a:p>
          <a:p>
            <a:pPr algn="ctr" defTabSz="914378"/>
            <a:r>
              <a:rPr lang="it-IT" sz="1200" b="1" i="1" dirty="0" smtClean="0">
                <a:solidFill>
                  <a:schemeClr val="bg1"/>
                </a:solidFill>
              </a:rPr>
              <a:t>target</a:t>
            </a:r>
            <a:endParaRPr sz="1200" b="1" i="1" dirty="0">
              <a:solidFill>
                <a:schemeClr val="bg1"/>
              </a:solidFill>
            </a:endParaRPr>
          </a:p>
        </p:txBody>
      </p:sp>
      <p:sp>
        <p:nvSpPr>
          <p:cNvPr id="95" name="btfpBulletedList195610"/>
          <p:cNvSpPr txBox="1"/>
          <p:nvPr/>
        </p:nvSpPr>
        <p:spPr>
          <a:xfrm>
            <a:off x="2800672" y="3508906"/>
            <a:ext cx="5708846" cy="795089"/>
          </a:xfrm>
          <a:prstGeom prst="rect">
            <a:avLst/>
          </a:prstGeom>
        </p:spPr>
        <p:txBody>
          <a:bodyPr vert="horz" wrap="square" lIns="0" tIns="45720" rIns="91440" bIns="45720" rtlCol="0" anchor="t" anchorCtr="0">
            <a:spAutoFit/>
          </a:bodyPr>
          <a:lstStyle/>
          <a:p>
            <a:pPr marL="200025" indent="-200025" algn="just">
              <a:spcBef>
                <a:spcPts val="200"/>
              </a:spcBef>
              <a:spcAft>
                <a:spcPts val="200"/>
              </a:spcAft>
              <a:buFont typeface="Wingdings" panose="05000000000000000000" pitchFamily="2" charset="2"/>
              <a:buChar char="§"/>
            </a:pPr>
            <a:r>
              <a:rPr lang="it-IT" sz="1100" dirty="0" smtClean="0"/>
              <a:t>Tutte </a:t>
            </a:r>
            <a:r>
              <a:rPr lang="it-IT" sz="1100" dirty="0"/>
              <a:t>le aziende </a:t>
            </a:r>
            <a:r>
              <a:rPr lang="it-IT" sz="1100" dirty="0" smtClean="0"/>
              <a:t>italiane che hanno necessità di aumentare la loro liquidità per favorire </a:t>
            </a:r>
            <a:r>
              <a:rPr lang="it-IT" sz="1100" b="1" dirty="0" smtClean="0"/>
              <a:t>progetti di «rilancio» del business.</a:t>
            </a:r>
          </a:p>
          <a:p>
            <a:pPr marL="171450" indent="-171450">
              <a:buFont typeface="Wingdings" panose="05000000000000000000" pitchFamily="2" charset="2"/>
              <a:buChar char="§"/>
            </a:pPr>
            <a:r>
              <a:rPr lang="it-IT" sz="1100" b="1" dirty="0" smtClean="0"/>
              <a:t>Istituzioni finanziarie nazionali </a:t>
            </a:r>
            <a:r>
              <a:rPr lang="it-IT" sz="1100" b="1" dirty="0"/>
              <a:t>e internazionali </a:t>
            </a:r>
            <a:r>
              <a:rPr lang="it-IT" sz="1100" dirty="0"/>
              <a:t>e degli altri soggetti </a:t>
            </a:r>
            <a:r>
              <a:rPr lang="it-IT" sz="1100" dirty="0" smtClean="0"/>
              <a:t>abilitati all’esercizio </a:t>
            </a:r>
            <a:r>
              <a:rPr lang="it-IT" sz="1100" dirty="0"/>
              <a:t>del credito in </a:t>
            </a:r>
            <a:r>
              <a:rPr lang="it-IT" sz="1100" dirty="0" smtClean="0"/>
              <a:t>Italia.</a:t>
            </a:r>
            <a:endParaRPr lang="it-IT" sz="1100" b="1" dirty="0" smtClean="0"/>
          </a:p>
        </p:txBody>
      </p:sp>
      <p:sp>
        <p:nvSpPr>
          <p:cNvPr id="96" name="Ovale 95"/>
          <p:cNvSpPr/>
          <p:nvPr/>
        </p:nvSpPr>
        <p:spPr>
          <a:xfrm>
            <a:off x="798105" y="3294690"/>
            <a:ext cx="216000" cy="216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defTabSz="685783"/>
            <a:r>
              <a:rPr lang="it-IT" sz="1200" b="1" dirty="0">
                <a:solidFill>
                  <a:srgbClr val="415364"/>
                </a:solidFill>
                <a:latin typeface="Arial" panose="020B0604020202020204"/>
              </a:rPr>
              <a:t>3</a:t>
            </a:r>
          </a:p>
        </p:txBody>
      </p:sp>
      <p:sp>
        <p:nvSpPr>
          <p:cNvPr id="17"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26</a:t>
            </a:fld>
            <a:endParaRPr lang="it-IT" dirty="0"/>
          </a:p>
        </p:txBody>
      </p:sp>
      <p:sp>
        <p:nvSpPr>
          <p:cNvPr id="18" name="Rettangolo 1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 mercato</a:t>
            </a:r>
            <a:endParaRPr lang="it-IT" dirty="0"/>
          </a:p>
        </p:txBody>
      </p:sp>
      <p:sp>
        <p:nvSpPr>
          <p:cNvPr id="19" name="Rettangolo 1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rilancio</a:t>
            </a:r>
            <a:endParaRPr lang="it-IT" sz="1100" dirty="0">
              <a:solidFill>
                <a:schemeClr val="tx1"/>
              </a:solidFill>
            </a:endParaRPr>
          </a:p>
        </p:txBody>
      </p:sp>
    </p:spTree>
    <p:extLst>
      <p:ext uri="{BB962C8B-B14F-4D97-AF65-F5344CB8AC3E}">
        <p14:creationId xmlns:p14="http://schemas.microsoft.com/office/powerpoint/2010/main" val="2629207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p:cNvSpPr>
            <a:spLocks noGrp="1"/>
          </p:cNvSpPr>
          <p:nvPr>
            <p:ph type="body" sz="quarter" idx="10"/>
          </p:nvPr>
        </p:nvSpPr>
        <p:spPr>
          <a:xfrm>
            <a:off x="250825" y="1168400"/>
            <a:ext cx="8789808" cy="2214563"/>
          </a:xfrm>
        </p:spPr>
        <p:txBody>
          <a:bodyPr/>
          <a:lstStyle/>
          <a:p>
            <a:r>
              <a:rPr lang="it-IT" sz="3200" dirty="0"/>
              <a:t>Garanzia Italia - Proroga al 30 giugno </a:t>
            </a:r>
            <a:r>
              <a:rPr lang="it-IT" sz="3200" dirty="0" smtClean="0"/>
              <a:t>2021</a:t>
            </a:r>
            <a:endParaRPr lang="it-IT" sz="3200" dirty="0"/>
          </a:p>
        </p:txBody>
      </p:sp>
    </p:spTree>
    <p:extLst>
      <p:ext uri="{BB962C8B-B14F-4D97-AF65-F5344CB8AC3E}">
        <p14:creationId xmlns:p14="http://schemas.microsoft.com/office/powerpoint/2010/main" val="14032467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608DA0FE-9C19-F746-8419-6700E348BF78}" type="slidenum">
              <a:rPr lang="it-IT" smtClean="0"/>
              <a:pPr/>
              <a:t>28</a:t>
            </a:fld>
            <a:endParaRPr lang="it-IT" dirty="0"/>
          </a:p>
        </p:txBody>
      </p:sp>
      <p:sp>
        <p:nvSpPr>
          <p:cNvPr id="2" name="Titolo 1"/>
          <p:cNvSpPr>
            <a:spLocks noGrp="1"/>
          </p:cNvSpPr>
          <p:nvPr>
            <p:ph type="title"/>
          </p:nvPr>
        </p:nvSpPr>
        <p:spPr/>
        <p:txBody>
          <a:bodyPr>
            <a:normAutofit fontScale="90000"/>
          </a:bodyPr>
          <a:lstStyle/>
          <a:p>
            <a:r>
              <a:rPr lang="it-IT" dirty="0"/>
              <a:t>Garanzia Italia: uno strumento semplice e veloce </a:t>
            </a:r>
          </a:p>
        </p:txBody>
      </p:sp>
      <p:sp>
        <p:nvSpPr>
          <p:cNvPr id="3" name="Segnaposto testo 2"/>
          <p:cNvSpPr>
            <a:spLocks noGrp="1"/>
          </p:cNvSpPr>
          <p:nvPr>
            <p:ph type="body" sz="quarter" idx="15"/>
          </p:nvPr>
        </p:nvSpPr>
        <p:spPr>
          <a:xfrm>
            <a:off x="275012" y="791911"/>
            <a:ext cx="8493727" cy="526433"/>
          </a:xfrm>
        </p:spPr>
        <p:txBody>
          <a:bodyPr>
            <a:normAutofit fontScale="55000" lnSpcReduction="20000"/>
          </a:bodyPr>
          <a:lstStyle/>
          <a:p>
            <a:pPr marL="0" indent="0">
              <a:lnSpc>
                <a:spcPct val="120000"/>
              </a:lnSpc>
              <a:spcBef>
                <a:spcPts val="0"/>
              </a:spcBef>
              <a:buNone/>
            </a:pPr>
            <a:r>
              <a:rPr lang="it-IT" sz="2400" dirty="0"/>
              <a:t>Con Garanzia Italia, SACE mette al servizio del Paese 40 anni di esperienza nell’assunzione di rischi e di efficace collaborazione col sistema bancario, ampliando il proprio raggio di azione oltre all’export e internazionalizzazione</a:t>
            </a:r>
          </a:p>
          <a:p>
            <a:pPr>
              <a:lnSpc>
                <a:spcPct val="120000"/>
              </a:lnSpc>
              <a:spcBef>
                <a:spcPts val="0"/>
              </a:spcBef>
            </a:pPr>
            <a:endParaRPr lang="it-IT" dirty="0"/>
          </a:p>
        </p:txBody>
      </p:sp>
      <p:sp>
        <p:nvSpPr>
          <p:cNvPr id="7" name="Segnaposto numero diapositiva 3">
            <a:extLst>
              <a:ext uri="{FF2B5EF4-FFF2-40B4-BE49-F238E27FC236}">
                <a16:creationId xmlns:a16="http://schemas.microsoft.com/office/drawing/2014/main" id="{52C954B1-B0F4-4E12-BE66-48509ABAF6A1}"/>
              </a:ext>
            </a:extLst>
          </p:cNvPr>
          <p:cNvSpPr txBox="1">
            <a:spLocks/>
          </p:cNvSpPr>
          <p:nvPr/>
        </p:nvSpPr>
        <p:spPr>
          <a:xfrm>
            <a:off x="250825" y="4723393"/>
            <a:ext cx="1008062" cy="183687"/>
          </a:xfrm>
          <a:prstGeom prst="rect">
            <a:avLst/>
          </a:prstGeom>
        </p:spPr>
        <p:txBody>
          <a:bodyPr vert="horz" lIns="0" tIns="0" rIns="0" bIns="0" rtlCol="0" anchor="b" anchorCtr="0"/>
          <a:lstStyle>
            <a:defPPr>
              <a:defRPr lang="it-IT"/>
            </a:defPPr>
            <a:lvl1pPr marL="0" algn="l" defTabSz="685800" rtl="0" eaLnBrk="1" latinLnBrk="0" hangingPunct="1">
              <a:defRPr sz="800" b="0" i="0" kern="1200">
                <a:solidFill>
                  <a:srgbClr val="415064"/>
                </a:solidFill>
                <a:latin typeface="Arial" panose="020B0604020202020204" pitchFamily="34" charset="0"/>
                <a:ea typeface="Arial" panose="020B0604020202020204" pitchFamily="34" charset="0"/>
                <a:cs typeface="Arial" panose="020B0604020202020204" pitchFamily="34" charset="0"/>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fld id="{608DA0FE-9C19-F746-8419-6700E348BF78}" type="slidenum">
              <a:rPr lang="it-IT" smtClean="0"/>
              <a:pPr/>
              <a:t>28</a:t>
            </a:fld>
            <a:endParaRPr lang="it-IT" dirty="0"/>
          </a:p>
        </p:txBody>
      </p:sp>
      <p:sp>
        <p:nvSpPr>
          <p:cNvPr id="10" name="Rettangolo 9"/>
          <p:cNvSpPr/>
          <p:nvPr/>
        </p:nvSpPr>
        <p:spPr>
          <a:xfrm>
            <a:off x="2006793" y="1507248"/>
            <a:ext cx="6718397" cy="461665"/>
          </a:xfrm>
          <a:prstGeom prst="rect">
            <a:avLst/>
          </a:prstGeom>
        </p:spPr>
        <p:txBody>
          <a:bodyPr wrap="square">
            <a:spAutoFit/>
          </a:bodyPr>
          <a:lstStyle/>
          <a:p>
            <a:r>
              <a:rPr lang="it-IT" sz="1200" b="1" dirty="0" smtClean="0"/>
              <a:t>Legge n. 46 del 5 giugno 2020 (ex DL Liquidità)</a:t>
            </a:r>
          </a:p>
          <a:p>
            <a:r>
              <a:rPr lang="it-IT" sz="1200" b="1" dirty="0" smtClean="0"/>
              <a:t>Legge </a:t>
            </a:r>
            <a:r>
              <a:rPr lang="it-IT" sz="1200" b="1" dirty="0"/>
              <a:t>di bilancio 2021 (L. 30 dicembre 2020, n. 178) </a:t>
            </a:r>
            <a:endParaRPr lang="it-IT" sz="1200" b="1" dirty="0" smtClean="0"/>
          </a:p>
        </p:txBody>
      </p:sp>
      <p:sp>
        <p:nvSpPr>
          <p:cNvPr id="13" name="Rettangolo 12"/>
          <p:cNvSpPr/>
          <p:nvPr/>
        </p:nvSpPr>
        <p:spPr>
          <a:xfrm>
            <a:off x="1972289" y="2160333"/>
            <a:ext cx="6718397" cy="646331"/>
          </a:xfrm>
          <a:prstGeom prst="rect">
            <a:avLst/>
          </a:prstGeom>
        </p:spPr>
        <p:txBody>
          <a:bodyPr wrap="square">
            <a:spAutoFit/>
          </a:bodyPr>
          <a:lstStyle/>
          <a:p>
            <a:r>
              <a:rPr lang="it-IT" sz="1200" b="1" dirty="0" smtClean="0"/>
              <a:t>Garanzia </a:t>
            </a:r>
            <a:r>
              <a:rPr lang="it-IT" sz="1200" b="1" dirty="0"/>
              <a:t>dello </a:t>
            </a:r>
            <a:r>
              <a:rPr lang="it-IT" sz="1200" b="1" dirty="0" smtClean="0"/>
              <a:t>Stato fino al 90% </a:t>
            </a:r>
            <a:r>
              <a:rPr lang="it-IT" sz="1200" b="1" dirty="0"/>
              <a:t>sui finanziamenti </a:t>
            </a:r>
            <a:r>
              <a:rPr lang="it-IT" sz="1200" dirty="0"/>
              <a:t>emessi dalle banche, istituzioni finanziarie nazionali e internazionali e altri soggetti abilitati all’esercizio del credito in Italia (soggetti finanziatori</a:t>
            </a:r>
            <a:r>
              <a:rPr lang="it-IT" sz="1200" dirty="0" smtClean="0"/>
              <a:t>). </a:t>
            </a:r>
            <a:endParaRPr lang="it-IT" sz="1200" dirty="0"/>
          </a:p>
        </p:txBody>
      </p:sp>
      <p:sp>
        <p:nvSpPr>
          <p:cNvPr id="14" name="Rettangolo arrotondato 13"/>
          <p:cNvSpPr/>
          <p:nvPr/>
        </p:nvSpPr>
        <p:spPr>
          <a:xfrm>
            <a:off x="275012" y="2143650"/>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tx1"/>
                </a:solidFill>
              </a:rPr>
              <a:t>Lo strumento</a:t>
            </a:r>
          </a:p>
        </p:txBody>
      </p:sp>
      <p:sp>
        <p:nvSpPr>
          <p:cNvPr id="15" name="Rettangolo 14"/>
          <p:cNvSpPr/>
          <p:nvPr/>
        </p:nvSpPr>
        <p:spPr>
          <a:xfrm>
            <a:off x="2006793" y="3876156"/>
            <a:ext cx="6718397" cy="276999"/>
          </a:xfrm>
          <a:prstGeom prst="rect">
            <a:avLst/>
          </a:prstGeom>
        </p:spPr>
        <p:txBody>
          <a:bodyPr wrap="square">
            <a:spAutoFit/>
          </a:bodyPr>
          <a:lstStyle/>
          <a:p>
            <a:r>
              <a:rPr lang="it-IT" sz="1200" dirty="0" smtClean="0"/>
              <a:t>Il Finanziamento garantito potrà essere erogato entro il </a:t>
            </a:r>
            <a:r>
              <a:rPr lang="it-IT" sz="1200" b="1" dirty="0" smtClean="0"/>
              <a:t>30 Giugno 2021</a:t>
            </a:r>
            <a:endParaRPr lang="it-IT" sz="1200" b="1" dirty="0"/>
          </a:p>
        </p:txBody>
      </p:sp>
      <p:sp>
        <p:nvSpPr>
          <p:cNvPr id="16" name="Rettangolo arrotondato 15"/>
          <p:cNvSpPr/>
          <p:nvPr/>
        </p:nvSpPr>
        <p:spPr>
          <a:xfrm>
            <a:off x="246257" y="3741851"/>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tx1"/>
                </a:solidFill>
              </a:rPr>
              <a:t>L’orizzonte temporale</a:t>
            </a:r>
          </a:p>
        </p:txBody>
      </p:sp>
      <p:grpSp>
        <p:nvGrpSpPr>
          <p:cNvPr id="5" name="Gruppo 4"/>
          <p:cNvGrpSpPr/>
          <p:nvPr/>
        </p:nvGrpSpPr>
        <p:grpSpPr>
          <a:xfrm>
            <a:off x="185693" y="1402328"/>
            <a:ext cx="1642263" cy="609934"/>
            <a:chOff x="185693" y="1402328"/>
            <a:chExt cx="1642263" cy="609934"/>
          </a:xfrm>
        </p:grpSpPr>
        <p:sp>
          <p:nvSpPr>
            <p:cNvPr id="12" name="Rettangolo arrotondato 11"/>
            <p:cNvSpPr/>
            <p:nvPr/>
          </p:nvSpPr>
          <p:spPr>
            <a:xfrm>
              <a:off x="250825" y="1402328"/>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tx1"/>
                  </a:solidFill>
                </a:rPr>
                <a:t>Normativa di riferimento</a:t>
              </a:r>
            </a:p>
          </p:txBody>
        </p:sp>
        <p:grpSp>
          <p:nvGrpSpPr>
            <p:cNvPr id="17" name="Gruppo 16"/>
            <p:cNvGrpSpPr/>
            <p:nvPr/>
          </p:nvGrpSpPr>
          <p:grpSpPr>
            <a:xfrm>
              <a:off x="185693" y="1439850"/>
              <a:ext cx="1642263" cy="552141"/>
              <a:chOff x="1726181" y="1123781"/>
              <a:chExt cx="954463" cy="871355"/>
            </a:xfrm>
          </p:grpSpPr>
          <p:grpSp>
            <p:nvGrpSpPr>
              <p:cNvPr id="18" name="Gruppo 17"/>
              <p:cNvGrpSpPr/>
              <p:nvPr/>
            </p:nvGrpSpPr>
            <p:grpSpPr>
              <a:xfrm>
                <a:off x="1726181" y="1123781"/>
                <a:ext cx="822986" cy="612000"/>
                <a:chOff x="6218843" y="1444892"/>
                <a:chExt cx="822986" cy="612000"/>
              </a:xfrm>
            </p:grpSpPr>
            <p:cxnSp>
              <p:nvCxnSpPr>
                <p:cNvPr id="22" name="Connettore diritto 21"/>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3" name="Connettore diritto 22"/>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9" name="Gruppo 18"/>
              <p:cNvGrpSpPr/>
              <p:nvPr/>
            </p:nvGrpSpPr>
            <p:grpSpPr>
              <a:xfrm>
                <a:off x="1851151" y="1383136"/>
                <a:ext cx="829493" cy="612000"/>
                <a:chOff x="6343813" y="1704247"/>
                <a:chExt cx="829493" cy="612000"/>
              </a:xfrm>
            </p:grpSpPr>
            <p:cxnSp>
              <p:nvCxnSpPr>
                <p:cNvPr id="20" name="Connettore diritto 19"/>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1" name="Connettore diritto 20"/>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grpSp>
        <p:nvGrpSpPr>
          <p:cNvPr id="24" name="Gruppo 23"/>
          <p:cNvGrpSpPr/>
          <p:nvPr/>
        </p:nvGrpSpPr>
        <p:grpSpPr>
          <a:xfrm>
            <a:off x="185693" y="2210082"/>
            <a:ext cx="1642263" cy="552141"/>
            <a:chOff x="1726181" y="1123781"/>
            <a:chExt cx="954463" cy="871355"/>
          </a:xfrm>
        </p:grpSpPr>
        <p:grpSp>
          <p:nvGrpSpPr>
            <p:cNvPr id="25" name="Gruppo 24"/>
            <p:cNvGrpSpPr/>
            <p:nvPr/>
          </p:nvGrpSpPr>
          <p:grpSpPr>
            <a:xfrm>
              <a:off x="1726181" y="1123781"/>
              <a:ext cx="822986" cy="612000"/>
              <a:chOff x="6218843" y="1444892"/>
              <a:chExt cx="822986" cy="612000"/>
            </a:xfrm>
          </p:grpSpPr>
          <p:cxnSp>
            <p:nvCxnSpPr>
              <p:cNvPr id="29" name="Connettore diritto 28"/>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30" name="Connettore diritto 29"/>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6" name="Gruppo 25"/>
            <p:cNvGrpSpPr/>
            <p:nvPr/>
          </p:nvGrpSpPr>
          <p:grpSpPr>
            <a:xfrm>
              <a:off x="1851151" y="1383136"/>
              <a:ext cx="829493" cy="612000"/>
              <a:chOff x="6343813" y="1704247"/>
              <a:chExt cx="829493" cy="612000"/>
            </a:xfrm>
          </p:grpSpPr>
          <p:cxnSp>
            <p:nvCxnSpPr>
              <p:cNvPr id="27" name="Connettore diritto 26"/>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8" name="Connettore diritto 27"/>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39" name="Gruppo 38"/>
          <p:cNvGrpSpPr/>
          <p:nvPr/>
        </p:nvGrpSpPr>
        <p:grpSpPr>
          <a:xfrm>
            <a:off x="168341" y="3767915"/>
            <a:ext cx="1642263" cy="552141"/>
            <a:chOff x="1726181" y="1123781"/>
            <a:chExt cx="954463" cy="871355"/>
          </a:xfrm>
        </p:grpSpPr>
        <p:grpSp>
          <p:nvGrpSpPr>
            <p:cNvPr id="40" name="Gruppo 39"/>
            <p:cNvGrpSpPr/>
            <p:nvPr/>
          </p:nvGrpSpPr>
          <p:grpSpPr>
            <a:xfrm>
              <a:off x="1726181" y="1123781"/>
              <a:ext cx="822986" cy="612000"/>
              <a:chOff x="6218843" y="1444892"/>
              <a:chExt cx="822986" cy="612000"/>
            </a:xfrm>
          </p:grpSpPr>
          <p:cxnSp>
            <p:nvCxnSpPr>
              <p:cNvPr id="44" name="Connettore diritto 43"/>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45" name="Connettore diritto 44"/>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1" name="Gruppo 40"/>
            <p:cNvGrpSpPr/>
            <p:nvPr/>
          </p:nvGrpSpPr>
          <p:grpSpPr>
            <a:xfrm>
              <a:off x="1851151" y="1383136"/>
              <a:ext cx="829493" cy="612000"/>
              <a:chOff x="6343813" y="1704247"/>
              <a:chExt cx="829493" cy="612000"/>
            </a:xfrm>
          </p:grpSpPr>
          <p:cxnSp>
            <p:nvCxnSpPr>
              <p:cNvPr id="42" name="Connettore diritto 41"/>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43" name="Connettore diritto 42"/>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46" name="Rettangolo arrotondato 45"/>
          <p:cNvSpPr/>
          <p:nvPr/>
        </p:nvSpPr>
        <p:spPr>
          <a:xfrm>
            <a:off x="233473" y="2951127"/>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Destinatari</a:t>
            </a:r>
            <a:endParaRPr lang="it-IT" sz="1400" b="1" dirty="0">
              <a:solidFill>
                <a:schemeClr val="tx1"/>
              </a:solidFill>
            </a:endParaRPr>
          </a:p>
        </p:txBody>
      </p:sp>
      <p:grpSp>
        <p:nvGrpSpPr>
          <p:cNvPr id="47" name="Gruppo 46"/>
          <p:cNvGrpSpPr/>
          <p:nvPr/>
        </p:nvGrpSpPr>
        <p:grpSpPr>
          <a:xfrm>
            <a:off x="185693" y="3002339"/>
            <a:ext cx="1642263" cy="552141"/>
            <a:chOff x="1726181" y="1123781"/>
            <a:chExt cx="954463" cy="871355"/>
          </a:xfrm>
        </p:grpSpPr>
        <p:grpSp>
          <p:nvGrpSpPr>
            <p:cNvPr id="48" name="Gruppo 47"/>
            <p:cNvGrpSpPr/>
            <p:nvPr/>
          </p:nvGrpSpPr>
          <p:grpSpPr>
            <a:xfrm>
              <a:off x="1726181" y="1123781"/>
              <a:ext cx="822986" cy="612000"/>
              <a:chOff x="6218843" y="1444892"/>
              <a:chExt cx="822986" cy="612000"/>
            </a:xfrm>
          </p:grpSpPr>
          <p:cxnSp>
            <p:nvCxnSpPr>
              <p:cNvPr id="52" name="Connettore diritto 51"/>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53" name="Connettore diritto 52"/>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9" name="Gruppo 48"/>
            <p:cNvGrpSpPr/>
            <p:nvPr/>
          </p:nvGrpSpPr>
          <p:grpSpPr>
            <a:xfrm>
              <a:off x="1851151" y="1383136"/>
              <a:ext cx="829493" cy="612000"/>
              <a:chOff x="6343813" y="1704247"/>
              <a:chExt cx="829493" cy="612000"/>
            </a:xfrm>
          </p:grpSpPr>
          <p:cxnSp>
            <p:nvCxnSpPr>
              <p:cNvPr id="50" name="Connettore diritto 49"/>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51" name="Connettore diritto 50"/>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54" name="btfpBulletedList860357"/>
          <p:cNvSpPr/>
          <p:nvPr/>
        </p:nvSpPr>
        <p:spPr>
          <a:xfrm>
            <a:off x="2006793" y="3105381"/>
            <a:ext cx="5336980" cy="301426"/>
          </a:xfrm>
          <a:prstGeom prst="rect">
            <a:avLst/>
          </a:pr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spcBef>
                <a:spcPts val="1200"/>
              </a:spcBef>
            </a:pPr>
            <a:r>
              <a:rPr lang="it-IT" sz="1200" dirty="0" smtClean="0">
                <a:solidFill>
                  <a:schemeClr val="tx1"/>
                </a:solidFill>
              </a:rPr>
              <a:t>Imprese con </a:t>
            </a:r>
            <a:r>
              <a:rPr lang="it-IT" sz="1200" b="1" dirty="0" smtClean="0">
                <a:solidFill>
                  <a:schemeClr val="tx1"/>
                </a:solidFill>
              </a:rPr>
              <a:t>sede legale in Italia, che non erano in difficoltà al 31.12.2019</a:t>
            </a:r>
            <a:endParaRPr lang="it-IT" sz="1200" b="1" dirty="0">
              <a:solidFill>
                <a:schemeClr val="tx1"/>
              </a:solidFill>
            </a:endParaRPr>
          </a:p>
        </p:txBody>
      </p:sp>
      <p:sp>
        <p:nvSpPr>
          <p:cNvPr id="55" name="Rettangolo 54"/>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56" name="Rettangolo 55"/>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42635118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7369175" cy="855517"/>
          </a:xfrm>
        </p:spPr>
        <p:txBody>
          <a:bodyPr/>
          <a:lstStyle/>
          <a:p>
            <a:r>
              <a:rPr lang="it-IT" dirty="0" smtClean="0"/>
              <a:t>Requisiti </a:t>
            </a:r>
            <a:r>
              <a:rPr lang="it-IT" dirty="0"/>
              <a:t>che identificano l’assenza di condizioni </a:t>
            </a:r>
            <a:r>
              <a:rPr lang="it-IT" dirty="0" smtClean="0"/>
              <a:t>di difficoltà </a:t>
            </a:r>
            <a:r>
              <a:rPr lang="it-IT" dirty="0"/>
              <a:t>finanziaria prima degli eventi COVID-19</a:t>
            </a:r>
          </a:p>
          <a:p>
            <a:endParaRPr lang="it-IT" dirty="0"/>
          </a:p>
        </p:txBody>
      </p:sp>
      <p:graphicFrame>
        <p:nvGraphicFramePr>
          <p:cNvPr id="3" name="Tabella 2"/>
          <p:cNvGraphicFramePr>
            <a:graphicFrameLocks noGrp="1"/>
          </p:cNvGraphicFramePr>
          <p:nvPr>
            <p:extLst/>
          </p:nvPr>
        </p:nvGraphicFramePr>
        <p:xfrm>
          <a:off x="250825" y="888999"/>
          <a:ext cx="8201678" cy="3640667"/>
        </p:xfrm>
        <a:graphic>
          <a:graphicData uri="http://schemas.openxmlformats.org/drawingml/2006/table">
            <a:tbl>
              <a:tblPr firstRow="1" bandRow="1">
                <a:tableStyleId>{5940675A-B579-460E-94D1-54222C63F5DA}</a:tableStyleId>
              </a:tblPr>
              <a:tblGrid>
                <a:gridCol w="419476">
                  <a:extLst>
                    <a:ext uri="{9D8B030D-6E8A-4147-A177-3AD203B41FA5}">
                      <a16:colId xmlns:a16="http://schemas.microsoft.com/office/drawing/2014/main" val="199693432"/>
                    </a:ext>
                  </a:extLst>
                </a:gridCol>
                <a:gridCol w="3880759">
                  <a:extLst>
                    <a:ext uri="{9D8B030D-6E8A-4147-A177-3AD203B41FA5}">
                      <a16:colId xmlns:a16="http://schemas.microsoft.com/office/drawing/2014/main" val="2306981325"/>
                    </a:ext>
                  </a:extLst>
                </a:gridCol>
                <a:gridCol w="3901443">
                  <a:extLst>
                    <a:ext uri="{9D8B030D-6E8A-4147-A177-3AD203B41FA5}">
                      <a16:colId xmlns:a16="http://schemas.microsoft.com/office/drawing/2014/main" val="2667309517"/>
                    </a:ext>
                  </a:extLst>
                </a:gridCol>
              </a:tblGrid>
              <a:tr h="448934">
                <a:tc>
                  <a:txBody>
                    <a:bodyPr/>
                    <a:lstStyle/>
                    <a:p>
                      <a:pPr algn="ctr"/>
                      <a:r>
                        <a:rPr lang="it-IT" sz="1100" b="1" dirty="0" smtClean="0">
                          <a:solidFill>
                            <a:schemeClr val="bg1"/>
                          </a:solidFill>
                        </a:rPr>
                        <a:t>1</a:t>
                      </a:r>
                      <a:endParaRPr lang="it-IT" sz="1100" b="1" dirty="0">
                        <a:solidFill>
                          <a:schemeClr val="bg1"/>
                        </a:solidFill>
                      </a:endParaRPr>
                    </a:p>
                  </a:txBody>
                  <a:tcPr anchor="ctr">
                    <a:solidFill>
                      <a:srgbClr val="415064"/>
                    </a:solidFill>
                  </a:tcPr>
                </a:tc>
                <a:tc>
                  <a:txBody>
                    <a:bodyPr/>
                    <a:lstStyle/>
                    <a:p>
                      <a:r>
                        <a:rPr lang="it-IT" sz="1100" b="1" dirty="0" smtClean="0"/>
                        <a:t>Incidenza delle Perdite d'Esercizio sul Patrimonio Netto </a:t>
                      </a:r>
                      <a:endParaRPr lang="it-IT" sz="1100" b="1" dirty="0"/>
                    </a:p>
                  </a:txBody>
                  <a:tcPr anchor="ctr"/>
                </a:tc>
                <a:tc>
                  <a:txBody>
                    <a:bodyPr/>
                    <a:lstStyle/>
                    <a:p>
                      <a:r>
                        <a:rPr lang="it-IT" sz="1100" dirty="0" smtClean="0"/>
                        <a:t>Il rapporto deve essere </a:t>
                      </a:r>
                      <a:r>
                        <a:rPr lang="it-IT" sz="1100" b="1" dirty="0" smtClean="0"/>
                        <a:t>inferiore al 50%</a:t>
                      </a:r>
                      <a:endParaRPr lang="it-IT" sz="1100" b="1" dirty="0"/>
                    </a:p>
                  </a:txBody>
                  <a:tcPr anchor="ctr"/>
                </a:tc>
                <a:extLst>
                  <a:ext uri="{0D108BD9-81ED-4DB2-BD59-A6C34878D82A}">
                    <a16:rowId xmlns:a16="http://schemas.microsoft.com/office/drawing/2014/main" val="4202040230"/>
                  </a:ext>
                </a:extLst>
              </a:tr>
              <a:tr h="516581">
                <a:tc>
                  <a:txBody>
                    <a:bodyPr/>
                    <a:lstStyle/>
                    <a:p>
                      <a:pPr algn="ctr"/>
                      <a:r>
                        <a:rPr lang="it-IT" sz="1100" b="1" dirty="0" smtClean="0">
                          <a:solidFill>
                            <a:schemeClr val="bg1"/>
                          </a:solidFill>
                        </a:rPr>
                        <a:t>2</a:t>
                      </a:r>
                      <a:endParaRPr lang="it-IT" sz="1100" b="1" dirty="0">
                        <a:solidFill>
                          <a:schemeClr val="bg1"/>
                        </a:solidFill>
                      </a:endParaRPr>
                    </a:p>
                  </a:txBody>
                  <a:tcPr anchor="ctr">
                    <a:solidFill>
                      <a:srgbClr val="415064"/>
                    </a:solidFill>
                  </a:tcPr>
                </a:tc>
                <a:tc>
                  <a:txBody>
                    <a:bodyPr/>
                    <a:lstStyle/>
                    <a:p>
                      <a:r>
                        <a:rPr lang="it-IT" sz="1100" b="1" dirty="0" smtClean="0"/>
                        <a:t>Rapporto tra l’ammontare dei Debiti rispetto al</a:t>
                      </a:r>
                      <a:r>
                        <a:rPr lang="it-IT" sz="1100" b="1" baseline="0" dirty="0" smtClean="0"/>
                        <a:t> </a:t>
                      </a:r>
                      <a:r>
                        <a:rPr lang="it-IT" sz="1100" b="1" dirty="0" smtClean="0"/>
                        <a:t>Patrimonio Netto degli ultimi due anni</a:t>
                      </a:r>
                      <a:endParaRPr lang="it-IT" sz="1100" b="1" dirty="0"/>
                    </a:p>
                  </a:txBody>
                  <a:tcPr anchor="ctr"/>
                </a:tc>
                <a:tc>
                  <a:txBody>
                    <a:bodyPr/>
                    <a:lstStyle/>
                    <a:p>
                      <a:r>
                        <a:rPr lang="it-IT" sz="1100" dirty="0" smtClean="0"/>
                        <a:t>Il rapporto deve essere </a:t>
                      </a:r>
                      <a:r>
                        <a:rPr lang="it-IT" sz="1100" b="1" dirty="0" smtClean="0"/>
                        <a:t>inferiore a 7,5 </a:t>
                      </a:r>
                      <a:r>
                        <a:rPr lang="it-IT" sz="1100" i="1" dirty="0" smtClean="0"/>
                        <a:t>(escluso per le PMI) </a:t>
                      </a:r>
                      <a:endParaRPr lang="it-IT" sz="1100" i="1" dirty="0"/>
                    </a:p>
                  </a:txBody>
                  <a:tcPr anchor="ctr"/>
                </a:tc>
                <a:extLst>
                  <a:ext uri="{0D108BD9-81ED-4DB2-BD59-A6C34878D82A}">
                    <a16:rowId xmlns:a16="http://schemas.microsoft.com/office/drawing/2014/main" val="21165126"/>
                  </a:ext>
                </a:extLst>
              </a:tr>
              <a:tr h="516581">
                <a:tc>
                  <a:txBody>
                    <a:bodyPr/>
                    <a:lstStyle/>
                    <a:p>
                      <a:pPr algn="ctr"/>
                      <a:r>
                        <a:rPr lang="it-IT" sz="1100" b="1" dirty="0" smtClean="0">
                          <a:solidFill>
                            <a:schemeClr val="bg1"/>
                          </a:solidFill>
                        </a:rPr>
                        <a:t>3</a:t>
                      </a:r>
                      <a:endParaRPr lang="it-IT" sz="1100" b="1" dirty="0">
                        <a:solidFill>
                          <a:schemeClr val="bg1"/>
                        </a:solidFill>
                      </a:endParaRPr>
                    </a:p>
                  </a:txBody>
                  <a:tcPr anchor="ctr">
                    <a:solidFill>
                      <a:srgbClr val="415064"/>
                    </a:solidFill>
                  </a:tcPr>
                </a:tc>
                <a:tc>
                  <a:txBody>
                    <a:bodyPr/>
                    <a:lstStyle/>
                    <a:p>
                      <a:r>
                        <a:rPr lang="it-IT" sz="1100" b="1" dirty="0" smtClean="0"/>
                        <a:t>3 Rapporto tra EBITDA (o Margine Operativo Lordo) e Oneri</a:t>
                      </a:r>
                      <a:r>
                        <a:rPr lang="it-IT" sz="1100" b="1" baseline="0" dirty="0" smtClean="0"/>
                        <a:t> </a:t>
                      </a:r>
                      <a:r>
                        <a:rPr lang="it-IT" sz="1100" b="1" dirty="0" smtClean="0"/>
                        <a:t>Finanziari degli ultimi due anni </a:t>
                      </a:r>
                      <a:endParaRPr lang="it-IT" sz="1100" b="1" dirty="0"/>
                    </a:p>
                  </a:txBody>
                  <a:tcPr anchor="ctr"/>
                </a:tc>
                <a:tc>
                  <a:txBody>
                    <a:bodyPr/>
                    <a:lstStyle/>
                    <a:p>
                      <a:r>
                        <a:rPr lang="it-IT" sz="1100" dirty="0" smtClean="0"/>
                        <a:t>Il rapporto deve essere </a:t>
                      </a:r>
                      <a:r>
                        <a:rPr lang="it-IT" sz="1100" b="1" dirty="0" smtClean="0"/>
                        <a:t>maggiore a 1 </a:t>
                      </a:r>
                      <a:r>
                        <a:rPr lang="it-IT" sz="1100" dirty="0" smtClean="0"/>
                        <a:t>(escluso per le PMI)</a:t>
                      </a:r>
                      <a:endParaRPr lang="it-IT" sz="1100" dirty="0"/>
                    </a:p>
                  </a:txBody>
                  <a:tcPr anchor="ctr"/>
                </a:tc>
                <a:extLst>
                  <a:ext uri="{0D108BD9-81ED-4DB2-BD59-A6C34878D82A}">
                    <a16:rowId xmlns:a16="http://schemas.microsoft.com/office/drawing/2014/main" val="2483790325"/>
                  </a:ext>
                </a:extLst>
              </a:tr>
              <a:tr h="922466">
                <a:tc>
                  <a:txBody>
                    <a:bodyPr/>
                    <a:lstStyle/>
                    <a:p>
                      <a:pPr algn="ctr"/>
                      <a:r>
                        <a:rPr lang="it-IT" sz="1100" b="1" dirty="0" smtClean="0">
                          <a:solidFill>
                            <a:schemeClr val="bg1"/>
                          </a:solidFill>
                        </a:rPr>
                        <a:t>4</a:t>
                      </a:r>
                      <a:endParaRPr lang="it-IT" sz="1100" b="1" dirty="0">
                        <a:solidFill>
                          <a:schemeClr val="bg1"/>
                        </a:solidFill>
                      </a:endParaRPr>
                    </a:p>
                  </a:txBody>
                  <a:tcPr anchor="ctr">
                    <a:solidFill>
                      <a:srgbClr val="415064"/>
                    </a:solidFill>
                  </a:tcPr>
                </a:tc>
                <a:tc>
                  <a:txBody>
                    <a:bodyPr/>
                    <a:lstStyle/>
                    <a:p>
                      <a:r>
                        <a:rPr lang="it-IT" sz="1100" b="1" dirty="0" smtClean="0"/>
                        <a:t>Controparte segnalata tra le "Esposizioni Non Deteriorate"</a:t>
                      </a:r>
                      <a:endParaRPr lang="it-IT" sz="1100" b="1" dirty="0"/>
                    </a:p>
                  </a:txBody>
                  <a:tcPr anchor="ctr"/>
                </a:tc>
                <a:tc>
                  <a:txBody>
                    <a:bodyPr/>
                    <a:lstStyle/>
                    <a:p>
                      <a:r>
                        <a:rPr lang="it-IT" sz="1100" dirty="0" smtClean="0"/>
                        <a:t>La Banca classificava la controparte in </a:t>
                      </a:r>
                      <a:r>
                        <a:rPr lang="it-IT" sz="1100" dirty="0" err="1" smtClean="0"/>
                        <a:t>bonis</a:t>
                      </a:r>
                      <a:r>
                        <a:rPr lang="it-IT" sz="1100" dirty="0" smtClean="0"/>
                        <a:t> al 29/02/2020 (il Cliente alla data del 29/02/2020 non risultava classificato tra le: Esposizioni Scadute e Deteriorate; Inadempienze Probabili; Sofferenze) </a:t>
                      </a:r>
                      <a:endParaRPr lang="it-IT" sz="1100" dirty="0"/>
                    </a:p>
                  </a:txBody>
                  <a:tcPr anchor="ctr"/>
                </a:tc>
                <a:extLst>
                  <a:ext uri="{0D108BD9-81ED-4DB2-BD59-A6C34878D82A}">
                    <a16:rowId xmlns:a16="http://schemas.microsoft.com/office/drawing/2014/main" val="4175726423"/>
                  </a:ext>
                </a:extLst>
              </a:tr>
              <a:tr h="516581">
                <a:tc>
                  <a:txBody>
                    <a:bodyPr/>
                    <a:lstStyle/>
                    <a:p>
                      <a:pPr algn="ctr"/>
                      <a:r>
                        <a:rPr lang="it-IT" sz="1100" b="1" dirty="0" smtClean="0">
                          <a:solidFill>
                            <a:schemeClr val="bg1"/>
                          </a:solidFill>
                        </a:rPr>
                        <a:t>5</a:t>
                      </a:r>
                      <a:endParaRPr lang="it-IT" sz="1100" b="1" dirty="0">
                        <a:solidFill>
                          <a:schemeClr val="bg1"/>
                        </a:solidFill>
                      </a:endParaRPr>
                    </a:p>
                  </a:txBody>
                  <a:tcPr anchor="ctr">
                    <a:solidFill>
                      <a:srgbClr val="415064"/>
                    </a:solidFill>
                  </a:tcPr>
                </a:tc>
                <a:tc>
                  <a:txBody>
                    <a:bodyPr/>
                    <a:lstStyle/>
                    <a:p>
                      <a:r>
                        <a:rPr lang="it-IT" sz="1100" b="1" dirty="0" smtClean="0"/>
                        <a:t>Assenza in Centrale Rischi (flusso di ritorno Dic.19) di segnalazioni di Sofferenze a Sistema</a:t>
                      </a:r>
                      <a:endParaRPr lang="it-IT" sz="1100" b="1" dirty="0"/>
                    </a:p>
                  </a:txBody>
                  <a:tcPr anchor="ctr"/>
                </a:tc>
                <a:tc>
                  <a:txBody>
                    <a:bodyPr/>
                    <a:lstStyle/>
                    <a:p>
                      <a:r>
                        <a:rPr lang="it-IT" sz="1100" dirty="0" smtClean="0"/>
                        <a:t>In Centrale Rischi il Cliente non presentava al 31 Dicembre 2019 segnalazioni di Sofferenze a Sistema</a:t>
                      </a:r>
                      <a:endParaRPr lang="it-IT" sz="1100" dirty="0"/>
                    </a:p>
                  </a:txBody>
                  <a:tcPr anchor="ctr"/>
                </a:tc>
                <a:extLst>
                  <a:ext uri="{0D108BD9-81ED-4DB2-BD59-A6C34878D82A}">
                    <a16:rowId xmlns:a16="http://schemas.microsoft.com/office/drawing/2014/main" val="2782761990"/>
                  </a:ext>
                </a:extLst>
              </a:tr>
              <a:tr h="719524">
                <a:tc>
                  <a:txBody>
                    <a:bodyPr/>
                    <a:lstStyle/>
                    <a:p>
                      <a:pPr algn="ctr"/>
                      <a:r>
                        <a:rPr lang="it-IT" sz="1100" b="1" dirty="0" smtClean="0">
                          <a:solidFill>
                            <a:schemeClr val="bg1"/>
                          </a:solidFill>
                        </a:rPr>
                        <a:t>6</a:t>
                      </a:r>
                      <a:endParaRPr lang="it-IT" sz="1100" b="1" dirty="0">
                        <a:solidFill>
                          <a:schemeClr val="bg1"/>
                        </a:solidFill>
                      </a:endParaRPr>
                    </a:p>
                  </a:txBody>
                  <a:tcPr anchor="ctr">
                    <a:solidFill>
                      <a:srgbClr val="415064"/>
                    </a:solidFill>
                  </a:tcPr>
                </a:tc>
                <a:tc>
                  <a:txBody>
                    <a:bodyPr/>
                    <a:lstStyle/>
                    <a:p>
                      <a:r>
                        <a:rPr lang="it-IT" sz="1100" b="1" dirty="0" smtClean="0"/>
                        <a:t>Assenza in Centrale Rischi (flusso di ritorno Dic.19) rapporto tra Sconfinamenti Totali per Cassa e Accordato Totale Cassa</a:t>
                      </a:r>
                      <a:endParaRPr lang="it-IT" sz="1100" b="1" dirty="0"/>
                    </a:p>
                  </a:txBody>
                  <a:tcPr anchor="ctr"/>
                </a:tc>
                <a:tc>
                  <a:txBody>
                    <a:bodyPr/>
                    <a:lstStyle/>
                    <a:p>
                      <a:r>
                        <a:rPr lang="it-IT" sz="1100" dirty="0" smtClean="0"/>
                        <a:t>In Centrale Rischi al 31 Dicembre 2019 il rapporto tra Sconfinamenti Cassa e Accordato Cassa Totale era Inferiore al 20%</a:t>
                      </a:r>
                      <a:endParaRPr lang="it-IT" sz="1100" dirty="0"/>
                    </a:p>
                  </a:txBody>
                  <a:tcPr anchor="ctr"/>
                </a:tc>
                <a:extLst>
                  <a:ext uri="{0D108BD9-81ED-4DB2-BD59-A6C34878D82A}">
                    <a16:rowId xmlns:a16="http://schemas.microsoft.com/office/drawing/2014/main" val="3271357070"/>
                  </a:ext>
                </a:extLst>
              </a:tr>
            </a:tbl>
          </a:graphicData>
        </a:graphic>
      </p:graphicFrame>
      <p:sp>
        <p:nvSpPr>
          <p:cNvPr id="2" name="Rettangolo 1"/>
          <p:cNvSpPr/>
          <p:nvPr/>
        </p:nvSpPr>
        <p:spPr>
          <a:xfrm>
            <a:off x="189395" y="4529666"/>
            <a:ext cx="2045753" cy="215444"/>
          </a:xfrm>
          <a:prstGeom prst="rect">
            <a:avLst/>
          </a:prstGeom>
        </p:spPr>
        <p:txBody>
          <a:bodyPr wrap="none">
            <a:spAutoFit/>
          </a:bodyPr>
          <a:lstStyle/>
          <a:p>
            <a:r>
              <a:rPr lang="it-IT" sz="800" dirty="0"/>
              <a:t>Tabella illustrativa a titolo esemplificativo</a:t>
            </a:r>
          </a:p>
        </p:txBody>
      </p:sp>
      <p:sp>
        <p:nvSpPr>
          <p:cNvPr id="5" name="Rettangolo 4"/>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6" name="Rettangolo 5"/>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6826647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pPr/>
              <a:t>30</a:t>
            </a:fld>
            <a:endParaRPr lang="it-IT" dirty="0"/>
          </a:p>
        </p:txBody>
      </p:sp>
      <p:sp>
        <p:nvSpPr>
          <p:cNvPr id="3" name="Titolo 2"/>
          <p:cNvSpPr>
            <a:spLocks noGrp="1"/>
          </p:cNvSpPr>
          <p:nvPr>
            <p:ph type="title"/>
          </p:nvPr>
        </p:nvSpPr>
        <p:spPr/>
        <p:txBody>
          <a:bodyPr>
            <a:normAutofit fontScale="90000"/>
          </a:bodyPr>
          <a:lstStyle/>
          <a:p>
            <a:r>
              <a:rPr lang="it-IT" dirty="0"/>
              <a:t>Garanzia Italia – principali caratteristiche (</a:t>
            </a:r>
            <a:r>
              <a:rPr lang="it-IT" dirty="0" smtClean="0"/>
              <a:t>1/5)</a:t>
            </a:r>
            <a:r>
              <a:rPr lang="it-IT" dirty="0"/>
              <a:t/>
            </a:r>
            <a:br>
              <a:rPr lang="it-IT" dirty="0"/>
            </a:br>
            <a:endParaRPr lang="it-IT" dirty="0"/>
          </a:p>
        </p:txBody>
      </p:sp>
      <p:sp>
        <p:nvSpPr>
          <p:cNvPr id="6" name="Rettangolo 5"/>
          <p:cNvSpPr/>
          <p:nvPr/>
        </p:nvSpPr>
        <p:spPr>
          <a:xfrm>
            <a:off x="2006789" y="761597"/>
            <a:ext cx="7221101" cy="1169551"/>
          </a:xfrm>
          <a:prstGeom prst="rect">
            <a:avLst/>
          </a:prstGeom>
        </p:spPr>
        <p:txBody>
          <a:bodyPr wrap="square">
            <a:spAutoFit/>
          </a:bodyPr>
          <a:lstStyle/>
          <a:p>
            <a:r>
              <a:rPr lang="it-IT" sz="1400" dirty="0"/>
              <a:t>Sono ammessi a garanzia nuovi finanziamenti che siano:</a:t>
            </a:r>
          </a:p>
          <a:p>
            <a:pPr marL="171450" indent="-171450">
              <a:buFont typeface="Wingdings" panose="05000000000000000000" pitchFamily="2" charset="2"/>
              <a:buChar char="§"/>
            </a:pPr>
            <a:r>
              <a:rPr lang="it-IT" sz="1400" dirty="0" smtClean="0"/>
              <a:t>concessi </a:t>
            </a:r>
            <a:r>
              <a:rPr lang="it-IT" sz="1400" dirty="0"/>
              <a:t>nel rispetto di quanto previsto dal Decreto stesso, </a:t>
            </a:r>
            <a:r>
              <a:rPr lang="it-IT" sz="1400" dirty="0" smtClean="0"/>
              <a:t>nel Manuale </a:t>
            </a:r>
            <a:r>
              <a:rPr lang="it-IT" sz="1400" dirty="0"/>
              <a:t>Operativo e nelle Condizioni Generali - Garanzia Italia (“CG”) e relativi </a:t>
            </a:r>
            <a:r>
              <a:rPr lang="it-IT" sz="1400" dirty="0" smtClean="0"/>
              <a:t>allegati;</a:t>
            </a:r>
            <a:endParaRPr lang="it-IT" sz="1400" dirty="0"/>
          </a:p>
          <a:p>
            <a:pPr marL="171450" indent="-171450">
              <a:buFont typeface="Wingdings" panose="05000000000000000000" pitchFamily="2" charset="2"/>
              <a:buChar char="§"/>
            </a:pPr>
            <a:r>
              <a:rPr lang="it-IT" sz="1400" dirty="0" smtClean="0"/>
              <a:t>erogati </a:t>
            </a:r>
            <a:r>
              <a:rPr lang="it-IT" sz="1400" dirty="0"/>
              <a:t>dal 9 aprile sino al </a:t>
            </a:r>
            <a:r>
              <a:rPr lang="it-IT" sz="1400" dirty="0" smtClean="0"/>
              <a:t>30 giugno 2021</a:t>
            </a:r>
          </a:p>
          <a:p>
            <a:pPr marL="171450" indent="-171450">
              <a:buFont typeface="Wingdings" panose="05000000000000000000" pitchFamily="2" charset="2"/>
              <a:buChar char="§"/>
            </a:pPr>
            <a:r>
              <a:rPr lang="it-IT" sz="1400" dirty="0" smtClean="0"/>
              <a:t>Nella forma di: finanziamenti bancari, titoli di debito, </a:t>
            </a:r>
            <a:endParaRPr lang="it-IT" sz="1400" dirty="0"/>
          </a:p>
        </p:txBody>
      </p:sp>
      <p:sp>
        <p:nvSpPr>
          <p:cNvPr id="11" name="Rettangolo 10"/>
          <p:cNvSpPr/>
          <p:nvPr/>
        </p:nvSpPr>
        <p:spPr>
          <a:xfrm>
            <a:off x="2006789" y="2361244"/>
            <a:ext cx="7072902" cy="2677656"/>
          </a:xfrm>
          <a:prstGeom prst="rect">
            <a:avLst/>
          </a:prstGeom>
        </p:spPr>
        <p:txBody>
          <a:bodyPr wrap="square">
            <a:spAutoFit/>
          </a:bodyPr>
          <a:lstStyle/>
          <a:p>
            <a:pPr marL="171450" indent="-171450">
              <a:buFont typeface="Wingdings" panose="05000000000000000000" pitchFamily="2" charset="2"/>
              <a:buChar char="§"/>
            </a:pPr>
            <a:r>
              <a:rPr lang="it-IT" sz="1400" b="1" dirty="0" smtClean="0"/>
              <a:t>durata </a:t>
            </a:r>
            <a:r>
              <a:rPr lang="it-IT" sz="1400" b="1" dirty="0"/>
              <a:t>totale non superiore a 6 </a:t>
            </a:r>
            <a:r>
              <a:rPr lang="it-IT" sz="1400" b="1" dirty="0" smtClean="0"/>
              <a:t>anni;</a:t>
            </a:r>
            <a:endParaRPr lang="it-IT" sz="1400" b="1" dirty="0"/>
          </a:p>
          <a:p>
            <a:pPr marL="171450" indent="-171450">
              <a:buFont typeface="Wingdings" panose="05000000000000000000" pitchFamily="2" charset="2"/>
              <a:buChar char="§"/>
            </a:pPr>
            <a:r>
              <a:rPr lang="it-IT" sz="1400" b="1" dirty="0" smtClean="0"/>
              <a:t>periodo </a:t>
            </a:r>
            <a:r>
              <a:rPr lang="it-IT" sz="1400" b="1" dirty="0"/>
              <a:t>di preammortamento fino a 24 mesi </a:t>
            </a:r>
            <a:r>
              <a:rPr lang="it-IT" sz="1400" dirty="0"/>
              <a:t>(comprensivo del preammortamento tecnico necessario per allineare la scadenza delle rate al primo trimestre solare successivo alla data di erogazione del finanziamento). Non saranno ammessi preammortamenti di durata rappresentata da frazione di anno ma solo per multipli di 6 </a:t>
            </a:r>
            <a:r>
              <a:rPr lang="it-IT" sz="1400" dirty="0" smtClean="0"/>
              <a:t>mesi;</a:t>
            </a:r>
            <a:endParaRPr lang="it-IT" sz="1400" dirty="0"/>
          </a:p>
          <a:p>
            <a:pPr marL="285750" indent="-285750">
              <a:buFont typeface="Wingdings" panose="05000000000000000000" pitchFamily="2" charset="2"/>
              <a:buChar char="§"/>
            </a:pPr>
            <a:r>
              <a:rPr lang="it-IT" sz="1400" b="1" dirty="0" smtClean="0"/>
              <a:t>piano </a:t>
            </a:r>
            <a:r>
              <a:rPr lang="it-IT" sz="1400" b="1" dirty="0"/>
              <a:t>di ammortamento</a:t>
            </a:r>
            <a:r>
              <a:rPr lang="it-IT" sz="1400" dirty="0"/>
              <a:t> Italiano con rata a quota capitale </a:t>
            </a:r>
            <a:r>
              <a:rPr lang="it-IT" sz="1400" dirty="0" smtClean="0"/>
              <a:t>costante;</a:t>
            </a:r>
          </a:p>
          <a:p>
            <a:pPr marL="285750" indent="-285750">
              <a:buFont typeface="Wingdings" panose="05000000000000000000" pitchFamily="2" charset="2"/>
              <a:buChar char="§"/>
            </a:pPr>
            <a:r>
              <a:rPr lang="it-IT" sz="1400" b="1" dirty="0" smtClean="0"/>
              <a:t>periodicità </a:t>
            </a:r>
            <a:r>
              <a:rPr lang="it-IT" sz="1400" b="1" dirty="0"/>
              <a:t>di pagamento delle rate </a:t>
            </a:r>
            <a:r>
              <a:rPr lang="it-IT" sz="1400" dirty="0"/>
              <a:t>trimestrale (fine trimestre </a:t>
            </a:r>
            <a:r>
              <a:rPr lang="it-IT" sz="1400" dirty="0" smtClean="0"/>
              <a:t>solare);</a:t>
            </a:r>
            <a:endParaRPr lang="it-IT" sz="1400" dirty="0"/>
          </a:p>
          <a:p>
            <a:pPr marL="285750" indent="-285750">
              <a:buFont typeface="Wingdings" panose="05000000000000000000" pitchFamily="2" charset="2"/>
              <a:buChar char="§"/>
            </a:pPr>
            <a:r>
              <a:rPr lang="it-IT" sz="1400" b="1" dirty="0" smtClean="0"/>
              <a:t>erogazione </a:t>
            </a:r>
            <a:r>
              <a:rPr lang="it-IT" sz="1400" dirty="0"/>
              <a:t>in un’unica soluzione su un conto corrente dedicato dell’impresa richiedente su cui potranno transitare esclusivamente i flussi monetari relativi al finanziamento.</a:t>
            </a:r>
          </a:p>
          <a:p>
            <a:endParaRPr lang="it-IT" sz="1400" dirty="0"/>
          </a:p>
        </p:txBody>
      </p:sp>
      <p:grpSp>
        <p:nvGrpSpPr>
          <p:cNvPr id="18" name="Gruppo 17"/>
          <p:cNvGrpSpPr/>
          <p:nvPr/>
        </p:nvGrpSpPr>
        <p:grpSpPr>
          <a:xfrm>
            <a:off x="249060" y="848500"/>
            <a:ext cx="1642263" cy="609934"/>
            <a:chOff x="185693" y="1402328"/>
            <a:chExt cx="1642263" cy="609934"/>
          </a:xfrm>
        </p:grpSpPr>
        <p:sp>
          <p:nvSpPr>
            <p:cNvPr id="19" name="Rettangolo arrotondato 18"/>
            <p:cNvSpPr/>
            <p:nvPr/>
          </p:nvSpPr>
          <p:spPr>
            <a:xfrm>
              <a:off x="250825" y="1402328"/>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Tipologia del finanziamento</a:t>
              </a:r>
              <a:endParaRPr lang="it-IT" sz="1400" b="1" dirty="0">
                <a:solidFill>
                  <a:schemeClr val="tx1"/>
                </a:solidFill>
              </a:endParaRPr>
            </a:p>
          </p:txBody>
        </p:sp>
        <p:grpSp>
          <p:nvGrpSpPr>
            <p:cNvPr id="20" name="Gruppo 19"/>
            <p:cNvGrpSpPr/>
            <p:nvPr/>
          </p:nvGrpSpPr>
          <p:grpSpPr>
            <a:xfrm>
              <a:off x="185693" y="1439850"/>
              <a:ext cx="1642263" cy="552141"/>
              <a:chOff x="1726181" y="1123781"/>
              <a:chExt cx="954463" cy="871355"/>
            </a:xfrm>
          </p:grpSpPr>
          <p:grpSp>
            <p:nvGrpSpPr>
              <p:cNvPr id="21" name="Gruppo 20"/>
              <p:cNvGrpSpPr/>
              <p:nvPr/>
            </p:nvGrpSpPr>
            <p:grpSpPr>
              <a:xfrm>
                <a:off x="1726181" y="1123781"/>
                <a:ext cx="822986" cy="612000"/>
                <a:chOff x="6218843" y="1444892"/>
                <a:chExt cx="822986" cy="612000"/>
              </a:xfrm>
            </p:grpSpPr>
            <p:cxnSp>
              <p:nvCxnSpPr>
                <p:cNvPr id="25" name="Connettore diritto 24"/>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6" name="Connettore diritto 25"/>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2" name="Gruppo 21"/>
              <p:cNvGrpSpPr/>
              <p:nvPr/>
            </p:nvGrpSpPr>
            <p:grpSpPr>
              <a:xfrm>
                <a:off x="1851151" y="1383136"/>
                <a:ext cx="829493" cy="612000"/>
                <a:chOff x="6343813" y="1704247"/>
                <a:chExt cx="829493" cy="612000"/>
              </a:xfrm>
            </p:grpSpPr>
            <p:cxnSp>
              <p:nvCxnSpPr>
                <p:cNvPr id="23" name="Connettore diritto 22"/>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4" name="Connettore diritto 23"/>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grpSp>
        <p:nvGrpSpPr>
          <p:cNvPr id="27" name="Gruppo 26"/>
          <p:cNvGrpSpPr/>
          <p:nvPr/>
        </p:nvGrpSpPr>
        <p:grpSpPr>
          <a:xfrm>
            <a:off x="243461" y="2376492"/>
            <a:ext cx="1642263" cy="609934"/>
            <a:chOff x="185693" y="1402328"/>
            <a:chExt cx="1642263" cy="609934"/>
          </a:xfrm>
        </p:grpSpPr>
        <p:sp>
          <p:nvSpPr>
            <p:cNvPr id="28" name="Rettangolo arrotondato 27"/>
            <p:cNvSpPr/>
            <p:nvPr/>
          </p:nvSpPr>
          <p:spPr>
            <a:xfrm>
              <a:off x="250825" y="1402328"/>
              <a:ext cx="1512000" cy="609934"/>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Durata</a:t>
              </a:r>
              <a:endParaRPr lang="it-IT" sz="1400" b="1" dirty="0">
                <a:solidFill>
                  <a:schemeClr val="tx1"/>
                </a:solidFill>
              </a:endParaRPr>
            </a:p>
          </p:txBody>
        </p:sp>
        <p:grpSp>
          <p:nvGrpSpPr>
            <p:cNvPr id="29" name="Gruppo 28"/>
            <p:cNvGrpSpPr/>
            <p:nvPr/>
          </p:nvGrpSpPr>
          <p:grpSpPr>
            <a:xfrm>
              <a:off x="185693" y="1439850"/>
              <a:ext cx="1642263" cy="552141"/>
              <a:chOff x="1726181" y="1123781"/>
              <a:chExt cx="954463" cy="871355"/>
            </a:xfrm>
          </p:grpSpPr>
          <p:grpSp>
            <p:nvGrpSpPr>
              <p:cNvPr id="30" name="Gruppo 29"/>
              <p:cNvGrpSpPr/>
              <p:nvPr/>
            </p:nvGrpSpPr>
            <p:grpSpPr>
              <a:xfrm>
                <a:off x="1726181" y="1123781"/>
                <a:ext cx="822986" cy="612000"/>
                <a:chOff x="6218843" y="1444892"/>
                <a:chExt cx="822986" cy="612000"/>
              </a:xfrm>
            </p:grpSpPr>
            <p:cxnSp>
              <p:nvCxnSpPr>
                <p:cNvPr id="34" name="Connettore diritto 33"/>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35" name="Connettore diritto 34"/>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31" name="Gruppo 30"/>
              <p:cNvGrpSpPr/>
              <p:nvPr/>
            </p:nvGrpSpPr>
            <p:grpSpPr>
              <a:xfrm>
                <a:off x="1851151" y="1383136"/>
                <a:ext cx="829493" cy="612000"/>
                <a:chOff x="6343813" y="1704247"/>
                <a:chExt cx="829493" cy="612000"/>
              </a:xfrm>
            </p:grpSpPr>
            <p:cxnSp>
              <p:nvCxnSpPr>
                <p:cNvPr id="32" name="Connettore diritto 31"/>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33" name="Connettore diritto 32"/>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sp>
        <p:nvSpPr>
          <p:cNvPr id="36" name="Rettangolo 35"/>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37" name="Rettangolo 36"/>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428002510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608DA0FE-9C19-F746-8419-6700E348BF78}" type="slidenum">
              <a:rPr lang="it-IT" smtClean="0"/>
              <a:pPr/>
              <a:t>31</a:t>
            </a:fld>
            <a:endParaRPr lang="it-IT" dirty="0"/>
          </a:p>
        </p:txBody>
      </p:sp>
      <p:sp>
        <p:nvSpPr>
          <p:cNvPr id="2" name="Titolo 1"/>
          <p:cNvSpPr>
            <a:spLocks noGrp="1"/>
          </p:cNvSpPr>
          <p:nvPr>
            <p:ph type="title"/>
          </p:nvPr>
        </p:nvSpPr>
        <p:spPr/>
        <p:txBody>
          <a:bodyPr>
            <a:normAutofit fontScale="90000"/>
          </a:bodyPr>
          <a:lstStyle/>
          <a:p>
            <a:r>
              <a:rPr lang="it-IT" dirty="0"/>
              <a:t>Garanzia Italia – principali </a:t>
            </a:r>
            <a:r>
              <a:rPr lang="it-IT" dirty="0" smtClean="0"/>
              <a:t>caratteristiche (2/5)</a:t>
            </a:r>
            <a:endParaRPr lang="it-IT" dirty="0"/>
          </a:p>
        </p:txBody>
      </p:sp>
      <p:sp>
        <p:nvSpPr>
          <p:cNvPr id="8" name="Rettangolo arrotondato 7"/>
          <p:cNvSpPr/>
          <p:nvPr/>
        </p:nvSpPr>
        <p:spPr>
          <a:xfrm>
            <a:off x="397409" y="908896"/>
            <a:ext cx="1512000" cy="826038"/>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a:solidFill>
                  <a:schemeClr val="tx1"/>
                </a:solidFill>
              </a:rPr>
              <a:t>Scopo del finanziamento</a:t>
            </a:r>
          </a:p>
        </p:txBody>
      </p:sp>
      <p:sp>
        <p:nvSpPr>
          <p:cNvPr id="9" name="Rettangolo 8"/>
          <p:cNvSpPr/>
          <p:nvPr/>
        </p:nvSpPr>
        <p:spPr>
          <a:xfrm>
            <a:off x="2030536" y="923527"/>
            <a:ext cx="5895666" cy="2631490"/>
          </a:xfrm>
          <a:prstGeom prst="rect">
            <a:avLst/>
          </a:prstGeom>
        </p:spPr>
        <p:txBody>
          <a:bodyPr wrap="square">
            <a:spAutoFit/>
          </a:bodyPr>
          <a:lstStyle/>
          <a:p>
            <a:pPr>
              <a:spcBef>
                <a:spcPts val="600"/>
              </a:spcBef>
            </a:pPr>
            <a:r>
              <a:rPr lang="it-IT" sz="1400" dirty="0"/>
              <a:t>Sono ammessi a garanzia nuovi finanziamenti che </a:t>
            </a:r>
            <a:r>
              <a:rPr lang="it-IT" sz="1400" dirty="0" smtClean="0"/>
              <a:t>siano destinati </a:t>
            </a:r>
            <a:r>
              <a:rPr lang="it-IT" sz="1400" dirty="0"/>
              <a:t>a </a:t>
            </a:r>
            <a:r>
              <a:rPr lang="it-IT" sz="1400" dirty="0" smtClean="0"/>
              <a:t>sostenere:</a:t>
            </a:r>
          </a:p>
          <a:p>
            <a:pPr marL="285750" indent="-285750">
              <a:spcBef>
                <a:spcPts val="600"/>
              </a:spcBef>
              <a:buFont typeface="+mj-lt"/>
              <a:buAutoNum type="romanLcPeriod"/>
            </a:pPr>
            <a:r>
              <a:rPr lang="it-IT" sz="1400" dirty="0" smtClean="0"/>
              <a:t>costi </a:t>
            </a:r>
            <a:r>
              <a:rPr lang="it-IT" sz="1400" dirty="0"/>
              <a:t>del personale, </a:t>
            </a:r>
            <a:endParaRPr lang="it-IT" sz="1400" dirty="0" smtClean="0"/>
          </a:p>
          <a:p>
            <a:pPr marL="285750" indent="-285750">
              <a:spcBef>
                <a:spcPts val="600"/>
              </a:spcBef>
              <a:buFont typeface="+mj-lt"/>
              <a:buAutoNum type="romanLcPeriod"/>
            </a:pPr>
            <a:r>
              <a:rPr lang="it-IT" sz="1400" dirty="0" smtClean="0"/>
              <a:t>canoni </a:t>
            </a:r>
            <a:r>
              <a:rPr lang="it-IT" sz="1400" dirty="0" smtClean="0"/>
              <a:t>di locazione e affitto di ramo d’azienda </a:t>
            </a:r>
            <a:endParaRPr lang="it-IT" sz="1400" dirty="0" smtClean="0"/>
          </a:p>
          <a:p>
            <a:pPr marL="285750" indent="-285750">
              <a:spcBef>
                <a:spcPts val="600"/>
              </a:spcBef>
              <a:buFont typeface="+mj-lt"/>
              <a:buAutoNum type="romanLcPeriod"/>
            </a:pPr>
            <a:r>
              <a:rPr lang="it-IT" sz="1400" dirty="0" smtClean="0"/>
              <a:t>investimenti </a:t>
            </a:r>
            <a:r>
              <a:rPr lang="it-IT" sz="1400" dirty="0"/>
              <a:t>(escluse </a:t>
            </a:r>
            <a:r>
              <a:rPr lang="it-IT" sz="1400" dirty="0" smtClean="0"/>
              <a:t>le acquisizioni </a:t>
            </a:r>
            <a:r>
              <a:rPr lang="it-IT" sz="1400" dirty="0"/>
              <a:t>di partecipazioni societarie</a:t>
            </a:r>
            <a:r>
              <a:rPr lang="it-IT" sz="1400" dirty="0" smtClean="0"/>
              <a:t>) </a:t>
            </a:r>
            <a:endParaRPr lang="it-IT" sz="1400" dirty="0" smtClean="0"/>
          </a:p>
          <a:p>
            <a:pPr marL="285750" indent="-285750">
              <a:spcBef>
                <a:spcPts val="600"/>
              </a:spcBef>
              <a:buFont typeface="+mj-lt"/>
              <a:buAutoNum type="romanLcPeriod"/>
            </a:pPr>
            <a:r>
              <a:rPr lang="it-IT" sz="1400" dirty="0" smtClean="0"/>
              <a:t>capitale </a:t>
            </a:r>
            <a:r>
              <a:rPr lang="it-IT" sz="1400" dirty="0"/>
              <a:t>circolante </a:t>
            </a:r>
            <a:r>
              <a:rPr lang="it-IT" sz="1400" dirty="0" smtClean="0"/>
              <a:t>per stabilimenti </a:t>
            </a:r>
            <a:r>
              <a:rPr lang="it-IT" sz="1400" dirty="0"/>
              <a:t>produttivi e attività imprenditoriali localizzati in </a:t>
            </a:r>
            <a:r>
              <a:rPr lang="it-IT" sz="1400" dirty="0" smtClean="0"/>
              <a:t>Italia, </a:t>
            </a:r>
            <a:endParaRPr lang="it-IT" sz="1400" dirty="0" smtClean="0"/>
          </a:p>
          <a:p>
            <a:pPr marL="285750" indent="-285750">
              <a:spcBef>
                <a:spcPts val="600"/>
              </a:spcBef>
              <a:buFont typeface="+mj-lt"/>
              <a:buAutoNum type="romanLcPeriod"/>
            </a:pPr>
            <a:r>
              <a:rPr lang="it-IT" sz="1400" b="1" dirty="0" smtClean="0"/>
              <a:t>la rinegoziazione del debito accordato in essere all’impresa, in presenza di credito aggiuntivo di almeno il 25% dell’importo oggetto di rinegoziazione.</a:t>
            </a:r>
            <a:endParaRPr lang="it-IT" sz="1400" b="1" dirty="0" smtClean="0"/>
          </a:p>
        </p:txBody>
      </p:sp>
      <p:grpSp>
        <p:nvGrpSpPr>
          <p:cNvPr id="13" name="Gruppo 12"/>
          <p:cNvGrpSpPr/>
          <p:nvPr/>
        </p:nvGrpSpPr>
        <p:grpSpPr>
          <a:xfrm>
            <a:off x="301374" y="1030442"/>
            <a:ext cx="1658583" cy="652266"/>
            <a:chOff x="1726181" y="1123781"/>
            <a:chExt cx="954463" cy="871355"/>
          </a:xfrm>
        </p:grpSpPr>
        <p:grpSp>
          <p:nvGrpSpPr>
            <p:cNvPr id="14" name="Gruppo 13"/>
            <p:cNvGrpSpPr/>
            <p:nvPr/>
          </p:nvGrpSpPr>
          <p:grpSpPr>
            <a:xfrm>
              <a:off x="1726181" y="1123781"/>
              <a:ext cx="822986" cy="612000"/>
              <a:chOff x="6218843" y="1444892"/>
              <a:chExt cx="822986" cy="612000"/>
            </a:xfrm>
          </p:grpSpPr>
          <p:cxnSp>
            <p:nvCxnSpPr>
              <p:cNvPr id="18" name="Connettore diritto 17"/>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9" name="Connettore diritto 18"/>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5" name="Gruppo 14"/>
            <p:cNvGrpSpPr/>
            <p:nvPr/>
          </p:nvGrpSpPr>
          <p:grpSpPr>
            <a:xfrm>
              <a:off x="1851151" y="1383136"/>
              <a:ext cx="829493" cy="612000"/>
              <a:chOff x="6343813" y="1704247"/>
              <a:chExt cx="829493" cy="612000"/>
            </a:xfrm>
          </p:grpSpPr>
          <p:cxnSp>
            <p:nvCxnSpPr>
              <p:cNvPr id="16" name="Connettore diritto 1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7" name="Connettore diritto 16"/>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27" name="Rettangolo 26"/>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28" name="Rettangolo 27"/>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16592011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8642350" cy="287337"/>
          </a:xfrm>
        </p:spPr>
        <p:txBody>
          <a:bodyPr/>
          <a:lstStyle/>
          <a:p>
            <a:r>
              <a:rPr lang="it-IT" dirty="0"/>
              <a:t>Garanzia Italia – principali caratteristiche </a:t>
            </a:r>
            <a:r>
              <a:rPr lang="it-IT" dirty="0" smtClean="0"/>
              <a:t>(3/5)</a:t>
            </a:r>
            <a:endParaRPr lang="it-IT" dirty="0"/>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pPr/>
              <a:t>32</a:t>
            </a:fld>
            <a:endParaRPr lang="it-IT" dirty="0"/>
          </a:p>
        </p:txBody>
      </p:sp>
      <p:sp>
        <p:nvSpPr>
          <p:cNvPr id="7" name="Rettangolo 6"/>
          <p:cNvSpPr/>
          <p:nvPr/>
        </p:nvSpPr>
        <p:spPr>
          <a:xfrm>
            <a:off x="1860205" y="625981"/>
            <a:ext cx="6826595" cy="1015663"/>
          </a:xfrm>
          <a:prstGeom prst="rect">
            <a:avLst/>
          </a:prstGeom>
        </p:spPr>
        <p:txBody>
          <a:bodyPr wrap="square">
            <a:spAutoFit/>
          </a:bodyPr>
          <a:lstStyle/>
          <a:p>
            <a:r>
              <a:rPr lang="it-IT" sz="1200" dirty="0" smtClean="0"/>
              <a:t>Il finanziamento avrà </a:t>
            </a:r>
            <a:r>
              <a:rPr lang="it-IT" sz="1200" dirty="0"/>
              <a:t>come </a:t>
            </a:r>
            <a:r>
              <a:rPr lang="it-IT" sz="1200" b="1" dirty="0"/>
              <a:t>limite di importo il valore più alto tra</a:t>
            </a:r>
            <a:r>
              <a:rPr lang="it-IT" sz="1200" dirty="0"/>
              <a:t>: </a:t>
            </a:r>
            <a:endParaRPr lang="it-IT" sz="1200" dirty="0" smtClean="0"/>
          </a:p>
          <a:p>
            <a:pPr marL="171450" indent="-171450">
              <a:buFont typeface="Wingdings" panose="05000000000000000000" pitchFamily="2" charset="2"/>
              <a:buChar char="§"/>
            </a:pPr>
            <a:r>
              <a:rPr lang="it-IT" sz="1200" b="1" dirty="0" smtClean="0"/>
              <a:t>il </a:t>
            </a:r>
            <a:r>
              <a:rPr lang="it-IT" sz="1200" b="1" dirty="0"/>
              <a:t>25% del fatturato di Gruppo in Italia del 2019 </a:t>
            </a:r>
            <a:r>
              <a:rPr lang="it-IT" sz="1200" dirty="0"/>
              <a:t>come risultante dal Bilancio ovvero dalla dichiarazione </a:t>
            </a:r>
            <a:r>
              <a:rPr lang="it-IT" sz="1200" dirty="0" smtClean="0"/>
              <a:t>fiscale*;</a:t>
            </a:r>
          </a:p>
          <a:p>
            <a:pPr marL="171450" indent="-171450">
              <a:buFont typeface="Wingdings" panose="05000000000000000000" pitchFamily="2" charset="2"/>
              <a:buChar char="§"/>
            </a:pPr>
            <a:r>
              <a:rPr lang="it-IT" sz="1200" b="1" dirty="0"/>
              <a:t>oppure il doppio del costo annuale del personale di Gruppo </a:t>
            </a:r>
            <a:r>
              <a:rPr lang="it-IT" sz="1200" b="1" dirty="0" smtClean="0"/>
              <a:t>in Italia </a:t>
            </a:r>
            <a:r>
              <a:rPr lang="it-IT" sz="1200" b="1" dirty="0"/>
              <a:t>per il </a:t>
            </a:r>
            <a:r>
              <a:rPr lang="it-IT" sz="1200" b="1" dirty="0" smtClean="0"/>
              <a:t>2019 </a:t>
            </a:r>
            <a:r>
              <a:rPr lang="it-IT" sz="1200" dirty="0"/>
              <a:t>ovvero da dati certificati se l’impresa non </a:t>
            </a:r>
            <a:r>
              <a:rPr lang="it-IT" sz="1200" dirty="0" smtClean="0"/>
              <a:t>ha approvato </a:t>
            </a:r>
            <a:r>
              <a:rPr lang="it-IT" sz="1200" dirty="0"/>
              <a:t>il </a:t>
            </a:r>
            <a:r>
              <a:rPr lang="it-IT" sz="1200" dirty="0" smtClean="0"/>
              <a:t>Bilancio.</a:t>
            </a:r>
          </a:p>
        </p:txBody>
      </p:sp>
      <p:sp>
        <p:nvSpPr>
          <p:cNvPr id="8" name="Rettangolo 7"/>
          <p:cNvSpPr/>
          <p:nvPr/>
        </p:nvSpPr>
        <p:spPr>
          <a:xfrm>
            <a:off x="541185" y="4630570"/>
            <a:ext cx="6718397" cy="369332"/>
          </a:xfrm>
          <a:prstGeom prst="rect">
            <a:avLst/>
          </a:prstGeom>
        </p:spPr>
        <p:txBody>
          <a:bodyPr wrap="square">
            <a:spAutoFit/>
          </a:bodyPr>
          <a:lstStyle/>
          <a:p>
            <a:r>
              <a:rPr lang="it-IT" sz="600" i="1" dirty="0" smtClean="0"/>
              <a:t>*Ai </a:t>
            </a:r>
            <a:r>
              <a:rPr lang="it-IT" sz="600" i="1" dirty="0"/>
              <a:t>fini della verifica del suddetto limite, qualora la medesima impresa sia beneficiaria di più finanziamenti assistiti dalla garanzia di cui al presente articolo ovvero di altra garanzia pubblica, gli importi di detti finanziamenti si cumulano. Qualora la medesima impresa, ovvero il medesimo gruppo quando la prima è parte di un gruppo, siano beneficiari di più finanziamenti assistiti dalla garanzia, gli importi di detti finanziamenti si cumulano.</a:t>
            </a:r>
            <a:endParaRPr lang="it-IT" sz="600" i="1" dirty="0">
              <a:solidFill>
                <a:srgbClr val="E30613"/>
              </a:solidFill>
            </a:endParaRPr>
          </a:p>
        </p:txBody>
      </p:sp>
      <p:pic>
        <p:nvPicPr>
          <p:cNvPr id="10" name="Immagine 9"/>
          <p:cNvPicPr/>
          <p:nvPr/>
        </p:nvPicPr>
        <p:blipFill rotWithShape="1">
          <a:blip r:embed="rId3" cstate="print">
            <a:extLst>
              <a:ext uri="{28A0092B-C50C-407E-A947-70E740481C1C}">
                <a14:useLocalDpi xmlns:a14="http://schemas.microsoft.com/office/drawing/2010/main" val="0"/>
              </a:ext>
            </a:extLst>
          </a:blip>
          <a:srcRect t="9489" b="6073"/>
          <a:stretch/>
        </p:blipFill>
        <p:spPr bwMode="auto">
          <a:xfrm>
            <a:off x="1973207" y="1730854"/>
            <a:ext cx="5286375" cy="2573701"/>
          </a:xfrm>
          <a:prstGeom prst="rect">
            <a:avLst/>
          </a:prstGeom>
          <a:noFill/>
        </p:spPr>
      </p:pic>
      <p:sp>
        <p:nvSpPr>
          <p:cNvPr id="9" name="Rettangolo 8"/>
          <p:cNvSpPr/>
          <p:nvPr/>
        </p:nvSpPr>
        <p:spPr>
          <a:xfrm>
            <a:off x="2057401" y="4204527"/>
            <a:ext cx="5417126" cy="200055"/>
          </a:xfrm>
          <a:prstGeom prst="rect">
            <a:avLst/>
          </a:prstGeom>
        </p:spPr>
        <p:txBody>
          <a:bodyPr wrap="square">
            <a:spAutoFit/>
          </a:bodyPr>
          <a:lstStyle/>
          <a:p>
            <a:r>
              <a:rPr lang="it-IT" sz="700" i="1" dirty="0"/>
              <a:t>I valori di fatturato, costo del personale e numero di dipendenti si intendono verificati al momento della richiesta di finanziamento. </a:t>
            </a:r>
          </a:p>
        </p:txBody>
      </p:sp>
      <p:grpSp>
        <p:nvGrpSpPr>
          <p:cNvPr id="11" name="Gruppo 10"/>
          <p:cNvGrpSpPr/>
          <p:nvPr/>
        </p:nvGrpSpPr>
        <p:grpSpPr>
          <a:xfrm>
            <a:off x="201622" y="757066"/>
            <a:ext cx="1658583" cy="720000"/>
            <a:chOff x="324117" y="2949959"/>
            <a:chExt cx="1658583" cy="720000"/>
          </a:xfrm>
        </p:grpSpPr>
        <p:sp>
          <p:nvSpPr>
            <p:cNvPr id="12" name="Rettangolo arrotondato 11"/>
            <p:cNvSpPr/>
            <p:nvPr/>
          </p:nvSpPr>
          <p:spPr>
            <a:xfrm>
              <a:off x="397409" y="2949959"/>
              <a:ext cx="1512000" cy="720000"/>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Importo massimo </a:t>
              </a:r>
              <a:endParaRPr lang="it-IT" sz="1400" b="1" dirty="0">
                <a:solidFill>
                  <a:schemeClr val="tx1"/>
                </a:solidFill>
              </a:endParaRPr>
            </a:p>
          </p:txBody>
        </p:sp>
        <p:grpSp>
          <p:nvGrpSpPr>
            <p:cNvPr id="13" name="Gruppo 12"/>
            <p:cNvGrpSpPr/>
            <p:nvPr/>
          </p:nvGrpSpPr>
          <p:grpSpPr>
            <a:xfrm>
              <a:off x="324117" y="3001791"/>
              <a:ext cx="1658583" cy="652266"/>
              <a:chOff x="1726181" y="1123781"/>
              <a:chExt cx="954463" cy="871355"/>
            </a:xfrm>
          </p:grpSpPr>
          <p:grpSp>
            <p:nvGrpSpPr>
              <p:cNvPr id="14" name="Gruppo 13"/>
              <p:cNvGrpSpPr/>
              <p:nvPr/>
            </p:nvGrpSpPr>
            <p:grpSpPr>
              <a:xfrm>
                <a:off x="1726181" y="1123781"/>
                <a:ext cx="822986" cy="612000"/>
                <a:chOff x="6218843" y="1444892"/>
                <a:chExt cx="822986" cy="612000"/>
              </a:xfrm>
            </p:grpSpPr>
            <p:cxnSp>
              <p:nvCxnSpPr>
                <p:cNvPr id="18" name="Connettore diritto 17"/>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9" name="Connettore diritto 18"/>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5" name="Gruppo 14"/>
              <p:cNvGrpSpPr/>
              <p:nvPr/>
            </p:nvGrpSpPr>
            <p:grpSpPr>
              <a:xfrm>
                <a:off x="1851151" y="1383136"/>
                <a:ext cx="829493" cy="612000"/>
                <a:chOff x="6343813" y="1704247"/>
                <a:chExt cx="829493" cy="612000"/>
              </a:xfrm>
            </p:grpSpPr>
            <p:cxnSp>
              <p:nvCxnSpPr>
                <p:cNvPr id="16" name="Connettore diritto 1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7" name="Connettore diritto 16"/>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sp>
        <p:nvSpPr>
          <p:cNvPr id="20" name="Rettangolo 19"/>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21" name="Rettangolo 20"/>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15049504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8642350" cy="287337"/>
          </a:xfrm>
        </p:spPr>
        <p:txBody>
          <a:bodyPr/>
          <a:lstStyle/>
          <a:p>
            <a:r>
              <a:rPr lang="it-IT" dirty="0"/>
              <a:t>Garanzia Italia – principali caratteristiche </a:t>
            </a:r>
            <a:r>
              <a:rPr lang="it-IT" dirty="0" smtClean="0"/>
              <a:t>(4/5)</a:t>
            </a:r>
            <a:endParaRPr lang="it-IT" dirty="0"/>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pPr/>
              <a:t>33</a:t>
            </a:fld>
            <a:endParaRPr lang="it-IT" dirty="0"/>
          </a:p>
        </p:txBody>
      </p:sp>
      <p:sp>
        <p:nvSpPr>
          <p:cNvPr id="7" name="Rettangolo 6"/>
          <p:cNvSpPr/>
          <p:nvPr/>
        </p:nvSpPr>
        <p:spPr>
          <a:xfrm>
            <a:off x="1842305" y="880883"/>
            <a:ext cx="6899913" cy="3231654"/>
          </a:xfrm>
          <a:prstGeom prst="rect">
            <a:avLst/>
          </a:prstGeom>
        </p:spPr>
        <p:txBody>
          <a:bodyPr wrap="square">
            <a:spAutoFit/>
          </a:bodyPr>
          <a:lstStyle/>
          <a:p>
            <a:r>
              <a:rPr lang="it-IT" sz="1200" dirty="0" smtClean="0"/>
              <a:t>Le </a:t>
            </a:r>
            <a:r>
              <a:rPr lang="it-IT" sz="1200" dirty="0"/>
              <a:t>commissioni annue dovute dalle imprese a SACE per il rilascio della garanzia, attraverso il soggetto finanziatore e in rapporto all’importo garantito, sono le seguenti</a:t>
            </a:r>
            <a:r>
              <a:rPr lang="it-IT" sz="1200" dirty="0" smtClean="0"/>
              <a:t>:</a:t>
            </a:r>
          </a:p>
          <a:p>
            <a:endParaRPr lang="it-IT" sz="1200" dirty="0"/>
          </a:p>
          <a:p>
            <a:pPr marL="285750" indent="-285750">
              <a:buFont typeface="Wingdings" panose="05000000000000000000" pitchFamily="2" charset="2"/>
              <a:buChar char="§"/>
            </a:pPr>
            <a:r>
              <a:rPr lang="it-IT" sz="1200" dirty="0" smtClean="0"/>
              <a:t>per </a:t>
            </a:r>
            <a:r>
              <a:rPr lang="it-IT" sz="1200" dirty="0"/>
              <a:t>i finanziamenti a </a:t>
            </a:r>
            <a:r>
              <a:rPr lang="it-IT" sz="1200" dirty="0" smtClean="0"/>
              <a:t>PMI*: </a:t>
            </a:r>
            <a:r>
              <a:rPr lang="it-IT" sz="1200" b="1" dirty="0"/>
              <a:t>25 punti base durante il primo anno, 50 punti base durante il secondo e terzo anno, 100 punti base durante il quarto, quinto e sesto </a:t>
            </a:r>
            <a:r>
              <a:rPr lang="it-IT" sz="1200" b="1" dirty="0" smtClean="0"/>
              <a:t>anno</a:t>
            </a:r>
            <a:r>
              <a:rPr lang="it-IT" sz="1200" dirty="0" smtClean="0"/>
              <a:t>;</a:t>
            </a:r>
          </a:p>
          <a:p>
            <a:pPr marL="285750" indent="-285750">
              <a:buFont typeface="Wingdings" panose="05000000000000000000" pitchFamily="2" charset="2"/>
              <a:buChar char="§"/>
            </a:pPr>
            <a:endParaRPr lang="it-IT" sz="1200" dirty="0"/>
          </a:p>
          <a:p>
            <a:pPr marL="285750" indent="-285750">
              <a:buFont typeface="Wingdings" panose="05000000000000000000" pitchFamily="2" charset="2"/>
              <a:buChar char="§"/>
            </a:pPr>
            <a:r>
              <a:rPr lang="it-IT" sz="1200" dirty="0" smtClean="0"/>
              <a:t>per </a:t>
            </a:r>
            <a:r>
              <a:rPr lang="it-IT" sz="1200" dirty="0"/>
              <a:t>i finanziamenti a imprese di dimensione diversa dalle PMI: </a:t>
            </a:r>
            <a:r>
              <a:rPr lang="it-IT" sz="1200" b="1" dirty="0"/>
              <a:t>50 punti base durante il primo anno, 100 punti base durante il secondo e terzo anno, 200 punti base durante il quarto, quinto e sesto </a:t>
            </a:r>
            <a:r>
              <a:rPr lang="it-IT" sz="1200" b="1" dirty="0" smtClean="0"/>
              <a:t>anno</a:t>
            </a:r>
            <a:r>
              <a:rPr lang="it-IT" sz="1200" b="1" dirty="0" smtClean="0"/>
              <a:t>.</a:t>
            </a:r>
          </a:p>
          <a:p>
            <a:pPr marL="285750" indent="-285750">
              <a:buFont typeface="Wingdings" panose="05000000000000000000" pitchFamily="2" charset="2"/>
              <a:buChar char="§"/>
            </a:pPr>
            <a:endParaRPr lang="it-IT" sz="1200" b="1" dirty="0"/>
          </a:p>
          <a:p>
            <a:r>
              <a:rPr lang="it-IT" sz="1200" dirty="0"/>
              <a:t>Il soggetto finanziatore sarà ritenuto responsabile di inadempimento esclusivamente in caso di mancata retrocessione a SACE di commissioni per la garanzia regolarmente corrisposte dall’impresa beneficiaria, fatta eccezione per la commissione annuale dovuta per la prima annualità</a:t>
            </a:r>
            <a:r>
              <a:rPr lang="it-IT" sz="1200" dirty="0" smtClean="0"/>
              <a:t>.</a:t>
            </a:r>
          </a:p>
          <a:p>
            <a:endParaRPr lang="it-IT" sz="1200" dirty="0" smtClean="0"/>
          </a:p>
          <a:p>
            <a:r>
              <a:rPr lang="it-IT" sz="1200" dirty="0"/>
              <a:t>Il </a:t>
            </a:r>
            <a:r>
              <a:rPr lang="it-IT" sz="1200" b="1" dirty="0"/>
              <a:t>costo complessivo </a:t>
            </a:r>
            <a:r>
              <a:rPr lang="it-IT" sz="1200" dirty="0"/>
              <a:t>per il richiedente sarà costituito dal </a:t>
            </a:r>
            <a:r>
              <a:rPr lang="it-IT" sz="1200" b="1" dirty="0"/>
              <a:t>costo di finanziamento specifico </a:t>
            </a:r>
            <a:r>
              <a:rPr lang="it-IT" sz="1200" dirty="0"/>
              <a:t>- tasso di interesse incluso margine - definito da ciascun soggetto finanziatore, e </a:t>
            </a:r>
            <a:r>
              <a:rPr lang="it-IT" sz="1200" b="1" dirty="0"/>
              <a:t>dal costo della </a:t>
            </a:r>
            <a:r>
              <a:rPr lang="it-IT" sz="1200" b="1" dirty="0" smtClean="0"/>
              <a:t>garanzia</a:t>
            </a:r>
            <a:r>
              <a:rPr lang="it-IT" sz="1200" dirty="0"/>
              <a:t>.</a:t>
            </a:r>
          </a:p>
        </p:txBody>
      </p:sp>
      <p:sp>
        <p:nvSpPr>
          <p:cNvPr id="5" name="Rettangolo 4"/>
          <p:cNvSpPr/>
          <p:nvPr/>
        </p:nvSpPr>
        <p:spPr>
          <a:xfrm>
            <a:off x="457200" y="4676736"/>
            <a:ext cx="6906491" cy="276999"/>
          </a:xfrm>
          <a:prstGeom prst="rect">
            <a:avLst/>
          </a:prstGeom>
        </p:spPr>
        <p:txBody>
          <a:bodyPr wrap="square">
            <a:spAutoFit/>
          </a:bodyPr>
          <a:lstStyle/>
          <a:p>
            <a:r>
              <a:rPr lang="it-IT" sz="600" i="1" dirty="0" smtClean="0"/>
              <a:t>*PMI </a:t>
            </a:r>
            <a:r>
              <a:rPr lang="it-IT" sz="600" i="1" dirty="0"/>
              <a:t>secondo la definizione della Raccomandazione della Commissione Europea 2003/361/CE (i.e. aziende con n. dipendenti inferiore ai 250 e fatturato fino a 50 milioni di euro o totale attivo di bilancio fino a 43 milioni di euro), come recepita dal DM 18/04/2005, anche con riferimento al requisito di indipendenza. </a:t>
            </a:r>
          </a:p>
        </p:txBody>
      </p:sp>
      <p:grpSp>
        <p:nvGrpSpPr>
          <p:cNvPr id="19" name="Gruppo 18"/>
          <p:cNvGrpSpPr/>
          <p:nvPr/>
        </p:nvGrpSpPr>
        <p:grpSpPr>
          <a:xfrm>
            <a:off x="183722" y="940681"/>
            <a:ext cx="1658583" cy="720000"/>
            <a:chOff x="324117" y="2949959"/>
            <a:chExt cx="1658583" cy="720000"/>
          </a:xfrm>
        </p:grpSpPr>
        <p:sp>
          <p:nvSpPr>
            <p:cNvPr id="20" name="Rettangolo arrotondato 19"/>
            <p:cNvSpPr/>
            <p:nvPr/>
          </p:nvSpPr>
          <p:spPr>
            <a:xfrm>
              <a:off x="397409" y="2949959"/>
              <a:ext cx="1512000" cy="720000"/>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Costo della garanzia</a:t>
              </a:r>
              <a:endParaRPr lang="it-IT" sz="1400" b="1" dirty="0">
                <a:solidFill>
                  <a:schemeClr val="tx1"/>
                </a:solidFill>
              </a:endParaRPr>
            </a:p>
          </p:txBody>
        </p:sp>
        <p:grpSp>
          <p:nvGrpSpPr>
            <p:cNvPr id="21" name="Gruppo 20"/>
            <p:cNvGrpSpPr/>
            <p:nvPr/>
          </p:nvGrpSpPr>
          <p:grpSpPr>
            <a:xfrm>
              <a:off x="324117" y="3001791"/>
              <a:ext cx="1658583" cy="652266"/>
              <a:chOff x="1726181" y="1123781"/>
              <a:chExt cx="954463" cy="871355"/>
            </a:xfrm>
          </p:grpSpPr>
          <p:grpSp>
            <p:nvGrpSpPr>
              <p:cNvPr id="22" name="Gruppo 21"/>
              <p:cNvGrpSpPr/>
              <p:nvPr/>
            </p:nvGrpSpPr>
            <p:grpSpPr>
              <a:xfrm>
                <a:off x="1726181" y="1123781"/>
                <a:ext cx="822986" cy="612000"/>
                <a:chOff x="6218843" y="1444892"/>
                <a:chExt cx="822986" cy="612000"/>
              </a:xfrm>
            </p:grpSpPr>
            <p:cxnSp>
              <p:nvCxnSpPr>
                <p:cNvPr id="26" name="Connettore diritto 25"/>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7" name="Connettore diritto 26"/>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3" name="Gruppo 22"/>
              <p:cNvGrpSpPr/>
              <p:nvPr/>
            </p:nvGrpSpPr>
            <p:grpSpPr>
              <a:xfrm>
                <a:off x="1851151" y="1383136"/>
                <a:ext cx="829493" cy="612000"/>
                <a:chOff x="6343813" y="1704247"/>
                <a:chExt cx="829493" cy="612000"/>
              </a:xfrm>
            </p:grpSpPr>
            <p:cxnSp>
              <p:nvCxnSpPr>
                <p:cNvPr id="24" name="Connettore diritto 23"/>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5" name="Connettore diritto 24"/>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sp>
        <p:nvSpPr>
          <p:cNvPr id="28" name="Rettangolo 2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29" name="Rettangolo 28"/>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17292759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83C8497E-5AF7-422B-B28A-57318539F4E5}"/>
              </a:ext>
            </a:extLst>
          </p:cNvPr>
          <p:cNvSpPr>
            <a:spLocks noGrp="1"/>
          </p:cNvSpPr>
          <p:nvPr>
            <p:ph type="body" idx="13"/>
          </p:nvPr>
        </p:nvSpPr>
        <p:spPr>
          <a:xfrm>
            <a:off x="250825" y="268288"/>
            <a:ext cx="8642350" cy="287337"/>
          </a:xfrm>
        </p:spPr>
        <p:txBody>
          <a:bodyPr/>
          <a:lstStyle/>
          <a:p>
            <a:r>
              <a:rPr lang="it-IT" dirty="0"/>
              <a:t>Garanzia Italia – principali caratteristiche </a:t>
            </a:r>
            <a:r>
              <a:rPr lang="it-IT" dirty="0" smtClean="0"/>
              <a:t>(5/5)</a:t>
            </a:r>
            <a:endParaRPr lang="it-IT" dirty="0"/>
          </a:p>
        </p:txBody>
      </p:sp>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pPr/>
              <a:t>34</a:t>
            </a:fld>
            <a:endParaRPr lang="it-IT" dirty="0"/>
          </a:p>
        </p:txBody>
      </p:sp>
      <p:sp>
        <p:nvSpPr>
          <p:cNvPr id="3" name="Rettangolo 2"/>
          <p:cNvSpPr/>
          <p:nvPr/>
        </p:nvSpPr>
        <p:spPr>
          <a:xfrm>
            <a:off x="2133834" y="3004884"/>
            <a:ext cx="6481395" cy="1200329"/>
          </a:xfrm>
          <a:prstGeom prst="rect">
            <a:avLst/>
          </a:prstGeom>
        </p:spPr>
        <p:txBody>
          <a:bodyPr wrap="square">
            <a:spAutoFit/>
          </a:bodyPr>
          <a:lstStyle/>
          <a:p>
            <a:pPr marL="285750" indent="-285750">
              <a:buFont typeface="Wingdings" panose="05000000000000000000" pitchFamily="2" charset="2"/>
              <a:buChar char="§"/>
            </a:pPr>
            <a:r>
              <a:rPr lang="it-IT" sz="1200" dirty="0" smtClean="0">
                <a:solidFill>
                  <a:srgbClr val="415064"/>
                </a:solidFill>
              </a:rPr>
              <a:t>L’impresa </a:t>
            </a:r>
            <a:r>
              <a:rPr lang="it-IT" sz="1200" dirty="0">
                <a:solidFill>
                  <a:srgbClr val="415064"/>
                </a:solidFill>
              </a:rPr>
              <a:t>che </a:t>
            </a:r>
            <a:r>
              <a:rPr lang="it-IT" sz="1200" dirty="0" smtClean="0">
                <a:solidFill>
                  <a:srgbClr val="415064"/>
                </a:solidFill>
              </a:rPr>
              <a:t>beneficia </a:t>
            </a:r>
            <a:r>
              <a:rPr lang="it-IT" sz="1200" dirty="0">
                <a:solidFill>
                  <a:srgbClr val="415064"/>
                </a:solidFill>
              </a:rPr>
              <a:t>della garanzia (e i loro gruppi di appartenenza) non possono distribuire dividendi né riacquistare azioni proprie nel corso del 2020 a partire dalla data di emanazione del </a:t>
            </a:r>
            <a:r>
              <a:rPr lang="it-IT" sz="1200" dirty="0" smtClean="0">
                <a:solidFill>
                  <a:srgbClr val="415064"/>
                </a:solidFill>
              </a:rPr>
              <a:t>decreto</a:t>
            </a:r>
          </a:p>
          <a:p>
            <a:pPr marL="285750" indent="-285750">
              <a:buFont typeface="Wingdings" panose="05000000000000000000" pitchFamily="2" charset="2"/>
              <a:buChar char="§"/>
            </a:pPr>
            <a:r>
              <a:rPr lang="it-IT" altLang="it-IT" sz="1200" dirty="0">
                <a:solidFill>
                  <a:srgbClr val="415064"/>
                </a:solidFill>
              </a:rPr>
              <a:t>L</a:t>
            </a:r>
            <a:r>
              <a:rPr lang="it-IT" altLang="it-IT" sz="1200" dirty="0">
                <a:solidFill>
                  <a:srgbClr val="415064"/>
                </a:solidFill>
                <a:latin typeface="Arial Unicode MS"/>
              </a:rPr>
              <a:t>'impresa che beneficia della garanzia assume l'impegno a gestire i livelli occupazionali attraverso accordi sindacali</a:t>
            </a:r>
            <a:endParaRPr lang="it-IT" altLang="it-IT" sz="1200" dirty="0">
              <a:solidFill>
                <a:srgbClr val="415064"/>
              </a:solidFill>
              <a:latin typeface="Arial" panose="020B0604020202020204" pitchFamily="34" charset="0"/>
            </a:endParaRPr>
          </a:p>
          <a:p>
            <a:pPr marL="285750" indent="-285750">
              <a:buFont typeface="Wingdings" panose="05000000000000000000" pitchFamily="2" charset="2"/>
              <a:buChar char="§"/>
            </a:pPr>
            <a:endParaRPr lang="it-IT" sz="1200" dirty="0" smtClean="0">
              <a:solidFill>
                <a:srgbClr val="415064"/>
              </a:solidFill>
            </a:endParaRPr>
          </a:p>
        </p:txBody>
      </p:sp>
      <p:grpSp>
        <p:nvGrpSpPr>
          <p:cNvPr id="11" name="Gruppo 10"/>
          <p:cNvGrpSpPr/>
          <p:nvPr/>
        </p:nvGrpSpPr>
        <p:grpSpPr>
          <a:xfrm>
            <a:off x="522053" y="3039441"/>
            <a:ext cx="1658583" cy="720000"/>
            <a:chOff x="324117" y="2949959"/>
            <a:chExt cx="1658583" cy="720000"/>
          </a:xfrm>
        </p:grpSpPr>
        <p:sp>
          <p:nvSpPr>
            <p:cNvPr id="12" name="Rettangolo arrotondato 11"/>
            <p:cNvSpPr/>
            <p:nvPr/>
          </p:nvSpPr>
          <p:spPr>
            <a:xfrm>
              <a:off x="397409" y="2949959"/>
              <a:ext cx="1512000" cy="720000"/>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Impegni a carico del beneficiario</a:t>
              </a:r>
              <a:endParaRPr lang="it-IT" sz="1400" b="1" dirty="0">
                <a:solidFill>
                  <a:schemeClr val="tx1"/>
                </a:solidFill>
              </a:endParaRPr>
            </a:p>
          </p:txBody>
        </p:sp>
        <p:grpSp>
          <p:nvGrpSpPr>
            <p:cNvPr id="13" name="Gruppo 12"/>
            <p:cNvGrpSpPr/>
            <p:nvPr/>
          </p:nvGrpSpPr>
          <p:grpSpPr>
            <a:xfrm>
              <a:off x="324117" y="3001791"/>
              <a:ext cx="1658583" cy="652266"/>
              <a:chOff x="1726181" y="1123781"/>
              <a:chExt cx="954463" cy="871355"/>
            </a:xfrm>
          </p:grpSpPr>
          <p:grpSp>
            <p:nvGrpSpPr>
              <p:cNvPr id="14" name="Gruppo 13"/>
              <p:cNvGrpSpPr/>
              <p:nvPr/>
            </p:nvGrpSpPr>
            <p:grpSpPr>
              <a:xfrm>
                <a:off x="1726181" y="1123781"/>
                <a:ext cx="822986" cy="612000"/>
                <a:chOff x="6218843" y="1444892"/>
                <a:chExt cx="822986" cy="612000"/>
              </a:xfrm>
            </p:grpSpPr>
            <p:cxnSp>
              <p:nvCxnSpPr>
                <p:cNvPr id="18" name="Connettore diritto 17"/>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1" name="Connettore diritto 20"/>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5" name="Gruppo 14"/>
              <p:cNvGrpSpPr/>
              <p:nvPr/>
            </p:nvGrpSpPr>
            <p:grpSpPr>
              <a:xfrm>
                <a:off x="1851151" y="1383136"/>
                <a:ext cx="829493" cy="612000"/>
                <a:chOff x="6343813" y="1704247"/>
                <a:chExt cx="829493" cy="612000"/>
              </a:xfrm>
            </p:grpSpPr>
            <p:cxnSp>
              <p:nvCxnSpPr>
                <p:cNvPr id="16" name="Connettore diritto 1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7" name="Connettore diritto 16"/>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sp>
        <p:nvSpPr>
          <p:cNvPr id="22" name="Rettangolo 21"/>
          <p:cNvSpPr/>
          <p:nvPr/>
        </p:nvSpPr>
        <p:spPr>
          <a:xfrm>
            <a:off x="2107345" y="968307"/>
            <a:ext cx="6962259" cy="1384995"/>
          </a:xfrm>
          <a:prstGeom prst="rect">
            <a:avLst/>
          </a:prstGeom>
        </p:spPr>
        <p:txBody>
          <a:bodyPr wrap="square">
            <a:spAutoFit/>
          </a:bodyPr>
          <a:lstStyle/>
          <a:p>
            <a:pPr marL="171450" indent="-171450">
              <a:buFont typeface="Wingdings" panose="05000000000000000000" pitchFamily="2" charset="2"/>
              <a:buChar char="§"/>
            </a:pPr>
            <a:r>
              <a:rPr lang="it-IT" sz="1200" dirty="0"/>
              <a:t>L</a:t>
            </a:r>
            <a:r>
              <a:rPr lang="it-IT" sz="1200" dirty="0" smtClean="0"/>
              <a:t>a </a:t>
            </a:r>
            <a:r>
              <a:rPr lang="it-IT" sz="1200" dirty="0"/>
              <a:t>garanzia è a </a:t>
            </a:r>
            <a:r>
              <a:rPr lang="it-IT" sz="1200" b="1" dirty="0"/>
              <a:t>prima richiesta, esplicita, irrevocabile, in concorso paritetico e proporzionale tra garante e garantito</a:t>
            </a:r>
            <a:r>
              <a:rPr lang="it-IT" sz="1200" dirty="0"/>
              <a:t> e conforme ai requisiti previsti dalla normativa di vigilanza prudenziale ai fini della mitigazione del rischio e avente ad oggetto il rischio di mancato rimborso dei finanziamenti per capitale, interessi e oneri accessori. L’ottenimento di </a:t>
            </a:r>
            <a:r>
              <a:rPr lang="it-IT" sz="1200" b="1" dirty="0"/>
              <a:t>eventuali altre garanzie </a:t>
            </a:r>
            <a:r>
              <a:rPr lang="it-IT" sz="1200" dirty="0"/>
              <a:t>da parte del soggetto finanziatore sulla porzione di finanziamento non garantita da SACE, si </a:t>
            </a:r>
            <a:r>
              <a:rPr lang="it-IT" sz="1200" dirty="0" smtClean="0"/>
              <a:t>intenderanno automaticamente </a:t>
            </a:r>
            <a:r>
              <a:rPr lang="it-IT" sz="1200" b="1" dirty="0"/>
              <a:t>estese anche a beneficio di SACE </a:t>
            </a:r>
            <a:r>
              <a:rPr lang="it-IT" sz="1200" dirty="0"/>
              <a:t>in relazione alla porzione garantita. </a:t>
            </a:r>
            <a:endParaRPr lang="it-IT" sz="1200" dirty="0" smtClean="0"/>
          </a:p>
        </p:txBody>
      </p:sp>
      <p:grpSp>
        <p:nvGrpSpPr>
          <p:cNvPr id="23" name="Gruppo 22"/>
          <p:cNvGrpSpPr/>
          <p:nvPr/>
        </p:nvGrpSpPr>
        <p:grpSpPr>
          <a:xfrm>
            <a:off x="466662" y="1075660"/>
            <a:ext cx="1658583" cy="720000"/>
            <a:chOff x="324117" y="2949959"/>
            <a:chExt cx="1658583" cy="720000"/>
          </a:xfrm>
        </p:grpSpPr>
        <p:sp>
          <p:nvSpPr>
            <p:cNvPr id="24" name="Rettangolo arrotondato 23"/>
            <p:cNvSpPr/>
            <p:nvPr/>
          </p:nvSpPr>
          <p:spPr>
            <a:xfrm>
              <a:off x="397409" y="2949959"/>
              <a:ext cx="1512000" cy="720000"/>
            </a:xfrm>
            <a:prstGeom prst="round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Caratteristiche della garanzia</a:t>
              </a:r>
              <a:endParaRPr lang="it-IT" sz="1400" b="1" dirty="0">
                <a:solidFill>
                  <a:schemeClr val="tx1"/>
                </a:solidFill>
              </a:endParaRPr>
            </a:p>
          </p:txBody>
        </p:sp>
        <p:grpSp>
          <p:nvGrpSpPr>
            <p:cNvPr id="25" name="Gruppo 24"/>
            <p:cNvGrpSpPr/>
            <p:nvPr/>
          </p:nvGrpSpPr>
          <p:grpSpPr>
            <a:xfrm>
              <a:off x="324117" y="3001791"/>
              <a:ext cx="1658583" cy="652266"/>
              <a:chOff x="1726181" y="1123781"/>
              <a:chExt cx="954463" cy="871355"/>
            </a:xfrm>
          </p:grpSpPr>
          <p:grpSp>
            <p:nvGrpSpPr>
              <p:cNvPr id="26" name="Gruppo 25"/>
              <p:cNvGrpSpPr/>
              <p:nvPr/>
            </p:nvGrpSpPr>
            <p:grpSpPr>
              <a:xfrm>
                <a:off x="1726181" y="1123781"/>
                <a:ext cx="822986" cy="612000"/>
                <a:chOff x="6218843" y="1444892"/>
                <a:chExt cx="822986" cy="612000"/>
              </a:xfrm>
            </p:grpSpPr>
            <p:cxnSp>
              <p:nvCxnSpPr>
                <p:cNvPr id="30" name="Connettore diritto 29"/>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31" name="Connettore diritto 30"/>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7" name="Gruppo 26"/>
              <p:cNvGrpSpPr/>
              <p:nvPr/>
            </p:nvGrpSpPr>
            <p:grpSpPr>
              <a:xfrm>
                <a:off x="1851151" y="1383136"/>
                <a:ext cx="829493" cy="612000"/>
                <a:chOff x="6343813" y="1704247"/>
                <a:chExt cx="829493" cy="612000"/>
              </a:xfrm>
            </p:grpSpPr>
            <p:cxnSp>
              <p:nvCxnSpPr>
                <p:cNvPr id="28" name="Connettore diritto 27"/>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9" name="Connettore diritto 28"/>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sp>
        <p:nvSpPr>
          <p:cNvPr id="32" name="Rettangolo 31"/>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33" name="Rettangolo 32"/>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24383790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52C954B1-B0F4-4E12-BE66-48509ABAF6A1}"/>
              </a:ext>
            </a:extLst>
          </p:cNvPr>
          <p:cNvSpPr>
            <a:spLocks noGrp="1"/>
          </p:cNvSpPr>
          <p:nvPr>
            <p:ph type="sldNum" sz="quarter" idx="12"/>
          </p:nvPr>
        </p:nvSpPr>
        <p:spPr/>
        <p:txBody>
          <a:bodyPr/>
          <a:lstStyle/>
          <a:p>
            <a:fld id="{608DA0FE-9C19-F746-8419-6700E348BF78}" type="slidenum">
              <a:rPr lang="it-IT" smtClean="0"/>
              <a:t>35</a:t>
            </a:fld>
            <a:endParaRPr lang="it-IT"/>
          </a:p>
        </p:txBody>
      </p:sp>
      <p:sp>
        <p:nvSpPr>
          <p:cNvPr id="2" name="Segnaposto testo 1">
            <a:extLst>
              <a:ext uri="{FF2B5EF4-FFF2-40B4-BE49-F238E27FC236}">
                <a16:creationId xmlns:a16="http://schemas.microsoft.com/office/drawing/2014/main" id="{83C8497E-5AF7-422B-B28A-57318539F4E5}"/>
              </a:ext>
            </a:extLst>
          </p:cNvPr>
          <p:cNvSpPr>
            <a:spLocks noGrp="1"/>
          </p:cNvSpPr>
          <p:nvPr>
            <p:ph type="body" sz="quarter" idx="14"/>
          </p:nvPr>
        </p:nvSpPr>
        <p:spPr/>
        <p:txBody>
          <a:bodyPr>
            <a:normAutofit/>
          </a:bodyPr>
          <a:lstStyle/>
          <a:p>
            <a:r>
              <a:rPr lang="it-IT" dirty="0" smtClean="0"/>
              <a:t>Principali novità</a:t>
            </a:r>
            <a:endParaRPr lang="it-IT" dirty="0"/>
          </a:p>
        </p:txBody>
      </p:sp>
      <p:sp>
        <p:nvSpPr>
          <p:cNvPr id="3" name="Titolo 2"/>
          <p:cNvSpPr>
            <a:spLocks noGrp="1"/>
          </p:cNvSpPr>
          <p:nvPr>
            <p:ph type="title"/>
          </p:nvPr>
        </p:nvSpPr>
        <p:spPr/>
        <p:txBody>
          <a:bodyPr>
            <a:normAutofit fontScale="90000"/>
          </a:bodyPr>
          <a:lstStyle/>
          <a:p>
            <a:r>
              <a:rPr lang="it-IT" dirty="0"/>
              <a:t>Garanzia Italia: Legge di bilancio 2021 (L. 30 dicembre 2020, n. </a:t>
            </a:r>
            <a:r>
              <a:rPr lang="it-IT" dirty="0" smtClean="0"/>
              <a:t>178)</a:t>
            </a:r>
            <a:endParaRPr lang="it-IT" dirty="0"/>
          </a:p>
        </p:txBody>
      </p:sp>
      <p:sp>
        <p:nvSpPr>
          <p:cNvPr id="7" name="btfpLayoutConfig" hidden="1"/>
          <p:cNvSpPr txBox="1"/>
          <p:nvPr/>
        </p:nvSpPr>
        <p:spPr>
          <a:xfrm>
            <a:off x="12700" y="12700"/>
            <a:ext cx="8890000" cy="1270000"/>
          </a:xfrm>
          <a:prstGeom prst="rect">
            <a:avLst/>
          </a:prstGeom>
        </p:spPr>
        <p:txBody>
          <a:bodyPr vert="horz" lIns="91440" tIns="45720" rIns="91440" bIns="45720" rtlCol="0" anchor="b">
            <a:normAutofit/>
          </a:bodyPr>
          <a:lstStyle/>
          <a:p>
            <a:pPr algn="l"/>
            <a:r>
              <a:rPr lang="it-IT" sz="100" smtClean="0">
                <a:solidFill>
                  <a:srgbClr val="FFFFFF">
                    <a:alpha val="0"/>
                  </a:srgbClr>
                </a:solidFill>
              </a:rPr>
              <a:t>overall_1_132361928867618088 columns_1_132361928867618088 </a:t>
            </a:r>
          </a:p>
        </p:txBody>
      </p:sp>
      <p:sp>
        <p:nvSpPr>
          <p:cNvPr id="8" name="Rettangolo 7"/>
          <p:cNvSpPr/>
          <p:nvPr/>
        </p:nvSpPr>
        <p:spPr>
          <a:xfrm>
            <a:off x="2170731" y="971143"/>
            <a:ext cx="6370958" cy="1200329"/>
          </a:xfrm>
          <a:prstGeom prst="rect">
            <a:avLst/>
          </a:prstGeom>
        </p:spPr>
        <p:txBody>
          <a:bodyPr wrap="square">
            <a:spAutoFit/>
          </a:bodyPr>
          <a:lstStyle/>
          <a:p>
            <a:r>
              <a:rPr lang="it-IT" sz="1200" b="1" dirty="0" smtClean="0"/>
              <a:t>Operazioni </a:t>
            </a:r>
            <a:r>
              <a:rPr lang="it-IT" sz="1200" b="1" dirty="0"/>
              <a:t>di consolidamento delle passività a breve termine e di </a:t>
            </a:r>
            <a:r>
              <a:rPr lang="it-IT" sz="1200" b="1" dirty="0" smtClean="0"/>
              <a:t>rifinanziamento </a:t>
            </a:r>
            <a:r>
              <a:rPr lang="it-IT" sz="1200" b="1" dirty="0"/>
              <a:t>dei debiti a medio/lungo termine</a:t>
            </a:r>
            <a:r>
              <a:rPr lang="it-IT" sz="1200" dirty="0"/>
              <a:t>, a cui siano </a:t>
            </a:r>
            <a:r>
              <a:rPr lang="it-IT" sz="1200" dirty="0" smtClean="0"/>
              <a:t>connesse:</a:t>
            </a:r>
          </a:p>
          <a:p>
            <a:pPr marL="228600" indent="-228600">
              <a:buAutoNum type="arabicParenR"/>
            </a:pPr>
            <a:r>
              <a:rPr lang="it-IT" sz="1200" dirty="0" smtClean="0"/>
              <a:t>l’erogazione </a:t>
            </a:r>
            <a:r>
              <a:rPr lang="it-IT" sz="1200" dirty="0"/>
              <a:t>di credito aggiuntivo pari ad almeno il 25% dell’importo residuo del finanziamento oggetto di </a:t>
            </a:r>
            <a:r>
              <a:rPr lang="it-IT" sz="1200" dirty="0" smtClean="0"/>
              <a:t>rinegoziazione;</a:t>
            </a:r>
          </a:p>
          <a:p>
            <a:pPr marL="228600" indent="-228600">
              <a:buAutoNum type="arabicParenR"/>
            </a:pPr>
            <a:r>
              <a:rPr lang="it-IT" sz="1200" dirty="0" smtClean="0"/>
              <a:t> </a:t>
            </a:r>
            <a:r>
              <a:rPr lang="it-IT" sz="1200" dirty="0"/>
              <a:t>l’estensione della durata (inclusa la trasformazione di linee da revoca a scadenza) o l’applicazione di un costo inferiore rispetto a quello oggetto di rinegoziazione.</a:t>
            </a:r>
          </a:p>
        </p:txBody>
      </p:sp>
      <p:sp>
        <p:nvSpPr>
          <p:cNvPr id="20" name="Rectangle 37"/>
          <p:cNvSpPr/>
          <p:nvPr/>
        </p:nvSpPr>
        <p:spPr>
          <a:xfrm>
            <a:off x="184953" y="1033748"/>
            <a:ext cx="1912870" cy="537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Rifinanziamento</a:t>
            </a:r>
            <a:endParaRPr lang="it-IT" sz="1050" b="1" i="1" dirty="0">
              <a:solidFill>
                <a:srgbClr val="FF0000"/>
              </a:solidFill>
            </a:endParaRPr>
          </a:p>
        </p:txBody>
      </p:sp>
      <p:sp>
        <p:nvSpPr>
          <p:cNvPr id="22" name="Rectangle 37"/>
          <p:cNvSpPr/>
          <p:nvPr/>
        </p:nvSpPr>
        <p:spPr>
          <a:xfrm>
            <a:off x="403950" y="2493183"/>
            <a:ext cx="1557556" cy="53756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b="1" dirty="0" smtClean="0">
                <a:solidFill>
                  <a:schemeClr val="tx1"/>
                </a:solidFill>
              </a:rPr>
              <a:t>Factoring pro-soluto</a:t>
            </a:r>
            <a:endParaRPr lang="it-IT" sz="1100" b="1" i="1" dirty="0">
              <a:solidFill>
                <a:srgbClr val="FF0000"/>
              </a:solidFill>
            </a:endParaRPr>
          </a:p>
        </p:txBody>
      </p:sp>
      <p:sp>
        <p:nvSpPr>
          <p:cNvPr id="9" name="Rettangolo 8"/>
          <p:cNvSpPr/>
          <p:nvPr/>
        </p:nvSpPr>
        <p:spPr>
          <a:xfrm>
            <a:off x="2132511" y="2378094"/>
            <a:ext cx="6653680" cy="2492990"/>
          </a:xfrm>
          <a:prstGeom prst="rect">
            <a:avLst/>
          </a:prstGeom>
        </p:spPr>
        <p:txBody>
          <a:bodyPr wrap="square">
            <a:spAutoFit/>
          </a:bodyPr>
          <a:lstStyle/>
          <a:p>
            <a:pPr marL="171450" indent="-171450">
              <a:buFont typeface="Arial" panose="020B0604020202020204" pitchFamily="34" charset="0"/>
              <a:buChar char="•"/>
            </a:pPr>
            <a:r>
              <a:rPr lang="it-IT" sz="1200" dirty="0" smtClean="0"/>
              <a:t>Si estende la </a:t>
            </a:r>
            <a:r>
              <a:rPr lang="it-IT" sz="1200" b="1" dirty="0"/>
              <a:t>copertura anche alle operazioni di cessione dei crediti </a:t>
            </a:r>
            <a:r>
              <a:rPr lang="it-IT" sz="1200" dirty="0"/>
              <a:t>senza garanzia di solvenza </a:t>
            </a:r>
            <a:r>
              <a:rPr lang="it-IT" sz="1200" dirty="0" smtClean="0"/>
              <a:t>dell’impresa </a:t>
            </a:r>
            <a:r>
              <a:rPr lang="it-IT" sz="1200" dirty="0"/>
              <a:t>cedente (cd factoring pro soluto</a:t>
            </a:r>
            <a:r>
              <a:rPr lang="it-IT" sz="1200" dirty="0" smtClean="0"/>
              <a:t>).</a:t>
            </a:r>
          </a:p>
          <a:p>
            <a:pPr marL="171450" indent="-171450">
              <a:buFont typeface="Arial" panose="020B0604020202020204" pitchFamily="34" charset="0"/>
              <a:buChar char="•"/>
            </a:pPr>
            <a:r>
              <a:rPr lang="it-IT" sz="1200" dirty="0"/>
              <a:t>L’Importo massimo finanziabile assistito dalla Garanzia SACE </a:t>
            </a:r>
            <a:r>
              <a:rPr lang="it-IT" sz="1200" b="1" dirty="0"/>
              <a:t>non dovrà essere superiore al maggiore tra il 25% del fatturato 2019 </a:t>
            </a:r>
            <a:r>
              <a:rPr lang="it-IT" sz="1200" dirty="0"/>
              <a:t>dell’impresa </a:t>
            </a:r>
            <a:r>
              <a:rPr lang="it-IT" sz="1200" b="1" dirty="0"/>
              <a:t>e il doppio del costo del personale del </a:t>
            </a:r>
            <a:r>
              <a:rPr lang="it-IT" sz="1200" b="1" dirty="0" smtClean="0"/>
              <a:t>2019.</a:t>
            </a:r>
            <a:endParaRPr lang="it-IT" sz="1200" dirty="0" smtClean="0"/>
          </a:p>
          <a:p>
            <a:pPr marL="171450" indent="-171450">
              <a:buFont typeface="Arial" panose="020B0604020202020204" pitchFamily="34" charset="0"/>
              <a:buChar char="•"/>
            </a:pPr>
            <a:r>
              <a:rPr lang="it-IT" sz="1200" dirty="0"/>
              <a:t>Fatture emesse fino al 30.06.2021. Nel rotativo anche entro 12/2021 purché relative a prestazioni effettuate entro </a:t>
            </a:r>
            <a:r>
              <a:rPr lang="it-IT" sz="1200" dirty="0" smtClean="0"/>
              <a:t>06/2020. Scadenza </a:t>
            </a:r>
            <a:r>
              <a:rPr lang="it-IT" sz="1200" dirty="0"/>
              <a:t>fattura/credito sottostante entro </a:t>
            </a:r>
            <a:r>
              <a:rPr lang="it-IT" sz="1200" dirty="0" err="1"/>
              <a:t>Giu</a:t>
            </a:r>
            <a:r>
              <a:rPr lang="it-IT" sz="1200" dirty="0"/>
              <a:t> 2027. Rilascio garanzia entro </a:t>
            </a:r>
            <a:r>
              <a:rPr lang="it-IT" sz="1200" dirty="0" smtClean="0"/>
              <a:t>Giugno </a:t>
            </a:r>
            <a:r>
              <a:rPr lang="it-IT" sz="1200" dirty="0"/>
              <a:t>2021</a:t>
            </a:r>
            <a:r>
              <a:rPr lang="it-IT" sz="1200" dirty="0" smtClean="0"/>
              <a:t>.</a:t>
            </a:r>
          </a:p>
          <a:p>
            <a:pPr marL="171450" indent="-171450">
              <a:buFont typeface="Arial" panose="020B0604020202020204" pitchFamily="34" charset="0"/>
              <a:buChar char="•"/>
            </a:pPr>
            <a:r>
              <a:rPr lang="it-IT" sz="1200" dirty="0"/>
              <a:t>Qualsiasi credito </a:t>
            </a:r>
            <a:r>
              <a:rPr lang="it-IT" sz="1200" dirty="0" smtClean="0"/>
              <a:t>certo, </a:t>
            </a:r>
            <a:r>
              <a:rPr lang="it-IT" sz="1200" dirty="0"/>
              <a:t>liquido ed esigibile alla sua scadenza originaria o </a:t>
            </a:r>
            <a:r>
              <a:rPr lang="it-IT" sz="1200" dirty="0" smtClean="0"/>
              <a:t>convenzionale</a:t>
            </a:r>
          </a:p>
          <a:p>
            <a:pPr marL="171450" indent="-171450">
              <a:buFont typeface="Arial" panose="020B0604020202020204" pitchFamily="34" charset="0"/>
              <a:buChar char="•"/>
            </a:pPr>
            <a:r>
              <a:rPr lang="it-IT" sz="1200" dirty="0" smtClean="0"/>
              <a:t>Tipologia: </a:t>
            </a:r>
          </a:p>
          <a:p>
            <a:pPr lvl="1"/>
            <a:r>
              <a:rPr lang="it-IT" sz="1200" dirty="0" smtClean="0"/>
              <a:t>1) </a:t>
            </a:r>
            <a:r>
              <a:rPr lang="it-IT" sz="1200" b="1" dirty="0" smtClean="0"/>
              <a:t>Spot</a:t>
            </a:r>
            <a:r>
              <a:rPr lang="it-IT" sz="1200" dirty="0" smtClean="0"/>
              <a:t>: </a:t>
            </a:r>
            <a:r>
              <a:rPr lang="it-IT" sz="1200" dirty="0"/>
              <a:t>relativo a cessioni di crediti in unica soluzione per singolo o più </a:t>
            </a:r>
            <a:r>
              <a:rPr lang="it-IT" sz="1200" dirty="0" smtClean="0"/>
              <a:t>debitori </a:t>
            </a:r>
            <a:r>
              <a:rPr lang="it-IT" sz="1200" dirty="0"/>
              <a:t>ceduti. </a:t>
            </a:r>
            <a:endParaRPr lang="it-IT" sz="1200" dirty="0" smtClean="0"/>
          </a:p>
          <a:p>
            <a:pPr lvl="1"/>
            <a:r>
              <a:rPr lang="it-IT" sz="1200" dirty="0" smtClean="0"/>
              <a:t>2) </a:t>
            </a:r>
            <a:r>
              <a:rPr lang="it-IT" sz="1200" b="1" dirty="0" smtClean="0"/>
              <a:t>Rotativo</a:t>
            </a:r>
            <a:r>
              <a:rPr lang="it-IT" sz="1200" dirty="0" smtClean="0"/>
              <a:t>: relativo </a:t>
            </a:r>
            <a:r>
              <a:rPr lang="it-IT" sz="1200" dirty="0"/>
              <a:t>a cessioni anche su più debitori ceduti </a:t>
            </a:r>
            <a:r>
              <a:rPr lang="it-IT" sz="1200" dirty="0" smtClean="0"/>
              <a:t>realizzate </a:t>
            </a:r>
            <a:r>
              <a:rPr lang="it-IT" sz="1200" dirty="0"/>
              <a:t>nell’arco di un periodo di tempo. </a:t>
            </a:r>
          </a:p>
        </p:txBody>
      </p:sp>
      <p:grpSp>
        <p:nvGrpSpPr>
          <p:cNvPr id="11" name="Gruppo 10"/>
          <p:cNvGrpSpPr/>
          <p:nvPr/>
        </p:nvGrpSpPr>
        <p:grpSpPr>
          <a:xfrm>
            <a:off x="286331" y="1047011"/>
            <a:ext cx="1675175" cy="552141"/>
            <a:chOff x="1726181" y="1123781"/>
            <a:chExt cx="954463" cy="871355"/>
          </a:xfrm>
        </p:grpSpPr>
        <p:grpSp>
          <p:nvGrpSpPr>
            <p:cNvPr id="12" name="Gruppo 11"/>
            <p:cNvGrpSpPr/>
            <p:nvPr/>
          </p:nvGrpSpPr>
          <p:grpSpPr>
            <a:xfrm>
              <a:off x="1726181" y="1123781"/>
              <a:ext cx="822986" cy="612000"/>
              <a:chOff x="6218843" y="1444892"/>
              <a:chExt cx="822986" cy="612000"/>
            </a:xfrm>
          </p:grpSpPr>
          <p:cxnSp>
            <p:nvCxnSpPr>
              <p:cNvPr id="16" name="Connettore diritto 15"/>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17" name="Connettore diritto 16"/>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13" name="Gruppo 12"/>
            <p:cNvGrpSpPr/>
            <p:nvPr/>
          </p:nvGrpSpPr>
          <p:grpSpPr>
            <a:xfrm>
              <a:off x="1851151" y="1383136"/>
              <a:ext cx="829493" cy="612000"/>
              <a:chOff x="6343813" y="1704247"/>
              <a:chExt cx="829493" cy="612000"/>
            </a:xfrm>
          </p:grpSpPr>
          <p:cxnSp>
            <p:nvCxnSpPr>
              <p:cNvPr id="14" name="Connettore diritto 13"/>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15" name="Connettore diritto 14"/>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18" name="Gruppo 17"/>
          <p:cNvGrpSpPr/>
          <p:nvPr/>
        </p:nvGrpSpPr>
        <p:grpSpPr>
          <a:xfrm>
            <a:off x="310661" y="2478602"/>
            <a:ext cx="1675175" cy="552141"/>
            <a:chOff x="1726181" y="1123781"/>
            <a:chExt cx="954463" cy="871355"/>
          </a:xfrm>
        </p:grpSpPr>
        <p:grpSp>
          <p:nvGrpSpPr>
            <p:cNvPr id="23" name="Gruppo 22"/>
            <p:cNvGrpSpPr/>
            <p:nvPr/>
          </p:nvGrpSpPr>
          <p:grpSpPr>
            <a:xfrm>
              <a:off x="1726181" y="1123781"/>
              <a:ext cx="822986" cy="612000"/>
              <a:chOff x="6218843" y="1444892"/>
              <a:chExt cx="822986" cy="612000"/>
            </a:xfrm>
          </p:grpSpPr>
          <p:cxnSp>
            <p:nvCxnSpPr>
              <p:cNvPr id="27" name="Connettore diritto 26"/>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28" name="Connettore diritto 27"/>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24" name="Gruppo 23"/>
            <p:cNvGrpSpPr/>
            <p:nvPr/>
          </p:nvGrpSpPr>
          <p:grpSpPr>
            <a:xfrm>
              <a:off x="1851151" y="1383136"/>
              <a:ext cx="829493" cy="612000"/>
              <a:chOff x="6343813" y="1704247"/>
              <a:chExt cx="829493" cy="612000"/>
            </a:xfrm>
          </p:grpSpPr>
          <p:cxnSp>
            <p:nvCxnSpPr>
              <p:cNvPr id="25" name="Connettore diritto 24"/>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26" name="Connettore diritto 25"/>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29" name="Rettangolo 28"/>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30" name="Rettangolo 2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5635604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fld id="{608DA0FE-9C19-F746-8419-6700E348BF78}" type="slidenum">
              <a:rPr lang="it-IT" smtClean="0"/>
              <a:pPr/>
              <a:t>36</a:t>
            </a:fld>
            <a:endParaRPr lang="it-IT" dirty="0"/>
          </a:p>
        </p:txBody>
      </p:sp>
      <p:grpSp>
        <p:nvGrpSpPr>
          <p:cNvPr id="6" name="Gruppo 5"/>
          <p:cNvGrpSpPr/>
          <p:nvPr/>
        </p:nvGrpSpPr>
        <p:grpSpPr>
          <a:xfrm rot="10800000" flipV="1">
            <a:off x="2130" y="3622524"/>
            <a:ext cx="9144000" cy="235033"/>
            <a:chOff x="886480" y="1675236"/>
            <a:chExt cx="1407928" cy="127866"/>
          </a:xfrm>
        </p:grpSpPr>
        <p:sp>
          <p:nvSpPr>
            <p:cNvPr id="7" name="Rettangolo 6"/>
            <p:cNvSpPr/>
            <p:nvPr/>
          </p:nvSpPr>
          <p:spPr>
            <a:xfrm>
              <a:off x="886480" y="1675236"/>
              <a:ext cx="1407928" cy="43534"/>
            </a:xfrm>
            <a:prstGeom prst="rect">
              <a:avLst/>
            </a:prstGeom>
            <a:solidFill>
              <a:srgbClr val="009640">
                <a:alpha val="1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8" name="Rettangolo 7"/>
            <p:cNvSpPr/>
            <p:nvPr/>
          </p:nvSpPr>
          <p:spPr>
            <a:xfrm>
              <a:off x="886480" y="1760936"/>
              <a:ext cx="1407600" cy="42166"/>
            </a:xfrm>
            <a:prstGeom prst="rect">
              <a:avLst/>
            </a:prstGeom>
            <a:solidFill>
              <a:srgbClr val="E30613">
                <a:alpha val="1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9" name="Rettangolo 8"/>
            <p:cNvSpPr/>
            <p:nvPr/>
          </p:nvSpPr>
          <p:spPr>
            <a:xfrm>
              <a:off x="886480" y="1718770"/>
              <a:ext cx="1407600" cy="42166"/>
            </a:xfrm>
            <a:prstGeom prst="rect">
              <a:avLst/>
            </a:prstGeom>
            <a:solidFill>
              <a:sysClr val="window" lastClr="FFFFFF">
                <a:alpha val="10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t-IT"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grpSp>
      <p:sp>
        <p:nvSpPr>
          <p:cNvPr id="10" name="Rettangolo arrotondato 9"/>
          <p:cNvSpPr/>
          <p:nvPr/>
        </p:nvSpPr>
        <p:spPr>
          <a:xfrm>
            <a:off x="2477214" y="900443"/>
            <a:ext cx="2016000" cy="3182946"/>
          </a:xfrm>
          <a:prstGeom prst="roundRect">
            <a:avLst/>
          </a:prstGeom>
          <a:solidFill>
            <a:schemeClr val="bg1"/>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it-IT" sz="1100" dirty="0">
                <a:solidFill>
                  <a:srgbClr val="415064"/>
                </a:solidFill>
              </a:rPr>
              <a:t> </a:t>
            </a:r>
            <a:r>
              <a:rPr lang="it-IT" sz="1100" b="1" dirty="0">
                <a:solidFill>
                  <a:srgbClr val="415064"/>
                </a:solidFill>
              </a:rPr>
              <a:t>Il soggetto</a:t>
            </a:r>
          </a:p>
          <a:p>
            <a:pPr algn="ctr"/>
            <a:r>
              <a:rPr lang="it-IT" sz="1100" b="1" dirty="0">
                <a:solidFill>
                  <a:srgbClr val="415064"/>
                </a:solidFill>
              </a:rPr>
              <a:t>finanziatore</a:t>
            </a:r>
          </a:p>
          <a:p>
            <a:pPr algn="ctr"/>
            <a:r>
              <a:rPr lang="it-IT" sz="1100" b="1" dirty="0">
                <a:solidFill>
                  <a:srgbClr val="415064"/>
                </a:solidFill>
              </a:rPr>
              <a:t>verifica i criteri di</a:t>
            </a:r>
          </a:p>
          <a:p>
            <a:pPr algn="ctr"/>
            <a:r>
              <a:rPr lang="it-IT" sz="1100" b="1" dirty="0">
                <a:solidFill>
                  <a:srgbClr val="415064"/>
                </a:solidFill>
              </a:rPr>
              <a:t>eleggibilità</a:t>
            </a:r>
            <a:r>
              <a:rPr lang="it-IT" sz="1100" dirty="0">
                <a:solidFill>
                  <a:srgbClr val="415064"/>
                </a:solidFill>
              </a:rPr>
              <a:t>,</a:t>
            </a:r>
          </a:p>
          <a:p>
            <a:pPr algn="ctr"/>
            <a:r>
              <a:rPr lang="it-IT" sz="1100" dirty="0">
                <a:solidFill>
                  <a:srgbClr val="415064"/>
                </a:solidFill>
              </a:rPr>
              <a:t>effettua istruttoria</a:t>
            </a:r>
          </a:p>
          <a:p>
            <a:pPr algn="ctr"/>
            <a:r>
              <a:rPr lang="it-IT" sz="1100" dirty="0">
                <a:solidFill>
                  <a:srgbClr val="415064"/>
                </a:solidFill>
              </a:rPr>
              <a:t>creditizia e, in caso</a:t>
            </a:r>
          </a:p>
          <a:p>
            <a:pPr algn="ctr"/>
            <a:r>
              <a:rPr lang="it-IT" sz="1100" dirty="0">
                <a:solidFill>
                  <a:srgbClr val="415064"/>
                </a:solidFill>
              </a:rPr>
              <a:t>di esito positivo del</a:t>
            </a:r>
          </a:p>
          <a:p>
            <a:pPr algn="ctr"/>
            <a:r>
              <a:rPr lang="it-IT" sz="1100" dirty="0">
                <a:solidFill>
                  <a:srgbClr val="415064"/>
                </a:solidFill>
              </a:rPr>
              <a:t>processo di</a:t>
            </a:r>
          </a:p>
          <a:p>
            <a:pPr algn="ctr"/>
            <a:r>
              <a:rPr lang="it-IT" sz="1100" dirty="0">
                <a:solidFill>
                  <a:srgbClr val="415064"/>
                </a:solidFill>
              </a:rPr>
              <a:t>delibera, </a:t>
            </a:r>
            <a:r>
              <a:rPr lang="it-IT" sz="1100" b="1" dirty="0">
                <a:solidFill>
                  <a:srgbClr val="415064"/>
                </a:solidFill>
              </a:rPr>
              <a:t>inserisce</a:t>
            </a:r>
          </a:p>
          <a:p>
            <a:pPr algn="ctr"/>
            <a:r>
              <a:rPr lang="it-IT" sz="1100" b="1" dirty="0">
                <a:solidFill>
                  <a:srgbClr val="415064"/>
                </a:solidFill>
              </a:rPr>
              <a:t>la richiesta di</a:t>
            </a:r>
          </a:p>
          <a:p>
            <a:pPr algn="ctr"/>
            <a:r>
              <a:rPr lang="it-IT" sz="1100" b="1" dirty="0">
                <a:solidFill>
                  <a:srgbClr val="415064"/>
                </a:solidFill>
              </a:rPr>
              <a:t>garanzia nel</a:t>
            </a:r>
          </a:p>
          <a:p>
            <a:pPr algn="ctr"/>
            <a:r>
              <a:rPr lang="it-IT" sz="1100" b="1" dirty="0">
                <a:solidFill>
                  <a:srgbClr val="415064"/>
                </a:solidFill>
              </a:rPr>
              <a:t>portale online di</a:t>
            </a:r>
          </a:p>
          <a:p>
            <a:pPr algn="ctr"/>
            <a:r>
              <a:rPr lang="it-IT" sz="1100" b="1" dirty="0">
                <a:solidFill>
                  <a:srgbClr val="415064"/>
                </a:solidFill>
              </a:rPr>
              <a:t>SACE</a:t>
            </a:r>
          </a:p>
        </p:txBody>
      </p:sp>
      <p:sp>
        <p:nvSpPr>
          <p:cNvPr id="12" name="Rettangolo arrotondato 11"/>
          <p:cNvSpPr/>
          <p:nvPr/>
        </p:nvSpPr>
        <p:spPr>
          <a:xfrm>
            <a:off x="349008" y="900443"/>
            <a:ext cx="2016000" cy="3182946"/>
          </a:xfrm>
          <a:prstGeom prst="roundRect">
            <a:avLst/>
          </a:prstGeom>
          <a:solidFill>
            <a:schemeClr val="bg1"/>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lvl="0" algn="ctr">
              <a:lnSpc>
                <a:spcPct val="100000"/>
              </a:lnSpc>
            </a:pPr>
            <a:r>
              <a:rPr lang="it-IT" sz="1100" b="1" dirty="0">
                <a:solidFill>
                  <a:srgbClr val="415064"/>
                </a:solidFill>
              </a:rPr>
              <a:t>L’impresa richiede</a:t>
            </a:r>
          </a:p>
          <a:p>
            <a:pPr lvl="0" algn="ctr">
              <a:lnSpc>
                <a:spcPct val="100000"/>
              </a:lnSpc>
            </a:pPr>
            <a:r>
              <a:rPr lang="it-IT" sz="1100" b="1" dirty="0">
                <a:solidFill>
                  <a:srgbClr val="415064"/>
                </a:solidFill>
              </a:rPr>
              <a:t>alla banca</a:t>
            </a:r>
            <a:r>
              <a:rPr lang="it-IT" sz="1100" dirty="0">
                <a:solidFill>
                  <a:srgbClr val="415064"/>
                </a:solidFill>
              </a:rPr>
              <a:t> (o altro</a:t>
            </a:r>
          </a:p>
          <a:p>
            <a:pPr lvl="0" algn="ctr">
              <a:lnSpc>
                <a:spcPct val="100000"/>
              </a:lnSpc>
            </a:pPr>
            <a:r>
              <a:rPr lang="it-IT" sz="1100" dirty="0">
                <a:solidFill>
                  <a:srgbClr val="415064"/>
                </a:solidFill>
              </a:rPr>
              <a:t>soggetto abilitato</a:t>
            </a:r>
          </a:p>
          <a:p>
            <a:pPr lvl="0" algn="ctr">
              <a:lnSpc>
                <a:spcPct val="100000"/>
              </a:lnSpc>
            </a:pPr>
            <a:r>
              <a:rPr lang="it-IT" sz="1100" dirty="0">
                <a:solidFill>
                  <a:srgbClr val="415064"/>
                </a:solidFill>
              </a:rPr>
              <a:t>all’esercizio del</a:t>
            </a:r>
          </a:p>
          <a:p>
            <a:pPr lvl="0" algn="ctr">
              <a:lnSpc>
                <a:spcPct val="100000"/>
              </a:lnSpc>
            </a:pPr>
            <a:r>
              <a:rPr lang="it-IT" sz="1100" dirty="0">
                <a:solidFill>
                  <a:srgbClr val="415064"/>
                </a:solidFill>
              </a:rPr>
              <a:t>credito) di sua</a:t>
            </a:r>
          </a:p>
          <a:p>
            <a:pPr lvl="0" algn="ctr">
              <a:lnSpc>
                <a:spcPct val="100000"/>
              </a:lnSpc>
            </a:pPr>
            <a:r>
              <a:rPr lang="it-IT" sz="1100" dirty="0">
                <a:solidFill>
                  <a:srgbClr val="415064"/>
                </a:solidFill>
              </a:rPr>
              <a:t>fiducia </a:t>
            </a:r>
            <a:r>
              <a:rPr lang="it-IT" sz="1100" b="1" dirty="0">
                <a:solidFill>
                  <a:srgbClr val="415064"/>
                </a:solidFill>
              </a:rPr>
              <a:t>un</a:t>
            </a:r>
          </a:p>
          <a:p>
            <a:pPr lvl="0" algn="ctr">
              <a:lnSpc>
                <a:spcPct val="100000"/>
              </a:lnSpc>
            </a:pPr>
            <a:r>
              <a:rPr lang="it-IT" sz="1100" b="1" dirty="0">
                <a:solidFill>
                  <a:srgbClr val="415064"/>
                </a:solidFill>
              </a:rPr>
              <a:t>finanziamento </a:t>
            </a:r>
            <a:r>
              <a:rPr lang="it-IT" sz="1100" dirty="0">
                <a:solidFill>
                  <a:srgbClr val="415064"/>
                </a:solidFill>
              </a:rPr>
              <a:t>con</a:t>
            </a:r>
          </a:p>
          <a:p>
            <a:pPr lvl="0" algn="ctr">
              <a:lnSpc>
                <a:spcPct val="100000"/>
              </a:lnSpc>
            </a:pPr>
            <a:r>
              <a:rPr lang="it-IT" sz="1100" dirty="0">
                <a:solidFill>
                  <a:srgbClr val="415064"/>
                </a:solidFill>
              </a:rPr>
              <a:t>garanzia dello Stato</a:t>
            </a:r>
            <a:endParaRPr lang="it-IT" sz="1100" dirty="0" smtClean="0">
              <a:solidFill>
                <a:srgbClr val="415064"/>
              </a:solidFill>
            </a:endParaRPr>
          </a:p>
        </p:txBody>
      </p:sp>
      <p:sp>
        <p:nvSpPr>
          <p:cNvPr id="13" name="Triangolo isoscele 12"/>
          <p:cNvSpPr/>
          <p:nvPr/>
        </p:nvSpPr>
        <p:spPr>
          <a:xfrm rot="5400000">
            <a:off x="2192499" y="2664690"/>
            <a:ext cx="464354" cy="248778"/>
          </a:xfrm>
          <a:prstGeom prst="triangle">
            <a:avLst/>
          </a:prstGeom>
          <a:solidFill>
            <a:srgbClr val="415064"/>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4" name="Rettangolo arrotondato 13"/>
          <p:cNvSpPr/>
          <p:nvPr/>
        </p:nvSpPr>
        <p:spPr>
          <a:xfrm>
            <a:off x="4610684" y="920447"/>
            <a:ext cx="2016000" cy="3182946"/>
          </a:xfrm>
          <a:prstGeom prst="roundRect">
            <a:avLst/>
          </a:prstGeom>
          <a:solidFill>
            <a:schemeClr val="bg1"/>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it-IT" sz="1100" b="1" dirty="0">
                <a:solidFill>
                  <a:srgbClr val="415064"/>
                </a:solidFill>
              </a:rPr>
              <a:t>SACE</a:t>
            </a:r>
            <a:r>
              <a:rPr lang="it-IT" sz="1100" dirty="0">
                <a:solidFill>
                  <a:srgbClr val="415064"/>
                </a:solidFill>
              </a:rPr>
              <a:t> processa la</a:t>
            </a:r>
          </a:p>
          <a:p>
            <a:pPr algn="ctr"/>
            <a:r>
              <a:rPr lang="it-IT" sz="1100" dirty="0">
                <a:solidFill>
                  <a:srgbClr val="415064"/>
                </a:solidFill>
              </a:rPr>
              <a:t>richiesta e,</a:t>
            </a:r>
          </a:p>
          <a:p>
            <a:pPr algn="ctr"/>
            <a:r>
              <a:rPr lang="it-IT" sz="1100" b="1" dirty="0">
                <a:solidFill>
                  <a:srgbClr val="415064"/>
                </a:solidFill>
              </a:rPr>
              <a:t>riscontrato l’esito</a:t>
            </a:r>
          </a:p>
          <a:p>
            <a:pPr algn="ctr"/>
            <a:r>
              <a:rPr lang="it-IT" sz="1100" b="1" dirty="0">
                <a:solidFill>
                  <a:srgbClr val="415064"/>
                </a:solidFill>
              </a:rPr>
              <a:t>positivo del</a:t>
            </a:r>
          </a:p>
          <a:p>
            <a:pPr algn="ctr"/>
            <a:r>
              <a:rPr lang="it-IT" sz="1100" b="1" dirty="0">
                <a:solidFill>
                  <a:srgbClr val="415064"/>
                </a:solidFill>
              </a:rPr>
              <a:t>processo </a:t>
            </a:r>
            <a:r>
              <a:rPr lang="it-IT" sz="1100" dirty="0">
                <a:solidFill>
                  <a:srgbClr val="415064"/>
                </a:solidFill>
              </a:rPr>
              <a:t>di</a:t>
            </a:r>
          </a:p>
          <a:p>
            <a:pPr algn="ctr"/>
            <a:r>
              <a:rPr lang="it-IT" sz="1100" dirty="0">
                <a:solidFill>
                  <a:srgbClr val="415064"/>
                </a:solidFill>
              </a:rPr>
              <a:t>delibera, le</a:t>
            </a:r>
          </a:p>
          <a:p>
            <a:pPr algn="ctr"/>
            <a:r>
              <a:rPr lang="it-IT" sz="1100" dirty="0">
                <a:solidFill>
                  <a:srgbClr val="415064"/>
                </a:solidFill>
              </a:rPr>
              <a:t>assegna un Codice</a:t>
            </a:r>
          </a:p>
          <a:p>
            <a:pPr algn="ctr"/>
            <a:r>
              <a:rPr lang="it-IT" sz="1100" dirty="0">
                <a:solidFill>
                  <a:srgbClr val="415064"/>
                </a:solidFill>
              </a:rPr>
              <a:t>Unico Identificativo</a:t>
            </a:r>
          </a:p>
          <a:p>
            <a:pPr algn="ctr"/>
            <a:r>
              <a:rPr lang="it-IT" sz="1100" dirty="0">
                <a:solidFill>
                  <a:srgbClr val="415064"/>
                </a:solidFill>
              </a:rPr>
              <a:t>(CUI) ed </a:t>
            </a:r>
            <a:r>
              <a:rPr lang="it-IT" sz="1100" b="1" dirty="0">
                <a:solidFill>
                  <a:srgbClr val="415064"/>
                </a:solidFill>
              </a:rPr>
              <a:t>emette la</a:t>
            </a:r>
          </a:p>
          <a:p>
            <a:pPr algn="ctr"/>
            <a:r>
              <a:rPr lang="it-IT" sz="1100" b="1" dirty="0">
                <a:solidFill>
                  <a:srgbClr val="415064"/>
                </a:solidFill>
              </a:rPr>
              <a:t>garanzia,</a:t>
            </a:r>
          </a:p>
          <a:p>
            <a:pPr algn="ctr"/>
            <a:r>
              <a:rPr lang="it-IT" sz="1100" b="1" dirty="0" err="1">
                <a:solidFill>
                  <a:srgbClr val="415064"/>
                </a:solidFill>
              </a:rPr>
              <a:t>controgarantita</a:t>
            </a:r>
            <a:endParaRPr lang="it-IT" sz="1100" b="1" dirty="0">
              <a:solidFill>
                <a:srgbClr val="415064"/>
              </a:solidFill>
            </a:endParaRPr>
          </a:p>
          <a:p>
            <a:pPr algn="ctr"/>
            <a:r>
              <a:rPr lang="it-IT" sz="1100" b="1" dirty="0">
                <a:solidFill>
                  <a:srgbClr val="415064"/>
                </a:solidFill>
              </a:rPr>
              <a:t>dallo Stato</a:t>
            </a:r>
          </a:p>
        </p:txBody>
      </p:sp>
      <p:sp>
        <p:nvSpPr>
          <p:cNvPr id="15" name="Rettangolo arrotondato 14"/>
          <p:cNvSpPr/>
          <p:nvPr/>
        </p:nvSpPr>
        <p:spPr>
          <a:xfrm>
            <a:off x="6717633" y="920447"/>
            <a:ext cx="2016000" cy="3182946"/>
          </a:xfrm>
          <a:prstGeom prst="roundRect">
            <a:avLst/>
          </a:prstGeom>
          <a:solidFill>
            <a:schemeClr val="bg1"/>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r>
              <a:rPr lang="it-IT" sz="1100" b="1" dirty="0">
                <a:solidFill>
                  <a:srgbClr val="415064"/>
                </a:solidFill>
              </a:rPr>
              <a:t>Il soggetto</a:t>
            </a:r>
          </a:p>
          <a:p>
            <a:pPr algn="ctr"/>
            <a:r>
              <a:rPr lang="it-IT" sz="1100" b="1" dirty="0">
                <a:solidFill>
                  <a:srgbClr val="415064"/>
                </a:solidFill>
              </a:rPr>
              <a:t>finanziatore eroga</a:t>
            </a:r>
          </a:p>
          <a:p>
            <a:pPr algn="ctr"/>
            <a:r>
              <a:rPr lang="it-IT" sz="1100" b="1" dirty="0">
                <a:solidFill>
                  <a:srgbClr val="415064"/>
                </a:solidFill>
              </a:rPr>
              <a:t>al richiedente il</a:t>
            </a:r>
          </a:p>
          <a:p>
            <a:pPr algn="ctr"/>
            <a:r>
              <a:rPr lang="it-IT" sz="1100" b="1" dirty="0">
                <a:solidFill>
                  <a:srgbClr val="415064"/>
                </a:solidFill>
              </a:rPr>
              <a:t>finanziamento</a:t>
            </a:r>
          </a:p>
          <a:p>
            <a:pPr algn="ctr"/>
            <a:r>
              <a:rPr lang="it-IT" sz="1100" b="1" dirty="0">
                <a:solidFill>
                  <a:srgbClr val="415064"/>
                </a:solidFill>
              </a:rPr>
              <a:t>richiesto</a:t>
            </a:r>
            <a:r>
              <a:rPr lang="it-IT" sz="1100" dirty="0">
                <a:solidFill>
                  <a:srgbClr val="415064"/>
                </a:solidFill>
              </a:rPr>
              <a:t> con la</a:t>
            </a:r>
          </a:p>
          <a:p>
            <a:pPr algn="ctr"/>
            <a:r>
              <a:rPr lang="it-IT" sz="1100" dirty="0">
                <a:solidFill>
                  <a:srgbClr val="415064"/>
                </a:solidFill>
              </a:rPr>
              <a:t>garanzia di SACE</a:t>
            </a:r>
          </a:p>
          <a:p>
            <a:pPr algn="ctr"/>
            <a:r>
              <a:rPr lang="it-IT" sz="1100" dirty="0" err="1">
                <a:solidFill>
                  <a:srgbClr val="415064"/>
                </a:solidFill>
              </a:rPr>
              <a:t>controgarantita</a:t>
            </a:r>
            <a:endParaRPr lang="it-IT" sz="1100" dirty="0">
              <a:solidFill>
                <a:srgbClr val="415064"/>
              </a:solidFill>
            </a:endParaRPr>
          </a:p>
          <a:p>
            <a:pPr algn="ctr"/>
            <a:r>
              <a:rPr lang="it-IT" sz="1100" dirty="0">
                <a:solidFill>
                  <a:srgbClr val="415064"/>
                </a:solidFill>
              </a:rPr>
              <a:t>dallo Stato</a:t>
            </a:r>
          </a:p>
        </p:txBody>
      </p:sp>
      <p:sp>
        <p:nvSpPr>
          <p:cNvPr id="16" name="Rettangolo arrotondato 15"/>
          <p:cNvSpPr/>
          <p:nvPr/>
        </p:nvSpPr>
        <p:spPr>
          <a:xfrm>
            <a:off x="977544" y="3981740"/>
            <a:ext cx="600718" cy="417290"/>
          </a:xfrm>
          <a:prstGeom prst="roundRect">
            <a:avLst/>
          </a:prstGeom>
          <a:solidFill>
            <a:srgbClr val="41506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b="1" dirty="0" smtClean="0"/>
              <a:t>1</a:t>
            </a:r>
            <a:endParaRPr lang="it-IT" sz="2000" b="1" dirty="0"/>
          </a:p>
        </p:txBody>
      </p:sp>
      <p:sp>
        <p:nvSpPr>
          <p:cNvPr id="17" name="Segnaposto testo 1">
            <a:extLst>
              <a:ext uri="{FF2B5EF4-FFF2-40B4-BE49-F238E27FC236}">
                <a16:creationId xmlns:a16="http://schemas.microsoft.com/office/drawing/2014/main" id="{83C8497E-5AF7-422B-B28A-57318539F4E5}"/>
              </a:ext>
            </a:extLst>
          </p:cNvPr>
          <p:cNvSpPr>
            <a:spLocks noGrp="1"/>
          </p:cNvSpPr>
          <p:nvPr>
            <p:ph type="body" idx="4294967295"/>
          </p:nvPr>
        </p:nvSpPr>
        <p:spPr>
          <a:xfrm>
            <a:off x="250825" y="268288"/>
            <a:ext cx="8642350" cy="287337"/>
          </a:xfrm>
        </p:spPr>
        <p:txBody>
          <a:bodyPr>
            <a:normAutofit fontScale="85000" lnSpcReduction="20000"/>
          </a:bodyPr>
          <a:lstStyle/>
          <a:p>
            <a:r>
              <a:rPr lang="it-IT" dirty="0" smtClean="0"/>
              <a:t>I 4 </a:t>
            </a:r>
            <a:r>
              <a:rPr lang="it-IT" dirty="0" err="1" smtClean="0"/>
              <a:t>step</a:t>
            </a:r>
            <a:r>
              <a:rPr lang="it-IT" dirty="0" smtClean="0"/>
              <a:t> della per ricevere la garanzia dello Stato</a:t>
            </a:r>
            <a:endParaRPr lang="it-IT" dirty="0"/>
          </a:p>
        </p:txBody>
      </p:sp>
      <p:sp>
        <p:nvSpPr>
          <p:cNvPr id="18" name="Rettangolo arrotondato 17"/>
          <p:cNvSpPr/>
          <p:nvPr/>
        </p:nvSpPr>
        <p:spPr>
          <a:xfrm>
            <a:off x="3187487" y="4003034"/>
            <a:ext cx="600718" cy="417290"/>
          </a:xfrm>
          <a:prstGeom prst="roundRect">
            <a:avLst/>
          </a:prstGeom>
          <a:solidFill>
            <a:srgbClr val="41506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b="1" dirty="0" smtClean="0"/>
              <a:t>2</a:t>
            </a:r>
            <a:endParaRPr lang="it-IT" sz="2000" b="1" dirty="0"/>
          </a:p>
        </p:txBody>
      </p:sp>
      <p:sp>
        <p:nvSpPr>
          <p:cNvPr id="19" name="Rettangolo arrotondato 18"/>
          <p:cNvSpPr/>
          <p:nvPr/>
        </p:nvSpPr>
        <p:spPr>
          <a:xfrm>
            <a:off x="5345664" y="3981740"/>
            <a:ext cx="600718" cy="417290"/>
          </a:xfrm>
          <a:prstGeom prst="roundRect">
            <a:avLst/>
          </a:prstGeom>
          <a:solidFill>
            <a:srgbClr val="41506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b="1" dirty="0" smtClean="0"/>
              <a:t>3</a:t>
            </a:r>
            <a:endParaRPr lang="it-IT" sz="2000" b="1" dirty="0"/>
          </a:p>
        </p:txBody>
      </p:sp>
      <p:sp>
        <p:nvSpPr>
          <p:cNvPr id="20" name="Rettangolo arrotondato 19"/>
          <p:cNvSpPr/>
          <p:nvPr/>
        </p:nvSpPr>
        <p:spPr>
          <a:xfrm>
            <a:off x="7425274" y="3981740"/>
            <a:ext cx="600718" cy="417290"/>
          </a:xfrm>
          <a:prstGeom prst="roundRect">
            <a:avLst/>
          </a:prstGeom>
          <a:solidFill>
            <a:srgbClr val="41506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2000" b="1" dirty="0" smtClean="0"/>
              <a:t>4</a:t>
            </a:r>
            <a:endParaRPr lang="it-IT" sz="2000" b="1" dirty="0"/>
          </a:p>
        </p:txBody>
      </p:sp>
      <p:sp>
        <p:nvSpPr>
          <p:cNvPr id="21" name="Triangolo isoscele 20"/>
          <p:cNvSpPr/>
          <p:nvPr/>
        </p:nvSpPr>
        <p:spPr>
          <a:xfrm rot="5400000">
            <a:off x="4332126" y="2657989"/>
            <a:ext cx="464354" cy="248778"/>
          </a:xfrm>
          <a:prstGeom prst="triangle">
            <a:avLst/>
          </a:prstGeom>
          <a:solidFill>
            <a:srgbClr val="415064"/>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Triangolo isoscele 21"/>
          <p:cNvSpPr/>
          <p:nvPr/>
        </p:nvSpPr>
        <p:spPr>
          <a:xfrm rot="5400000">
            <a:off x="6490303" y="2660409"/>
            <a:ext cx="464354" cy="248778"/>
          </a:xfrm>
          <a:prstGeom prst="triangle">
            <a:avLst/>
          </a:prstGeom>
          <a:solidFill>
            <a:srgbClr val="415064"/>
          </a:solidFill>
          <a:ln w="12700">
            <a:solidFill>
              <a:srgbClr val="41506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23" name="Picture 2" descr="Dove siamo - Elettrogruppo ZeroUno"/>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977544" y="1078387"/>
            <a:ext cx="686146" cy="68614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 descr="Upload Bank Icons Bank 16 Png - Bank Icon Png White, Transparent ..."/>
          <p:cNvPicPr>
            <a:picLocks noChangeAspect="1" noChangeArrowheads="1"/>
          </p:cNvPicPr>
          <p:nvPr/>
        </p:nvPicPr>
        <p:blipFill>
          <a:blip r:embed="rId3">
            <a:clrChange>
              <a:clrFrom>
                <a:srgbClr val="F7F7F7"/>
              </a:clrFrom>
              <a:clrTo>
                <a:srgbClr val="F7F7F7">
                  <a:alpha val="0"/>
                </a:srgbClr>
              </a:clrTo>
            </a:clrChange>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187487" y="1078387"/>
            <a:ext cx="632102" cy="664442"/>
          </a:xfrm>
          <a:prstGeom prst="rect">
            <a:avLst/>
          </a:prstGeom>
          <a:noFill/>
          <a:extLst>
            <a:ext uri="{909E8E84-426E-40DD-AFC4-6F175D3DCCD1}">
              <a14:hiddenFill xmlns:a14="http://schemas.microsoft.com/office/drawing/2010/main">
                <a:solidFill>
                  <a:srgbClr val="FFFFFF"/>
                </a:solidFill>
              </a14:hiddenFill>
            </a:ext>
          </a:extLst>
        </p:spPr>
      </p:pic>
      <p:sp>
        <p:nvSpPr>
          <p:cNvPr id="25" name="Freeform 14">
            <a:extLst>
              <a:ext uri="{FF2B5EF4-FFF2-40B4-BE49-F238E27FC236}">
                <a16:creationId xmlns:a16="http://schemas.microsoft.com/office/drawing/2014/main" id="{2954B799-C1C3-4296-8CAE-F5A071BF9C04}"/>
              </a:ext>
            </a:extLst>
          </p:cNvPr>
          <p:cNvSpPr>
            <a:spLocks noEditPoints="1"/>
          </p:cNvSpPr>
          <p:nvPr/>
        </p:nvSpPr>
        <p:spPr bwMode="auto">
          <a:xfrm>
            <a:off x="5329733" y="1300728"/>
            <a:ext cx="551383" cy="444521"/>
          </a:xfrm>
          <a:custGeom>
            <a:avLst/>
            <a:gdLst>
              <a:gd name="T0" fmla="*/ 208 w 224"/>
              <a:gd name="T1" fmla="*/ 0 h 196"/>
              <a:gd name="T2" fmla="*/ 16 w 224"/>
              <a:gd name="T3" fmla="*/ 0 h 196"/>
              <a:gd name="T4" fmla="*/ 0 w 224"/>
              <a:gd name="T5" fmla="*/ 16 h 196"/>
              <a:gd name="T6" fmla="*/ 0 w 224"/>
              <a:gd name="T7" fmla="*/ 141 h 196"/>
              <a:gd name="T8" fmla="*/ 16 w 224"/>
              <a:gd name="T9" fmla="*/ 157 h 196"/>
              <a:gd name="T10" fmla="*/ 208 w 224"/>
              <a:gd name="T11" fmla="*/ 157 h 196"/>
              <a:gd name="T12" fmla="*/ 224 w 224"/>
              <a:gd name="T13" fmla="*/ 141 h 196"/>
              <a:gd name="T14" fmla="*/ 224 w 224"/>
              <a:gd name="T15" fmla="*/ 16 h 196"/>
              <a:gd name="T16" fmla="*/ 208 w 224"/>
              <a:gd name="T17" fmla="*/ 0 h 196"/>
              <a:gd name="T18" fmla="*/ 112 w 224"/>
              <a:gd name="T19" fmla="*/ 151 h 196"/>
              <a:gd name="T20" fmla="*/ 107 w 224"/>
              <a:gd name="T21" fmla="*/ 146 h 196"/>
              <a:gd name="T22" fmla="*/ 112 w 224"/>
              <a:gd name="T23" fmla="*/ 141 h 196"/>
              <a:gd name="T24" fmla="*/ 117 w 224"/>
              <a:gd name="T25" fmla="*/ 146 h 196"/>
              <a:gd name="T26" fmla="*/ 112 w 224"/>
              <a:gd name="T27" fmla="*/ 151 h 196"/>
              <a:gd name="T28" fmla="*/ 210 w 224"/>
              <a:gd name="T29" fmla="*/ 133 h 196"/>
              <a:gd name="T30" fmla="*/ 14 w 224"/>
              <a:gd name="T31" fmla="*/ 133 h 196"/>
              <a:gd name="T32" fmla="*/ 14 w 224"/>
              <a:gd name="T33" fmla="*/ 15 h 196"/>
              <a:gd name="T34" fmla="*/ 210 w 224"/>
              <a:gd name="T35" fmla="*/ 15 h 196"/>
              <a:gd name="T36" fmla="*/ 210 w 224"/>
              <a:gd name="T37" fmla="*/ 133 h 196"/>
              <a:gd name="T38" fmla="*/ 154 w 224"/>
              <a:gd name="T39" fmla="*/ 188 h 196"/>
              <a:gd name="T40" fmla="*/ 154 w 224"/>
              <a:gd name="T41" fmla="*/ 196 h 196"/>
              <a:gd name="T42" fmla="*/ 69 w 224"/>
              <a:gd name="T43" fmla="*/ 196 h 196"/>
              <a:gd name="T44" fmla="*/ 69 w 224"/>
              <a:gd name="T45" fmla="*/ 188 h 196"/>
              <a:gd name="T46" fmla="*/ 92 w 224"/>
              <a:gd name="T47" fmla="*/ 171 h 196"/>
              <a:gd name="T48" fmla="*/ 92 w 224"/>
              <a:gd name="T49" fmla="*/ 161 h 196"/>
              <a:gd name="T50" fmla="*/ 131 w 224"/>
              <a:gd name="T51" fmla="*/ 161 h 196"/>
              <a:gd name="T52" fmla="*/ 131 w 224"/>
              <a:gd name="T53" fmla="*/ 171 h 196"/>
              <a:gd name="T54" fmla="*/ 154 w 224"/>
              <a:gd name="T55" fmla="*/ 188 h 196"/>
              <a:gd name="T56" fmla="*/ 113 w 224"/>
              <a:gd name="T57" fmla="*/ 73 h 196"/>
              <a:gd name="T58" fmla="*/ 140 w 224"/>
              <a:gd name="T59" fmla="*/ 46 h 196"/>
              <a:gd name="T60" fmla="*/ 147 w 224"/>
              <a:gd name="T61" fmla="*/ 53 h 196"/>
              <a:gd name="T62" fmla="*/ 113 w 224"/>
              <a:gd name="T63" fmla="*/ 86 h 196"/>
              <a:gd name="T64" fmla="*/ 99 w 224"/>
              <a:gd name="T65" fmla="*/ 72 h 196"/>
              <a:gd name="T66" fmla="*/ 106 w 224"/>
              <a:gd name="T67" fmla="*/ 65 h 196"/>
              <a:gd name="T68" fmla="*/ 113 w 224"/>
              <a:gd name="T69" fmla="*/ 73 h 196"/>
              <a:gd name="T70" fmla="*/ 77 w 224"/>
              <a:gd name="T71" fmla="*/ 70 h 196"/>
              <a:gd name="T72" fmla="*/ 111 w 224"/>
              <a:gd name="T73" fmla="*/ 37 h 196"/>
              <a:gd name="T74" fmla="*/ 134 w 224"/>
              <a:gd name="T75" fmla="*/ 46 h 196"/>
              <a:gd name="T76" fmla="*/ 127 w 224"/>
              <a:gd name="T77" fmla="*/ 53 h 196"/>
              <a:gd name="T78" fmla="*/ 111 w 224"/>
              <a:gd name="T79" fmla="*/ 46 h 196"/>
              <a:gd name="T80" fmla="*/ 87 w 224"/>
              <a:gd name="T81" fmla="*/ 70 h 196"/>
              <a:gd name="T82" fmla="*/ 111 w 224"/>
              <a:gd name="T83" fmla="*/ 94 h 196"/>
              <a:gd name="T84" fmla="*/ 135 w 224"/>
              <a:gd name="T85" fmla="*/ 71 h 196"/>
              <a:gd name="T86" fmla="*/ 143 w 224"/>
              <a:gd name="T87" fmla="*/ 62 h 196"/>
              <a:gd name="T88" fmla="*/ 144 w 224"/>
              <a:gd name="T89" fmla="*/ 70 h 196"/>
              <a:gd name="T90" fmla="*/ 111 w 224"/>
              <a:gd name="T91" fmla="*/ 104 h 196"/>
              <a:gd name="T92" fmla="*/ 77 w 224"/>
              <a:gd name="T93" fmla="*/ 7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4" h="196">
                <a:moveTo>
                  <a:pt x="208" y="0"/>
                </a:moveTo>
                <a:cubicBezTo>
                  <a:pt x="16" y="0"/>
                  <a:pt x="16" y="0"/>
                  <a:pt x="16" y="0"/>
                </a:cubicBezTo>
                <a:cubicBezTo>
                  <a:pt x="7" y="0"/>
                  <a:pt x="0" y="7"/>
                  <a:pt x="0" y="16"/>
                </a:cubicBezTo>
                <a:cubicBezTo>
                  <a:pt x="0" y="141"/>
                  <a:pt x="0" y="141"/>
                  <a:pt x="0" y="141"/>
                </a:cubicBezTo>
                <a:cubicBezTo>
                  <a:pt x="0" y="150"/>
                  <a:pt x="7" y="157"/>
                  <a:pt x="16" y="157"/>
                </a:cubicBezTo>
                <a:cubicBezTo>
                  <a:pt x="208" y="157"/>
                  <a:pt x="208" y="157"/>
                  <a:pt x="208" y="157"/>
                </a:cubicBezTo>
                <a:cubicBezTo>
                  <a:pt x="216" y="157"/>
                  <a:pt x="224" y="150"/>
                  <a:pt x="224" y="141"/>
                </a:cubicBezTo>
                <a:cubicBezTo>
                  <a:pt x="224" y="16"/>
                  <a:pt x="224" y="16"/>
                  <a:pt x="224" y="16"/>
                </a:cubicBezTo>
                <a:cubicBezTo>
                  <a:pt x="224" y="7"/>
                  <a:pt x="216" y="0"/>
                  <a:pt x="208" y="0"/>
                </a:cubicBezTo>
                <a:moveTo>
                  <a:pt x="112" y="151"/>
                </a:moveTo>
                <a:cubicBezTo>
                  <a:pt x="109" y="151"/>
                  <a:pt x="107" y="149"/>
                  <a:pt x="107" y="146"/>
                </a:cubicBezTo>
                <a:cubicBezTo>
                  <a:pt x="107" y="143"/>
                  <a:pt x="109" y="141"/>
                  <a:pt x="112" y="141"/>
                </a:cubicBezTo>
                <a:cubicBezTo>
                  <a:pt x="115" y="141"/>
                  <a:pt x="117" y="143"/>
                  <a:pt x="117" y="146"/>
                </a:cubicBezTo>
                <a:cubicBezTo>
                  <a:pt x="117" y="149"/>
                  <a:pt x="115" y="151"/>
                  <a:pt x="112" y="151"/>
                </a:cubicBezTo>
                <a:moveTo>
                  <a:pt x="210" y="133"/>
                </a:moveTo>
                <a:cubicBezTo>
                  <a:pt x="14" y="133"/>
                  <a:pt x="14" y="133"/>
                  <a:pt x="14" y="133"/>
                </a:cubicBezTo>
                <a:cubicBezTo>
                  <a:pt x="14" y="15"/>
                  <a:pt x="14" y="15"/>
                  <a:pt x="14" y="15"/>
                </a:cubicBezTo>
                <a:cubicBezTo>
                  <a:pt x="210" y="15"/>
                  <a:pt x="210" y="15"/>
                  <a:pt x="210" y="15"/>
                </a:cubicBezTo>
                <a:lnTo>
                  <a:pt x="210" y="133"/>
                </a:lnTo>
                <a:close/>
                <a:moveTo>
                  <a:pt x="154" y="188"/>
                </a:moveTo>
                <a:cubicBezTo>
                  <a:pt x="154" y="196"/>
                  <a:pt x="154" y="196"/>
                  <a:pt x="154" y="196"/>
                </a:cubicBezTo>
                <a:cubicBezTo>
                  <a:pt x="69" y="196"/>
                  <a:pt x="69" y="196"/>
                  <a:pt x="69" y="196"/>
                </a:cubicBezTo>
                <a:cubicBezTo>
                  <a:pt x="69" y="188"/>
                  <a:pt x="69" y="188"/>
                  <a:pt x="69" y="188"/>
                </a:cubicBezTo>
                <a:cubicBezTo>
                  <a:pt x="69" y="188"/>
                  <a:pt x="92" y="188"/>
                  <a:pt x="92" y="171"/>
                </a:cubicBezTo>
                <a:cubicBezTo>
                  <a:pt x="92" y="161"/>
                  <a:pt x="92" y="161"/>
                  <a:pt x="92" y="161"/>
                </a:cubicBezTo>
                <a:cubicBezTo>
                  <a:pt x="131" y="161"/>
                  <a:pt x="131" y="161"/>
                  <a:pt x="131" y="161"/>
                </a:cubicBezTo>
                <a:cubicBezTo>
                  <a:pt x="131" y="171"/>
                  <a:pt x="131" y="171"/>
                  <a:pt x="131" y="171"/>
                </a:cubicBezTo>
                <a:cubicBezTo>
                  <a:pt x="131" y="188"/>
                  <a:pt x="154" y="188"/>
                  <a:pt x="154" y="188"/>
                </a:cubicBezTo>
                <a:moveTo>
                  <a:pt x="113" y="73"/>
                </a:moveTo>
                <a:cubicBezTo>
                  <a:pt x="140" y="46"/>
                  <a:pt x="140" y="46"/>
                  <a:pt x="140" y="46"/>
                </a:cubicBezTo>
                <a:cubicBezTo>
                  <a:pt x="147" y="53"/>
                  <a:pt x="147" y="53"/>
                  <a:pt x="147" y="53"/>
                </a:cubicBezTo>
                <a:cubicBezTo>
                  <a:pt x="113" y="86"/>
                  <a:pt x="113" y="86"/>
                  <a:pt x="113" y="86"/>
                </a:cubicBezTo>
                <a:cubicBezTo>
                  <a:pt x="99" y="72"/>
                  <a:pt x="99" y="72"/>
                  <a:pt x="99" y="72"/>
                </a:cubicBezTo>
                <a:cubicBezTo>
                  <a:pt x="106" y="65"/>
                  <a:pt x="106" y="65"/>
                  <a:pt x="106" y="65"/>
                </a:cubicBezTo>
                <a:lnTo>
                  <a:pt x="113" y="73"/>
                </a:lnTo>
                <a:close/>
                <a:moveTo>
                  <a:pt x="77" y="70"/>
                </a:moveTo>
                <a:cubicBezTo>
                  <a:pt x="77" y="52"/>
                  <a:pt x="92" y="37"/>
                  <a:pt x="111" y="37"/>
                </a:cubicBezTo>
                <a:cubicBezTo>
                  <a:pt x="120" y="37"/>
                  <a:pt x="128" y="40"/>
                  <a:pt x="134" y="46"/>
                </a:cubicBezTo>
                <a:cubicBezTo>
                  <a:pt x="127" y="53"/>
                  <a:pt x="127" y="53"/>
                  <a:pt x="127" y="53"/>
                </a:cubicBezTo>
                <a:cubicBezTo>
                  <a:pt x="123" y="49"/>
                  <a:pt x="117" y="46"/>
                  <a:pt x="111" y="46"/>
                </a:cubicBezTo>
                <a:cubicBezTo>
                  <a:pt x="97" y="46"/>
                  <a:pt x="87" y="57"/>
                  <a:pt x="87" y="70"/>
                </a:cubicBezTo>
                <a:cubicBezTo>
                  <a:pt x="87" y="84"/>
                  <a:pt x="97" y="94"/>
                  <a:pt x="111" y="94"/>
                </a:cubicBezTo>
                <a:cubicBezTo>
                  <a:pt x="124" y="94"/>
                  <a:pt x="134" y="84"/>
                  <a:pt x="135" y="71"/>
                </a:cubicBezTo>
                <a:cubicBezTo>
                  <a:pt x="143" y="62"/>
                  <a:pt x="143" y="62"/>
                  <a:pt x="143" y="62"/>
                </a:cubicBezTo>
                <a:cubicBezTo>
                  <a:pt x="144" y="65"/>
                  <a:pt x="144" y="68"/>
                  <a:pt x="144" y="70"/>
                </a:cubicBezTo>
                <a:cubicBezTo>
                  <a:pt x="144" y="89"/>
                  <a:pt x="129" y="104"/>
                  <a:pt x="111" y="104"/>
                </a:cubicBezTo>
                <a:cubicBezTo>
                  <a:pt x="92" y="104"/>
                  <a:pt x="77" y="89"/>
                  <a:pt x="77" y="70"/>
                </a:cubicBezTo>
              </a:path>
            </a:pathLst>
          </a:custGeom>
          <a:solidFill>
            <a:srgbClr val="415064"/>
          </a:solidFill>
          <a:ln>
            <a:noFill/>
          </a:ln>
          <a:extLst/>
        </p:spPr>
        <p:txBody>
          <a:bodyPr vert="horz" wrap="square" lIns="91440" tIns="45720" rIns="91440" bIns="45720" numCol="1" anchor="t" anchorCtr="0" compatLnSpc="1">
            <a:prstTxWarp prst="textNoShape">
              <a:avLst/>
            </a:prstTxWarp>
          </a:bodyPr>
          <a:lstStyle/>
          <a:p>
            <a:endParaRPr lang="en-US"/>
          </a:p>
        </p:txBody>
      </p:sp>
      <p:pic>
        <p:nvPicPr>
          <p:cNvPr id="26" name="Immagine 25"/>
          <p:cNvPicPr>
            <a:picLocks noChangeAspect="1"/>
          </p:cNvPicPr>
          <p:nvPr/>
        </p:nvPicPr>
        <p:blipFill rotWithShape="1">
          <a:blip r:embed="rId4">
            <a:extLst>
              <a:ext uri="{28A0092B-C50C-407E-A947-70E740481C1C}">
                <a14:useLocalDpi xmlns:a14="http://schemas.microsoft.com/office/drawing/2010/main" val="0"/>
              </a:ext>
            </a:extLst>
          </a:blip>
          <a:srcRect l="12471" t="30633" r="12304" b="29481"/>
          <a:stretch/>
        </p:blipFill>
        <p:spPr>
          <a:xfrm>
            <a:off x="5231985" y="1023554"/>
            <a:ext cx="746877" cy="280079"/>
          </a:xfrm>
          <a:prstGeom prst="rect">
            <a:avLst/>
          </a:prstGeom>
        </p:spPr>
      </p:pic>
      <p:pic>
        <p:nvPicPr>
          <p:cNvPr id="27" name="Picture 4" descr="Icon of Glyph style - Available in SVG, PNG, EPS, AI &amp; Icon fonts"/>
          <p:cNvPicPr>
            <a:picLocks noChangeAspect="1" noChangeArrowheads="1"/>
          </p:cNvPicPr>
          <p:nvPr/>
        </p:nvPicPr>
        <p:blipFill>
          <a:blip r:embed="rId5">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376780" y="1021134"/>
            <a:ext cx="925702" cy="925702"/>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 descr="Dove siamo - Elettrogruppo ZeroUno"/>
          <p:cNvPicPr>
            <a:picLocks noChangeAspect="1" noChangeArrowheads="1"/>
          </p:cNvPicPr>
          <p:nvPr/>
        </p:nvPicPr>
        <p:blipFill>
          <a:blip r:embed="rId2">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389304" y="1825774"/>
            <a:ext cx="686146" cy="686146"/>
          </a:xfrm>
          <a:prstGeom prst="rect">
            <a:avLst/>
          </a:prstGeom>
          <a:noFill/>
          <a:extLst>
            <a:ext uri="{909E8E84-426E-40DD-AFC4-6F175D3DCCD1}">
              <a14:hiddenFill xmlns:a14="http://schemas.microsoft.com/office/drawing/2010/main">
                <a:solidFill>
                  <a:srgbClr val="FFFFFF"/>
                </a:solidFill>
              </a14:hiddenFill>
            </a:ext>
          </a:extLst>
        </p:spPr>
      </p:pic>
      <p:grpSp>
        <p:nvGrpSpPr>
          <p:cNvPr id="29" name="Gruppo 28"/>
          <p:cNvGrpSpPr>
            <a:grpSpLocks noChangeAspect="1"/>
          </p:cNvGrpSpPr>
          <p:nvPr/>
        </p:nvGrpSpPr>
        <p:grpSpPr>
          <a:xfrm>
            <a:off x="7842451" y="2233490"/>
            <a:ext cx="401280" cy="391346"/>
            <a:chOff x="5905181" y="1274227"/>
            <a:chExt cx="403821" cy="403821"/>
          </a:xfrm>
        </p:grpSpPr>
        <p:sp>
          <p:nvSpPr>
            <p:cNvPr id="30" name="Ovale 29"/>
            <p:cNvSpPr/>
            <p:nvPr/>
          </p:nvSpPr>
          <p:spPr>
            <a:xfrm>
              <a:off x="5945091" y="1323144"/>
              <a:ext cx="324000" cy="324000"/>
            </a:xfrm>
            <a:prstGeom prst="ellipse">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31" name="Picture 6" descr="Icone del Computer segno di Spunta di grafica Vettoriale, Clip art ..."/>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905181" y="1274227"/>
              <a:ext cx="403821" cy="403821"/>
            </a:xfrm>
            <a:prstGeom prst="rect">
              <a:avLst/>
            </a:prstGeom>
            <a:noFill/>
            <a:extLst>
              <a:ext uri="{909E8E84-426E-40DD-AFC4-6F175D3DCCD1}">
                <a14:hiddenFill xmlns:a14="http://schemas.microsoft.com/office/drawing/2010/main">
                  <a:solidFill>
                    <a:srgbClr val="FFFFFF"/>
                  </a:solidFill>
                </a14:hiddenFill>
              </a:ext>
            </a:extLst>
          </p:spPr>
        </p:pic>
      </p:grpSp>
      <p:sp>
        <p:nvSpPr>
          <p:cNvPr id="32" name="Rettangolo 31"/>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Temporanea</a:t>
            </a:r>
            <a:endParaRPr lang="it-IT" dirty="0"/>
          </a:p>
        </p:txBody>
      </p:sp>
      <p:sp>
        <p:nvSpPr>
          <p:cNvPr id="33" name="Rettangolo 32"/>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Garanzia Italia</a:t>
            </a:r>
            <a:endParaRPr lang="it-IT" sz="1100" dirty="0">
              <a:solidFill>
                <a:schemeClr val="tx1"/>
              </a:solidFill>
            </a:endParaRPr>
          </a:p>
        </p:txBody>
      </p:sp>
    </p:spTree>
    <p:extLst>
      <p:ext uri="{BB962C8B-B14F-4D97-AF65-F5344CB8AC3E}">
        <p14:creationId xmlns:p14="http://schemas.microsoft.com/office/powerpoint/2010/main" val="17615197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testo 2"/>
          <p:cNvSpPr>
            <a:spLocks noGrp="1"/>
          </p:cNvSpPr>
          <p:nvPr>
            <p:ph type="body" sz="quarter" idx="10"/>
          </p:nvPr>
        </p:nvSpPr>
        <p:spPr/>
        <p:txBody>
          <a:bodyPr/>
          <a:lstStyle/>
          <a:p>
            <a:r>
              <a:rPr lang="it-IT" sz="4400" dirty="0" smtClean="0"/>
              <a:t>Finanziamenti agevolati</a:t>
            </a:r>
            <a:endParaRPr lang="it-IT" dirty="0"/>
          </a:p>
        </p:txBody>
      </p:sp>
      <p:sp>
        <p:nvSpPr>
          <p:cNvPr id="2" name="Sottotitolo 1"/>
          <p:cNvSpPr>
            <a:spLocks noGrp="1"/>
          </p:cNvSpPr>
          <p:nvPr>
            <p:ph type="subTitle" idx="1"/>
          </p:nvPr>
        </p:nvSpPr>
        <p:spPr/>
        <p:txBody>
          <a:bodyPr/>
          <a:lstStyle/>
          <a:p>
            <a:endParaRPr lang="it-IT"/>
          </a:p>
        </p:txBody>
      </p:sp>
    </p:spTree>
    <p:extLst>
      <p:ext uri="{BB962C8B-B14F-4D97-AF65-F5344CB8AC3E}">
        <p14:creationId xmlns:p14="http://schemas.microsoft.com/office/powerpoint/2010/main" val="15597178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8">
            <a:extLst>
              <a:ext uri="{FF2B5EF4-FFF2-40B4-BE49-F238E27FC236}">
                <a16:creationId xmlns:a16="http://schemas.microsoft.com/office/drawing/2014/main" id="{B3547B10-0953-4250-9A8C-38293D621763}"/>
              </a:ext>
            </a:extLst>
          </p:cNvPr>
          <p:cNvSpPr/>
          <p:nvPr/>
        </p:nvSpPr>
        <p:spPr bwMode="auto">
          <a:xfrm>
            <a:off x="609014" y="1412150"/>
            <a:ext cx="7034660" cy="5937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anchor="ctr"/>
          <a:lstStyle/>
          <a:p>
            <a:pPr algn="just" defTabSz="457178">
              <a:spcAft>
                <a:spcPts val="150"/>
              </a:spcAft>
              <a:defRPr/>
            </a:pPr>
            <a:r>
              <a:rPr lang="en-US" sz="1050" b="1" dirty="0" err="1">
                <a:solidFill>
                  <a:schemeClr val="tx1"/>
                </a:solidFill>
                <a:latin typeface="Arial"/>
              </a:rPr>
              <a:t>Partecipazione</a:t>
            </a:r>
            <a:r>
              <a:rPr lang="en-US" sz="1050" b="1" dirty="0">
                <a:solidFill>
                  <a:schemeClr val="tx1"/>
                </a:solidFill>
                <a:latin typeface="Arial"/>
              </a:rPr>
              <a:t> a </a:t>
            </a:r>
            <a:r>
              <a:rPr lang="en-US" sz="1050" b="1" dirty="0" err="1">
                <a:solidFill>
                  <a:schemeClr val="tx1"/>
                </a:solidFill>
                <a:latin typeface="Arial"/>
              </a:rPr>
              <a:t>fiere</a:t>
            </a:r>
            <a:r>
              <a:rPr lang="en-US" sz="1050" b="1" dirty="0">
                <a:solidFill>
                  <a:schemeClr val="tx1"/>
                </a:solidFill>
                <a:latin typeface="Arial"/>
              </a:rPr>
              <a:t>, </a:t>
            </a:r>
            <a:r>
              <a:rPr lang="en-US" sz="1050" b="1" dirty="0" err="1">
                <a:solidFill>
                  <a:schemeClr val="tx1"/>
                </a:solidFill>
                <a:latin typeface="Arial"/>
              </a:rPr>
              <a:t>mostre</a:t>
            </a:r>
            <a:r>
              <a:rPr lang="en-US" sz="1050" b="1" dirty="0">
                <a:solidFill>
                  <a:schemeClr val="tx1"/>
                </a:solidFill>
                <a:latin typeface="Arial"/>
              </a:rPr>
              <a:t> e </a:t>
            </a:r>
            <a:r>
              <a:rPr lang="en-US" sz="1050" b="1" dirty="0" err="1">
                <a:solidFill>
                  <a:schemeClr val="tx1"/>
                </a:solidFill>
                <a:latin typeface="Arial"/>
              </a:rPr>
              <a:t>missioni</a:t>
            </a:r>
            <a:r>
              <a:rPr lang="en-US" sz="1050" b="1" dirty="0">
                <a:solidFill>
                  <a:schemeClr val="tx1"/>
                </a:solidFill>
                <a:latin typeface="Arial"/>
              </a:rPr>
              <a:t> di Sistema</a:t>
            </a:r>
            <a:r>
              <a:rPr lang="en-US" sz="1050" dirty="0">
                <a:solidFill>
                  <a:schemeClr val="tx1"/>
                </a:solidFill>
                <a:latin typeface="Arial"/>
              </a:rPr>
              <a:t>. </a:t>
            </a:r>
            <a:r>
              <a:rPr lang="en-US" sz="900" dirty="0" err="1">
                <a:solidFill>
                  <a:schemeClr val="tx1"/>
                </a:solidFill>
                <a:latin typeface="Arial"/>
              </a:rPr>
              <a:t>Supportiamo</a:t>
            </a:r>
            <a:r>
              <a:rPr lang="en-US" sz="900" dirty="0">
                <a:solidFill>
                  <a:schemeClr val="tx1"/>
                </a:solidFill>
                <a:latin typeface="Arial"/>
              </a:rPr>
              <a:t> la </a:t>
            </a:r>
            <a:r>
              <a:rPr lang="en-US" sz="900" dirty="0" err="1">
                <a:solidFill>
                  <a:schemeClr val="tx1"/>
                </a:solidFill>
                <a:latin typeface="Arial"/>
              </a:rPr>
              <a:t>partecipazione</a:t>
            </a:r>
            <a:r>
              <a:rPr lang="en-US" sz="900" dirty="0">
                <a:solidFill>
                  <a:schemeClr val="tx1"/>
                </a:solidFill>
                <a:latin typeface="Arial"/>
              </a:rPr>
              <a:t> </a:t>
            </a:r>
            <a:r>
              <a:rPr lang="en-US" sz="900" dirty="0" err="1">
                <a:solidFill>
                  <a:schemeClr val="tx1"/>
                </a:solidFill>
                <a:latin typeface="Arial"/>
              </a:rPr>
              <a:t>delle</a:t>
            </a:r>
            <a:r>
              <a:rPr lang="en-US" sz="900" dirty="0">
                <a:solidFill>
                  <a:schemeClr val="tx1"/>
                </a:solidFill>
                <a:latin typeface="Arial"/>
              </a:rPr>
              <a:t> </a:t>
            </a:r>
            <a:r>
              <a:rPr lang="en-US" sz="900" dirty="0" err="1">
                <a:solidFill>
                  <a:schemeClr val="tx1"/>
                </a:solidFill>
                <a:latin typeface="Arial"/>
              </a:rPr>
              <a:t>imprese</a:t>
            </a:r>
            <a:r>
              <a:rPr lang="en-US" sz="900" dirty="0">
                <a:solidFill>
                  <a:schemeClr val="tx1"/>
                </a:solidFill>
                <a:latin typeface="Arial"/>
              </a:rPr>
              <a:t> a </a:t>
            </a:r>
            <a:r>
              <a:rPr lang="en-US" sz="900" dirty="0" err="1">
                <a:solidFill>
                  <a:schemeClr val="tx1"/>
                </a:solidFill>
                <a:latin typeface="Arial"/>
              </a:rPr>
              <a:t>eventi</a:t>
            </a:r>
            <a:r>
              <a:rPr lang="en-US" sz="900" dirty="0">
                <a:solidFill>
                  <a:schemeClr val="tx1"/>
                </a:solidFill>
                <a:latin typeface="Arial"/>
              </a:rPr>
              <a:t> di </a:t>
            </a:r>
            <a:r>
              <a:rPr lang="en-US" sz="900" dirty="0" err="1">
                <a:solidFill>
                  <a:schemeClr val="tx1"/>
                </a:solidFill>
                <a:latin typeface="Arial"/>
              </a:rPr>
              <a:t>carattere</a:t>
            </a:r>
            <a:r>
              <a:rPr lang="en-US" sz="900" dirty="0">
                <a:solidFill>
                  <a:schemeClr val="tx1"/>
                </a:solidFill>
                <a:latin typeface="Arial"/>
              </a:rPr>
              <a:t> </a:t>
            </a:r>
            <a:r>
              <a:rPr lang="en-US" sz="900" dirty="0" err="1">
                <a:solidFill>
                  <a:schemeClr val="tx1"/>
                </a:solidFill>
                <a:latin typeface="Arial"/>
              </a:rPr>
              <a:t>internazionale</a:t>
            </a:r>
            <a:r>
              <a:rPr lang="en-US" sz="900" dirty="0">
                <a:solidFill>
                  <a:schemeClr val="tx1"/>
                </a:solidFill>
                <a:latin typeface="Arial"/>
              </a:rPr>
              <a:t> e </a:t>
            </a:r>
            <a:r>
              <a:rPr lang="en-US" sz="900" dirty="0" err="1">
                <a:solidFill>
                  <a:schemeClr val="tx1"/>
                </a:solidFill>
                <a:latin typeface="Arial"/>
              </a:rPr>
              <a:t>missioni</a:t>
            </a:r>
            <a:r>
              <a:rPr lang="en-US" sz="900" dirty="0">
                <a:solidFill>
                  <a:schemeClr val="tx1"/>
                </a:solidFill>
                <a:latin typeface="Arial"/>
              </a:rPr>
              <a:t> di </a:t>
            </a:r>
            <a:r>
              <a:rPr lang="en-US" sz="900" dirty="0" err="1">
                <a:solidFill>
                  <a:schemeClr val="tx1"/>
                </a:solidFill>
                <a:latin typeface="Arial"/>
              </a:rPr>
              <a:t>sistema</a:t>
            </a:r>
            <a:r>
              <a:rPr lang="en-US" sz="900" dirty="0">
                <a:solidFill>
                  <a:schemeClr val="tx1"/>
                </a:solidFill>
                <a:latin typeface="Arial"/>
              </a:rPr>
              <a:t> per </a:t>
            </a:r>
            <a:r>
              <a:rPr lang="en-US" sz="900" dirty="0" err="1">
                <a:solidFill>
                  <a:schemeClr val="tx1"/>
                </a:solidFill>
                <a:latin typeface="Arial"/>
              </a:rPr>
              <a:t>promuovere</a:t>
            </a:r>
            <a:r>
              <a:rPr lang="en-US" sz="900" dirty="0">
                <a:solidFill>
                  <a:schemeClr val="tx1"/>
                </a:solidFill>
                <a:latin typeface="Arial"/>
              </a:rPr>
              <a:t> </a:t>
            </a:r>
            <a:r>
              <a:rPr lang="en-US" sz="900" dirty="0" err="1">
                <a:solidFill>
                  <a:schemeClr val="tx1"/>
                </a:solidFill>
                <a:latin typeface="Arial"/>
              </a:rPr>
              <a:t>il</a:t>
            </a:r>
            <a:r>
              <a:rPr lang="en-US" sz="900" dirty="0">
                <a:solidFill>
                  <a:schemeClr val="tx1"/>
                </a:solidFill>
                <a:latin typeface="Arial"/>
              </a:rPr>
              <a:t> business </a:t>
            </a:r>
            <a:r>
              <a:rPr lang="en-US" sz="900" dirty="0" err="1">
                <a:solidFill>
                  <a:schemeClr val="tx1"/>
                </a:solidFill>
                <a:latin typeface="Arial"/>
              </a:rPr>
              <a:t>su</a:t>
            </a:r>
            <a:r>
              <a:rPr lang="en-US" sz="900" dirty="0">
                <a:solidFill>
                  <a:schemeClr val="tx1"/>
                </a:solidFill>
                <a:latin typeface="Arial"/>
              </a:rPr>
              <a:t> </a:t>
            </a:r>
            <a:r>
              <a:rPr lang="en-US" sz="900" dirty="0" err="1">
                <a:solidFill>
                  <a:schemeClr val="tx1"/>
                </a:solidFill>
                <a:latin typeface="Arial"/>
              </a:rPr>
              <a:t>nuovi</a:t>
            </a:r>
            <a:r>
              <a:rPr lang="en-US" sz="900" dirty="0">
                <a:solidFill>
                  <a:schemeClr val="tx1"/>
                </a:solidFill>
                <a:latin typeface="Arial"/>
              </a:rPr>
              <a:t> </a:t>
            </a:r>
            <a:r>
              <a:rPr lang="en-US" sz="900" dirty="0" err="1">
                <a:solidFill>
                  <a:schemeClr val="tx1"/>
                </a:solidFill>
                <a:latin typeface="Arial"/>
              </a:rPr>
              <a:t>mercati</a:t>
            </a:r>
            <a:r>
              <a:rPr lang="en-US" sz="900" dirty="0">
                <a:solidFill>
                  <a:schemeClr val="tx1"/>
                </a:solidFill>
                <a:latin typeface="Arial"/>
              </a:rPr>
              <a:t>: </a:t>
            </a:r>
            <a:r>
              <a:rPr lang="en-US" sz="900" dirty="0" err="1">
                <a:solidFill>
                  <a:schemeClr val="tx1"/>
                </a:solidFill>
                <a:latin typeface="Arial"/>
              </a:rPr>
              <a:t>fino</a:t>
            </a:r>
            <a:r>
              <a:rPr lang="en-US" sz="900" dirty="0">
                <a:solidFill>
                  <a:schemeClr val="tx1"/>
                </a:solidFill>
                <a:latin typeface="Arial"/>
              </a:rPr>
              <a:t> a </a:t>
            </a:r>
            <a:r>
              <a:rPr lang="en-US" sz="900" b="1" dirty="0">
                <a:solidFill>
                  <a:schemeClr val="tx1"/>
                </a:solidFill>
                <a:latin typeface="Arial"/>
              </a:rPr>
              <a:t>€ 150.000</a:t>
            </a:r>
            <a:endParaRPr lang="it-IT" sz="900" b="1" dirty="0">
              <a:solidFill>
                <a:schemeClr val="tx1"/>
              </a:solidFill>
              <a:latin typeface="Arial"/>
            </a:endParaRPr>
          </a:p>
        </p:txBody>
      </p:sp>
      <p:sp>
        <p:nvSpPr>
          <p:cNvPr id="33" name="Rectangle 8">
            <a:extLst>
              <a:ext uri="{FF2B5EF4-FFF2-40B4-BE49-F238E27FC236}">
                <a16:creationId xmlns:a16="http://schemas.microsoft.com/office/drawing/2014/main" id="{B3547B10-0953-4250-9A8C-38293D621763}"/>
              </a:ext>
            </a:extLst>
          </p:cNvPr>
          <p:cNvSpPr/>
          <p:nvPr/>
        </p:nvSpPr>
        <p:spPr bwMode="auto">
          <a:xfrm>
            <a:off x="609012" y="2411352"/>
            <a:ext cx="7062370" cy="35330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a:lstStyle/>
          <a:p>
            <a:pPr algn="just" defTabSz="457178">
              <a:spcAft>
                <a:spcPts val="150"/>
              </a:spcAft>
              <a:defRPr/>
            </a:pPr>
            <a:r>
              <a:rPr lang="it-IT" sz="1050" b="1" dirty="0">
                <a:solidFill>
                  <a:schemeClr val="tx1"/>
                </a:solidFill>
                <a:latin typeface="Arial"/>
              </a:rPr>
              <a:t>Studi di fattibilità. </a:t>
            </a:r>
            <a:r>
              <a:rPr lang="en-US" sz="900" dirty="0" err="1">
                <a:solidFill>
                  <a:schemeClr val="tx1"/>
                </a:solidFill>
                <a:latin typeface="Arial"/>
              </a:rPr>
              <a:t>Finanziamo</a:t>
            </a:r>
            <a:r>
              <a:rPr lang="en-US" sz="900" dirty="0">
                <a:solidFill>
                  <a:schemeClr val="tx1"/>
                </a:solidFill>
                <a:latin typeface="Arial"/>
              </a:rPr>
              <a:t> </a:t>
            </a:r>
            <a:r>
              <a:rPr lang="en-US" sz="900" dirty="0" err="1">
                <a:solidFill>
                  <a:schemeClr val="tx1"/>
                </a:solidFill>
                <a:latin typeface="Arial"/>
              </a:rPr>
              <a:t>st</a:t>
            </a:r>
            <a:r>
              <a:rPr lang="it-IT" sz="900" dirty="0" err="1">
                <a:solidFill>
                  <a:schemeClr val="tx1"/>
                </a:solidFill>
                <a:latin typeface="Arial"/>
              </a:rPr>
              <a:t>udi</a:t>
            </a:r>
            <a:r>
              <a:rPr lang="it-IT" sz="900" dirty="0">
                <a:solidFill>
                  <a:schemeClr val="tx1"/>
                </a:solidFill>
                <a:latin typeface="Arial"/>
              </a:rPr>
              <a:t> di fattibilità collegati a investimenti esteri: fino a </a:t>
            </a:r>
            <a:r>
              <a:rPr lang="it-IT" sz="900" b="1" dirty="0">
                <a:solidFill>
                  <a:schemeClr val="tx1"/>
                </a:solidFill>
                <a:latin typeface="Arial"/>
              </a:rPr>
              <a:t>€ 200.000 </a:t>
            </a:r>
            <a:r>
              <a:rPr lang="it-IT" sz="900" dirty="0">
                <a:solidFill>
                  <a:schemeClr val="tx1"/>
                </a:solidFill>
                <a:latin typeface="Arial"/>
              </a:rPr>
              <a:t>per investimenti commerciali e fino a </a:t>
            </a:r>
            <a:r>
              <a:rPr lang="it-IT" sz="900" b="1" dirty="0">
                <a:solidFill>
                  <a:schemeClr val="tx1"/>
                </a:solidFill>
                <a:latin typeface="Arial"/>
              </a:rPr>
              <a:t>€ 350.000 </a:t>
            </a:r>
            <a:r>
              <a:rPr lang="it-IT" sz="900" dirty="0">
                <a:solidFill>
                  <a:schemeClr val="tx1"/>
                </a:solidFill>
                <a:latin typeface="Arial"/>
              </a:rPr>
              <a:t>per investimenti produttivi</a:t>
            </a:r>
          </a:p>
        </p:txBody>
      </p:sp>
      <p:sp>
        <p:nvSpPr>
          <p:cNvPr id="36" name="Rectangle 8">
            <a:extLst>
              <a:ext uri="{FF2B5EF4-FFF2-40B4-BE49-F238E27FC236}">
                <a16:creationId xmlns:a16="http://schemas.microsoft.com/office/drawing/2014/main" id="{B3547B10-0953-4250-9A8C-38293D621763}"/>
              </a:ext>
            </a:extLst>
          </p:cNvPr>
          <p:cNvSpPr/>
          <p:nvPr/>
        </p:nvSpPr>
        <p:spPr bwMode="auto">
          <a:xfrm>
            <a:off x="603083" y="2835191"/>
            <a:ext cx="7034660" cy="400050"/>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a:lstStyle/>
          <a:p>
            <a:pPr algn="just" defTabSz="457178">
              <a:spcAft>
                <a:spcPts val="150"/>
              </a:spcAft>
              <a:defRPr/>
            </a:pPr>
            <a:r>
              <a:rPr lang="it-IT" sz="1050" b="1" dirty="0">
                <a:solidFill>
                  <a:schemeClr val="tx1"/>
                </a:solidFill>
                <a:latin typeface="Arial"/>
              </a:rPr>
              <a:t>Programmi di inserimento sui mercati esteri. </a:t>
            </a:r>
            <a:r>
              <a:rPr lang="en-US" sz="900" dirty="0" err="1">
                <a:solidFill>
                  <a:schemeClr val="tx1"/>
                </a:solidFill>
                <a:latin typeface="Arial"/>
              </a:rPr>
              <a:t>Agevoliamo</a:t>
            </a:r>
            <a:r>
              <a:rPr lang="en-US" sz="900" dirty="0">
                <a:solidFill>
                  <a:schemeClr val="tx1"/>
                </a:solidFill>
                <a:latin typeface="Arial"/>
              </a:rPr>
              <a:t> </a:t>
            </a:r>
            <a:r>
              <a:rPr lang="it-IT" sz="900" dirty="0">
                <a:solidFill>
                  <a:schemeClr val="tx1"/>
                </a:solidFill>
                <a:latin typeface="Arial"/>
              </a:rPr>
              <a:t>l’ingresso in nuovi mercati finanziando l’apertura di strutture commerciali permanenti: fino a </a:t>
            </a:r>
            <a:r>
              <a:rPr lang="it-IT" sz="900" b="1" dirty="0">
                <a:solidFill>
                  <a:schemeClr val="tx1"/>
                </a:solidFill>
                <a:latin typeface="Arial"/>
              </a:rPr>
              <a:t>€ 4 milioni</a:t>
            </a:r>
          </a:p>
        </p:txBody>
      </p:sp>
      <p:sp>
        <p:nvSpPr>
          <p:cNvPr id="42" name="Rectangle 8">
            <a:extLst>
              <a:ext uri="{FF2B5EF4-FFF2-40B4-BE49-F238E27FC236}">
                <a16:creationId xmlns:a16="http://schemas.microsoft.com/office/drawing/2014/main" id="{B3547B10-0953-4250-9A8C-38293D621763}"/>
              </a:ext>
            </a:extLst>
          </p:cNvPr>
          <p:cNvSpPr/>
          <p:nvPr/>
        </p:nvSpPr>
        <p:spPr bwMode="auto">
          <a:xfrm>
            <a:off x="607042" y="3310773"/>
            <a:ext cx="7066191" cy="40163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a:lstStyle/>
          <a:p>
            <a:pPr algn="just" defTabSz="457178">
              <a:spcAft>
                <a:spcPts val="150"/>
              </a:spcAft>
              <a:defRPr/>
            </a:pPr>
            <a:r>
              <a:rPr lang="it-IT" sz="1050" b="1" dirty="0">
                <a:solidFill>
                  <a:schemeClr val="tx1"/>
                </a:solidFill>
                <a:latin typeface="Arial"/>
              </a:rPr>
              <a:t>Programmi di assistenza tecnica. </a:t>
            </a:r>
            <a:r>
              <a:rPr lang="it-IT" sz="900" dirty="0">
                <a:solidFill>
                  <a:schemeClr val="tx1"/>
                </a:solidFill>
                <a:latin typeface="Arial"/>
              </a:rPr>
              <a:t>Sosteniamo la formazione del personale nelle iniziative di investimento estere: fino a </a:t>
            </a:r>
            <a:r>
              <a:rPr lang="it-IT" sz="900" b="1" dirty="0">
                <a:solidFill>
                  <a:schemeClr val="tx1"/>
                </a:solidFill>
                <a:latin typeface="Arial"/>
              </a:rPr>
              <a:t>€ 300.000</a:t>
            </a:r>
          </a:p>
        </p:txBody>
      </p:sp>
      <p:sp>
        <p:nvSpPr>
          <p:cNvPr id="27660" name="CasellaDiTesto 1"/>
          <p:cNvSpPr txBox="1">
            <a:spLocks noChangeArrowheads="1"/>
          </p:cNvSpPr>
          <p:nvPr/>
        </p:nvSpPr>
        <p:spPr bwMode="auto">
          <a:xfrm>
            <a:off x="524161" y="3703791"/>
            <a:ext cx="7127027"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455613">
              <a:defRPr>
                <a:solidFill>
                  <a:schemeClr val="tx1"/>
                </a:solidFill>
                <a:latin typeface="Calibri" panose="020F0502020204030204" pitchFamily="34" charset="0"/>
              </a:defRPr>
            </a:lvl1pPr>
            <a:lvl2pPr defTabSz="455613">
              <a:defRPr>
                <a:solidFill>
                  <a:schemeClr val="tx1"/>
                </a:solidFill>
                <a:latin typeface="Calibri" panose="020F0502020204030204" pitchFamily="34" charset="0"/>
              </a:defRPr>
            </a:lvl2pPr>
            <a:lvl3pPr defTabSz="455613">
              <a:defRPr>
                <a:solidFill>
                  <a:schemeClr val="tx1"/>
                </a:solidFill>
                <a:latin typeface="Calibri" panose="020F0502020204030204" pitchFamily="34" charset="0"/>
              </a:defRPr>
            </a:lvl3pPr>
            <a:lvl4pPr defTabSz="455613">
              <a:defRPr>
                <a:solidFill>
                  <a:schemeClr val="tx1"/>
                </a:solidFill>
                <a:latin typeface="Calibri" panose="020F0502020204030204" pitchFamily="34" charset="0"/>
              </a:defRPr>
            </a:lvl4pPr>
            <a:lvl5pPr defTabSz="455613">
              <a:defRPr>
                <a:solidFill>
                  <a:schemeClr val="tx1"/>
                </a:solidFill>
                <a:latin typeface="Calibri" panose="020F0502020204030204" pitchFamily="34" charset="0"/>
              </a:defRPr>
            </a:lvl5pPr>
            <a:lvl6pPr marL="1828800" indent="457200" defTabSz="455613" eaLnBrk="0" fontAlgn="base" hangingPunct="0">
              <a:spcBef>
                <a:spcPct val="0"/>
              </a:spcBef>
              <a:spcAft>
                <a:spcPct val="0"/>
              </a:spcAft>
              <a:defRPr>
                <a:solidFill>
                  <a:schemeClr val="tx1"/>
                </a:solidFill>
                <a:latin typeface="Calibri" panose="020F0502020204030204" pitchFamily="34" charset="0"/>
              </a:defRPr>
            </a:lvl6pPr>
            <a:lvl7pPr marL="2286000" indent="457200" defTabSz="455613" eaLnBrk="0" fontAlgn="base" hangingPunct="0">
              <a:spcBef>
                <a:spcPct val="0"/>
              </a:spcBef>
              <a:spcAft>
                <a:spcPct val="0"/>
              </a:spcAft>
              <a:defRPr>
                <a:solidFill>
                  <a:schemeClr val="tx1"/>
                </a:solidFill>
                <a:latin typeface="Calibri" panose="020F0502020204030204" pitchFamily="34" charset="0"/>
              </a:defRPr>
            </a:lvl7pPr>
            <a:lvl8pPr marL="2743200" indent="457200" defTabSz="455613" eaLnBrk="0" fontAlgn="base" hangingPunct="0">
              <a:spcBef>
                <a:spcPct val="0"/>
              </a:spcBef>
              <a:spcAft>
                <a:spcPct val="0"/>
              </a:spcAft>
              <a:defRPr>
                <a:solidFill>
                  <a:schemeClr val="tx1"/>
                </a:solidFill>
                <a:latin typeface="Calibri" panose="020F0502020204030204" pitchFamily="34" charset="0"/>
              </a:defRPr>
            </a:lvl8pPr>
            <a:lvl9pPr marL="3200400" indent="457200" defTabSz="455613" eaLnBrk="0" fontAlgn="base" hangingPunct="0">
              <a:spcBef>
                <a:spcPct val="0"/>
              </a:spcBef>
              <a:spcAft>
                <a:spcPct val="0"/>
              </a:spcAft>
              <a:defRPr>
                <a:solidFill>
                  <a:schemeClr val="tx1"/>
                </a:solidFill>
                <a:latin typeface="Calibri" panose="020F0502020204030204" pitchFamily="34" charset="0"/>
              </a:defRPr>
            </a:lvl9pPr>
          </a:lstStyle>
          <a:p>
            <a:pPr algn="just">
              <a:spcAft>
                <a:spcPts val="150"/>
              </a:spcAft>
            </a:pPr>
            <a:r>
              <a:rPr lang="it-IT" altLang="it-IT" sz="1050" b="1" dirty="0">
                <a:latin typeface="Arial" panose="020B0604020202020204" pitchFamily="34" charset="0"/>
              </a:rPr>
              <a:t>E-Commerce. </a:t>
            </a:r>
            <a:r>
              <a:rPr lang="it-IT" altLang="it-IT" sz="900" dirty="0">
                <a:latin typeface="Arial" panose="020B0604020202020204" pitchFamily="34" charset="0"/>
              </a:rPr>
              <a:t>Finanziamo lo sviluppo di soluzioni E-Commerce attraverso l'utilizzo di un market </a:t>
            </a:r>
            <a:r>
              <a:rPr lang="it-IT" altLang="it-IT" sz="900" dirty="0" err="1">
                <a:latin typeface="Arial" panose="020B0604020202020204" pitchFamily="34" charset="0"/>
              </a:rPr>
              <a:t>place</a:t>
            </a:r>
            <a:r>
              <a:rPr lang="it-IT" altLang="it-IT" sz="900" dirty="0">
                <a:latin typeface="Arial" panose="020B0604020202020204" pitchFamily="34" charset="0"/>
              </a:rPr>
              <a:t> o la realizzazione di una piattaforma informatica sviluppata in proprio fino a </a:t>
            </a:r>
            <a:r>
              <a:rPr lang="it-IT" altLang="it-IT" sz="900" b="1" dirty="0">
                <a:latin typeface="Arial" panose="020B0604020202020204" pitchFamily="34" charset="0"/>
              </a:rPr>
              <a:t>€ 450.000</a:t>
            </a:r>
          </a:p>
        </p:txBody>
      </p:sp>
      <p:sp>
        <p:nvSpPr>
          <p:cNvPr id="27662" name="CasellaDiTesto 2"/>
          <p:cNvSpPr txBox="1">
            <a:spLocks noChangeArrowheads="1"/>
          </p:cNvSpPr>
          <p:nvPr/>
        </p:nvSpPr>
        <p:spPr bwMode="auto">
          <a:xfrm>
            <a:off x="496103" y="4149152"/>
            <a:ext cx="7118588"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it-IT" altLang="it-IT" sz="1050" b="1" dirty="0">
                <a:latin typeface="Arial" panose="020B0604020202020204" pitchFamily="34" charset="0"/>
              </a:rPr>
              <a:t>Temporary Export Manager (TEM).</a:t>
            </a:r>
            <a:r>
              <a:rPr lang="it-IT" altLang="it-IT" sz="900" b="1" dirty="0">
                <a:latin typeface="Arial" panose="020B0604020202020204" pitchFamily="34" charset="0"/>
              </a:rPr>
              <a:t> </a:t>
            </a:r>
            <a:r>
              <a:rPr lang="it-IT" altLang="it-IT" sz="900" dirty="0">
                <a:latin typeface="Arial" panose="020B0604020202020204" pitchFamily="34" charset="0"/>
              </a:rPr>
              <a:t>Supportiamo l'inserimento temporaneo di figure professionali specializzate (TEM, </a:t>
            </a:r>
            <a:r>
              <a:rPr lang="it-IT" altLang="it-IT" sz="900" dirty="0" err="1">
                <a:latin typeface="Arial" panose="020B0604020202020204" pitchFamily="34" charset="0"/>
              </a:rPr>
              <a:t>Temporary</a:t>
            </a:r>
            <a:r>
              <a:rPr lang="it-IT" altLang="it-IT" sz="900" dirty="0">
                <a:latin typeface="Arial" panose="020B0604020202020204" pitchFamily="34" charset="0"/>
              </a:rPr>
              <a:t> Digital Manager) per la realizzazione di progetti all’estero fino a </a:t>
            </a:r>
            <a:r>
              <a:rPr lang="it-IT" altLang="it-IT" sz="900" b="1" dirty="0">
                <a:latin typeface="Arial" panose="020B0604020202020204" pitchFamily="34" charset="0"/>
              </a:rPr>
              <a:t>€ 150.000</a:t>
            </a:r>
          </a:p>
        </p:txBody>
      </p:sp>
      <p:sp>
        <p:nvSpPr>
          <p:cNvPr id="32" name="Rectangle 8">
            <a:extLst>
              <a:ext uri="{FF2B5EF4-FFF2-40B4-BE49-F238E27FC236}">
                <a16:creationId xmlns:a16="http://schemas.microsoft.com/office/drawing/2014/main" id="{B3547B10-0953-4250-9A8C-38293D621763}"/>
              </a:ext>
            </a:extLst>
          </p:cNvPr>
          <p:cNvSpPr/>
          <p:nvPr/>
        </p:nvSpPr>
        <p:spPr bwMode="auto">
          <a:xfrm>
            <a:off x="595080" y="1987712"/>
            <a:ext cx="7043684" cy="49212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lIns="0" tIns="0" rIns="0" bIns="0"/>
          <a:lstStyle/>
          <a:p>
            <a:pPr algn="just" defTabSz="457178">
              <a:spcAft>
                <a:spcPts val="150"/>
              </a:spcAft>
              <a:defRPr/>
            </a:pPr>
            <a:r>
              <a:rPr lang="it-IT" sz="1050" b="1" dirty="0">
                <a:solidFill>
                  <a:schemeClr val="tx1"/>
                </a:solidFill>
                <a:latin typeface="Arial"/>
              </a:rPr>
              <a:t>Patrimonializzazione delle imprese esportatrici </a:t>
            </a:r>
            <a:r>
              <a:rPr lang="it-IT" sz="1050" dirty="0">
                <a:solidFill>
                  <a:schemeClr val="tx1"/>
                </a:solidFill>
                <a:latin typeface="Arial"/>
              </a:rPr>
              <a:t>(per PMI e </a:t>
            </a:r>
            <a:r>
              <a:rPr lang="it-IT" sz="1050" dirty="0" err="1">
                <a:solidFill>
                  <a:schemeClr val="tx1"/>
                </a:solidFill>
                <a:latin typeface="Arial"/>
              </a:rPr>
              <a:t>MidCap</a:t>
            </a:r>
            <a:r>
              <a:rPr lang="it-IT" sz="1050" dirty="0">
                <a:solidFill>
                  <a:schemeClr val="tx1"/>
                </a:solidFill>
                <a:latin typeface="Arial"/>
              </a:rPr>
              <a:t>). </a:t>
            </a:r>
            <a:r>
              <a:rPr lang="it-IT" sz="900" dirty="0">
                <a:solidFill>
                  <a:schemeClr val="tx1"/>
                </a:solidFill>
                <a:latin typeface="Arial"/>
              </a:rPr>
              <a:t>Sosteniamo il rafforzamento patrimoniale delle imprese italiane con vocazione internazionale con finanziamenti fino a  </a:t>
            </a:r>
            <a:r>
              <a:rPr lang="it-IT" sz="900" b="1" dirty="0">
                <a:solidFill>
                  <a:schemeClr val="tx1"/>
                </a:solidFill>
                <a:latin typeface="Arial"/>
              </a:rPr>
              <a:t>€ 800.000</a:t>
            </a:r>
          </a:p>
        </p:txBody>
      </p:sp>
      <p:pic>
        <p:nvPicPr>
          <p:cNvPr id="17" name="Immagine 16"/>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9346" y="2409157"/>
            <a:ext cx="244800" cy="244800"/>
          </a:xfrm>
          <a:prstGeom prst="rect">
            <a:avLst/>
          </a:prstGeom>
        </p:spPr>
      </p:pic>
      <p:pic>
        <p:nvPicPr>
          <p:cNvPr id="20" name="Immagine 19"/>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2155" y="1522228"/>
            <a:ext cx="244800" cy="244800"/>
          </a:xfrm>
          <a:prstGeom prst="rect">
            <a:avLst/>
          </a:prstGeom>
        </p:spPr>
      </p:pic>
      <p:pic>
        <p:nvPicPr>
          <p:cNvPr id="21" name="Immagine 20"/>
          <p:cNvPicPr>
            <a:picLocks noChangeAspect="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39036" y="2811627"/>
            <a:ext cx="244800" cy="244800"/>
          </a:xfrm>
          <a:prstGeom prst="rect">
            <a:avLst/>
          </a:prstGeom>
        </p:spPr>
      </p:pic>
      <p:pic>
        <p:nvPicPr>
          <p:cNvPr id="22" name="Immagine 21"/>
          <p:cNvPicPr>
            <a:picLocks noChangeAspect="1"/>
          </p:cNvPicPr>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1162" y="3731340"/>
            <a:ext cx="244800" cy="244800"/>
          </a:xfrm>
          <a:prstGeom prst="rect">
            <a:avLst/>
          </a:prstGeom>
        </p:spPr>
      </p:pic>
      <p:pic>
        <p:nvPicPr>
          <p:cNvPr id="26" name="Immagine 25"/>
          <p:cNvPicPr>
            <a:picLocks noChangeAspect="1"/>
          </p:cNvPicPr>
          <p:nvPr/>
        </p:nvPicPr>
        <p:blipFill>
          <a:blip r:embed="rId6" cstate="print">
            <a:duotone>
              <a:prstClr val="black"/>
              <a:schemeClr val="bg2">
                <a:lumMod val="90000"/>
                <a:tint val="45000"/>
                <a:satMod val="400000"/>
              </a:schemeClr>
            </a:duotone>
            <a:extLst>
              <a:ext uri="{28A0092B-C50C-407E-A947-70E740481C1C}">
                <a14:useLocalDpi xmlns:a14="http://schemas.microsoft.com/office/drawing/2010/main" val="0"/>
              </a:ext>
            </a:extLst>
          </a:blip>
          <a:stretch>
            <a:fillRect/>
          </a:stretch>
        </p:blipFill>
        <p:spPr>
          <a:xfrm>
            <a:off x="224531" y="4201084"/>
            <a:ext cx="244800" cy="244800"/>
          </a:xfrm>
          <a:prstGeom prst="rect">
            <a:avLst/>
          </a:prstGeom>
        </p:spPr>
      </p:pic>
      <p:pic>
        <p:nvPicPr>
          <p:cNvPr id="27" name="Immagine 26"/>
          <p:cNvPicPr>
            <a:picLocks noChangeAspect="1"/>
          </p:cNvPicPr>
          <p:nvPr/>
        </p:nvPicPr>
        <p:blipFill>
          <a:blip r:embed="rId7"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2155" y="3324944"/>
            <a:ext cx="234000" cy="234000"/>
          </a:xfrm>
          <a:prstGeom prst="rect">
            <a:avLst/>
          </a:prstGeom>
        </p:spPr>
      </p:pic>
      <p:grpSp>
        <p:nvGrpSpPr>
          <p:cNvPr id="34" name="Gruppo 33"/>
          <p:cNvGrpSpPr/>
          <p:nvPr/>
        </p:nvGrpSpPr>
        <p:grpSpPr>
          <a:xfrm>
            <a:off x="7885068" y="2828601"/>
            <a:ext cx="926958" cy="931726"/>
            <a:chOff x="7528698" y="2566527"/>
            <a:chExt cx="1172371" cy="1080000"/>
          </a:xfrm>
        </p:grpSpPr>
        <p:sp>
          <p:nvSpPr>
            <p:cNvPr id="35" name="Ovale 34"/>
            <p:cNvSpPr/>
            <p:nvPr/>
          </p:nvSpPr>
          <p:spPr>
            <a:xfrm>
              <a:off x="7528698" y="2566527"/>
              <a:ext cx="1152000" cy="1080000"/>
            </a:xfrm>
            <a:prstGeom prst="ellipse">
              <a:avLst/>
            </a:prstGeom>
            <a:noFill/>
            <a:ln w="101600">
              <a:solidFill>
                <a:srgbClr val="788AA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685749">
                <a:defRPr/>
              </a:pPr>
              <a:endParaRPr lang="it-IT" sz="1013">
                <a:solidFill>
                  <a:prstClr val="white"/>
                </a:solidFill>
                <a:latin typeface="Arial"/>
              </a:endParaRPr>
            </a:p>
          </p:txBody>
        </p:sp>
        <p:sp>
          <p:nvSpPr>
            <p:cNvPr id="37" name="CasellaDiTesto 43"/>
            <p:cNvSpPr txBox="1">
              <a:spLocks noChangeArrowheads="1"/>
            </p:cNvSpPr>
            <p:nvPr/>
          </p:nvSpPr>
          <p:spPr bwMode="auto">
            <a:xfrm>
              <a:off x="7549322" y="2758690"/>
              <a:ext cx="1151747" cy="695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defTabSz="685800">
                <a:defRPr>
                  <a:solidFill>
                    <a:schemeClr val="tx1"/>
                  </a:solidFill>
                  <a:latin typeface="Calibri" panose="020F0502020204030204" pitchFamily="34" charset="0"/>
                </a:defRPr>
              </a:lvl1pPr>
              <a:lvl2pPr defTabSz="685800">
                <a:defRPr>
                  <a:solidFill>
                    <a:schemeClr val="tx1"/>
                  </a:solidFill>
                  <a:latin typeface="Calibri" panose="020F0502020204030204" pitchFamily="34" charset="0"/>
                </a:defRPr>
              </a:lvl2pPr>
              <a:lvl3pPr defTabSz="685800">
                <a:defRPr>
                  <a:solidFill>
                    <a:schemeClr val="tx1"/>
                  </a:solidFill>
                  <a:latin typeface="Calibri" panose="020F0502020204030204" pitchFamily="34" charset="0"/>
                </a:defRPr>
              </a:lvl3pPr>
              <a:lvl4pPr defTabSz="685800">
                <a:defRPr>
                  <a:solidFill>
                    <a:schemeClr val="tx1"/>
                  </a:solidFill>
                  <a:latin typeface="Calibri" panose="020F0502020204030204" pitchFamily="34" charset="0"/>
                </a:defRPr>
              </a:lvl4pPr>
              <a:lvl5pPr defTabSz="685800">
                <a:defRPr>
                  <a:solidFill>
                    <a:schemeClr val="tx1"/>
                  </a:solidFill>
                  <a:latin typeface="Calibri" panose="020F0502020204030204" pitchFamily="34" charset="0"/>
                </a:defRPr>
              </a:lvl5pPr>
              <a:lvl6pPr marL="1828800" indent="457200" defTabSz="685800" eaLnBrk="0" fontAlgn="base" hangingPunct="0">
                <a:spcBef>
                  <a:spcPct val="0"/>
                </a:spcBef>
                <a:spcAft>
                  <a:spcPct val="0"/>
                </a:spcAft>
                <a:defRPr>
                  <a:solidFill>
                    <a:schemeClr val="tx1"/>
                  </a:solidFill>
                  <a:latin typeface="Calibri" panose="020F0502020204030204" pitchFamily="34" charset="0"/>
                </a:defRPr>
              </a:lvl6pPr>
              <a:lvl7pPr marL="2286000" indent="457200" defTabSz="685800" eaLnBrk="0" fontAlgn="base" hangingPunct="0">
                <a:spcBef>
                  <a:spcPct val="0"/>
                </a:spcBef>
                <a:spcAft>
                  <a:spcPct val="0"/>
                </a:spcAft>
                <a:defRPr>
                  <a:solidFill>
                    <a:schemeClr val="tx1"/>
                  </a:solidFill>
                  <a:latin typeface="Calibri" panose="020F0502020204030204" pitchFamily="34" charset="0"/>
                </a:defRPr>
              </a:lvl7pPr>
              <a:lvl8pPr marL="2743200" indent="457200" defTabSz="685800" eaLnBrk="0" fontAlgn="base" hangingPunct="0">
                <a:spcBef>
                  <a:spcPct val="0"/>
                </a:spcBef>
                <a:spcAft>
                  <a:spcPct val="0"/>
                </a:spcAft>
                <a:defRPr>
                  <a:solidFill>
                    <a:schemeClr val="tx1"/>
                  </a:solidFill>
                  <a:latin typeface="Calibri" panose="020F0502020204030204" pitchFamily="34" charset="0"/>
                </a:defRPr>
              </a:lvl8pPr>
              <a:lvl9pPr marL="3200400" indent="457200" defTabSz="685800" eaLnBrk="0" fontAlgn="base" hangingPunct="0">
                <a:spcBef>
                  <a:spcPct val="0"/>
                </a:spcBef>
                <a:spcAft>
                  <a:spcPct val="0"/>
                </a:spcAft>
                <a:defRPr>
                  <a:solidFill>
                    <a:schemeClr val="tx1"/>
                  </a:solidFill>
                  <a:latin typeface="Calibri" panose="020F0502020204030204" pitchFamily="34" charset="0"/>
                </a:defRPr>
              </a:lvl9pPr>
            </a:lstStyle>
            <a:p>
              <a:pPr algn="ctr" defTabSz="685766">
                <a:defRPr/>
              </a:pPr>
              <a:r>
                <a:rPr lang="en-US" altLang="it-IT" sz="1100" b="1" dirty="0">
                  <a:solidFill>
                    <a:srgbClr val="3A6381"/>
                  </a:solidFill>
                  <a:latin typeface="Arial" panose="020B0604020202020204" pitchFamily="34" charset="0"/>
                </a:rPr>
                <a:t>Tasso </a:t>
              </a:r>
              <a:br>
                <a:rPr lang="en-US" altLang="it-IT" sz="1100" b="1" dirty="0">
                  <a:solidFill>
                    <a:srgbClr val="3A6381"/>
                  </a:solidFill>
                  <a:latin typeface="Arial" panose="020B0604020202020204" pitchFamily="34" charset="0"/>
                </a:rPr>
              </a:br>
              <a:r>
                <a:rPr lang="en-US" altLang="it-IT" sz="1100" b="1" dirty="0" err="1">
                  <a:solidFill>
                    <a:srgbClr val="3A6381"/>
                  </a:solidFill>
                  <a:latin typeface="Arial" panose="020B0604020202020204" pitchFamily="34" charset="0"/>
                </a:rPr>
                <a:t>agevolato</a:t>
              </a:r>
              <a:r>
                <a:rPr lang="en-US" altLang="it-IT" sz="1100" b="1" dirty="0">
                  <a:solidFill>
                    <a:srgbClr val="3A6381"/>
                  </a:solidFill>
                  <a:latin typeface="Arial" panose="020B0604020202020204" pitchFamily="34" charset="0"/>
                </a:rPr>
                <a:t>:</a:t>
              </a:r>
            </a:p>
            <a:p>
              <a:pPr algn="ctr" defTabSz="685766">
                <a:defRPr/>
              </a:pPr>
              <a:r>
                <a:rPr lang="en-US" altLang="it-IT" sz="1100" b="1" dirty="0">
                  <a:solidFill>
                    <a:srgbClr val="3A6381"/>
                  </a:solidFill>
                  <a:latin typeface="Arial" panose="020B0604020202020204" pitchFamily="34" charset="0"/>
                </a:rPr>
                <a:t> 0,083%</a:t>
              </a:r>
              <a:endParaRPr lang="it-IT" altLang="it-IT" sz="1100" b="1" dirty="0">
                <a:solidFill>
                  <a:srgbClr val="3A6381"/>
                </a:solidFill>
                <a:latin typeface="Arial" panose="020B0604020202020204" pitchFamily="34" charset="0"/>
              </a:endParaRPr>
            </a:p>
          </p:txBody>
        </p:sp>
      </p:grpSp>
      <p:sp>
        <p:nvSpPr>
          <p:cNvPr id="38" name="Segnaposto contenuto 24"/>
          <p:cNvSpPr txBox="1">
            <a:spLocks/>
          </p:cNvSpPr>
          <p:nvPr/>
        </p:nvSpPr>
        <p:spPr bwMode="auto">
          <a:xfrm>
            <a:off x="7795172" y="2268453"/>
            <a:ext cx="1110401" cy="62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1" rIns="68580" bIns="34291" anchor="ctr"/>
          <a:lstStyle>
            <a:lvl1pPr defTabSz="457200">
              <a:defRPr>
                <a:solidFill>
                  <a:schemeClr val="tx1"/>
                </a:solidFill>
                <a:latin typeface="Calibri" panose="020F0502020204030204" pitchFamily="34" charset="0"/>
              </a:defRPr>
            </a:lvl1pPr>
            <a:lvl2pPr marL="627063" indent="-169863" defTabSz="457200">
              <a:defRPr>
                <a:solidFill>
                  <a:schemeClr val="tx1"/>
                </a:solidFill>
                <a:latin typeface="Calibri" panose="020F0502020204030204" pitchFamily="34" charset="0"/>
              </a:defRPr>
            </a:lvl2pPr>
            <a:lvl3pPr marL="1073150" indent="-158750" defTabSz="457200">
              <a:defRPr>
                <a:solidFill>
                  <a:schemeClr val="tx1"/>
                </a:solidFill>
                <a:latin typeface="Calibri" panose="020F0502020204030204" pitchFamily="34" charset="0"/>
              </a:defRPr>
            </a:lvl3pPr>
            <a:lvl4pPr marL="1525588" indent="-153988" defTabSz="457200">
              <a:defRPr>
                <a:solidFill>
                  <a:schemeClr val="tx1"/>
                </a:solidFill>
                <a:latin typeface="Calibri" panose="020F0502020204030204" pitchFamily="34" charset="0"/>
              </a:defRPr>
            </a:lvl4pPr>
            <a:lvl5pPr marL="1970088" indent="-141288" defTabSz="457200">
              <a:defRPr>
                <a:solidFill>
                  <a:schemeClr val="tx1"/>
                </a:solidFill>
                <a:latin typeface="Calibri" panose="020F0502020204030204" pitchFamily="34" charset="0"/>
              </a:defRPr>
            </a:lvl5pPr>
            <a:lvl6pPr marL="2427288" indent="-141288" defTabSz="457200" eaLnBrk="0" fontAlgn="base" hangingPunct="0">
              <a:spcBef>
                <a:spcPct val="0"/>
              </a:spcBef>
              <a:spcAft>
                <a:spcPct val="0"/>
              </a:spcAft>
              <a:defRPr>
                <a:solidFill>
                  <a:schemeClr val="tx1"/>
                </a:solidFill>
                <a:latin typeface="Calibri" panose="020F0502020204030204" pitchFamily="34" charset="0"/>
              </a:defRPr>
            </a:lvl6pPr>
            <a:lvl7pPr marL="2884488" indent="-141288" defTabSz="457200" eaLnBrk="0" fontAlgn="base" hangingPunct="0">
              <a:spcBef>
                <a:spcPct val="0"/>
              </a:spcBef>
              <a:spcAft>
                <a:spcPct val="0"/>
              </a:spcAft>
              <a:defRPr>
                <a:solidFill>
                  <a:schemeClr val="tx1"/>
                </a:solidFill>
                <a:latin typeface="Calibri" panose="020F0502020204030204" pitchFamily="34" charset="0"/>
              </a:defRPr>
            </a:lvl7pPr>
            <a:lvl8pPr marL="3341688" indent="-141288" defTabSz="457200" eaLnBrk="0" fontAlgn="base" hangingPunct="0">
              <a:spcBef>
                <a:spcPct val="0"/>
              </a:spcBef>
              <a:spcAft>
                <a:spcPct val="0"/>
              </a:spcAft>
              <a:defRPr>
                <a:solidFill>
                  <a:schemeClr val="tx1"/>
                </a:solidFill>
                <a:latin typeface="Calibri" panose="020F0502020204030204" pitchFamily="34" charset="0"/>
              </a:defRPr>
            </a:lvl8pPr>
            <a:lvl9pPr marL="3798888" indent="-141288" defTabSz="457200" eaLnBrk="0" fontAlgn="base" hangingPunct="0">
              <a:spcBef>
                <a:spcPct val="0"/>
              </a:spcBef>
              <a:spcAft>
                <a:spcPct val="0"/>
              </a:spcAft>
              <a:defRPr>
                <a:solidFill>
                  <a:schemeClr val="tx1"/>
                </a:solidFill>
                <a:latin typeface="Calibri" panose="020F0502020204030204" pitchFamily="34" charset="0"/>
              </a:defRPr>
            </a:lvl9pPr>
          </a:lstStyle>
          <a:p>
            <a:pPr algn="ctr" defTabSz="457178">
              <a:lnSpc>
                <a:spcPct val="90000"/>
              </a:lnSpc>
              <a:spcBef>
                <a:spcPts val="400"/>
              </a:spcBef>
              <a:defRPr/>
            </a:pPr>
            <a:r>
              <a:rPr lang="it-IT" altLang="it-IT" sz="900" i="1" dirty="0">
                <a:solidFill>
                  <a:srgbClr val="747474"/>
                </a:solidFill>
                <a:latin typeface="Arial" panose="020B0604020202020204" pitchFamily="34" charset="0"/>
              </a:rPr>
              <a:t>Online su Sacesimest.it</a:t>
            </a:r>
          </a:p>
        </p:txBody>
      </p:sp>
      <p:grpSp>
        <p:nvGrpSpPr>
          <p:cNvPr id="39" name="Gruppo 38"/>
          <p:cNvGrpSpPr/>
          <p:nvPr/>
        </p:nvGrpSpPr>
        <p:grpSpPr>
          <a:xfrm>
            <a:off x="7837140" y="1315893"/>
            <a:ext cx="996244" cy="1087014"/>
            <a:chOff x="7654698" y="124082"/>
            <a:chExt cx="1260000" cy="1260000"/>
          </a:xfrm>
        </p:grpSpPr>
        <p:pic>
          <p:nvPicPr>
            <p:cNvPr id="40" name="Immagine 39"/>
            <p:cNvPicPr>
              <a:picLocks noChangeAspect="1"/>
            </p:cNvPicPr>
            <p:nvPr/>
          </p:nvPicPr>
          <p:blipFill>
            <a:blip r:embed="rId8" cstate="print">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7654698" y="124082"/>
              <a:ext cx="1260000" cy="1260000"/>
            </a:xfrm>
            <a:prstGeom prst="rect">
              <a:avLst/>
            </a:prstGeom>
          </p:spPr>
        </p:pic>
        <p:sp>
          <p:nvSpPr>
            <p:cNvPr id="41" name="CasellaDiTesto 40"/>
            <p:cNvSpPr txBox="1"/>
            <p:nvPr/>
          </p:nvSpPr>
          <p:spPr>
            <a:xfrm>
              <a:off x="7725187" y="416890"/>
              <a:ext cx="1119021" cy="575483"/>
            </a:xfrm>
            <a:prstGeom prst="rect">
              <a:avLst/>
            </a:prstGeom>
          </p:spPr>
          <p:txBody>
            <a:bodyPr vert="horz" wrap="square" lIns="91440" tIns="45720" rIns="91440" bIns="45720" rtlCol="0" anchor="b">
              <a:normAutofit fontScale="70000" lnSpcReduction="20000"/>
            </a:bodyPr>
            <a:lstStyle/>
            <a:p>
              <a:pPr algn="ctr" defTabSz="685766">
                <a:defRPr/>
              </a:pPr>
              <a:endParaRPr lang="it-IT" altLang="it-IT" sz="1200" b="1" dirty="0">
                <a:solidFill>
                  <a:srgbClr val="3A6381"/>
                </a:solidFill>
                <a:latin typeface="Arial" panose="020B0604020202020204" pitchFamily="34" charset="0"/>
              </a:endParaRPr>
            </a:p>
            <a:p>
              <a:pPr algn="ctr" defTabSz="685766">
                <a:defRPr/>
              </a:pPr>
              <a:r>
                <a:rPr lang="it-IT" altLang="it-IT" sz="1200" b="1" dirty="0">
                  <a:solidFill>
                    <a:srgbClr val="3A6381"/>
                  </a:solidFill>
                  <a:latin typeface="Arial" panose="020B0604020202020204" pitchFamily="34" charset="0"/>
                </a:rPr>
                <a:t>Portale dei Finanziamenti</a:t>
              </a:r>
            </a:p>
            <a:p>
              <a:pPr algn="ctr" defTabSz="685766">
                <a:defRPr/>
              </a:pPr>
              <a:endParaRPr lang="it-IT" dirty="0">
                <a:solidFill>
                  <a:srgbClr val="415364"/>
                </a:solidFill>
                <a:latin typeface="Arial" panose="020B0604020202020204"/>
              </a:endParaRPr>
            </a:p>
          </p:txBody>
        </p:sp>
      </p:grpSp>
      <p:pic>
        <p:nvPicPr>
          <p:cNvPr id="43" name="Immagine 42"/>
          <p:cNvPicPr>
            <a:picLocks noChangeAspect="1"/>
          </p:cNvPicPr>
          <p:nvPr/>
        </p:nvPicPr>
        <p:blipFill>
          <a:blip r:embed="rId9">
            <a:duotone>
              <a:schemeClr val="accent2">
                <a:shade val="45000"/>
                <a:satMod val="135000"/>
              </a:schemeClr>
              <a:prstClr val="white"/>
            </a:duotone>
          </a:blip>
          <a:stretch>
            <a:fillRect/>
          </a:stretch>
        </p:blipFill>
        <p:spPr>
          <a:xfrm>
            <a:off x="247385" y="2013533"/>
            <a:ext cx="230419" cy="230419"/>
          </a:xfrm>
          <a:prstGeom prst="ellipse">
            <a:avLst/>
          </a:prstGeom>
        </p:spPr>
      </p:pic>
      <p:sp>
        <p:nvSpPr>
          <p:cNvPr id="24" name="Rettangolo 23"/>
          <p:cNvSpPr/>
          <p:nvPr/>
        </p:nvSpPr>
        <p:spPr>
          <a:xfrm>
            <a:off x="2852839" y="4384143"/>
            <a:ext cx="4866017" cy="626285"/>
          </a:xfrm>
          <a:prstGeom prst="rect">
            <a:avLst/>
          </a:prstGeom>
          <a:noFill/>
          <a:ln>
            <a:noFill/>
          </a:ln>
        </p:spPr>
        <p:txBody>
          <a:bodyPr wrap="square" lIns="67500" anchor="ctr" anchorCtr="0">
            <a:noAutofit/>
          </a:bodyPr>
          <a:lstStyle/>
          <a:p>
            <a:pPr algn="ctr">
              <a:lnSpc>
                <a:spcPct val="114000"/>
              </a:lnSpc>
              <a:spcAft>
                <a:spcPts val="150"/>
              </a:spcAft>
            </a:pPr>
            <a:endParaRPr lang="it-IT" sz="1050" b="1" dirty="0">
              <a:latin typeface="Arial" panose="020B0604020202020204" pitchFamily="34" charset="0"/>
              <a:cs typeface="Arial" panose="020B0604020202020204" pitchFamily="34" charset="0"/>
            </a:endParaRPr>
          </a:p>
        </p:txBody>
      </p:sp>
      <p:sp>
        <p:nvSpPr>
          <p:cNvPr id="31" name="Rettangolo 30"/>
          <p:cNvSpPr/>
          <p:nvPr/>
        </p:nvSpPr>
        <p:spPr>
          <a:xfrm>
            <a:off x="7709376" y="3834684"/>
            <a:ext cx="1294648" cy="819840"/>
          </a:xfrm>
          <a:prstGeom prst="rect">
            <a:avLst/>
          </a:prstGeom>
        </p:spPr>
        <p:txBody>
          <a:bodyPr wrap="square">
            <a:spAutoFit/>
          </a:bodyPr>
          <a:lstStyle/>
          <a:p>
            <a:pPr algn="ctr"/>
            <a:r>
              <a:rPr lang="it-IT" sz="788" i="1" dirty="0">
                <a:solidFill>
                  <a:schemeClr val="accent1"/>
                </a:solidFill>
                <a:latin typeface="Arial" panose="020B0604020202020204" pitchFamily="34" charset="0"/>
              </a:rPr>
              <a:t>Tasso agevolato del mese di settembre 2020. Il tasso è pari al 10% del tasso di riferimento UE, variabile su base mensile</a:t>
            </a:r>
            <a:endParaRPr lang="it-IT" sz="788" dirty="0">
              <a:solidFill>
                <a:schemeClr val="accent1"/>
              </a:solidFill>
            </a:endParaRPr>
          </a:p>
        </p:txBody>
      </p:sp>
      <p:sp>
        <p:nvSpPr>
          <p:cNvPr id="2" name="Rettangolo 1"/>
          <p:cNvSpPr/>
          <p:nvPr/>
        </p:nvSpPr>
        <p:spPr>
          <a:xfrm>
            <a:off x="1324163" y="782828"/>
            <a:ext cx="7060100" cy="400110"/>
          </a:xfrm>
          <a:prstGeom prst="rect">
            <a:avLst/>
          </a:prstGeom>
        </p:spPr>
        <p:txBody>
          <a:bodyPr wrap="square">
            <a:spAutoFit/>
          </a:bodyPr>
          <a:lstStyle/>
          <a:p>
            <a:r>
              <a:rPr lang="it-IT" sz="1000" dirty="0">
                <a:latin typeface="Arial" panose="020B0604020202020204" pitchFamily="34" charset="0"/>
                <a:cs typeface="Arial" panose="020B0604020202020204" pitchFamily="34" charset="0"/>
              </a:rPr>
              <a:t>Da oggi e </a:t>
            </a:r>
            <a:r>
              <a:rPr lang="it-IT" sz="1000" b="1" dirty="0">
                <a:latin typeface="Arial" panose="020B0604020202020204" pitchFamily="34" charset="0"/>
                <a:cs typeface="Arial" panose="020B0604020202020204" pitchFamily="34" charset="0"/>
              </a:rPr>
              <a:t>fino al 31 dicembre 2021 </a:t>
            </a:r>
            <a:r>
              <a:rPr lang="it-IT" sz="1000" b="1" dirty="0" smtClean="0">
                <a:latin typeface="Arial" panose="020B0604020202020204" pitchFamily="34" charset="0"/>
                <a:cs typeface="Arial" panose="020B0604020202020204" pitchFamily="34" charset="0"/>
              </a:rPr>
              <a:t>innalzamento degli </a:t>
            </a:r>
            <a:r>
              <a:rPr lang="it-IT" sz="1000" b="1" dirty="0" smtClean="0">
                <a:solidFill>
                  <a:srgbClr val="415064"/>
                </a:solidFill>
                <a:latin typeface="Arial" panose="020B0604020202020204" pitchFamily="34" charset="0"/>
                <a:cs typeface="Arial" panose="020B0604020202020204" pitchFamily="34" charset="0"/>
              </a:rPr>
              <a:t>importi</a:t>
            </a:r>
            <a:r>
              <a:rPr lang="it-IT" sz="1000" b="1" dirty="0" smtClean="0">
                <a:solidFill>
                  <a:srgbClr val="00A651"/>
                </a:solidFill>
                <a:latin typeface="Arial" panose="020B0604020202020204" pitchFamily="34" charset="0"/>
                <a:cs typeface="Arial" panose="020B0604020202020204" pitchFamily="34" charset="0"/>
              </a:rPr>
              <a:t> </a:t>
            </a:r>
            <a:r>
              <a:rPr lang="it-IT" sz="1000" dirty="0" smtClean="0">
                <a:latin typeface="Arial" panose="020B0604020202020204" pitchFamily="34" charset="0"/>
                <a:cs typeface="Arial" panose="020B0604020202020204" pitchFamily="34" charset="0"/>
              </a:rPr>
              <a:t>per i </a:t>
            </a:r>
            <a:r>
              <a:rPr lang="it-IT" sz="1000" b="1" dirty="0">
                <a:latin typeface="Arial" panose="020B0604020202020204" pitchFamily="34" charset="0"/>
                <a:cs typeface="Arial" panose="020B0604020202020204" pitchFamily="34" charset="0"/>
              </a:rPr>
              <a:t>progetti di </a:t>
            </a:r>
            <a:r>
              <a:rPr lang="it-IT" sz="1000" b="1" dirty="0" smtClean="0">
                <a:latin typeface="Arial" panose="020B0604020202020204" pitchFamily="34" charset="0"/>
                <a:cs typeface="Arial" panose="020B0604020202020204" pitchFamily="34" charset="0"/>
              </a:rPr>
              <a:t>internazionalizzazione </a:t>
            </a:r>
            <a:r>
              <a:rPr lang="it-IT" sz="1000" dirty="0" smtClean="0">
                <a:latin typeface="Arial" panose="020B0604020202020204" pitchFamily="34" charset="0"/>
                <a:cs typeface="Arial" panose="020B0604020202020204" pitchFamily="34" charset="0"/>
              </a:rPr>
              <a:t>con ampliamento anche ai progetti all’interno della UE. </a:t>
            </a:r>
            <a:endParaRPr lang="it-IT" sz="1000" dirty="0">
              <a:latin typeface="Arial" panose="020B0604020202020204" pitchFamily="34" charset="0"/>
              <a:cs typeface="Arial" panose="020B0604020202020204" pitchFamily="34" charset="0"/>
            </a:endParaRPr>
          </a:p>
        </p:txBody>
      </p:sp>
      <p:grpSp>
        <p:nvGrpSpPr>
          <p:cNvPr id="29" name="Gruppo 28"/>
          <p:cNvGrpSpPr/>
          <p:nvPr/>
        </p:nvGrpSpPr>
        <p:grpSpPr>
          <a:xfrm>
            <a:off x="201249" y="803676"/>
            <a:ext cx="990711" cy="422980"/>
            <a:chOff x="1726181" y="1123781"/>
            <a:chExt cx="954463" cy="871355"/>
          </a:xfrm>
        </p:grpSpPr>
        <p:grpSp>
          <p:nvGrpSpPr>
            <p:cNvPr id="44" name="Gruppo 43"/>
            <p:cNvGrpSpPr/>
            <p:nvPr/>
          </p:nvGrpSpPr>
          <p:grpSpPr>
            <a:xfrm>
              <a:off x="1726181" y="1123781"/>
              <a:ext cx="822986" cy="612000"/>
              <a:chOff x="6218843" y="1444892"/>
              <a:chExt cx="822986" cy="612000"/>
            </a:xfrm>
          </p:grpSpPr>
          <p:cxnSp>
            <p:nvCxnSpPr>
              <p:cNvPr id="49" name="Connettore diritto 48"/>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50" name="Connettore diritto 49"/>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45" name="Gruppo 44"/>
            <p:cNvGrpSpPr/>
            <p:nvPr/>
          </p:nvGrpSpPr>
          <p:grpSpPr>
            <a:xfrm>
              <a:off x="1851151" y="1383136"/>
              <a:ext cx="829493" cy="612000"/>
              <a:chOff x="6343813" y="1704247"/>
              <a:chExt cx="829493" cy="612000"/>
            </a:xfrm>
          </p:grpSpPr>
          <p:cxnSp>
            <p:nvCxnSpPr>
              <p:cNvPr id="46" name="Connettore diritto 4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48" name="Connettore diritto 47"/>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3" name="CasellaDiTesto 2"/>
          <p:cNvSpPr txBox="1"/>
          <p:nvPr/>
        </p:nvSpPr>
        <p:spPr>
          <a:xfrm>
            <a:off x="177396" y="854105"/>
            <a:ext cx="1017051" cy="328833"/>
          </a:xfrm>
          <a:prstGeom prst="rect">
            <a:avLst/>
          </a:prstGeom>
        </p:spPr>
        <p:txBody>
          <a:bodyPr vert="horz" wrap="square" lIns="91440" tIns="45720" rIns="91440" bIns="45720" rtlCol="0" anchor="b">
            <a:noAutofit/>
          </a:bodyPr>
          <a:lstStyle/>
          <a:p>
            <a:pPr algn="ctr"/>
            <a:r>
              <a:rPr lang="it-IT" sz="1000" b="1" dirty="0" smtClean="0"/>
              <a:t>Misure straordinarie</a:t>
            </a:r>
          </a:p>
        </p:txBody>
      </p:sp>
      <p:sp>
        <p:nvSpPr>
          <p:cNvPr id="5" name="Titolo 4"/>
          <p:cNvSpPr>
            <a:spLocks noGrp="1"/>
          </p:cNvSpPr>
          <p:nvPr>
            <p:ph type="title"/>
          </p:nvPr>
        </p:nvSpPr>
        <p:spPr/>
        <p:txBody>
          <a:bodyPr>
            <a:normAutofit fontScale="90000"/>
          </a:bodyPr>
          <a:lstStyle/>
          <a:p>
            <a:r>
              <a:rPr lang="it-IT" dirty="0"/>
              <a:t>Finanziamenti agevolati per l’internazionalizzazione: 7</a:t>
            </a:r>
            <a:r>
              <a:rPr lang="it-IT" altLang="en-US" dirty="0">
                <a:solidFill>
                  <a:srgbClr val="415464"/>
                </a:solidFill>
              </a:rPr>
              <a:t> prodotti per ogni </a:t>
            </a:r>
            <a:r>
              <a:rPr lang="it-IT" altLang="en-US" dirty="0" smtClean="0">
                <a:solidFill>
                  <a:srgbClr val="415464"/>
                </a:solidFill>
              </a:rPr>
              <a:t>esigenza</a:t>
            </a:r>
            <a:endParaRPr lang="it-IT" dirty="0"/>
          </a:p>
        </p:txBody>
      </p:sp>
      <p:sp>
        <p:nvSpPr>
          <p:cNvPr id="47" name="Rettangolo 46"/>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51" name="Rettangolo 50"/>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Tree>
    <p:extLst>
      <p:ext uri="{BB962C8B-B14F-4D97-AF65-F5344CB8AC3E}">
        <p14:creationId xmlns:p14="http://schemas.microsoft.com/office/powerpoint/2010/main" val="184347646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Connettore 1 69">
            <a:extLst>
              <a:ext uri="{FF2B5EF4-FFF2-40B4-BE49-F238E27FC236}">
                <a16:creationId xmlns:a16="http://schemas.microsoft.com/office/drawing/2014/main" id="{F9223FB0-A07A-42DD-813B-CF2D00538872}"/>
              </a:ext>
            </a:extLst>
          </p:cNvPr>
          <p:cNvCxnSpPr>
            <a:cxnSpLocks noChangeShapeType="1"/>
          </p:cNvCxnSpPr>
          <p:nvPr/>
        </p:nvCxnSpPr>
        <p:spPr bwMode="auto">
          <a:xfrm>
            <a:off x="4580741" y="1663030"/>
            <a:ext cx="0" cy="3167144"/>
          </a:xfrm>
          <a:prstGeom prst="line">
            <a:avLst/>
          </a:prstGeom>
          <a:noFill/>
          <a:ln w="12700" cap="rnd" algn="ctr">
            <a:solidFill>
              <a:srgbClr val="00538F"/>
            </a:solidFill>
            <a:prstDash val="sysDot"/>
            <a:round/>
            <a:headEnd/>
            <a:tailEnd/>
          </a:ln>
          <a:extLst>
            <a:ext uri="{909E8E84-426E-40DD-AFC4-6F175D3DCCD1}">
              <a14:hiddenFill xmlns:a14="http://schemas.microsoft.com/office/drawing/2010/main">
                <a:noFill/>
              </a14:hiddenFill>
            </a:ext>
          </a:extLst>
        </p:spPr>
      </p:cxnSp>
      <p:sp>
        <p:nvSpPr>
          <p:cNvPr id="27" name="Segnaposto testo 25">
            <a:extLst>
              <a:ext uri="{FF2B5EF4-FFF2-40B4-BE49-F238E27FC236}">
                <a16:creationId xmlns:a16="http://schemas.microsoft.com/office/drawing/2014/main" id="{6B995381-B17B-4631-89F9-93B28697404F}"/>
              </a:ext>
            </a:extLst>
          </p:cNvPr>
          <p:cNvSpPr txBox="1">
            <a:spLocks/>
          </p:cNvSpPr>
          <p:nvPr/>
        </p:nvSpPr>
        <p:spPr bwMode="auto">
          <a:xfrm>
            <a:off x="5056695" y="985186"/>
            <a:ext cx="4012653" cy="83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7000" tIns="27000" rIns="27000" bIns="2700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aprire una stabile struttura commerciale (ufficio, show room, negozio, magazzino, centro di assistenza post vendita...) per la diffusione di prodotti e/o servizi in un Paese estero</a:t>
            </a:r>
          </a:p>
        </p:txBody>
      </p:sp>
      <p:sp>
        <p:nvSpPr>
          <p:cNvPr id="2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5112287" y="1919382"/>
            <a:ext cx="3101391"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 A tutte le imprese</a:t>
            </a:r>
          </a:p>
        </p:txBody>
      </p:sp>
      <p:sp>
        <p:nvSpPr>
          <p:cNvPr id="33" name="Rettangolo 32">
            <a:extLst>
              <a:ext uri="{FF2B5EF4-FFF2-40B4-BE49-F238E27FC236}">
                <a16:creationId xmlns:a16="http://schemas.microsoft.com/office/drawing/2014/main" id="{C4DC1474-D9A6-4443-B30F-FDC0AB40DE10}"/>
              </a:ext>
            </a:extLst>
          </p:cNvPr>
          <p:cNvSpPr>
            <a:spLocks noChangeArrowheads="1"/>
          </p:cNvSpPr>
          <p:nvPr/>
        </p:nvSpPr>
        <p:spPr bwMode="auto">
          <a:xfrm>
            <a:off x="5112287" y="2468116"/>
            <a:ext cx="3101391" cy="76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it-IT" sz="1000" dirty="0" err="1">
                <a:solidFill>
                  <a:srgbClr val="797979"/>
                </a:solidFill>
                <a:latin typeface="Arial"/>
              </a:rPr>
              <a:t>min</a:t>
            </a:r>
            <a:r>
              <a:rPr lang="it-IT" sz="1000" dirty="0">
                <a:solidFill>
                  <a:srgbClr val="797979"/>
                </a:solidFill>
                <a:latin typeface="Arial"/>
              </a:rPr>
              <a:t> € 50.000,00</a:t>
            </a:r>
          </a:p>
          <a:p>
            <a:pPr marL="69051" indent="-69051" algn="ctr">
              <a:spcAft>
                <a:spcPts val="225"/>
              </a:spcAft>
              <a:buFont typeface="Arial" panose="020B0604020202020204" pitchFamily="34" charset="0"/>
              <a:buChar char="•"/>
              <a:defRPr/>
            </a:pPr>
            <a:r>
              <a:rPr lang="it-IT" sz="1000" dirty="0" err="1">
                <a:solidFill>
                  <a:srgbClr val="797979"/>
                </a:solidFill>
                <a:latin typeface="Arial"/>
              </a:rPr>
              <a:t>max</a:t>
            </a:r>
            <a:r>
              <a:rPr lang="it-IT" sz="1000" dirty="0">
                <a:solidFill>
                  <a:srgbClr val="797979"/>
                </a:solidFill>
                <a:latin typeface="Arial"/>
              </a:rPr>
              <a:t> € 4.000.000,00</a:t>
            </a:r>
          </a:p>
          <a:p>
            <a:pPr marL="69051" indent="-69051" algn="ctr">
              <a:spcAft>
                <a:spcPts val="225"/>
              </a:spcAft>
              <a:buFont typeface="Arial" panose="020B0604020202020204" pitchFamily="34" charset="0"/>
              <a:buChar char="•"/>
              <a:defRPr/>
            </a:pPr>
            <a:r>
              <a:rPr lang="it-IT" sz="1000" dirty="0">
                <a:solidFill>
                  <a:srgbClr val="797979"/>
                </a:solidFill>
                <a:latin typeface="Arial"/>
              </a:rPr>
              <a:t>≤ 25% del fatturato medio dell’ultimo biennio</a:t>
            </a:r>
          </a:p>
        </p:txBody>
      </p:sp>
      <p:sp>
        <p:nvSpPr>
          <p:cNvPr id="21" name="Segnaposto numero diapositiva 3"/>
          <p:cNvSpPr>
            <a:spLocks noGrp="1"/>
          </p:cNvSpPr>
          <p:nvPr>
            <p:ph type="sldNum" sz="quarter" idx="12"/>
          </p:nvPr>
        </p:nvSpPr>
        <p:spPr/>
        <p:txBody>
          <a:bodyPr/>
          <a:lstStyle/>
          <a:p>
            <a:pPr>
              <a:defRPr/>
            </a:pPr>
            <a:fld id="{608DA0FE-9C19-F746-8419-6700E348BF78}" type="slidenum">
              <a:rPr lang="it-IT"/>
              <a:pPr>
                <a:defRPr/>
              </a:pPr>
              <a:t>39</a:t>
            </a:fld>
            <a:endParaRPr lang="it-IT" dirty="0"/>
          </a:p>
        </p:txBody>
      </p:sp>
      <p:sp>
        <p:nvSpPr>
          <p:cNvPr id="45" name="Segnaposto testo 2"/>
          <p:cNvSpPr>
            <a:spLocks noGrp="1"/>
          </p:cNvSpPr>
          <p:nvPr>
            <p:ph type="body" sz="quarter" idx="14"/>
          </p:nvPr>
        </p:nvSpPr>
        <p:spPr>
          <a:xfrm>
            <a:off x="874509" y="750320"/>
            <a:ext cx="5821566" cy="209840"/>
          </a:xfrm>
        </p:spPr>
        <p:txBody>
          <a:bodyPr/>
          <a:lstStyle/>
          <a:p>
            <a:r>
              <a:rPr lang="it-IT" sz="1400" b="1" dirty="0">
                <a:solidFill>
                  <a:srgbClr val="797979"/>
                </a:solidFill>
              </a:rPr>
              <a:t>Fiere</a:t>
            </a:r>
          </a:p>
        </p:txBody>
      </p:sp>
      <p:sp>
        <p:nvSpPr>
          <p:cNvPr id="2" name="Titolo 1"/>
          <p:cNvSpPr>
            <a:spLocks noGrp="1"/>
          </p:cNvSpPr>
          <p:nvPr>
            <p:ph type="title"/>
          </p:nvPr>
        </p:nvSpPr>
        <p:spPr/>
        <p:txBody>
          <a:bodyPr>
            <a:normAutofit fontScale="90000"/>
          </a:bodyPr>
          <a:lstStyle/>
          <a:p>
            <a:r>
              <a:rPr lang="it-IT" dirty="0"/>
              <a:t>Fiere e Inserimento Mercati </a:t>
            </a:r>
          </a:p>
        </p:txBody>
      </p:sp>
      <p:sp>
        <p:nvSpPr>
          <p:cNvPr id="18" name="Segnaposto testo 25">
            <a:extLst>
              <a:ext uri="{FF2B5EF4-FFF2-40B4-BE49-F238E27FC236}">
                <a16:creationId xmlns:a16="http://schemas.microsoft.com/office/drawing/2014/main" id="{6B995381-B17B-4631-89F9-93B28697404F}"/>
              </a:ext>
            </a:extLst>
          </p:cNvPr>
          <p:cNvSpPr txBox="1">
            <a:spLocks/>
          </p:cNvSpPr>
          <p:nvPr/>
        </p:nvSpPr>
        <p:spPr bwMode="auto">
          <a:xfrm>
            <a:off x="816660" y="978423"/>
            <a:ext cx="3745555" cy="609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partecipare ad una iniziativa promozionale di carattere internazionale, per diffondere il proprio marchio e/o prodotto</a:t>
            </a:r>
          </a:p>
        </p:txBody>
      </p:sp>
      <p:sp>
        <p:nvSpPr>
          <p:cNvPr id="3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982827" y="1919382"/>
            <a:ext cx="3083332"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 A tutte le imprese</a:t>
            </a:r>
          </a:p>
        </p:txBody>
      </p:sp>
      <p:sp>
        <p:nvSpPr>
          <p:cNvPr id="40" name="Rettangolo 39">
            <a:extLst>
              <a:ext uri="{FF2B5EF4-FFF2-40B4-BE49-F238E27FC236}">
                <a16:creationId xmlns:a16="http://schemas.microsoft.com/office/drawing/2014/main" id="{C4DC1474-D9A6-4443-B30F-FDC0AB40DE10}"/>
              </a:ext>
            </a:extLst>
          </p:cNvPr>
          <p:cNvSpPr>
            <a:spLocks noChangeArrowheads="1"/>
          </p:cNvSpPr>
          <p:nvPr/>
        </p:nvSpPr>
        <p:spPr bwMode="auto">
          <a:xfrm>
            <a:off x="982827" y="2468116"/>
            <a:ext cx="3083332" cy="58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it-IT" sz="1000" dirty="0">
                <a:solidFill>
                  <a:srgbClr val="797979"/>
                </a:solidFill>
                <a:latin typeface="Arial"/>
              </a:rPr>
              <a:t>≤ € 150.000</a:t>
            </a:r>
          </a:p>
          <a:p>
            <a:pPr marL="69051" indent="-69051" algn="ctr">
              <a:spcAft>
                <a:spcPts val="225"/>
              </a:spcAft>
              <a:buFont typeface="Arial" panose="020B0604020202020204" pitchFamily="34" charset="0"/>
              <a:buChar char="•"/>
              <a:defRPr/>
            </a:pPr>
            <a:r>
              <a:rPr lang="it-IT" sz="1000" dirty="0">
                <a:solidFill>
                  <a:srgbClr val="797979"/>
                </a:solidFill>
                <a:latin typeface="Arial"/>
              </a:rPr>
              <a:t>≤ 15% del fatturato dell’ultimo bilancio approvato</a:t>
            </a:r>
          </a:p>
        </p:txBody>
      </p:sp>
      <p:sp>
        <p:nvSpPr>
          <p:cNvPr id="41" name="Rettangolo 5">
            <a:extLst>
              <a:ext uri="{FF2B5EF4-FFF2-40B4-BE49-F238E27FC236}">
                <a16:creationId xmlns:a16="http://schemas.microsoft.com/office/drawing/2014/main" id="{CB8AE001-6839-4DC6-827E-F42764EFF6F0}"/>
              </a:ext>
            </a:extLst>
          </p:cNvPr>
          <p:cNvSpPr>
            <a:spLocks noChangeArrowheads="1"/>
          </p:cNvSpPr>
          <p:nvPr/>
        </p:nvSpPr>
        <p:spPr bwMode="auto">
          <a:xfrm>
            <a:off x="761802" y="3215219"/>
            <a:ext cx="3471886" cy="864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algn="ctr">
              <a:defRPr/>
            </a:pPr>
            <a:r>
              <a:rPr lang="it-IT" altLang="it-IT" sz="1000" dirty="0">
                <a:solidFill>
                  <a:srgbClr val="797979"/>
                </a:solidFill>
                <a:latin typeface="Arial" panose="020B0604020202020204"/>
              </a:rPr>
              <a:t>spese per spazi espositivi, allestimenti, </a:t>
            </a:r>
            <a:br>
              <a:rPr lang="it-IT" altLang="it-IT" sz="1000" dirty="0">
                <a:solidFill>
                  <a:srgbClr val="797979"/>
                </a:solidFill>
                <a:latin typeface="Arial" panose="020B0604020202020204"/>
              </a:rPr>
            </a:br>
            <a:r>
              <a:rPr lang="it-IT" altLang="it-IT" sz="1000" dirty="0">
                <a:solidFill>
                  <a:srgbClr val="797979"/>
                </a:solidFill>
                <a:latin typeface="Arial" panose="020B0604020202020204"/>
              </a:rPr>
              <a:t>personale interno ed esterno, attività promozionali e consulenze legate alla partecipazione a una fiera o mostra di carattere internazionale, incluse le missioni di sistema</a:t>
            </a:r>
          </a:p>
        </p:txBody>
      </p:sp>
      <p:sp>
        <p:nvSpPr>
          <p:cNvPr id="42" name="Rettangolo 41">
            <a:extLst>
              <a:ext uri="{FF2B5EF4-FFF2-40B4-BE49-F238E27FC236}">
                <a16:creationId xmlns:a16="http://schemas.microsoft.com/office/drawing/2014/main" id="{DEC0FADB-17C8-423C-A4CF-8F31DAAD1FE1}"/>
              </a:ext>
            </a:extLst>
          </p:cNvPr>
          <p:cNvSpPr/>
          <p:nvPr/>
        </p:nvSpPr>
        <p:spPr>
          <a:xfrm>
            <a:off x="982827" y="4140780"/>
            <a:ext cx="3083332"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a:rPr>
              <a:t>4 anni, di cui 1 di preammortamento</a:t>
            </a:r>
          </a:p>
        </p:txBody>
      </p:sp>
      <p:pic>
        <p:nvPicPr>
          <p:cNvPr id="43" name="Immagine 42"/>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89253" y="657795"/>
            <a:ext cx="306000" cy="306000"/>
          </a:xfrm>
          <a:prstGeom prst="rect">
            <a:avLst/>
          </a:prstGeom>
        </p:spPr>
      </p:pic>
      <p:pic>
        <p:nvPicPr>
          <p:cNvPr id="54" name="Immagine 2">
            <a:extLst>
              <a:ext uri="{FF2B5EF4-FFF2-40B4-BE49-F238E27FC236}">
                <a16:creationId xmlns:a16="http://schemas.microsoft.com/office/drawing/2014/main" id="{35A9BEDB-8AD1-4EFE-9030-64E3A0CE6F26}"/>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688840" y="1953714"/>
            <a:ext cx="375159" cy="316800"/>
          </a:xfrm>
          <a:prstGeom prst="rect">
            <a:avLst/>
          </a:prstGeom>
          <a:noFill/>
          <a:ln>
            <a:noFill/>
          </a:ln>
          <a:extLst>
            <a:ext uri="{909E8E84-426E-40dd-AFC4-6F175D3DCCD1}"/>
            <a:ext uri="{91240B29-F687-4f45-9708-019B960494DF}"/>
          </a:extLst>
        </p:spPr>
      </p:pic>
      <p:pic>
        <p:nvPicPr>
          <p:cNvPr id="57" name="Immagine 39">
            <a:extLst>
              <a:ext uri="{FF2B5EF4-FFF2-40B4-BE49-F238E27FC236}">
                <a16:creationId xmlns:a16="http://schemas.microsoft.com/office/drawing/2014/main" id="{807AB8DA-6EE9-418A-A87B-804D144F967A}"/>
              </a:ext>
            </a:extLst>
          </p:cNvPr>
          <p:cNvPicPr>
            <a:picLocks noChangeAspect="1"/>
          </p:cNvPicPr>
          <p:nvPr/>
        </p:nvPicPr>
        <p:blipFill>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809527" y="2690689"/>
            <a:ext cx="254473" cy="255600"/>
          </a:xfrm>
          <a:prstGeom prst="rect">
            <a:avLst/>
          </a:prstGeom>
          <a:noFill/>
          <a:ln>
            <a:noFill/>
          </a:ln>
          <a:extLst>
            <a:ext uri="{909E8E84-426E-40dd-AFC4-6F175D3DCCD1}"/>
            <a:ext uri="{91240B29-F687-4f45-9708-019B960494DF}"/>
          </a:extLst>
        </p:spPr>
      </p:pic>
      <p:pic>
        <p:nvPicPr>
          <p:cNvPr id="58" name="Immagine 2">
            <a:extLst>
              <a:ext uri="{FF2B5EF4-FFF2-40B4-BE49-F238E27FC236}">
                <a16:creationId xmlns:a16="http://schemas.microsoft.com/office/drawing/2014/main" id="{35A9BEDB-8AD1-4EFE-9030-64E3A0CE6F26}"/>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7" y="1953714"/>
            <a:ext cx="375159" cy="316800"/>
          </a:xfrm>
          <a:prstGeom prst="rect">
            <a:avLst/>
          </a:prstGeom>
          <a:noFill/>
          <a:ln>
            <a:noFill/>
          </a:ln>
          <a:extLst>
            <a:ext uri="{909E8E84-426E-40dd-AFC4-6F175D3DCCD1}"/>
            <a:ext uri="{91240B29-F687-4f45-9708-019B960494DF}"/>
          </a:extLst>
        </p:spPr>
      </p:pic>
      <p:pic>
        <p:nvPicPr>
          <p:cNvPr id="59" name="Immagine 39">
            <a:extLst>
              <a:ext uri="{FF2B5EF4-FFF2-40B4-BE49-F238E27FC236}">
                <a16:creationId xmlns:a16="http://schemas.microsoft.com/office/drawing/2014/main" id="{807AB8DA-6EE9-418A-A87B-804D144F967A}"/>
              </a:ext>
            </a:extLst>
          </p:cNvPr>
          <p:cNvPicPr>
            <a:picLocks noChangeAspect="1"/>
          </p:cNvPicPr>
          <p:nvPr/>
        </p:nvPicPr>
        <p:blipFill>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8" y="2690689"/>
            <a:ext cx="254473" cy="255600"/>
          </a:xfrm>
          <a:prstGeom prst="rect">
            <a:avLst/>
          </a:prstGeom>
          <a:noFill/>
          <a:ln>
            <a:noFill/>
          </a:ln>
          <a:extLst>
            <a:ext uri="{909E8E84-426E-40dd-AFC4-6F175D3DCCD1}"/>
            <a:ext uri="{91240B29-F687-4f45-9708-019B960494DF}"/>
          </a:extLst>
        </p:spPr>
      </p:pic>
      <p:pic>
        <p:nvPicPr>
          <p:cNvPr id="60" name="Immagine 59">
            <a:extLst>
              <a:ext uri="{FF2B5EF4-FFF2-40B4-BE49-F238E27FC236}">
                <a16:creationId xmlns:a16="http://schemas.microsoft.com/office/drawing/2014/main" id="{53634AE4-0B63-4FD0-BABC-1C32ECCAB150}"/>
              </a:ext>
            </a:extLst>
          </p:cNvPr>
          <p:cNvPicPr>
            <a:picLocks noChangeAspect="1"/>
          </p:cNvPicPr>
          <p:nvPr/>
        </p:nvPicPr>
        <p:blipFill rotWithShape="1">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151028" y="3509373"/>
            <a:ext cx="259757" cy="255600"/>
          </a:xfrm>
          <a:prstGeom prst="ellipse">
            <a:avLst/>
          </a:prstGeom>
        </p:spPr>
      </p:pic>
      <p:pic>
        <p:nvPicPr>
          <p:cNvPr id="61" name="Immagine 60">
            <a:extLst>
              <a:ext uri="{FF2B5EF4-FFF2-40B4-BE49-F238E27FC236}">
                <a16:creationId xmlns:a16="http://schemas.microsoft.com/office/drawing/2014/main" id="{649EDE9A-5A09-41C2-A087-5BB22839C5D8}"/>
              </a:ext>
            </a:extLst>
          </p:cNvPr>
          <p:cNvPicPr>
            <a:picLocks noChangeAspect="1"/>
          </p:cNvPicPr>
          <p:nvPr/>
        </p:nvPicPr>
        <p:blipFill>
          <a:blip r:embed="rId6"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8" y="4199338"/>
            <a:ext cx="183520" cy="266400"/>
          </a:xfrm>
          <a:prstGeom prst="rect">
            <a:avLst/>
          </a:prstGeom>
          <a:noFill/>
          <a:ln>
            <a:noFill/>
          </a:ln>
          <a:extLst>
            <a:ext uri="{909E8E84-426E-40dd-AFC4-6F175D3DCCD1}"/>
            <a:ext uri="{91240B29-F687-4f45-9708-019B960494DF}"/>
          </a:extLst>
        </p:spPr>
      </p:pic>
      <p:sp>
        <p:nvSpPr>
          <p:cNvPr id="32" name="Rettangolo 5">
            <a:extLst>
              <a:ext uri="{FF2B5EF4-FFF2-40B4-BE49-F238E27FC236}">
                <a16:creationId xmlns:a16="http://schemas.microsoft.com/office/drawing/2014/main" id="{CB8AE001-6839-4DC6-827E-F42764EFF6F0}"/>
              </a:ext>
            </a:extLst>
          </p:cNvPr>
          <p:cNvSpPr>
            <a:spLocks noChangeArrowheads="1"/>
          </p:cNvSpPr>
          <p:nvPr/>
        </p:nvSpPr>
        <p:spPr bwMode="auto">
          <a:xfrm>
            <a:off x="5112289" y="3294561"/>
            <a:ext cx="3157375"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algn="ctr">
              <a:defRPr/>
            </a:pPr>
            <a:r>
              <a:rPr lang="it-IT" altLang="it-IT" sz="1000" dirty="0">
                <a:solidFill>
                  <a:srgbClr val="797979"/>
                </a:solidFill>
                <a:latin typeface="Arial" panose="020B0604020202020204" pitchFamily="34" charset="0"/>
              </a:rPr>
              <a:t>Spese per locali, personale, per viaggi, formazione, consulenze e attività promozionali (in aggiunta la quota forfettaria </a:t>
            </a:r>
            <a:r>
              <a:rPr lang="it-IT" altLang="it-IT" sz="1000" dirty="0" err="1">
                <a:solidFill>
                  <a:srgbClr val="797979"/>
                </a:solidFill>
                <a:latin typeface="Arial" panose="020B0604020202020204" pitchFamily="34" charset="0"/>
              </a:rPr>
              <a:t>max</a:t>
            </a:r>
            <a:r>
              <a:rPr lang="it-IT" altLang="it-IT" sz="1000" dirty="0">
                <a:solidFill>
                  <a:srgbClr val="797979"/>
                </a:solidFill>
                <a:latin typeface="Arial" panose="020B0604020202020204" pitchFamily="34" charset="0"/>
              </a:rPr>
              <a:t> 20%)</a:t>
            </a:r>
          </a:p>
        </p:txBody>
      </p:sp>
      <p:sp>
        <p:nvSpPr>
          <p:cNvPr id="34" name="Rettangolo 33">
            <a:extLst>
              <a:ext uri="{FF2B5EF4-FFF2-40B4-BE49-F238E27FC236}">
                <a16:creationId xmlns:a16="http://schemas.microsoft.com/office/drawing/2014/main" id="{DEC0FADB-17C8-423C-A4CF-8F31DAAD1FE1}"/>
              </a:ext>
            </a:extLst>
          </p:cNvPr>
          <p:cNvSpPr/>
          <p:nvPr/>
        </p:nvSpPr>
        <p:spPr>
          <a:xfrm>
            <a:off x="5112289" y="4140780"/>
            <a:ext cx="3157375"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6 anni, di cui 2 di preammortamento</a:t>
            </a:r>
          </a:p>
        </p:txBody>
      </p:sp>
      <p:pic>
        <p:nvPicPr>
          <p:cNvPr id="36" name="Immagine 35">
            <a:extLst>
              <a:ext uri="{FF2B5EF4-FFF2-40B4-BE49-F238E27FC236}">
                <a16:creationId xmlns:a16="http://schemas.microsoft.com/office/drawing/2014/main" id="{53634AE4-0B63-4FD0-BABC-1C32ECCAB150}"/>
              </a:ext>
            </a:extLst>
          </p:cNvPr>
          <p:cNvPicPr>
            <a:picLocks noChangeAspect="1"/>
          </p:cNvPicPr>
          <p:nvPr/>
        </p:nvPicPr>
        <p:blipFill rotWithShape="1">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804243" y="3509373"/>
            <a:ext cx="259757" cy="255600"/>
          </a:xfrm>
          <a:prstGeom prst="ellipse">
            <a:avLst/>
          </a:prstGeom>
        </p:spPr>
      </p:pic>
      <p:pic>
        <p:nvPicPr>
          <p:cNvPr id="37" name="Immagine 36">
            <a:extLst>
              <a:ext uri="{FF2B5EF4-FFF2-40B4-BE49-F238E27FC236}">
                <a16:creationId xmlns:a16="http://schemas.microsoft.com/office/drawing/2014/main" id="{649EDE9A-5A09-41C2-A087-5BB22839C5D8}"/>
              </a:ext>
            </a:extLst>
          </p:cNvPr>
          <p:cNvPicPr>
            <a:picLocks noChangeAspect="1"/>
          </p:cNvPicPr>
          <p:nvPr/>
        </p:nvPicPr>
        <p:blipFill>
          <a:blip r:embed="rId6"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880478" y="4199338"/>
            <a:ext cx="183520" cy="266400"/>
          </a:xfrm>
          <a:prstGeom prst="rect">
            <a:avLst/>
          </a:prstGeom>
          <a:noFill/>
          <a:ln>
            <a:noFill/>
          </a:ln>
          <a:extLst>
            <a:ext uri="{909E8E84-426E-40dd-AFC4-6F175D3DCCD1}"/>
            <a:ext uri="{91240B29-F687-4f45-9708-019B960494DF}"/>
          </a:extLst>
        </p:spPr>
      </p:pic>
      <p:pic>
        <p:nvPicPr>
          <p:cNvPr id="44" name="Immagine 43"/>
          <p:cNvPicPr>
            <a:picLocks noChangeAspect="1"/>
          </p:cNvPicPr>
          <p:nvPr/>
        </p:nvPicPr>
        <p:blipFill>
          <a:blip r:embed="rId7"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717652" y="731057"/>
            <a:ext cx="306000" cy="306000"/>
          </a:xfrm>
          <a:prstGeom prst="rect">
            <a:avLst/>
          </a:prstGeom>
        </p:spPr>
      </p:pic>
      <p:sp>
        <p:nvSpPr>
          <p:cNvPr id="47" name="Segnaposto testo 2"/>
          <p:cNvSpPr txBox="1">
            <a:spLocks/>
          </p:cNvSpPr>
          <p:nvPr/>
        </p:nvSpPr>
        <p:spPr>
          <a:xfrm>
            <a:off x="5102908" y="795151"/>
            <a:ext cx="3103741" cy="152042"/>
          </a:xfrm>
          <a:prstGeom prst="rect">
            <a:avLst/>
          </a:prstGeom>
        </p:spPr>
        <p:txBody>
          <a:bodyPr vert="horz" lIns="0" tIns="0" rIns="0" bIns="0" rtlCol="0" anchor="t">
            <a:noAutofit/>
          </a:bodyPr>
          <a:lstStyle>
            <a:lvl1pPr marL="0" indent="0" algn="l" defTabSz="685800" rtl="0" eaLnBrk="1" latinLnBrk="0" hangingPunct="1">
              <a:lnSpc>
                <a:spcPct val="90000"/>
              </a:lnSpc>
              <a:spcBef>
                <a:spcPts val="750"/>
              </a:spcBef>
              <a:buFont typeface="Arial" panose="020B0604020202020204" pitchFamily="34" charset="0"/>
              <a:buNone/>
              <a:defRPr sz="1600" b="0" i="0" kern="1200">
                <a:solidFill>
                  <a:schemeClr val="accent6"/>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514337">
              <a:spcBef>
                <a:spcPts val="563"/>
              </a:spcBef>
              <a:defRPr/>
            </a:pPr>
            <a:r>
              <a:rPr lang="it-IT" sz="1400" b="1" dirty="0">
                <a:solidFill>
                  <a:srgbClr val="797979"/>
                </a:solidFill>
              </a:rPr>
              <a:t>Inserimento Mercati</a:t>
            </a:r>
          </a:p>
        </p:txBody>
      </p:sp>
      <p:sp>
        <p:nvSpPr>
          <p:cNvPr id="28" name="Rettangolo 2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30" name="Rettangolo 2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Tree>
    <p:extLst>
      <p:ext uri="{BB962C8B-B14F-4D97-AF65-F5344CB8AC3E}">
        <p14:creationId xmlns:p14="http://schemas.microsoft.com/office/powerpoint/2010/main" val="6275652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Connettore 1 69">
            <a:extLst>
              <a:ext uri="{FF2B5EF4-FFF2-40B4-BE49-F238E27FC236}">
                <a16:creationId xmlns:a16="http://schemas.microsoft.com/office/drawing/2014/main" id="{F9223FB0-A07A-42DD-813B-CF2D00538872}"/>
              </a:ext>
            </a:extLst>
          </p:cNvPr>
          <p:cNvCxnSpPr>
            <a:cxnSpLocks noChangeShapeType="1"/>
          </p:cNvCxnSpPr>
          <p:nvPr/>
        </p:nvCxnSpPr>
        <p:spPr bwMode="auto">
          <a:xfrm>
            <a:off x="4580741" y="1534443"/>
            <a:ext cx="0" cy="3167144"/>
          </a:xfrm>
          <a:prstGeom prst="line">
            <a:avLst/>
          </a:prstGeom>
          <a:noFill/>
          <a:ln w="12700" cap="rnd" algn="ctr">
            <a:solidFill>
              <a:srgbClr val="00538F"/>
            </a:solidFill>
            <a:prstDash val="sysDot"/>
            <a:round/>
            <a:headEnd/>
            <a:tailEnd/>
          </a:ln>
          <a:extLst>
            <a:ext uri="{909E8E84-426E-40DD-AFC4-6F175D3DCCD1}">
              <a14:hiddenFill xmlns:a14="http://schemas.microsoft.com/office/drawing/2010/main">
                <a:noFill/>
              </a14:hiddenFill>
            </a:ext>
          </a:extLst>
        </p:spPr>
      </p:cxnSp>
      <p:sp>
        <p:nvSpPr>
          <p:cNvPr id="27" name="Segnaposto testo 25">
            <a:extLst>
              <a:ext uri="{FF2B5EF4-FFF2-40B4-BE49-F238E27FC236}">
                <a16:creationId xmlns:a16="http://schemas.microsoft.com/office/drawing/2014/main" id="{6B995381-B17B-4631-89F9-93B28697404F}"/>
              </a:ext>
            </a:extLst>
          </p:cNvPr>
          <p:cNvSpPr txBox="1">
            <a:spLocks/>
          </p:cNvSpPr>
          <p:nvPr/>
        </p:nvSpPr>
        <p:spPr bwMode="auto">
          <a:xfrm>
            <a:off x="5332413" y="978423"/>
            <a:ext cx="3659321" cy="488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formare il personale in loco successivamente alla realizzazione di un suo investimento in Paesi esteri</a:t>
            </a:r>
          </a:p>
        </p:txBody>
      </p:sp>
      <p:sp>
        <p:nvSpPr>
          <p:cNvPr id="2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5082992" y="1829699"/>
            <a:ext cx="3101391"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 A tutte le imprese</a:t>
            </a:r>
          </a:p>
        </p:txBody>
      </p:sp>
      <p:sp>
        <p:nvSpPr>
          <p:cNvPr id="33" name="Rettangolo 32">
            <a:extLst>
              <a:ext uri="{FF2B5EF4-FFF2-40B4-BE49-F238E27FC236}">
                <a16:creationId xmlns:a16="http://schemas.microsoft.com/office/drawing/2014/main" id="{C4DC1474-D9A6-4443-B30F-FDC0AB40DE10}"/>
              </a:ext>
            </a:extLst>
          </p:cNvPr>
          <p:cNvSpPr>
            <a:spLocks noChangeArrowheads="1"/>
          </p:cNvSpPr>
          <p:nvPr/>
        </p:nvSpPr>
        <p:spPr bwMode="auto">
          <a:xfrm>
            <a:off x="5082992" y="2378434"/>
            <a:ext cx="3101391" cy="58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it-IT" sz="1000" dirty="0">
                <a:solidFill>
                  <a:srgbClr val="797979"/>
                </a:solidFill>
                <a:latin typeface="Arial"/>
              </a:rPr>
              <a:t>≤ 300.000 euro</a:t>
            </a:r>
          </a:p>
          <a:p>
            <a:pPr marL="69051" indent="-69051" algn="ctr">
              <a:spcAft>
                <a:spcPts val="225"/>
              </a:spcAft>
              <a:buFont typeface="Arial" panose="020B0604020202020204" pitchFamily="34" charset="0"/>
              <a:buChar char="•"/>
              <a:defRPr/>
            </a:pPr>
            <a:r>
              <a:rPr lang="it-IT" sz="1000" dirty="0">
                <a:solidFill>
                  <a:srgbClr val="797979"/>
                </a:solidFill>
                <a:latin typeface="Arial"/>
              </a:rPr>
              <a:t>≤ 15% del fatturato medio dell’ultimo biennio</a:t>
            </a:r>
          </a:p>
        </p:txBody>
      </p:sp>
      <p:sp>
        <p:nvSpPr>
          <p:cNvPr id="21" name="Segnaposto numero diapositiva 3"/>
          <p:cNvSpPr>
            <a:spLocks noGrp="1"/>
          </p:cNvSpPr>
          <p:nvPr>
            <p:ph type="sldNum" sz="quarter" idx="12"/>
          </p:nvPr>
        </p:nvSpPr>
        <p:spPr/>
        <p:txBody>
          <a:bodyPr/>
          <a:lstStyle/>
          <a:p>
            <a:pPr>
              <a:defRPr/>
            </a:pPr>
            <a:fld id="{608DA0FE-9C19-F746-8419-6700E348BF78}" type="slidenum">
              <a:rPr lang="it-IT"/>
              <a:pPr>
                <a:defRPr/>
              </a:pPr>
              <a:t>40</a:t>
            </a:fld>
            <a:endParaRPr lang="it-IT" dirty="0"/>
          </a:p>
        </p:txBody>
      </p:sp>
      <p:sp>
        <p:nvSpPr>
          <p:cNvPr id="45" name="Segnaposto testo 2"/>
          <p:cNvSpPr>
            <a:spLocks noGrp="1"/>
          </p:cNvSpPr>
          <p:nvPr>
            <p:ph type="body" sz="quarter" idx="14"/>
          </p:nvPr>
        </p:nvSpPr>
        <p:spPr>
          <a:xfrm>
            <a:off x="959435" y="742035"/>
            <a:ext cx="5736640" cy="218125"/>
          </a:xfrm>
        </p:spPr>
        <p:txBody>
          <a:bodyPr/>
          <a:lstStyle/>
          <a:p>
            <a:r>
              <a:rPr lang="it-IT" sz="1400" b="1" dirty="0">
                <a:solidFill>
                  <a:srgbClr val="797979"/>
                </a:solidFill>
              </a:rPr>
              <a:t>Studi di fattibilità </a:t>
            </a:r>
          </a:p>
        </p:txBody>
      </p:sp>
      <p:sp>
        <p:nvSpPr>
          <p:cNvPr id="2" name="Titolo 1"/>
          <p:cNvSpPr>
            <a:spLocks noGrp="1"/>
          </p:cNvSpPr>
          <p:nvPr>
            <p:ph type="title"/>
          </p:nvPr>
        </p:nvSpPr>
        <p:spPr/>
        <p:txBody>
          <a:bodyPr>
            <a:normAutofit fontScale="90000"/>
          </a:bodyPr>
          <a:lstStyle/>
          <a:p>
            <a:r>
              <a:rPr lang="it-IT" dirty="0"/>
              <a:t>Studi di fattibilità e Assistenza tecnica </a:t>
            </a:r>
            <a:br>
              <a:rPr lang="it-IT" dirty="0"/>
            </a:br>
            <a:endParaRPr lang="it-IT" dirty="0"/>
          </a:p>
        </p:txBody>
      </p:sp>
      <p:sp>
        <p:nvSpPr>
          <p:cNvPr id="18" name="Segnaposto testo 25">
            <a:extLst>
              <a:ext uri="{FF2B5EF4-FFF2-40B4-BE49-F238E27FC236}">
                <a16:creationId xmlns:a16="http://schemas.microsoft.com/office/drawing/2014/main" id="{6B995381-B17B-4631-89F9-93B28697404F}"/>
              </a:ext>
            </a:extLst>
          </p:cNvPr>
          <p:cNvSpPr txBox="1">
            <a:spLocks/>
          </p:cNvSpPr>
          <p:nvPr/>
        </p:nvSpPr>
        <p:spPr bwMode="auto">
          <a:xfrm>
            <a:off x="902894" y="978423"/>
            <a:ext cx="3659321" cy="488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verificare in via preventiva la fattibilità di un investimento commerciale o produttivo in un mercato estero</a:t>
            </a:r>
          </a:p>
        </p:txBody>
      </p:sp>
      <p:sp>
        <p:nvSpPr>
          <p:cNvPr id="3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915534" y="1829699"/>
            <a:ext cx="3083332"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 A tutte le imprese</a:t>
            </a:r>
          </a:p>
        </p:txBody>
      </p:sp>
      <p:sp>
        <p:nvSpPr>
          <p:cNvPr id="40" name="Rettangolo 39">
            <a:extLst>
              <a:ext uri="{FF2B5EF4-FFF2-40B4-BE49-F238E27FC236}">
                <a16:creationId xmlns:a16="http://schemas.microsoft.com/office/drawing/2014/main" id="{C4DC1474-D9A6-4443-B30F-FDC0AB40DE10}"/>
              </a:ext>
            </a:extLst>
          </p:cNvPr>
          <p:cNvSpPr>
            <a:spLocks noChangeArrowheads="1"/>
          </p:cNvSpPr>
          <p:nvPr/>
        </p:nvSpPr>
        <p:spPr bwMode="auto">
          <a:xfrm>
            <a:off x="915534" y="2378433"/>
            <a:ext cx="3083332" cy="76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algn="ctr">
              <a:spcAft>
                <a:spcPts val="225"/>
              </a:spcAft>
              <a:defRPr/>
            </a:pPr>
            <a:r>
              <a:rPr lang="it-IT" sz="1000" dirty="0">
                <a:solidFill>
                  <a:srgbClr val="797979"/>
                </a:solidFill>
                <a:latin typeface="Arial"/>
              </a:rPr>
              <a:t>• ≤ € 200.000 per studi su investimenti commerciali</a:t>
            </a:r>
          </a:p>
          <a:p>
            <a:pPr algn="ctr">
              <a:spcAft>
                <a:spcPts val="225"/>
              </a:spcAft>
              <a:defRPr/>
            </a:pPr>
            <a:r>
              <a:rPr lang="it-IT" sz="1000" dirty="0">
                <a:solidFill>
                  <a:srgbClr val="797979"/>
                </a:solidFill>
                <a:latin typeface="Arial"/>
              </a:rPr>
              <a:t>• ≤ € 350.000 per studi su investimenti produttivi</a:t>
            </a:r>
          </a:p>
          <a:p>
            <a:pPr algn="ctr">
              <a:spcAft>
                <a:spcPts val="225"/>
              </a:spcAft>
              <a:defRPr/>
            </a:pPr>
            <a:r>
              <a:rPr lang="it-IT" sz="1000" dirty="0">
                <a:solidFill>
                  <a:srgbClr val="797979"/>
                </a:solidFill>
                <a:latin typeface="Arial"/>
              </a:rPr>
              <a:t>• ≤15% del fatturato medio dell’ultimo biennio</a:t>
            </a:r>
          </a:p>
        </p:txBody>
      </p:sp>
      <p:sp>
        <p:nvSpPr>
          <p:cNvPr id="41" name="Rettangolo 5">
            <a:extLst>
              <a:ext uri="{FF2B5EF4-FFF2-40B4-BE49-F238E27FC236}">
                <a16:creationId xmlns:a16="http://schemas.microsoft.com/office/drawing/2014/main" id="{CB8AE001-6839-4DC6-827E-F42764EFF6F0}"/>
              </a:ext>
            </a:extLst>
          </p:cNvPr>
          <p:cNvSpPr>
            <a:spLocks noChangeArrowheads="1"/>
          </p:cNvSpPr>
          <p:nvPr/>
        </p:nvSpPr>
        <p:spPr bwMode="auto">
          <a:xfrm>
            <a:off x="915534" y="3204877"/>
            <a:ext cx="3083332"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algn="ctr">
              <a:defRPr/>
            </a:pPr>
            <a:r>
              <a:rPr lang="it-IT" altLang="it-IT" sz="1000" dirty="0">
                <a:solidFill>
                  <a:srgbClr val="797979"/>
                </a:solidFill>
                <a:latin typeface="Arial" panose="020B0604020202020204" pitchFamily="34" charset="0"/>
              </a:rPr>
              <a:t>spese per indennità di trasferta per il personale interno, viaggi, soggiorni </a:t>
            </a:r>
            <a:br>
              <a:rPr lang="it-IT" altLang="it-IT" sz="1000" dirty="0">
                <a:solidFill>
                  <a:srgbClr val="797979"/>
                </a:solidFill>
                <a:latin typeface="Arial" panose="020B0604020202020204" pitchFamily="34" charset="0"/>
              </a:rPr>
            </a:br>
            <a:r>
              <a:rPr lang="it-IT" altLang="it-IT" sz="1000" dirty="0">
                <a:solidFill>
                  <a:srgbClr val="797979"/>
                </a:solidFill>
                <a:latin typeface="Arial" panose="020B0604020202020204" pitchFamily="34" charset="0"/>
              </a:rPr>
              <a:t>e consulenze</a:t>
            </a:r>
          </a:p>
        </p:txBody>
      </p:sp>
      <p:sp>
        <p:nvSpPr>
          <p:cNvPr id="42" name="Rettangolo 41">
            <a:extLst>
              <a:ext uri="{FF2B5EF4-FFF2-40B4-BE49-F238E27FC236}">
                <a16:creationId xmlns:a16="http://schemas.microsoft.com/office/drawing/2014/main" id="{DEC0FADB-17C8-423C-A4CF-8F31DAAD1FE1}"/>
              </a:ext>
            </a:extLst>
          </p:cNvPr>
          <p:cNvSpPr/>
          <p:nvPr/>
        </p:nvSpPr>
        <p:spPr>
          <a:xfrm>
            <a:off x="888216" y="4051097"/>
            <a:ext cx="3083332"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4 anni, di cui 1 di preammortamento</a:t>
            </a:r>
          </a:p>
        </p:txBody>
      </p:sp>
      <p:pic>
        <p:nvPicPr>
          <p:cNvPr id="54" name="Immagine 2">
            <a:extLst>
              <a:ext uri="{FF2B5EF4-FFF2-40B4-BE49-F238E27FC236}">
                <a16:creationId xmlns:a16="http://schemas.microsoft.com/office/drawing/2014/main" id="{35A9BEDB-8AD1-4EFE-9030-64E3A0CE6F26}"/>
              </a:ext>
            </a:extLst>
          </p:cNvPr>
          <p:cNvPicPr>
            <a:picLocks noChangeAspect="1"/>
          </p:cNvPicPr>
          <p:nvPr/>
        </p:nvPicPr>
        <p:blipFill>
          <a:blip r:embed="rId2"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621549" y="1864031"/>
            <a:ext cx="375159" cy="316800"/>
          </a:xfrm>
          <a:prstGeom prst="rect">
            <a:avLst/>
          </a:prstGeom>
          <a:noFill/>
          <a:ln>
            <a:noFill/>
          </a:ln>
          <a:extLst>
            <a:ext uri="{909E8E84-426E-40dd-AFC4-6F175D3DCCD1}"/>
            <a:ext uri="{91240B29-F687-4f45-9708-019B960494DF}"/>
          </a:extLst>
        </p:spPr>
      </p:pic>
      <p:pic>
        <p:nvPicPr>
          <p:cNvPr id="57" name="Immagine 39">
            <a:extLst>
              <a:ext uri="{FF2B5EF4-FFF2-40B4-BE49-F238E27FC236}">
                <a16:creationId xmlns:a16="http://schemas.microsoft.com/office/drawing/2014/main" id="{807AB8DA-6EE9-418A-A87B-804D144F967A}"/>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742235" y="2601006"/>
            <a:ext cx="254473" cy="255600"/>
          </a:xfrm>
          <a:prstGeom prst="rect">
            <a:avLst/>
          </a:prstGeom>
          <a:noFill/>
          <a:ln>
            <a:noFill/>
          </a:ln>
          <a:extLst>
            <a:ext uri="{909E8E84-426E-40dd-AFC4-6F175D3DCCD1}"/>
            <a:ext uri="{91240B29-F687-4f45-9708-019B960494DF}"/>
          </a:extLst>
        </p:spPr>
      </p:pic>
      <p:pic>
        <p:nvPicPr>
          <p:cNvPr id="58" name="Immagine 2">
            <a:extLst>
              <a:ext uri="{FF2B5EF4-FFF2-40B4-BE49-F238E27FC236}">
                <a16:creationId xmlns:a16="http://schemas.microsoft.com/office/drawing/2014/main" id="{35A9BEDB-8AD1-4EFE-9030-64E3A0CE6F26}"/>
              </a:ext>
            </a:extLst>
          </p:cNvPr>
          <p:cNvPicPr>
            <a:picLocks noChangeAspect="1"/>
          </p:cNvPicPr>
          <p:nvPr/>
        </p:nvPicPr>
        <p:blipFill>
          <a:blip r:embed="rId2"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083736" y="1864031"/>
            <a:ext cx="375159" cy="316800"/>
          </a:xfrm>
          <a:prstGeom prst="rect">
            <a:avLst/>
          </a:prstGeom>
          <a:noFill/>
          <a:ln>
            <a:noFill/>
          </a:ln>
          <a:extLst>
            <a:ext uri="{909E8E84-426E-40dd-AFC4-6F175D3DCCD1}"/>
            <a:ext uri="{91240B29-F687-4f45-9708-019B960494DF}"/>
          </a:extLst>
        </p:spPr>
      </p:pic>
      <p:pic>
        <p:nvPicPr>
          <p:cNvPr id="59" name="Immagine 39">
            <a:extLst>
              <a:ext uri="{FF2B5EF4-FFF2-40B4-BE49-F238E27FC236}">
                <a16:creationId xmlns:a16="http://schemas.microsoft.com/office/drawing/2014/main" id="{807AB8DA-6EE9-418A-A87B-804D144F967A}"/>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083736" y="2601006"/>
            <a:ext cx="254473" cy="255600"/>
          </a:xfrm>
          <a:prstGeom prst="rect">
            <a:avLst/>
          </a:prstGeom>
          <a:noFill/>
          <a:ln>
            <a:noFill/>
          </a:ln>
          <a:extLst>
            <a:ext uri="{909E8E84-426E-40dd-AFC4-6F175D3DCCD1}"/>
            <a:ext uri="{91240B29-F687-4f45-9708-019B960494DF}"/>
          </a:extLst>
        </p:spPr>
      </p:pic>
      <p:pic>
        <p:nvPicPr>
          <p:cNvPr id="60" name="Immagine 59">
            <a:extLst>
              <a:ext uri="{FF2B5EF4-FFF2-40B4-BE49-F238E27FC236}">
                <a16:creationId xmlns:a16="http://schemas.microsoft.com/office/drawing/2014/main" id="{53634AE4-0B63-4FD0-BABC-1C32ECCAB150}"/>
              </a:ext>
            </a:extLst>
          </p:cNvPr>
          <p:cNvPicPr>
            <a:picLocks noChangeAspect="1"/>
          </p:cNvPicPr>
          <p:nvPr/>
        </p:nvPicPr>
        <p:blipFill rotWithShape="1">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083736" y="3419690"/>
            <a:ext cx="259757" cy="255600"/>
          </a:xfrm>
          <a:prstGeom prst="ellipse">
            <a:avLst/>
          </a:prstGeom>
        </p:spPr>
      </p:pic>
      <p:pic>
        <p:nvPicPr>
          <p:cNvPr id="61" name="Immagine 60">
            <a:extLst>
              <a:ext uri="{FF2B5EF4-FFF2-40B4-BE49-F238E27FC236}">
                <a16:creationId xmlns:a16="http://schemas.microsoft.com/office/drawing/2014/main" id="{649EDE9A-5A09-41C2-A087-5BB22839C5D8}"/>
              </a:ext>
            </a:extLst>
          </p:cNvPr>
          <p:cNvPicPr>
            <a:picLocks noChangeAspect="1"/>
          </p:cNvPicPr>
          <p:nvPr/>
        </p:nvPicPr>
        <p:blipFill>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083735" y="4109655"/>
            <a:ext cx="183520" cy="266400"/>
          </a:xfrm>
          <a:prstGeom prst="rect">
            <a:avLst/>
          </a:prstGeom>
          <a:noFill/>
          <a:ln>
            <a:noFill/>
          </a:ln>
          <a:extLst>
            <a:ext uri="{909E8E84-426E-40dd-AFC4-6F175D3DCCD1}"/>
            <a:ext uri="{91240B29-F687-4f45-9708-019B960494DF}"/>
          </a:extLst>
        </p:spPr>
      </p:pic>
      <p:sp>
        <p:nvSpPr>
          <p:cNvPr id="32" name="Rettangolo 5">
            <a:extLst>
              <a:ext uri="{FF2B5EF4-FFF2-40B4-BE49-F238E27FC236}">
                <a16:creationId xmlns:a16="http://schemas.microsoft.com/office/drawing/2014/main" id="{CB8AE001-6839-4DC6-827E-F42764EFF6F0}"/>
              </a:ext>
            </a:extLst>
          </p:cNvPr>
          <p:cNvSpPr>
            <a:spLocks noChangeArrowheads="1"/>
          </p:cNvSpPr>
          <p:nvPr/>
        </p:nvSpPr>
        <p:spPr bwMode="auto">
          <a:xfrm>
            <a:off x="5082993" y="3204879"/>
            <a:ext cx="3157375"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algn="ctr">
              <a:defRPr/>
            </a:pPr>
            <a:r>
              <a:rPr lang="it-IT" altLang="it-IT" sz="1000" dirty="0">
                <a:solidFill>
                  <a:srgbClr val="797979"/>
                </a:solidFill>
                <a:latin typeface="Arial" panose="020B0604020202020204" pitchFamily="34" charset="0"/>
              </a:rPr>
              <a:t>Spese per personale interno, viaggi, soggiorni e </a:t>
            </a:r>
          </a:p>
          <a:p>
            <a:pPr algn="ctr">
              <a:defRPr/>
            </a:pPr>
            <a:r>
              <a:rPr lang="it-IT" altLang="it-IT" sz="1000" dirty="0">
                <a:solidFill>
                  <a:srgbClr val="797979"/>
                </a:solidFill>
                <a:latin typeface="Arial" panose="020B0604020202020204" pitchFamily="34" charset="0"/>
              </a:rPr>
              <a:t>consulenze, sostenute per la formazione </a:t>
            </a:r>
            <a:br>
              <a:rPr lang="it-IT" altLang="it-IT" sz="1000" dirty="0">
                <a:solidFill>
                  <a:srgbClr val="797979"/>
                </a:solidFill>
                <a:latin typeface="Arial" panose="020B0604020202020204" pitchFamily="34" charset="0"/>
              </a:rPr>
            </a:br>
            <a:r>
              <a:rPr lang="it-IT" altLang="it-IT" sz="1000" dirty="0">
                <a:solidFill>
                  <a:srgbClr val="797979"/>
                </a:solidFill>
                <a:latin typeface="Arial" panose="020B0604020202020204" pitchFamily="34" charset="0"/>
              </a:rPr>
              <a:t>del personale operativo all’estero</a:t>
            </a:r>
          </a:p>
        </p:txBody>
      </p:sp>
      <p:sp>
        <p:nvSpPr>
          <p:cNvPr id="34" name="Rettangolo 33">
            <a:extLst>
              <a:ext uri="{FF2B5EF4-FFF2-40B4-BE49-F238E27FC236}">
                <a16:creationId xmlns:a16="http://schemas.microsoft.com/office/drawing/2014/main" id="{DEC0FADB-17C8-423C-A4CF-8F31DAAD1FE1}"/>
              </a:ext>
            </a:extLst>
          </p:cNvPr>
          <p:cNvSpPr/>
          <p:nvPr/>
        </p:nvSpPr>
        <p:spPr>
          <a:xfrm>
            <a:off x="5082993" y="4051097"/>
            <a:ext cx="3157375"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4 anni, di cui 1 di preammortamento</a:t>
            </a:r>
          </a:p>
        </p:txBody>
      </p:sp>
      <p:pic>
        <p:nvPicPr>
          <p:cNvPr id="36" name="Immagine 35">
            <a:extLst>
              <a:ext uri="{FF2B5EF4-FFF2-40B4-BE49-F238E27FC236}">
                <a16:creationId xmlns:a16="http://schemas.microsoft.com/office/drawing/2014/main" id="{53634AE4-0B63-4FD0-BABC-1C32ECCAB150}"/>
              </a:ext>
            </a:extLst>
          </p:cNvPr>
          <p:cNvPicPr>
            <a:picLocks noChangeAspect="1"/>
          </p:cNvPicPr>
          <p:nvPr/>
        </p:nvPicPr>
        <p:blipFill rotWithShape="1">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736951" y="3419690"/>
            <a:ext cx="259757" cy="255600"/>
          </a:xfrm>
          <a:prstGeom prst="ellipse">
            <a:avLst/>
          </a:prstGeom>
        </p:spPr>
      </p:pic>
      <p:pic>
        <p:nvPicPr>
          <p:cNvPr id="37" name="Immagine 36">
            <a:extLst>
              <a:ext uri="{FF2B5EF4-FFF2-40B4-BE49-F238E27FC236}">
                <a16:creationId xmlns:a16="http://schemas.microsoft.com/office/drawing/2014/main" id="{649EDE9A-5A09-41C2-A087-5BB22839C5D8}"/>
              </a:ext>
            </a:extLst>
          </p:cNvPr>
          <p:cNvPicPr>
            <a:picLocks noChangeAspect="1"/>
          </p:cNvPicPr>
          <p:nvPr/>
        </p:nvPicPr>
        <p:blipFill>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813187" y="4109655"/>
            <a:ext cx="183520" cy="266400"/>
          </a:xfrm>
          <a:prstGeom prst="rect">
            <a:avLst/>
          </a:prstGeom>
          <a:noFill/>
          <a:ln>
            <a:noFill/>
          </a:ln>
          <a:extLst>
            <a:ext uri="{909E8E84-426E-40dd-AFC4-6F175D3DCCD1}"/>
            <a:ext uri="{91240B29-F687-4f45-9708-019B960494DF}"/>
          </a:extLst>
        </p:spPr>
      </p:pic>
      <p:sp>
        <p:nvSpPr>
          <p:cNvPr id="47" name="Segnaposto testo 2"/>
          <p:cNvSpPr txBox="1">
            <a:spLocks/>
          </p:cNvSpPr>
          <p:nvPr/>
        </p:nvSpPr>
        <p:spPr>
          <a:xfrm>
            <a:off x="5396355" y="806732"/>
            <a:ext cx="3460928" cy="366652"/>
          </a:xfrm>
          <a:prstGeom prst="rect">
            <a:avLst/>
          </a:prstGeom>
        </p:spPr>
        <p:txBody>
          <a:bodyPr vert="horz" lIns="0" tIns="0" rIns="0" bIns="0" rtlCol="0" anchor="t">
            <a:noAutofit/>
          </a:bodyPr>
          <a:lstStyle>
            <a:lvl1pPr marL="0" indent="0" algn="l" defTabSz="685800" rtl="0" eaLnBrk="1" latinLnBrk="0" hangingPunct="1">
              <a:lnSpc>
                <a:spcPct val="90000"/>
              </a:lnSpc>
              <a:spcBef>
                <a:spcPts val="750"/>
              </a:spcBef>
              <a:buFont typeface="Arial" panose="020B0604020202020204" pitchFamily="34" charset="0"/>
              <a:buNone/>
              <a:defRPr sz="1600" b="0" i="0" kern="1200">
                <a:solidFill>
                  <a:schemeClr val="accent6"/>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514337">
              <a:spcBef>
                <a:spcPts val="563"/>
              </a:spcBef>
              <a:defRPr/>
            </a:pPr>
            <a:r>
              <a:rPr lang="it-IT" sz="1400" b="1" dirty="0">
                <a:solidFill>
                  <a:srgbClr val="797979"/>
                </a:solidFill>
              </a:rPr>
              <a:t>Assistenza tecnica</a:t>
            </a:r>
          </a:p>
        </p:txBody>
      </p:sp>
      <p:pic>
        <p:nvPicPr>
          <p:cNvPr id="30" name="Immagine 29"/>
          <p:cNvPicPr>
            <a:picLocks noChangeAspect="1"/>
          </p:cNvPicPr>
          <p:nvPr/>
        </p:nvPicPr>
        <p:blipFill>
          <a:blip r:embed="rId6"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49677" y="720445"/>
            <a:ext cx="306000" cy="306000"/>
          </a:xfrm>
          <a:prstGeom prst="rect">
            <a:avLst/>
          </a:prstGeom>
        </p:spPr>
      </p:pic>
      <p:pic>
        <p:nvPicPr>
          <p:cNvPr id="31" name="Immagine 30"/>
          <p:cNvPicPr>
            <a:picLocks noChangeAspect="1"/>
          </p:cNvPicPr>
          <p:nvPr/>
        </p:nvPicPr>
        <p:blipFill>
          <a:blip r:embed="rId7"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986597" y="799177"/>
            <a:ext cx="306000" cy="306000"/>
          </a:xfrm>
          <a:prstGeom prst="rect">
            <a:avLst/>
          </a:prstGeom>
        </p:spPr>
      </p:pic>
      <p:sp>
        <p:nvSpPr>
          <p:cNvPr id="28" name="Rettangolo 2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35" name="Rettangolo 34"/>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Tree>
    <p:extLst>
      <p:ext uri="{BB962C8B-B14F-4D97-AF65-F5344CB8AC3E}">
        <p14:creationId xmlns:p14="http://schemas.microsoft.com/office/powerpoint/2010/main" val="343588086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Connettore 1 69">
            <a:extLst>
              <a:ext uri="{FF2B5EF4-FFF2-40B4-BE49-F238E27FC236}">
                <a16:creationId xmlns:a16="http://schemas.microsoft.com/office/drawing/2014/main" id="{F9223FB0-A07A-42DD-813B-CF2D00538872}"/>
              </a:ext>
            </a:extLst>
          </p:cNvPr>
          <p:cNvCxnSpPr>
            <a:cxnSpLocks noChangeShapeType="1"/>
          </p:cNvCxnSpPr>
          <p:nvPr/>
        </p:nvCxnSpPr>
        <p:spPr bwMode="auto">
          <a:xfrm>
            <a:off x="4580741" y="1551961"/>
            <a:ext cx="0" cy="3167144"/>
          </a:xfrm>
          <a:prstGeom prst="line">
            <a:avLst/>
          </a:prstGeom>
          <a:noFill/>
          <a:ln w="12700" cap="rnd" algn="ctr">
            <a:solidFill>
              <a:srgbClr val="00538F"/>
            </a:solidFill>
            <a:prstDash val="sysDot"/>
            <a:round/>
            <a:headEnd/>
            <a:tailEnd/>
          </a:ln>
          <a:extLst>
            <a:ext uri="{909E8E84-426E-40DD-AFC4-6F175D3DCCD1}">
              <a14:hiddenFill xmlns:a14="http://schemas.microsoft.com/office/drawing/2010/main">
                <a:noFill/>
              </a14:hiddenFill>
            </a:ext>
          </a:extLst>
        </p:spPr>
      </p:cxnSp>
      <p:sp>
        <p:nvSpPr>
          <p:cNvPr id="27" name="Segnaposto testo 25">
            <a:extLst>
              <a:ext uri="{FF2B5EF4-FFF2-40B4-BE49-F238E27FC236}">
                <a16:creationId xmlns:a16="http://schemas.microsoft.com/office/drawing/2014/main" id="{6B995381-B17B-4631-89F9-93B28697404F}"/>
              </a:ext>
            </a:extLst>
          </p:cNvPr>
          <p:cNvSpPr txBox="1">
            <a:spLocks/>
          </p:cNvSpPr>
          <p:nvPr/>
        </p:nvSpPr>
        <p:spPr bwMode="auto">
          <a:xfrm>
            <a:off x="5332413" y="980400"/>
            <a:ext cx="3523064" cy="488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sviluppare il proprio commercio digitale in Paesi esteri attraverso una piattaforma informatica propria o un market </a:t>
            </a:r>
            <a:r>
              <a:rPr lang="it-IT" altLang="it-IT" sz="1200" b="1" dirty="0" err="1">
                <a:latin typeface="Arial" panose="020B0604020202020204" pitchFamily="34" charset="0"/>
              </a:rPr>
              <a:t>place</a:t>
            </a:r>
            <a:endParaRPr lang="it-IT" altLang="it-IT" sz="1200" b="1" dirty="0">
              <a:latin typeface="Arial" panose="020B0604020202020204" pitchFamily="34" charset="0"/>
            </a:endParaRPr>
          </a:p>
        </p:txBody>
      </p:sp>
      <p:sp>
        <p:nvSpPr>
          <p:cNvPr id="2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5398703" y="1873369"/>
            <a:ext cx="3101391"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A tutte le società di capitali</a:t>
            </a:r>
          </a:p>
        </p:txBody>
      </p:sp>
      <p:sp>
        <p:nvSpPr>
          <p:cNvPr id="33" name="Rettangolo 32">
            <a:extLst>
              <a:ext uri="{FF2B5EF4-FFF2-40B4-BE49-F238E27FC236}">
                <a16:creationId xmlns:a16="http://schemas.microsoft.com/office/drawing/2014/main" id="{C4DC1474-D9A6-4443-B30F-FDC0AB40DE10}"/>
              </a:ext>
            </a:extLst>
          </p:cNvPr>
          <p:cNvSpPr>
            <a:spLocks noChangeArrowheads="1"/>
          </p:cNvSpPr>
          <p:nvPr/>
        </p:nvSpPr>
        <p:spPr bwMode="auto">
          <a:xfrm>
            <a:off x="5398703" y="2422103"/>
            <a:ext cx="3101391" cy="941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en-GB" sz="1000" dirty="0">
                <a:solidFill>
                  <a:srgbClr val="797979"/>
                </a:solidFill>
                <a:latin typeface="Arial"/>
              </a:rPr>
              <a:t> min € </a:t>
            </a:r>
            <a:r>
              <a:rPr lang="it-IT" sz="1000" dirty="0">
                <a:solidFill>
                  <a:srgbClr val="797979"/>
                </a:solidFill>
                <a:latin typeface="Arial"/>
              </a:rPr>
              <a:t>25.000,00;</a:t>
            </a:r>
          </a:p>
          <a:p>
            <a:pPr marL="69051" indent="-69051" algn="ctr">
              <a:spcAft>
                <a:spcPts val="225"/>
              </a:spcAft>
              <a:buFont typeface="Arial" panose="020B0604020202020204" pitchFamily="34" charset="0"/>
              <a:buChar char="•"/>
              <a:defRPr/>
            </a:pPr>
            <a:r>
              <a:rPr lang="it-IT" sz="1000" dirty="0" err="1">
                <a:solidFill>
                  <a:srgbClr val="797979"/>
                </a:solidFill>
                <a:latin typeface="Arial"/>
              </a:rPr>
              <a:t>max</a:t>
            </a:r>
            <a:r>
              <a:rPr lang="it-IT" sz="1000" dirty="0">
                <a:solidFill>
                  <a:srgbClr val="797979"/>
                </a:solidFill>
                <a:latin typeface="Arial"/>
              </a:rPr>
              <a:t> € 300.000,00 per l’utilizzo di un market </a:t>
            </a:r>
            <a:r>
              <a:rPr lang="it-IT" sz="1000" dirty="0" err="1">
                <a:solidFill>
                  <a:srgbClr val="797979"/>
                </a:solidFill>
                <a:latin typeface="Arial"/>
              </a:rPr>
              <a:t>place</a:t>
            </a:r>
            <a:endParaRPr lang="it-IT" sz="1000" dirty="0">
              <a:solidFill>
                <a:srgbClr val="797979"/>
              </a:solidFill>
              <a:latin typeface="Arial"/>
            </a:endParaRPr>
          </a:p>
          <a:p>
            <a:pPr marL="69051" indent="-69051" algn="ctr">
              <a:spcAft>
                <a:spcPts val="225"/>
              </a:spcAft>
              <a:buFont typeface="Arial" panose="020B0604020202020204" pitchFamily="34" charset="0"/>
              <a:buChar char="•"/>
              <a:defRPr/>
            </a:pPr>
            <a:r>
              <a:rPr lang="it-IT" sz="1000" dirty="0" err="1">
                <a:solidFill>
                  <a:srgbClr val="797979"/>
                </a:solidFill>
                <a:latin typeface="Arial"/>
              </a:rPr>
              <a:t>max</a:t>
            </a:r>
            <a:r>
              <a:rPr lang="it-IT" sz="1000" dirty="0">
                <a:solidFill>
                  <a:srgbClr val="797979"/>
                </a:solidFill>
                <a:latin typeface="Arial"/>
              </a:rPr>
              <a:t> € 450.000,00 per una piattaforma propria</a:t>
            </a:r>
            <a:endParaRPr lang="en-GB" sz="1000" dirty="0">
              <a:solidFill>
                <a:srgbClr val="797979"/>
              </a:solidFill>
              <a:latin typeface="Arial"/>
            </a:endParaRPr>
          </a:p>
          <a:p>
            <a:pPr marL="69051" indent="-69051" algn="ctr">
              <a:spcAft>
                <a:spcPts val="225"/>
              </a:spcAft>
              <a:buFont typeface="Arial" panose="020B0604020202020204" pitchFamily="34" charset="0"/>
              <a:buChar char="•"/>
              <a:defRPr/>
            </a:pPr>
            <a:r>
              <a:rPr lang="en-GB" sz="1000" dirty="0">
                <a:solidFill>
                  <a:srgbClr val="797979"/>
                </a:solidFill>
                <a:latin typeface="Arial"/>
              </a:rPr>
              <a:t>≤ </a:t>
            </a:r>
            <a:r>
              <a:rPr lang="it-IT" sz="1000" dirty="0">
                <a:solidFill>
                  <a:srgbClr val="797979"/>
                </a:solidFill>
                <a:latin typeface="Arial"/>
              </a:rPr>
              <a:t>15% del fatturato medio dell’ultimo biennio</a:t>
            </a:r>
            <a:endParaRPr lang="en-GB" sz="1000" dirty="0">
              <a:solidFill>
                <a:srgbClr val="797979"/>
              </a:solidFill>
              <a:latin typeface="Arial"/>
            </a:endParaRPr>
          </a:p>
        </p:txBody>
      </p:sp>
      <p:sp>
        <p:nvSpPr>
          <p:cNvPr id="21" name="Segnaposto numero diapositiva 3"/>
          <p:cNvSpPr>
            <a:spLocks noGrp="1"/>
          </p:cNvSpPr>
          <p:nvPr>
            <p:ph type="sldNum" sz="quarter" idx="12"/>
          </p:nvPr>
        </p:nvSpPr>
        <p:spPr/>
        <p:txBody>
          <a:bodyPr/>
          <a:lstStyle/>
          <a:p>
            <a:pPr>
              <a:defRPr/>
            </a:pPr>
            <a:fld id="{608DA0FE-9C19-F746-8419-6700E348BF78}" type="slidenum">
              <a:rPr lang="it-IT"/>
              <a:pPr>
                <a:defRPr/>
              </a:pPr>
              <a:t>41</a:t>
            </a:fld>
            <a:endParaRPr lang="it-IT" dirty="0"/>
          </a:p>
        </p:txBody>
      </p:sp>
      <p:sp>
        <p:nvSpPr>
          <p:cNvPr id="2" name="Titolo 1"/>
          <p:cNvSpPr>
            <a:spLocks noGrp="1"/>
          </p:cNvSpPr>
          <p:nvPr>
            <p:ph type="title"/>
          </p:nvPr>
        </p:nvSpPr>
        <p:spPr/>
        <p:txBody>
          <a:bodyPr>
            <a:normAutofit fontScale="90000"/>
          </a:bodyPr>
          <a:lstStyle/>
          <a:p>
            <a:r>
              <a:rPr lang="it-IT" dirty="0"/>
              <a:t>TEM e E-commerce </a:t>
            </a:r>
            <a:endParaRPr lang="it-IT" dirty="0"/>
          </a:p>
        </p:txBody>
      </p:sp>
      <p:sp>
        <p:nvSpPr>
          <p:cNvPr id="18" name="Segnaposto testo 25">
            <a:extLst>
              <a:ext uri="{FF2B5EF4-FFF2-40B4-BE49-F238E27FC236}">
                <a16:creationId xmlns:a16="http://schemas.microsoft.com/office/drawing/2014/main" id="{6B995381-B17B-4631-89F9-93B28697404F}"/>
              </a:ext>
            </a:extLst>
          </p:cNvPr>
          <p:cNvSpPr txBox="1">
            <a:spLocks/>
          </p:cNvSpPr>
          <p:nvPr/>
        </p:nvSpPr>
        <p:spPr bwMode="auto">
          <a:xfrm>
            <a:off x="921421" y="980400"/>
            <a:ext cx="3659321" cy="670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t"/>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defRPr/>
            </a:pPr>
            <a:r>
              <a:rPr lang="it-IT" altLang="it-IT" sz="1200" b="1" dirty="0">
                <a:latin typeface="Arial" panose="020B0604020202020204" pitchFamily="34" charset="0"/>
              </a:rPr>
              <a:t>L’impresa vuole realizzare progetti di internazionalizzazione in Paesi esteri attraverso l’affiancamento temporaneo di un professionista specializzato</a:t>
            </a:r>
          </a:p>
        </p:txBody>
      </p:sp>
      <p:sp>
        <p:nvSpPr>
          <p:cNvPr id="3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875043" y="1914761"/>
            <a:ext cx="3083332" cy="4026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spcAft>
                <a:spcPts val="225"/>
              </a:spcAft>
              <a:defRPr/>
            </a:pPr>
            <a:r>
              <a:rPr lang="it-IT" altLang="it-IT" sz="1000" dirty="0">
                <a:solidFill>
                  <a:srgbClr val="797979"/>
                </a:solidFill>
                <a:latin typeface="Arial" panose="020B0604020202020204" pitchFamily="34" charset="0"/>
              </a:rPr>
              <a:t> A tutte le società di capitali</a:t>
            </a:r>
          </a:p>
        </p:txBody>
      </p:sp>
      <p:sp>
        <p:nvSpPr>
          <p:cNvPr id="40" name="Rettangolo 39">
            <a:extLst>
              <a:ext uri="{FF2B5EF4-FFF2-40B4-BE49-F238E27FC236}">
                <a16:creationId xmlns:a16="http://schemas.microsoft.com/office/drawing/2014/main" id="{C4DC1474-D9A6-4443-B30F-FDC0AB40DE10}"/>
              </a:ext>
            </a:extLst>
          </p:cNvPr>
          <p:cNvSpPr>
            <a:spLocks noChangeArrowheads="1"/>
          </p:cNvSpPr>
          <p:nvPr/>
        </p:nvSpPr>
        <p:spPr bwMode="auto">
          <a:xfrm>
            <a:off x="875043" y="2463495"/>
            <a:ext cx="3083332" cy="761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it-IT" sz="1000" dirty="0" err="1">
                <a:solidFill>
                  <a:srgbClr val="797979"/>
                </a:solidFill>
                <a:latin typeface="Arial"/>
              </a:rPr>
              <a:t>min</a:t>
            </a:r>
            <a:r>
              <a:rPr lang="it-IT" sz="1000" dirty="0">
                <a:solidFill>
                  <a:srgbClr val="797979"/>
                </a:solidFill>
                <a:latin typeface="Arial"/>
              </a:rPr>
              <a:t> € 25.000,00;</a:t>
            </a:r>
          </a:p>
          <a:p>
            <a:pPr marL="69051" indent="-69051" algn="ctr">
              <a:spcAft>
                <a:spcPts val="225"/>
              </a:spcAft>
              <a:buFont typeface="Arial" panose="020B0604020202020204" pitchFamily="34" charset="0"/>
              <a:buChar char="•"/>
              <a:defRPr/>
            </a:pPr>
            <a:r>
              <a:rPr lang="it-IT" sz="1000" dirty="0" err="1">
                <a:solidFill>
                  <a:srgbClr val="797979"/>
                </a:solidFill>
                <a:latin typeface="Arial"/>
              </a:rPr>
              <a:t>max</a:t>
            </a:r>
            <a:r>
              <a:rPr lang="it-IT" sz="1000" dirty="0">
                <a:solidFill>
                  <a:srgbClr val="797979"/>
                </a:solidFill>
                <a:latin typeface="Arial"/>
              </a:rPr>
              <a:t> € 150.000,00; </a:t>
            </a:r>
          </a:p>
          <a:p>
            <a:pPr marL="69051" indent="-69051" algn="ctr">
              <a:spcAft>
                <a:spcPts val="225"/>
              </a:spcAft>
              <a:buFont typeface="Arial" panose="020B0604020202020204" pitchFamily="34" charset="0"/>
              <a:buChar char="•"/>
              <a:defRPr/>
            </a:pPr>
            <a:r>
              <a:rPr lang="it-IT" sz="1000" dirty="0">
                <a:solidFill>
                  <a:srgbClr val="797979"/>
                </a:solidFill>
                <a:latin typeface="Arial"/>
              </a:rPr>
              <a:t>≤ 15% del fatturato medio dell’ultimo biennio</a:t>
            </a:r>
          </a:p>
        </p:txBody>
      </p:sp>
      <p:sp>
        <p:nvSpPr>
          <p:cNvPr id="41" name="Rettangolo 5">
            <a:extLst>
              <a:ext uri="{FF2B5EF4-FFF2-40B4-BE49-F238E27FC236}">
                <a16:creationId xmlns:a16="http://schemas.microsoft.com/office/drawing/2014/main" id="{CB8AE001-6839-4DC6-827E-F42764EFF6F0}"/>
              </a:ext>
            </a:extLst>
          </p:cNvPr>
          <p:cNvSpPr>
            <a:spLocks noChangeArrowheads="1"/>
          </p:cNvSpPr>
          <p:nvPr/>
        </p:nvSpPr>
        <p:spPr bwMode="auto">
          <a:xfrm>
            <a:off x="875043" y="3309917"/>
            <a:ext cx="3083332"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marL="171442" indent="-171442" algn="ctr">
              <a:buFont typeface="Arial" panose="020B0604020202020204" pitchFamily="34" charset="0"/>
              <a:buChar char="•"/>
              <a:defRPr/>
            </a:pPr>
            <a:r>
              <a:rPr lang="it-IT" altLang="it-IT" sz="1000" dirty="0">
                <a:solidFill>
                  <a:srgbClr val="797979"/>
                </a:solidFill>
                <a:latin typeface="Arial" panose="020B0604020202020204" pitchFamily="34" charset="0"/>
              </a:rPr>
              <a:t>spese per le prestazioni professionali del TEM,</a:t>
            </a:r>
          </a:p>
          <a:p>
            <a:pPr marL="171442" indent="-171442" algn="ctr">
              <a:buFont typeface="Arial" panose="020B0604020202020204" pitchFamily="34" charset="0"/>
              <a:buChar char="•"/>
              <a:defRPr/>
            </a:pPr>
            <a:r>
              <a:rPr lang="it-IT" altLang="it-IT" sz="1000" dirty="0">
                <a:solidFill>
                  <a:srgbClr val="797979"/>
                </a:solidFill>
                <a:latin typeface="Arial" panose="020B0604020202020204" pitchFamily="34" charset="0"/>
              </a:rPr>
              <a:t>spese strettamente connesse alla realizzazione del progetto elaborato con l'assistenza del TEM</a:t>
            </a:r>
          </a:p>
        </p:txBody>
      </p:sp>
      <p:sp>
        <p:nvSpPr>
          <p:cNvPr id="42" name="Rettangolo 41">
            <a:extLst>
              <a:ext uri="{FF2B5EF4-FFF2-40B4-BE49-F238E27FC236}">
                <a16:creationId xmlns:a16="http://schemas.microsoft.com/office/drawing/2014/main" id="{DEC0FADB-17C8-423C-A4CF-8F31DAAD1FE1}"/>
              </a:ext>
            </a:extLst>
          </p:cNvPr>
          <p:cNvSpPr/>
          <p:nvPr/>
        </p:nvSpPr>
        <p:spPr>
          <a:xfrm>
            <a:off x="875043" y="4136159"/>
            <a:ext cx="3083332"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4 anni  di cui 2 di preammortamento</a:t>
            </a:r>
          </a:p>
        </p:txBody>
      </p:sp>
      <p:pic>
        <p:nvPicPr>
          <p:cNvPr id="54" name="Immagine 2">
            <a:extLst>
              <a:ext uri="{FF2B5EF4-FFF2-40B4-BE49-F238E27FC236}">
                <a16:creationId xmlns:a16="http://schemas.microsoft.com/office/drawing/2014/main" id="{35A9BEDB-8AD1-4EFE-9030-64E3A0CE6F26}"/>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688840" y="1959243"/>
            <a:ext cx="375159" cy="316800"/>
          </a:xfrm>
          <a:prstGeom prst="rect">
            <a:avLst/>
          </a:prstGeom>
          <a:noFill/>
          <a:ln>
            <a:noFill/>
          </a:ln>
          <a:extLst>
            <a:ext uri="{909E8E84-426E-40dd-AFC4-6F175D3DCCD1}"/>
            <a:ext uri="{91240B29-F687-4f45-9708-019B960494DF}"/>
          </a:extLst>
        </p:spPr>
      </p:pic>
      <p:pic>
        <p:nvPicPr>
          <p:cNvPr id="57" name="Immagine 39">
            <a:extLst>
              <a:ext uri="{FF2B5EF4-FFF2-40B4-BE49-F238E27FC236}">
                <a16:creationId xmlns:a16="http://schemas.microsoft.com/office/drawing/2014/main" id="{807AB8DA-6EE9-418A-A87B-804D144F967A}"/>
              </a:ext>
            </a:extLst>
          </p:cNvPr>
          <p:cNvPicPr>
            <a:picLocks noChangeAspect="1"/>
          </p:cNvPicPr>
          <p:nvPr/>
        </p:nvPicPr>
        <p:blipFill>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809527" y="2696218"/>
            <a:ext cx="254473" cy="255600"/>
          </a:xfrm>
          <a:prstGeom prst="rect">
            <a:avLst/>
          </a:prstGeom>
          <a:noFill/>
          <a:ln>
            <a:noFill/>
          </a:ln>
          <a:extLst>
            <a:ext uri="{909E8E84-426E-40dd-AFC4-6F175D3DCCD1}"/>
            <a:ext uri="{91240B29-F687-4f45-9708-019B960494DF}"/>
          </a:extLst>
        </p:spPr>
      </p:pic>
      <p:pic>
        <p:nvPicPr>
          <p:cNvPr id="58" name="Immagine 2">
            <a:extLst>
              <a:ext uri="{FF2B5EF4-FFF2-40B4-BE49-F238E27FC236}">
                <a16:creationId xmlns:a16="http://schemas.microsoft.com/office/drawing/2014/main" id="{35A9BEDB-8AD1-4EFE-9030-64E3A0CE6F26}"/>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7" y="1959243"/>
            <a:ext cx="375159" cy="316800"/>
          </a:xfrm>
          <a:prstGeom prst="rect">
            <a:avLst/>
          </a:prstGeom>
          <a:noFill/>
          <a:ln>
            <a:noFill/>
          </a:ln>
          <a:extLst>
            <a:ext uri="{909E8E84-426E-40dd-AFC4-6F175D3DCCD1}"/>
            <a:ext uri="{91240B29-F687-4f45-9708-019B960494DF}"/>
          </a:extLst>
        </p:spPr>
      </p:pic>
      <p:pic>
        <p:nvPicPr>
          <p:cNvPr id="59" name="Immagine 39">
            <a:extLst>
              <a:ext uri="{FF2B5EF4-FFF2-40B4-BE49-F238E27FC236}">
                <a16:creationId xmlns:a16="http://schemas.microsoft.com/office/drawing/2014/main" id="{807AB8DA-6EE9-418A-A87B-804D144F967A}"/>
              </a:ext>
            </a:extLst>
          </p:cNvPr>
          <p:cNvPicPr>
            <a:picLocks noChangeAspect="1"/>
          </p:cNvPicPr>
          <p:nvPr/>
        </p:nvPicPr>
        <p:blipFill>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8" y="2675595"/>
            <a:ext cx="254473" cy="255600"/>
          </a:xfrm>
          <a:prstGeom prst="rect">
            <a:avLst/>
          </a:prstGeom>
          <a:noFill/>
          <a:ln>
            <a:noFill/>
          </a:ln>
          <a:extLst>
            <a:ext uri="{909E8E84-426E-40dd-AFC4-6F175D3DCCD1}"/>
            <a:ext uri="{91240B29-F687-4f45-9708-019B960494DF}"/>
          </a:extLst>
        </p:spPr>
      </p:pic>
      <p:pic>
        <p:nvPicPr>
          <p:cNvPr id="60" name="Immagine 59">
            <a:extLst>
              <a:ext uri="{FF2B5EF4-FFF2-40B4-BE49-F238E27FC236}">
                <a16:creationId xmlns:a16="http://schemas.microsoft.com/office/drawing/2014/main" id="{53634AE4-0B63-4FD0-BABC-1C32ECCAB150}"/>
              </a:ext>
            </a:extLst>
          </p:cNvPr>
          <p:cNvPicPr>
            <a:picLocks noChangeAspect="1"/>
          </p:cNvPicPr>
          <p:nvPr/>
        </p:nvPicPr>
        <p:blipFill rotWithShape="1">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151028" y="3494279"/>
            <a:ext cx="259757" cy="255600"/>
          </a:xfrm>
          <a:prstGeom prst="ellipse">
            <a:avLst/>
          </a:prstGeom>
        </p:spPr>
      </p:pic>
      <p:pic>
        <p:nvPicPr>
          <p:cNvPr id="61" name="Immagine 60">
            <a:extLst>
              <a:ext uri="{FF2B5EF4-FFF2-40B4-BE49-F238E27FC236}">
                <a16:creationId xmlns:a16="http://schemas.microsoft.com/office/drawing/2014/main" id="{649EDE9A-5A09-41C2-A087-5BB22839C5D8}"/>
              </a:ext>
            </a:extLst>
          </p:cNvPr>
          <p:cNvPicPr>
            <a:picLocks noChangeAspect="1"/>
          </p:cNvPicPr>
          <p:nvPr/>
        </p:nvPicPr>
        <p:blipFill>
          <a:blip r:embed="rId6"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51028" y="4184244"/>
            <a:ext cx="183520" cy="266400"/>
          </a:xfrm>
          <a:prstGeom prst="rect">
            <a:avLst/>
          </a:prstGeom>
          <a:noFill/>
          <a:ln>
            <a:noFill/>
          </a:ln>
          <a:extLst>
            <a:ext uri="{909E8E84-426E-40dd-AFC4-6F175D3DCCD1}"/>
            <a:ext uri="{91240B29-F687-4f45-9708-019B960494DF}"/>
          </a:extLst>
        </p:spPr>
      </p:pic>
      <p:sp>
        <p:nvSpPr>
          <p:cNvPr id="32" name="Rettangolo 5">
            <a:extLst>
              <a:ext uri="{FF2B5EF4-FFF2-40B4-BE49-F238E27FC236}">
                <a16:creationId xmlns:a16="http://schemas.microsoft.com/office/drawing/2014/main" id="{CB8AE001-6839-4DC6-827E-F42764EFF6F0}"/>
              </a:ext>
            </a:extLst>
          </p:cNvPr>
          <p:cNvSpPr>
            <a:spLocks noChangeArrowheads="1"/>
          </p:cNvSpPr>
          <p:nvPr/>
        </p:nvSpPr>
        <p:spPr bwMode="auto">
          <a:xfrm>
            <a:off x="5398705" y="3334641"/>
            <a:ext cx="3157375"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SPESE FINANZIABILI </a:t>
            </a:r>
          </a:p>
          <a:p>
            <a:pPr algn="ctr">
              <a:defRPr/>
            </a:pPr>
            <a:r>
              <a:rPr lang="it-IT" altLang="it-IT" sz="1000" dirty="0">
                <a:solidFill>
                  <a:srgbClr val="797979"/>
                </a:solidFill>
                <a:latin typeface="Arial" panose="020B0604020202020204" pitchFamily="34" charset="0"/>
              </a:rPr>
              <a:t>Creazione e sviluppo della piattaforma,  gestione/funzionamento della piattaforma /market </a:t>
            </a:r>
            <a:r>
              <a:rPr lang="it-IT" altLang="it-IT" sz="1000" dirty="0" err="1">
                <a:solidFill>
                  <a:srgbClr val="797979"/>
                </a:solidFill>
                <a:latin typeface="Arial" panose="020B0604020202020204" pitchFamily="34" charset="0"/>
              </a:rPr>
              <a:t>place</a:t>
            </a:r>
            <a:r>
              <a:rPr lang="it-IT" altLang="it-IT" sz="1000" dirty="0">
                <a:solidFill>
                  <a:srgbClr val="797979"/>
                </a:solidFill>
                <a:latin typeface="Arial" panose="020B0604020202020204" pitchFamily="34" charset="0"/>
              </a:rPr>
              <a:t>, spese promozionali e formazione</a:t>
            </a:r>
          </a:p>
        </p:txBody>
      </p:sp>
      <p:sp>
        <p:nvSpPr>
          <p:cNvPr id="34" name="Rettangolo 33">
            <a:extLst>
              <a:ext uri="{FF2B5EF4-FFF2-40B4-BE49-F238E27FC236}">
                <a16:creationId xmlns:a16="http://schemas.microsoft.com/office/drawing/2014/main" id="{DEC0FADB-17C8-423C-A4CF-8F31DAAD1FE1}"/>
              </a:ext>
            </a:extLst>
          </p:cNvPr>
          <p:cNvSpPr/>
          <p:nvPr/>
        </p:nvSpPr>
        <p:spPr>
          <a:xfrm>
            <a:off x="5398705" y="4094767"/>
            <a:ext cx="3157375" cy="402674"/>
          </a:xfrm>
          <a:prstGeom prst="rect">
            <a:avLst/>
          </a:prstGeom>
        </p:spPr>
        <p:txBody>
          <a:bodyPr wrap="square"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4 anni, di cui 1 di preammortamento</a:t>
            </a:r>
          </a:p>
        </p:txBody>
      </p:sp>
      <p:pic>
        <p:nvPicPr>
          <p:cNvPr id="36" name="Immagine 35">
            <a:extLst>
              <a:ext uri="{FF2B5EF4-FFF2-40B4-BE49-F238E27FC236}">
                <a16:creationId xmlns:a16="http://schemas.microsoft.com/office/drawing/2014/main" id="{53634AE4-0B63-4FD0-BABC-1C32ECCAB150}"/>
              </a:ext>
            </a:extLst>
          </p:cNvPr>
          <p:cNvPicPr>
            <a:picLocks noChangeAspect="1"/>
          </p:cNvPicPr>
          <p:nvPr/>
        </p:nvPicPr>
        <p:blipFill rotWithShape="1">
          <a:blip r:embed="rId5" cstate="print">
            <a:duotone>
              <a:srgbClr val="747474">
                <a:shade val="45000"/>
                <a:satMod val="135000"/>
              </a:srgbClr>
              <a:prstClr val="white"/>
            </a:duotone>
            <a:extLst>
              <a:ext uri="{28A0092B-C50C-407E-A947-70E740481C1C}">
                <a14:useLocalDpi xmlns:a14="http://schemas.microsoft.com/office/drawing/2010/main" val="0"/>
              </a:ext>
            </a:extLst>
          </a:blip>
          <a:srcRect/>
          <a:stretch/>
        </p:blipFill>
        <p:spPr>
          <a:xfrm>
            <a:off x="4804243" y="3514902"/>
            <a:ext cx="259757" cy="255600"/>
          </a:xfrm>
          <a:prstGeom prst="ellipse">
            <a:avLst/>
          </a:prstGeom>
        </p:spPr>
      </p:pic>
      <p:pic>
        <p:nvPicPr>
          <p:cNvPr id="37" name="Immagine 36">
            <a:extLst>
              <a:ext uri="{FF2B5EF4-FFF2-40B4-BE49-F238E27FC236}">
                <a16:creationId xmlns:a16="http://schemas.microsoft.com/office/drawing/2014/main" id="{649EDE9A-5A09-41C2-A087-5BB22839C5D8}"/>
              </a:ext>
            </a:extLst>
          </p:cNvPr>
          <p:cNvPicPr>
            <a:picLocks noChangeAspect="1"/>
          </p:cNvPicPr>
          <p:nvPr/>
        </p:nvPicPr>
        <p:blipFill>
          <a:blip r:embed="rId6"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880478" y="4204867"/>
            <a:ext cx="183520" cy="266400"/>
          </a:xfrm>
          <a:prstGeom prst="rect">
            <a:avLst/>
          </a:prstGeom>
          <a:noFill/>
          <a:ln>
            <a:noFill/>
          </a:ln>
          <a:extLst>
            <a:ext uri="{909E8E84-426E-40dd-AFC4-6F175D3DCCD1}"/>
            <a:ext uri="{91240B29-F687-4f45-9708-019B960494DF}"/>
          </a:extLst>
        </p:spPr>
      </p:pic>
      <p:sp>
        <p:nvSpPr>
          <p:cNvPr id="47" name="Segnaposto testo 2"/>
          <p:cNvSpPr txBox="1">
            <a:spLocks/>
          </p:cNvSpPr>
          <p:nvPr/>
        </p:nvSpPr>
        <p:spPr>
          <a:xfrm>
            <a:off x="5396354" y="760015"/>
            <a:ext cx="3103741" cy="152042"/>
          </a:xfrm>
          <a:prstGeom prst="rect">
            <a:avLst/>
          </a:prstGeom>
        </p:spPr>
        <p:txBody>
          <a:bodyPr vert="horz" lIns="0" tIns="0" rIns="0" bIns="0" rtlCol="0" anchor="t">
            <a:noAutofit/>
          </a:bodyPr>
          <a:lstStyle>
            <a:lvl1pPr marL="0" indent="0" algn="l" defTabSz="685800" rtl="0" eaLnBrk="1" latinLnBrk="0" hangingPunct="1">
              <a:lnSpc>
                <a:spcPct val="90000"/>
              </a:lnSpc>
              <a:spcBef>
                <a:spcPts val="750"/>
              </a:spcBef>
              <a:buFont typeface="Arial" panose="020B0604020202020204" pitchFamily="34" charset="0"/>
              <a:buNone/>
              <a:defRPr sz="1600" b="0" i="0" kern="1200">
                <a:solidFill>
                  <a:schemeClr val="accent6"/>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514337">
              <a:spcBef>
                <a:spcPts val="563"/>
              </a:spcBef>
              <a:defRPr/>
            </a:pPr>
            <a:r>
              <a:rPr lang="it-IT" sz="1400" b="1" dirty="0">
                <a:solidFill>
                  <a:srgbClr val="797979"/>
                </a:solidFill>
              </a:rPr>
              <a:t>E-commerce</a:t>
            </a:r>
          </a:p>
        </p:txBody>
      </p:sp>
      <p:pic>
        <p:nvPicPr>
          <p:cNvPr id="35" name="Immagine 34"/>
          <p:cNvPicPr>
            <a:picLocks noChangeAspect="1"/>
          </p:cNvPicPr>
          <p:nvPr/>
        </p:nvPicPr>
        <p:blipFill>
          <a:blip r:embed="rId7" cstate="print">
            <a:duotone>
              <a:prstClr val="black"/>
              <a:schemeClr val="bg2">
                <a:lumMod val="90000"/>
                <a:tint val="45000"/>
                <a:satMod val="400000"/>
              </a:schemeClr>
            </a:duotone>
            <a:extLst>
              <a:ext uri="{28A0092B-C50C-407E-A947-70E740481C1C}">
                <a14:useLocalDpi xmlns:a14="http://schemas.microsoft.com/office/drawing/2010/main" val="0"/>
              </a:ext>
            </a:extLst>
          </a:blip>
          <a:stretch>
            <a:fillRect/>
          </a:stretch>
        </p:blipFill>
        <p:spPr>
          <a:xfrm>
            <a:off x="519853" y="735600"/>
            <a:ext cx="244800" cy="244800"/>
          </a:xfrm>
          <a:prstGeom prst="rect">
            <a:avLst/>
          </a:prstGeom>
        </p:spPr>
      </p:pic>
      <p:pic>
        <p:nvPicPr>
          <p:cNvPr id="38" name="Immagine 37"/>
          <p:cNvPicPr>
            <a:picLocks noChangeAspect="1"/>
          </p:cNvPicPr>
          <p:nvPr/>
        </p:nvPicPr>
        <p:blipFill>
          <a:blip r:embed="rId8"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889199" y="664721"/>
            <a:ext cx="306000" cy="306000"/>
          </a:xfrm>
          <a:prstGeom prst="rect">
            <a:avLst/>
          </a:prstGeom>
        </p:spPr>
      </p:pic>
      <p:sp>
        <p:nvSpPr>
          <p:cNvPr id="28" name="Rettangolo 27"/>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30" name="Rettangolo 29"/>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
        <p:nvSpPr>
          <p:cNvPr id="31" name="Segnaposto testo 2"/>
          <p:cNvSpPr txBox="1">
            <a:spLocks/>
          </p:cNvSpPr>
          <p:nvPr/>
        </p:nvSpPr>
        <p:spPr>
          <a:xfrm>
            <a:off x="965808" y="718039"/>
            <a:ext cx="3103741" cy="152042"/>
          </a:xfrm>
          <a:prstGeom prst="rect">
            <a:avLst/>
          </a:prstGeom>
        </p:spPr>
        <p:txBody>
          <a:bodyPr vert="horz" lIns="0" tIns="0" rIns="0" bIns="0" rtlCol="0" anchor="t">
            <a:noAutofit/>
          </a:bodyPr>
          <a:lstStyle>
            <a:lvl1pPr marL="0" indent="0" algn="l" defTabSz="685800" rtl="0" eaLnBrk="1" latinLnBrk="0" hangingPunct="1">
              <a:lnSpc>
                <a:spcPct val="90000"/>
              </a:lnSpc>
              <a:spcBef>
                <a:spcPts val="750"/>
              </a:spcBef>
              <a:buFont typeface="Arial" panose="020B0604020202020204" pitchFamily="34" charset="0"/>
              <a:buNone/>
              <a:defRPr sz="1600" b="0" i="0" kern="1200">
                <a:solidFill>
                  <a:schemeClr val="accent6"/>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defTabSz="514337">
              <a:spcBef>
                <a:spcPts val="563"/>
              </a:spcBef>
              <a:defRPr/>
            </a:pPr>
            <a:r>
              <a:rPr lang="it-IT" sz="1400" b="1" dirty="0" smtClean="0">
                <a:solidFill>
                  <a:srgbClr val="797979"/>
                </a:solidFill>
              </a:rPr>
              <a:t>TEM</a:t>
            </a:r>
            <a:endParaRPr lang="it-IT" sz="1400" b="1" dirty="0">
              <a:solidFill>
                <a:srgbClr val="797979"/>
              </a:solidFill>
            </a:endParaRPr>
          </a:p>
        </p:txBody>
      </p:sp>
    </p:spTree>
    <p:extLst>
      <p:ext uri="{BB962C8B-B14F-4D97-AF65-F5344CB8AC3E}">
        <p14:creationId xmlns:p14="http://schemas.microsoft.com/office/powerpoint/2010/main" val="36465878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 name="Connettore 1 69">
            <a:extLst>
              <a:ext uri="{FF2B5EF4-FFF2-40B4-BE49-F238E27FC236}">
                <a16:creationId xmlns:a16="http://schemas.microsoft.com/office/drawing/2014/main" id="{F9223FB0-A07A-42DD-813B-CF2D00538872}"/>
              </a:ext>
            </a:extLst>
          </p:cNvPr>
          <p:cNvCxnSpPr>
            <a:cxnSpLocks noChangeShapeType="1"/>
          </p:cNvCxnSpPr>
          <p:nvPr/>
        </p:nvCxnSpPr>
        <p:spPr bwMode="auto">
          <a:xfrm rot="5400000" flipV="1">
            <a:off x="3513433" y="3188433"/>
            <a:ext cx="2160000" cy="0"/>
          </a:xfrm>
          <a:prstGeom prst="line">
            <a:avLst/>
          </a:prstGeom>
          <a:noFill/>
          <a:ln w="12700" cap="rnd" algn="ctr">
            <a:solidFill>
              <a:srgbClr val="00538F"/>
            </a:solidFill>
            <a:prstDash val="sysDot"/>
            <a:round/>
            <a:headEnd/>
            <a:tailEnd/>
          </a:ln>
          <a:extLst>
            <a:ext uri="{909E8E84-426E-40DD-AFC4-6F175D3DCCD1}">
              <a14:hiddenFill xmlns:a14="http://schemas.microsoft.com/office/drawing/2010/main">
                <a:noFill/>
              </a14:hiddenFill>
            </a:ext>
          </a:extLst>
        </p:spPr>
      </p:cxnSp>
      <p:sp>
        <p:nvSpPr>
          <p:cNvPr id="27" name="Segnaposto testo 25">
            <a:extLst>
              <a:ext uri="{FF2B5EF4-FFF2-40B4-BE49-F238E27FC236}">
                <a16:creationId xmlns:a16="http://schemas.microsoft.com/office/drawing/2014/main" id="{6B995381-B17B-4631-89F9-93B28697404F}"/>
              </a:ext>
            </a:extLst>
          </p:cNvPr>
          <p:cNvSpPr txBox="1">
            <a:spLocks/>
          </p:cNvSpPr>
          <p:nvPr/>
        </p:nvSpPr>
        <p:spPr bwMode="auto">
          <a:xfrm>
            <a:off x="920507" y="1255387"/>
            <a:ext cx="7758113" cy="571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lvl1pPr defTabSz="608013">
              <a:defRPr>
                <a:solidFill>
                  <a:schemeClr val="tx1"/>
                </a:solidFill>
                <a:latin typeface="Calibri" panose="020F0502020204030204" pitchFamily="34" charset="0"/>
              </a:defRPr>
            </a:lvl1pPr>
            <a:lvl2pPr marL="719138" indent="-261938" defTabSz="608013">
              <a:defRPr>
                <a:solidFill>
                  <a:schemeClr val="tx1"/>
                </a:solidFill>
                <a:latin typeface="Calibri" panose="020F0502020204030204" pitchFamily="34" charset="0"/>
              </a:defRPr>
            </a:lvl2pPr>
            <a:lvl3pPr marL="1198563" indent="-193675" defTabSz="608013">
              <a:defRPr>
                <a:solidFill>
                  <a:schemeClr val="tx1"/>
                </a:solidFill>
                <a:latin typeface="Calibri" panose="020F0502020204030204" pitchFamily="34" charset="0"/>
              </a:defRPr>
            </a:lvl3pPr>
            <a:lvl4pPr marL="1906588" indent="-179388" defTabSz="608013">
              <a:defRPr>
                <a:solidFill>
                  <a:schemeClr val="tx1"/>
                </a:solidFill>
                <a:latin typeface="Calibri" panose="020F0502020204030204" pitchFamily="34" charset="0"/>
              </a:defRPr>
            </a:lvl4pPr>
            <a:lvl5pPr marL="2513013" indent="-188913" defTabSz="608013">
              <a:defRPr>
                <a:solidFill>
                  <a:schemeClr val="tx1"/>
                </a:solidFill>
                <a:latin typeface="Calibri" panose="020F0502020204030204" pitchFamily="34" charset="0"/>
              </a:defRPr>
            </a:lvl5pPr>
            <a:lvl6pPr marL="2970213" indent="-188913" defTabSz="608013" eaLnBrk="0" fontAlgn="base" hangingPunct="0">
              <a:spcBef>
                <a:spcPct val="0"/>
              </a:spcBef>
              <a:spcAft>
                <a:spcPct val="0"/>
              </a:spcAft>
              <a:defRPr>
                <a:solidFill>
                  <a:schemeClr val="tx1"/>
                </a:solidFill>
                <a:latin typeface="Calibri" panose="020F0502020204030204" pitchFamily="34" charset="0"/>
              </a:defRPr>
            </a:lvl6pPr>
            <a:lvl7pPr marL="3427413" indent="-188913" defTabSz="608013" eaLnBrk="0" fontAlgn="base" hangingPunct="0">
              <a:spcBef>
                <a:spcPct val="0"/>
              </a:spcBef>
              <a:spcAft>
                <a:spcPct val="0"/>
              </a:spcAft>
              <a:defRPr>
                <a:solidFill>
                  <a:schemeClr val="tx1"/>
                </a:solidFill>
                <a:latin typeface="Calibri" panose="020F0502020204030204" pitchFamily="34" charset="0"/>
              </a:defRPr>
            </a:lvl7pPr>
            <a:lvl8pPr marL="3884613" indent="-188913" defTabSz="608013" eaLnBrk="0" fontAlgn="base" hangingPunct="0">
              <a:spcBef>
                <a:spcPct val="0"/>
              </a:spcBef>
              <a:spcAft>
                <a:spcPct val="0"/>
              </a:spcAft>
              <a:defRPr>
                <a:solidFill>
                  <a:schemeClr val="tx1"/>
                </a:solidFill>
                <a:latin typeface="Calibri" panose="020F0502020204030204" pitchFamily="34" charset="0"/>
              </a:defRPr>
            </a:lvl8pPr>
            <a:lvl9pPr marL="4341813" indent="-188913" defTabSz="608013" eaLnBrk="0" fontAlgn="base" hangingPunct="0">
              <a:spcBef>
                <a:spcPct val="0"/>
              </a:spcBef>
              <a:spcAft>
                <a:spcPct val="0"/>
              </a:spcAft>
              <a:defRPr>
                <a:solidFill>
                  <a:schemeClr val="tx1"/>
                </a:solidFill>
                <a:latin typeface="Calibri" panose="020F0502020204030204" pitchFamily="34" charset="0"/>
              </a:defRPr>
            </a:lvl9pPr>
          </a:lstStyle>
          <a:p>
            <a:pPr defTabSz="455987">
              <a:spcBef>
                <a:spcPct val="20000"/>
              </a:spcBef>
              <a:defRPr/>
            </a:pPr>
            <a:r>
              <a:rPr lang="it-IT" altLang="it-IT" sz="1800" b="1" dirty="0">
                <a:latin typeface="Arial" panose="020B0604020202020204" pitchFamily="34" charset="0"/>
              </a:rPr>
              <a:t>L’impresa vuole accrescere la competitività internazionale migliorando la sua solidità patrimoniale</a:t>
            </a:r>
          </a:p>
        </p:txBody>
      </p:sp>
      <p:pic>
        <p:nvPicPr>
          <p:cNvPr id="28" name="Immagine 2">
            <a:extLst>
              <a:ext uri="{FF2B5EF4-FFF2-40B4-BE49-F238E27FC236}">
                <a16:creationId xmlns:a16="http://schemas.microsoft.com/office/drawing/2014/main" id="{35A9BEDB-8AD1-4EFE-9030-64E3A0CE6F26}"/>
              </a:ext>
            </a:extLst>
          </p:cNvPr>
          <p:cNvPicPr>
            <a:picLocks noChangeAspect="1"/>
          </p:cNvPicPr>
          <p:nvPr/>
        </p:nvPicPr>
        <p:blipFill>
          <a:blip r:embed="rId2"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139658" y="2457064"/>
            <a:ext cx="375047" cy="316706"/>
          </a:xfrm>
          <a:prstGeom prst="rect">
            <a:avLst/>
          </a:prstGeom>
          <a:noFill/>
          <a:ln>
            <a:noFill/>
          </a:ln>
          <a:extLst>
            <a:ext uri="{909E8E84-426E-40dd-AFC4-6F175D3DCCD1}"/>
            <a:ext uri="{91240B29-F687-4f45-9708-019B960494DF}"/>
          </a:extLst>
        </p:spPr>
      </p:pic>
      <p:sp>
        <p:nvSpPr>
          <p:cNvPr id="29" name="Rettangolo 4">
            <a:extLst>
              <a:ext uri="{FF2B5EF4-FFF2-40B4-BE49-F238E27FC236}">
                <a16:creationId xmlns:a16="http://schemas.microsoft.com/office/drawing/2014/main" id="{7225A6CF-FDDB-4F6F-82A1-CE5B5679ECAB}"/>
              </a:ext>
            </a:extLst>
          </p:cNvPr>
          <p:cNvSpPr>
            <a:spLocks noChangeArrowheads="1"/>
          </p:cNvSpPr>
          <p:nvPr/>
        </p:nvSpPr>
        <p:spPr bwMode="auto">
          <a:xfrm>
            <a:off x="1289436" y="2450395"/>
            <a:ext cx="2835275"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A CHI È DEDICATO</a:t>
            </a:r>
          </a:p>
          <a:p>
            <a:pPr algn="ctr">
              <a:defRPr/>
            </a:pPr>
            <a:r>
              <a:rPr lang="it-IT" altLang="it-IT" sz="1000" dirty="0">
                <a:solidFill>
                  <a:srgbClr val="797979"/>
                </a:solidFill>
                <a:latin typeface="Arial"/>
              </a:rPr>
              <a:t>Alle PMI e </a:t>
            </a:r>
            <a:r>
              <a:rPr lang="it-IT" altLang="it-IT" sz="1000" dirty="0" err="1">
                <a:solidFill>
                  <a:srgbClr val="797979"/>
                </a:solidFill>
                <a:latin typeface="Arial"/>
              </a:rPr>
              <a:t>Mid</a:t>
            </a:r>
            <a:r>
              <a:rPr lang="it-IT" altLang="it-IT" sz="1000" dirty="0">
                <a:solidFill>
                  <a:srgbClr val="797979"/>
                </a:solidFill>
                <a:latin typeface="Arial"/>
              </a:rPr>
              <a:t> Cap esportatrici (20% fatturato estero nel biennio o 35% nell’ultimo anno) in forma di società di capitali</a:t>
            </a:r>
          </a:p>
        </p:txBody>
      </p:sp>
      <p:sp>
        <p:nvSpPr>
          <p:cNvPr id="30" name="Rettangolo 5">
            <a:extLst>
              <a:ext uri="{FF2B5EF4-FFF2-40B4-BE49-F238E27FC236}">
                <a16:creationId xmlns:a16="http://schemas.microsoft.com/office/drawing/2014/main" id="{CB8AE001-6839-4DC6-827E-F42764EFF6F0}"/>
              </a:ext>
            </a:extLst>
          </p:cNvPr>
          <p:cNvSpPr>
            <a:spLocks noChangeArrowheads="1"/>
          </p:cNvSpPr>
          <p:nvPr/>
        </p:nvSpPr>
        <p:spPr bwMode="auto">
          <a:xfrm>
            <a:off x="1289436" y="3322036"/>
            <a:ext cx="2835275" cy="710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225"/>
              </a:spcAft>
              <a:defRPr/>
            </a:pPr>
            <a:r>
              <a:rPr lang="it-IT" altLang="it-IT" sz="1000" b="1" dirty="0">
                <a:solidFill>
                  <a:srgbClr val="005392"/>
                </a:solidFill>
                <a:latin typeface="Arial" panose="020B0604020202020204"/>
              </a:rPr>
              <a:t>OBIETTIVO</a:t>
            </a:r>
          </a:p>
          <a:p>
            <a:pPr algn="ctr">
              <a:defRPr/>
            </a:pPr>
            <a:r>
              <a:rPr lang="it-IT" altLang="it-IT" sz="1000" dirty="0">
                <a:solidFill>
                  <a:srgbClr val="797979"/>
                </a:solidFill>
                <a:latin typeface="Arial" panose="020B0604020202020204"/>
              </a:rPr>
              <a:t>raggiungimento/miglioramento o mantenimento del livello di solidità patrimoniale (patrimonio netto/attivo immobilizzato)</a:t>
            </a:r>
          </a:p>
        </p:txBody>
      </p:sp>
      <p:sp>
        <p:nvSpPr>
          <p:cNvPr id="33" name="Rettangolo 32">
            <a:extLst>
              <a:ext uri="{FF2B5EF4-FFF2-40B4-BE49-F238E27FC236}">
                <a16:creationId xmlns:a16="http://schemas.microsoft.com/office/drawing/2014/main" id="{C4DC1474-D9A6-4443-B30F-FDC0AB40DE10}"/>
              </a:ext>
            </a:extLst>
          </p:cNvPr>
          <p:cNvSpPr>
            <a:spLocks noChangeArrowheads="1"/>
          </p:cNvSpPr>
          <p:nvPr/>
        </p:nvSpPr>
        <p:spPr bwMode="auto">
          <a:xfrm>
            <a:off x="5003803" y="2450395"/>
            <a:ext cx="2835275" cy="582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a:spcAft>
                <a:spcPts val="169"/>
              </a:spcAft>
              <a:defRPr/>
            </a:pPr>
            <a:r>
              <a:rPr lang="it-IT" altLang="it-IT" sz="1000" b="1" dirty="0">
                <a:solidFill>
                  <a:srgbClr val="005392"/>
                </a:solidFill>
                <a:latin typeface="Arial" panose="020B0604020202020204"/>
              </a:rPr>
              <a:t>IMPORTO FINANZIABILE</a:t>
            </a:r>
          </a:p>
          <a:p>
            <a:pPr marL="69051" indent="-69051" algn="ctr">
              <a:spcAft>
                <a:spcPts val="225"/>
              </a:spcAft>
              <a:buFont typeface="Arial" panose="020B0604020202020204" pitchFamily="34" charset="0"/>
              <a:buChar char="•"/>
              <a:defRPr/>
            </a:pPr>
            <a:r>
              <a:rPr lang="it-IT" sz="1000" dirty="0">
                <a:solidFill>
                  <a:srgbClr val="797979"/>
                </a:solidFill>
                <a:latin typeface="Arial"/>
              </a:rPr>
              <a:t>≤ € 800.000</a:t>
            </a:r>
          </a:p>
          <a:p>
            <a:pPr marL="69051" indent="-69051" algn="ctr">
              <a:spcAft>
                <a:spcPts val="225"/>
              </a:spcAft>
              <a:buFont typeface="Arial" panose="020B0604020202020204" pitchFamily="34" charset="0"/>
              <a:buChar char="•"/>
              <a:defRPr/>
            </a:pPr>
            <a:r>
              <a:rPr lang="it-IT" sz="1000" dirty="0">
                <a:solidFill>
                  <a:srgbClr val="797979"/>
                </a:solidFill>
                <a:latin typeface="Arial"/>
              </a:rPr>
              <a:t>≤ 40% del patrimonio netto</a:t>
            </a:r>
          </a:p>
        </p:txBody>
      </p:sp>
      <p:sp>
        <p:nvSpPr>
          <p:cNvPr id="35" name="Rettangolo 34">
            <a:extLst>
              <a:ext uri="{FF2B5EF4-FFF2-40B4-BE49-F238E27FC236}">
                <a16:creationId xmlns:a16="http://schemas.microsoft.com/office/drawing/2014/main" id="{DEC0FADB-17C8-423C-A4CF-8F31DAAD1FE1}"/>
              </a:ext>
            </a:extLst>
          </p:cNvPr>
          <p:cNvSpPr/>
          <p:nvPr/>
        </p:nvSpPr>
        <p:spPr>
          <a:xfrm>
            <a:off x="5003803" y="3322036"/>
            <a:ext cx="2835275" cy="402674"/>
          </a:xfrm>
          <a:prstGeom prst="rect">
            <a:avLst/>
          </a:prstGeom>
        </p:spPr>
        <p:txBody>
          <a:bodyPr lIns="68580" tIns="34290" rIns="68580" bIns="34290">
            <a:spAutoFit/>
          </a:bodyPr>
          <a:lstStyle/>
          <a:p>
            <a:pPr algn="ctr">
              <a:spcAft>
                <a:spcPts val="169"/>
              </a:spcAft>
              <a:defRPr/>
            </a:pPr>
            <a:r>
              <a:rPr lang="it-IT" altLang="it-IT" sz="1000" b="1" dirty="0">
                <a:solidFill>
                  <a:srgbClr val="005392"/>
                </a:solidFill>
                <a:latin typeface="Arial" panose="020B0604020202020204"/>
              </a:rPr>
              <a:t>DURATA DEL FINANZIAMENTO</a:t>
            </a:r>
          </a:p>
          <a:p>
            <a:pPr algn="ctr">
              <a:defRPr/>
            </a:pPr>
            <a:r>
              <a:rPr lang="it-IT" altLang="it-IT" sz="1000" dirty="0">
                <a:solidFill>
                  <a:srgbClr val="797979"/>
                </a:solidFill>
                <a:latin typeface="Arial" panose="020B0604020202020204" pitchFamily="34" charset="0"/>
              </a:rPr>
              <a:t>6 anni, di cui 2 di preammortamento</a:t>
            </a:r>
          </a:p>
        </p:txBody>
      </p:sp>
      <p:sp>
        <p:nvSpPr>
          <p:cNvPr id="21" name="Segnaposto numero diapositiva 3"/>
          <p:cNvSpPr>
            <a:spLocks noGrp="1"/>
          </p:cNvSpPr>
          <p:nvPr>
            <p:ph type="sldNum" sz="quarter" idx="12"/>
          </p:nvPr>
        </p:nvSpPr>
        <p:spPr/>
        <p:txBody>
          <a:bodyPr/>
          <a:lstStyle/>
          <a:p>
            <a:pPr>
              <a:defRPr/>
            </a:pPr>
            <a:fld id="{608DA0FE-9C19-F746-8419-6700E348BF78}" type="slidenum">
              <a:rPr lang="it-IT"/>
              <a:pPr>
                <a:defRPr/>
              </a:pPr>
              <a:t>42</a:t>
            </a:fld>
            <a:endParaRPr lang="it-IT" dirty="0"/>
          </a:p>
        </p:txBody>
      </p:sp>
      <p:sp>
        <p:nvSpPr>
          <p:cNvPr id="2" name="Titolo 1"/>
          <p:cNvSpPr>
            <a:spLocks noGrp="1"/>
          </p:cNvSpPr>
          <p:nvPr>
            <p:ph type="title"/>
          </p:nvPr>
        </p:nvSpPr>
        <p:spPr/>
        <p:txBody>
          <a:bodyPr>
            <a:normAutofit fontScale="90000"/>
          </a:bodyPr>
          <a:lstStyle/>
          <a:p>
            <a:r>
              <a:rPr lang="it-IT" altLang="it-IT" dirty="0" smtClean="0"/>
              <a:t>Patrimonializzazione</a:t>
            </a:r>
            <a:endParaRPr lang="it-IT" dirty="0"/>
          </a:p>
        </p:txBody>
      </p:sp>
      <p:pic>
        <p:nvPicPr>
          <p:cNvPr id="20" name="Immagine 19">
            <a:extLst>
              <a:ext uri="{FF2B5EF4-FFF2-40B4-BE49-F238E27FC236}">
                <a16:creationId xmlns:a16="http://schemas.microsoft.com/office/drawing/2014/main" id="{649EDE9A-5A09-41C2-A087-5BB22839C5D8}"/>
              </a:ext>
            </a:extLst>
          </p:cNvPr>
          <p:cNvPicPr>
            <a:picLocks noChangeAspect="1"/>
          </p:cNvPicPr>
          <p:nvPr/>
        </p:nvPicPr>
        <p:blipFill>
          <a:blip r:embed="rId3"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707291" y="3433538"/>
            <a:ext cx="184547" cy="267891"/>
          </a:xfrm>
          <a:prstGeom prst="rect">
            <a:avLst/>
          </a:prstGeom>
          <a:noFill/>
          <a:ln>
            <a:noFill/>
          </a:ln>
          <a:extLst>
            <a:ext uri="{909E8E84-426E-40dd-AFC4-6F175D3DCCD1}"/>
            <a:ext uri="{91240B29-F687-4f45-9708-019B960494DF}"/>
          </a:extLst>
        </p:spPr>
      </p:pic>
      <p:pic>
        <p:nvPicPr>
          <p:cNvPr id="22" name="Immagine 39">
            <a:extLst>
              <a:ext uri="{FF2B5EF4-FFF2-40B4-BE49-F238E27FC236}">
                <a16:creationId xmlns:a16="http://schemas.microsoft.com/office/drawing/2014/main" id="{807AB8DA-6EE9-418A-A87B-804D144F967A}"/>
              </a:ext>
            </a:extLst>
          </p:cNvPr>
          <p:cNvPicPr>
            <a:picLocks noChangeAspect="1"/>
          </p:cNvPicPr>
          <p:nvPr/>
        </p:nvPicPr>
        <p:blipFill>
          <a:blip r:embed="rId4" cstate="print">
            <a:duotone>
              <a:srgbClr val="747474">
                <a:shade val="45000"/>
                <a:satMod val="135000"/>
              </a:srgbClr>
              <a:prstClr val="white"/>
            </a:duotone>
            <a:extLst>
              <a:ext uri="{28A0092B-C50C-407E-A947-70E740481C1C}">
                <a14:useLocalDpi xmlns:a14="http://schemas.microsoft.com/office/drawing/2010/main" val="0"/>
              </a:ext>
            </a:extLst>
          </a:blip>
          <a:srcRect/>
          <a:stretch>
            <a:fillRect/>
          </a:stretch>
        </p:blipFill>
        <p:spPr bwMode="auto">
          <a:xfrm>
            <a:off x="4692703" y="2513044"/>
            <a:ext cx="253800" cy="254924"/>
          </a:xfrm>
          <a:prstGeom prst="rect">
            <a:avLst/>
          </a:prstGeom>
          <a:noFill/>
          <a:ln>
            <a:noFill/>
          </a:ln>
          <a:extLst>
            <a:ext uri="{909E8E84-426E-40dd-AFC4-6F175D3DCCD1}"/>
            <a:ext uri="{91240B29-F687-4f45-9708-019B960494DF}"/>
          </a:extLst>
        </p:spPr>
      </p:pic>
      <p:pic>
        <p:nvPicPr>
          <p:cNvPr id="38" name="Immagine 28">
            <a:extLst>
              <a:ext uri="{FF2B5EF4-FFF2-40B4-BE49-F238E27FC236}">
                <a16:creationId xmlns:a16="http://schemas.microsoft.com/office/drawing/2014/main" id="{5923005E-63D1-47D3-8469-7CB9B05D105C}"/>
              </a:ext>
            </a:extLst>
          </p:cNvPr>
          <p:cNvPicPr>
            <a:picLocks noChangeAspect="1"/>
          </p:cNvPicPr>
          <p:nvPr/>
        </p:nvPicPr>
        <p:blipFill>
          <a:blip r:embed="rId5" cstate="print">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4235789" y="3450688"/>
            <a:ext cx="255600" cy="25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Immagine 4"/>
          <p:cNvPicPr>
            <a:picLocks noChangeAspect="1"/>
          </p:cNvPicPr>
          <p:nvPr/>
        </p:nvPicPr>
        <p:blipFill>
          <a:blip r:embed="rId7">
            <a:duotone>
              <a:schemeClr val="accent2">
                <a:shade val="45000"/>
                <a:satMod val="135000"/>
              </a:schemeClr>
              <a:prstClr val="white"/>
            </a:duotone>
          </a:blip>
          <a:stretch>
            <a:fillRect/>
          </a:stretch>
        </p:blipFill>
        <p:spPr>
          <a:xfrm>
            <a:off x="416734" y="1315383"/>
            <a:ext cx="451039" cy="451039"/>
          </a:xfrm>
          <a:prstGeom prst="ellipse">
            <a:avLst/>
          </a:prstGeom>
        </p:spPr>
      </p:pic>
      <p:sp>
        <p:nvSpPr>
          <p:cNvPr id="15" name="Rettangolo 14"/>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16" name="Rettangolo 15"/>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Tree>
    <p:extLst>
      <p:ext uri="{BB962C8B-B14F-4D97-AF65-F5344CB8AC3E}">
        <p14:creationId xmlns:p14="http://schemas.microsoft.com/office/powerpoint/2010/main" val="24262016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egnaposto numero diapositiva 3"/>
          <p:cNvSpPr>
            <a:spLocks noGrp="1"/>
          </p:cNvSpPr>
          <p:nvPr>
            <p:ph type="sldNum" sz="quarter" idx="12"/>
          </p:nvPr>
        </p:nvSpPr>
        <p:spPr/>
        <p:txBody>
          <a:bodyPr/>
          <a:lstStyle/>
          <a:p>
            <a:pPr>
              <a:defRPr/>
            </a:pPr>
            <a:fld id="{608DA0FE-9C19-F746-8419-6700E348BF78}" type="slidenum">
              <a:rPr lang="it-IT"/>
              <a:pPr>
                <a:defRPr/>
              </a:pPr>
              <a:t>43</a:t>
            </a:fld>
            <a:endParaRPr lang="it-IT" dirty="0"/>
          </a:p>
        </p:txBody>
      </p:sp>
      <p:sp>
        <p:nvSpPr>
          <p:cNvPr id="4" name="Titolo 3"/>
          <p:cNvSpPr>
            <a:spLocks noGrp="1"/>
          </p:cNvSpPr>
          <p:nvPr>
            <p:ph type="title"/>
          </p:nvPr>
        </p:nvSpPr>
        <p:spPr/>
        <p:txBody>
          <a:bodyPr>
            <a:normAutofit fontScale="90000"/>
          </a:bodyPr>
          <a:lstStyle/>
          <a:p>
            <a:r>
              <a:rPr lang="it-IT" dirty="0"/>
              <a:t>Focus novità: Incremento importi </a:t>
            </a:r>
            <a:r>
              <a:rPr lang="it-IT" dirty="0" smtClean="0"/>
              <a:t>massimi</a:t>
            </a:r>
            <a:endParaRPr lang="it-IT" dirty="0"/>
          </a:p>
        </p:txBody>
      </p:sp>
      <p:sp>
        <p:nvSpPr>
          <p:cNvPr id="20" name="Rettangolo 19"/>
          <p:cNvSpPr/>
          <p:nvPr/>
        </p:nvSpPr>
        <p:spPr>
          <a:xfrm>
            <a:off x="1632880" y="611809"/>
            <a:ext cx="7266908" cy="61983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14313" lvl="1" indent="-214313">
              <a:spcAft>
                <a:spcPts val="150"/>
              </a:spcAft>
              <a:buFont typeface="Wingdings" panose="05000000000000000000" pitchFamily="2" charset="2"/>
              <a:buChar char="ü"/>
              <a:defRPr/>
            </a:pPr>
            <a:r>
              <a:rPr lang="it-IT" sz="975" dirty="0">
                <a:solidFill>
                  <a:srgbClr val="415364"/>
                </a:solidFill>
                <a:latin typeface="Arial" panose="020B0604020202020204"/>
              </a:rPr>
              <a:t>Il </a:t>
            </a:r>
            <a:r>
              <a:rPr lang="it-IT" sz="975" b="1" dirty="0">
                <a:solidFill>
                  <a:srgbClr val="415364"/>
                </a:solidFill>
                <a:latin typeface="Arial" panose="020B0604020202020204"/>
              </a:rPr>
              <a:t>DL Rilancio </a:t>
            </a:r>
            <a:r>
              <a:rPr lang="it-IT" sz="975" dirty="0">
                <a:solidFill>
                  <a:srgbClr val="415364"/>
                </a:solidFill>
                <a:latin typeface="Arial" panose="020B0604020202020204"/>
              </a:rPr>
              <a:t>ha dato facoltà al Comitato Agevolazioni di </a:t>
            </a:r>
            <a:r>
              <a:rPr lang="it-IT" sz="975" b="1" dirty="0">
                <a:solidFill>
                  <a:srgbClr val="415364"/>
                </a:solidFill>
                <a:latin typeface="Arial" panose="020B0604020202020204"/>
              </a:rPr>
              <a:t>incrementare gli importi massimi </a:t>
            </a:r>
            <a:r>
              <a:rPr lang="it-IT" sz="975" dirty="0">
                <a:solidFill>
                  <a:srgbClr val="415364"/>
                </a:solidFill>
                <a:latin typeface="Arial" panose="020B0604020202020204"/>
              </a:rPr>
              <a:t>dei finanziamenti agevolati. Con delibera del Comitato Agevolazioni sono stati pertanto deliberati nuovi importi massimi e parametri per tutti gli strumenti</a:t>
            </a:r>
            <a:endParaRPr lang="it-IT" sz="975" b="1" dirty="0">
              <a:solidFill>
                <a:srgbClr val="005392"/>
              </a:solidFill>
              <a:latin typeface="Arial" panose="020B0604020202020204"/>
            </a:endParaRPr>
          </a:p>
          <a:p>
            <a:pPr marL="214313" lvl="1" indent="-214313">
              <a:spcAft>
                <a:spcPts val="150"/>
              </a:spcAft>
              <a:buFont typeface="Wingdings" panose="05000000000000000000" pitchFamily="2" charset="2"/>
              <a:buChar char="ü"/>
              <a:defRPr/>
            </a:pPr>
            <a:r>
              <a:rPr lang="it-IT" sz="975" dirty="0">
                <a:solidFill>
                  <a:srgbClr val="415364"/>
                </a:solidFill>
                <a:latin typeface="Arial" panose="020B0604020202020204"/>
              </a:rPr>
              <a:t>La misura</a:t>
            </a:r>
            <a:r>
              <a:rPr lang="it-IT" sz="975" b="1" dirty="0">
                <a:solidFill>
                  <a:srgbClr val="415364"/>
                </a:solidFill>
                <a:latin typeface="Arial" panose="020B0604020202020204"/>
              </a:rPr>
              <a:t> </a:t>
            </a:r>
            <a:r>
              <a:rPr lang="it-IT" sz="975" dirty="0">
                <a:solidFill>
                  <a:srgbClr val="415364"/>
                </a:solidFill>
                <a:latin typeface="Arial" panose="020B0604020202020204"/>
              </a:rPr>
              <a:t>si applica alle domande di finanziamento </a:t>
            </a:r>
            <a:r>
              <a:rPr lang="it-IT" sz="975" b="1" dirty="0">
                <a:solidFill>
                  <a:srgbClr val="415364"/>
                </a:solidFill>
                <a:latin typeface="Arial" panose="020B0604020202020204"/>
              </a:rPr>
              <a:t>presentate entro il 31 dicembre 2021</a:t>
            </a:r>
          </a:p>
        </p:txBody>
      </p:sp>
      <p:sp>
        <p:nvSpPr>
          <p:cNvPr id="21" name="Rettangolo 20"/>
          <p:cNvSpPr/>
          <p:nvPr/>
        </p:nvSpPr>
        <p:spPr>
          <a:xfrm>
            <a:off x="1999474" y="2161205"/>
            <a:ext cx="2138276" cy="35239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it-IT" sz="900" b="1" dirty="0">
                <a:solidFill>
                  <a:schemeClr val="tx1"/>
                </a:solidFill>
                <a:latin typeface="Arial" panose="020B0604020202020204"/>
              </a:rPr>
              <a:t>IMPORTI MASSIMI </a:t>
            </a:r>
          </a:p>
          <a:p>
            <a:pPr algn="ctr">
              <a:defRPr/>
            </a:pPr>
            <a:r>
              <a:rPr lang="it-IT" sz="900" b="1" dirty="0">
                <a:solidFill>
                  <a:schemeClr val="tx1"/>
                </a:solidFill>
                <a:latin typeface="Arial" panose="020B0604020202020204"/>
              </a:rPr>
              <a:t>PRECEDENTI</a:t>
            </a:r>
          </a:p>
        </p:txBody>
      </p:sp>
      <p:sp>
        <p:nvSpPr>
          <p:cNvPr id="23" name="Rettangolo 22"/>
          <p:cNvSpPr/>
          <p:nvPr/>
        </p:nvSpPr>
        <p:spPr>
          <a:xfrm>
            <a:off x="556826" y="2715396"/>
            <a:ext cx="1653584" cy="20799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INSERIMENTO MERCATI</a:t>
            </a:r>
          </a:p>
        </p:txBody>
      </p:sp>
      <p:sp>
        <p:nvSpPr>
          <p:cNvPr id="26" name="Rettangolo 25"/>
          <p:cNvSpPr/>
          <p:nvPr/>
        </p:nvSpPr>
        <p:spPr>
          <a:xfrm>
            <a:off x="556826" y="3065295"/>
            <a:ext cx="1653584" cy="20799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STUDI DI FATTIBILITÀ</a:t>
            </a:r>
          </a:p>
        </p:txBody>
      </p:sp>
      <p:sp>
        <p:nvSpPr>
          <p:cNvPr id="28" name="Rettangolo 27"/>
          <p:cNvSpPr/>
          <p:nvPr/>
        </p:nvSpPr>
        <p:spPr>
          <a:xfrm>
            <a:off x="556826" y="3396294"/>
            <a:ext cx="1653584" cy="20799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PATRIMONIALIZZAZIONE</a:t>
            </a:r>
          </a:p>
        </p:txBody>
      </p:sp>
      <p:sp>
        <p:nvSpPr>
          <p:cNvPr id="33" name="Rettangolo 32"/>
          <p:cNvSpPr/>
          <p:nvPr/>
        </p:nvSpPr>
        <p:spPr>
          <a:xfrm>
            <a:off x="556826" y="3738573"/>
            <a:ext cx="1653584" cy="20799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FIERE E MOSTRE</a:t>
            </a:r>
          </a:p>
        </p:txBody>
      </p:sp>
      <p:sp>
        <p:nvSpPr>
          <p:cNvPr id="34" name="Rettangolo 33"/>
          <p:cNvSpPr/>
          <p:nvPr/>
        </p:nvSpPr>
        <p:spPr>
          <a:xfrm>
            <a:off x="556825" y="4088585"/>
            <a:ext cx="1653584" cy="20799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E-COMMERCE</a:t>
            </a:r>
          </a:p>
        </p:txBody>
      </p:sp>
      <p:sp>
        <p:nvSpPr>
          <p:cNvPr id="35" name="Rettangolo 34"/>
          <p:cNvSpPr/>
          <p:nvPr/>
        </p:nvSpPr>
        <p:spPr>
          <a:xfrm>
            <a:off x="4533407" y="2668742"/>
            <a:ext cx="1650987"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fino a € 4.000.000</a:t>
            </a:r>
          </a:p>
        </p:txBody>
      </p:sp>
      <p:sp>
        <p:nvSpPr>
          <p:cNvPr id="37" name="Rettangolo 36"/>
          <p:cNvSpPr/>
          <p:nvPr/>
        </p:nvSpPr>
        <p:spPr>
          <a:xfrm>
            <a:off x="4380873" y="3036274"/>
            <a:ext cx="1956058" cy="2430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defRPr/>
            </a:pPr>
            <a:r>
              <a:rPr lang="it-IT" sz="900" b="1" dirty="0">
                <a:solidFill>
                  <a:srgbClr val="005392"/>
                </a:solidFill>
                <a:latin typeface="Arial" panose="020B0604020202020204"/>
              </a:rPr>
              <a:t>€ 350.000 (produttivi) / </a:t>
            </a:r>
          </a:p>
          <a:p>
            <a:pPr marL="0" lvl="1" algn="ctr">
              <a:defRPr/>
            </a:pPr>
            <a:r>
              <a:rPr lang="it-IT" sz="900" b="1" dirty="0">
                <a:solidFill>
                  <a:srgbClr val="005392"/>
                </a:solidFill>
                <a:latin typeface="Arial" panose="020B0604020202020204"/>
              </a:rPr>
              <a:t>€ 200.000 (commerciali)</a:t>
            </a:r>
          </a:p>
        </p:txBody>
      </p:sp>
      <p:pic>
        <p:nvPicPr>
          <p:cNvPr id="38" name="Immagine 37"/>
          <p:cNvPicPr>
            <a:picLocks noChangeAspect="1"/>
          </p:cNvPicPr>
          <p:nvPr/>
        </p:nvPicPr>
        <p:blipFill>
          <a:blip r:embed="rId2"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50825" y="4017381"/>
            <a:ext cx="306000" cy="306000"/>
          </a:xfrm>
          <a:prstGeom prst="rect">
            <a:avLst/>
          </a:prstGeom>
        </p:spPr>
      </p:pic>
      <p:pic>
        <p:nvPicPr>
          <p:cNvPr id="39" name="Immagine 38"/>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83471" y="3023024"/>
            <a:ext cx="306000" cy="306000"/>
          </a:xfrm>
          <a:prstGeom prst="rect">
            <a:avLst/>
          </a:prstGeom>
        </p:spPr>
      </p:pic>
      <p:pic>
        <p:nvPicPr>
          <p:cNvPr id="40" name="Immagine 39"/>
          <p:cNvPicPr>
            <a:picLocks noChangeAspect="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65417" y="3683627"/>
            <a:ext cx="288263" cy="288263"/>
          </a:xfrm>
          <a:prstGeom prst="rect">
            <a:avLst/>
          </a:prstGeom>
        </p:spPr>
      </p:pic>
      <p:pic>
        <p:nvPicPr>
          <p:cNvPr id="41" name="Immagine 40"/>
          <p:cNvPicPr>
            <a:picLocks noChangeAspect="1"/>
          </p:cNvPicPr>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85340" y="2663715"/>
            <a:ext cx="262616" cy="262616"/>
          </a:xfrm>
          <a:prstGeom prst="rect">
            <a:avLst/>
          </a:prstGeom>
        </p:spPr>
      </p:pic>
      <p:pic>
        <p:nvPicPr>
          <p:cNvPr id="42" name="Immagine 41"/>
          <p:cNvPicPr>
            <a:picLocks noChangeAspect="1"/>
          </p:cNvPicPr>
          <p:nvPr/>
        </p:nvPicPr>
        <p:blipFill>
          <a:blip r:embed="rId6">
            <a:duotone>
              <a:schemeClr val="accent2">
                <a:shade val="45000"/>
                <a:satMod val="135000"/>
              </a:schemeClr>
              <a:prstClr val="white"/>
            </a:duotone>
          </a:blip>
          <a:stretch>
            <a:fillRect/>
          </a:stretch>
        </p:blipFill>
        <p:spPr>
          <a:xfrm>
            <a:off x="298668" y="3389266"/>
            <a:ext cx="215225" cy="215225"/>
          </a:xfrm>
          <a:prstGeom prst="ellipse">
            <a:avLst/>
          </a:prstGeom>
        </p:spPr>
      </p:pic>
      <p:sp>
        <p:nvSpPr>
          <p:cNvPr id="44" name="Rettangolo 43"/>
          <p:cNvSpPr/>
          <p:nvPr/>
        </p:nvSpPr>
        <p:spPr>
          <a:xfrm>
            <a:off x="4686153" y="3395292"/>
            <a:ext cx="1345496"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fino a € 800.000</a:t>
            </a:r>
          </a:p>
        </p:txBody>
      </p:sp>
      <p:sp>
        <p:nvSpPr>
          <p:cNvPr id="46" name="Rettangolo 45"/>
          <p:cNvSpPr/>
          <p:nvPr/>
        </p:nvSpPr>
        <p:spPr>
          <a:xfrm>
            <a:off x="4686153" y="3742559"/>
            <a:ext cx="1345496"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€ 150.000</a:t>
            </a:r>
          </a:p>
        </p:txBody>
      </p:sp>
      <p:sp>
        <p:nvSpPr>
          <p:cNvPr id="47" name="Rettangolo 46"/>
          <p:cNvSpPr/>
          <p:nvPr/>
        </p:nvSpPr>
        <p:spPr>
          <a:xfrm>
            <a:off x="4293587" y="4117592"/>
            <a:ext cx="2164180"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€ 450.000 (piattaforma propria) / </a:t>
            </a:r>
          </a:p>
          <a:p>
            <a:pPr marL="0" lvl="1" algn="ctr">
              <a:spcAft>
                <a:spcPts val="150"/>
              </a:spcAft>
              <a:defRPr/>
            </a:pPr>
            <a:r>
              <a:rPr lang="it-IT" sz="900" b="1" dirty="0">
                <a:solidFill>
                  <a:srgbClr val="005392"/>
                </a:solidFill>
                <a:latin typeface="Arial" panose="020B0604020202020204"/>
              </a:rPr>
              <a:t>€ 300.000 (</a:t>
            </a:r>
            <a:r>
              <a:rPr lang="it-IT" sz="900" b="1" dirty="0" err="1">
                <a:solidFill>
                  <a:srgbClr val="005392"/>
                </a:solidFill>
                <a:latin typeface="Arial" panose="020B0604020202020204"/>
              </a:rPr>
              <a:t>marketplace</a:t>
            </a:r>
            <a:r>
              <a:rPr lang="it-IT" sz="900" b="1" dirty="0">
                <a:solidFill>
                  <a:srgbClr val="005392"/>
                </a:solidFill>
                <a:latin typeface="Arial" panose="020B0604020202020204"/>
              </a:rPr>
              <a:t>)</a:t>
            </a:r>
          </a:p>
        </p:txBody>
      </p:sp>
      <p:sp>
        <p:nvSpPr>
          <p:cNvPr id="49" name="Rettangolo 48"/>
          <p:cNvSpPr/>
          <p:nvPr/>
        </p:nvSpPr>
        <p:spPr>
          <a:xfrm>
            <a:off x="2158024" y="2668742"/>
            <a:ext cx="1650987"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415364"/>
                </a:solidFill>
                <a:latin typeface="Arial" panose="020B0604020202020204"/>
              </a:rPr>
              <a:t>€ 2.500.000</a:t>
            </a:r>
          </a:p>
        </p:txBody>
      </p:sp>
      <p:sp>
        <p:nvSpPr>
          <p:cNvPr id="50" name="Rettangolo 49"/>
          <p:cNvSpPr/>
          <p:nvPr/>
        </p:nvSpPr>
        <p:spPr>
          <a:xfrm>
            <a:off x="2005489" y="3036274"/>
            <a:ext cx="1956058" cy="24303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415364"/>
                </a:solidFill>
                <a:latin typeface="Arial" panose="020B0604020202020204"/>
              </a:rPr>
              <a:t>€ 300.000 (produttivi) / </a:t>
            </a:r>
          </a:p>
          <a:p>
            <a:pPr marL="0" lvl="1" algn="ctr">
              <a:spcAft>
                <a:spcPts val="150"/>
              </a:spcAft>
              <a:defRPr/>
            </a:pPr>
            <a:r>
              <a:rPr lang="it-IT" sz="900" b="1" dirty="0">
                <a:solidFill>
                  <a:srgbClr val="415364"/>
                </a:solidFill>
                <a:latin typeface="Arial" panose="020B0604020202020204"/>
              </a:rPr>
              <a:t>€ 150.000 (commerciali)</a:t>
            </a:r>
          </a:p>
        </p:txBody>
      </p:sp>
      <p:sp>
        <p:nvSpPr>
          <p:cNvPr id="51" name="Rettangolo 50"/>
          <p:cNvSpPr/>
          <p:nvPr/>
        </p:nvSpPr>
        <p:spPr>
          <a:xfrm>
            <a:off x="2310769" y="3395292"/>
            <a:ext cx="1345496"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415364"/>
                </a:solidFill>
                <a:latin typeface="Arial" panose="020B0604020202020204"/>
              </a:rPr>
              <a:t>fino a € 400.000</a:t>
            </a:r>
          </a:p>
        </p:txBody>
      </p:sp>
      <p:sp>
        <p:nvSpPr>
          <p:cNvPr id="52" name="Rettangolo 51"/>
          <p:cNvSpPr/>
          <p:nvPr/>
        </p:nvSpPr>
        <p:spPr>
          <a:xfrm>
            <a:off x="2310769" y="3742559"/>
            <a:ext cx="1345496"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415364"/>
                </a:solidFill>
                <a:latin typeface="Arial" panose="020B0604020202020204"/>
              </a:rPr>
              <a:t>€ 100.000</a:t>
            </a:r>
          </a:p>
        </p:txBody>
      </p:sp>
      <p:sp>
        <p:nvSpPr>
          <p:cNvPr id="53" name="Rettangolo 52"/>
          <p:cNvSpPr/>
          <p:nvPr/>
        </p:nvSpPr>
        <p:spPr>
          <a:xfrm>
            <a:off x="1918203" y="4081784"/>
            <a:ext cx="2164180" cy="2247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415364"/>
                </a:solidFill>
                <a:latin typeface="Arial" panose="020B0604020202020204"/>
              </a:rPr>
              <a:t>€ 300.000 (piattaforma propria) / € 200.000 (</a:t>
            </a:r>
            <a:r>
              <a:rPr lang="it-IT" sz="900" b="1" dirty="0" err="1">
                <a:solidFill>
                  <a:srgbClr val="415364"/>
                </a:solidFill>
                <a:latin typeface="Arial" panose="020B0604020202020204"/>
              </a:rPr>
              <a:t>marketplace</a:t>
            </a:r>
            <a:r>
              <a:rPr lang="it-IT" sz="900" b="1" dirty="0">
                <a:solidFill>
                  <a:srgbClr val="415364"/>
                </a:solidFill>
                <a:latin typeface="Arial" panose="020B0604020202020204"/>
              </a:rPr>
              <a:t>)</a:t>
            </a:r>
          </a:p>
        </p:txBody>
      </p:sp>
      <p:sp>
        <p:nvSpPr>
          <p:cNvPr id="3" name="Triangolo isoscele 2"/>
          <p:cNvSpPr/>
          <p:nvPr/>
        </p:nvSpPr>
        <p:spPr>
          <a:xfrm rot="5400000">
            <a:off x="3382576" y="3560969"/>
            <a:ext cx="1794207" cy="152694"/>
          </a:xfrm>
          <a:prstGeom prst="triangl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it-IT">
              <a:solidFill>
                <a:srgbClr val="FFFEFD"/>
              </a:solidFill>
              <a:latin typeface="Arial" panose="020B0604020202020204"/>
            </a:endParaRPr>
          </a:p>
        </p:txBody>
      </p:sp>
      <p:sp>
        <p:nvSpPr>
          <p:cNvPr id="54" name="Rettangolo 53"/>
          <p:cNvSpPr/>
          <p:nvPr/>
        </p:nvSpPr>
        <p:spPr>
          <a:xfrm>
            <a:off x="6871543" y="2685094"/>
            <a:ext cx="1924359" cy="271526"/>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25% fatturato medio ultimo biennio </a:t>
            </a:r>
            <a:r>
              <a:rPr lang="it-IT" sz="788" b="1" i="1" dirty="0">
                <a:solidFill>
                  <a:srgbClr val="005392"/>
                </a:solidFill>
                <a:latin typeface="Arial" panose="020B0604020202020204"/>
              </a:rPr>
              <a:t>(invariato)</a:t>
            </a:r>
          </a:p>
        </p:txBody>
      </p:sp>
      <p:sp>
        <p:nvSpPr>
          <p:cNvPr id="55" name="Rettangolo 54"/>
          <p:cNvSpPr/>
          <p:nvPr/>
        </p:nvSpPr>
        <p:spPr>
          <a:xfrm>
            <a:off x="7008334" y="3008763"/>
            <a:ext cx="1650777" cy="29301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15% fatturato medio ultimo biennio</a:t>
            </a:r>
          </a:p>
        </p:txBody>
      </p:sp>
      <p:sp>
        <p:nvSpPr>
          <p:cNvPr id="56" name="Rettangolo 55"/>
          <p:cNvSpPr/>
          <p:nvPr/>
        </p:nvSpPr>
        <p:spPr>
          <a:xfrm>
            <a:off x="7008334" y="3229028"/>
            <a:ext cx="1619100" cy="475694"/>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40% patrimonio netto</a:t>
            </a:r>
          </a:p>
        </p:txBody>
      </p:sp>
      <p:sp>
        <p:nvSpPr>
          <p:cNvPr id="57" name="Rettangolo 56"/>
          <p:cNvSpPr/>
          <p:nvPr/>
        </p:nvSpPr>
        <p:spPr>
          <a:xfrm>
            <a:off x="6960868" y="3741915"/>
            <a:ext cx="1745710" cy="19785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15% fatturato ultimo bilancio approvato</a:t>
            </a:r>
          </a:p>
        </p:txBody>
      </p:sp>
      <p:sp>
        <p:nvSpPr>
          <p:cNvPr id="59" name="Rettangolo 58"/>
          <p:cNvSpPr/>
          <p:nvPr/>
        </p:nvSpPr>
        <p:spPr>
          <a:xfrm>
            <a:off x="7008334" y="4079070"/>
            <a:ext cx="1650777" cy="29301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lgn="ctr">
              <a:spcAft>
                <a:spcPts val="150"/>
              </a:spcAft>
              <a:defRPr/>
            </a:pPr>
            <a:r>
              <a:rPr lang="it-IT" sz="900" b="1" dirty="0">
                <a:solidFill>
                  <a:srgbClr val="005392"/>
                </a:solidFill>
                <a:latin typeface="Arial" panose="020B0604020202020204"/>
              </a:rPr>
              <a:t>15% fatturato medio ultimo biennio</a:t>
            </a:r>
          </a:p>
        </p:txBody>
      </p:sp>
      <p:pic>
        <p:nvPicPr>
          <p:cNvPr id="65" name="Immagine 64"/>
          <p:cNvPicPr>
            <a:picLocks noChangeAspect="1"/>
          </p:cNvPicPr>
          <p:nvPr/>
        </p:nvPicPr>
        <p:blipFill>
          <a:blip r:embed="rId7"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flipH="1">
            <a:off x="44714" y="742479"/>
            <a:ext cx="252202" cy="252202"/>
          </a:xfrm>
          <a:prstGeom prst="rect">
            <a:avLst/>
          </a:prstGeom>
        </p:spPr>
      </p:pic>
      <p:sp>
        <p:nvSpPr>
          <p:cNvPr id="68" name="Rettangolo 67"/>
          <p:cNvSpPr/>
          <p:nvPr/>
        </p:nvSpPr>
        <p:spPr>
          <a:xfrm>
            <a:off x="1632879" y="1427653"/>
            <a:ext cx="7333832" cy="498584"/>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214313" lvl="1" indent="-214313" algn="just">
              <a:spcAft>
                <a:spcPts val="150"/>
              </a:spcAft>
              <a:buFont typeface="Wingdings" panose="05000000000000000000" pitchFamily="2" charset="2"/>
              <a:buChar char="ü"/>
              <a:defRPr/>
            </a:pPr>
            <a:r>
              <a:rPr lang="it-IT" sz="980" dirty="0" smtClean="0">
                <a:solidFill>
                  <a:srgbClr val="415364"/>
                </a:solidFill>
              </a:rPr>
              <a:t>E’ </a:t>
            </a:r>
            <a:r>
              <a:rPr lang="it-IT" sz="980" dirty="0">
                <a:solidFill>
                  <a:srgbClr val="415364"/>
                </a:solidFill>
              </a:rPr>
              <a:t>possibile richiedere i finanziamenti agevolati sul Portale </a:t>
            </a:r>
            <a:r>
              <a:rPr lang="it-IT" sz="980" b="1" dirty="0">
                <a:solidFill>
                  <a:srgbClr val="005392"/>
                </a:solidFill>
                <a:latin typeface="Arial" panose="020B0604020202020204"/>
              </a:rPr>
              <a:t>sacesimest.it</a:t>
            </a:r>
            <a:r>
              <a:rPr lang="it-IT" sz="980" dirty="0">
                <a:solidFill>
                  <a:srgbClr val="415364"/>
                </a:solidFill>
              </a:rPr>
              <a:t> con i nuovi importi massimi previsti per ciascuno strumento</a:t>
            </a:r>
            <a:endParaRPr lang="it-IT" sz="980" b="1" dirty="0">
              <a:solidFill>
                <a:srgbClr val="415364"/>
              </a:solidFill>
            </a:endParaRPr>
          </a:p>
        </p:txBody>
      </p:sp>
      <p:pic>
        <p:nvPicPr>
          <p:cNvPr id="69" name="Immagine 68"/>
          <p:cNvPicPr>
            <a:picLocks noChangeAspect="1"/>
          </p:cNvPicPr>
          <p:nvPr/>
        </p:nvPicPr>
        <p:blipFill>
          <a:blip r:embed="rId8" cstate="print">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72319" y="1533392"/>
            <a:ext cx="225746" cy="286157"/>
          </a:xfrm>
          <a:prstGeom prst="rect">
            <a:avLst/>
          </a:prstGeom>
        </p:spPr>
      </p:pic>
      <p:sp>
        <p:nvSpPr>
          <p:cNvPr id="45" name="Rettangolo 44"/>
          <p:cNvSpPr/>
          <p:nvPr/>
        </p:nvSpPr>
        <p:spPr>
          <a:xfrm>
            <a:off x="250825" y="4680278"/>
            <a:ext cx="7221731" cy="19425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lvl="1">
              <a:spcAft>
                <a:spcPts val="150"/>
              </a:spcAft>
              <a:defRPr/>
            </a:pPr>
            <a:r>
              <a:rPr lang="it-IT" sz="900" b="1" dirty="0">
                <a:solidFill>
                  <a:srgbClr val="415364"/>
                </a:solidFill>
                <a:latin typeface="Arial" panose="020B0604020202020204"/>
              </a:rPr>
              <a:t>Per TEM e ASSISTENZA TECNICA è previsto l’innalzamento del parametro al 15% del fatturato medio ultimo biennio</a:t>
            </a:r>
          </a:p>
        </p:txBody>
      </p:sp>
      <p:sp>
        <p:nvSpPr>
          <p:cNvPr id="48" name="Rectangle 37"/>
          <p:cNvSpPr/>
          <p:nvPr/>
        </p:nvSpPr>
        <p:spPr>
          <a:xfrm>
            <a:off x="158396" y="630930"/>
            <a:ext cx="1711533" cy="4398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200" b="1" dirty="0" smtClean="0">
                <a:solidFill>
                  <a:schemeClr val="tx1"/>
                </a:solidFill>
              </a:rPr>
              <a:t>Descrizione</a:t>
            </a:r>
            <a:endParaRPr lang="it-IT" sz="1000" b="1" i="1" dirty="0">
              <a:solidFill>
                <a:srgbClr val="FF0000"/>
              </a:solidFill>
            </a:endParaRPr>
          </a:p>
        </p:txBody>
      </p:sp>
      <p:grpSp>
        <p:nvGrpSpPr>
          <p:cNvPr id="58" name="Gruppo 57"/>
          <p:cNvGrpSpPr/>
          <p:nvPr/>
        </p:nvGrpSpPr>
        <p:grpSpPr>
          <a:xfrm>
            <a:off x="403826" y="638520"/>
            <a:ext cx="1209533" cy="451800"/>
            <a:chOff x="1726181" y="1123781"/>
            <a:chExt cx="954463" cy="871355"/>
          </a:xfrm>
        </p:grpSpPr>
        <p:grpSp>
          <p:nvGrpSpPr>
            <p:cNvPr id="60" name="Gruppo 59"/>
            <p:cNvGrpSpPr/>
            <p:nvPr/>
          </p:nvGrpSpPr>
          <p:grpSpPr>
            <a:xfrm>
              <a:off x="1726181" y="1123781"/>
              <a:ext cx="822986" cy="612000"/>
              <a:chOff x="6218843" y="1444892"/>
              <a:chExt cx="822986" cy="612000"/>
            </a:xfrm>
          </p:grpSpPr>
          <p:cxnSp>
            <p:nvCxnSpPr>
              <p:cNvPr id="71" name="Connettore diritto 70"/>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72" name="Connettore diritto 71"/>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61" name="Gruppo 60"/>
            <p:cNvGrpSpPr/>
            <p:nvPr/>
          </p:nvGrpSpPr>
          <p:grpSpPr>
            <a:xfrm>
              <a:off x="1851151" y="1383136"/>
              <a:ext cx="829493" cy="612000"/>
              <a:chOff x="6343813" y="1704247"/>
              <a:chExt cx="829493" cy="612000"/>
            </a:xfrm>
          </p:grpSpPr>
          <p:cxnSp>
            <p:nvCxnSpPr>
              <p:cNvPr id="62" name="Connettore diritto 61"/>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70" name="Connettore diritto 69"/>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grpSp>
        <p:nvGrpSpPr>
          <p:cNvPr id="73" name="Gruppo 72"/>
          <p:cNvGrpSpPr/>
          <p:nvPr/>
        </p:nvGrpSpPr>
        <p:grpSpPr>
          <a:xfrm>
            <a:off x="380181" y="1435198"/>
            <a:ext cx="1229054" cy="451800"/>
            <a:chOff x="1726181" y="1123781"/>
            <a:chExt cx="954463" cy="871355"/>
          </a:xfrm>
        </p:grpSpPr>
        <p:grpSp>
          <p:nvGrpSpPr>
            <p:cNvPr id="74" name="Gruppo 73"/>
            <p:cNvGrpSpPr/>
            <p:nvPr/>
          </p:nvGrpSpPr>
          <p:grpSpPr>
            <a:xfrm>
              <a:off x="1726181" y="1123781"/>
              <a:ext cx="822986" cy="612000"/>
              <a:chOff x="6218843" y="1444892"/>
              <a:chExt cx="822986" cy="612000"/>
            </a:xfrm>
          </p:grpSpPr>
          <p:cxnSp>
            <p:nvCxnSpPr>
              <p:cNvPr id="78" name="Connettore diritto 77"/>
              <p:cNvCxnSpPr/>
              <p:nvPr/>
            </p:nvCxnSpPr>
            <p:spPr>
              <a:xfrm>
                <a:off x="6343813" y="1451872"/>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79" name="Connettore diritto 78"/>
              <p:cNvCxnSpPr/>
              <p:nvPr/>
            </p:nvCxnSpPr>
            <p:spPr>
              <a:xfrm flipV="1">
                <a:off x="6218843" y="1444892"/>
                <a:ext cx="131477"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75" name="Gruppo 74"/>
            <p:cNvGrpSpPr/>
            <p:nvPr/>
          </p:nvGrpSpPr>
          <p:grpSpPr>
            <a:xfrm>
              <a:off x="1851151" y="1383136"/>
              <a:ext cx="829493" cy="612000"/>
              <a:chOff x="6343813" y="1704247"/>
              <a:chExt cx="829493" cy="612000"/>
            </a:xfrm>
          </p:grpSpPr>
          <p:cxnSp>
            <p:nvCxnSpPr>
              <p:cNvPr id="76" name="Connettore diritto 7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77" name="Connettore diritto 76"/>
              <p:cNvCxnSpPr/>
              <p:nvPr/>
            </p:nvCxnSpPr>
            <p:spPr>
              <a:xfrm flipV="1">
                <a:off x="7041829" y="1704247"/>
                <a:ext cx="131477" cy="61200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80" name="Rectangle 37"/>
          <p:cNvSpPr/>
          <p:nvPr/>
        </p:nvSpPr>
        <p:spPr>
          <a:xfrm>
            <a:off x="399702" y="1427653"/>
            <a:ext cx="1209533" cy="4398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b="1" dirty="0" smtClean="0">
                <a:solidFill>
                  <a:schemeClr val="tx1"/>
                </a:solidFill>
              </a:rPr>
              <a:t>Come richiederlo</a:t>
            </a:r>
            <a:endParaRPr lang="it-IT" sz="900" b="1" i="1" dirty="0">
              <a:solidFill>
                <a:srgbClr val="FF0000"/>
              </a:solidFill>
            </a:endParaRPr>
          </a:p>
        </p:txBody>
      </p:sp>
      <p:grpSp>
        <p:nvGrpSpPr>
          <p:cNvPr id="63" name="Gruppo 62"/>
          <p:cNvGrpSpPr/>
          <p:nvPr/>
        </p:nvGrpSpPr>
        <p:grpSpPr>
          <a:xfrm>
            <a:off x="2187276" y="2116477"/>
            <a:ext cx="1724858" cy="422980"/>
            <a:chOff x="1791758" y="1123781"/>
            <a:chExt cx="830547" cy="871355"/>
          </a:xfrm>
        </p:grpSpPr>
        <p:grpSp>
          <p:nvGrpSpPr>
            <p:cNvPr id="64" name="Gruppo 63"/>
            <p:cNvGrpSpPr/>
            <p:nvPr/>
          </p:nvGrpSpPr>
          <p:grpSpPr>
            <a:xfrm>
              <a:off x="1791758" y="1123781"/>
              <a:ext cx="757409" cy="612000"/>
              <a:chOff x="6284420" y="1444892"/>
              <a:chExt cx="757409" cy="612000"/>
            </a:xfrm>
          </p:grpSpPr>
          <p:cxnSp>
            <p:nvCxnSpPr>
              <p:cNvPr id="82" name="Connettore diritto 81"/>
              <p:cNvCxnSpPr/>
              <p:nvPr/>
            </p:nvCxnSpPr>
            <p:spPr>
              <a:xfrm>
                <a:off x="6343813"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83" name="Connettore diritto 82"/>
              <p:cNvCxnSpPr/>
              <p:nvPr/>
            </p:nvCxnSpPr>
            <p:spPr>
              <a:xfrm flipV="1">
                <a:off x="6284420" y="1444892"/>
                <a:ext cx="65898"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66" name="Gruppo 65"/>
            <p:cNvGrpSpPr/>
            <p:nvPr/>
          </p:nvGrpSpPr>
          <p:grpSpPr>
            <a:xfrm>
              <a:off x="1851151" y="1310631"/>
              <a:ext cx="771154" cy="684505"/>
              <a:chOff x="6343813" y="1631742"/>
              <a:chExt cx="771154" cy="684505"/>
            </a:xfrm>
          </p:grpSpPr>
          <p:cxnSp>
            <p:nvCxnSpPr>
              <p:cNvPr id="67" name="Connettore diritto 66"/>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81" name="Connettore diritto 80"/>
              <p:cNvCxnSpPr/>
              <p:nvPr/>
            </p:nvCxnSpPr>
            <p:spPr>
              <a:xfrm flipV="1">
                <a:off x="7041829" y="1631742"/>
                <a:ext cx="73138" cy="684505"/>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84" name="Rettangolo 83"/>
          <p:cNvSpPr/>
          <p:nvPr/>
        </p:nvSpPr>
        <p:spPr>
          <a:xfrm>
            <a:off x="4346434" y="2154578"/>
            <a:ext cx="2138276" cy="35239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it-IT" sz="900" b="1" dirty="0">
                <a:solidFill>
                  <a:schemeClr val="tx1"/>
                </a:solidFill>
                <a:latin typeface="Arial" panose="020B0604020202020204"/>
              </a:rPr>
              <a:t>IMPORTI MASSIMI </a:t>
            </a:r>
          </a:p>
          <a:p>
            <a:pPr algn="ctr">
              <a:defRPr/>
            </a:pPr>
            <a:r>
              <a:rPr lang="it-IT" sz="900" b="1" dirty="0" smtClean="0">
                <a:solidFill>
                  <a:schemeClr val="tx1"/>
                </a:solidFill>
                <a:latin typeface="Arial" panose="020B0604020202020204"/>
              </a:rPr>
              <a:t>ATTUALI</a:t>
            </a:r>
            <a:endParaRPr lang="it-IT" sz="900" b="1" dirty="0">
              <a:solidFill>
                <a:schemeClr val="tx1"/>
              </a:solidFill>
              <a:latin typeface="Arial" panose="020B0604020202020204"/>
            </a:endParaRPr>
          </a:p>
        </p:txBody>
      </p:sp>
      <p:grpSp>
        <p:nvGrpSpPr>
          <p:cNvPr id="85" name="Gruppo 84"/>
          <p:cNvGrpSpPr/>
          <p:nvPr/>
        </p:nvGrpSpPr>
        <p:grpSpPr>
          <a:xfrm>
            <a:off x="4534236" y="2109850"/>
            <a:ext cx="1724858" cy="422980"/>
            <a:chOff x="1791758" y="1123781"/>
            <a:chExt cx="830547" cy="871355"/>
          </a:xfrm>
        </p:grpSpPr>
        <p:grpSp>
          <p:nvGrpSpPr>
            <p:cNvPr id="86" name="Gruppo 85"/>
            <p:cNvGrpSpPr/>
            <p:nvPr/>
          </p:nvGrpSpPr>
          <p:grpSpPr>
            <a:xfrm>
              <a:off x="1791758" y="1123781"/>
              <a:ext cx="757409" cy="612000"/>
              <a:chOff x="6284420" y="1444892"/>
              <a:chExt cx="757409" cy="612000"/>
            </a:xfrm>
          </p:grpSpPr>
          <p:cxnSp>
            <p:nvCxnSpPr>
              <p:cNvPr id="90" name="Connettore diritto 89"/>
              <p:cNvCxnSpPr/>
              <p:nvPr/>
            </p:nvCxnSpPr>
            <p:spPr>
              <a:xfrm>
                <a:off x="6343813"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91" name="Connettore diritto 90"/>
              <p:cNvCxnSpPr/>
              <p:nvPr/>
            </p:nvCxnSpPr>
            <p:spPr>
              <a:xfrm flipV="1">
                <a:off x="6284420" y="1444892"/>
                <a:ext cx="65898"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87" name="Gruppo 86"/>
            <p:cNvGrpSpPr/>
            <p:nvPr/>
          </p:nvGrpSpPr>
          <p:grpSpPr>
            <a:xfrm>
              <a:off x="1851151" y="1310631"/>
              <a:ext cx="771154" cy="684505"/>
              <a:chOff x="6343813" y="1631742"/>
              <a:chExt cx="771154" cy="684505"/>
            </a:xfrm>
          </p:grpSpPr>
          <p:cxnSp>
            <p:nvCxnSpPr>
              <p:cNvPr id="88" name="Connettore diritto 87"/>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89" name="Connettore diritto 88"/>
              <p:cNvCxnSpPr/>
              <p:nvPr/>
            </p:nvCxnSpPr>
            <p:spPr>
              <a:xfrm flipV="1">
                <a:off x="7041829" y="1631742"/>
                <a:ext cx="73138" cy="684505"/>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92" name="Rettangolo 91"/>
          <p:cNvSpPr/>
          <p:nvPr/>
        </p:nvSpPr>
        <p:spPr>
          <a:xfrm>
            <a:off x="6696075" y="2146681"/>
            <a:ext cx="2138276" cy="35239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defRPr/>
            </a:pPr>
            <a:r>
              <a:rPr lang="it-IT" sz="900" b="1" dirty="0" smtClean="0">
                <a:solidFill>
                  <a:schemeClr val="tx1"/>
                </a:solidFill>
                <a:latin typeface="Arial" panose="020B0604020202020204"/>
              </a:rPr>
              <a:t>PARAMETRI ATTUALI</a:t>
            </a:r>
            <a:endParaRPr lang="it-IT" sz="900" b="1" dirty="0">
              <a:solidFill>
                <a:schemeClr val="tx1"/>
              </a:solidFill>
              <a:latin typeface="Arial" panose="020B0604020202020204"/>
            </a:endParaRPr>
          </a:p>
        </p:txBody>
      </p:sp>
      <p:grpSp>
        <p:nvGrpSpPr>
          <p:cNvPr id="93" name="Gruppo 92"/>
          <p:cNvGrpSpPr/>
          <p:nvPr/>
        </p:nvGrpSpPr>
        <p:grpSpPr>
          <a:xfrm>
            <a:off x="6883877" y="2101953"/>
            <a:ext cx="1724858" cy="422980"/>
            <a:chOff x="1791758" y="1123781"/>
            <a:chExt cx="830547" cy="871355"/>
          </a:xfrm>
        </p:grpSpPr>
        <p:grpSp>
          <p:nvGrpSpPr>
            <p:cNvPr id="94" name="Gruppo 93"/>
            <p:cNvGrpSpPr/>
            <p:nvPr/>
          </p:nvGrpSpPr>
          <p:grpSpPr>
            <a:xfrm>
              <a:off x="1791758" y="1123781"/>
              <a:ext cx="757409" cy="612000"/>
              <a:chOff x="6284420" y="1444892"/>
              <a:chExt cx="757409" cy="612000"/>
            </a:xfrm>
          </p:grpSpPr>
          <p:cxnSp>
            <p:nvCxnSpPr>
              <p:cNvPr id="98" name="Connettore diritto 97"/>
              <p:cNvCxnSpPr/>
              <p:nvPr/>
            </p:nvCxnSpPr>
            <p:spPr>
              <a:xfrm>
                <a:off x="6343813" y="1451871"/>
                <a:ext cx="698016" cy="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cxnSp>
            <p:nvCxnSpPr>
              <p:cNvPr id="99" name="Connettore diritto 98"/>
              <p:cNvCxnSpPr/>
              <p:nvPr/>
            </p:nvCxnSpPr>
            <p:spPr>
              <a:xfrm flipV="1">
                <a:off x="6284420" y="1444892"/>
                <a:ext cx="65898" cy="612000"/>
              </a:xfrm>
              <a:prstGeom prst="line">
                <a:avLst/>
              </a:prstGeom>
              <a:ln w="19050">
                <a:solidFill>
                  <a:srgbClr val="009640"/>
                </a:solidFill>
              </a:ln>
            </p:spPr>
            <p:style>
              <a:lnRef idx="1">
                <a:schemeClr val="accent1"/>
              </a:lnRef>
              <a:fillRef idx="0">
                <a:schemeClr val="accent1"/>
              </a:fillRef>
              <a:effectRef idx="0">
                <a:schemeClr val="accent1"/>
              </a:effectRef>
              <a:fontRef idx="minor">
                <a:schemeClr val="tx1"/>
              </a:fontRef>
            </p:style>
          </p:cxnSp>
        </p:grpSp>
        <p:grpSp>
          <p:nvGrpSpPr>
            <p:cNvPr id="95" name="Gruppo 94"/>
            <p:cNvGrpSpPr/>
            <p:nvPr/>
          </p:nvGrpSpPr>
          <p:grpSpPr>
            <a:xfrm>
              <a:off x="1851151" y="1310631"/>
              <a:ext cx="771154" cy="684505"/>
              <a:chOff x="6343813" y="1631742"/>
              <a:chExt cx="771154" cy="684505"/>
            </a:xfrm>
          </p:grpSpPr>
          <p:cxnSp>
            <p:nvCxnSpPr>
              <p:cNvPr id="96" name="Connettore diritto 95"/>
              <p:cNvCxnSpPr/>
              <p:nvPr/>
            </p:nvCxnSpPr>
            <p:spPr>
              <a:xfrm>
                <a:off x="6343813" y="2309267"/>
                <a:ext cx="698016" cy="0"/>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cxnSp>
            <p:nvCxnSpPr>
              <p:cNvPr id="97" name="Connettore diritto 96"/>
              <p:cNvCxnSpPr/>
              <p:nvPr/>
            </p:nvCxnSpPr>
            <p:spPr>
              <a:xfrm flipV="1">
                <a:off x="7041829" y="1631742"/>
                <a:ext cx="73138" cy="684505"/>
              </a:xfrm>
              <a:prstGeom prst="line">
                <a:avLst/>
              </a:prstGeom>
              <a:ln w="19050">
                <a:solidFill>
                  <a:srgbClr val="E30613"/>
                </a:solidFill>
              </a:ln>
            </p:spPr>
            <p:style>
              <a:lnRef idx="1">
                <a:schemeClr val="accent1"/>
              </a:lnRef>
              <a:fillRef idx="0">
                <a:schemeClr val="accent1"/>
              </a:fillRef>
              <a:effectRef idx="0">
                <a:schemeClr val="accent1"/>
              </a:effectRef>
              <a:fontRef idx="minor">
                <a:schemeClr val="tx1"/>
              </a:fontRef>
            </p:style>
          </p:cxnSp>
        </p:grpSp>
      </p:grpSp>
      <p:sp>
        <p:nvSpPr>
          <p:cNvPr id="100" name="Rettangolo 99"/>
          <p:cNvSpPr/>
          <p:nvPr/>
        </p:nvSpPr>
        <p:spPr>
          <a:xfrm>
            <a:off x="7725155" y="0"/>
            <a:ext cx="1418845" cy="243328"/>
          </a:xfrm>
          <a:prstGeom prst="rect">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smtClean="0"/>
              <a:t>Agevolato</a:t>
            </a:r>
            <a:endParaRPr lang="it-IT" dirty="0"/>
          </a:p>
        </p:txBody>
      </p:sp>
      <p:sp>
        <p:nvSpPr>
          <p:cNvPr id="101" name="Rettangolo 100"/>
          <p:cNvSpPr/>
          <p:nvPr/>
        </p:nvSpPr>
        <p:spPr>
          <a:xfrm>
            <a:off x="7725155" y="243328"/>
            <a:ext cx="1418845" cy="24332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100" dirty="0" smtClean="0">
                <a:solidFill>
                  <a:schemeClr val="tx1"/>
                </a:solidFill>
              </a:rPr>
              <a:t>Fondo 394</a:t>
            </a:r>
            <a:endParaRPr lang="it-IT" sz="1100" dirty="0">
              <a:solidFill>
                <a:schemeClr val="tx1"/>
              </a:solidFill>
            </a:endParaRPr>
          </a:p>
        </p:txBody>
      </p:sp>
    </p:spTree>
    <p:extLst>
      <p:ext uri="{BB962C8B-B14F-4D97-AF65-F5344CB8AC3E}">
        <p14:creationId xmlns:p14="http://schemas.microsoft.com/office/powerpoint/2010/main" val="418681052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testo 3">
            <a:extLst>
              <a:ext uri="{FF2B5EF4-FFF2-40B4-BE49-F238E27FC236}">
                <a16:creationId xmlns:a16="http://schemas.microsoft.com/office/drawing/2014/main" id="{25B23111-93DA-4500-AE77-D420C122D26B}"/>
              </a:ext>
            </a:extLst>
          </p:cNvPr>
          <p:cNvSpPr txBox="1">
            <a:spLocks/>
          </p:cNvSpPr>
          <p:nvPr/>
        </p:nvSpPr>
        <p:spPr>
          <a:xfrm>
            <a:off x="250824" y="1858074"/>
            <a:ext cx="8087263" cy="2214563"/>
          </a:xfrm>
          <a:prstGeom prst="rect">
            <a:avLst/>
          </a:prstGeom>
        </p:spPr>
        <p:txBody>
          <a:bodyPr anchor="ctr"/>
          <a:lstStyle>
            <a:lvl1pPr marL="171450" indent="-171450" algn="l" defTabSz="685800" rtl="0" eaLnBrk="1" latinLnBrk="0" hangingPunct="1">
              <a:lnSpc>
                <a:spcPct val="90000"/>
              </a:lnSpc>
              <a:spcBef>
                <a:spcPts val="750"/>
              </a:spcBef>
              <a:buFont typeface="Arial" panose="020B0604020202020204" pitchFamily="34" charset="0"/>
              <a:buChar char="•"/>
              <a:defRPr sz="2100" b="0" i="0" kern="1200">
                <a:solidFill>
                  <a:schemeClr val="tx1"/>
                </a:solidFill>
                <a:latin typeface="Arial" panose="020B0604020202020204" pitchFamily="34" charset="0"/>
                <a:ea typeface="+mn-ea"/>
                <a:cs typeface="Arial" panose="020B060402020202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800" b="0" i="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500" b="0" i="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350" b="0" i="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it-IT" sz="4400" dirty="0" smtClean="0"/>
              <a:t>Grazie</a:t>
            </a:r>
            <a:endParaRPr lang="it-IT" sz="4400" dirty="0"/>
          </a:p>
          <a:p>
            <a:pPr marL="0" indent="0">
              <a:buNone/>
            </a:pPr>
            <a:r>
              <a:rPr lang="it-IT" sz="3600" b="1" dirty="0" smtClean="0"/>
              <a:t> </a:t>
            </a:r>
            <a:endParaRPr lang="it-IT" sz="3600" dirty="0"/>
          </a:p>
        </p:txBody>
      </p:sp>
    </p:spTree>
    <p:extLst>
      <p:ext uri="{BB962C8B-B14F-4D97-AF65-F5344CB8AC3E}">
        <p14:creationId xmlns:p14="http://schemas.microsoft.com/office/powerpoint/2010/main" val="40367644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6.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7.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0.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1.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3.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4.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5.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7.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8.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19.xml><?xml version="1.0" encoding="utf-8"?>
<p:tagLst xmlns:a="http://schemas.openxmlformats.org/drawingml/2006/main" xmlns:r="http://schemas.openxmlformats.org/officeDocument/2006/relationships" xmlns:p="http://schemas.openxmlformats.org/presentationml/2006/main">
  <p:tag name="BTFPLAYOUTENABLED" val="0"/>
  <p:tag name="BTFPROTATION" val="270"/>
</p:tagLst>
</file>

<file path=ppt/tags/tag2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Tema di Office">
  <a:themeElements>
    <a:clrScheme name="Personalizzato 1">
      <a:dk1>
        <a:srgbClr val="415364"/>
      </a:dk1>
      <a:lt1>
        <a:srgbClr val="FFFEFD"/>
      </a:lt1>
      <a:dk2>
        <a:srgbClr val="A4A5A4"/>
      </a:dk2>
      <a:lt2>
        <a:srgbClr val="B5C8E5"/>
      </a:lt2>
      <a:accent1>
        <a:srgbClr val="415364"/>
      </a:accent1>
      <a:accent2>
        <a:srgbClr val="005392"/>
      </a:accent2>
      <a:accent3>
        <a:srgbClr val="5F85B1"/>
      </a:accent3>
      <a:accent4>
        <a:srgbClr val="B5C8E5"/>
      </a:accent4>
      <a:accent5>
        <a:srgbClr val="A4A5A4"/>
      </a:accent5>
      <a:accent6>
        <a:srgbClr val="797979"/>
      </a:accent6>
      <a:hlink>
        <a:srgbClr val="005392"/>
      </a:hlink>
      <a:folHlink>
        <a:srgbClr val="0096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i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wrap="square" lIns="36000" tIns="36000" rIns="36000" bIns="36000" rtlCol="0" anchor="t">
        <a:noAutofit/>
      </a:bodyPr>
      <a:lstStyle>
        <a:defPPr algn="l">
          <a:defRPr sz="1200" dirty="0" smtClean="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6921</TotalTime>
  <Words>5406</Words>
  <Application>Microsoft Office PowerPoint</Application>
  <PresentationFormat>Presentazione su schermo (16:9)</PresentationFormat>
  <Paragraphs>740</Paragraphs>
  <Slides>44</Slides>
  <Notes>16</Notes>
  <HiddenSlides>0</HiddenSlides>
  <MMClips>0</MMClips>
  <ScaleCrop>false</ScaleCrop>
  <HeadingPairs>
    <vt:vector size="8" baseType="variant">
      <vt:variant>
        <vt:lpstr>Caratteri utilizzati</vt:lpstr>
      </vt:variant>
      <vt:variant>
        <vt:i4>6</vt:i4>
      </vt:variant>
      <vt:variant>
        <vt:lpstr>Tema</vt:lpstr>
      </vt:variant>
      <vt:variant>
        <vt:i4>1</vt:i4>
      </vt:variant>
      <vt:variant>
        <vt:lpstr>Server OLE incorporati</vt:lpstr>
      </vt:variant>
      <vt:variant>
        <vt:i4>1</vt:i4>
      </vt:variant>
      <vt:variant>
        <vt:lpstr>Titoli diapositive</vt:lpstr>
      </vt:variant>
      <vt:variant>
        <vt:i4>44</vt:i4>
      </vt:variant>
    </vt:vector>
  </HeadingPairs>
  <TitlesOfParts>
    <vt:vector size="52" baseType="lpstr">
      <vt:lpstr>Arial</vt:lpstr>
      <vt:lpstr>Arial Unicode MS</vt:lpstr>
      <vt:lpstr>Bressay</vt:lpstr>
      <vt:lpstr>Calibri</vt:lpstr>
      <vt:lpstr>Univers 45 Light</vt:lpstr>
      <vt:lpstr>Wingdings</vt:lpstr>
      <vt:lpstr>Tema di Office</vt:lpstr>
      <vt:lpstr>Diapositiva think-cell</vt:lpstr>
      <vt:lpstr>Presentazione standard di PowerPoint</vt:lpstr>
      <vt:lpstr>Garanzie Finanziarie per PMI e Grandi Imprese</vt:lpstr>
      <vt:lpstr>Ambiti operativi delle garanzie SACE SIMEST</vt:lpstr>
      <vt:lpstr>Presentazione standard di PowerPoint</vt:lpstr>
      <vt:lpstr>Finanziamenti per investimenti e capitale circolante </vt:lpstr>
      <vt:lpstr>Finanziamenti per investimenti e capitale circolante /2</vt:lpstr>
      <vt:lpstr>Finanziamenti per investimenti e capitale circolante /2</vt:lpstr>
      <vt:lpstr>Garanzia finanziaria in convenzione </vt:lpstr>
      <vt:lpstr>Soggetti finanziabili</vt:lpstr>
      <vt:lpstr>Struttura dei finanziamenti</vt:lpstr>
      <vt:lpstr>Convenzioni per garantire progetti di Internazionalizzazione</vt:lpstr>
      <vt:lpstr>Frequently Asked Questions</vt:lpstr>
      <vt:lpstr>La richiesta della garanzia SACE</vt:lpstr>
      <vt:lpstr>Garanzie per filiali all’estero</vt:lpstr>
      <vt:lpstr>Cauzioni/Bond internazionali</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Garanzia Italia: uno strumento semplice e veloce </vt:lpstr>
      <vt:lpstr>Presentazione standard di PowerPoint</vt:lpstr>
      <vt:lpstr>Garanzia Italia – principali caratteristiche (1/5) </vt:lpstr>
      <vt:lpstr>Garanzia Italia – principali caratteristiche (2/5)</vt:lpstr>
      <vt:lpstr>Presentazione standard di PowerPoint</vt:lpstr>
      <vt:lpstr>Presentazione standard di PowerPoint</vt:lpstr>
      <vt:lpstr>Presentazione standard di PowerPoint</vt:lpstr>
      <vt:lpstr>Garanzia Italia: Legge di bilancio 2021 (L. 30 dicembre 2020, n. 178)</vt:lpstr>
      <vt:lpstr>Presentazione standard di PowerPoint</vt:lpstr>
      <vt:lpstr>Presentazione standard di PowerPoint</vt:lpstr>
      <vt:lpstr>Finanziamenti agevolati per l’internazionalizzazione: 7 prodotti per ogni esigenza</vt:lpstr>
      <vt:lpstr>Fiere e Inserimento Mercati </vt:lpstr>
      <vt:lpstr>Studi di fattibilità e Assistenza tecnica  </vt:lpstr>
      <vt:lpstr>TEM e E-commerce </vt:lpstr>
      <vt:lpstr>Patrimonializzazione</vt:lpstr>
      <vt:lpstr>Focus novità: Incremento importi massimi</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Utente di Microsoft Office</dc:creator>
  <cp:lastModifiedBy>Turchetto, Alberto</cp:lastModifiedBy>
  <cp:revision>234</cp:revision>
  <cp:lastPrinted>2021-03-02T16:23:58Z</cp:lastPrinted>
  <dcterms:created xsi:type="dcterms:W3CDTF">2018-05-14T08:37:56Z</dcterms:created>
  <dcterms:modified xsi:type="dcterms:W3CDTF">2021-03-18T18:25:58Z</dcterms:modified>
</cp:coreProperties>
</file>