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8" r:id="rId2"/>
    <p:sldId id="295" r:id="rId3"/>
    <p:sldId id="310" r:id="rId4"/>
    <p:sldId id="306" r:id="rId5"/>
    <p:sldId id="305" r:id="rId6"/>
    <p:sldId id="307" r:id="rId7"/>
    <p:sldId id="274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D31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ile medio 2 - Color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3187" autoAdjust="0"/>
    <p:restoredTop sz="94249" autoAdjust="0"/>
  </p:normalViewPr>
  <p:slideViewPr>
    <p:cSldViewPr snapToGrid="0">
      <p:cViewPr varScale="1">
        <p:scale>
          <a:sx n="114" d="100"/>
          <a:sy n="114" d="100"/>
        </p:scale>
        <p:origin x="576" y="10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15/12/2021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742698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15/12/2021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882668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15/12/2021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6190387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15/12/2021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4453221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15/12/2021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180633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15/12/2021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876975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15/12/2021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7747429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15/12/2021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918262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DB198AD1-641B-4CD8-9D7A-848CEF3FDA95}" type="datetimeFigureOut">
              <a:rPr lang="it-IT" smtClean="0"/>
              <a:t>15/12/2021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44505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it-IT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15/12/2021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779745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15/12/2021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976302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it-IT"/>
              <a:t>Fare clic per modificare gli stili del testo dello schema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15/12/2021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7482093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15/12/2021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1255330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198AD1-641B-4CD8-9D7A-848CEF3FDA95}" type="datetimeFigureOut">
              <a:rPr lang="it-IT" smtClean="0"/>
              <a:t>15/12/2021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6782835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it-IT"/>
              <a:t>Fare clic per modificare lo stile del titolo dello schema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it-IT"/>
              <a:t>Fare clic per modificare gli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it-IT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DB198AD1-641B-4CD8-9D7A-848CEF3FDA95}" type="datetimeFigureOut">
              <a:rPr lang="it-IT" smtClean="0"/>
              <a:t>15/12/2021</a:t>
            </a:fld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1773791-5234-492A-95AF-C624546AE0B7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0957471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</p:sldLayoutIdLst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>
            <a:extLst>
              <a:ext uri="{FF2B5EF4-FFF2-40B4-BE49-F238E27FC236}">
                <a16:creationId xmlns:a16="http://schemas.microsoft.com/office/drawing/2014/main" id="{70A4C509-DD48-48F8-B2C2-DDCD36CA52B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10000" y="5463508"/>
            <a:ext cx="10572000" cy="434974"/>
          </a:xfrm>
        </p:spPr>
        <p:txBody>
          <a:bodyPr>
            <a:normAutofit lnSpcReduction="10000"/>
          </a:bodyPr>
          <a:lstStyle/>
          <a:p>
            <a:r>
              <a:rPr lang="it-IT" sz="2400" dirty="0"/>
              <a:t>Linee programmatiche 2021-2025</a:t>
            </a:r>
          </a:p>
        </p:txBody>
      </p:sp>
      <p:pic>
        <p:nvPicPr>
          <p:cNvPr id="16" name="Immagine 15">
            <a:extLst>
              <a:ext uri="{FF2B5EF4-FFF2-40B4-BE49-F238E27FC236}">
                <a16:creationId xmlns:a16="http://schemas.microsoft.com/office/drawing/2014/main" id="{023DED9E-0BAA-4BCC-9536-319E92112AB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6443" y="19968"/>
            <a:ext cx="4895557" cy="4895557"/>
          </a:xfrm>
          <a:prstGeom prst="rect">
            <a:avLst/>
          </a:prstGeom>
        </p:spPr>
      </p:pic>
      <p:sp>
        <p:nvSpPr>
          <p:cNvPr id="2" name="Titolo 1">
            <a:extLst>
              <a:ext uri="{FF2B5EF4-FFF2-40B4-BE49-F238E27FC236}">
                <a16:creationId xmlns:a16="http://schemas.microsoft.com/office/drawing/2014/main" id="{CE8B7AFF-D6AA-43A1-8664-7289B9CBFEF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/>
              <a:t>Confindustria Udine </a:t>
            </a:r>
          </a:p>
        </p:txBody>
      </p:sp>
      <p:sp>
        <p:nvSpPr>
          <p:cNvPr id="7" name="CasellaDiTesto 6">
            <a:extLst>
              <a:ext uri="{FF2B5EF4-FFF2-40B4-BE49-F238E27FC236}">
                <a16:creationId xmlns:a16="http://schemas.microsoft.com/office/drawing/2014/main" id="{8E0BD3AF-A9E8-4F54-A597-6AD724637C1D}"/>
              </a:ext>
            </a:extLst>
          </p:cNvPr>
          <p:cNvSpPr txBox="1"/>
          <p:nvPr/>
        </p:nvSpPr>
        <p:spPr>
          <a:xfrm>
            <a:off x="9102054" y="6344704"/>
            <a:ext cx="282003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  <a:defRPr/>
            </a:pPr>
            <a:r>
              <a:rPr lang="it-IT" altLang="it-IT" sz="1800" dirty="0">
                <a:solidFill>
                  <a:schemeClr val="accent1">
                    <a:lumMod val="75000"/>
                  </a:schemeClr>
                </a:solidFill>
                <a:latin typeface="Arial" charset="0"/>
                <a:cs typeface="Arial" charset="0"/>
              </a:rPr>
              <a:t>15 dicembre 2021</a:t>
            </a:r>
          </a:p>
        </p:txBody>
      </p:sp>
    </p:spTree>
    <p:extLst>
      <p:ext uri="{BB962C8B-B14F-4D97-AF65-F5344CB8AC3E}">
        <p14:creationId xmlns:p14="http://schemas.microsoft.com/office/powerpoint/2010/main" val="92924546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egnaposto contenuto 6">
            <a:extLst>
              <a:ext uri="{FF2B5EF4-FFF2-40B4-BE49-F238E27FC236}">
                <a16:creationId xmlns:a16="http://schemas.microsoft.com/office/drawing/2014/main" id="{CFC6CFAD-8B4F-48C1-B6E0-60FDE9CAC4F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554956" cy="1896050"/>
          </a:xfrm>
        </p:spPr>
      </p:pic>
      <p:pic>
        <p:nvPicPr>
          <p:cNvPr id="11" name="Segnaposto contenuto 7">
            <a:extLst>
              <a:ext uri="{FF2B5EF4-FFF2-40B4-BE49-F238E27FC236}">
                <a16:creationId xmlns:a16="http://schemas.microsoft.com/office/drawing/2014/main" id="{9EDA7955-4F16-4A23-86B4-7166E566F8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9844" y="1070533"/>
            <a:ext cx="3198270" cy="749429"/>
          </a:xfrm>
          <a:prstGeom prst="rect">
            <a:avLst/>
          </a:prstGeom>
        </p:spPr>
      </p:pic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id="{2135C0B8-CCF8-4B97-A5BE-77D42186DFBC}"/>
              </a:ext>
            </a:extLst>
          </p:cNvPr>
          <p:cNvCxnSpPr/>
          <p:nvPr/>
        </p:nvCxnSpPr>
        <p:spPr>
          <a:xfrm>
            <a:off x="1554956" y="0"/>
            <a:ext cx="0" cy="189605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1462B3C2-A9A4-4B00-B440-B420302AD879}"/>
              </a:ext>
            </a:extLst>
          </p:cNvPr>
          <p:cNvSpPr txBox="1"/>
          <p:nvPr/>
        </p:nvSpPr>
        <p:spPr>
          <a:xfrm>
            <a:off x="551416" y="2559734"/>
            <a:ext cx="11528098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5500" b="1" dirty="0"/>
              <a:t>Confindustria Udine</a:t>
            </a:r>
          </a:p>
          <a:p>
            <a:pPr algn="ctr"/>
            <a:endParaRPr lang="it-IT" sz="1600" dirty="0"/>
          </a:p>
          <a:p>
            <a:pPr algn="ctr"/>
            <a:r>
              <a:rPr lang="it-IT" sz="5500" dirty="0"/>
              <a:t>un </a:t>
            </a:r>
            <a:r>
              <a:rPr lang="it-IT" sz="5500" b="1" dirty="0"/>
              <a:t>Team</a:t>
            </a:r>
            <a:r>
              <a:rPr lang="it-IT" sz="5500" dirty="0"/>
              <a:t> di imprenditori </a:t>
            </a:r>
            <a:r>
              <a:rPr lang="it-IT" sz="5500" u="sng" dirty="0"/>
              <a:t>motivato</a:t>
            </a:r>
            <a:r>
              <a:rPr lang="it-IT" sz="5500" dirty="0"/>
              <a:t> a sostenere il progresso socio, economico e culturale del </a:t>
            </a:r>
            <a:r>
              <a:rPr lang="it-IT" sz="5500" b="1" dirty="0"/>
              <a:t>FVG</a:t>
            </a:r>
          </a:p>
        </p:txBody>
      </p:sp>
      <p:sp>
        <p:nvSpPr>
          <p:cNvPr id="6" name="Titolo 3">
            <a:extLst>
              <a:ext uri="{FF2B5EF4-FFF2-40B4-BE49-F238E27FC236}">
                <a16:creationId xmlns:a16="http://schemas.microsoft.com/office/drawing/2014/main" id="{4812E97B-6128-4E7A-95BC-311750F2A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0002" y="330761"/>
            <a:ext cx="10571998" cy="970450"/>
          </a:xfrm>
        </p:spPr>
        <p:txBody>
          <a:bodyPr/>
          <a:lstStyle/>
          <a:p>
            <a:r>
              <a:rPr lang="it-IT" dirty="0"/>
              <a:t>CHI SIAMO</a:t>
            </a:r>
          </a:p>
        </p:txBody>
      </p:sp>
    </p:spTree>
    <p:extLst>
      <p:ext uri="{BB962C8B-B14F-4D97-AF65-F5344CB8AC3E}">
        <p14:creationId xmlns:p14="http://schemas.microsoft.com/office/powerpoint/2010/main" val="298184030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egnaposto contenuto 6">
            <a:extLst>
              <a:ext uri="{FF2B5EF4-FFF2-40B4-BE49-F238E27FC236}">
                <a16:creationId xmlns:a16="http://schemas.microsoft.com/office/drawing/2014/main" id="{CFC6CFAD-8B4F-48C1-B6E0-60FDE9CAC4F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554956" cy="1896050"/>
          </a:xfrm>
        </p:spPr>
      </p:pic>
      <p:pic>
        <p:nvPicPr>
          <p:cNvPr id="11" name="Segnaposto contenuto 7">
            <a:extLst>
              <a:ext uri="{FF2B5EF4-FFF2-40B4-BE49-F238E27FC236}">
                <a16:creationId xmlns:a16="http://schemas.microsoft.com/office/drawing/2014/main" id="{9EDA7955-4F16-4A23-86B4-7166E566F8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9844" y="1070533"/>
            <a:ext cx="3198270" cy="749429"/>
          </a:xfrm>
          <a:prstGeom prst="rect">
            <a:avLst/>
          </a:prstGeom>
        </p:spPr>
      </p:pic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id="{2135C0B8-CCF8-4B97-A5BE-77D42186DFBC}"/>
              </a:ext>
            </a:extLst>
          </p:cNvPr>
          <p:cNvCxnSpPr/>
          <p:nvPr/>
        </p:nvCxnSpPr>
        <p:spPr>
          <a:xfrm>
            <a:off x="1554956" y="0"/>
            <a:ext cx="0" cy="189605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CasellaDiTesto 22">
            <a:extLst>
              <a:ext uri="{FF2B5EF4-FFF2-40B4-BE49-F238E27FC236}">
                <a16:creationId xmlns:a16="http://schemas.microsoft.com/office/drawing/2014/main" id="{1462B3C2-A9A4-4B00-B440-B420302AD879}"/>
              </a:ext>
            </a:extLst>
          </p:cNvPr>
          <p:cNvSpPr txBox="1"/>
          <p:nvPr/>
        </p:nvSpPr>
        <p:spPr>
          <a:xfrm>
            <a:off x="620988" y="2172108"/>
            <a:ext cx="11385479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800" b="1" dirty="0"/>
              <a:t>Energie rinnovabili</a:t>
            </a:r>
          </a:p>
          <a:p>
            <a:endParaRPr lang="it-IT" sz="500" b="1" dirty="0"/>
          </a:p>
          <a:p>
            <a:r>
              <a:rPr lang="it-IT" sz="2800" b="1" dirty="0"/>
              <a:t>Orientamento – Formazione – Innovazione – Ricerca</a:t>
            </a:r>
          </a:p>
          <a:p>
            <a:endParaRPr lang="it-IT" sz="500" b="1" dirty="0"/>
          </a:p>
          <a:p>
            <a:r>
              <a:rPr lang="it-IT" sz="2800" b="1" dirty="0"/>
              <a:t>Sicurezza sul lavoro</a:t>
            </a:r>
          </a:p>
          <a:p>
            <a:endParaRPr lang="it-IT" sz="500" b="1" dirty="0"/>
          </a:p>
          <a:p>
            <a:r>
              <a:rPr lang="it-IT" sz="2800" b="1" dirty="0"/>
              <a:t>Reclutamento ingegneri/tecnici – Manodopera specializzata</a:t>
            </a:r>
          </a:p>
          <a:p>
            <a:endParaRPr lang="it-IT" sz="500" b="1" dirty="0"/>
          </a:p>
          <a:p>
            <a:r>
              <a:rPr lang="it-IT" sz="2800" b="1" dirty="0"/>
              <a:t>Net Zero</a:t>
            </a:r>
          </a:p>
          <a:p>
            <a:endParaRPr lang="it-IT" sz="500" b="1" dirty="0"/>
          </a:p>
          <a:p>
            <a:r>
              <a:rPr lang="it-IT" sz="2800" b="1" dirty="0"/>
              <a:t>PNRR – </a:t>
            </a:r>
            <a:r>
              <a:rPr lang="it-IT" sz="2800" b="1"/>
              <a:t>Infrastrutture – Logistica </a:t>
            </a:r>
            <a:endParaRPr lang="it-IT" sz="2800" b="1" dirty="0"/>
          </a:p>
          <a:p>
            <a:endParaRPr lang="it-IT" sz="500" b="1" dirty="0"/>
          </a:p>
          <a:p>
            <a:r>
              <a:rPr lang="it-IT" sz="2800" b="1" dirty="0"/>
              <a:t>Filiere e PMI</a:t>
            </a:r>
          </a:p>
          <a:p>
            <a:endParaRPr lang="it-IT" sz="500" b="1" dirty="0"/>
          </a:p>
          <a:p>
            <a:r>
              <a:rPr lang="it-IT" sz="2800" b="1" dirty="0"/>
              <a:t>Internazionalizzazione – Export</a:t>
            </a:r>
          </a:p>
          <a:p>
            <a:endParaRPr lang="it-IT" sz="500" b="1" dirty="0"/>
          </a:p>
          <a:p>
            <a:r>
              <a:rPr lang="it-IT" sz="2800" b="1" dirty="0"/>
              <a:t>Famiglia – Natalità – Women Empowerment</a:t>
            </a:r>
          </a:p>
        </p:txBody>
      </p:sp>
      <p:sp>
        <p:nvSpPr>
          <p:cNvPr id="6" name="Titolo 3">
            <a:extLst>
              <a:ext uri="{FF2B5EF4-FFF2-40B4-BE49-F238E27FC236}">
                <a16:creationId xmlns:a16="http://schemas.microsoft.com/office/drawing/2014/main" id="{4812E97B-6128-4E7A-95BC-311750F2AD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0002" y="330761"/>
            <a:ext cx="10571998" cy="970450"/>
          </a:xfrm>
        </p:spPr>
        <p:txBody>
          <a:bodyPr/>
          <a:lstStyle/>
          <a:p>
            <a:r>
              <a:rPr lang="it-IT" dirty="0"/>
              <a:t>PRIORITA’</a:t>
            </a:r>
          </a:p>
        </p:txBody>
      </p:sp>
    </p:spTree>
    <p:extLst>
      <p:ext uri="{BB962C8B-B14F-4D97-AF65-F5344CB8AC3E}">
        <p14:creationId xmlns:p14="http://schemas.microsoft.com/office/powerpoint/2010/main" val="42131671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egnaposto contenuto 6">
            <a:extLst>
              <a:ext uri="{FF2B5EF4-FFF2-40B4-BE49-F238E27FC236}">
                <a16:creationId xmlns:a16="http://schemas.microsoft.com/office/drawing/2014/main" id="{CFC6CFAD-8B4F-48C1-B6E0-60FDE9CAC4F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554956" cy="1896050"/>
          </a:xfrm>
        </p:spPr>
      </p:pic>
      <p:pic>
        <p:nvPicPr>
          <p:cNvPr id="11" name="Segnaposto contenuto 7">
            <a:extLst>
              <a:ext uri="{FF2B5EF4-FFF2-40B4-BE49-F238E27FC236}">
                <a16:creationId xmlns:a16="http://schemas.microsoft.com/office/drawing/2014/main" id="{9EDA7955-4F16-4A23-86B4-7166E566F8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9844" y="1070533"/>
            <a:ext cx="3198270" cy="749429"/>
          </a:xfrm>
          <a:prstGeom prst="rect">
            <a:avLst/>
          </a:prstGeom>
        </p:spPr>
      </p:pic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id="{2135C0B8-CCF8-4B97-A5BE-77D42186DFBC}"/>
              </a:ext>
            </a:extLst>
          </p:cNvPr>
          <p:cNvCxnSpPr/>
          <p:nvPr/>
        </p:nvCxnSpPr>
        <p:spPr>
          <a:xfrm>
            <a:off x="1554956" y="0"/>
            <a:ext cx="0" cy="189605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Immagine 3">
            <a:extLst>
              <a:ext uri="{FF2B5EF4-FFF2-40B4-BE49-F238E27FC236}">
                <a16:creationId xmlns:a16="http://schemas.microsoft.com/office/drawing/2014/main" id="{500DBF2C-9793-49DC-B1C9-E5891FFE77A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14077"/>
          <a:stretch/>
        </p:blipFill>
        <p:spPr>
          <a:xfrm>
            <a:off x="1118834" y="2256182"/>
            <a:ext cx="9784838" cy="4452331"/>
          </a:xfrm>
          <a:prstGeom prst="rect">
            <a:avLst/>
          </a:prstGeom>
        </p:spPr>
      </p:pic>
      <p:sp>
        <p:nvSpPr>
          <p:cNvPr id="6" name="Titolo 3">
            <a:extLst>
              <a:ext uri="{FF2B5EF4-FFF2-40B4-BE49-F238E27FC236}">
                <a16:creationId xmlns:a16="http://schemas.microsoft.com/office/drawing/2014/main" id="{AEFF3B62-82F5-41B3-8B98-B8A58C3A7F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0002" y="330761"/>
            <a:ext cx="10571998" cy="970450"/>
          </a:xfrm>
        </p:spPr>
        <p:txBody>
          <a:bodyPr/>
          <a:lstStyle/>
          <a:p>
            <a:r>
              <a:rPr lang="it-IT" dirty="0"/>
              <a:t>ORGANIGRAMMA OPERATIVO</a:t>
            </a:r>
          </a:p>
        </p:txBody>
      </p:sp>
      <p:cxnSp>
        <p:nvCxnSpPr>
          <p:cNvPr id="3" name="Connettore 2 2">
            <a:extLst>
              <a:ext uri="{FF2B5EF4-FFF2-40B4-BE49-F238E27FC236}">
                <a16:creationId xmlns:a16="http://schemas.microsoft.com/office/drawing/2014/main" id="{D969E614-9FD9-4FFD-AC9F-A4EC7D18541F}"/>
              </a:ext>
            </a:extLst>
          </p:cNvPr>
          <p:cNvCxnSpPr>
            <a:cxnSpLocks/>
          </p:cNvCxnSpPr>
          <p:nvPr/>
        </p:nvCxnSpPr>
        <p:spPr>
          <a:xfrm flipV="1">
            <a:off x="6182139" y="3985591"/>
            <a:ext cx="0" cy="2087218"/>
          </a:xfrm>
          <a:prstGeom prst="straightConnector1">
            <a:avLst/>
          </a:prstGeom>
          <a:ln w="12700">
            <a:solidFill>
              <a:srgbClr val="00B050"/>
            </a:solidFill>
            <a:headEnd type="triangle"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820275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magine 2">
            <a:extLst>
              <a:ext uri="{FF2B5EF4-FFF2-40B4-BE49-F238E27FC236}">
                <a16:creationId xmlns:a16="http://schemas.microsoft.com/office/drawing/2014/main" id="{E2B23AD0-84C0-4E48-BF05-BEDBB48585A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5000" b="8883"/>
          <a:stretch/>
        </p:blipFill>
        <p:spPr>
          <a:xfrm>
            <a:off x="481717" y="2276061"/>
            <a:ext cx="11400918" cy="4343401"/>
          </a:xfrm>
          <a:prstGeom prst="rect">
            <a:avLst/>
          </a:prstGeom>
        </p:spPr>
      </p:pic>
      <p:pic>
        <p:nvPicPr>
          <p:cNvPr id="7" name="Segnaposto contenuto 6">
            <a:extLst>
              <a:ext uri="{FF2B5EF4-FFF2-40B4-BE49-F238E27FC236}">
                <a16:creationId xmlns:a16="http://schemas.microsoft.com/office/drawing/2014/main" id="{CFC6CFAD-8B4F-48C1-B6E0-60FDE9CAC4F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554956" cy="1896050"/>
          </a:xfrm>
        </p:spPr>
      </p:pic>
      <p:pic>
        <p:nvPicPr>
          <p:cNvPr id="11" name="Segnaposto contenuto 7">
            <a:extLst>
              <a:ext uri="{FF2B5EF4-FFF2-40B4-BE49-F238E27FC236}">
                <a16:creationId xmlns:a16="http://schemas.microsoft.com/office/drawing/2014/main" id="{9EDA7955-4F16-4A23-86B4-7166E566F8D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9844" y="1070533"/>
            <a:ext cx="3198270" cy="749429"/>
          </a:xfrm>
          <a:prstGeom prst="rect">
            <a:avLst/>
          </a:prstGeom>
        </p:spPr>
      </p:pic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id="{2135C0B8-CCF8-4B97-A5BE-77D42186DFBC}"/>
              </a:ext>
            </a:extLst>
          </p:cNvPr>
          <p:cNvCxnSpPr/>
          <p:nvPr/>
        </p:nvCxnSpPr>
        <p:spPr>
          <a:xfrm>
            <a:off x="1554956" y="0"/>
            <a:ext cx="0" cy="189605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itolo 3">
            <a:extLst>
              <a:ext uri="{FF2B5EF4-FFF2-40B4-BE49-F238E27FC236}">
                <a16:creationId xmlns:a16="http://schemas.microsoft.com/office/drawing/2014/main" id="{1822936F-1C92-49A5-843A-50135501C1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20002" y="330761"/>
            <a:ext cx="10571998" cy="970450"/>
          </a:xfrm>
        </p:spPr>
        <p:txBody>
          <a:bodyPr/>
          <a:lstStyle/>
          <a:p>
            <a:r>
              <a:rPr lang="it-IT" dirty="0"/>
              <a:t>IL TEAM</a:t>
            </a:r>
          </a:p>
        </p:txBody>
      </p:sp>
    </p:spTree>
    <p:extLst>
      <p:ext uri="{BB962C8B-B14F-4D97-AF65-F5344CB8AC3E}">
        <p14:creationId xmlns:p14="http://schemas.microsoft.com/office/powerpoint/2010/main" val="9495403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Segnaposto contenuto 6">
            <a:extLst>
              <a:ext uri="{FF2B5EF4-FFF2-40B4-BE49-F238E27FC236}">
                <a16:creationId xmlns:a16="http://schemas.microsoft.com/office/drawing/2014/main" id="{CFC6CFAD-8B4F-48C1-B6E0-60FDE9CAC4F9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1004" b="38028"/>
          <a:stretch/>
        </p:blipFill>
        <p:spPr>
          <a:xfrm>
            <a:off x="0" y="0"/>
            <a:ext cx="1554956" cy="1896050"/>
          </a:xfrm>
        </p:spPr>
      </p:pic>
      <p:pic>
        <p:nvPicPr>
          <p:cNvPr id="11" name="Segnaposto contenuto 7">
            <a:extLst>
              <a:ext uri="{FF2B5EF4-FFF2-40B4-BE49-F238E27FC236}">
                <a16:creationId xmlns:a16="http://schemas.microsoft.com/office/drawing/2014/main" id="{9EDA7955-4F16-4A23-86B4-7166E566F8D7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9844" y="1070533"/>
            <a:ext cx="3198270" cy="749429"/>
          </a:xfrm>
          <a:prstGeom prst="rect">
            <a:avLst/>
          </a:prstGeom>
        </p:spPr>
      </p:pic>
      <p:cxnSp>
        <p:nvCxnSpPr>
          <p:cNvPr id="13" name="Connettore diritto 12">
            <a:extLst>
              <a:ext uri="{FF2B5EF4-FFF2-40B4-BE49-F238E27FC236}">
                <a16:creationId xmlns:a16="http://schemas.microsoft.com/office/drawing/2014/main" id="{2135C0B8-CCF8-4B97-A5BE-77D42186DFBC}"/>
              </a:ext>
            </a:extLst>
          </p:cNvPr>
          <p:cNvCxnSpPr/>
          <p:nvPr/>
        </p:nvCxnSpPr>
        <p:spPr>
          <a:xfrm>
            <a:off x="1554956" y="0"/>
            <a:ext cx="0" cy="1896050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magine 2">
            <a:extLst>
              <a:ext uri="{FF2B5EF4-FFF2-40B4-BE49-F238E27FC236}">
                <a16:creationId xmlns:a16="http://schemas.microsoft.com/office/drawing/2014/main" id="{31923BC9-1988-4C03-AF92-443DF8657DE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3507"/>
          <a:stretch/>
        </p:blipFill>
        <p:spPr>
          <a:xfrm>
            <a:off x="1277557" y="2243915"/>
            <a:ext cx="8990169" cy="4544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54038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egnaposto testo 2">
            <a:extLst>
              <a:ext uri="{FF2B5EF4-FFF2-40B4-BE49-F238E27FC236}">
                <a16:creationId xmlns:a16="http://schemas.microsoft.com/office/drawing/2014/main" id="{DE6EC6A0-ADDD-4879-993A-3051ADD7C5E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10000" y="5527944"/>
            <a:ext cx="9901543" cy="433955"/>
          </a:xfrm>
        </p:spPr>
        <p:txBody>
          <a:bodyPr/>
          <a:lstStyle/>
          <a:p>
            <a:r>
              <a:rPr lang="it-IT" sz="2400" dirty="0"/>
              <a:t>Grazie per l’attenzione</a:t>
            </a:r>
          </a:p>
        </p:txBody>
      </p:sp>
      <p:pic>
        <p:nvPicPr>
          <p:cNvPr id="7" name="Immagine 6">
            <a:extLst>
              <a:ext uri="{FF2B5EF4-FFF2-40B4-BE49-F238E27FC236}">
                <a16:creationId xmlns:a16="http://schemas.microsoft.com/office/drawing/2014/main" id="{BE3D1CF4-EFE1-46C6-B13E-E735307B9A4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alphaModFix amt="4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895557" cy="4895557"/>
          </a:xfrm>
          <a:prstGeom prst="rect">
            <a:avLst/>
          </a:prstGeom>
        </p:spPr>
      </p:pic>
      <p:cxnSp>
        <p:nvCxnSpPr>
          <p:cNvPr id="5" name="Connettore diritto 4">
            <a:extLst>
              <a:ext uri="{FF2B5EF4-FFF2-40B4-BE49-F238E27FC236}">
                <a16:creationId xmlns:a16="http://schemas.microsoft.com/office/drawing/2014/main" id="{14B5E7FC-F0F8-4C25-B18E-D78F6EA3FB3B}"/>
              </a:ext>
            </a:extLst>
          </p:cNvPr>
          <p:cNvCxnSpPr>
            <a:cxnSpLocks/>
          </p:cNvCxnSpPr>
          <p:nvPr/>
        </p:nvCxnSpPr>
        <p:spPr>
          <a:xfrm>
            <a:off x="4895557" y="0"/>
            <a:ext cx="0" cy="4895557"/>
          </a:xfrm>
          <a:prstGeom prst="line">
            <a:avLst/>
          </a:prstGeom>
          <a:ln w="762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olo 1">
            <a:extLst>
              <a:ext uri="{FF2B5EF4-FFF2-40B4-BE49-F238E27FC236}">
                <a16:creationId xmlns:a16="http://schemas.microsoft.com/office/drawing/2014/main" id="{E802EEED-8058-46A2-BCE1-FACEDE8F1F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/>
              <a:t>Confindustria Udine</a:t>
            </a:r>
          </a:p>
        </p:txBody>
      </p:sp>
    </p:spTree>
    <p:extLst>
      <p:ext uri="{BB962C8B-B14F-4D97-AF65-F5344CB8AC3E}">
        <p14:creationId xmlns:p14="http://schemas.microsoft.com/office/powerpoint/2010/main" val="4142902015"/>
      </p:ext>
    </p:extLst>
  </p:cSld>
  <p:clrMapOvr>
    <a:masterClrMapping/>
  </p:clrMapOvr>
</p:sld>
</file>

<file path=ppt/theme/theme1.xml><?xml version="1.0" encoding="utf-8"?>
<a:theme xmlns:a="http://schemas.openxmlformats.org/drawingml/2006/main" name="Citazione">
  <a:themeElements>
    <a:clrScheme name="Personalizzato 14">
      <a:dk1>
        <a:sysClr val="windowText" lastClr="000000"/>
      </a:dk1>
      <a:lt1>
        <a:srgbClr val="000000"/>
      </a:lt1>
      <a:dk2>
        <a:srgbClr val="F2F2F2"/>
      </a:dk2>
      <a:lt2>
        <a:srgbClr val="636363"/>
      </a:lt2>
      <a:accent1>
        <a:srgbClr val="0D3163"/>
      </a:accent1>
      <a:accent2>
        <a:srgbClr val="6FEBA0"/>
      </a:accent2>
      <a:accent3>
        <a:srgbClr val="B6DF5E"/>
      </a:accent3>
      <a:accent4>
        <a:srgbClr val="EFB251"/>
      </a:accent4>
      <a:accent5>
        <a:srgbClr val="EF755F"/>
      </a:accent5>
      <a:accent6>
        <a:srgbClr val="ED515C"/>
      </a:accent6>
      <a:hlink>
        <a:srgbClr val="8F8F8F"/>
      </a:hlink>
      <a:folHlink>
        <a:srgbClr val="A5A5A5"/>
      </a:folHlink>
    </a:clrScheme>
    <a:fontScheme name="Citazion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Contorno a fasce">
      <a:fillStyleLst>
        <a:solidFill>
          <a:schemeClr val="phClr"/>
        </a:solidFill>
        <a:solidFill>
          <a:schemeClr val="phClr">
            <a:tint val="5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7779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6F3559E9-1A4C-49D8-94D4-F41003531C4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TM03457503[[fn=Citazione]]</Template>
  <TotalTime>2956</TotalTime>
  <Words>77</Words>
  <Application>Microsoft Office PowerPoint</Application>
  <PresentationFormat>Widescreen</PresentationFormat>
  <Paragraphs>29</Paragraphs>
  <Slides>7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3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7</vt:i4>
      </vt:variant>
    </vt:vector>
  </HeadingPairs>
  <TitlesOfParts>
    <vt:vector size="11" baseType="lpstr">
      <vt:lpstr>Arial</vt:lpstr>
      <vt:lpstr>Century Gothic</vt:lpstr>
      <vt:lpstr>Wingdings 2</vt:lpstr>
      <vt:lpstr>Citazione</vt:lpstr>
      <vt:lpstr>Confindustria Udine </vt:lpstr>
      <vt:lpstr>CHI SIAMO</vt:lpstr>
      <vt:lpstr>PRIORITA’</vt:lpstr>
      <vt:lpstr>ORGANIGRAMMA OPERATIVO</vt:lpstr>
      <vt:lpstr>IL TEAM</vt:lpstr>
      <vt:lpstr>Presentazione standard di PowerPoint</vt:lpstr>
      <vt:lpstr>Confindustria Udine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Conferenza stampa 2020</dc:title>
  <dc:creator>Davide Rossi</dc:creator>
  <cp:lastModifiedBy>Mirella Esposito</cp:lastModifiedBy>
  <cp:revision>180</cp:revision>
  <dcterms:created xsi:type="dcterms:W3CDTF">2020-01-09T09:25:58Z</dcterms:created>
  <dcterms:modified xsi:type="dcterms:W3CDTF">2021-12-15T13:14:36Z</dcterms:modified>
</cp:coreProperties>
</file>