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96" r:id="rId2"/>
    <p:sldId id="299" r:id="rId3"/>
    <p:sldId id="300" r:id="rId4"/>
    <p:sldId id="301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31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72" autoAdjust="0"/>
    <p:restoredTop sz="94225" autoAdjust="0"/>
  </p:normalViewPr>
  <p:slideViewPr>
    <p:cSldViewPr snapToGrid="0">
      <p:cViewPr varScale="1">
        <p:scale>
          <a:sx n="116" d="100"/>
          <a:sy n="116" d="100"/>
        </p:scale>
        <p:origin x="376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4269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88266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9038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45322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8063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87697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4742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1826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450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77974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6302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8209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25533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8283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95747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egnaposto contenuto 6">
            <a:extLst>
              <a:ext uri="{FF2B5EF4-FFF2-40B4-BE49-F238E27FC236}">
                <a16:creationId xmlns:a16="http://schemas.microsoft.com/office/drawing/2014/main" id="{73FE23CA-1831-47EF-A05B-5D07983101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EB87EEFF-004E-4303-95F0-9386664CE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9718" y="447188"/>
            <a:ext cx="9732280" cy="970450"/>
          </a:xfrm>
        </p:spPr>
        <p:txBody>
          <a:bodyPr/>
          <a:lstStyle/>
          <a:p>
            <a:r>
              <a:rPr lang="it-IT" dirty="0"/>
              <a:t>ORIENTAMENTO E FORMAZIONE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3A264648-17C7-4628-AFDF-F996B7C0A6DC}"/>
              </a:ext>
            </a:extLst>
          </p:cNvPr>
          <p:cNvSpPr txBox="1"/>
          <p:nvPr/>
        </p:nvSpPr>
        <p:spPr>
          <a:xfrm>
            <a:off x="282783" y="2102652"/>
            <a:ext cx="11640619" cy="46368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30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Orientamento di </a:t>
            </a: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</a:rPr>
              <a:t>Famiglie e ragazzi </a:t>
            </a:r>
          </a:p>
          <a:p>
            <a:pPr>
              <a:lnSpc>
                <a:spcPct val="150000"/>
              </a:lnSpc>
            </a:pPr>
            <a:endParaRPr lang="it-IT" sz="9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it-IT" sz="3000" b="1" dirty="0">
                <a:solidFill>
                  <a:schemeClr val="accent1">
                    <a:lumMod val="75000"/>
                  </a:schemeClr>
                </a:solidFill>
              </a:rPr>
              <a:t>Evoluzione del mercato	</a:t>
            </a: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</a:rPr>
              <a:t>		Evoluzione sistema formativo								</a:t>
            </a:r>
          </a:p>
          <a:p>
            <a:pPr>
              <a:lnSpc>
                <a:spcPct val="150000"/>
              </a:lnSpc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</a:rPr>
              <a:t>	</a:t>
            </a:r>
            <a:r>
              <a:rPr lang="it-IT" sz="2400" b="1" dirty="0">
                <a:solidFill>
                  <a:schemeClr val="accent1">
                    <a:lumMod val="75000"/>
                  </a:schemeClr>
                </a:solidFill>
              </a:rPr>
              <a:t>evoluzione dei </a:t>
            </a:r>
            <a:r>
              <a:rPr lang="it-IT" sz="2400" b="1" u="sng" dirty="0">
                <a:solidFill>
                  <a:schemeClr val="accent1">
                    <a:lumMod val="75000"/>
                  </a:schemeClr>
                </a:solidFill>
              </a:rPr>
              <a:t>temi di didattica </a:t>
            </a:r>
            <a:r>
              <a:rPr lang="it-IT" sz="2400" b="1" dirty="0">
                <a:solidFill>
                  <a:schemeClr val="accent1">
                    <a:lumMod val="75000"/>
                  </a:schemeClr>
                </a:solidFill>
              </a:rPr>
              <a:t>			</a:t>
            </a:r>
          </a:p>
          <a:p>
            <a:pPr>
              <a:lnSpc>
                <a:spcPct val="150000"/>
              </a:lnSpc>
            </a:pPr>
            <a:r>
              <a:rPr lang="it-IT" sz="2400" b="1" dirty="0">
                <a:solidFill>
                  <a:schemeClr val="accent1">
                    <a:lumMod val="75000"/>
                  </a:schemeClr>
                </a:solidFill>
              </a:rPr>
              <a:t>	  SCUOLA – UNIV – ALTA FORMAZ</a:t>
            </a: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</a:rPr>
              <a:t>	       E</a:t>
            </a:r>
            <a:r>
              <a:rPr lang="it-IT" sz="2400" b="1" dirty="0">
                <a:solidFill>
                  <a:schemeClr val="accent1">
                    <a:lumMod val="75000"/>
                  </a:schemeClr>
                </a:solidFill>
              </a:rPr>
              <a:t>voluzione dei </a:t>
            </a:r>
            <a:r>
              <a:rPr lang="it-IT" sz="2400" b="1" u="sng" dirty="0">
                <a:solidFill>
                  <a:schemeClr val="accent1">
                    <a:lumMod val="75000"/>
                  </a:schemeClr>
                </a:solidFill>
              </a:rPr>
              <a:t>metodi di didattica</a:t>
            </a:r>
          </a:p>
          <a:p>
            <a:pPr>
              <a:lnSpc>
                <a:spcPct val="150000"/>
              </a:lnSpc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</a:rPr>
              <a:t>			</a:t>
            </a:r>
            <a:r>
              <a:rPr lang="it-IT" sz="2400" b="1" dirty="0">
                <a:solidFill>
                  <a:schemeClr val="accent1">
                    <a:lumMod val="75000"/>
                  </a:schemeClr>
                </a:solidFill>
              </a:rPr>
              <a:t>										        INSEGNANTI – PROF – IMPRESE</a:t>
            </a:r>
            <a:endParaRPr lang="it-IT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69DB4F1F-C083-4A0F-A9CC-90419821F784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>
            <a:extLst>
              <a:ext uri="{FF2B5EF4-FFF2-40B4-BE49-F238E27FC236}">
                <a16:creationId xmlns:a16="http://schemas.microsoft.com/office/drawing/2014/main" id="{EB3E3B92-7E33-47F8-AEDF-9A7291306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7640" y="1004612"/>
            <a:ext cx="1915885" cy="826052"/>
          </a:xfrm>
          <a:prstGeom prst="rect">
            <a:avLst/>
          </a:prstGeom>
        </p:spPr>
      </p:pic>
      <p:cxnSp>
        <p:nvCxnSpPr>
          <p:cNvPr id="12" name="Connettore 2 11">
            <a:extLst>
              <a:ext uri="{FF2B5EF4-FFF2-40B4-BE49-F238E27FC236}">
                <a16:creationId xmlns:a16="http://schemas.microsoft.com/office/drawing/2014/main" id="{D4F5EB4B-80E1-9242-9E53-8F9ACC94DD78}"/>
              </a:ext>
            </a:extLst>
          </p:cNvPr>
          <p:cNvCxnSpPr>
            <a:cxnSpLocks/>
          </p:cNvCxnSpPr>
          <p:nvPr/>
        </p:nvCxnSpPr>
        <p:spPr>
          <a:xfrm>
            <a:off x="4912196" y="3486645"/>
            <a:ext cx="647309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>
            <a:extLst>
              <a:ext uri="{FF2B5EF4-FFF2-40B4-BE49-F238E27FC236}">
                <a16:creationId xmlns:a16="http://schemas.microsoft.com/office/drawing/2014/main" id="{0098D21C-8EE7-4782-B8A9-1514F7DF53F1}"/>
              </a:ext>
            </a:extLst>
          </p:cNvPr>
          <p:cNvCxnSpPr>
            <a:cxnSpLocks/>
          </p:cNvCxnSpPr>
          <p:nvPr/>
        </p:nvCxnSpPr>
        <p:spPr>
          <a:xfrm flipH="1">
            <a:off x="3327991" y="3806456"/>
            <a:ext cx="3187867" cy="983951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>
            <a:extLst>
              <a:ext uri="{FF2B5EF4-FFF2-40B4-BE49-F238E27FC236}">
                <a16:creationId xmlns:a16="http://schemas.microsoft.com/office/drawing/2014/main" id="{A7165A1B-1770-43A7-8DAF-4A975FD6F54D}"/>
              </a:ext>
            </a:extLst>
          </p:cNvPr>
          <p:cNvCxnSpPr>
            <a:cxnSpLocks/>
          </p:cNvCxnSpPr>
          <p:nvPr/>
        </p:nvCxnSpPr>
        <p:spPr>
          <a:xfrm>
            <a:off x="7049386" y="3806456"/>
            <a:ext cx="1201479" cy="147792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2035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egnaposto contenuto 6">
            <a:extLst>
              <a:ext uri="{FF2B5EF4-FFF2-40B4-BE49-F238E27FC236}">
                <a16:creationId xmlns:a16="http://schemas.microsoft.com/office/drawing/2014/main" id="{73FE23CA-1831-47EF-A05B-5D07983101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EB87EEFF-004E-4303-95F0-9386664CE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9718" y="447188"/>
            <a:ext cx="9732280" cy="970450"/>
          </a:xfrm>
        </p:spPr>
        <p:txBody>
          <a:bodyPr/>
          <a:lstStyle/>
          <a:p>
            <a:r>
              <a:rPr lang="it-IT" sz="4000" b="1" dirty="0">
                <a:solidFill>
                  <a:schemeClr val="bg2"/>
                </a:solidFill>
                <a:latin typeface="Arial" charset="0"/>
                <a:cs typeface="Arial" charset="0"/>
              </a:rPr>
              <a:t>PNRR e INFRASTRUTTURE</a:t>
            </a:r>
            <a:r>
              <a:rPr lang="it-IT" sz="4000" b="1" dirty="0">
                <a:solidFill>
                  <a:schemeClr val="bg2"/>
                </a:solidFill>
              </a:rPr>
              <a:t>	</a:t>
            </a:r>
            <a:endParaRPr lang="it-IT" dirty="0">
              <a:solidFill>
                <a:schemeClr val="bg2"/>
              </a:solidFill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3A264648-17C7-4628-AFDF-F996B7C0A6DC}"/>
              </a:ext>
            </a:extLst>
          </p:cNvPr>
          <p:cNvSpPr txBox="1"/>
          <p:nvPr/>
        </p:nvSpPr>
        <p:spPr>
          <a:xfrm>
            <a:off x="435935" y="1896050"/>
            <a:ext cx="11756064" cy="5444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36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		</a:t>
            </a:r>
          </a:p>
          <a:p>
            <a:pPr>
              <a:lnSpc>
                <a:spcPct val="150000"/>
              </a:lnSpc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</a:rPr>
              <a:t>AZIENDE          PERSONE, ORGANIZZAZIONE, PROCEDURE </a:t>
            </a:r>
          </a:p>
          <a:p>
            <a:pPr>
              <a:lnSpc>
                <a:spcPct val="150000"/>
              </a:lnSpc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</a:rPr>
              <a:t>REGIONE </a:t>
            </a:r>
            <a:r>
              <a:rPr lang="it-IT" sz="3600" b="1" dirty="0">
                <a:solidFill>
                  <a:schemeClr val="accent1">
                    <a:lumMod val="75000"/>
                  </a:schemeClr>
                </a:solidFill>
              </a:rPr>
              <a:t>       </a:t>
            </a: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</a:rPr>
              <a:t>DEFINIZIONE PRIORITA’PER FRIULI</a:t>
            </a:r>
          </a:p>
          <a:p>
            <a:pPr>
              <a:lnSpc>
                <a:spcPct val="150000"/>
              </a:lnSpc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</a:rPr>
              <a:t>EUROPA </a:t>
            </a:r>
            <a:r>
              <a:rPr lang="it-IT" sz="3600" b="1" dirty="0">
                <a:solidFill>
                  <a:schemeClr val="accent1">
                    <a:lumMod val="75000"/>
                  </a:schemeClr>
                </a:solidFill>
              </a:rPr>
              <a:t>        </a:t>
            </a: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</a:rPr>
              <a:t>PROGRAMMI COFINANZIATI DA FONDI UE 								</a:t>
            </a:r>
          </a:p>
          <a:p>
            <a:pPr>
              <a:lnSpc>
                <a:spcPct val="150000"/>
              </a:lnSpc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</a:rPr>
              <a:t>	</a:t>
            </a:r>
          </a:p>
          <a:p>
            <a:pPr>
              <a:lnSpc>
                <a:spcPct val="150000"/>
              </a:lnSpc>
            </a:pPr>
            <a:endParaRPr lang="it-IT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69DB4F1F-C083-4A0F-A9CC-90419821F784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>
            <a:extLst>
              <a:ext uri="{FF2B5EF4-FFF2-40B4-BE49-F238E27FC236}">
                <a16:creationId xmlns:a16="http://schemas.microsoft.com/office/drawing/2014/main" id="{EB3E3B92-7E33-47F8-AEDF-9A7291306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7640" y="1004612"/>
            <a:ext cx="1915885" cy="826052"/>
          </a:xfrm>
          <a:prstGeom prst="rect">
            <a:avLst/>
          </a:prstGeom>
        </p:spPr>
      </p:pic>
      <p:cxnSp>
        <p:nvCxnSpPr>
          <p:cNvPr id="12" name="Connettore 2 11">
            <a:extLst>
              <a:ext uri="{FF2B5EF4-FFF2-40B4-BE49-F238E27FC236}">
                <a16:creationId xmlns:a16="http://schemas.microsoft.com/office/drawing/2014/main" id="{D4F5EB4B-80E1-9242-9E53-8F9ACC94DD78}"/>
              </a:ext>
            </a:extLst>
          </p:cNvPr>
          <p:cNvCxnSpPr>
            <a:cxnSpLocks/>
          </p:cNvCxnSpPr>
          <p:nvPr/>
        </p:nvCxnSpPr>
        <p:spPr>
          <a:xfrm>
            <a:off x="2461911" y="3164228"/>
            <a:ext cx="647309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2 14">
            <a:extLst>
              <a:ext uri="{FF2B5EF4-FFF2-40B4-BE49-F238E27FC236}">
                <a16:creationId xmlns:a16="http://schemas.microsoft.com/office/drawing/2014/main" id="{9A7BD9C9-F5AC-4CA2-8D0C-A467B482DF42}"/>
              </a:ext>
            </a:extLst>
          </p:cNvPr>
          <p:cNvCxnSpPr>
            <a:cxnSpLocks/>
          </p:cNvCxnSpPr>
          <p:nvPr/>
        </p:nvCxnSpPr>
        <p:spPr>
          <a:xfrm>
            <a:off x="2461911" y="3975430"/>
            <a:ext cx="647309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>
            <a:extLst>
              <a:ext uri="{FF2B5EF4-FFF2-40B4-BE49-F238E27FC236}">
                <a16:creationId xmlns:a16="http://schemas.microsoft.com/office/drawing/2014/main" id="{7BD8E3F7-1CF9-4810-A00B-1939B153EAC7}"/>
              </a:ext>
            </a:extLst>
          </p:cNvPr>
          <p:cNvCxnSpPr>
            <a:cxnSpLocks/>
          </p:cNvCxnSpPr>
          <p:nvPr/>
        </p:nvCxnSpPr>
        <p:spPr>
          <a:xfrm>
            <a:off x="2461911" y="4737430"/>
            <a:ext cx="647309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1181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egnaposto contenuto 6">
            <a:extLst>
              <a:ext uri="{FF2B5EF4-FFF2-40B4-BE49-F238E27FC236}">
                <a16:creationId xmlns:a16="http://schemas.microsoft.com/office/drawing/2014/main" id="{73FE23CA-1831-47EF-A05B-5D07983101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EB87EEFF-004E-4303-95F0-9386664CE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9718" y="447188"/>
            <a:ext cx="9732280" cy="970450"/>
          </a:xfrm>
        </p:spPr>
        <p:txBody>
          <a:bodyPr/>
          <a:lstStyle/>
          <a:p>
            <a:r>
              <a:rPr lang="it-IT" sz="4000" b="1" dirty="0">
                <a:solidFill>
                  <a:schemeClr val="bg2"/>
                </a:solidFill>
                <a:latin typeface="Arial" charset="0"/>
                <a:cs typeface="Arial" charset="0"/>
              </a:rPr>
              <a:t>INTERNAZ.NE E EXPORT</a:t>
            </a:r>
            <a:endParaRPr lang="it-IT" dirty="0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3A264648-17C7-4628-AFDF-F996B7C0A6DC}"/>
              </a:ext>
            </a:extLst>
          </p:cNvPr>
          <p:cNvSpPr txBox="1"/>
          <p:nvPr/>
        </p:nvSpPr>
        <p:spPr>
          <a:xfrm>
            <a:off x="275690" y="1993906"/>
            <a:ext cx="11640619" cy="4936929"/>
          </a:xfrm>
          <a:custGeom>
            <a:avLst/>
            <a:gdLst>
              <a:gd name="connsiteX0" fmla="*/ 0 w 11640619"/>
              <a:gd name="connsiteY0" fmla="*/ 0 h 4936929"/>
              <a:gd name="connsiteX1" fmla="*/ 11640619 w 11640619"/>
              <a:gd name="connsiteY1" fmla="*/ 0 h 4936929"/>
              <a:gd name="connsiteX2" fmla="*/ 11640619 w 11640619"/>
              <a:gd name="connsiteY2" fmla="*/ 4936929 h 4936929"/>
              <a:gd name="connsiteX3" fmla="*/ 0 w 11640619"/>
              <a:gd name="connsiteY3" fmla="*/ 4936929 h 4936929"/>
              <a:gd name="connsiteX4" fmla="*/ 0 w 11640619"/>
              <a:gd name="connsiteY4" fmla="*/ 0 h 4936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40619" h="4936929" extrusionOk="0">
                <a:moveTo>
                  <a:pt x="0" y="0"/>
                </a:moveTo>
                <a:cubicBezTo>
                  <a:pt x="2415444" y="118645"/>
                  <a:pt x="8658690" y="116012"/>
                  <a:pt x="11640619" y="0"/>
                </a:cubicBezTo>
                <a:cubicBezTo>
                  <a:pt x="11507737" y="1424190"/>
                  <a:pt x="11725570" y="4200395"/>
                  <a:pt x="11640619" y="4936929"/>
                </a:cubicBezTo>
                <a:cubicBezTo>
                  <a:pt x="7780672" y="5071529"/>
                  <a:pt x="5265118" y="4779733"/>
                  <a:pt x="0" y="4936929"/>
                </a:cubicBezTo>
                <a:cubicBezTo>
                  <a:pt x="-20187" y="4419915"/>
                  <a:pt x="-152480" y="1406934"/>
                  <a:pt x="0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b="1" dirty="0">
                <a:solidFill>
                  <a:schemeClr val="accent1">
                    <a:lumMod val="75000"/>
                  </a:schemeClr>
                </a:solidFill>
              </a:rPr>
              <a:t>SCARSA CRESCITA </a:t>
            </a:r>
            <a:r>
              <a:rPr lang="it-IT" sz="2600" b="1" dirty="0">
                <a:solidFill>
                  <a:schemeClr val="accent1">
                    <a:lumMod val="75000"/>
                  </a:schemeClr>
                </a:solidFill>
              </a:rPr>
              <a:t>MERCATO INTERNO</a:t>
            </a:r>
          </a:p>
          <a:p>
            <a:pPr>
              <a:lnSpc>
                <a:spcPct val="150000"/>
              </a:lnSpc>
            </a:pPr>
            <a:endParaRPr lang="it-IT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endParaRPr lang="it-IT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it-IT" sz="2600" b="1" dirty="0">
                <a:solidFill>
                  <a:schemeClr val="accent1">
                    <a:lumMod val="75000"/>
                  </a:schemeClr>
                </a:solidFill>
              </a:rPr>
              <a:t>										APERTURA A NUOVI MERCATI</a:t>
            </a:r>
            <a:endParaRPr lang="it-IT" sz="16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it-IT" sz="1600" b="1" dirty="0">
                <a:solidFill>
                  <a:schemeClr val="accent1">
                    <a:lumMod val="75000"/>
                  </a:schemeClr>
                </a:solidFill>
              </a:rPr>
              <a:t>					</a:t>
            </a:r>
          </a:p>
          <a:p>
            <a:pPr>
              <a:lnSpc>
                <a:spcPct val="150000"/>
              </a:lnSpc>
            </a:pPr>
            <a:r>
              <a:rPr lang="it-IT" sz="2600" b="1" dirty="0">
                <a:solidFill>
                  <a:schemeClr val="accent1">
                    <a:lumMod val="75000"/>
                  </a:schemeClr>
                </a:solidFill>
              </a:rPr>
              <a:t>						</a:t>
            </a:r>
            <a:r>
              <a:rPr lang="it-IT" sz="2400" b="1" dirty="0">
                <a:solidFill>
                  <a:schemeClr val="accent1">
                    <a:lumMod val="75000"/>
                  </a:schemeClr>
                </a:solidFill>
              </a:rPr>
              <a:t>↑ COMPETITIVITA’</a:t>
            </a:r>
          </a:p>
          <a:p>
            <a:pPr>
              <a:lnSpc>
                <a:spcPct val="150000"/>
              </a:lnSpc>
            </a:pPr>
            <a:r>
              <a:rPr lang="it-IT" sz="2400" b="1" dirty="0">
                <a:solidFill>
                  <a:schemeClr val="accent1">
                    <a:lumMod val="75000"/>
                  </a:schemeClr>
                </a:solidFill>
              </a:rPr>
              <a:t>						↑ REPUTAZIONE </a:t>
            </a:r>
          </a:p>
          <a:p>
            <a:pPr>
              <a:lnSpc>
                <a:spcPct val="150000"/>
              </a:lnSpc>
            </a:pPr>
            <a:r>
              <a:rPr lang="it-IT" sz="2400" b="1" dirty="0">
                <a:solidFill>
                  <a:schemeClr val="accent1">
                    <a:lumMod val="75000"/>
                  </a:schemeClr>
                </a:solidFill>
              </a:rPr>
              <a:t>						↑ DIVERSIFICAZIONE RISCHI</a:t>
            </a:r>
            <a:endParaRPr lang="it-IT" sz="32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it-IT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69DB4F1F-C083-4A0F-A9CC-90419821F784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>
            <a:extLst>
              <a:ext uri="{FF2B5EF4-FFF2-40B4-BE49-F238E27FC236}">
                <a16:creationId xmlns:a16="http://schemas.microsoft.com/office/drawing/2014/main" id="{EB3E3B92-7E33-47F8-AEDF-9A7291306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7640" y="1004612"/>
            <a:ext cx="1915885" cy="826052"/>
          </a:xfrm>
          <a:prstGeom prst="rect">
            <a:avLst/>
          </a:prstGeom>
        </p:spPr>
      </p:pic>
      <p:grpSp>
        <p:nvGrpSpPr>
          <p:cNvPr id="25" name="Gruppo 24">
            <a:extLst>
              <a:ext uri="{FF2B5EF4-FFF2-40B4-BE49-F238E27FC236}">
                <a16:creationId xmlns:a16="http://schemas.microsoft.com/office/drawing/2014/main" id="{4A8D49FD-CA7C-5249-8589-D8C0E3D63411}"/>
              </a:ext>
            </a:extLst>
          </p:cNvPr>
          <p:cNvGrpSpPr/>
          <p:nvPr/>
        </p:nvGrpSpPr>
        <p:grpSpPr>
          <a:xfrm>
            <a:off x="3958999" y="3118546"/>
            <a:ext cx="5491640" cy="2197864"/>
            <a:chOff x="3958999" y="3586760"/>
            <a:chExt cx="5491640" cy="1729649"/>
          </a:xfrm>
        </p:grpSpPr>
        <p:sp>
          <p:nvSpPr>
            <p:cNvPr id="15" name="Arco 14">
              <a:extLst>
                <a:ext uri="{FF2B5EF4-FFF2-40B4-BE49-F238E27FC236}">
                  <a16:creationId xmlns:a16="http://schemas.microsoft.com/office/drawing/2014/main" id="{8C2657B3-3F50-804E-8513-1F0F738901F6}"/>
                </a:ext>
              </a:extLst>
            </p:cNvPr>
            <p:cNvSpPr/>
            <p:nvPr/>
          </p:nvSpPr>
          <p:spPr>
            <a:xfrm flipV="1">
              <a:off x="3958999" y="3586760"/>
              <a:ext cx="5491640" cy="1729649"/>
            </a:xfrm>
            <a:prstGeom prst="arc">
              <a:avLst>
                <a:gd name="adj1" fmla="val 15536332"/>
                <a:gd name="adj2" fmla="val 0"/>
              </a:avLst>
            </a:prstGeom>
            <a:ln w="5715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14" name="Connettore 2 13">
              <a:extLst>
                <a:ext uri="{FF2B5EF4-FFF2-40B4-BE49-F238E27FC236}">
                  <a16:creationId xmlns:a16="http://schemas.microsoft.com/office/drawing/2014/main" id="{089ABB5B-EA35-3247-BADF-0E1CF50EF07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411820" y="5316409"/>
              <a:ext cx="137089" cy="0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uppo 23">
            <a:extLst>
              <a:ext uri="{FF2B5EF4-FFF2-40B4-BE49-F238E27FC236}">
                <a16:creationId xmlns:a16="http://schemas.microsoft.com/office/drawing/2014/main" id="{7B78E3F2-9E05-C746-B290-0865276DFA28}"/>
              </a:ext>
            </a:extLst>
          </p:cNvPr>
          <p:cNvGrpSpPr/>
          <p:nvPr/>
        </p:nvGrpSpPr>
        <p:grpSpPr>
          <a:xfrm>
            <a:off x="3958999" y="2330067"/>
            <a:ext cx="5515509" cy="2197865"/>
            <a:chOff x="3958999" y="2330068"/>
            <a:chExt cx="5515509" cy="1729648"/>
          </a:xfrm>
        </p:grpSpPr>
        <p:sp>
          <p:nvSpPr>
            <p:cNvPr id="9" name="Arco 8">
              <a:extLst>
                <a:ext uri="{FF2B5EF4-FFF2-40B4-BE49-F238E27FC236}">
                  <a16:creationId xmlns:a16="http://schemas.microsoft.com/office/drawing/2014/main" id="{0B4787A4-9C5D-0442-A0F0-C97DE71FC09B}"/>
                </a:ext>
              </a:extLst>
            </p:cNvPr>
            <p:cNvSpPr/>
            <p:nvPr/>
          </p:nvSpPr>
          <p:spPr>
            <a:xfrm>
              <a:off x="3958999" y="2330068"/>
              <a:ext cx="5515508" cy="1729648"/>
            </a:xfrm>
            <a:prstGeom prst="arc">
              <a:avLst>
                <a:gd name="adj1" fmla="val 15536332"/>
                <a:gd name="adj2" fmla="val 0"/>
              </a:avLst>
            </a:prstGeom>
            <a:ln w="5715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18" name="Connettore 2 17">
              <a:extLst>
                <a:ext uri="{FF2B5EF4-FFF2-40B4-BE49-F238E27FC236}">
                  <a16:creationId xmlns:a16="http://schemas.microsoft.com/office/drawing/2014/main" id="{18975A2A-EB0E-EE4C-9988-19FF1E10BBCD}"/>
                </a:ext>
              </a:extLst>
            </p:cNvPr>
            <p:cNvCxnSpPr>
              <a:cxnSpLocks/>
            </p:cNvCxnSpPr>
            <p:nvPr/>
          </p:nvCxnSpPr>
          <p:spPr>
            <a:xfrm>
              <a:off x="9474507" y="3183873"/>
              <a:ext cx="1" cy="112923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uppo 26">
            <a:extLst>
              <a:ext uri="{FF2B5EF4-FFF2-40B4-BE49-F238E27FC236}">
                <a16:creationId xmlns:a16="http://schemas.microsoft.com/office/drawing/2014/main" id="{C19D4098-1307-FC48-B5B8-99756914ED58}"/>
              </a:ext>
            </a:extLst>
          </p:cNvPr>
          <p:cNvGrpSpPr/>
          <p:nvPr/>
        </p:nvGrpSpPr>
        <p:grpSpPr>
          <a:xfrm>
            <a:off x="638976" y="2853789"/>
            <a:ext cx="4704205" cy="2460983"/>
            <a:chOff x="638976" y="2853789"/>
            <a:chExt cx="4704205" cy="2460983"/>
          </a:xfrm>
        </p:grpSpPr>
        <p:sp>
          <p:nvSpPr>
            <p:cNvPr id="20" name="Arco 19">
              <a:extLst>
                <a:ext uri="{FF2B5EF4-FFF2-40B4-BE49-F238E27FC236}">
                  <a16:creationId xmlns:a16="http://schemas.microsoft.com/office/drawing/2014/main" id="{996EB4A9-A349-A648-BA15-9CF0542DAF24}"/>
                </a:ext>
              </a:extLst>
            </p:cNvPr>
            <p:cNvSpPr/>
            <p:nvPr/>
          </p:nvSpPr>
          <p:spPr>
            <a:xfrm flipH="1" flipV="1">
              <a:off x="638976" y="2853789"/>
              <a:ext cx="3484747" cy="2460983"/>
            </a:xfrm>
            <a:prstGeom prst="arc">
              <a:avLst>
                <a:gd name="adj1" fmla="val 15536332"/>
                <a:gd name="adj2" fmla="val 5603784"/>
              </a:avLst>
            </a:prstGeom>
            <a:ln w="5715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21" name="Connettore 2 20">
              <a:extLst>
                <a:ext uri="{FF2B5EF4-FFF2-40B4-BE49-F238E27FC236}">
                  <a16:creationId xmlns:a16="http://schemas.microsoft.com/office/drawing/2014/main" id="{F39FAE97-1BBD-A34D-95C0-5D4DC5FBBCB2}"/>
                </a:ext>
              </a:extLst>
            </p:cNvPr>
            <p:cNvCxnSpPr>
              <a:cxnSpLocks/>
            </p:cNvCxnSpPr>
            <p:nvPr/>
          </p:nvCxnSpPr>
          <p:spPr>
            <a:xfrm>
              <a:off x="2234674" y="2853789"/>
              <a:ext cx="3108507" cy="0"/>
            </a:xfrm>
            <a:prstGeom prst="straightConnector1">
              <a:avLst/>
            </a:prstGeom>
            <a:ln w="57150">
              <a:solidFill>
                <a:srgbClr val="00B050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24131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egnaposto contenuto 6">
            <a:extLst>
              <a:ext uri="{FF2B5EF4-FFF2-40B4-BE49-F238E27FC236}">
                <a16:creationId xmlns:a16="http://schemas.microsoft.com/office/drawing/2014/main" id="{73FE23CA-1831-47EF-A05B-5D07983101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EB87EEFF-004E-4303-95F0-9386664CE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9718" y="447188"/>
            <a:ext cx="9732280" cy="970450"/>
          </a:xfrm>
        </p:spPr>
        <p:txBody>
          <a:bodyPr/>
          <a:lstStyle/>
          <a:p>
            <a:r>
              <a:rPr lang="it-IT" sz="4000" b="1" dirty="0">
                <a:solidFill>
                  <a:schemeClr val="bg2"/>
                </a:solidFill>
                <a:latin typeface="Arial" charset="0"/>
                <a:cs typeface="Arial" charset="0"/>
              </a:rPr>
              <a:t>NATALITA’ E FAMIGLIA</a:t>
            </a:r>
            <a:r>
              <a:rPr lang="it-IT" sz="4000" b="1" dirty="0">
                <a:solidFill>
                  <a:schemeClr val="bg2"/>
                </a:solidFill>
              </a:rPr>
              <a:t>	</a:t>
            </a:r>
            <a:endParaRPr lang="it-IT" dirty="0">
              <a:solidFill>
                <a:schemeClr val="bg2"/>
              </a:solidFill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3A264648-17C7-4628-AFDF-F996B7C0A6DC}"/>
              </a:ext>
            </a:extLst>
          </p:cNvPr>
          <p:cNvSpPr txBox="1"/>
          <p:nvPr/>
        </p:nvSpPr>
        <p:spPr>
          <a:xfrm>
            <a:off x="275690" y="1882618"/>
            <a:ext cx="11640619" cy="6171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endParaRPr lang="it-IT" sz="4000" b="1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it-IT" sz="2800" b="1" dirty="0">
                <a:solidFill>
                  <a:schemeClr val="accent1">
                    <a:lumMod val="75000"/>
                  </a:schemeClr>
                </a:solidFill>
              </a:rPr>
              <a:t>SENSIBILIZZAZIONE REGIONE E GOVERNO</a:t>
            </a:r>
          </a:p>
          <a:p>
            <a:pPr>
              <a:lnSpc>
                <a:spcPct val="150000"/>
              </a:lnSpc>
            </a:pPr>
            <a:r>
              <a:rPr lang="it-IT" sz="2800" b="1" dirty="0">
                <a:solidFill>
                  <a:schemeClr val="accent1">
                    <a:lumMod val="75000"/>
                  </a:schemeClr>
                </a:solidFill>
              </a:rPr>
              <a:t>OFFRIRE SERVIZI ADEGUATI</a:t>
            </a:r>
          </a:p>
          <a:p>
            <a:pPr>
              <a:lnSpc>
                <a:spcPct val="150000"/>
              </a:lnSpc>
            </a:pPr>
            <a:r>
              <a:rPr lang="it-IT" sz="2800" b="1" dirty="0">
                <a:solidFill>
                  <a:schemeClr val="accent1">
                    <a:lumMod val="75000"/>
                  </a:schemeClr>
                </a:solidFill>
              </a:rPr>
              <a:t>SVILUPPARE PROGETTI A SUPPORTO DELLE FAMIGLIE</a:t>
            </a:r>
          </a:p>
          <a:p>
            <a:pPr>
              <a:lnSpc>
                <a:spcPct val="150000"/>
              </a:lnSpc>
            </a:pPr>
            <a:endParaRPr lang="it-IT" sz="36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it-IT" sz="3600" b="1" dirty="0">
                <a:solidFill>
                  <a:schemeClr val="accent1">
                    <a:lumMod val="75000"/>
                  </a:schemeClr>
                </a:solidFill>
              </a:rPr>
              <a:t>	</a:t>
            </a:r>
          </a:p>
          <a:p>
            <a:pPr>
              <a:lnSpc>
                <a:spcPct val="150000"/>
              </a:lnSpc>
            </a:pPr>
            <a:r>
              <a:rPr lang="it-IT" sz="3600" b="1" dirty="0">
                <a:solidFill>
                  <a:schemeClr val="accent1">
                    <a:lumMod val="75000"/>
                  </a:schemeClr>
                </a:solidFill>
              </a:rPr>
              <a:t>	</a:t>
            </a:r>
          </a:p>
          <a:p>
            <a:pPr>
              <a:lnSpc>
                <a:spcPct val="150000"/>
              </a:lnSpc>
            </a:pPr>
            <a:endParaRPr lang="it-IT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69DB4F1F-C083-4A0F-A9CC-90419821F784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>
            <a:extLst>
              <a:ext uri="{FF2B5EF4-FFF2-40B4-BE49-F238E27FC236}">
                <a16:creationId xmlns:a16="http://schemas.microsoft.com/office/drawing/2014/main" id="{EB3E3B92-7E33-47F8-AEDF-9A7291306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7640" y="1004612"/>
            <a:ext cx="1915885" cy="82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090995"/>
      </p:ext>
    </p:extLst>
  </p:cSld>
  <p:clrMapOvr>
    <a:masterClrMapping/>
  </p:clrMapOvr>
</p:sld>
</file>

<file path=ppt/theme/theme1.xml><?xml version="1.0" encoding="utf-8"?>
<a:theme xmlns:a="http://schemas.openxmlformats.org/drawingml/2006/main" name="Citazione">
  <a:themeElements>
    <a:clrScheme name="Personalizzato 14">
      <a:dk1>
        <a:sysClr val="windowText" lastClr="000000"/>
      </a:dk1>
      <a:lt1>
        <a:srgbClr val="000000"/>
      </a:lt1>
      <a:dk2>
        <a:srgbClr val="F2F2F2"/>
      </a:dk2>
      <a:lt2>
        <a:srgbClr val="636363"/>
      </a:lt2>
      <a:accent1>
        <a:srgbClr val="0D3163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Citazion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ontorno a fasce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777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TM03457503[[fn=Citazione]]</Template>
  <TotalTime>3230</TotalTime>
  <Words>173</Words>
  <Application>Microsoft Macintosh PowerPoint</Application>
  <PresentationFormat>Widescreen</PresentationFormat>
  <Paragraphs>30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2</vt:lpstr>
      <vt:lpstr>Citazione</vt:lpstr>
      <vt:lpstr>ORIENTAMENTO E FORMAZIONE</vt:lpstr>
      <vt:lpstr>PNRR e INFRASTRUTTURE </vt:lpstr>
      <vt:lpstr>INTERNAZ.NE E EXPORT</vt:lpstr>
      <vt:lpstr>NATALITA’ E FAMIGLIA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Conferenza stampa 2020</dc:title>
  <dc:creator>Davide Rossi</dc:creator>
  <cp:lastModifiedBy>Michele Nencioni</cp:lastModifiedBy>
  <cp:revision>201</cp:revision>
  <dcterms:created xsi:type="dcterms:W3CDTF">2020-01-09T09:25:58Z</dcterms:created>
  <dcterms:modified xsi:type="dcterms:W3CDTF">2021-12-15T16:13:55Z</dcterms:modified>
</cp:coreProperties>
</file>