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0" r:id="rId1"/>
  </p:sldMasterIdLst>
  <p:sldIdLst>
    <p:sldId id="300" r:id="rId2"/>
    <p:sldId id="301" r:id="rId3"/>
    <p:sldId id="351" r:id="rId4"/>
    <p:sldId id="350" r:id="rId5"/>
    <p:sldId id="337" r:id="rId6"/>
    <p:sldId id="328" r:id="rId7"/>
    <p:sldId id="339" r:id="rId8"/>
    <p:sldId id="335" r:id="rId9"/>
    <p:sldId id="360" r:id="rId10"/>
    <p:sldId id="306" r:id="rId11"/>
    <p:sldId id="349" r:id="rId12"/>
    <p:sldId id="353" r:id="rId13"/>
    <p:sldId id="354" r:id="rId14"/>
    <p:sldId id="355" r:id="rId15"/>
    <p:sldId id="356" r:id="rId16"/>
    <p:sldId id="357" r:id="rId17"/>
    <p:sldId id="358" r:id="rId18"/>
    <p:sldId id="359" r:id="rId19"/>
    <p:sldId id="332" r:id="rId20"/>
  </p:sldIdLst>
  <p:sldSz cx="9144000" cy="5143500" type="screen16x9"/>
  <p:notesSz cx="9144000" cy="51435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2" d="100"/>
          <a:sy n="142" d="100"/>
        </p:scale>
        <p:origin x="714" y="14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2381"/>
            <a:ext cx="9144000" cy="3902869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7501" y="1086861"/>
            <a:ext cx="7929000" cy="2228288"/>
          </a:xfrm>
        </p:spPr>
        <p:txBody>
          <a:bodyPr/>
          <a:lstStyle>
            <a:lvl1pPr>
              <a:defRPr sz="405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7501" y="3960635"/>
            <a:ext cx="7929000" cy="326231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21/06/2022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17530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9144000" cy="1639491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7500" y="335391"/>
            <a:ext cx="7928999" cy="727838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4034" y="1666716"/>
            <a:ext cx="7915931" cy="2727383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21/06/2022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14157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9144000" cy="3902869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7500" y="2213547"/>
            <a:ext cx="7921064" cy="1101600"/>
          </a:xfrm>
        </p:spPr>
        <p:txBody>
          <a:bodyPr anchor="b"/>
          <a:lstStyle>
            <a:lvl1pPr algn="r">
              <a:defRPr sz="3600" b="1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500" y="3960901"/>
            <a:ext cx="7921064" cy="325466"/>
          </a:xfrm>
        </p:spPr>
        <p:txBody>
          <a:bodyPr anchor="t">
            <a:noAutofit/>
          </a:bodyPr>
          <a:lstStyle>
            <a:lvl1pPr marL="0" indent="0" algn="r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21/06/2022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44000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9144000" cy="1639491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4034" y="1666716"/>
            <a:ext cx="3889405" cy="2729072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62" y="1666715"/>
            <a:ext cx="3895937" cy="2729073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21/06/2022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29239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9144000" cy="1639491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1046" y="1631156"/>
            <a:ext cx="3892393" cy="432197"/>
          </a:xfrm>
        </p:spPr>
        <p:txBody>
          <a:bodyPr anchor="b">
            <a:noAutofit/>
          </a:bodyPr>
          <a:lstStyle>
            <a:lvl1pPr marL="0" indent="0" algn="ctr">
              <a:buNone/>
              <a:defRPr sz="15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1047" y="2063354"/>
            <a:ext cx="3892392" cy="2332435"/>
          </a:xfrm>
        </p:spPr>
        <p:txBody>
          <a:bodyPr anchor="t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62" y="1631156"/>
            <a:ext cx="3895937" cy="432197"/>
          </a:xfrm>
        </p:spPr>
        <p:txBody>
          <a:bodyPr anchor="b">
            <a:noAutofit/>
          </a:bodyPr>
          <a:lstStyle>
            <a:lvl1pPr marL="0" indent="0" algn="ctr">
              <a:buNone/>
              <a:defRPr sz="15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62" y="2063354"/>
            <a:ext cx="3895937" cy="2332435"/>
          </a:xfrm>
        </p:spPr>
        <p:txBody>
          <a:bodyPr anchor="t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21/06/2022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0361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9144000" cy="1639491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21/06/2022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0435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21/06/2022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8446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804864" y="334566"/>
            <a:ext cx="2660650" cy="13609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864" y="334566"/>
            <a:ext cx="2660650" cy="1213797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5" y="334567"/>
            <a:ext cx="4689475" cy="4061222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4864" y="1695554"/>
            <a:ext cx="2660650" cy="270023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21/06/2022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61734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046" y="545642"/>
            <a:ext cx="3639741" cy="1212872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4573588" y="0"/>
            <a:ext cx="4570412" cy="51435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050"/>
            </a:lvl1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1046" y="1758513"/>
            <a:ext cx="3639741" cy="2637274"/>
          </a:xfrm>
        </p:spPr>
        <p:txBody>
          <a:bodyPr anchor="t"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914358" y="4531022"/>
            <a:ext cx="732659" cy="273844"/>
          </a:xfrm>
        </p:spPr>
        <p:txBody>
          <a:bodyPr/>
          <a:lstStyle/>
          <a:p>
            <a:fld id="{DB198AD1-641B-4CD8-9D7A-848CEF3FDA95}" type="datetimeFigureOut">
              <a:rPr lang="it-IT" smtClean="0"/>
              <a:t>21/06/2022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2797" y="4531022"/>
            <a:ext cx="2471560" cy="273844"/>
          </a:xfrm>
        </p:spPr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647017" y="4436917"/>
            <a:ext cx="796616" cy="367949"/>
          </a:xfrm>
        </p:spPr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66331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7500" y="3600450"/>
            <a:ext cx="7921064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9144000" cy="360045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200"/>
            </a:lvl1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7500" y="4025504"/>
            <a:ext cx="7921064" cy="370284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21/06/2022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5398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473773" y="811092"/>
            <a:ext cx="4749312" cy="242939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239" y="928877"/>
            <a:ext cx="4420380" cy="1984434"/>
          </a:xfrm>
        </p:spPr>
        <p:txBody>
          <a:bodyPr anchor="b"/>
          <a:lstStyle>
            <a:lvl1pPr algn="l">
              <a:defRPr sz="3150" b="1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9893" y="3332760"/>
            <a:ext cx="4418727" cy="534931"/>
          </a:xfrm>
        </p:spPr>
        <p:txBody>
          <a:bodyPr anchor="t">
            <a:no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5680982" y="811092"/>
            <a:ext cx="2857501" cy="3056599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21/06/2022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13729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855664" y="1714939"/>
            <a:ext cx="3671336" cy="1877979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017817" y="1826968"/>
            <a:ext cx="3286891" cy="1505842"/>
          </a:xfrm>
        </p:spPr>
        <p:txBody>
          <a:bodyPr/>
          <a:lstStyle>
            <a:lvl1pPr>
              <a:defRPr sz="2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4617000" y="1714500"/>
            <a:ext cx="3660225" cy="1721644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21/06/2022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001351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9144000" cy="1639491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21/06/2022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56059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5752239" y="334567"/>
            <a:ext cx="3391762" cy="406122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37656" y="439628"/>
            <a:ext cx="1871093" cy="3851099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7501" y="334567"/>
            <a:ext cx="4958655" cy="4061222"/>
          </a:xfrm>
        </p:spPr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21/06/2022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17326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7500" y="335391"/>
            <a:ext cx="7928999" cy="727838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500" y="1638301"/>
            <a:ext cx="7922464" cy="2755798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636" y="4531022"/>
            <a:ext cx="6483240" cy="2738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675">
                <a:solidFill>
                  <a:schemeClr val="tx1"/>
                </a:solidFill>
              </a:defRPr>
            </a:lvl1pPr>
          </a:lstStyle>
          <a:p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00969" y="4531022"/>
            <a:ext cx="1007780" cy="2738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675">
                <a:solidFill>
                  <a:schemeClr val="tx1"/>
                </a:solidFill>
              </a:defRPr>
            </a:lvl1pPr>
          </a:lstStyle>
          <a:p>
            <a:fld id="{DB198AD1-641B-4CD8-9D7A-848CEF3FDA95}" type="datetimeFigureOut">
              <a:rPr lang="it-IT" smtClean="0"/>
              <a:t>21/06/2022</a:t>
            </a:fld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08749" y="4436917"/>
            <a:ext cx="796616" cy="36794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1500">
                <a:solidFill>
                  <a:schemeClr val="accent1"/>
                </a:solidFill>
              </a:defRPr>
            </a:lvl1pPr>
          </a:lstStyle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564064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  <p:sldLayoutId id="2147483694" r:id="rId14"/>
  </p:sldLayoutIdLst>
  <p:txStyles>
    <p:titleStyle>
      <a:lvl1pPr algn="l" defTabSz="342900" rtl="0" eaLnBrk="1" latinLnBrk="0" hangingPunct="1">
        <a:spcBef>
          <a:spcPct val="0"/>
        </a:spcBef>
        <a:buNone/>
        <a:defRPr sz="3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Font typeface="Wingdings 2" charset="2"/>
        <a:buChar char=""/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Font typeface="Wingdings 2" charset="2"/>
        <a:buChar char="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Font typeface="Wingdings 2" charset="2"/>
        <a:buChar char=""/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Font typeface="Wingdings 2" charset="2"/>
        <a:buChar char=""/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80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Font typeface="Wingdings 2" charset="2"/>
        <a:buChar char=""/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210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Font typeface="Wingdings 2" charset="2"/>
        <a:buChar char=""/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Font typeface="Wingdings 2" charset="2"/>
        <a:buChar char=""/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270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Font typeface="Wingdings 2" charset="2"/>
        <a:buChar char=""/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khadiri@confindustria.ud.it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orsatti@confindustria.ud.i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magine 15">
            <a:extLst>
              <a:ext uri="{FF2B5EF4-FFF2-40B4-BE49-F238E27FC236}">
                <a16:creationId xmlns:a16="http://schemas.microsoft.com/office/drawing/2014/main" id="{023DED9E-0BAA-4BCC-9536-319E92112A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33" y="14976"/>
            <a:ext cx="3671668" cy="3671668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08F6B76C-4450-40E3-A64D-9F6548A40BFA}"/>
              </a:ext>
            </a:extLst>
          </p:cNvPr>
          <p:cNvSpPr txBox="1"/>
          <p:nvPr/>
        </p:nvSpPr>
        <p:spPr>
          <a:xfrm>
            <a:off x="6622366" y="4834849"/>
            <a:ext cx="2521634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342900">
              <a:defRPr/>
            </a:pPr>
            <a:r>
              <a:rPr lang="it-IT" sz="1350" dirty="0">
                <a:solidFill>
                  <a:srgbClr val="000000">
                    <a:lumMod val="65000"/>
                    <a:lumOff val="35000"/>
                  </a:srgbClr>
                </a:solidFill>
                <a:latin typeface="Century Gothic" panose="020B0502020202020204"/>
              </a:rPr>
              <a:t>21 giugno 2022</a:t>
            </a: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CE8B7AFF-D6AA-43A1-8664-7289B9CBFE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9663" y="4671733"/>
            <a:ext cx="3897387" cy="326231"/>
          </a:xfrm>
        </p:spPr>
        <p:txBody>
          <a:bodyPr anchor="ctr"/>
          <a:lstStyle/>
          <a:p>
            <a:r>
              <a:rPr lang="it-IT" sz="2250" dirty="0">
                <a:solidFill>
                  <a:srgbClr val="0D3163"/>
                </a:solidFill>
                <a:latin typeface="Futura LT Book" panose="02000504030000020003" pitchFamily="2" charset="0"/>
              </a:rPr>
              <a:t>CONFINDUSTRIA UDINE</a:t>
            </a:r>
          </a:p>
        </p:txBody>
      </p:sp>
      <p:sp>
        <p:nvSpPr>
          <p:cNvPr id="6" name="Sottotitolo 2">
            <a:extLst>
              <a:ext uri="{FF2B5EF4-FFF2-40B4-BE49-F238E27FC236}">
                <a16:creationId xmlns:a16="http://schemas.microsoft.com/office/drawing/2014/main" id="{4748B87D-5E13-9332-8F33-CEC3A67D796D}"/>
              </a:ext>
            </a:extLst>
          </p:cNvPr>
          <p:cNvSpPr txBox="1">
            <a:spLocks/>
          </p:cNvSpPr>
          <p:nvPr/>
        </p:nvSpPr>
        <p:spPr>
          <a:xfrm>
            <a:off x="533400" y="1206605"/>
            <a:ext cx="5067651" cy="1288410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68580" tIns="34290" rIns="68580" bIns="3429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065" marR="508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kern="1200" spc="-45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Crediti</a:t>
            </a:r>
            <a:r>
              <a:rPr lang="en-US" sz="3200" b="1" kern="1200" spc="-45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kern="1200" spc="-45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d’imposta</a:t>
            </a:r>
            <a:r>
              <a:rPr lang="en-US" sz="3200" b="1" kern="1200" spc="-45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per</a:t>
            </a:r>
            <a:r>
              <a:rPr lang="en-US" sz="3200" b="1" kern="1200" spc="1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kern="1200" spc="-1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Energia</a:t>
            </a:r>
            <a:r>
              <a:rPr lang="en-US" sz="3200" b="1" kern="1200" spc="5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kern="1200" spc="-1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Elettrica</a:t>
            </a:r>
            <a:r>
              <a:rPr lang="en-US" sz="3200" b="1" kern="1200" spc="-1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&amp; </a:t>
            </a:r>
            <a:r>
              <a:rPr lang="en-US" sz="3200" b="1" kern="1200" spc="-62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kern="1200" spc="-1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Gas</a:t>
            </a:r>
            <a:r>
              <a:rPr lang="en-US" sz="32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kern="1200" spc="-15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Naturale</a:t>
            </a:r>
            <a:endParaRPr lang="en-US" sz="32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70211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166217" cy="1422038"/>
          </a:xfr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7C523E19-83C1-4DA7-ADA2-4FACAA854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57150"/>
            <a:ext cx="3163436" cy="1138805"/>
          </a:xfrm>
        </p:spPr>
        <p:txBody>
          <a:bodyPr/>
          <a:lstStyle/>
          <a:p>
            <a:r>
              <a:rPr lang="it-IT" dirty="0"/>
              <a:t>Introduzione – PSV mensile</a:t>
            </a:r>
          </a:p>
        </p:txBody>
      </p:sp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383" y="802900"/>
            <a:ext cx="2398703" cy="562072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166217" y="0"/>
            <a:ext cx="0" cy="142203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213D2F05-3BAC-EAF5-C68D-A4F4BE5B39A2}"/>
              </a:ext>
            </a:extLst>
          </p:cNvPr>
          <p:cNvSpPr txBox="1"/>
          <p:nvPr/>
        </p:nvSpPr>
        <p:spPr>
          <a:xfrm>
            <a:off x="76200" y="1769918"/>
            <a:ext cx="3466049" cy="313860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noAutofit/>
          </a:bodyPr>
          <a:lstStyle/>
          <a:p>
            <a:pPr algn="just" defTabSz="342900">
              <a:lnSpc>
                <a:spcPct val="150000"/>
              </a:lnSpc>
              <a:defRPr sz="17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pPr>
            <a:r>
              <a:rPr lang="it-IT" sz="1050" dirty="0">
                <a:solidFill>
                  <a:srgbClr val="000000"/>
                </a:solidFill>
                <a:latin typeface="Montserrat Medium" pitchFamily="2" charset="77"/>
                <a:sym typeface="Montserrat SemiBold"/>
              </a:rPr>
              <a:t>Il </a:t>
            </a:r>
            <a:r>
              <a:rPr lang="it-IT" sz="1050" b="1" dirty="0">
                <a:solidFill>
                  <a:srgbClr val="000000"/>
                </a:solidFill>
                <a:latin typeface="+mj-lt"/>
                <a:sym typeface="Montserrat SemiBold"/>
              </a:rPr>
              <a:t>costo</a:t>
            </a:r>
            <a:r>
              <a:rPr lang="it-IT" sz="1050" b="1" dirty="0">
                <a:solidFill>
                  <a:srgbClr val="000000"/>
                </a:solidFill>
                <a:latin typeface="Montserrat Medium" pitchFamily="2" charset="77"/>
                <a:sym typeface="Montserrat SemiBold"/>
              </a:rPr>
              <a:t> del gas naturale </a:t>
            </a:r>
            <a:r>
              <a:rPr lang="it-IT" sz="1050" dirty="0">
                <a:solidFill>
                  <a:srgbClr val="000000"/>
                </a:solidFill>
                <a:latin typeface="Montserrat Medium" pitchFamily="2" charset="77"/>
                <a:sym typeface="Montserrat SemiBold"/>
              </a:rPr>
              <a:t>ha iniziato la sua ascesa ad </a:t>
            </a:r>
            <a:r>
              <a:rPr lang="it-IT" sz="1050" b="1" dirty="0">
                <a:solidFill>
                  <a:srgbClr val="000000"/>
                </a:solidFill>
                <a:latin typeface="Montserrat Medium" pitchFamily="2" charset="77"/>
                <a:sym typeface="Montserrat SemiBold"/>
              </a:rPr>
              <a:t>aprile del 2021</a:t>
            </a:r>
            <a:r>
              <a:rPr lang="it-IT" sz="1050" dirty="0">
                <a:solidFill>
                  <a:srgbClr val="000000"/>
                </a:solidFill>
                <a:latin typeface="Montserrat Medium" pitchFamily="2" charset="77"/>
                <a:sym typeface="Montserrat SemiBold"/>
              </a:rPr>
              <a:t>, per raggiungere un primo picco a dicembre, in concomitanza con le festività natalizie. Dopo essersi </a:t>
            </a:r>
            <a:r>
              <a:rPr lang="it-IT" sz="1050" b="1" dirty="0">
                <a:solidFill>
                  <a:srgbClr val="000000"/>
                </a:solidFill>
                <a:latin typeface="Montserrat Medium" pitchFamily="2" charset="77"/>
                <a:sym typeface="Montserrat SemiBold"/>
              </a:rPr>
              <a:t>stabilizzato nei primi mesi del 2022 </a:t>
            </a:r>
            <a:r>
              <a:rPr lang="it-IT" sz="1050" dirty="0">
                <a:solidFill>
                  <a:srgbClr val="000000"/>
                </a:solidFill>
                <a:latin typeface="Montserrat Medium" pitchFamily="2" charset="77"/>
                <a:sym typeface="Montserrat SemiBold"/>
              </a:rPr>
              <a:t>in seguito alle consegne di GNL da parte degli Stati Uniti, è </a:t>
            </a:r>
            <a:r>
              <a:rPr lang="it-IT" sz="1050" b="1" dirty="0">
                <a:solidFill>
                  <a:srgbClr val="000000"/>
                </a:solidFill>
                <a:latin typeface="Montserrat Medium" pitchFamily="2" charset="77"/>
                <a:sym typeface="Montserrat SemiBold"/>
              </a:rPr>
              <a:t>tornato ad innalzarsi dai primi giorni di marzo</a:t>
            </a:r>
            <a:r>
              <a:rPr lang="it-IT" sz="1050" dirty="0">
                <a:solidFill>
                  <a:srgbClr val="000000"/>
                </a:solidFill>
                <a:latin typeface="Montserrat Medium" pitchFamily="2" charset="77"/>
                <a:sym typeface="Montserrat SemiBold"/>
              </a:rPr>
              <a:t> in seguito all’invasione dell’Ucraina. Oggi la necessità di riempimento degli stoccaggi a livello europeo compensa la naturale riduzione della domanda in seguito all’innalzamento delle temperature rendendo </a:t>
            </a:r>
            <a:r>
              <a:rPr lang="it-IT" sz="1050" b="1" dirty="0">
                <a:solidFill>
                  <a:srgbClr val="000000"/>
                </a:solidFill>
                <a:latin typeface="Montserrat Medium" pitchFamily="2" charset="77"/>
                <a:sym typeface="Montserrat SemiBold"/>
              </a:rPr>
              <a:t>stabile il tetto </a:t>
            </a:r>
            <a:r>
              <a:rPr lang="it-IT" sz="1050" dirty="0">
                <a:solidFill>
                  <a:srgbClr val="000000"/>
                </a:solidFill>
                <a:latin typeface="Montserrat Medium" pitchFamily="2" charset="77"/>
                <a:sym typeface="Montserrat SemiBold"/>
              </a:rPr>
              <a:t>raggiunto </a:t>
            </a:r>
            <a:r>
              <a:rPr lang="it-IT" sz="1050" b="1" dirty="0">
                <a:solidFill>
                  <a:srgbClr val="000000"/>
                </a:solidFill>
                <a:latin typeface="Montserrat Medium" pitchFamily="2" charset="77"/>
                <a:sym typeface="Montserrat SemiBold"/>
              </a:rPr>
              <a:t>oltre i 100 EUR/MWh</a:t>
            </a:r>
            <a:r>
              <a:rPr lang="it-IT" sz="1050" dirty="0">
                <a:solidFill>
                  <a:srgbClr val="000000"/>
                </a:solidFill>
                <a:latin typeface="Montserrat Medium" pitchFamily="2" charset="77"/>
                <a:sym typeface="Montserrat SemiBold"/>
              </a:rPr>
              <a:t>.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17989EB7-2340-FFDC-4EE9-D690E005B4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5872" y="1491426"/>
            <a:ext cx="5422780" cy="3417094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F3BA549C-E333-22F1-6B45-2B613EEFAA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8024" y="4962447"/>
            <a:ext cx="3038475" cy="145053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640001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166217" cy="1422038"/>
          </a:xfr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7C523E19-83C1-4DA7-ADA2-4FACAA854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6164" y="95180"/>
            <a:ext cx="3087236" cy="1138805"/>
          </a:xfrm>
        </p:spPr>
        <p:txBody>
          <a:bodyPr/>
          <a:lstStyle/>
          <a:p>
            <a:r>
              <a:rPr lang="it-IT" dirty="0"/>
              <a:t>Introduzione – Borsa elettrica</a:t>
            </a:r>
          </a:p>
        </p:txBody>
      </p:sp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383" y="802900"/>
            <a:ext cx="2398703" cy="562072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166217" y="0"/>
            <a:ext cx="0" cy="142203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A5E09B1A-A113-5C02-3B05-48FA1637D07A}"/>
              </a:ext>
            </a:extLst>
          </p:cNvPr>
          <p:cNvSpPr txBox="1"/>
          <p:nvPr/>
        </p:nvSpPr>
        <p:spPr>
          <a:xfrm>
            <a:off x="76200" y="1733550"/>
            <a:ext cx="3200399" cy="31974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noAutofit/>
          </a:bodyPr>
          <a:lstStyle/>
          <a:p>
            <a:pPr algn="just" defTabSz="342900">
              <a:lnSpc>
                <a:spcPct val="150000"/>
              </a:lnSpc>
              <a:defRPr sz="17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pPr>
            <a:r>
              <a:rPr lang="it-IT" sz="1050" dirty="0">
                <a:solidFill>
                  <a:srgbClr val="000000"/>
                </a:solidFill>
                <a:latin typeface="+mj-lt"/>
                <a:sym typeface="Montserrat SemiBold"/>
              </a:rPr>
              <a:t>Il costo dell’</a:t>
            </a:r>
            <a:r>
              <a:rPr lang="it-IT" sz="1050" b="1" dirty="0">
                <a:solidFill>
                  <a:srgbClr val="000000"/>
                </a:solidFill>
                <a:latin typeface="+mj-lt"/>
                <a:sym typeface="Montserrat SemiBold"/>
              </a:rPr>
              <a:t>energia elettrica</a:t>
            </a:r>
            <a:r>
              <a:rPr lang="it-IT" sz="1050" dirty="0">
                <a:solidFill>
                  <a:srgbClr val="000000"/>
                </a:solidFill>
                <a:latin typeface="+mj-lt"/>
                <a:sym typeface="Montserrat SemiBold"/>
              </a:rPr>
              <a:t>, poiché questa in Italia </a:t>
            </a:r>
            <a:r>
              <a:rPr lang="it-IT" sz="1050" b="1" dirty="0">
                <a:solidFill>
                  <a:srgbClr val="000000"/>
                </a:solidFill>
                <a:latin typeface="+mj-lt"/>
                <a:sym typeface="Montserrat SemiBold"/>
              </a:rPr>
              <a:t>viene generata per il 40% dalla combustione del gas naturale</a:t>
            </a:r>
            <a:r>
              <a:rPr lang="it-IT" sz="1050" dirty="0">
                <a:solidFill>
                  <a:srgbClr val="000000"/>
                </a:solidFill>
                <a:latin typeface="+mj-lt"/>
                <a:sym typeface="Montserrat SemiBold"/>
              </a:rPr>
              <a:t>, è fortemente legato al suo andamento e Il Prezzo Unico Nazionale (PUN) rappresenta il medesimo andamento del prezzo del gas al Punto di Scambio Virtuale (PSV).</a:t>
            </a:r>
          </a:p>
          <a:p>
            <a:pPr algn="just" defTabSz="342900">
              <a:lnSpc>
                <a:spcPct val="150000"/>
              </a:lnSpc>
              <a:defRPr sz="17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pPr>
            <a:r>
              <a:rPr lang="it-IT" sz="1050" dirty="0">
                <a:solidFill>
                  <a:srgbClr val="000000"/>
                </a:solidFill>
                <a:latin typeface="+mj-lt"/>
                <a:sym typeface="Montserrat SemiBold"/>
              </a:rPr>
              <a:t>Sebbene i prezzi tendano ad una stabilizzazione nel breve periodo e ad un rientro nel medio-lungo periodo, è necessario considerare </a:t>
            </a:r>
            <a:r>
              <a:rPr lang="it-IT" sz="1050" b="1" dirty="0">
                <a:solidFill>
                  <a:srgbClr val="000000"/>
                </a:solidFill>
                <a:latin typeface="+mj-lt"/>
                <a:sym typeface="Montserrat SemiBold"/>
              </a:rPr>
              <a:t>lo scenario attuale come la nuova normalità</a:t>
            </a:r>
            <a:r>
              <a:rPr lang="it-IT" sz="1050" dirty="0">
                <a:solidFill>
                  <a:srgbClr val="000000"/>
                </a:solidFill>
                <a:latin typeface="+mj-lt"/>
                <a:sym typeface="Montserrat SemiBold"/>
              </a:rPr>
              <a:t>, almeno per il prossimo futuro.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F7ECAFB1-9232-D9C2-E58B-08300700BC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2310" y="1482920"/>
            <a:ext cx="5675490" cy="344805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23A4C22F-565D-61E8-3BCE-87174CE7C9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7200" y="4967586"/>
            <a:ext cx="4036676" cy="161467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269152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166217" cy="1422038"/>
          </a:xfr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7C523E19-83C1-4DA7-ADA2-4FACAA854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6217" y="222668"/>
            <a:ext cx="5539381" cy="939404"/>
          </a:xfrm>
        </p:spPr>
        <p:txBody>
          <a:bodyPr/>
          <a:lstStyle/>
          <a:p>
            <a:r>
              <a:rPr lang="it-IT" dirty="0"/>
              <a:t>Crediti d’imposta - Panoramica</a:t>
            </a:r>
          </a:p>
        </p:txBody>
      </p:sp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383" y="802900"/>
            <a:ext cx="2398703" cy="562072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166217" y="0"/>
            <a:ext cx="0" cy="142203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A430C212-A314-D31A-D606-01EC5C528F81}"/>
              </a:ext>
            </a:extLst>
          </p:cNvPr>
          <p:cNvSpPr txBox="1"/>
          <p:nvPr/>
        </p:nvSpPr>
        <p:spPr>
          <a:xfrm>
            <a:off x="348601" y="1753533"/>
            <a:ext cx="1828800" cy="2539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it-IT" sz="1050" b="1" dirty="0"/>
              <a:t>DL Lavoro e imprese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2D1BFBB3-EABD-5CC9-9746-437284FD19C6}"/>
              </a:ext>
            </a:extLst>
          </p:cNvPr>
          <p:cNvSpPr txBox="1"/>
          <p:nvPr/>
        </p:nvSpPr>
        <p:spPr>
          <a:xfrm>
            <a:off x="348601" y="2111441"/>
            <a:ext cx="1828800" cy="7013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it-IT" sz="1050" b="1" dirty="0"/>
              <a:t>DL 130/2021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2E9C5498-2BAC-36BC-695C-84AA78A08696}"/>
              </a:ext>
            </a:extLst>
          </p:cNvPr>
          <p:cNvSpPr txBox="1"/>
          <p:nvPr/>
        </p:nvSpPr>
        <p:spPr>
          <a:xfrm>
            <a:off x="355324" y="2892614"/>
            <a:ext cx="1824318" cy="2539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it-IT" sz="1050" b="1" dirty="0"/>
              <a:t>Legge di Bilancio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B99376DD-DB19-CED8-FB1A-320B31F4904D}"/>
              </a:ext>
            </a:extLst>
          </p:cNvPr>
          <p:cNvSpPr txBox="1"/>
          <p:nvPr/>
        </p:nvSpPr>
        <p:spPr>
          <a:xfrm>
            <a:off x="357565" y="3242747"/>
            <a:ext cx="1824318" cy="41549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it-IT" sz="1050" b="1" dirty="0"/>
              <a:t>Decreto Sostegni ter 4/2022 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FDF4EFCD-B983-6D08-52E7-B410685058E7}"/>
              </a:ext>
            </a:extLst>
          </p:cNvPr>
          <p:cNvSpPr txBox="1"/>
          <p:nvPr/>
        </p:nvSpPr>
        <p:spPr>
          <a:xfrm>
            <a:off x="348601" y="3762238"/>
            <a:ext cx="1828800" cy="3387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it-IT" sz="1050" b="1" dirty="0"/>
              <a:t>DL Energia 17/2022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3D8025F0-FA56-F34B-0EAD-361646472E05}"/>
              </a:ext>
            </a:extLst>
          </p:cNvPr>
          <p:cNvSpPr txBox="1"/>
          <p:nvPr/>
        </p:nvSpPr>
        <p:spPr>
          <a:xfrm>
            <a:off x="348601" y="4205017"/>
            <a:ext cx="1819836" cy="32951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it-IT" sz="1050" b="1" dirty="0"/>
              <a:t>DL Taglia-prezzi 21/2022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9988CB2E-1512-2608-76F4-41B2BDBBD713}"/>
              </a:ext>
            </a:extLst>
          </p:cNvPr>
          <p:cNvSpPr txBox="1"/>
          <p:nvPr/>
        </p:nvSpPr>
        <p:spPr>
          <a:xfrm>
            <a:off x="348601" y="4590705"/>
            <a:ext cx="1828800" cy="3387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it-IT" sz="1050" b="1" dirty="0"/>
              <a:t>DL Aiuti 55/2022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6ACA3F17-8DC0-F414-003A-5328C32364C3}"/>
              </a:ext>
            </a:extLst>
          </p:cNvPr>
          <p:cNvSpPr txBox="1"/>
          <p:nvPr/>
        </p:nvSpPr>
        <p:spPr>
          <a:xfrm>
            <a:off x="2397105" y="1753533"/>
            <a:ext cx="1810463" cy="25391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it-IT" sz="1050" dirty="0"/>
              <a:t>Q3 2021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80796B6B-E82E-3DB5-2D2B-10D4256D83AF}"/>
              </a:ext>
            </a:extLst>
          </p:cNvPr>
          <p:cNvSpPr txBox="1">
            <a:spLocks/>
          </p:cNvSpPr>
          <p:nvPr/>
        </p:nvSpPr>
        <p:spPr>
          <a:xfrm>
            <a:off x="2390177" y="2892739"/>
            <a:ext cx="1824318" cy="77596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it-IT" sz="1050" dirty="0"/>
          </a:p>
          <a:p>
            <a:pPr algn="ctr"/>
            <a:r>
              <a:rPr lang="it-IT" sz="1050" dirty="0"/>
              <a:t>Q1 2022</a:t>
            </a:r>
          </a:p>
          <a:p>
            <a:pPr algn="ctr"/>
            <a:endParaRPr lang="it-IT" sz="1050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151381BC-635B-8A90-77A4-FF321B3CC1C5}"/>
              </a:ext>
            </a:extLst>
          </p:cNvPr>
          <p:cNvSpPr txBox="1">
            <a:spLocks/>
          </p:cNvSpPr>
          <p:nvPr/>
        </p:nvSpPr>
        <p:spPr>
          <a:xfrm>
            <a:off x="2383250" y="3762238"/>
            <a:ext cx="1824318" cy="116415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it-IT" sz="1050" dirty="0"/>
          </a:p>
          <a:p>
            <a:pPr algn="ctr"/>
            <a:endParaRPr lang="it-IT" sz="1050" dirty="0"/>
          </a:p>
          <a:p>
            <a:pPr algn="ctr"/>
            <a:r>
              <a:rPr lang="it-IT" sz="1050" dirty="0"/>
              <a:t>Q2 2022</a:t>
            </a:r>
          </a:p>
          <a:p>
            <a:pPr algn="ctr"/>
            <a:endParaRPr lang="it-IT" sz="1050" dirty="0"/>
          </a:p>
          <a:p>
            <a:pPr algn="ctr"/>
            <a:endParaRPr lang="it-IT" sz="1050" dirty="0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988A3D61-71B0-3272-CFE6-E74C655D4617}"/>
              </a:ext>
            </a:extLst>
          </p:cNvPr>
          <p:cNvSpPr txBox="1"/>
          <p:nvPr/>
        </p:nvSpPr>
        <p:spPr>
          <a:xfrm>
            <a:off x="4419599" y="1753533"/>
            <a:ext cx="4375799" cy="25391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1000" b="1" i="0" u="none" strike="noStrike" baseline="0" dirty="0">
                <a:latin typeface="Calibri-Bold"/>
              </a:rPr>
              <a:t>riduzione oneri di sistema Energia elettrica </a:t>
            </a:r>
            <a:r>
              <a:rPr lang="it-IT" sz="1000" b="0" i="0" u="none" strike="noStrike" baseline="0" dirty="0">
                <a:latin typeface="Calibri" panose="020F0502020204030204" pitchFamily="34" charset="0"/>
              </a:rPr>
              <a:t>(domestici e non domestici)</a:t>
            </a:r>
            <a:endParaRPr lang="it-IT" sz="1000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3926A0A2-2950-F16F-E5EC-2C4E0FE2F5D4}"/>
              </a:ext>
            </a:extLst>
          </p:cNvPr>
          <p:cNvSpPr txBox="1"/>
          <p:nvPr/>
        </p:nvSpPr>
        <p:spPr>
          <a:xfrm>
            <a:off x="2392623" y="2104895"/>
            <a:ext cx="1814945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it-IT" sz="1050" dirty="0"/>
              <a:t>Q4 2021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C147B806-D5BB-644D-0823-A04B9A193A83}"/>
              </a:ext>
            </a:extLst>
          </p:cNvPr>
          <p:cNvSpPr txBox="1"/>
          <p:nvPr/>
        </p:nvSpPr>
        <p:spPr>
          <a:xfrm>
            <a:off x="4419600" y="2104895"/>
            <a:ext cx="4389442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it-IT" sz="1000" b="1" i="0" u="none" strike="noStrike" baseline="0" dirty="0">
                <a:latin typeface="Calibri-Bold"/>
              </a:rPr>
              <a:t>riduzione oneri di sistema Energia elettrica </a:t>
            </a:r>
            <a:r>
              <a:rPr lang="it-IT" sz="1000" b="0" i="0" u="none" strike="noStrike" baseline="0" dirty="0">
                <a:latin typeface="Calibri" panose="020F0502020204030204" pitchFamily="34" charset="0"/>
              </a:rPr>
              <a:t>(domestici e non domestici)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it-IT" sz="1000" b="1" i="0" u="none" strike="noStrike" baseline="0" dirty="0">
                <a:latin typeface="Calibri-Bold"/>
              </a:rPr>
              <a:t>annullamento oneri di sistema Energia elettrica </a:t>
            </a:r>
            <a:r>
              <a:rPr lang="it-IT" sz="1000" b="0" i="0" u="none" strike="noStrike" baseline="0" dirty="0">
                <a:latin typeface="Calibri" panose="020F0502020204030204" pitchFamily="34" charset="0"/>
              </a:rPr>
              <a:t>(domestici e </a:t>
            </a:r>
            <a:r>
              <a:rPr lang="it-IT" sz="1000" b="0" i="0" u="none" strike="noStrike" baseline="0" dirty="0" err="1">
                <a:latin typeface="Calibri" panose="020F0502020204030204" pitchFamily="34" charset="0"/>
              </a:rPr>
              <a:t>pmi</a:t>
            </a:r>
            <a:r>
              <a:rPr lang="it-IT" sz="1000" dirty="0">
                <a:latin typeface="Calibri" panose="020F0502020204030204" pitchFamily="34" charset="0"/>
              </a:rPr>
              <a:t> &lt;16,5 kW</a:t>
            </a:r>
            <a:r>
              <a:rPr lang="it-IT" sz="1000" b="0" i="0" u="none" strike="noStrike" baseline="0" dirty="0">
                <a:latin typeface="Calibri" panose="020F0502020204030204" pitchFamily="34" charset="0"/>
              </a:rPr>
              <a:t>)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it-IT" sz="1000" b="0" i="0" u="none" strike="noStrike" baseline="0" dirty="0">
                <a:latin typeface="Calibri" panose="020F0502020204030204" pitchFamily="34" charset="0"/>
              </a:rPr>
              <a:t>riduzione aliquota IVA Gas al 5% (usi civili e industriali)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it-IT" sz="1000" b="1" i="0" u="none" strike="noStrike" baseline="0" dirty="0">
                <a:latin typeface="Calibri-Bold"/>
              </a:rPr>
              <a:t>riduzione oneri di sistema in bolletta gas 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89497E6A-545F-82D5-5015-1944C76BA081}"/>
              </a:ext>
            </a:extLst>
          </p:cNvPr>
          <p:cNvSpPr txBox="1"/>
          <p:nvPr/>
        </p:nvSpPr>
        <p:spPr>
          <a:xfrm>
            <a:off x="4415044" y="2892614"/>
            <a:ext cx="4393998" cy="77596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it-IT" sz="1000" b="1" i="0" u="none" strike="noStrike" baseline="0" dirty="0">
                <a:latin typeface="Calibri-Bold"/>
              </a:rPr>
              <a:t>proroga interventi del Q4-2021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1000" b="1" i="0" u="none" strike="noStrike" baseline="0" dirty="0">
                <a:latin typeface="Calibri-Bold"/>
              </a:rPr>
              <a:t>annullamento oneri di sistema in bolletta elettrica </a:t>
            </a:r>
            <a:r>
              <a:rPr lang="it-IT" sz="1000" dirty="0">
                <a:latin typeface="Calibri" panose="020F0502020204030204" pitchFamily="34" charset="0"/>
              </a:rPr>
              <a:t>(anche imprese&gt;16,5 kW)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1000" b="1" i="0" u="none" strike="noStrike" baseline="0" dirty="0">
                <a:latin typeface="Calibri-Bold"/>
              </a:rPr>
              <a:t>credito di imposta 20% per imprese energivore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1000" b="1" dirty="0" err="1">
                <a:latin typeface="Calibri-Bold"/>
              </a:rPr>
              <a:t>emend</a:t>
            </a:r>
            <a:r>
              <a:rPr lang="it-IT" sz="1000" b="1" dirty="0">
                <a:latin typeface="Calibri-Bold"/>
              </a:rPr>
              <a:t>. DL Aiuti: credito d’imposta 10% </a:t>
            </a:r>
            <a:r>
              <a:rPr lang="it-IT" sz="1000" b="1" dirty="0" err="1">
                <a:latin typeface="Calibri-Bold"/>
              </a:rPr>
              <a:t>gasivori</a:t>
            </a:r>
            <a:endParaRPr lang="it-IT" sz="1000" b="1" i="0" u="none" strike="noStrike" baseline="0" dirty="0">
              <a:latin typeface="Calibri-Bold"/>
            </a:endParaRP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687DE1B0-46CD-6B55-D73A-11EC5FE1B38D}"/>
              </a:ext>
            </a:extLst>
          </p:cNvPr>
          <p:cNvSpPr txBox="1"/>
          <p:nvPr/>
        </p:nvSpPr>
        <p:spPr>
          <a:xfrm>
            <a:off x="4415044" y="3756838"/>
            <a:ext cx="4393998" cy="116955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it-IT" sz="1000" b="1" i="0" u="none" strike="noStrike" baseline="0" dirty="0">
                <a:latin typeface="Calibri-Bold"/>
              </a:rPr>
              <a:t>annullamento oneri di sistema in bolletta elettrica anche imprese &gt;16,5 kW</a:t>
            </a:r>
            <a:endParaRPr lang="it-IT" sz="1000" b="0" i="0" u="none" strike="noStrike" baseline="0" dirty="0">
              <a:latin typeface="Calibri" panose="020F0502020204030204" pitchFamily="34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it-IT" sz="1000" b="0" i="0" u="none" strike="noStrike" baseline="0" dirty="0">
                <a:latin typeface="Calibri" panose="020F0502020204030204" pitchFamily="34" charset="0"/>
              </a:rPr>
              <a:t>riduzione aliquota IVA Gas al 5% (usi civili e industriali)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it-IT" sz="1000" b="1" i="0" u="none" strike="noStrike" baseline="0" dirty="0">
                <a:latin typeface="Calibri-Bold"/>
              </a:rPr>
              <a:t>riduzione oneri di sistema in bolletta gas </a:t>
            </a:r>
            <a:r>
              <a:rPr lang="it-IT" sz="1000" b="0" i="0" u="none" strike="noStrike" baseline="0" dirty="0">
                <a:latin typeface="Calibri" panose="020F0502020204030204" pitchFamily="34" charset="0"/>
              </a:rPr>
              <a:t>(domestici e non domestici)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it-IT" sz="1000" b="1" i="0" u="none" strike="noStrike" baseline="0" dirty="0">
                <a:latin typeface="Calibri-Bold"/>
              </a:rPr>
              <a:t>credito di imposta 25% per imprese energivore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it-IT" sz="1000" b="1" i="0" u="none" strike="noStrike" baseline="0" dirty="0">
                <a:latin typeface="Calibri-Bold"/>
              </a:rPr>
              <a:t>credito di imposta 25% per imprese </a:t>
            </a:r>
            <a:r>
              <a:rPr lang="it-IT" sz="1000" b="1" i="0" u="none" strike="noStrike" baseline="0" dirty="0" err="1">
                <a:latin typeface="Calibri-Bold"/>
              </a:rPr>
              <a:t>gasivore</a:t>
            </a:r>
            <a:endParaRPr lang="it-IT" sz="1000" b="1" dirty="0">
              <a:latin typeface="Calibri-Bold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it-IT" sz="1000" b="1" i="0" u="none" strike="noStrike" baseline="0" dirty="0">
                <a:latin typeface="Calibri" panose="020F0502020204030204" pitchFamily="34" charset="0"/>
              </a:rPr>
              <a:t>credito di imposta 15% per imprese non energivore (POD&gt;16,5 kW)</a:t>
            </a:r>
            <a:endParaRPr lang="it-IT" sz="1000" dirty="0">
              <a:latin typeface="Calibri" panose="020F0502020204030204" pitchFamily="34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it-IT" sz="1000" b="1" i="0" u="none" strike="noStrike" baseline="0" dirty="0">
                <a:latin typeface="Calibri" panose="020F0502020204030204" pitchFamily="34" charset="0"/>
              </a:rPr>
              <a:t>credito di imposta 25% per imprese non </a:t>
            </a:r>
            <a:r>
              <a:rPr lang="it-IT" sz="1000" b="1" i="0" u="none" strike="noStrike" baseline="0" dirty="0" err="1">
                <a:latin typeface="Calibri" panose="020F0502020204030204" pitchFamily="34" charset="0"/>
              </a:rPr>
              <a:t>gasivore</a:t>
            </a:r>
            <a:r>
              <a:rPr lang="it-IT" sz="1000" b="1" i="0" u="none" strike="noStrike" baseline="0" dirty="0">
                <a:latin typeface="Calibri" panose="020F0502020204030204" pitchFamily="34" charset="0"/>
              </a:rPr>
              <a:t> </a:t>
            </a:r>
            <a:endParaRPr lang="it-IT" sz="1000" dirty="0"/>
          </a:p>
        </p:txBody>
      </p:sp>
    </p:spTree>
    <p:extLst>
      <p:ext uri="{BB962C8B-B14F-4D97-AF65-F5344CB8AC3E}">
        <p14:creationId xmlns:p14="http://schemas.microsoft.com/office/powerpoint/2010/main" val="3775876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166217" cy="1422038"/>
          </a:xfr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7C523E19-83C1-4DA7-ADA2-4FACAA854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6217" y="222668"/>
            <a:ext cx="5539381" cy="939404"/>
          </a:xfrm>
        </p:spPr>
        <p:txBody>
          <a:bodyPr/>
          <a:lstStyle/>
          <a:p>
            <a:r>
              <a:rPr lang="it-IT" dirty="0"/>
              <a:t>Definizione – Energivori e </a:t>
            </a:r>
            <a:r>
              <a:rPr lang="it-IT" dirty="0" err="1"/>
              <a:t>Gasivori</a:t>
            </a:r>
            <a:endParaRPr lang="it-IT" dirty="0"/>
          </a:p>
        </p:txBody>
      </p:sp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383" y="802900"/>
            <a:ext cx="2398703" cy="562072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166217" y="0"/>
            <a:ext cx="0" cy="142203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A430C212-A314-D31A-D606-01EC5C528F81}"/>
              </a:ext>
            </a:extLst>
          </p:cNvPr>
          <p:cNvSpPr txBox="1"/>
          <p:nvPr/>
        </p:nvSpPr>
        <p:spPr>
          <a:xfrm>
            <a:off x="348332" y="1796623"/>
            <a:ext cx="1828800" cy="13208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it-IT" sz="1050" b="1" dirty="0"/>
              <a:t>Imprese energivore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988A3D61-71B0-3272-CFE6-E74C655D4617}"/>
              </a:ext>
            </a:extLst>
          </p:cNvPr>
          <p:cNvSpPr txBox="1"/>
          <p:nvPr/>
        </p:nvSpPr>
        <p:spPr>
          <a:xfrm>
            <a:off x="4452676" y="1796623"/>
            <a:ext cx="4375799" cy="132085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r>
              <a:rPr lang="it-IT" sz="1000" dirty="0"/>
              <a:t>Requisiti: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1000" dirty="0"/>
              <a:t>Consumo superiore ad </a:t>
            </a:r>
            <a:r>
              <a:rPr lang="it-IT" sz="1000" b="1" dirty="0"/>
              <a:t>1 GWh/anno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1000" dirty="0"/>
              <a:t>Operano nei settori dell’</a:t>
            </a:r>
            <a:r>
              <a:rPr lang="it-IT" sz="1000" b="1" dirty="0"/>
              <a:t>Allegato 3</a:t>
            </a:r>
            <a:r>
              <a:rPr lang="it-IT" sz="1000" dirty="0"/>
              <a:t>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1000" dirty="0"/>
              <a:t>Oppure, operano nei settori dell’</a:t>
            </a:r>
            <a:r>
              <a:rPr lang="it-IT" sz="1000" b="1" dirty="0"/>
              <a:t>Allegato 5 </a:t>
            </a:r>
            <a:r>
              <a:rPr lang="it-IT" sz="1000" dirty="0"/>
              <a:t>e sono caratterizzate da </a:t>
            </a:r>
            <a:r>
              <a:rPr lang="it-IT" sz="1000" b="1" dirty="0"/>
              <a:t>un indice di intensità elettrica </a:t>
            </a:r>
            <a:r>
              <a:rPr lang="it-IT" sz="1000" dirty="0"/>
              <a:t>positivo determinato in relazione al </a:t>
            </a:r>
            <a:r>
              <a:rPr lang="it-IT" sz="1000" b="1" dirty="0"/>
              <a:t>VAL non inferiore al 20% o in relazione al FAT (2%);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1000" dirty="0"/>
              <a:t>Essere iscritte al </a:t>
            </a:r>
            <a:r>
              <a:rPr lang="it-IT" sz="1000" b="1" dirty="0"/>
              <a:t>registro della CSEA</a:t>
            </a:r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3B0B21E6-0AA1-DC8F-070C-A478A450DBBC}"/>
              </a:ext>
            </a:extLst>
          </p:cNvPr>
          <p:cNvSpPr txBox="1"/>
          <p:nvPr/>
        </p:nvSpPr>
        <p:spPr>
          <a:xfrm>
            <a:off x="348333" y="3494646"/>
            <a:ext cx="1828800" cy="12953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it-IT" sz="1050" b="1" dirty="0"/>
              <a:t>Imprese </a:t>
            </a:r>
            <a:r>
              <a:rPr lang="it-IT" sz="1050" b="1" dirty="0" err="1"/>
              <a:t>gasivore</a:t>
            </a:r>
            <a:endParaRPr lang="it-IT" sz="1050" b="1" dirty="0"/>
          </a:p>
        </p:txBody>
      </p: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77BAB062-3BD1-32A0-72EB-F31968966E3A}"/>
              </a:ext>
            </a:extLst>
          </p:cNvPr>
          <p:cNvSpPr txBox="1"/>
          <p:nvPr/>
        </p:nvSpPr>
        <p:spPr>
          <a:xfrm>
            <a:off x="2390113" y="1796623"/>
            <a:ext cx="1814945" cy="13208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it-IT" sz="1050" dirty="0"/>
              <a:t>Imprese a forte consumo di energia elettrica ai sensi del Decreto del Ministro dello sviluppo economico del 21 dicembre 2017.</a:t>
            </a:r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53A65793-685D-2930-BE38-D5498EECE935}"/>
              </a:ext>
            </a:extLst>
          </p:cNvPr>
          <p:cNvSpPr txBox="1"/>
          <p:nvPr/>
        </p:nvSpPr>
        <p:spPr>
          <a:xfrm>
            <a:off x="2390113" y="3492063"/>
            <a:ext cx="1814945" cy="129798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it-IT" sz="1050" dirty="0"/>
              <a:t>Imprese a forte consumo di gas naturale ai sensi del decreto del Ministro della transizione ecologica del 21 dicembre 2021 n. 541</a:t>
            </a:r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8E59DC86-9B70-24AC-215D-EBCB03AA5417}"/>
              </a:ext>
            </a:extLst>
          </p:cNvPr>
          <p:cNvSpPr txBox="1"/>
          <p:nvPr/>
        </p:nvSpPr>
        <p:spPr>
          <a:xfrm>
            <a:off x="4452676" y="3498547"/>
            <a:ext cx="4375799" cy="12915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r>
              <a:rPr lang="it-IT" sz="1000" dirty="0"/>
              <a:t>Requisiti: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1000" dirty="0"/>
              <a:t>Consumo superiore a </a:t>
            </a:r>
            <a:r>
              <a:rPr lang="it-IT" sz="1000" b="1" dirty="0"/>
              <a:t>94.582 </a:t>
            </a:r>
            <a:r>
              <a:rPr lang="it-IT" sz="1000" b="1" dirty="0" err="1"/>
              <a:t>Smc</a:t>
            </a:r>
            <a:r>
              <a:rPr lang="it-IT" sz="1000" b="1" dirty="0"/>
              <a:t>/anno </a:t>
            </a:r>
            <a:r>
              <a:rPr lang="it-IT" sz="1000" dirty="0"/>
              <a:t>al netto dei consumi di gas impiegato in usi termoelettrici;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1000" dirty="0"/>
              <a:t>Operano nei settori dell’</a:t>
            </a:r>
            <a:r>
              <a:rPr lang="it-IT" sz="1000" b="1" dirty="0"/>
              <a:t>Allegato 1</a:t>
            </a:r>
            <a:r>
              <a:rPr lang="it-IT" sz="1000" dirty="0"/>
              <a:t>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1000" b="1" dirty="0"/>
              <a:t>NB:</a:t>
            </a:r>
            <a:r>
              <a:rPr lang="it-IT" sz="1000" dirty="0"/>
              <a:t> per l’ottenimento del credito d’imposta è sufficiente aver consumato almeno </a:t>
            </a:r>
            <a:r>
              <a:rPr lang="it-IT" sz="1000" b="1" dirty="0"/>
              <a:t>23.645 </a:t>
            </a:r>
            <a:r>
              <a:rPr lang="it-IT" sz="1000" b="1" dirty="0" err="1"/>
              <a:t>Smc</a:t>
            </a:r>
            <a:r>
              <a:rPr lang="it-IT" sz="1000" b="1" dirty="0"/>
              <a:t> </a:t>
            </a:r>
            <a:r>
              <a:rPr lang="it-IT" sz="1000" dirty="0"/>
              <a:t>nel corso del I trimestre 2022 e non è necessario essere iscritti al registro dei </a:t>
            </a:r>
            <a:r>
              <a:rPr lang="it-IT" sz="1000" dirty="0" err="1"/>
              <a:t>gasivori</a:t>
            </a:r>
            <a:r>
              <a:rPr lang="it-IT" sz="1000" dirty="0"/>
              <a:t> (non ancora attivo sul portale della CSEA)</a:t>
            </a:r>
          </a:p>
        </p:txBody>
      </p:sp>
    </p:spTree>
    <p:extLst>
      <p:ext uri="{BB962C8B-B14F-4D97-AF65-F5344CB8AC3E}">
        <p14:creationId xmlns:p14="http://schemas.microsoft.com/office/powerpoint/2010/main" val="24987574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166217" cy="1422038"/>
          </a:xfr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7C523E19-83C1-4DA7-ADA2-4FACAA854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6217" y="222668"/>
            <a:ext cx="7299210" cy="939404"/>
          </a:xfrm>
        </p:spPr>
        <p:txBody>
          <a:bodyPr/>
          <a:lstStyle/>
          <a:p>
            <a:r>
              <a:rPr lang="it-IT" dirty="0"/>
              <a:t>Crediti d’imposta energia</a:t>
            </a:r>
            <a:br>
              <a:rPr lang="it-IT" dirty="0"/>
            </a:br>
            <a:r>
              <a:rPr lang="it-IT" dirty="0"/>
              <a:t>elettrica</a:t>
            </a:r>
          </a:p>
        </p:txBody>
      </p:sp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383" y="802900"/>
            <a:ext cx="2398703" cy="562072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166217" y="0"/>
            <a:ext cx="0" cy="142203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Tabella 4">
            <a:extLst>
              <a:ext uri="{FF2B5EF4-FFF2-40B4-BE49-F238E27FC236}">
                <a16:creationId xmlns:a16="http://schemas.microsoft.com/office/drawing/2014/main" id="{5CC03A07-7BE7-194E-BF66-0A8B4F0D99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212255"/>
              </p:ext>
            </p:extLst>
          </p:nvPr>
        </p:nvGraphicFramePr>
        <p:xfrm>
          <a:off x="228600" y="1735676"/>
          <a:ext cx="8686800" cy="3313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>
                  <a:extLst>
                    <a:ext uri="{9D8B030D-6E8A-4147-A177-3AD203B41FA5}">
                      <a16:colId xmlns:a16="http://schemas.microsoft.com/office/drawing/2014/main" val="3697474393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802141807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1859506540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4051513191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1964149353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3367928728"/>
                    </a:ext>
                  </a:extLst>
                </a:gridCol>
              </a:tblGrid>
              <a:tr h="57092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it-IT" sz="1050" dirty="0">
                          <a:solidFill>
                            <a:schemeClr val="bg2"/>
                          </a:solidFill>
                        </a:rPr>
                        <a:t>Soggetti beneficiari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it-IT" sz="1050" dirty="0">
                          <a:solidFill>
                            <a:schemeClr val="bg2"/>
                          </a:solidFill>
                        </a:rPr>
                        <a:t>Requisiti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it-IT" sz="1050" dirty="0">
                          <a:solidFill>
                            <a:schemeClr val="bg2"/>
                          </a:solidFill>
                        </a:rPr>
                        <a:t>Normativa di riferimento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it-IT" sz="1050" dirty="0">
                          <a:solidFill>
                            <a:schemeClr val="bg2"/>
                          </a:solidFill>
                        </a:rPr>
                        <a:t>Periodo agevolazione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it-IT" sz="1050" dirty="0">
                          <a:solidFill>
                            <a:schemeClr val="bg2"/>
                          </a:solidFill>
                        </a:rPr>
                        <a:t>Agevolazione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it-IT" sz="1050" dirty="0">
                          <a:solidFill>
                            <a:schemeClr val="bg2"/>
                          </a:solidFill>
                        </a:rPr>
                        <a:t>Codice Tributo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84831237"/>
                  </a:ext>
                </a:extLst>
              </a:tr>
              <a:tr h="1279752">
                <a:tc rowSpan="2"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dirty="0"/>
                        <a:t>Imprese </a:t>
                      </a:r>
                      <a:r>
                        <a:rPr lang="it-IT" sz="1050" b="1" dirty="0"/>
                        <a:t>Energivore</a:t>
                      </a:r>
                    </a:p>
                    <a:p>
                      <a:pPr algn="ctr"/>
                      <a:endParaRPr lang="it-IT" sz="105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dirty="0"/>
                        <a:t>Incremento nel </a:t>
                      </a:r>
                      <a:r>
                        <a:rPr lang="it-IT" sz="900" b="1" dirty="0"/>
                        <a:t>IV trimestre 2021</a:t>
                      </a:r>
                      <a:r>
                        <a:rPr lang="it-IT" sz="900" dirty="0"/>
                        <a:t> del costo per kWh (al netto d’imposte ed eventuali sussidi </a:t>
                      </a:r>
                      <a:r>
                        <a:rPr lang="it-IT" sz="900" b="1" dirty="0"/>
                        <a:t>superiore al 30%</a:t>
                      </a:r>
                      <a:r>
                        <a:rPr lang="it-IT" sz="900" dirty="0"/>
                        <a:t> rispetto al medesimo periodo del 2019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050" spc="-5" dirty="0">
                        <a:latin typeface="Montserrat" panose="00000500000000000000" pitchFamily="2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050" spc="-5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Art.</a:t>
                      </a:r>
                      <a:r>
                        <a:rPr lang="de-DE" sz="1050" spc="-3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15</a:t>
                      </a:r>
                      <a:r>
                        <a:rPr lang="de-DE" sz="1050" spc="-2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spc="-5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D.L.</a:t>
                      </a:r>
                      <a:r>
                        <a:rPr lang="de-DE" sz="1050" spc="-1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4/2022</a:t>
                      </a:r>
                    </a:p>
                    <a:p>
                      <a:pPr algn="ctr"/>
                      <a:endParaRPr lang="it-IT" sz="105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050" dirty="0">
                        <a:latin typeface="Montserrat" panose="00000500000000000000" pitchFamily="2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I</a:t>
                      </a:r>
                      <a:r>
                        <a:rPr lang="it-IT" sz="1050" spc="-15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it-IT" sz="1050" spc="-5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trimestre</a:t>
                      </a:r>
                      <a:r>
                        <a:rPr lang="it-IT" sz="1050" spc="-35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it-IT" sz="105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2022</a:t>
                      </a:r>
                    </a:p>
                    <a:p>
                      <a:pPr algn="ctr"/>
                      <a:endParaRPr lang="it-IT" sz="105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50" b="1" dirty="0"/>
                        <a:t>20%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/>
                        <a:t>6960</a:t>
                      </a:r>
                      <a:endParaRPr lang="it-IT" sz="105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6036697"/>
                  </a:ext>
                </a:extLst>
              </a:tr>
              <a:tr h="411825">
                <a:tc v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dirty="0"/>
                        <a:t>Potenza </a:t>
                      </a:r>
                      <a:r>
                        <a:rPr lang="it-IT" sz="900" b="1" dirty="0"/>
                        <a:t>&gt; 16,5 kW</a:t>
                      </a:r>
                      <a:r>
                        <a:rPr lang="it-IT" sz="900" dirty="0"/>
                        <a:t>.</a:t>
                      </a:r>
                    </a:p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dirty="0"/>
                        <a:t>Incremento nel </a:t>
                      </a:r>
                      <a:r>
                        <a:rPr lang="it-IT" sz="900" b="1" dirty="0"/>
                        <a:t>I trimestre 2022</a:t>
                      </a:r>
                      <a:r>
                        <a:rPr lang="it-IT" sz="900" dirty="0"/>
                        <a:t> del costo per kWh (al netto d’imposte ed eventuali sussidi </a:t>
                      </a:r>
                      <a:r>
                        <a:rPr lang="it-IT" sz="900" b="1" dirty="0"/>
                        <a:t>superiore al 30%</a:t>
                      </a:r>
                      <a:r>
                        <a:rPr lang="it-IT" sz="900" dirty="0"/>
                        <a:t> rispetto al medesimo periodo del 2019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050" dirty="0">
                        <a:latin typeface="Montserrat" panose="00000500000000000000" pitchFamily="2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05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Art.</a:t>
                      </a:r>
                      <a:r>
                        <a:rPr lang="de-DE" sz="1050" spc="-3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4</a:t>
                      </a:r>
                      <a:r>
                        <a:rPr lang="de-DE" sz="1050" spc="-1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spc="-5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D.L.</a:t>
                      </a:r>
                      <a:r>
                        <a:rPr lang="de-DE" sz="1050" spc="-25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17/2022</a:t>
                      </a:r>
                    </a:p>
                    <a:p>
                      <a:pPr algn="ctr"/>
                      <a:endParaRPr lang="it-IT" sz="105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050" dirty="0">
                        <a:latin typeface="Montserrat" panose="00000500000000000000" pitchFamily="2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II</a:t>
                      </a:r>
                      <a:r>
                        <a:rPr lang="it-IT" sz="1050" spc="-2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it-IT" sz="1050" spc="-5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trimestre</a:t>
                      </a:r>
                      <a:r>
                        <a:rPr lang="it-IT" sz="1050" spc="-3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it-IT" sz="105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2022</a:t>
                      </a:r>
                    </a:p>
                    <a:p>
                      <a:pPr algn="ctr"/>
                      <a:endParaRPr lang="it-IT" sz="105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50" b="1" dirty="0"/>
                        <a:t>25%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spc="-5" dirty="0"/>
                        <a:t>6961</a:t>
                      </a:r>
                      <a:endParaRPr lang="it-IT" sz="105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910315"/>
                  </a:ext>
                </a:extLst>
              </a:tr>
              <a:tr h="867927">
                <a:tc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050" dirty="0"/>
                    </a:p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dirty="0"/>
                        <a:t>Imprese </a:t>
                      </a:r>
                      <a:r>
                        <a:rPr lang="it-IT" sz="1050" b="1" dirty="0"/>
                        <a:t>NON energivore</a:t>
                      </a:r>
                    </a:p>
                    <a:p>
                      <a:pPr algn="ctr"/>
                      <a:endParaRPr lang="it-IT" sz="105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050" spc="-5" dirty="0">
                        <a:latin typeface="Montserrat" panose="00000500000000000000" pitchFamily="2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050" spc="-5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Art.</a:t>
                      </a:r>
                      <a:r>
                        <a:rPr lang="de-DE" sz="1050" spc="-3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3</a:t>
                      </a:r>
                      <a:r>
                        <a:rPr lang="de-DE" sz="1050" spc="-1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spc="-5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D.L.</a:t>
                      </a:r>
                      <a:r>
                        <a:rPr lang="de-DE" sz="1050" spc="-25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21/2022</a:t>
                      </a:r>
                    </a:p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050" dirty="0" err="1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Emend</a:t>
                      </a:r>
                      <a:r>
                        <a:rPr lang="de-DE" sz="105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. art. 2 D.L. 50/2022</a:t>
                      </a:r>
                    </a:p>
                    <a:p>
                      <a:pPr algn="ctr"/>
                      <a:endParaRPr lang="it-IT" sz="105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t-IT" sz="105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50" b="1" dirty="0"/>
                        <a:t>15%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spc="-5" dirty="0"/>
                        <a:t>6963</a:t>
                      </a:r>
                      <a:endParaRPr lang="it-IT" sz="105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41269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6657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166217" cy="1422038"/>
          </a:xfr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7C523E19-83C1-4DA7-ADA2-4FACAA854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6217" y="222668"/>
            <a:ext cx="7299210" cy="939404"/>
          </a:xfrm>
        </p:spPr>
        <p:txBody>
          <a:bodyPr/>
          <a:lstStyle/>
          <a:p>
            <a:r>
              <a:rPr lang="it-IT" dirty="0"/>
              <a:t>Crediti d’imposta energia</a:t>
            </a:r>
            <a:br>
              <a:rPr lang="it-IT" dirty="0"/>
            </a:br>
            <a:r>
              <a:rPr lang="it-IT" dirty="0"/>
              <a:t>elettrica – Autoconsumo</a:t>
            </a:r>
          </a:p>
        </p:txBody>
      </p:sp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383" y="802900"/>
            <a:ext cx="2398703" cy="562072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166217" y="0"/>
            <a:ext cx="0" cy="142203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ject 6">
            <a:extLst>
              <a:ext uri="{FF2B5EF4-FFF2-40B4-BE49-F238E27FC236}">
                <a16:creationId xmlns:a16="http://schemas.microsoft.com/office/drawing/2014/main" id="{38B2E8FC-CCD1-D8DC-6F67-C2295CE342CA}"/>
              </a:ext>
            </a:extLst>
          </p:cNvPr>
          <p:cNvSpPr txBox="1"/>
          <p:nvPr/>
        </p:nvSpPr>
        <p:spPr>
          <a:xfrm>
            <a:off x="381000" y="1809750"/>
            <a:ext cx="8448004" cy="29185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 sz="1600" dirty="0"/>
              <a:t>Si prevede che il beneficio spetti anche in relazione alla </a:t>
            </a:r>
            <a:r>
              <a:rPr lang="it-IT" sz="1600" b="1" dirty="0"/>
              <a:t>spesa per l'energia elettrica prodotta </a:t>
            </a:r>
            <a:r>
              <a:rPr lang="it-IT" sz="1600" dirty="0"/>
              <a:t>dalle imprese energivore </a:t>
            </a:r>
            <a:r>
              <a:rPr lang="it-IT" sz="1600" b="1" dirty="0"/>
              <a:t>e </a:t>
            </a:r>
            <a:r>
              <a:rPr lang="it-IT" sz="1600" b="1" dirty="0" err="1"/>
              <a:t>autoconsumata</a:t>
            </a:r>
            <a:r>
              <a:rPr lang="it-IT" sz="1600" b="1" dirty="0"/>
              <a:t> </a:t>
            </a:r>
            <a:r>
              <a:rPr lang="it-IT" sz="1600" dirty="0"/>
              <a:t>nel </a:t>
            </a:r>
            <a:r>
              <a:rPr lang="it-IT" sz="1600" b="1" dirty="0"/>
              <a:t>secondo trimestre 2022.</a:t>
            </a:r>
          </a:p>
          <a:p>
            <a:endParaRPr lang="it-IT" sz="1600" dirty="0"/>
          </a:p>
          <a:p>
            <a:r>
              <a:rPr lang="it-IT" sz="1600" dirty="0"/>
              <a:t>Con riferimento all’</a:t>
            </a:r>
            <a:r>
              <a:rPr lang="it-IT" sz="1600" b="1" dirty="0"/>
              <a:t>energia prodotta e </a:t>
            </a:r>
            <a:r>
              <a:rPr lang="it-IT" sz="1600" b="1" dirty="0" err="1"/>
              <a:t>autoconsumata</a:t>
            </a:r>
            <a:r>
              <a:rPr lang="it-IT" sz="1600" dirty="0"/>
              <a:t>:</a:t>
            </a:r>
          </a:p>
          <a:p>
            <a:r>
              <a:rPr lang="it-IT" sz="1600" dirty="0"/>
              <a:t>-l</a:t>
            </a:r>
            <a:r>
              <a:rPr lang="it-IT" sz="1600" b="1" dirty="0"/>
              <a:t>'incremento</a:t>
            </a:r>
            <a:r>
              <a:rPr lang="it-IT" sz="1600" dirty="0"/>
              <a:t> del costo per kWh di energia elettrica prodotta e </a:t>
            </a:r>
            <a:r>
              <a:rPr lang="it-IT" sz="1600" dirty="0" err="1"/>
              <a:t>autoconsumata</a:t>
            </a:r>
            <a:r>
              <a:rPr lang="it-IT" sz="1600" dirty="0"/>
              <a:t> è </a:t>
            </a:r>
            <a:r>
              <a:rPr lang="it-IT" sz="1600" b="1" dirty="0"/>
              <a:t>calcolato</a:t>
            </a:r>
            <a:r>
              <a:rPr lang="it-IT" sz="1600" dirty="0"/>
              <a:t> con riferimento alla </a:t>
            </a:r>
            <a:r>
              <a:rPr lang="it-IT" sz="1600" b="1" dirty="0"/>
              <a:t>variazione del prezzo unitario dei combustibili </a:t>
            </a:r>
            <a:r>
              <a:rPr lang="it-IT" sz="1600" dirty="0"/>
              <a:t>acquistati ed utilizzati dall'impresa per la produzione della medesima energia elettrica;</a:t>
            </a:r>
          </a:p>
          <a:p>
            <a:r>
              <a:rPr lang="it-IT" sz="1600" dirty="0"/>
              <a:t>-il </a:t>
            </a:r>
            <a:r>
              <a:rPr lang="it-IT" sz="1600" b="1" dirty="0"/>
              <a:t>credito d'imposta </a:t>
            </a:r>
            <a:r>
              <a:rPr lang="it-IT" sz="1600" dirty="0"/>
              <a:t>è determinato con riguardo al </a:t>
            </a:r>
            <a:r>
              <a:rPr lang="it-IT" sz="1600" b="1" dirty="0"/>
              <a:t>prezzo convenzionale dell'energia elettrica</a:t>
            </a:r>
            <a:r>
              <a:rPr lang="it-IT" sz="1600" dirty="0"/>
              <a:t> pari alla media, relativa al </a:t>
            </a:r>
            <a:r>
              <a:rPr lang="it-IT" sz="1600" b="1" dirty="0"/>
              <a:t>secondo trimestre 2022</a:t>
            </a:r>
            <a:r>
              <a:rPr lang="it-IT" sz="1600" dirty="0"/>
              <a:t>, del </a:t>
            </a:r>
            <a:r>
              <a:rPr lang="it-IT" sz="1600" b="1" dirty="0"/>
              <a:t>prezzo unico nazionale dell'energia elettrica;</a:t>
            </a:r>
          </a:p>
        </p:txBody>
      </p:sp>
    </p:spTree>
    <p:extLst>
      <p:ext uri="{BB962C8B-B14F-4D97-AF65-F5344CB8AC3E}">
        <p14:creationId xmlns:p14="http://schemas.microsoft.com/office/powerpoint/2010/main" val="39014588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166217" cy="1422038"/>
          </a:xfr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7C523E19-83C1-4DA7-ADA2-4FACAA854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6217" y="222668"/>
            <a:ext cx="7299210" cy="939404"/>
          </a:xfrm>
        </p:spPr>
        <p:txBody>
          <a:bodyPr/>
          <a:lstStyle/>
          <a:p>
            <a:r>
              <a:rPr lang="it-IT" dirty="0"/>
              <a:t>Crediti d’imposta</a:t>
            </a:r>
            <a:br>
              <a:rPr lang="it-IT" dirty="0"/>
            </a:br>
            <a:r>
              <a:rPr lang="it-IT" dirty="0"/>
              <a:t>gas naturale</a:t>
            </a:r>
          </a:p>
        </p:txBody>
      </p:sp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383" y="802900"/>
            <a:ext cx="2398703" cy="562072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166217" y="0"/>
            <a:ext cx="0" cy="142203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Tabella 4">
            <a:extLst>
              <a:ext uri="{FF2B5EF4-FFF2-40B4-BE49-F238E27FC236}">
                <a16:creationId xmlns:a16="http://schemas.microsoft.com/office/drawing/2014/main" id="{5CC03A07-7BE7-194E-BF66-0A8B4F0D99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036614"/>
              </p:ext>
            </p:extLst>
          </p:nvPr>
        </p:nvGraphicFramePr>
        <p:xfrm>
          <a:off x="228600" y="1742304"/>
          <a:ext cx="8686800" cy="3140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>
                  <a:extLst>
                    <a:ext uri="{9D8B030D-6E8A-4147-A177-3AD203B41FA5}">
                      <a16:colId xmlns:a16="http://schemas.microsoft.com/office/drawing/2014/main" val="3697474393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802141807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1859506540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4051513191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1964149353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327171108"/>
                    </a:ext>
                  </a:extLst>
                </a:gridCol>
              </a:tblGrid>
              <a:tr h="57092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it-IT" sz="1050" dirty="0">
                          <a:solidFill>
                            <a:schemeClr val="bg2"/>
                          </a:solidFill>
                        </a:rPr>
                        <a:t>Soggetti beneficiari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it-IT" sz="1050" dirty="0">
                          <a:solidFill>
                            <a:schemeClr val="bg2"/>
                          </a:solidFill>
                        </a:rPr>
                        <a:t>Requisiti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it-IT" sz="1050" dirty="0">
                          <a:solidFill>
                            <a:schemeClr val="bg2"/>
                          </a:solidFill>
                        </a:rPr>
                        <a:t>Normativa di riferimento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it-IT" sz="1050" dirty="0">
                          <a:solidFill>
                            <a:schemeClr val="bg2"/>
                          </a:solidFill>
                        </a:rPr>
                        <a:t>Periodo agevolazione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it-IT" sz="1050" dirty="0">
                          <a:solidFill>
                            <a:schemeClr val="bg2"/>
                          </a:solidFill>
                        </a:rPr>
                        <a:t>Agevolazione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it-IT" sz="1050" dirty="0">
                          <a:solidFill>
                            <a:schemeClr val="bg2"/>
                          </a:solidFill>
                        </a:rPr>
                        <a:t>Codice Tributo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84831237"/>
                  </a:ext>
                </a:extLst>
              </a:tr>
              <a:tr h="1279752">
                <a:tc rowSpan="3"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dirty="0">
                          <a:latin typeface="+mn-lt"/>
                        </a:rPr>
                        <a:t>Imprese </a:t>
                      </a:r>
                      <a:r>
                        <a:rPr lang="it-IT" sz="1050" b="1" dirty="0" err="1">
                          <a:latin typeface="+mn-lt"/>
                        </a:rPr>
                        <a:t>gasivore</a:t>
                      </a:r>
                      <a:endParaRPr lang="it-IT" sz="1050" b="1" dirty="0">
                        <a:latin typeface="+mn-lt"/>
                      </a:endParaRPr>
                    </a:p>
                    <a:p>
                      <a:pPr algn="ctr"/>
                      <a:endParaRPr lang="it-IT" sz="1050" dirty="0">
                        <a:latin typeface="+mn-lt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02870" marR="94615" lvl="0" indent="-635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77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800" b="1" dirty="0">
                          <a:latin typeface="+mn-lt"/>
                        </a:rPr>
                        <a:t>Aumento</a:t>
                      </a:r>
                      <a:r>
                        <a:rPr lang="it-IT" sz="800" dirty="0">
                          <a:latin typeface="+mn-lt"/>
                        </a:rPr>
                        <a:t> superiore al </a:t>
                      </a:r>
                      <a:r>
                        <a:rPr lang="it-IT" sz="800" b="1" dirty="0">
                          <a:latin typeface="+mn-lt"/>
                        </a:rPr>
                        <a:t>30%</a:t>
                      </a:r>
                      <a:r>
                        <a:rPr lang="it-IT" sz="800" dirty="0">
                          <a:latin typeface="+mn-lt"/>
                        </a:rPr>
                        <a:t> del gas  naturale, calcolato come media,  riferita al </a:t>
                      </a:r>
                      <a:r>
                        <a:rPr lang="it-IT" sz="800" b="1" dirty="0">
                          <a:latin typeface="+mn-lt"/>
                        </a:rPr>
                        <a:t>IV trimestre 2021</a:t>
                      </a:r>
                      <a:r>
                        <a:rPr lang="it-IT" sz="800" dirty="0">
                          <a:latin typeface="+mn-lt"/>
                        </a:rPr>
                        <a:t>, dei prezzi del Mercato  </a:t>
                      </a:r>
                      <a:r>
                        <a:rPr lang="it-IT" sz="800" dirty="0" err="1">
                          <a:latin typeface="+mn-lt"/>
                        </a:rPr>
                        <a:t>Infragiornaliero</a:t>
                      </a:r>
                      <a:r>
                        <a:rPr lang="it-IT" sz="800" dirty="0">
                          <a:latin typeface="+mn-lt"/>
                        </a:rPr>
                        <a:t> (</a:t>
                      </a:r>
                      <a:r>
                        <a:rPr lang="it-IT" sz="800" b="1" dirty="0">
                          <a:latin typeface="+mn-lt"/>
                        </a:rPr>
                        <a:t>MI-GAS) </a:t>
                      </a:r>
                      <a:r>
                        <a:rPr lang="it-IT" sz="800" dirty="0">
                          <a:latin typeface="+mn-lt"/>
                        </a:rPr>
                        <a:t>rispetto al </a:t>
                      </a:r>
                      <a:r>
                        <a:rPr lang="it-IT" sz="800" b="1" dirty="0">
                          <a:latin typeface="+mn-lt"/>
                        </a:rPr>
                        <a:t>IV trimestre 2019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050" spc="-5" dirty="0">
                        <a:latin typeface="+mn-lt"/>
                        <a:cs typeface="Calibri" panose="020F0502020204030204" pitchFamily="34" charset="0"/>
                      </a:endParaRPr>
                    </a:p>
                    <a:p>
                      <a:pPr algn="ctr"/>
                      <a:r>
                        <a:rPr lang="it-IT" sz="1050" dirty="0">
                          <a:latin typeface="+mn-lt"/>
                        </a:rPr>
                        <a:t>Art. 15.1 D.L. 4/2022</a:t>
                      </a:r>
                    </a:p>
                    <a:p>
                      <a:pPr algn="ctr"/>
                      <a:endParaRPr lang="it-IT" sz="1050" dirty="0">
                        <a:latin typeface="+mn-lt"/>
                      </a:endParaRPr>
                    </a:p>
                    <a:p>
                      <a:pPr algn="ctr"/>
                      <a:r>
                        <a:rPr lang="it-IT" sz="1050" dirty="0" err="1">
                          <a:latin typeface="+mn-lt"/>
                        </a:rPr>
                        <a:t>Emend</a:t>
                      </a:r>
                      <a:r>
                        <a:rPr lang="it-IT" sz="1050" dirty="0">
                          <a:latin typeface="+mn-lt"/>
                        </a:rPr>
                        <a:t>. art.4 D.L. 50/2022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050" dirty="0">
                        <a:latin typeface="+mn-lt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dirty="0">
                          <a:latin typeface="+mn-lt"/>
                          <a:cs typeface="Calibri" panose="020F0502020204030204" pitchFamily="34" charset="0"/>
                        </a:rPr>
                        <a:t>I</a:t>
                      </a:r>
                      <a:r>
                        <a:rPr lang="it-IT" sz="1050" spc="-15" dirty="0">
                          <a:latin typeface="+mn-lt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it-IT" sz="1050" spc="-5" dirty="0">
                          <a:latin typeface="+mn-lt"/>
                          <a:cs typeface="Calibri" panose="020F0502020204030204" pitchFamily="34" charset="0"/>
                        </a:rPr>
                        <a:t>trimestre</a:t>
                      </a:r>
                      <a:r>
                        <a:rPr lang="it-IT" sz="1050" spc="-35" dirty="0">
                          <a:latin typeface="+mn-lt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it-IT" sz="1050" dirty="0">
                          <a:latin typeface="+mn-lt"/>
                          <a:cs typeface="Calibri" panose="020F0502020204030204" pitchFamily="34" charset="0"/>
                        </a:rPr>
                        <a:t>2022</a:t>
                      </a:r>
                    </a:p>
                    <a:p>
                      <a:pPr algn="ctr"/>
                      <a:endParaRPr lang="it-IT" sz="1050" dirty="0">
                        <a:latin typeface="+mn-lt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50" b="1" dirty="0">
                          <a:latin typeface="+mn-lt"/>
                        </a:rPr>
                        <a:t>10%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50" b="1" dirty="0">
                          <a:latin typeface="+mn-lt"/>
                        </a:rPr>
                        <a:t>6966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6036697"/>
                  </a:ext>
                </a:extLst>
              </a:tr>
              <a:tr h="319938">
                <a:tc v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102870" marR="94615" indent="-635" algn="l">
                        <a:lnSpc>
                          <a:spcPct val="100000"/>
                        </a:lnSpc>
                        <a:spcBef>
                          <a:spcPts val="770"/>
                        </a:spcBef>
                      </a:pPr>
                      <a:r>
                        <a:rPr lang="it-IT" sz="800" b="1" dirty="0">
                          <a:latin typeface="+mn-lt"/>
                        </a:rPr>
                        <a:t>Aumento</a:t>
                      </a:r>
                      <a:r>
                        <a:rPr lang="it-IT" sz="800" dirty="0">
                          <a:latin typeface="+mn-lt"/>
                        </a:rPr>
                        <a:t> superiore al </a:t>
                      </a:r>
                      <a:r>
                        <a:rPr lang="it-IT" sz="800" b="1" dirty="0">
                          <a:latin typeface="+mn-lt"/>
                        </a:rPr>
                        <a:t>30%</a:t>
                      </a:r>
                      <a:r>
                        <a:rPr lang="it-IT" sz="800" dirty="0">
                          <a:latin typeface="+mn-lt"/>
                        </a:rPr>
                        <a:t> del gas naturale, calcolato come media,  riferita al </a:t>
                      </a:r>
                      <a:r>
                        <a:rPr lang="it-IT" sz="800" b="1" dirty="0">
                          <a:latin typeface="+mn-lt"/>
                        </a:rPr>
                        <a:t>I trimestre 2022</a:t>
                      </a:r>
                      <a:r>
                        <a:rPr lang="it-IT" sz="800" dirty="0">
                          <a:latin typeface="+mn-lt"/>
                        </a:rPr>
                        <a:t>, dei prezzi del Mercato  </a:t>
                      </a:r>
                      <a:r>
                        <a:rPr lang="it-IT" sz="800" dirty="0" err="1">
                          <a:latin typeface="+mn-lt"/>
                        </a:rPr>
                        <a:t>Infragiornaliero</a:t>
                      </a:r>
                      <a:r>
                        <a:rPr lang="it-IT" sz="800" dirty="0">
                          <a:latin typeface="+mn-lt"/>
                        </a:rPr>
                        <a:t> (</a:t>
                      </a:r>
                      <a:r>
                        <a:rPr lang="it-IT" sz="800" b="1" dirty="0">
                          <a:latin typeface="+mn-lt"/>
                        </a:rPr>
                        <a:t>MI-GAS</a:t>
                      </a:r>
                      <a:r>
                        <a:rPr lang="it-IT" sz="800" dirty="0">
                          <a:latin typeface="+mn-lt"/>
                        </a:rPr>
                        <a:t>) rispetto al </a:t>
                      </a:r>
                      <a:r>
                        <a:rPr lang="it-IT" sz="800" b="1" dirty="0">
                          <a:latin typeface="+mn-lt"/>
                        </a:rPr>
                        <a:t>I trimestre  2019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050" dirty="0">
                        <a:latin typeface="+mn-lt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050" spc="-5" dirty="0">
                          <a:latin typeface="+mn-lt"/>
                          <a:cs typeface="Calibri" panose="020F0502020204030204" pitchFamily="34" charset="0"/>
                        </a:rPr>
                        <a:t>Art.</a:t>
                      </a:r>
                      <a:r>
                        <a:rPr lang="de-DE" sz="1050" spc="-30" dirty="0">
                          <a:latin typeface="+mn-lt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dirty="0">
                          <a:latin typeface="+mn-lt"/>
                          <a:cs typeface="Calibri" panose="020F0502020204030204" pitchFamily="34" charset="0"/>
                        </a:rPr>
                        <a:t>3</a:t>
                      </a:r>
                      <a:r>
                        <a:rPr lang="de-DE" sz="1050" spc="-10" dirty="0">
                          <a:latin typeface="+mn-lt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spc="-5" dirty="0">
                          <a:latin typeface="+mn-lt"/>
                          <a:cs typeface="Calibri" panose="020F0502020204030204" pitchFamily="34" charset="0"/>
                        </a:rPr>
                        <a:t>D.L.</a:t>
                      </a:r>
                      <a:r>
                        <a:rPr lang="de-DE" sz="1050" spc="-25" dirty="0">
                          <a:latin typeface="+mn-lt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dirty="0">
                          <a:latin typeface="+mn-lt"/>
                          <a:cs typeface="Calibri" panose="020F0502020204030204" pitchFamily="34" charset="0"/>
                        </a:rPr>
                        <a:t>21/2022</a:t>
                      </a:r>
                    </a:p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050" dirty="0">
                        <a:latin typeface="+mn-lt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050" dirty="0">
                          <a:latin typeface="+mn-lt"/>
                          <a:cs typeface="Calibri" panose="020F0502020204030204" pitchFamily="34" charset="0"/>
                        </a:rPr>
                        <a:t>Art.</a:t>
                      </a:r>
                      <a:r>
                        <a:rPr lang="de-DE" sz="1050" spc="-30" dirty="0">
                          <a:latin typeface="+mn-lt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dirty="0">
                          <a:latin typeface="+mn-lt"/>
                          <a:cs typeface="Calibri" panose="020F0502020204030204" pitchFamily="34" charset="0"/>
                        </a:rPr>
                        <a:t>4</a:t>
                      </a:r>
                      <a:r>
                        <a:rPr lang="de-DE" sz="1050" spc="-10" dirty="0">
                          <a:latin typeface="+mn-lt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spc="-5" dirty="0">
                          <a:latin typeface="+mn-lt"/>
                          <a:cs typeface="Calibri" panose="020F0502020204030204" pitchFamily="34" charset="0"/>
                        </a:rPr>
                        <a:t>D.L.</a:t>
                      </a:r>
                      <a:r>
                        <a:rPr lang="de-DE" sz="1050" spc="-25" dirty="0">
                          <a:latin typeface="+mn-lt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dirty="0">
                          <a:latin typeface="+mn-lt"/>
                          <a:cs typeface="Calibri" panose="020F0502020204030204" pitchFamily="34" charset="0"/>
                        </a:rPr>
                        <a:t>17/2022</a:t>
                      </a:r>
                    </a:p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050" dirty="0">
                        <a:latin typeface="+mn-lt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dirty="0" err="1">
                          <a:latin typeface="+mn-lt"/>
                        </a:rPr>
                        <a:t>Emend</a:t>
                      </a:r>
                      <a:r>
                        <a:rPr lang="it-IT" sz="1050" dirty="0">
                          <a:latin typeface="+mn-lt"/>
                        </a:rPr>
                        <a:t>. art.2 D.L. 50/2022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050" dirty="0">
                        <a:latin typeface="+mn-lt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dirty="0">
                          <a:latin typeface="+mn-lt"/>
                          <a:cs typeface="Calibri" panose="020F0502020204030204" pitchFamily="34" charset="0"/>
                        </a:rPr>
                        <a:t>II</a:t>
                      </a:r>
                      <a:r>
                        <a:rPr lang="it-IT" sz="1050" spc="-20" dirty="0">
                          <a:latin typeface="+mn-lt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it-IT" sz="1050" spc="-5" dirty="0">
                          <a:latin typeface="+mn-lt"/>
                          <a:cs typeface="Calibri" panose="020F0502020204030204" pitchFamily="34" charset="0"/>
                        </a:rPr>
                        <a:t>trimestre</a:t>
                      </a:r>
                      <a:r>
                        <a:rPr lang="it-IT" sz="1050" spc="-30" dirty="0">
                          <a:latin typeface="+mn-lt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it-IT" sz="1050" dirty="0">
                          <a:latin typeface="+mn-lt"/>
                          <a:cs typeface="Calibri" panose="020F0502020204030204" pitchFamily="34" charset="0"/>
                        </a:rPr>
                        <a:t>2022</a:t>
                      </a:r>
                    </a:p>
                    <a:p>
                      <a:pPr algn="ctr"/>
                      <a:endParaRPr lang="it-IT" sz="1050" dirty="0">
                        <a:latin typeface="+mn-lt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it-IT" sz="1050" b="1" dirty="0">
                          <a:latin typeface="+mn-lt"/>
                        </a:rPr>
                        <a:t>25%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50" b="1" spc="-5" dirty="0">
                          <a:latin typeface="Calibri"/>
                          <a:cs typeface="Calibri"/>
                        </a:rPr>
                        <a:t>6962</a:t>
                      </a:r>
                      <a:endParaRPr lang="it-IT" sz="105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91031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it-IT" sz="1050" b="1" spc="-5" dirty="0">
                          <a:latin typeface="Calibri"/>
                          <a:cs typeface="Calibri"/>
                        </a:rPr>
                        <a:t> 6964</a:t>
                      </a:r>
                      <a:endParaRPr lang="it-IT" sz="105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2998511"/>
                  </a:ext>
                </a:extLst>
              </a:tr>
              <a:tr h="867927">
                <a:tc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050" dirty="0">
                        <a:latin typeface="+mn-lt"/>
                      </a:endParaRPr>
                    </a:p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dirty="0">
                          <a:latin typeface="+mn-lt"/>
                        </a:rPr>
                        <a:t>Imprese </a:t>
                      </a:r>
                      <a:r>
                        <a:rPr lang="it-IT" sz="1050" b="1" dirty="0">
                          <a:latin typeface="+mn-lt"/>
                        </a:rPr>
                        <a:t>NON </a:t>
                      </a:r>
                      <a:r>
                        <a:rPr lang="it-IT" sz="1050" b="1" dirty="0" err="1">
                          <a:latin typeface="+mn-lt"/>
                        </a:rPr>
                        <a:t>gasivore</a:t>
                      </a:r>
                      <a:endParaRPr lang="it-IT" sz="1050" b="1" dirty="0">
                        <a:latin typeface="+mn-lt"/>
                      </a:endParaRPr>
                    </a:p>
                    <a:p>
                      <a:pPr algn="ctr"/>
                      <a:endParaRPr lang="it-IT" sz="1050" dirty="0">
                        <a:latin typeface="+mn-lt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050" spc="-5" dirty="0">
                        <a:latin typeface="Montserrat" panose="00000500000000000000" pitchFamily="2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050" spc="-5" dirty="0">
                        <a:latin typeface="Montserrat" panose="00000500000000000000" pitchFamily="2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050" spc="-5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Art.</a:t>
                      </a:r>
                      <a:r>
                        <a:rPr lang="de-DE" sz="1050" spc="-3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3</a:t>
                      </a:r>
                      <a:r>
                        <a:rPr lang="de-DE" sz="1050" spc="-1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spc="-5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D.L.</a:t>
                      </a:r>
                      <a:r>
                        <a:rPr lang="de-DE" sz="1050" spc="-25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21/2022</a:t>
                      </a:r>
                    </a:p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05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Art.</a:t>
                      </a:r>
                      <a:r>
                        <a:rPr lang="de-DE" sz="1050" spc="-3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4</a:t>
                      </a:r>
                      <a:r>
                        <a:rPr lang="de-DE" sz="1050" spc="-1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spc="-5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D.L.</a:t>
                      </a:r>
                      <a:r>
                        <a:rPr lang="de-DE" sz="1050" spc="-25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050" dirty="0"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17/2022</a:t>
                      </a:r>
                    </a:p>
                    <a:p>
                      <a:pPr algn="ctr"/>
                      <a:endParaRPr lang="it-IT" sz="105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t-IT" sz="105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it-IT" sz="1050" b="1" dirty="0"/>
                    </a:p>
                    <a:p>
                      <a:pPr algn="ctr"/>
                      <a:endParaRPr lang="it-IT" sz="1050" b="1" dirty="0"/>
                    </a:p>
                    <a:p>
                      <a:pPr algn="ctr"/>
                      <a:r>
                        <a:rPr lang="it-IT" sz="1050" b="1" dirty="0"/>
                        <a:t>25%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41269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39320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166217" cy="1422038"/>
          </a:xfr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7C523E19-83C1-4DA7-ADA2-4FACAA854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564" y="476168"/>
            <a:ext cx="5386979" cy="469702"/>
          </a:xfrm>
        </p:spPr>
        <p:txBody>
          <a:bodyPr/>
          <a:lstStyle/>
          <a:p>
            <a:r>
              <a:rPr lang="it-IT" dirty="0"/>
              <a:t>Crediti d’imposta- in sintesi</a:t>
            </a:r>
          </a:p>
        </p:txBody>
      </p:sp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383" y="802900"/>
            <a:ext cx="2398703" cy="562072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166217" y="0"/>
            <a:ext cx="0" cy="142203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BAD60BD3-A962-0A67-AE9B-07CC8A107D26}"/>
              </a:ext>
            </a:extLst>
          </p:cNvPr>
          <p:cNvSpPr txBox="1"/>
          <p:nvPr/>
        </p:nvSpPr>
        <p:spPr>
          <a:xfrm>
            <a:off x="616726" y="2038350"/>
            <a:ext cx="7841470" cy="2438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noAutofit/>
          </a:bodyPr>
          <a:lstStyle/>
          <a:p>
            <a:r>
              <a:rPr lang="it-IT" dirty="0"/>
              <a:t>-</a:t>
            </a:r>
            <a:r>
              <a:rPr lang="it-IT" b="1" dirty="0"/>
              <a:t>Requisiti</a:t>
            </a:r>
            <a:r>
              <a:rPr lang="it-IT" dirty="0"/>
              <a:t> (</a:t>
            </a:r>
            <a:r>
              <a:rPr lang="it-IT" b="1" dirty="0"/>
              <a:t>energivori</a:t>
            </a:r>
            <a:r>
              <a:rPr lang="it-IT" dirty="0"/>
              <a:t> o </a:t>
            </a:r>
            <a:r>
              <a:rPr lang="it-IT" b="1" dirty="0"/>
              <a:t>non energivori </a:t>
            </a:r>
            <a:r>
              <a:rPr lang="it-IT" dirty="0"/>
              <a:t>con contatore sopra i 16,5kW; </a:t>
            </a:r>
            <a:r>
              <a:rPr lang="it-IT" b="1" dirty="0" err="1"/>
              <a:t>gasivori</a:t>
            </a:r>
            <a:r>
              <a:rPr lang="it-IT" dirty="0"/>
              <a:t> o </a:t>
            </a:r>
            <a:r>
              <a:rPr lang="it-IT" b="1" dirty="0"/>
              <a:t>non </a:t>
            </a:r>
            <a:r>
              <a:rPr lang="it-IT" b="1" dirty="0" err="1"/>
              <a:t>gasivori</a:t>
            </a:r>
            <a:r>
              <a:rPr lang="it-IT" dirty="0"/>
              <a:t>)</a:t>
            </a:r>
          </a:p>
          <a:p>
            <a:r>
              <a:rPr lang="it-IT" dirty="0"/>
              <a:t>-</a:t>
            </a:r>
            <a:r>
              <a:rPr lang="it-IT" b="1" dirty="0"/>
              <a:t>Aumento</a:t>
            </a:r>
            <a:r>
              <a:rPr lang="it-IT" dirty="0"/>
              <a:t> (</a:t>
            </a:r>
            <a:r>
              <a:rPr lang="it-IT" b="1" dirty="0"/>
              <a:t>energivori</a:t>
            </a:r>
            <a:r>
              <a:rPr lang="it-IT" dirty="0"/>
              <a:t> e </a:t>
            </a:r>
            <a:r>
              <a:rPr lang="it-IT" b="1" dirty="0"/>
              <a:t>non energivori</a:t>
            </a:r>
            <a:r>
              <a:rPr lang="it-IT" dirty="0"/>
              <a:t>, incremento superiore al 30% tra i due trimestri di riferimento; </a:t>
            </a:r>
            <a:r>
              <a:rPr lang="it-IT" b="1" dirty="0" err="1"/>
              <a:t>gasivori</a:t>
            </a:r>
            <a:r>
              <a:rPr lang="it-IT" dirty="0"/>
              <a:t> e </a:t>
            </a:r>
            <a:r>
              <a:rPr lang="it-IT" b="1" dirty="0"/>
              <a:t>non </a:t>
            </a:r>
            <a:r>
              <a:rPr lang="it-IT" b="1" dirty="0" err="1"/>
              <a:t>gasivori</a:t>
            </a:r>
            <a:r>
              <a:rPr lang="it-IT" b="1" dirty="0"/>
              <a:t> </a:t>
            </a:r>
            <a:r>
              <a:rPr lang="it-IT" dirty="0"/>
              <a:t>è valido per tutti)</a:t>
            </a:r>
          </a:p>
          <a:p>
            <a:r>
              <a:rPr lang="it-IT" dirty="0"/>
              <a:t>-</a:t>
            </a:r>
            <a:r>
              <a:rPr lang="it-IT" b="1" dirty="0"/>
              <a:t>Ammontare</a:t>
            </a:r>
            <a:r>
              <a:rPr lang="it-IT" dirty="0"/>
              <a:t> del credito d’imposta (sulla voce </a:t>
            </a:r>
            <a:r>
              <a:rPr lang="it-IT" b="1" dirty="0"/>
              <a:t>spesa per la materia energia</a:t>
            </a:r>
            <a:r>
              <a:rPr lang="it-IT" dirty="0"/>
              <a:t> di sole fatture EFFETTIVE)</a:t>
            </a:r>
          </a:p>
          <a:p>
            <a:r>
              <a:rPr lang="it-IT" dirty="0"/>
              <a:t>-</a:t>
            </a:r>
            <a:r>
              <a:rPr lang="it-IT" b="1" dirty="0"/>
              <a:t>Codice tributo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386173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166217" cy="1422038"/>
          </a:xfr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7C523E19-83C1-4DA7-ADA2-4FACAA854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09550"/>
            <a:ext cx="4673018" cy="727838"/>
          </a:xfrm>
        </p:spPr>
        <p:txBody>
          <a:bodyPr anchor="t"/>
          <a:lstStyle/>
          <a:p>
            <a:r>
              <a:rPr lang="it-IT" sz="2000" dirty="0"/>
              <a:t>NUOVO Quadro Temporaneo di crisi</a:t>
            </a:r>
            <a:br>
              <a:rPr lang="it-IT" sz="2000" dirty="0"/>
            </a:br>
            <a:r>
              <a:rPr lang="it-IT" sz="2000" dirty="0"/>
              <a:t>(Comunicazione 2022/C 131 I/01 del 23 marzo 2022)</a:t>
            </a:r>
          </a:p>
        </p:txBody>
      </p:sp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383" y="802900"/>
            <a:ext cx="2398703" cy="562072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166217" y="0"/>
            <a:ext cx="0" cy="142203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999BD70D-7BEB-DC86-E781-924608737024}"/>
              </a:ext>
            </a:extLst>
          </p:cNvPr>
          <p:cNvSpPr txBox="1"/>
          <p:nvPr/>
        </p:nvSpPr>
        <p:spPr>
          <a:xfrm>
            <a:off x="179956" y="2038350"/>
            <a:ext cx="8784087" cy="24622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it-IT" sz="1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SemiBold"/>
              </a:rPr>
              <a:t>Aiuti destinati a compensare i costi elevati dell’energia (Sezione 2.4)</a:t>
            </a:r>
          </a:p>
          <a:p>
            <a:r>
              <a:rPr lang="it-IT" sz="1400" b="0" i="0" u="sng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SemiBold"/>
              </a:rPr>
              <a:t>Periodo ammissibile</a:t>
            </a:r>
          </a:p>
          <a:p>
            <a:r>
              <a:rPr lang="it-IT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SemiBold"/>
              </a:rPr>
              <a:t>1° febbraio – 31 dicembre 2022.</a:t>
            </a:r>
            <a:endParaRPr lang="it-IT" sz="1400" b="0" i="0" u="none" strike="noStrike" baseline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  <a:sym typeface="Montserrat SemiBold"/>
            </a:endParaRPr>
          </a:p>
          <a:p>
            <a:r>
              <a:rPr lang="it-IT" sz="1400" b="0" i="0" u="sng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Calcolo aumento</a:t>
            </a:r>
          </a:p>
          <a:p>
            <a:r>
              <a:rPr lang="it-IT" sz="14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Differenza tra il prezzo unitario pagato dall'impresa in un determinato mese nel periodo ammissibile e il doppio (200%) del prezzo unitario pagato dall'impresa in media nel periodo tra il 1° gennaio 2021 al 31 dicembre 2021.</a:t>
            </a:r>
          </a:p>
          <a:p>
            <a:r>
              <a:rPr lang="it-IT" sz="14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Intensità e limite massimo aiuto</a:t>
            </a:r>
          </a:p>
          <a:p>
            <a:r>
              <a:rPr lang="it-IT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Massimo 30% costi ammissibili e fino a 2 milioni di euro.</a:t>
            </a:r>
          </a:p>
          <a:p>
            <a:r>
              <a:rPr lang="it-IT" sz="14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Ulteriore sostegno</a:t>
            </a:r>
          </a:p>
          <a:p>
            <a:r>
              <a:rPr lang="it-IT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Energivore  (50%-80% 25 milioni di euro) e Super-energivore Allegato I (70%-80%, 50 milioni di euro) </a:t>
            </a:r>
          </a:p>
        </p:txBody>
      </p:sp>
    </p:spTree>
    <p:extLst>
      <p:ext uri="{BB962C8B-B14F-4D97-AF65-F5344CB8AC3E}">
        <p14:creationId xmlns:p14="http://schemas.microsoft.com/office/powerpoint/2010/main" val="20626891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magine 15">
            <a:extLst>
              <a:ext uri="{FF2B5EF4-FFF2-40B4-BE49-F238E27FC236}">
                <a16:creationId xmlns:a16="http://schemas.microsoft.com/office/drawing/2014/main" id="{023DED9E-0BAA-4BCC-9536-319E92112A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33" y="14976"/>
            <a:ext cx="3671668" cy="3671668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08F6B76C-4450-40E3-A64D-9F6548A40BFA}"/>
              </a:ext>
            </a:extLst>
          </p:cNvPr>
          <p:cNvSpPr txBox="1"/>
          <p:nvPr/>
        </p:nvSpPr>
        <p:spPr>
          <a:xfrm>
            <a:off x="6622366" y="4834849"/>
            <a:ext cx="2521634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35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9 giugno 2022</a:t>
            </a: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CE8B7AFF-D6AA-43A1-8664-7289B9CBFE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9663" y="4671733"/>
            <a:ext cx="3897387" cy="326231"/>
          </a:xfrm>
        </p:spPr>
        <p:txBody>
          <a:bodyPr anchor="ctr"/>
          <a:lstStyle/>
          <a:p>
            <a:r>
              <a:rPr lang="it-IT" sz="2250" dirty="0">
                <a:solidFill>
                  <a:srgbClr val="0D3163"/>
                </a:solidFill>
                <a:latin typeface="Futura LT Book" panose="02000504030000020003" pitchFamily="2" charset="0"/>
              </a:rPr>
              <a:t>CONFINDUSTRIA UDINE</a:t>
            </a:r>
          </a:p>
        </p:txBody>
      </p:sp>
      <p:sp>
        <p:nvSpPr>
          <p:cNvPr id="6" name="Sottotitolo 2">
            <a:extLst>
              <a:ext uri="{FF2B5EF4-FFF2-40B4-BE49-F238E27FC236}">
                <a16:creationId xmlns:a16="http://schemas.microsoft.com/office/drawing/2014/main" id="{4748B87D-5E13-9332-8F33-CEC3A67D796D}"/>
              </a:ext>
            </a:extLst>
          </p:cNvPr>
          <p:cNvSpPr txBox="1">
            <a:spLocks/>
          </p:cNvSpPr>
          <p:nvPr/>
        </p:nvSpPr>
        <p:spPr>
          <a:xfrm>
            <a:off x="179663" y="1312781"/>
            <a:ext cx="5067651" cy="1288410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68580" tIns="34290" rIns="68580" bIns="3429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0D3163"/>
              </a:buClr>
              <a:buSzTx/>
              <a:buFont typeface="Wingdings 2" charset="2"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dirty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Century Gothic" panose="020B0502020202020204"/>
                <a:ea typeface="+mn-ea"/>
                <a:cs typeface="Arial" panose="020B0604020202020204" pitchFamily="34" charset="0"/>
              </a:rPr>
              <a:t>MODALITA’ DI UTILIZZO E ASPETTI FISCALI</a:t>
            </a:r>
          </a:p>
        </p:txBody>
      </p:sp>
    </p:spTree>
    <p:extLst>
      <p:ext uri="{BB962C8B-B14F-4D97-AF65-F5344CB8AC3E}">
        <p14:creationId xmlns:p14="http://schemas.microsoft.com/office/powerpoint/2010/main" val="23757841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87AE525-48E0-1126-C643-65E895F01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438981"/>
            <a:ext cx="5031300" cy="727838"/>
          </a:xfrm>
        </p:spPr>
        <p:txBody>
          <a:bodyPr/>
          <a:lstStyle/>
          <a:p>
            <a:r>
              <a:rPr lang="it-IT" dirty="0"/>
              <a:t>Modalità di utilizzo dei crediti d’imposta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41CBA46A-3253-D71A-AE48-E6C52396CB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1047" y="1962150"/>
            <a:ext cx="7925452" cy="2662239"/>
          </a:xfr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925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it-IT" sz="18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 crediti d’imposta possono essere utilizzati </a:t>
            </a:r>
            <a:r>
              <a:rPr lang="it-IT" sz="1800" u="sng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entro il 31.12.2022</a:t>
            </a:r>
            <a:r>
              <a:rPr lang="it-IT" sz="18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in 2 modi: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it-IT" sz="18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1) compensazione nel modello F24;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it-IT" sz="18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2) cessione a terzi.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it-IT" sz="1400" b="1" u="sng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it-IT" sz="1800" b="1" u="sng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Attenzione</a:t>
            </a:r>
            <a:r>
              <a:rPr lang="it-IT" sz="18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: allo stato attuale della normativa il mancato utilizzo entro il 31.12.2022 comporta la perdita del credito.</a:t>
            </a:r>
          </a:p>
          <a:p>
            <a:endParaRPr lang="it-IT" dirty="0">
              <a:latin typeface="+mj-lt"/>
            </a:endParaRPr>
          </a:p>
        </p:txBody>
      </p:sp>
      <p:pic>
        <p:nvPicPr>
          <p:cNvPr id="5" name="Segnaposto contenuto 6">
            <a:extLst>
              <a:ext uri="{FF2B5EF4-FFF2-40B4-BE49-F238E27FC236}">
                <a16:creationId xmlns:a16="http://schemas.microsoft.com/office/drawing/2014/main" id="{7644AC9E-3748-146E-0E94-6609490303DF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166217" cy="1422038"/>
          </a:xfrm>
        </p:spPr>
      </p:pic>
      <p:pic>
        <p:nvPicPr>
          <p:cNvPr id="6" name="Segnaposto contenuto 7">
            <a:extLst>
              <a:ext uri="{FF2B5EF4-FFF2-40B4-BE49-F238E27FC236}">
                <a16:creationId xmlns:a16="http://schemas.microsoft.com/office/drawing/2014/main" id="{D70082CB-3C58-92B5-090F-CD57B33B5A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383" y="802900"/>
            <a:ext cx="2398703" cy="56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4659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04EFCA9-1055-5202-F58C-3508F08D1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438981"/>
            <a:ext cx="4472583" cy="727838"/>
          </a:xfrm>
        </p:spPr>
        <p:txBody>
          <a:bodyPr/>
          <a:lstStyle/>
          <a:p>
            <a:r>
              <a:rPr lang="it-IT" dirty="0"/>
              <a:t>Fruizione dei crediti d’imposta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EECE8E01-35FF-BC2A-5A94-0E521F2E7B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7500" y="1733550"/>
            <a:ext cx="7925452" cy="2890839"/>
          </a:xfr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25000" lnSpcReduction="20000"/>
          </a:bodyPr>
          <a:lstStyle/>
          <a:p>
            <a:pPr marL="0" marR="0" lvl="0" indent="0" algn="just" defTabSz="3429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D3163"/>
              </a:buClr>
              <a:buSzTx/>
              <a:buFont typeface="Wingdings 2" charset="2"/>
              <a:buNone/>
              <a:tabLst/>
              <a:defRPr/>
            </a:pPr>
            <a:r>
              <a:rPr kumimoji="0" lang="it-IT" sz="4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Calibri" panose="020F0502020204030204" pitchFamily="34" charset="0"/>
                <a:cs typeface="Arial" panose="020B0604020202020204" pitchFamily="34" charset="0"/>
              </a:rPr>
              <a:t>Circolari Agenzia Entrate n. 13 del 13.5.2022 (energia) e n. 20 del 16.6.2022 (gas)</a:t>
            </a:r>
          </a:p>
          <a:p>
            <a:pPr marL="0" marR="0" lvl="0" indent="0" algn="just" defTabSz="3429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D3163"/>
              </a:buClr>
              <a:buSzTx/>
              <a:buFont typeface="Wingdings 2" charset="2"/>
              <a:buNone/>
              <a:tabLst/>
              <a:defRPr/>
            </a:pPr>
            <a:r>
              <a:rPr kumimoji="0" lang="it-IT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Calibri" panose="020F0502020204030204" pitchFamily="34" charset="0"/>
                <a:cs typeface="Arial" panose="020B0604020202020204" pitchFamily="34" charset="0"/>
              </a:rPr>
              <a:t>La fruizione dei crediti d'imposta decorre dal momento di maturazione e cioè dalla data in cui «</a:t>
            </a:r>
            <a:r>
              <a:rPr kumimoji="0" lang="it-IT" sz="4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Calibri" panose="020F0502020204030204" pitchFamily="34" charset="0"/>
                <a:cs typeface="Arial" panose="020B0604020202020204" pitchFamily="34" charset="0"/>
              </a:rPr>
              <a:t>risultano verificati i presupposti soggettivo e oggettivo nonché gli obblighi di certificazione previsti dalla disciplina agevolativa in commento</a:t>
            </a:r>
            <a:r>
              <a:rPr kumimoji="0" lang="it-IT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Calibri" panose="020F0502020204030204" pitchFamily="34" charset="0"/>
                <a:cs typeface="Arial" panose="020B0604020202020204" pitchFamily="34" charset="0"/>
              </a:rPr>
              <a:t>».</a:t>
            </a:r>
          </a:p>
          <a:p>
            <a:pPr marL="0" marR="0" lvl="0" indent="0" algn="just" defTabSz="3429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D3163"/>
              </a:buClr>
              <a:buSzTx/>
              <a:buFont typeface="Wingdings 2" charset="2"/>
              <a:buNone/>
              <a:tabLst/>
              <a:defRPr/>
            </a:pPr>
            <a:r>
              <a:rPr kumimoji="0" lang="it-IT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just" defTabSz="3429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D3163"/>
              </a:buClr>
              <a:buSzTx/>
              <a:buFont typeface="Wingdings 2" charset="2"/>
              <a:buNone/>
              <a:tabLst/>
              <a:defRPr/>
            </a:pPr>
            <a:r>
              <a:rPr kumimoji="0" lang="it-IT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Calibri" panose="020F0502020204030204" pitchFamily="34" charset="0"/>
                <a:cs typeface="Arial" panose="020B0604020202020204" pitchFamily="34" charset="0"/>
              </a:rPr>
              <a:t>E’ possibile l’utilizzo in compensazione anche prima della fine del trimestre di riferimento a 2 condizioni:</a:t>
            </a:r>
          </a:p>
          <a:p>
            <a:pPr marL="0" marR="0" lvl="0" indent="0" algn="just" defTabSz="3429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D3163"/>
              </a:buClr>
              <a:buSzTx/>
              <a:buFont typeface="Wingdings 2" charset="2"/>
              <a:buNone/>
              <a:tabLst/>
              <a:defRPr/>
            </a:pPr>
            <a:r>
              <a:rPr kumimoji="0" lang="it-IT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Calibri" panose="020F0502020204030204" pitchFamily="34" charset="0"/>
                <a:cs typeface="Arial" panose="020B0604020202020204" pitchFamily="34" charset="0"/>
              </a:rPr>
              <a:t>1) che le spese per l’acquisto dell’energia elettrica e del gas naturale </a:t>
            </a:r>
            <a:r>
              <a:rPr kumimoji="0" lang="it-IT" sz="4800" b="0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Calibri" panose="020F0502020204030204" pitchFamily="34" charset="0"/>
                <a:cs typeface="Arial" panose="020B0604020202020204" pitchFamily="34" charset="0"/>
              </a:rPr>
              <a:t>consumati/utilizzati</a:t>
            </a:r>
            <a:r>
              <a:rPr kumimoji="0" lang="it-IT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Calibri" panose="020F0502020204030204" pitchFamily="34" charset="0"/>
                <a:cs typeface="Arial" panose="020B0604020202020204" pitchFamily="34" charset="0"/>
              </a:rPr>
              <a:t> possano considerarsi </a:t>
            </a:r>
            <a:r>
              <a:rPr kumimoji="0" lang="it-IT" sz="4800" b="0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Calibri" panose="020F0502020204030204" pitchFamily="34" charset="0"/>
                <a:cs typeface="Arial" panose="020B0604020202020204" pitchFamily="34" charset="0"/>
              </a:rPr>
              <a:t>sostenute</a:t>
            </a:r>
            <a:r>
              <a:rPr kumimoji="0" lang="it-IT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Calibri" panose="020F0502020204030204" pitchFamily="34" charset="0"/>
                <a:cs typeface="Arial" panose="020B0604020202020204" pitchFamily="34" charset="0"/>
              </a:rPr>
              <a:t> nel trimestre secondo i criteri di competenza fiscale dei costi di cui all’art. 109 Tuir;</a:t>
            </a:r>
          </a:p>
          <a:p>
            <a:pPr marL="0" marR="0" lvl="0" indent="0" algn="just" defTabSz="3429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D3163"/>
              </a:buClr>
              <a:buSzTx/>
              <a:buFont typeface="Wingdings 2" charset="2"/>
              <a:buNone/>
              <a:tabLst/>
              <a:defRPr/>
            </a:pPr>
            <a:r>
              <a:rPr kumimoji="0" lang="it-IT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Calibri" panose="020F0502020204030204" pitchFamily="34" charset="0"/>
                <a:cs typeface="Arial" panose="020B0604020202020204" pitchFamily="34" charset="0"/>
              </a:rPr>
              <a:t>2) che l’impresa sia in possesso delle fatture di acquisto (indipendentemente dal pagamento).</a:t>
            </a:r>
          </a:p>
          <a:p>
            <a:pPr marL="0" marR="0" lvl="0" indent="0" algn="just" defTabSz="3429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D3163"/>
              </a:buClr>
              <a:buSzTx/>
              <a:buFont typeface="Wingdings 2" charset="2"/>
              <a:buNone/>
              <a:tabLst/>
              <a:defRPr/>
            </a:pPr>
            <a:endParaRPr kumimoji="0" lang="it-IT" sz="4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just" defTabSz="3429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D3163"/>
              </a:buClr>
              <a:buSzTx/>
              <a:buFont typeface="Wingdings 2" charset="2"/>
              <a:buNone/>
              <a:tabLst/>
              <a:defRPr/>
            </a:pPr>
            <a:r>
              <a:rPr kumimoji="0" lang="it-IT" sz="4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Calibri" panose="020F0502020204030204" pitchFamily="34" charset="0"/>
                <a:cs typeface="Arial" panose="020B0604020202020204" pitchFamily="34" charset="0"/>
              </a:rPr>
              <a:t>Attenzione</a:t>
            </a:r>
            <a:r>
              <a:rPr kumimoji="0" lang="it-IT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Calibri" panose="020F0502020204030204" pitchFamily="34" charset="0"/>
                <a:cs typeface="Arial" panose="020B0604020202020204" pitchFamily="34" charset="0"/>
              </a:rPr>
              <a:t>: le fatture di acconto o con consumi stimati non sono agevolabili, bisogna fare riferimento ai consumi effettivi indicati nelle fatture di conguaglio.</a:t>
            </a:r>
          </a:p>
          <a:p>
            <a:pPr marL="0" marR="0" lvl="0" indent="0" algn="just" defTabSz="3429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D3163"/>
              </a:buClr>
              <a:buSzTx/>
              <a:buFont typeface="Wingdings 2" charset="2"/>
              <a:buNone/>
              <a:tabLst/>
              <a:defRPr/>
            </a:pPr>
            <a:endParaRPr kumimoji="0" lang="it-IT" sz="4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just" defTabSz="3429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D3163"/>
              </a:buClr>
              <a:buSzTx/>
              <a:buFont typeface="Wingdings 2" charset="2"/>
              <a:buNone/>
              <a:tabLst/>
              <a:defRPr/>
            </a:pPr>
            <a:r>
              <a:rPr kumimoji="0" lang="it-IT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Calibri" panose="020F0502020204030204" pitchFamily="34" charset="0"/>
                <a:cs typeface="Arial" panose="020B0604020202020204" pitchFamily="34" charset="0"/>
              </a:rPr>
              <a:t>Conguaglio a credito: riversare la parte di credito indebitamente fruita + interessi (no sanzioni).</a:t>
            </a:r>
          </a:p>
          <a:p>
            <a:pPr marL="0" marR="0" lvl="0" indent="0" algn="just" defTabSz="3429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D3163"/>
              </a:buClr>
              <a:buSzTx/>
              <a:buFont typeface="Wingdings 2" charset="2"/>
              <a:buNone/>
              <a:tabLst/>
              <a:defRPr/>
            </a:pPr>
            <a:r>
              <a:rPr kumimoji="0" lang="it-IT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Calibri" panose="020F0502020204030204" pitchFamily="34" charset="0"/>
                <a:cs typeface="Arial" panose="020B0604020202020204" pitchFamily="34" charset="0"/>
              </a:rPr>
              <a:t>Conguaglio a debito: utilizzare maggior credito entro il 31.12.2022.</a:t>
            </a:r>
          </a:p>
          <a:p>
            <a:endParaRPr lang="it-IT" dirty="0">
              <a:latin typeface="+mj-lt"/>
            </a:endParaRPr>
          </a:p>
        </p:txBody>
      </p:sp>
      <p:pic>
        <p:nvPicPr>
          <p:cNvPr id="5" name="Segnaposto contenuto 6">
            <a:extLst>
              <a:ext uri="{FF2B5EF4-FFF2-40B4-BE49-F238E27FC236}">
                <a16:creationId xmlns:a16="http://schemas.microsoft.com/office/drawing/2014/main" id="{5D310DD4-D090-F329-FBED-BB25DC97E0A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166217" cy="1422038"/>
          </a:xfrm>
        </p:spPr>
      </p:pic>
      <p:pic>
        <p:nvPicPr>
          <p:cNvPr id="6" name="Segnaposto contenuto 7">
            <a:extLst>
              <a:ext uri="{FF2B5EF4-FFF2-40B4-BE49-F238E27FC236}">
                <a16:creationId xmlns:a16="http://schemas.microsoft.com/office/drawing/2014/main" id="{ABA5D664-3F50-6E3F-BE07-FB727114BB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383" y="802900"/>
            <a:ext cx="2398703" cy="56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9125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1504FFF-8D23-48F4-E8E1-871F5328F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392466"/>
            <a:ext cx="4876800" cy="727838"/>
          </a:xfrm>
        </p:spPr>
        <p:txBody>
          <a:bodyPr/>
          <a:lstStyle/>
          <a:p>
            <a:r>
              <a:rPr lang="it-IT" dirty="0"/>
              <a:t>Compensazione in F24 entro il 31.12.2022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C85F91F1-7A15-06E6-0A8F-2C1FC42EB3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6522" y="2038350"/>
            <a:ext cx="7770953" cy="2586039"/>
          </a:xfrm>
          <a:solidFill>
            <a:schemeClr val="accent4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it-IT" b="1" dirty="0"/>
              <a:t>Non</a:t>
            </a:r>
            <a:r>
              <a:rPr lang="it-IT" dirty="0"/>
              <a:t> </a:t>
            </a:r>
            <a:r>
              <a:rPr lang="it-IT" b="1" dirty="0"/>
              <a:t>si applicano </a:t>
            </a:r>
            <a:r>
              <a:rPr lang="it-IT" dirty="0"/>
              <a:t>i seguenti limiti:</a:t>
            </a:r>
          </a:p>
          <a:p>
            <a:pPr marL="0" indent="0" algn="just">
              <a:buNone/>
            </a:pPr>
            <a:r>
              <a:rPr lang="it-IT" dirty="0"/>
              <a:t>- il limite annuale di euro 250.000 applicabile ai crediti d’imposta da quadro RU della dichiarazione;</a:t>
            </a:r>
          </a:p>
          <a:p>
            <a:pPr marL="0" indent="0" algn="just">
              <a:buNone/>
            </a:pPr>
            <a:r>
              <a:rPr lang="it-IT" dirty="0"/>
              <a:t>- il limite generale di compensabilità dei crediti d’imposta per anno solare pari a 2 milioni di euro.</a:t>
            </a:r>
          </a:p>
          <a:p>
            <a:pPr marL="0" indent="0" algn="just">
              <a:buNone/>
            </a:pPr>
            <a:endParaRPr lang="it-IT" dirty="0"/>
          </a:p>
          <a:p>
            <a:pPr marL="0" indent="0" algn="just">
              <a:buNone/>
            </a:pPr>
            <a:r>
              <a:rPr lang="it-IT" dirty="0"/>
              <a:t>Regole operative della compensazione:</a:t>
            </a:r>
          </a:p>
          <a:p>
            <a:pPr marL="0" indent="0" algn="just">
              <a:buNone/>
            </a:pPr>
            <a:r>
              <a:rPr lang="it-IT" dirty="0"/>
              <a:t>- il modello F24 deve essere presentato tramite i servizi telematici dell’Agenzia delle Entrate;</a:t>
            </a:r>
          </a:p>
          <a:p>
            <a:pPr marL="0" indent="0" algn="just">
              <a:buNone/>
            </a:pPr>
            <a:r>
              <a:rPr lang="it-IT" dirty="0"/>
              <a:t>- nel campo “anno di riferimento” va indicato l’anno di sostenimento della spesa, cioè il 2022;</a:t>
            </a:r>
          </a:p>
          <a:p>
            <a:pPr marL="0" indent="0" algn="just">
              <a:buNone/>
            </a:pPr>
            <a:r>
              <a:rPr lang="it-IT" dirty="0"/>
              <a:t>- il credito può essere compensato senza l’obbligo della preventiva presentazione della dichiarazione dei redditi (no visto di conformità).</a:t>
            </a:r>
          </a:p>
          <a:p>
            <a:pPr marL="0" indent="0">
              <a:buNone/>
            </a:pPr>
            <a:endParaRPr lang="it-IT" dirty="0"/>
          </a:p>
        </p:txBody>
      </p:sp>
      <p:pic>
        <p:nvPicPr>
          <p:cNvPr id="5" name="Segnaposto contenuto 6">
            <a:extLst>
              <a:ext uri="{FF2B5EF4-FFF2-40B4-BE49-F238E27FC236}">
                <a16:creationId xmlns:a16="http://schemas.microsoft.com/office/drawing/2014/main" id="{2188795D-2013-2930-F643-0A7A3574AB9E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166217" cy="1422038"/>
          </a:xfrm>
        </p:spPr>
      </p:pic>
      <p:pic>
        <p:nvPicPr>
          <p:cNvPr id="6" name="Segnaposto contenuto 7">
            <a:extLst>
              <a:ext uri="{FF2B5EF4-FFF2-40B4-BE49-F238E27FC236}">
                <a16:creationId xmlns:a16="http://schemas.microsoft.com/office/drawing/2014/main" id="{6CF16545-2918-37A6-1A72-6E01DA5E4E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383" y="802900"/>
            <a:ext cx="2398703" cy="56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4938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8A73948-5196-EE67-2233-ADCC2C4D5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438981"/>
            <a:ext cx="3735900" cy="727838"/>
          </a:xfrm>
        </p:spPr>
        <p:txBody>
          <a:bodyPr/>
          <a:lstStyle/>
          <a:p>
            <a:r>
              <a:rPr lang="it-IT" dirty="0"/>
              <a:t>Cessione a terzi entro il 31.12.2022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4F96E5FF-A0A2-4D00-E8D0-8A81B90DF9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8422" y="2038350"/>
            <a:ext cx="7847153" cy="2662239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it-IT" dirty="0"/>
              <a:t>I crediti d’imposta possono essere ceduti a terzi (chiunque) entro il 31.12.2022 </a:t>
            </a:r>
            <a:r>
              <a:rPr lang="it-IT" u="sng" dirty="0"/>
              <a:t>solo per l’intero importo</a:t>
            </a:r>
            <a:r>
              <a:rPr lang="it-IT" dirty="0"/>
              <a:t>.</a:t>
            </a:r>
          </a:p>
          <a:p>
            <a:pPr marL="0" indent="0" algn="just">
              <a:buNone/>
            </a:pPr>
            <a:r>
              <a:rPr lang="it-IT" b="1" u="sng" dirty="0"/>
              <a:t>Attenzione</a:t>
            </a:r>
            <a:r>
              <a:rPr lang="it-IT" dirty="0"/>
              <a:t>: l’utilizzo parziale in compensazione impedisce la cessione della quota residua.</a:t>
            </a:r>
          </a:p>
          <a:p>
            <a:pPr marL="0" indent="0" algn="just">
              <a:buNone/>
            </a:pPr>
            <a:r>
              <a:rPr lang="it-IT" dirty="0"/>
              <a:t>Il primo acquirente può effettuare due ulteriori cessioni solo a favore di banche e intermediari finanziari e imprese di assicurazione (stessa disciplina prevista dall’art. 121 D.L. 34/2020 per superbonus 110% e altri bonus edilizi).</a:t>
            </a:r>
          </a:p>
          <a:p>
            <a:pPr marL="0" indent="0" algn="just">
              <a:buNone/>
            </a:pPr>
            <a:r>
              <a:rPr lang="it-IT" b="1" u="sng" dirty="0"/>
              <a:t>Attenzione</a:t>
            </a:r>
            <a:r>
              <a:rPr lang="it-IT" dirty="0"/>
              <a:t>: il credito d’imposta è fruito dal cessionario con le stesse modalità con le quali sarebbe stato utilizzato dal soggetto cedente e quindi entro il 31.12.2022.</a:t>
            </a:r>
          </a:p>
          <a:p>
            <a:pPr marL="0" indent="0" algn="just">
              <a:buNone/>
            </a:pPr>
            <a:r>
              <a:rPr lang="it-IT" dirty="0"/>
              <a:t>In caso di cessione del credito d’imposta è richiesto il visto di conformità.</a:t>
            </a:r>
          </a:p>
          <a:p>
            <a:pPr marL="0" indent="0" algn="just">
              <a:buNone/>
            </a:pPr>
            <a:r>
              <a:rPr lang="it-IT" dirty="0"/>
              <a:t>Le norme demandano l’individuazione delle modalità attuative della cessione del credito ad un provvedimento del Direttore dell’Agenzia delle Entrate (ad oggi non diramato).</a:t>
            </a:r>
          </a:p>
          <a:p>
            <a:pPr marL="0" indent="0">
              <a:buNone/>
            </a:pPr>
            <a:endParaRPr lang="it-IT" dirty="0"/>
          </a:p>
        </p:txBody>
      </p:sp>
      <p:pic>
        <p:nvPicPr>
          <p:cNvPr id="5" name="Segnaposto contenuto 6">
            <a:extLst>
              <a:ext uri="{FF2B5EF4-FFF2-40B4-BE49-F238E27FC236}">
                <a16:creationId xmlns:a16="http://schemas.microsoft.com/office/drawing/2014/main" id="{7616FD9F-E1F6-01A6-9798-00700B32EDAE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166217" cy="1422038"/>
          </a:xfrm>
        </p:spPr>
      </p:pic>
      <p:pic>
        <p:nvPicPr>
          <p:cNvPr id="6" name="Segnaposto contenuto 7">
            <a:extLst>
              <a:ext uri="{FF2B5EF4-FFF2-40B4-BE49-F238E27FC236}">
                <a16:creationId xmlns:a16="http://schemas.microsoft.com/office/drawing/2014/main" id="{ECCA4356-50B6-1D00-ED6C-D5CF77513A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383" y="802900"/>
            <a:ext cx="2398703" cy="56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1575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17F35C9-57BB-93C0-2DC6-8FAE677EE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299" y="75062"/>
            <a:ext cx="3278700" cy="727838"/>
          </a:xfrm>
        </p:spPr>
        <p:txBody>
          <a:bodyPr/>
          <a:lstStyle/>
          <a:p>
            <a:r>
              <a:rPr lang="it-IT" dirty="0"/>
              <a:t>Aspetti contabili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770807D7-76B6-710C-C470-F3AB7CB0FB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85899" y="1962150"/>
            <a:ext cx="6172200" cy="2662239"/>
          </a:xfr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it-IT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Contabilizzazione del credito d’imposta: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it-IT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Crediti vs Erario				a		Altri ricavi e proventi (A5 Ce)*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it-IT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Variazione in diminuzione in dichiarazione dei redditi e Irap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it-IT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 caso di compensazione: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it-IT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Imposte e tasse				a 		Crediti vs Erario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it-IT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 caso di cessione a terzi: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it-IT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Banca (o Crediti vs terzi)</a:t>
            </a:r>
            <a:r>
              <a:rPr lang="it-IT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	a 		Crediti vs Erario</a:t>
            </a:r>
          </a:p>
          <a:p>
            <a:endParaRPr lang="it-IT" dirty="0"/>
          </a:p>
        </p:txBody>
      </p:sp>
      <p:pic>
        <p:nvPicPr>
          <p:cNvPr id="5" name="Segnaposto contenuto 6">
            <a:extLst>
              <a:ext uri="{FF2B5EF4-FFF2-40B4-BE49-F238E27FC236}">
                <a16:creationId xmlns:a16="http://schemas.microsoft.com/office/drawing/2014/main" id="{7E78934C-5875-8414-5DAA-E2CF86F40EA3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166217" cy="1422038"/>
          </a:xfrm>
        </p:spPr>
      </p:pic>
      <p:pic>
        <p:nvPicPr>
          <p:cNvPr id="6" name="Segnaposto contenuto 7">
            <a:extLst>
              <a:ext uri="{FF2B5EF4-FFF2-40B4-BE49-F238E27FC236}">
                <a16:creationId xmlns:a16="http://schemas.microsoft.com/office/drawing/2014/main" id="{E304C270-D3B2-4344-7F55-FFE1267444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383" y="802900"/>
            <a:ext cx="2398703" cy="56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0664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CDFF632-3511-E318-7786-9D129EB31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78992"/>
            <a:ext cx="2973900" cy="727838"/>
          </a:xfrm>
        </p:spPr>
        <p:txBody>
          <a:bodyPr/>
          <a:lstStyle/>
          <a:p>
            <a:r>
              <a:rPr lang="it-IT" dirty="0"/>
              <a:t>Aspetti fiscali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82C5CD6C-BA14-6963-55A4-87F4488AD5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7500" y="2038350"/>
            <a:ext cx="7925452" cy="2662239"/>
          </a:xfr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it-IT" sz="17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crediti d’imposta: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it-IT" sz="17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non concorrono alla formazione del reddito d’impresa né della base imponibile Irap </a:t>
            </a:r>
            <a:r>
              <a:rPr lang="it-IT" sz="17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it-IT" sz="17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variazione in diminuzione in dichiarazione dei redditi e Irap;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it-IT" sz="17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non incidono sul calcolo della quota di interessi passivi deducibile dal reddito d’impresa (art. 61 Tuir);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it-IT" sz="17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non rilevano ai fini della determinazione della quota di spese e altri componenti negativi deducibile dal reddito d’impresa (art. 109 comma 5 Tuir);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it-IT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d</a:t>
            </a:r>
            <a:r>
              <a:rPr lang="it-IT" sz="17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evono essere indicati nel quadro RU della dichiarazione dei redditi relativa al periodo d’imposta in corso al 31 dicembre 2022 da presentarsi entro il 30.11.2023 (solari).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it-IT" dirty="0"/>
          </a:p>
        </p:txBody>
      </p:sp>
      <p:pic>
        <p:nvPicPr>
          <p:cNvPr id="5" name="Segnaposto contenuto 6">
            <a:extLst>
              <a:ext uri="{FF2B5EF4-FFF2-40B4-BE49-F238E27FC236}">
                <a16:creationId xmlns:a16="http://schemas.microsoft.com/office/drawing/2014/main" id="{F475074C-B7C5-ABC1-15EF-117798C25AD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166217" cy="1422038"/>
          </a:xfrm>
        </p:spPr>
      </p:pic>
      <p:pic>
        <p:nvPicPr>
          <p:cNvPr id="6" name="Segnaposto contenuto 7">
            <a:extLst>
              <a:ext uri="{FF2B5EF4-FFF2-40B4-BE49-F238E27FC236}">
                <a16:creationId xmlns:a16="http://schemas.microsoft.com/office/drawing/2014/main" id="{4411F68E-8316-C201-74E3-7D4EF1C596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383" y="802900"/>
            <a:ext cx="2398703" cy="56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87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8FA68C1-0B01-4DAE-06B4-8EF7D0148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0853" y="438981"/>
            <a:ext cx="4650300" cy="727838"/>
          </a:xfrm>
        </p:spPr>
        <p:txBody>
          <a:bodyPr/>
          <a:lstStyle/>
          <a:p>
            <a:r>
              <a:rPr lang="it-IT" dirty="0"/>
              <a:t>Cumulabilità con altre agevolazioni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88D37BD3-C065-1E00-AE1B-17E5A5D59B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6522" y="1885950"/>
            <a:ext cx="7770953" cy="2662239"/>
          </a:xfrm>
          <a:solidFill>
            <a:schemeClr val="accent4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it-IT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crediti d’imposta sono </a:t>
            </a:r>
            <a:r>
              <a:rPr lang="it-IT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cumulabili</a:t>
            </a:r>
            <a:r>
              <a:rPr lang="it-IT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con altre misure di favore (fiscali e non) insistenti sugli stessi costi, nel limite massimo rappresentato dal costo sostenuto, tenendo conto anche del beneficio dato dall’irrilevanza fiscale. Esempio: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it-IT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costo energia 100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it-IT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credito d’imposta 25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it-IT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risparmio fiscale 25*27,9% (</a:t>
            </a:r>
            <a:r>
              <a:rPr lang="it-IT" sz="14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Ires+Irap</a:t>
            </a:r>
            <a:r>
              <a:rPr lang="it-IT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= 7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-"/>
            </a:pPr>
            <a:r>
              <a:rPr lang="it-IT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altra agevolazione 50 </a:t>
            </a:r>
            <a:r>
              <a:rPr lang="it-IT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it-IT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ok cumulo (25+7+50) &lt; 100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it-IT" sz="1400" b="1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Attenzione</a:t>
            </a:r>
            <a:r>
              <a:rPr lang="it-IT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verificare se le discipline delle eventuali altre misure consentono il cumulo con altre disposizioni agevolative.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Segnaposto contenuto 6">
            <a:extLst>
              <a:ext uri="{FF2B5EF4-FFF2-40B4-BE49-F238E27FC236}">
                <a16:creationId xmlns:a16="http://schemas.microsoft.com/office/drawing/2014/main" id="{2FB6CC92-D9E8-0644-29D8-929053DDFD02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166217" cy="1422038"/>
          </a:xfrm>
        </p:spPr>
      </p:pic>
      <p:pic>
        <p:nvPicPr>
          <p:cNvPr id="6" name="Segnaposto contenuto 7">
            <a:extLst>
              <a:ext uri="{FF2B5EF4-FFF2-40B4-BE49-F238E27FC236}">
                <a16:creationId xmlns:a16="http://schemas.microsoft.com/office/drawing/2014/main" id="{8FC0DF49-CD4B-9058-5B49-909E6C3432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383" y="802900"/>
            <a:ext cx="2398703" cy="56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5534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magine 15">
            <a:extLst>
              <a:ext uri="{FF2B5EF4-FFF2-40B4-BE49-F238E27FC236}">
                <a16:creationId xmlns:a16="http://schemas.microsoft.com/office/drawing/2014/main" id="{023DED9E-0BAA-4BCC-9536-319E92112A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33" y="14976"/>
            <a:ext cx="3671668" cy="3671668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08F6B76C-4450-40E3-A64D-9F6548A40BFA}"/>
              </a:ext>
            </a:extLst>
          </p:cNvPr>
          <p:cNvSpPr txBox="1"/>
          <p:nvPr/>
        </p:nvSpPr>
        <p:spPr>
          <a:xfrm>
            <a:off x="6622366" y="4834849"/>
            <a:ext cx="2521634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342900">
              <a:defRPr/>
            </a:pPr>
            <a:r>
              <a:rPr lang="it-IT" sz="1350" dirty="0">
                <a:solidFill>
                  <a:srgbClr val="000000">
                    <a:lumMod val="65000"/>
                    <a:lumOff val="35000"/>
                  </a:srgbClr>
                </a:solidFill>
                <a:latin typeface="Century Gothic" panose="020B0502020202020204"/>
              </a:rPr>
              <a:t>21 giugno 2022</a:t>
            </a: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CE8B7AFF-D6AA-43A1-8664-7289B9CBFE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9663" y="4671733"/>
            <a:ext cx="3897387" cy="326231"/>
          </a:xfrm>
        </p:spPr>
        <p:txBody>
          <a:bodyPr anchor="ctr"/>
          <a:lstStyle/>
          <a:p>
            <a:r>
              <a:rPr lang="it-IT" sz="2250" dirty="0">
                <a:solidFill>
                  <a:srgbClr val="0D3163"/>
                </a:solidFill>
                <a:latin typeface="Futura LT Book" panose="02000504030000020003" pitchFamily="2" charset="0"/>
              </a:rPr>
              <a:t>CONFINDUSTRIA UDINE</a:t>
            </a:r>
          </a:p>
        </p:txBody>
      </p:sp>
      <p:sp>
        <p:nvSpPr>
          <p:cNvPr id="6" name="Sottotitolo 2">
            <a:extLst>
              <a:ext uri="{FF2B5EF4-FFF2-40B4-BE49-F238E27FC236}">
                <a16:creationId xmlns:a16="http://schemas.microsoft.com/office/drawing/2014/main" id="{4748B87D-5E13-9332-8F33-CEC3A67D796D}"/>
              </a:ext>
            </a:extLst>
          </p:cNvPr>
          <p:cNvSpPr txBox="1">
            <a:spLocks/>
          </p:cNvSpPr>
          <p:nvPr/>
        </p:nvSpPr>
        <p:spPr>
          <a:xfrm>
            <a:off x="533400" y="1123950"/>
            <a:ext cx="5067651" cy="1288410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68580" tIns="34290" rIns="68580" bIns="3429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065" marR="508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kern="1200" spc="-45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Crediti</a:t>
            </a:r>
            <a:r>
              <a:rPr lang="en-US" sz="3200" b="1" kern="1200" spc="-45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kern="1200" spc="-45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d’imposta</a:t>
            </a:r>
            <a:r>
              <a:rPr lang="en-US" sz="3200" b="1" kern="1200" spc="-45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per</a:t>
            </a:r>
            <a:r>
              <a:rPr lang="en-US" sz="3200" b="1" kern="1200" spc="1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kern="1200" spc="-1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Energia</a:t>
            </a:r>
            <a:r>
              <a:rPr lang="en-US" sz="3200" b="1" kern="1200" spc="5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kern="1200" spc="-1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Elettrica</a:t>
            </a:r>
            <a:r>
              <a:rPr lang="en-US" sz="3200" b="1" kern="1200" spc="-1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&amp; </a:t>
            </a:r>
            <a:r>
              <a:rPr lang="en-US" sz="3200" b="1" kern="1200" spc="-62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kern="1200" spc="-1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Gas</a:t>
            </a:r>
            <a:r>
              <a:rPr lang="en-US" sz="32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kern="1200" spc="-15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Naturale</a:t>
            </a:r>
            <a:r>
              <a:rPr lang="en-US" sz="3200" b="1" kern="1200" spc="-15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- </a:t>
            </a:r>
            <a:r>
              <a:rPr lang="en-US" sz="3200" b="1" kern="1200" spc="-15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Contatti</a:t>
            </a:r>
            <a:endParaRPr lang="en-US" sz="32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object 7">
            <a:extLst>
              <a:ext uri="{FF2B5EF4-FFF2-40B4-BE49-F238E27FC236}">
                <a16:creationId xmlns:a16="http://schemas.microsoft.com/office/drawing/2014/main" id="{B60E14CF-2131-2FD3-7AB7-177A107AD974}"/>
              </a:ext>
            </a:extLst>
          </p:cNvPr>
          <p:cNvSpPr txBox="1"/>
          <p:nvPr/>
        </p:nvSpPr>
        <p:spPr>
          <a:xfrm>
            <a:off x="4099463" y="3714751"/>
            <a:ext cx="4892138" cy="1120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17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sz="1500" dirty="0"/>
              <a:t>Karim Khadiri: </a:t>
            </a:r>
            <a:r>
              <a:rPr lang="en-US" sz="1500" dirty="0">
                <a:hlinkClick r:id="rId3"/>
              </a:rPr>
              <a:t>khadiri@confindustria.ud.it</a:t>
            </a:r>
            <a:endParaRPr lang="en-US" sz="1500" dirty="0"/>
          </a:p>
          <a:p>
            <a:pPr indent="-228600">
              <a:lnSpc>
                <a:spcPct val="17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sz="1500" dirty="0"/>
              <a:t>Marcello Orsatti: </a:t>
            </a:r>
            <a:r>
              <a:rPr lang="en-US" sz="1500" dirty="0">
                <a:hlinkClick r:id="rId4"/>
              </a:rPr>
              <a:t>orsatti@confindustria.ud.it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3108203740"/>
      </p:ext>
    </p:extLst>
  </p:cSld>
  <p:clrMapOvr>
    <a:masterClrMapping/>
  </p:clrMapOvr>
</p:sld>
</file>

<file path=ppt/theme/theme1.xml><?xml version="1.0" encoding="utf-8"?>
<a:theme xmlns:a="http://schemas.openxmlformats.org/drawingml/2006/main" name="Citazione">
  <a:themeElements>
    <a:clrScheme name="Personalizzato 14">
      <a:dk1>
        <a:sysClr val="windowText" lastClr="000000"/>
      </a:dk1>
      <a:lt1>
        <a:srgbClr val="000000"/>
      </a:lt1>
      <a:dk2>
        <a:srgbClr val="F2F2F2"/>
      </a:dk2>
      <a:lt2>
        <a:srgbClr val="636363"/>
      </a:lt2>
      <a:accent1>
        <a:srgbClr val="0D3163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Citazion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Contorno a fasce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777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TM04033921[[fn=Damascato]]</Template>
  <TotalTime>928</TotalTime>
  <Words>1968</Words>
  <Application>Microsoft Office PowerPoint</Application>
  <PresentationFormat>Presentazione su schermo (16:9)</PresentationFormat>
  <Paragraphs>198</Paragraphs>
  <Slides>19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19</vt:i4>
      </vt:variant>
    </vt:vector>
  </HeadingPairs>
  <TitlesOfParts>
    <vt:vector size="28" baseType="lpstr">
      <vt:lpstr>Arial</vt:lpstr>
      <vt:lpstr>Calibri</vt:lpstr>
      <vt:lpstr>Calibri-Bold</vt:lpstr>
      <vt:lpstr>Century Gothic</vt:lpstr>
      <vt:lpstr>Futura LT Book</vt:lpstr>
      <vt:lpstr>Montserrat</vt:lpstr>
      <vt:lpstr>Montserrat Medium</vt:lpstr>
      <vt:lpstr>Wingdings 2</vt:lpstr>
      <vt:lpstr>Citazione</vt:lpstr>
      <vt:lpstr>CONFINDUSTRIA UDINE</vt:lpstr>
      <vt:lpstr>Introduzione – PSV mensile</vt:lpstr>
      <vt:lpstr>Introduzione – Borsa elettrica</vt:lpstr>
      <vt:lpstr>Crediti d’imposta - Panoramica</vt:lpstr>
      <vt:lpstr>Definizione – Energivori e Gasivori</vt:lpstr>
      <vt:lpstr>Crediti d’imposta energia elettrica</vt:lpstr>
      <vt:lpstr>Crediti d’imposta energia elettrica – Autoconsumo</vt:lpstr>
      <vt:lpstr>Crediti d’imposta gas naturale</vt:lpstr>
      <vt:lpstr>Crediti d’imposta- in sintesi</vt:lpstr>
      <vt:lpstr>NUOVO Quadro Temporaneo di crisi (Comunicazione 2022/C 131 I/01 del 23 marzo 2022)</vt:lpstr>
      <vt:lpstr>CONFINDUSTRIA UDINE</vt:lpstr>
      <vt:lpstr>Modalità di utilizzo dei crediti d’imposta</vt:lpstr>
      <vt:lpstr>Fruizione dei crediti d’imposta</vt:lpstr>
      <vt:lpstr>Compensazione in F24 entro il 31.12.2022</vt:lpstr>
      <vt:lpstr>Cessione a terzi entro il 31.12.2022</vt:lpstr>
      <vt:lpstr>Aspetti contabili</vt:lpstr>
      <vt:lpstr>Aspetti fiscali</vt:lpstr>
      <vt:lpstr>Cumulabilità con altre agevolazioni</vt:lpstr>
      <vt:lpstr>CONFINDUSTRIA UDINE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di PowerPoint</dc:title>
  <dc:creator>i</dc:creator>
  <cp:lastModifiedBy>Karim Khadiri</cp:lastModifiedBy>
  <cp:revision>31</cp:revision>
  <dcterms:created xsi:type="dcterms:W3CDTF">2022-04-27T15:18:06Z</dcterms:created>
  <dcterms:modified xsi:type="dcterms:W3CDTF">2022-06-21T14:12:11Z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2022-04-21T00:00:00Z</vt:filetime>
  </property>
  <property fmtid="{D5CDD505-2E9C-101B-9397-08002B2CF9AE}" pid="3" name="Creator">
    <vt:lpwstr>Microsoft® PowerPoint® per Microsoft 365</vt:lpwstr>
  </property>
  <property fmtid="{D5CDD505-2E9C-101B-9397-08002B2CF9AE}" pid="4" name="LastSaved">
    <vt:filetime>2022-04-27T00:00:00Z</vt:filetime>
  </property>
</Properties>
</file>