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 ContentType="image/tif"/>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58"/>
  </p:notesMasterIdLst>
  <p:sldIdLst>
    <p:sldId id="258" r:id="rId2"/>
    <p:sldId id="332" r:id="rId3"/>
    <p:sldId id="299" r:id="rId4"/>
    <p:sldId id="295" r:id="rId5"/>
    <p:sldId id="302" r:id="rId6"/>
    <p:sldId id="303" r:id="rId7"/>
    <p:sldId id="325" r:id="rId8"/>
    <p:sldId id="333" r:id="rId9"/>
    <p:sldId id="338" r:id="rId10"/>
    <p:sldId id="334" r:id="rId11"/>
    <p:sldId id="337" r:id="rId12"/>
    <p:sldId id="339" r:id="rId13"/>
    <p:sldId id="340" r:id="rId14"/>
    <p:sldId id="330" r:id="rId15"/>
    <p:sldId id="331" r:id="rId16"/>
    <p:sldId id="335" r:id="rId17"/>
    <p:sldId id="336" r:id="rId18"/>
    <p:sldId id="341" r:id="rId19"/>
    <p:sldId id="296" r:id="rId20"/>
    <p:sldId id="297" r:id="rId21"/>
    <p:sldId id="342" r:id="rId22"/>
    <p:sldId id="343" r:id="rId23"/>
    <p:sldId id="344" r:id="rId24"/>
    <p:sldId id="345" r:id="rId25"/>
    <p:sldId id="346" r:id="rId26"/>
    <p:sldId id="347" r:id="rId27"/>
    <p:sldId id="348" r:id="rId28"/>
    <p:sldId id="349" r:id="rId29"/>
    <p:sldId id="350" r:id="rId30"/>
    <p:sldId id="351" r:id="rId31"/>
    <p:sldId id="352" r:id="rId32"/>
    <p:sldId id="353" r:id="rId33"/>
    <p:sldId id="354" r:id="rId34"/>
    <p:sldId id="355" r:id="rId35"/>
    <p:sldId id="356" r:id="rId36"/>
    <p:sldId id="357" r:id="rId37"/>
    <p:sldId id="358" r:id="rId38"/>
    <p:sldId id="359" r:id="rId39"/>
    <p:sldId id="360" r:id="rId40"/>
    <p:sldId id="361" r:id="rId41"/>
    <p:sldId id="362" r:id="rId42"/>
    <p:sldId id="363" r:id="rId43"/>
    <p:sldId id="364" r:id="rId44"/>
    <p:sldId id="365" r:id="rId45"/>
    <p:sldId id="366" r:id="rId46"/>
    <p:sldId id="367" r:id="rId47"/>
    <p:sldId id="368" r:id="rId48"/>
    <p:sldId id="369" r:id="rId49"/>
    <p:sldId id="370" r:id="rId50"/>
    <p:sldId id="371" r:id="rId51"/>
    <p:sldId id="372" r:id="rId52"/>
    <p:sldId id="373" r:id="rId53"/>
    <p:sldId id="374" r:id="rId54"/>
    <p:sldId id="375" r:id="rId55"/>
    <p:sldId id="376" r:id="rId56"/>
    <p:sldId id="377"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96A"/>
    <a:srgbClr val="0D31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216" autoAdjust="0"/>
    <p:restoredTop sz="94249" autoAdjust="0"/>
  </p:normalViewPr>
  <p:slideViewPr>
    <p:cSldViewPr snapToGrid="0">
      <p:cViewPr varScale="1">
        <p:scale>
          <a:sx n="211" d="100"/>
          <a:sy n="211" d="100"/>
        </p:scale>
        <p:origin x="488" y="192"/>
      </p:cViewPr>
      <p:guideLst>
        <p:guide orient="horz" pos="2160"/>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package" Target="../embeddings/Foglio_di_lavoro_di_Microsoft_Excel.xlsx"/></Relationships>
</file>

<file path=ppt/charts/_rels/chart2.xml.rels><?xml version="1.0" encoding="UTF-8" standalone="yes"?>
<Relationships xmlns="http://schemas.openxmlformats.org/package/2006/relationships"><Relationship Id="rId1" Type="http://schemas.openxmlformats.org/officeDocument/2006/relationships/package" Target="../embeddings/Foglio_di_lavoro_di_Microsoft_Excel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725700000000001E-2"/>
          <c:y val="6.4746999999999999E-2"/>
          <c:w val="0.97627399999999998"/>
          <c:h val="0.89479799999999998"/>
        </c:manualLayout>
      </c:layout>
      <c:barChart>
        <c:barDir val="col"/>
        <c:grouping val="stacked"/>
        <c:varyColors val="0"/>
        <c:ser>
          <c:idx val="0"/>
          <c:order val="0"/>
          <c:tx>
            <c:strRef>
              <c:f>Sheet1!$A$2</c:f>
              <c:strCache>
                <c:ptCount val="1"/>
                <c:pt idx="0">
                  <c:v>Costi energetici</c:v>
                </c:pt>
              </c:strCache>
            </c:strRef>
          </c:tx>
          <c:spPr>
            <a:solidFill>
              <a:srgbClr val="F9A017"/>
            </a:solidFill>
            <a:ln w="9525" cap="flat">
              <a:solidFill>
                <a:srgbClr val="F9F9F9"/>
              </a:solidFill>
              <a:prstDash val="solid"/>
              <a:round/>
            </a:ln>
            <a:effectLst>
              <a:outerShdw blurRad="38100" dist="23000" dir="5400000" algn="tl">
                <a:srgbClr val="000000">
                  <a:alpha val="35000"/>
                </a:srgbClr>
              </a:outerShdw>
            </a:effectLst>
          </c:spPr>
          <c:invertIfNegative val="0"/>
          <c:cat>
            <c:strRef>
              <c:f>Sheet1!$B$1:$D$1</c:f>
              <c:strCache>
                <c:ptCount val="3"/>
                <c:pt idx="0">
                  <c:v>PRIMA</c:v>
                </c:pt>
                <c:pt idx="1">
                  <c:v>DURANTE</c:v>
                </c:pt>
                <c:pt idx="2">
                  <c:v>DOPO</c:v>
                </c:pt>
              </c:strCache>
            </c:strRef>
          </c:cat>
          <c:val>
            <c:numRef>
              <c:f>Sheet1!$B$2:$D$2</c:f>
              <c:numCache>
                <c:formatCode>General</c:formatCode>
                <c:ptCount val="3"/>
                <c:pt idx="0">
                  <c:v>100</c:v>
                </c:pt>
                <c:pt idx="1">
                  <c:v>50</c:v>
                </c:pt>
                <c:pt idx="2">
                  <c:v>50</c:v>
                </c:pt>
              </c:numCache>
            </c:numRef>
          </c:val>
          <c:extLst>
            <c:ext xmlns:c16="http://schemas.microsoft.com/office/drawing/2014/chart" uri="{C3380CC4-5D6E-409C-BE32-E72D297353CC}">
              <c16:uniqueId val="{00000000-97B6-448D-B1E4-BDA6300BA9E0}"/>
            </c:ext>
          </c:extLst>
        </c:ser>
        <c:ser>
          <c:idx val="1"/>
          <c:order val="1"/>
          <c:tx>
            <c:strRef>
              <c:f>Sheet1!$A$3</c:f>
              <c:strCache>
                <c:ptCount val="1"/>
                <c:pt idx="0">
                  <c:v>Risparmio</c:v>
                </c:pt>
              </c:strCache>
            </c:strRef>
          </c:tx>
          <c:spPr>
            <a:solidFill>
              <a:srgbClr val="009ECB"/>
            </a:solidFill>
            <a:ln w="9525" cap="flat">
              <a:solidFill>
                <a:srgbClr val="F9F9F9"/>
              </a:solidFill>
              <a:prstDash val="solid"/>
              <a:round/>
            </a:ln>
            <a:effectLst>
              <a:outerShdw blurRad="38100" dist="23000" dir="5400000" algn="tl">
                <a:srgbClr val="000000">
                  <a:alpha val="35000"/>
                </a:srgbClr>
              </a:outerShdw>
            </a:effectLst>
          </c:spPr>
          <c:invertIfNegative val="0"/>
          <c:cat>
            <c:strRef>
              <c:f>Sheet1!$B$1:$D$1</c:f>
              <c:strCache>
                <c:ptCount val="3"/>
                <c:pt idx="0">
                  <c:v>PRIMA</c:v>
                </c:pt>
                <c:pt idx="1">
                  <c:v>DURANTE</c:v>
                </c:pt>
                <c:pt idx="2">
                  <c:v>DOPO</c:v>
                </c:pt>
              </c:strCache>
            </c:strRef>
          </c:cat>
          <c:val>
            <c:numRef>
              <c:f>Sheet1!$B$3:$D$3</c:f>
              <c:numCache>
                <c:formatCode>General</c:formatCode>
                <c:ptCount val="3"/>
                <c:pt idx="0">
                  <c:v>0</c:v>
                </c:pt>
                <c:pt idx="1">
                  <c:v>25</c:v>
                </c:pt>
                <c:pt idx="2">
                  <c:v>50</c:v>
                </c:pt>
              </c:numCache>
            </c:numRef>
          </c:val>
          <c:extLst>
            <c:ext xmlns:c16="http://schemas.microsoft.com/office/drawing/2014/chart" uri="{C3380CC4-5D6E-409C-BE32-E72D297353CC}">
              <c16:uniqueId val="{00000001-97B6-448D-B1E4-BDA6300BA9E0}"/>
            </c:ext>
          </c:extLst>
        </c:ser>
        <c:ser>
          <c:idx val="2"/>
          <c:order val="2"/>
          <c:tx>
            <c:strRef>
              <c:f>Sheet1!$A$4</c:f>
              <c:strCache>
                <c:ptCount val="1"/>
                <c:pt idx="0">
                  <c:v>Canone</c:v>
                </c:pt>
              </c:strCache>
            </c:strRef>
          </c:tx>
          <c:spPr>
            <a:solidFill>
              <a:srgbClr val="004E87"/>
            </a:solidFill>
            <a:ln w="9525" cap="flat">
              <a:solidFill>
                <a:srgbClr val="F9F9F9"/>
              </a:solidFill>
              <a:prstDash val="solid"/>
              <a:round/>
            </a:ln>
            <a:effectLst>
              <a:outerShdw blurRad="38100" dist="23000" dir="5400000" algn="tl">
                <a:srgbClr val="000000">
                  <a:alpha val="35000"/>
                </a:srgbClr>
              </a:outerShdw>
            </a:effectLst>
          </c:spPr>
          <c:invertIfNegative val="0"/>
          <c:cat>
            <c:strRef>
              <c:f>Sheet1!$B$1:$D$1</c:f>
              <c:strCache>
                <c:ptCount val="3"/>
                <c:pt idx="0">
                  <c:v>PRIMA</c:v>
                </c:pt>
                <c:pt idx="1">
                  <c:v>DURANTE</c:v>
                </c:pt>
                <c:pt idx="2">
                  <c:v>DOPO</c:v>
                </c:pt>
              </c:strCache>
            </c:strRef>
          </c:cat>
          <c:val>
            <c:numRef>
              <c:f>Sheet1!$B$4:$D$4</c:f>
              <c:numCache>
                <c:formatCode>General</c:formatCode>
                <c:ptCount val="3"/>
                <c:pt idx="1">
                  <c:v>25</c:v>
                </c:pt>
                <c:pt idx="2">
                  <c:v>0</c:v>
                </c:pt>
              </c:numCache>
            </c:numRef>
          </c:val>
          <c:extLst>
            <c:ext xmlns:c16="http://schemas.microsoft.com/office/drawing/2014/chart" uri="{C3380CC4-5D6E-409C-BE32-E72D297353CC}">
              <c16:uniqueId val="{00000002-97B6-448D-B1E4-BDA6300BA9E0}"/>
            </c:ext>
          </c:extLst>
        </c:ser>
        <c:dLbls>
          <c:showLegendKey val="0"/>
          <c:showVal val="0"/>
          <c:showCatName val="0"/>
          <c:showSerName val="0"/>
          <c:showPercent val="0"/>
          <c:showBubbleSize val="0"/>
        </c:dLbls>
        <c:gapWidth val="150"/>
        <c:overlap val="100"/>
        <c:axId val="2094734552"/>
        <c:axId val="2094734553"/>
      </c:barChart>
      <c:catAx>
        <c:axId val="2094734552"/>
        <c:scaling>
          <c:orientation val="minMax"/>
        </c:scaling>
        <c:delete val="0"/>
        <c:axPos val="b"/>
        <c:numFmt formatCode="General" sourceLinked="0"/>
        <c:majorTickMark val="none"/>
        <c:minorTickMark val="none"/>
        <c:tickLblPos val="none"/>
        <c:spPr>
          <a:ln w="12700" cap="flat">
            <a:solidFill>
              <a:srgbClr val="888888"/>
            </a:solidFill>
            <a:prstDash val="solid"/>
            <a:round/>
          </a:ln>
        </c:spPr>
        <c:txPr>
          <a:bodyPr rot="0"/>
          <a:lstStyle/>
          <a:p>
            <a:pPr>
              <a:defRPr sz="1800" b="0" i="0" u="none" strike="noStrike">
                <a:solidFill>
                  <a:srgbClr val="000000"/>
                </a:solidFill>
                <a:latin typeface="Avenir Book"/>
              </a:defRPr>
            </a:pPr>
            <a:endParaRPr lang="it-IT"/>
          </a:p>
        </c:txPr>
        <c:crossAx val="2094734553"/>
        <c:crosses val="autoZero"/>
        <c:auto val="1"/>
        <c:lblAlgn val="ctr"/>
        <c:lblOffset val="100"/>
        <c:noMultiLvlLbl val="1"/>
      </c:catAx>
      <c:valAx>
        <c:axId val="2094734553"/>
        <c:scaling>
          <c:orientation val="minMax"/>
        </c:scaling>
        <c:delete val="0"/>
        <c:axPos val="l"/>
        <c:numFmt formatCode="General" sourceLinked="0"/>
        <c:majorTickMark val="none"/>
        <c:minorTickMark val="none"/>
        <c:tickLblPos val="none"/>
        <c:spPr>
          <a:ln w="12700" cap="flat">
            <a:noFill/>
            <a:prstDash val="solid"/>
            <a:round/>
          </a:ln>
        </c:spPr>
        <c:txPr>
          <a:bodyPr rot="0"/>
          <a:lstStyle/>
          <a:p>
            <a:pPr>
              <a:defRPr sz="1800" b="0" i="0" u="none" strike="noStrike">
                <a:solidFill>
                  <a:srgbClr val="000000"/>
                </a:solidFill>
                <a:latin typeface="Avenir Book"/>
              </a:defRPr>
            </a:pPr>
            <a:endParaRPr lang="it-IT"/>
          </a:p>
        </c:txPr>
        <c:crossAx val="2094734552"/>
        <c:crosses val="autoZero"/>
        <c:crossBetween val="between"/>
        <c:majorUnit val="25"/>
        <c:minorUnit val="12.5"/>
      </c:valAx>
      <c:spPr>
        <a:noFill/>
        <a:ln w="12700" cap="flat">
          <a:noFill/>
          <a:miter lim="400000"/>
        </a:ln>
        <a:effectLst/>
      </c:spPr>
    </c:plotArea>
    <c:plotVisOnly val="1"/>
    <c:dispBlanksAs val="gap"/>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725700000000001E-2"/>
          <c:y val="6.4746999999999999E-2"/>
          <c:w val="0.97627399999999998"/>
          <c:h val="0.89479799999999998"/>
        </c:manualLayout>
      </c:layout>
      <c:barChart>
        <c:barDir val="col"/>
        <c:grouping val="stacked"/>
        <c:varyColors val="0"/>
        <c:ser>
          <c:idx val="0"/>
          <c:order val="0"/>
          <c:tx>
            <c:strRef>
              <c:f>Sheet1!$A$2</c:f>
              <c:strCache>
                <c:ptCount val="1"/>
                <c:pt idx="0">
                  <c:v>Costi energetici</c:v>
                </c:pt>
              </c:strCache>
            </c:strRef>
          </c:tx>
          <c:spPr>
            <a:solidFill>
              <a:srgbClr val="F9A017"/>
            </a:solidFill>
            <a:ln w="9525" cap="flat">
              <a:solidFill>
                <a:srgbClr val="F9F9F9"/>
              </a:solidFill>
              <a:prstDash val="solid"/>
              <a:round/>
            </a:ln>
            <a:effectLst>
              <a:outerShdw blurRad="38100" dist="23000" dir="5400000" algn="tl">
                <a:srgbClr val="000000">
                  <a:alpha val="35000"/>
                </a:srgbClr>
              </a:outerShdw>
            </a:effectLst>
          </c:spPr>
          <c:invertIfNegative val="0"/>
          <c:cat>
            <c:strRef>
              <c:f>Sheet1!$B$1:$D$1</c:f>
              <c:strCache>
                <c:ptCount val="3"/>
                <c:pt idx="0">
                  <c:v>PRIMA</c:v>
                </c:pt>
                <c:pt idx="1">
                  <c:v>DURANTE</c:v>
                </c:pt>
                <c:pt idx="2">
                  <c:v>DOPO</c:v>
                </c:pt>
              </c:strCache>
            </c:strRef>
          </c:cat>
          <c:val>
            <c:numRef>
              <c:f>Sheet1!$B$2:$D$2</c:f>
              <c:numCache>
                <c:formatCode>General</c:formatCode>
                <c:ptCount val="3"/>
                <c:pt idx="0">
                  <c:v>100</c:v>
                </c:pt>
                <c:pt idx="1">
                  <c:v>50</c:v>
                </c:pt>
                <c:pt idx="2">
                  <c:v>50</c:v>
                </c:pt>
              </c:numCache>
            </c:numRef>
          </c:val>
          <c:extLst>
            <c:ext xmlns:c16="http://schemas.microsoft.com/office/drawing/2014/chart" uri="{C3380CC4-5D6E-409C-BE32-E72D297353CC}">
              <c16:uniqueId val="{00000000-97B6-448D-B1E4-BDA6300BA9E0}"/>
            </c:ext>
          </c:extLst>
        </c:ser>
        <c:ser>
          <c:idx val="1"/>
          <c:order val="1"/>
          <c:tx>
            <c:strRef>
              <c:f>Sheet1!$A$3</c:f>
              <c:strCache>
                <c:ptCount val="1"/>
                <c:pt idx="0">
                  <c:v>Risparmio</c:v>
                </c:pt>
              </c:strCache>
            </c:strRef>
          </c:tx>
          <c:spPr>
            <a:solidFill>
              <a:srgbClr val="009ECB"/>
            </a:solidFill>
            <a:ln w="9525" cap="flat">
              <a:solidFill>
                <a:srgbClr val="F9F9F9"/>
              </a:solidFill>
              <a:prstDash val="solid"/>
              <a:round/>
            </a:ln>
            <a:effectLst>
              <a:outerShdw blurRad="38100" dist="23000" dir="5400000" algn="tl">
                <a:srgbClr val="000000">
                  <a:alpha val="35000"/>
                </a:srgbClr>
              </a:outerShdw>
            </a:effectLst>
          </c:spPr>
          <c:invertIfNegative val="0"/>
          <c:cat>
            <c:strRef>
              <c:f>Sheet1!$B$1:$D$1</c:f>
              <c:strCache>
                <c:ptCount val="3"/>
                <c:pt idx="0">
                  <c:v>PRIMA</c:v>
                </c:pt>
                <c:pt idx="1">
                  <c:v>DURANTE</c:v>
                </c:pt>
                <c:pt idx="2">
                  <c:v>DOPO</c:v>
                </c:pt>
              </c:strCache>
            </c:strRef>
          </c:cat>
          <c:val>
            <c:numRef>
              <c:f>Sheet1!$B$3:$D$3</c:f>
              <c:numCache>
                <c:formatCode>General</c:formatCode>
                <c:ptCount val="3"/>
                <c:pt idx="0">
                  <c:v>0</c:v>
                </c:pt>
                <c:pt idx="1">
                  <c:v>25</c:v>
                </c:pt>
                <c:pt idx="2">
                  <c:v>50</c:v>
                </c:pt>
              </c:numCache>
            </c:numRef>
          </c:val>
          <c:extLst>
            <c:ext xmlns:c16="http://schemas.microsoft.com/office/drawing/2014/chart" uri="{C3380CC4-5D6E-409C-BE32-E72D297353CC}">
              <c16:uniqueId val="{00000001-97B6-448D-B1E4-BDA6300BA9E0}"/>
            </c:ext>
          </c:extLst>
        </c:ser>
        <c:ser>
          <c:idx val="2"/>
          <c:order val="2"/>
          <c:tx>
            <c:strRef>
              <c:f>Sheet1!$A$4</c:f>
              <c:strCache>
                <c:ptCount val="1"/>
                <c:pt idx="0">
                  <c:v>Canone</c:v>
                </c:pt>
              </c:strCache>
            </c:strRef>
          </c:tx>
          <c:spPr>
            <a:solidFill>
              <a:srgbClr val="004E87"/>
            </a:solidFill>
            <a:ln w="9525" cap="flat">
              <a:solidFill>
                <a:srgbClr val="F9F9F9"/>
              </a:solidFill>
              <a:prstDash val="solid"/>
              <a:round/>
            </a:ln>
            <a:effectLst>
              <a:outerShdw blurRad="38100" dist="23000" dir="5400000" algn="tl">
                <a:srgbClr val="000000">
                  <a:alpha val="35000"/>
                </a:srgbClr>
              </a:outerShdw>
            </a:effectLst>
          </c:spPr>
          <c:invertIfNegative val="0"/>
          <c:cat>
            <c:strRef>
              <c:f>Sheet1!$B$1:$D$1</c:f>
              <c:strCache>
                <c:ptCount val="3"/>
                <c:pt idx="0">
                  <c:v>PRIMA</c:v>
                </c:pt>
                <c:pt idx="1">
                  <c:v>DURANTE</c:v>
                </c:pt>
                <c:pt idx="2">
                  <c:v>DOPO</c:v>
                </c:pt>
              </c:strCache>
            </c:strRef>
          </c:cat>
          <c:val>
            <c:numRef>
              <c:f>Sheet1!$B$4:$D$4</c:f>
              <c:numCache>
                <c:formatCode>General</c:formatCode>
                <c:ptCount val="3"/>
                <c:pt idx="1">
                  <c:v>25</c:v>
                </c:pt>
                <c:pt idx="2">
                  <c:v>0</c:v>
                </c:pt>
              </c:numCache>
            </c:numRef>
          </c:val>
          <c:extLst>
            <c:ext xmlns:c16="http://schemas.microsoft.com/office/drawing/2014/chart" uri="{C3380CC4-5D6E-409C-BE32-E72D297353CC}">
              <c16:uniqueId val="{00000002-97B6-448D-B1E4-BDA6300BA9E0}"/>
            </c:ext>
          </c:extLst>
        </c:ser>
        <c:dLbls>
          <c:showLegendKey val="0"/>
          <c:showVal val="0"/>
          <c:showCatName val="0"/>
          <c:showSerName val="0"/>
          <c:showPercent val="0"/>
          <c:showBubbleSize val="0"/>
        </c:dLbls>
        <c:gapWidth val="150"/>
        <c:overlap val="100"/>
        <c:axId val="2094734552"/>
        <c:axId val="2094734553"/>
      </c:barChart>
      <c:catAx>
        <c:axId val="2094734552"/>
        <c:scaling>
          <c:orientation val="minMax"/>
        </c:scaling>
        <c:delete val="0"/>
        <c:axPos val="b"/>
        <c:numFmt formatCode="General" sourceLinked="0"/>
        <c:majorTickMark val="none"/>
        <c:minorTickMark val="none"/>
        <c:tickLblPos val="none"/>
        <c:spPr>
          <a:ln w="12700" cap="flat">
            <a:solidFill>
              <a:srgbClr val="888888"/>
            </a:solidFill>
            <a:prstDash val="solid"/>
            <a:round/>
          </a:ln>
        </c:spPr>
        <c:txPr>
          <a:bodyPr rot="0"/>
          <a:lstStyle/>
          <a:p>
            <a:pPr>
              <a:defRPr sz="1800" b="0" i="0" u="none" strike="noStrike">
                <a:solidFill>
                  <a:srgbClr val="000000"/>
                </a:solidFill>
                <a:latin typeface="Avenir Book"/>
              </a:defRPr>
            </a:pPr>
            <a:endParaRPr lang="it-IT"/>
          </a:p>
        </c:txPr>
        <c:crossAx val="2094734553"/>
        <c:crosses val="autoZero"/>
        <c:auto val="1"/>
        <c:lblAlgn val="ctr"/>
        <c:lblOffset val="100"/>
        <c:noMultiLvlLbl val="1"/>
      </c:catAx>
      <c:valAx>
        <c:axId val="2094734553"/>
        <c:scaling>
          <c:orientation val="minMax"/>
        </c:scaling>
        <c:delete val="0"/>
        <c:axPos val="l"/>
        <c:numFmt formatCode="General" sourceLinked="0"/>
        <c:majorTickMark val="none"/>
        <c:minorTickMark val="none"/>
        <c:tickLblPos val="none"/>
        <c:spPr>
          <a:ln w="12700" cap="flat">
            <a:noFill/>
            <a:prstDash val="solid"/>
            <a:round/>
          </a:ln>
        </c:spPr>
        <c:txPr>
          <a:bodyPr rot="0"/>
          <a:lstStyle/>
          <a:p>
            <a:pPr>
              <a:defRPr sz="1800" b="0" i="0" u="none" strike="noStrike">
                <a:solidFill>
                  <a:srgbClr val="000000"/>
                </a:solidFill>
                <a:latin typeface="Avenir Book"/>
              </a:defRPr>
            </a:pPr>
            <a:endParaRPr lang="it-IT"/>
          </a:p>
        </c:txPr>
        <c:crossAx val="2094734552"/>
        <c:crosses val="autoZero"/>
        <c:crossBetween val="between"/>
        <c:majorUnit val="25"/>
        <c:minorUnit val="12.5"/>
      </c:valAx>
      <c:spPr>
        <a:noFill/>
        <a:ln w="12700" cap="flat">
          <a:noFill/>
          <a:miter lim="400000"/>
        </a:ln>
        <a:effectLst/>
      </c:spPr>
    </c:plotArea>
    <c:plotVisOnly val="1"/>
    <c:dispBlanksAs val="gap"/>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676AF9-A6F6-4E82-A358-71E04D385819}" type="datetimeFigureOut">
              <a:rPr lang="it-IT" smtClean="0"/>
              <a:t>20/06/22</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4BE35B-C5BC-4E57-89CB-10FEDF25D4B5}" type="slidenum">
              <a:rPr lang="it-IT" smtClean="0"/>
              <a:t>‹N›</a:t>
            </a:fld>
            <a:endParaRPr lang="it-IT"/>
          </a:p>
        </p:txBody>
      </p:sp>
    </p:spTree>
    <p:extLst>
      <p:ext uri="{BB962C8B-B14F-4D97-AF65-F5344CB8AC3E}">
        <p14:creationId xmlns:p14="http://schemas.microsoft.com/office/powerpoint/2010/main" val="1857128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DB198AD1-641B-4CD8-9D7A-848CEF3FDA95}" type="datetimeFigureOut">
              <a:rPr lang="it-IT" smtClean="0"/>
              <a:t>20/06/22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1974269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it-IT"/>
              <a:t>Fare clic per modificare lo stile del titolo dello schema</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B198AD1-641B-4CD8-9D7A-848CEF3FDA95}" type="datetimeFigureOut">
              <a:rPr lang="it-IT" smtClean="0"/>
              <a:t>20/06/22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4188266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DB198AD1-641B-4CD8-9D7A-848CEF3FDA95}" type="datetimeFigureOut">
              <a:rPr lang="it-IT" smtClean="0"/>
              <a:t>20/06/22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619038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DB198AD1-641B-4CD8-9D7A-848CEF3FDA95}" type="datetimeFigureOut">
              <a:rPr lang="it-IT" smtClean="0"/>
              <a:t>20/06/22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1445322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DB198AD1-641B-4CD8-9D7A-848CEF3FDA95}" type="datetimeFigureOut">
              <a:rPr lang="it-IT" smtClean="0"/>
              <a:t>20/06/22</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4018063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DB198AD1-641B-4CD8-9D7A-848CEF3FDA95}" type="datetimeFigureOut">
              <a:rPr lang="it-IT" smtClean="0"/>
              <a:t>20/06/22</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2987697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198AD1-641B-4CD8-9D7A-848CEF3FDA95}" type="datetimeFigureOut">
              <a:rPr lang="it-IT" smtClean="0"/>
              <a:t>20/06/22</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774742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it-IT"/>
              <a:t>Fare clic per modificare lo stile del titolo dello schema</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DB198AD1-641B-4CD8-9D7A-848CEF3FDA95}" type="datetimeFigureOut">
              <a:rPr lang="it-IT" smtClean="0"/>
              <a:t>20/06/22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3991826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it-IT"/>
              <a:t>Fare clic per modificare lo stile del titolo dello schema</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it-IT"/>
              <a:t>Fare clic sull'icona per inserire un'immagine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a:xfrm>
            <a:off x="3885810" y="6041362"/>
            <a:ext cx="976879" cy="365125"/>
          </a:xfrm>
        </p:spPr>
        <p:txBody>
          <a:bodyPr/>
          <a:lstStyle/>
          <a:p>
            <a:fld id="{DB198AD1-641B-4CD8-9D7A-848CEF3FDA95}" type="datetimeFigureOut">
              <a:rPr lang="it-IT" smtClean="0"/>
              <a:t>20/06/22</a:t>
            </a:fld>
            <a:endParaRPr lang="it-IT"/>
          </a:p>
        </p:txBody>
      </p:sp>
      <p:sp>
        <p:nvSpPr>
          <p:cNvPr id="6" name="Footer Placeholder 5"/>
          <p:cNvSpPr>
            <a:spLocks noGrp="1"/>
          </p:cNvSpPr>
          <p:nvPr>
            <p:ph type="ftr" sz="quarter" idx="11"/>
          </p:nvPr>
        </p:nvSpPr>
        <p:spPr>
          <a:xfrm>
            <a:off x="590396" y="6041362"/>
            <a:ext cx="3295413" cy="365125"/>
          </a:xfrm>
        </p:spPr>
        <p:txBody>
          <a:bodyPr/>
          <a:lstStyle/>
          <a:p>
            <a:endParaRPr lang="it-IT"/>
          </a:p>
        </p:txBody>
      </p:sp>
      <p:sp>
        <p:nvSpPr>
          <p:cNvPr id="7" name="Slide Number Placeholder 6"/>
          <p:cNvSpPr>
            <a:spLocks noGrp="1"/>
          </p:cNvSpPr>
          <p:nvPr>
            <p:ph type="sldNum" sz="quarter" idx="12"/>
          </p:nvPr>
        </p:nvSpPr>
        <p:spPr>
          <a:xfrm>
            <a:off x="4862689" y="5915888"/>
            <a:ext cx="1062155" cy="490599"/>
          </a:xfrm>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394450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it-IT"/>
              <a:t>Fare clic per modificare lo stile del titolo dello schema</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it-IT"/>
              <a:t>Fare clic sull'icona per inserire un'immagine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DB198AD1-641B-4CD8-9D7A-848CEF3FDA95}" type="datetimeFigureOut">
              <a:rPr lang="it-IT" smtClean="0"/>
              <a:t>20/06/22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4277974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DB198AD1-641B-4CD8-9D7A-848CEF3FDA95}" type="datetimeFigureOut">
              <a:rPr lang="it-IT" smtClean="0"/>
              <a:t>20/06/22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397630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it-IT"/>
              <a:t>Fare clic per modificare lo stile del titolo dello schema</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it-IT"/>
              <a:t>Fare clic per modificare gli stili del testo dello schema</a:t>
            </a:r>
          </a:p>
        </p:txBody>
      </p:sp>
      <p:sp>
        <p:nvSpPr>
          <p:cNvPr id="2" name="Date Placeholder 1"/>
          <p:cNvSpPr>
            <a:spLocks noGrp="1"/>
          </p:cNvSpPr>
          <p:nvPr>
            <p:ph type="dt" sz="half" idx="10"/>
          </p:nvPr>
        </p:nvSpPr>
        <p:spPr/>
        <p:txBody>
          <a:bodyPr/>
          <a:lstStyle/>
          <a:p>
            <a:fld id="{DB198AD1-641B-4CD8-9D7A-848CEF3FDA95}" type="datetimeFigureOut">
              <a:rPr lang="it-IT" smtClean="0"/>
              <a:t>20/06/22</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1748209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B198AD1-641B-4CD8-9D7A-848CEF3FDA95}" type="datetimeFigureOut">
              <a:rPr lang="it-IT" smtClean="0"/>
              <a:t>20/06/22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3512553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B198AD1-641B-4CD8-9D7A-848CEF3FDA95}" type="datetimeFigureOut">
              <a:rPr lang="it-IT" smtClean="0"/>
              <a:t>20/06/22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D1773791-5234-492A-95AF-C624546AE0B7}" type="slidenum">
              <a:rPr lang="it-IT" smtClean="0"/>
              <a:t>‹N›</a:t>
            </a:fld>
            <a:endParaRPr lang="it-IT"/>
          </a:p>
        </p:txBody>
      </p:sp>
    </p:spTree>
    <p:extLst>
      <p:ext uri="{BB962C8B-B14F-4D97-AF65-F5344CB8AC3E}">
        <p14:creationId xmlns:p14="http://schemas.microsoft.com/office/powerpoint/2010/main" val="367828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it-IT"/>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DB198AD1-641B-4CD8-9D7A-848CEF3FDA95}" type="datetimeFigureOut">
              <a:rPr lang="it-IT" smtClean="0"/>
              <a:t>20/06/22</a:t>
            </a:fld>
            <a:endParaRPr lang="it-IT"/>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1773791-5234-492A-95AF-C624546AE0B7}" type="slidenum">
              <a:rPr lang="it-IT" smtClean="0"/>
              <a:t>‹N›</a:t>
            </a:fld>
            <a:endParaRPr lang="it-IT"/>
          </a:p>
        </p:txBody>
      </p:sp>
    </p:spTree>
    <p:extLst>
      <p:ext uri="{BB962C8B-B14F-4D97-AF65-F5344CB8AC3E}">
        <p14:creationId xmlns:p14="http://schemas.microsoft.com/office/powerpoint/2010/main" val="290957471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3.jpeg"/><Relationship Id="rId1" Type="http://schemas.openxmlformats.org/officeDocument/2006/relationships/slideLayout" Target="../slideLayouts/slideLayout5.xml"/><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2.png"/><Relationship Id="rId9"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4.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3.jpeg"/><Relationship Id="rId1" Type="http://schemas.openxmlformats.org/officeDocument/2006/relationships/slideLayout" Target="../slideLayouts/slideLayout5.xml"/><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2.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8.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5.png"/><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hyperlink" Target="mailto:lisa.macor@alienergia.com" TargetMode="External"/><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5" Type="http://schemas.openxmlformats.org/officeDocument/2006/relationships/image" Target="../media/image33.png"/><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5" Type="http://schemas.openxmlformats.org/officeDocument/2006/relationships/image" Target="../media/image37.png"/><Relationship Id="rId4" Type="http://schemas.openxmlformats.org/officeDocument/2006/relationships/hyperlink" Target="https://www.espa.enea.it/prodotti-e-servizi/software-per-l-autovalutazione-del-grado-di-efficienza-energetica-della-pmi.html"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38.ti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39.ti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0.ti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1.ti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2.ti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3.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4.tif"/></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5" Type="http://schemas.openxmlformats.org/officeDocument/2006/relationships/image" Target="../media/image46.tif"/><Relationship Id="rId4" Type="http://schemas.openxmlformats.org/officeDocument/2006/relationships/image" Target="../media/image45.tif"/></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7.tif"/></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8.jpe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49.tif"/></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50.tif"/></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51.tiff"/></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8.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5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magine 15">
            <a:extLst>
              <a:ext uri="{FF2B5EF4-FFF2-40B4-BE49-F238E27FC236}">
                <a16:creationId xmlns:a16="http://schemas.microsoft.com/office/drawing/2014/main" id="{023DED9E-0BAA-4BCC-9536-319E92112ABF}"/>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7296443" y="19968"/>
            <a:ext cx="4895557" cy="4895557"/>
          </a:xfrm>
          <a:prstGeom prst="rect">
            <a:avLst/>
          </a:prstGeom>
        </p:spPr>
      </p:pic>
      <p:sp>
        <p:nvSpPr>
          <p:cNvPr id="3" name="Sottotitolo 2">
            <a:extLst>
              <a:ext uri="{FF2B5EF4-FFF2-40B4-BE49-F238E27FC236}">
                <a16:creationId xmlns:a16="http://schemas.microsoft.com/office/drawing/2014/main" id="{70A4C509-DD48-48F8-B2C2-DDCD36CA52B9}"/>
              </a:ext>
            </a:extLst>
          </p:cNvPr>
          <p:cNvSpPr>
            <a:spLocks noGrp="1"/>
          </p:cNvSpPr>
          <p:nvPr>
            <p:ph type="subTitle" idx="1"/>
          </p:nvPr>
        </p:nvSpPr>
        <p:spPr>
          <a:xfrm>
            <a:off x="309925" y="178371"/>
            <a:ext cx="11572149" cy="786290"/>
          </a:xfrm>
        </p:spPr>
        <p:txBody>
          <a:bodyPr>
            <a:noAutofit/>
          </a:bodyPr>
          <a:lstStyle/>
          <a:p>
            <a:pPr algn="ctr"/>
            <a:r>
              <a:rPr lang="it-IT" sz="4500" b="1" dirty="0">
                <a:solidFill>
                  <a:schemeClr val="bg2"/>
                </a:solidFill>
              </a:rPr>
              <a:t>EFFICIENZA ENERGETICA NELLE INDUSTRIE</a:t>
            </a:r>
          </a:p>
        </p:txBody>
      </p:sp>
      <p:sp>
        <p:nvSpPr>
          <p:cNvPr id="4" name="CasellaDiTesto 3">
            <a:extLst>
              <a:ext uri="{FF2B5EF4-FFF2-40B4-BE49-F238E27FC236}">
                <a16:creationId xmlns:a16="http://schemas.microsoft.com/office/drawing/2014/main" id="{08F6B76C-4450-40E3-A64D-9F6548A40BFA}"/>
              </a:ext>
            </a:extLst>
          </p:cNvPr>
          <p:cNvSpPr txBox="1"/>
          <p:nvPr/>
        </p:nvSpPr>
        <p:spPr>
          <a:xfrm>
            <a:off x="8829821" y="6446465"/>
            <a:ext cx="3362179" cy="369332"/>
          </a:xfrm>
          <a:prstGeom prst="rect">
            <a:avLst/>
          </a:prstGeom>
          <a:noFill/>
        </p:spPr>
        <p:txBody>
          <a:bodyPr wrap="square" rtlCol="0">
            <a:spAutoFit/>
          </a:bodyPr>
          <a:lstStyle/>
          <a:p>
            <a:pPr algn="r"/>
            <a:r>
              <a:rPr lang="it-IT" dirty="0">
                <a:solidFill>
                  <a:schemeClr val="tx1">
                    <a:lumMod val="65000"/>
                    <a:lumOff val="35000"/>
                  </a:schemeClr>
                </a:solidFill>
              </a:rPr>
              <a:t>21/06/2022</a:t>
            </a:r>
          </a:p>
        </p:txBody>
      </p:sp>
      <p:sp>
        <p:nvSpPr>
          <p:cNvPr id="2" name="Titolo 1">
            <a:extLst>
              <a:ext uri="{FF2B5EF4-FFF2-40B4-BE49-F238E27FC236}">
                <a16:creationId xmlns:a16="http://schemas.microsoft.com/office/drawing/2014/main" id="{CE8B7AFF-D6AA-43A1-8664-7289B9CBFEF7}"/>
              </a:ext>
            </a:extLst>
          </p:cNvPr>
          <p:cNvSpPr>
            <a:spLocks noGrp="1"/>
          </p:cNvSpPr>
          <p:nvPr>
            <p:ph type="ctrTitle"/>
          </p:nvPr>
        </p:nvSpPr>
        <p:spPr>
          <a:xfrm>
            <a:off x="239550" y="6228978"/>
            <a:ext cx="5196516" cy="434974"/>
          </a:xfrm>
        </p:spPr>
        <p:txBody>
          <a:bodyPr anchor="ctr"/>
          <a:lstStyle/>
          <a:p>
            <a:r>
              <a:rPr lang="it-IT" sz="3000" dirty="0">
                <a:solidFill>
                  <a:srgbClr val="0D3163"/>
                </a:solidFill>
                <a:latin typeface="Futura LT Book" panose="02000504030000020003" pitchFamily="2" charset="0"/>
              </a:rPr>
              <a:t>CONFINDUSTRIA UDINE</a:t>
            </a:r>
          </a:p>
        </p:txBody>
      </p:sp>
      <p:sp>
        <p:nvSpPr>
          <p:cNvPr id="6" name="Sottotitolo 2">
            <a:extLst>
              <a:ext uri="{FF2B5EF4-FFF2-40B4-BE49-F238E27FC236}">
                <a16:creationId xmlns:a16="http://schemas.microsoft.com/office/drawing/2014/main" id="{4748B87D-5E13-9332-8F33-CEC3A67D796D}"/>
              </a:ext>
            </a:extLst>
          </p:cNvPr>
          <p:cNvSpPr txBox="1">
            <a:spLocks/>
          </p:cNvSpPr>
          <p:nvPr/>
        </p:nvSpPr>
        <p:spPr>
          <a:xfrm>
            <a:off x="239550" y="1797107"/>
            <a:ext cx="6756868" cy="1717880"/>
          </a:xfrm>
          <a:prstGeom prst="rect">
            <a:avLst/>
          </a:prstGeom>
          <a:effectLst>
            <a:outerShdw blurRad="50800" dir="14400000">
              <a:srgbClr val="000000">
                <a:alpha val="40000"/>
              </a:srgbClr>
            </a:outerShdw>
          </a:effectLst>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accent1"/>
              </a:buClr>
              <a:buFont typeface="Wingdings 2" charset="2"/>
              <a:buNone/>
              <a:defRPr sz="1800" kern="1200">
                <a:solidFill>
                  <a:schemeClr val="tx1"/>
                </a:solidFill>
                <a:latin typeface="+mn-lt"/>
                <a:ea typeface="+mn-ea"/>
                <a:cs typeface="+mn-cs"/>
              </a:defRPr>
            </a:lvl1pPr>
            <a:lvl2pPr marL="457200" indent="0" algn="ctr" defTabSz="457200" rtl="0" eaLnBrk="1" latinLnBrk="0" hangingPunct="1">
              <a:spcBef>
                <a:spcPct val="20000"/>
              </a:spcBef>
              <a:spcAft>
                <a:spcPts val="600"/>
              </a:spcAft>
              <a:buClr>
                <a:schemeClr val="accent1"/>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9pPr>
          </a:lstStyle>
          <a:p>
            <a:r>
              <a:rPr lang="it-IT" sz="4000" b="1" dirty="0">
                <a:solidFill>
                  <a:schemeClr val="bg2"/>
                </a:solidFill>
              </a:rPr>
              <a:t>Tecnologie e strumenti per il risparmio energetico</a:t>
            </a:r>
          </a:p>
        </p:txBody>
      </p:sp>
      <p:pic>
        <p:nvPicPr>
          <p:cNvPr id="7" name="Immagine 6">
            <a:extLst>
              <a:ext uri="{FF2B5EF4-FFF2-40B4-BE49-F238E27FC236}">
                <a16:creationId xmlns:a16="http://schemas.microsoft.com/office/drawing/2014/main" id="{E3C029E9-E6FE-2288-F4BB-F793E38D27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766" y="3678652"/>
            <a:ext cx="3854335" cy="645077"/>
          </a:xfrm>
          <a:prstGeom prst="rect">
            <a:avLst/>
          </a:prstGeom>
        </p:spPr>
      </p:pic>
    </p:spTree>
    <p:extLst>
      <p:ext uri="{BB962C8B-B14F-4D97-AF65-F5344CB8AC3E}">
        <p14:creationId xmlns:p14="http://schemas.microsoft.com/office/powerpoint/2010/main" val="929245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49718" y="447188"/>
            <a:ext cx="9732280" cy="970450"/>
          </a:xfrm>
        </p:spPr>
        <p:txBody>
          <a:bodyPr anchor="t"/>
          <a:lstStyle/>
          <a:p>
            <a:r>
              <a:rPr lang="it-IT" dirty="0"/>
              <a:t>Chi siamo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8" name="Immagine 7">
            <a:extLst>
              <a:ext uri="{FF2B5EF4-FFF2-40B4-BE49-F238E27FC236}">
                <a16:creationId xmlns:a16="http://schemas.microsoft.com/office/drawing/2014/main" id="{96B9BCDA-9AA2-B243-6DD9-F6A0E75E15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9" name="CasellaDiTesto 8">
            <a:extLst>
              <a:ext uri="{FF2B5EF4-FFF2-40B4-BE49-F238E27FC236}">
                <a16:creationId xmlns:a16="http://schemas.microsoft.com/office/drawing/2014/main" id="{D0626A6A-738E-55F9-9775-85B0F4DCB0BD}"/>
              </a:ext>
            </a:extLst>
          </p:cNvPr>
          <p:cNvSpPr txBox="1"/>
          <p:nvPr/>
        </p:nvSpPr>
        <p:spPr>
          <a:xfrm>
            <a:off x="52107" y="2144502"/>
            <a:ext cx="12090585" cy="4285340"/>
          </a:xfrm>
          <a:prstGeom prst="rect">
            <a:avLst/>
          </a:prstGeom>
          <a:noFill/>
        </p:spPr>
        <p:txBody>
          <a:bodyPr wrap="square">
            <a:spAutoFit/>
          </a:bodyPr>
          <a:lstStyle/>
          <a:p>
            <a:r>
              <a:rPr lang="it-IT" sz="1200" b="1" dirty="0">
                <a:solidFill>
                  <a:srgbClr val="000000"/>
                </a:solidFill>
                <a:latin typeface="Montserrat Medium" pitchFamily="2" charset="77"/>
              </a:rPr>
              <a:t>ALI Energia </a:t>
            </a:r>
            <a:r>
              <a:rPr lang="it-IT" sz="1200" dirty="0">
                <a:solidFill>
                  <a:srgbClr val="000000"/>
                </a:solidFill>
                <a:latin typeface="Montserrat Medium" pitchFamily="2" charset="77"/>
              </a:rPr>
              <a:t>è una </a:t>
            </a:r>
            <a:r>
              <a:rPr lang="it-IT" sz="1200" b="1" dirty="0" err="1">
                <a:solidFill>
                  <a:srgbClr val="000000"/>
                </a:solidFill>
                <a:latin typeface="Montserrat Medium" pitchFamily="2" charset="77"/>
              </a:rPr>
              <a:t>ESCo</a:t>
            </a:r>
            <a:r>
              <a:rPr lang="it-IT" sz="1200" dirty="0">
                <a:solidFill>
                  <a:srgbClr val="000000"/>
                </a:solidFill>
                <a:latin typeface="Montserrat Medium" pitchFamily="2" charset="77"/>
              </a:rPr>
              <a:t> certificata </a:t>
            </a:r>
            <a:r>
              <a:rPr lang="it-IT" sz="1200" b="1" dirty="0">
                <a:solidFill>
                  <a:srgbClr val="000000"/>
                </a:solidFill>
                <a:latin typeface="Montserrat Medium" pitchFamily="2" charset="77"/>
              </a:rPr>
              <a:t>UNI 11352 </a:t>
            </a:r>
            <a:r>
              <a:rPr lang="it-IT" sz="1200" dirty="0">
                <a:solidFill>
                  <a:srgbClr val="000000"/>
                </a:solidFill>
                <a:latin typeface="Montserrat Medium" pitchFamily="2" charset="77"/>
              </a:rPr>
              <a:t>formata da professionisti con una lunga esperienza nel settore dell’energia e della consulenza per le aziende.</a:t>
            </a:r>
          </a:p>
          <a:p>
            <a:endParaRPr lang="it-IT" sz="1200" dirty="0">
              <a:solidFill>
                <a:srgbClr val="000000"/>
              </a:solidFill>
              <a:latin typeface="Montserrat Medium" pitchFamily="2" charset="77"/>
            </a:endParaRPr>
          </a:p>
          <a:p>
            <a:r>
              <a:rPr lang="it-IT" sz="1200" dirty="0">
                <a:solidFill>
                  <a:srgbClr val="000000"/>
                </a:solidFill>
                <a:latin typeface="Montserrat Medium" pitchFamily="2" charset="77"/>
              </a:rPr>
              <a:t>Lo scopo dei professionisti di </a:t>
            </a:r>
            <a:r>
              <a:rPr lang="it-IT" sz="1200" b="1" dirty="0">
                <a:solidFill>
                  <a:srgbClr val="000000"/>
                </a:solidFill>
                <a:latin typeface="Montserrat Medium" pitchFamily="2" charset="77"/>
              </a:rPr>
              <a:t>ALI Energia </a:t>
            </a:r>
            <a:r>
              <a:rPr lang="it-IT" sz="1200" dirty="0">
                <a:solidFill>
                  <a:srgbClr val="000000"/>
                </a:solidFill>
                <a:latin typeface="Montserrat Medium" pitchFamily="2" charset="77"/>
              </a:rPr>
              <a:t>è ottimizzare l’acquisto e l’uso dell’energia per far ottenere il massimo risparmio ai propri clienti, mantenendo la massima efficienza ai processi che impiegano energia.</a:t>
            </a:r>
          </a:p>
          <a:p>
            <a:endParaRPr lang="it-IT" sz="1200" dirty="0">
              <a:solidFill>
                <a:srgbClr val="000000"/>
              </a:solidFill>
              <a:latin typeface="Montserrat Medium" pitchFamily="2" charset="77"/>
            </a:endParaRPr>
          </a:p>
          <a:p>
            <a:r>
              <a:rPr lang="it-IT" sz="1200" dirty="0">
                <a:solidFill>
                  <a:srgbClr val="000000"/>
                </a:solidFill>
                <a:latin typeface="Montserrat Medium" pitchFamily="2" charset="77"/>
              </a:rPr>
              <a:t>Le esperienze professionali del team di lavoro permettono di coprire una vasta area d’interventi e differenziarli in base al segmento di mercato di riferimento.</a:t>
            </a:r>
          </a:p>
          <a:p>
            <a:endParaRPr lang="it-IT" sz="1200" dirty="0">
              <a:solidFill>
                <a:srgbClr val="000000"/>
              </a:solidFill>
              <a:latin typeface="Montserrat Medium" pitchFamily="2" charset="77"/>
            </a:endParaRPr>
          </a:p>
          <a:p>
            <a:r>
              <a:rPr lang="it-IT" sz="1200" dirty="0">
                <a:solidFill>
                  <a:srgbClr val="000000"/>
                </a:solidFill>
                <a:latin typeface="Montserrat Medium" pitchFamily="2" charset="77"/>
              </a:rPr>
              <a:t>Le principali aree di business sono:</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Consulenza per ottenere il miglior prezzo per l’approvvigionamento di energia elettrica e gas;</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Controllo delle fatture dei fornitori di energia per verificare la correttezza dei costi imputati;</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Assistenza tecnico - giuridica per ottimizzare le forniture;</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Pratiche per l’applicazione delle accise fuori campo;</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Preparazione alla certificazione ISO 50001 e redazione di Diagnosi Energetiche;</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Redazione dei bandi europei sulla fornitura di energia elettrica e gas per le Pubbliche Amministrazioni;</a:t>
            </a:r>
          </a:p>
          <a:p>
            <a:pPr marL="285750" indent="-285750">
              <a:lnSpc>
                <a:spcPct val="200000"/>
              </a:lnSpc>
              <a:buFont typeface="Arial" panose="020B0604020202020204" pitchFamily="34" charset="0"/>
              <a:buChar char="•"/>
            </a:pPr>
            <a:r>
              <a:rPr lang="it-IT" sz="1200" dirty="0">
                <a:solidFill>
                  <a:srgbClr val="000000"/>
                </a:solidFill>
                <a:latin typeface="Montserrat Medium" pitchFamily="2" charset="77"/>
              </a:rPr>
              <a:t>Ottenimento Titoli di Efficienza Energetica (TEE).</a:t>
            </a:r>
          </a:p>
        </p:txBody>
      </p:sp>
    </p:spTree>
    <p:extLst>
      <p:ext uri="{BB962C8B-B14F-4D97-AF65-F5344CB8AC3E}">
        <p14:creationId xmlns:p14="http://schemas.microsoft.com/office/powerpoint/2010/main" val="3974534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49718" y="447188"/>
            <a:ext cx="9732280" cy="970450"/>
          </a:xfrm>
        </p:spPr>
        <p:txBody>
          <a:bodyPr anchor="t"/>
          <a:lstStyle/>
          <a:p>
            <a:r>
              <a:rPr lang="it-IT" dirty="0"/>
              <a:t>Contesto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1D843BC3-DB65-453C-B362-B2D799CFB2BD}"/>
              </a:ext>
            </a:extLst>
          </p:cNvPr>
          <p:cNvSpPr txBox="1"/>
          <p:nvPr/>
        </p:nvSpPr>
        <p:spPr>
          <a:xfrm>
            <a:off x="91726" y="2172619"/>
            <a:ext cx="11787083" cy="4580228"/>
          </a:xfrm>
          <a:prstGeom prst="rect">
            <a:avLst/>
          </a:prstGeom>
          <a:noFill/>
        </p:spPr>
        <p:txBody>
          <a:bodyPr wrap="square" rtlCol="0">
            <a:spAutoFit/>
          </a:bodyPr>
          <a:lstStyle/>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b="1" dirty="0">
                <a:latin typeface="Montserrat Medium" pitchFamily="2" charset="77"/>
              </a:rPr>
              <a:t>L’invasione dell’Ucraina </a:t>
            </a:r>
            <a:r>
              <a:rPr lang="it-IT" sz="1400" dirty="0">
                <a:latin typeface="Montserrat Medium" pitchFamily="2" charset="77"/>
              </a:rPr>
              <a:t>da parte della Russia ha segnato </a:t>
            </a:r>
            <a:r>
              <a:rPr lang="it-IT" sz="1400" b="1" dirty="0">
                <a:latin typeface="Montserrat Medium" pitchFamily="2" charset="77"/>
              </a:rPr>
              <a:t>un punto di svolta </a:t>
            </a:r>
            <a:r>
              <a:rPr lang="it-IT" sz="1400" dirty="0">
                <a:latin typeface="Montserrat Medium" pitchFamily="2" charset="77"/>
              </a:rPr>
              <a:t>nell’andamento dei prezzi delle materie prime a livello internazionale, tanto da poter parlare di una vera e propria </a:t>
            </a:r>
            <a:r>
              <a:rPr lang="it-IT" sz="1400" b="1" dirty="0">
                <a:latin typeface="Montserrat Medium" pitchFamily="2" charset="77"/>
              </a:rPr>
              <a:t>crisi degli approvvigionamenti</a:t>
            </a:r>
            <a:r>
              <a:rPr lang="it-IT" sz="1400" dirty="0">
                <a:latin typeface="Montserrat Medium" pitchFamily="2" charset="77"/>
              </a:rPr>
              <a:t>.</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Il </a:t>
            </a:r>
            <a:r>
              <a:rPr lang="it-IT" sz="1400" b="1" dirty="0">
                <a:latin typeface="Montserrat Medium" pitchFamily="2" charset="77"/>
              </a:rPr>
              <a:t>prezzo dell’energia</a:t>
            </a:r>
            <a:r>
              <a:rPr lang="it-IT" sz="1400" dirty="0">
                <a:latin typeface="Montserrat Medium" pitchFamily="2" charset="77"/>
              </a:rPr>
              <a:t>, da sempre un elemento fondamentale per l’industria nel calcolo dei costi, si trova oggi </a:t>
            </a:r>
            <a:r>
              <a:rPr lang="it-IT" sz="1400" b="1" dirty="0">
                <a:latin typeface="Montserrat Medium" pitchFamily="2" charset="77"/>
              </a:rPr>
              <a:t>a dei livelli senza precedenti</a:t>
            </a:r>
            <a:r>
              <a:rPr lang="it-IT" sz="1400" dirty="0">
                <a:latin typeface="Montserrat Medium" pitchFamily="2" charset="77"/>
              </a:rPr>
              <a:t> ed impone delle </a:t>
            </a:r>
            <a:r>
              <a:rPr lang="it-IT" sz="1400" b="1" dirty="0">
                <a:latin typeface="Montserrat Medium" pitchFamily="2" charset="77"/>
              </a:rPr>
              <a:t>riflessioni sistemiche </a:t>
            </a:r>
            <a:r>
              <a:rPr lang="it-IT" sz="1400" dirty="0">
                <a:latin typeface="Montserrat Medium" pitchFamily="2" charset="77"/>
              </a:rPr>
              <a:t>sui nostri consumi e delle misure straordinarie per </a:t>
            </a:r>
            <a:r>
              <a:rPr lang="it-IT" sz="1400" b="1" dirty="0">
                <a:latin typeface="Montserrat Medium" pitchFamily="2" charset="77"/>
              </a:rPr>
              <a:t>rivoluzionare lo scenario </a:t>
            </a:r>
            <a:r>
              <a:rPr lang="it-IT" sz="1400" dirty="0">
                <a:latin typeface="Montserrat Medium" pitchFamily="2" charset="77"/>
              </a:rPr>
              <a:t>attuale.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In questo senso, il ruolo dell’</a:t>
            </a:r>
            <a:r>
              <a:rPr lang="it-IT" sz="1400" b="1" dirty="0">
                <a:latin typeface="Montserrat Medium" pitchFamily="2" charset="77"/>
              </a:rPr>
              <a:t>efficienza</a:t>
            </a:r>
            <a:r>
              <a:rPr lang="it-IT" sz="1400" dirty="0">
                <a:latin typeface="Montserrat Medium" pitchFamily="2" charset="77"/>
              </a:rPr>
              <a:t> </a:t>
            </a:r>
            <a:r>
              <a:rPr lang="it-IT" sz="1400" b="1" dirty="0">
                <a:latin typeface="Montserrat Medium" pitchFamily="2" charset="77"/>
              </a:rPr>
              <a:t>energetica</a:t>
            </a:r>
            <a:r>
              <a:rPr lang="it-IT" sz="1400" dirty="0">
                <a:latin typeface="Montserrat Medium" pitchFamily="2" charset="77"/>
              </a:rPr>
              <a:t> e dell’uso razionale dell’energia è </a:t>
            </a:r>
            <a:r>
              <a:rPr lang="it-IT" sz="1400" b="1" dirty="0">
                <a:latin typeface="Montserrat Medium" pitchFamily="2" charset="77"/>
              </a:rPr>
              <a:t>fondamentale</a:t>
            </a:r>
            <a:r>
              <a:rPr lang="it-IT" sz="1400" dirty="0">
                <a:latin typeface="Montserrat Medium" pitchFamily="2" charset="77"/>
              </a:rPr>
              <a:t> e ampiamente riconosciuto nel dibattito politico anche per il suo ruolo di primo piano nella lotta ai cambiamenti climatici .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Tuttavia, esiste una dissonanza tra il riconoscimento che l’idea di efficienza energetica riceve e l’impegno necessario per realizzarla.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La </a:t>
            </a:r>
            <a:r>
              <a:rPr lang="it-IT" sz="1400" b="1" dirty="0">
                <a:latin typeface="Montserrat Medium" pitchFamily="2" charset="77"/>
              </a:rPr>
              <a:t>transizione energetica </a:t>
            </a:r>
            <a:r>
              <a:rPr lang="it-IT" sz="1400" dirty="0">
                <a:latin typeface="Montserrat Medium" pitchFamily="2" charset="77"/>
              </a:rPr>
              <a:t>sarà una delle più grandi sfide per il nostro Paese e, qualunque forma essa assuma, sarà comunque una trasformazione sociotecnica che genererà </a:t>
            </a:r>
            <a:r>
              <a:rPr lang="it-IT" sz="1400" b="1" dirty="0">
                <a:latin typeface="Montserrat Medium" pitchFamily="2" charset="77"/>
              </a:rPr>
              <a:t>grandi cambiamenti nella nostra società</a:t>
            </a:r>
            <a:r>
              <a:rPr lang="it-IT" sz="1400" dirty="0">
                <a:latin typeface="Montserrat Medium" pitchFamily="2" charset="77"/>
              </a:rPr>
              <a:t>.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L’industria dovrà ridurre significativamente l’uso delle risorse con un approccio basato sull’</a:t>
            </a:r>
            <a:r>
              <a:rPr lang="it-IT" sz="1400" b="1" dirty="0">
                <a:latin typeface="Montserrat Medium" pitchFamily="2" charset="77"/>
              </a:rPr>
              <a:t>economia circolare </a:t>
            </a:r>
            <a:r>
              <a:rPr lang="it-IT" sz="1400" dirty="0">
                <a:latin typeface="Montserrat Medium" pitchFamily="2" charset="77"/>
              </a:rPr>
              <a:t>e su processi di produzione automatizzati ed elettrificati.</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Questo percorso non sarà privo di ostacoli, ma </a:t>
            </a:r>
            <a:r>
              <a:rPr lang="it-IT" sz="1400" b="1" dirty="0">
                <a:latin typeface="Montserrat Medium" pitchFamily="2" charset="77"/>
              </a:rPr>
              <a:t>è solo dalle sfide che emergono grandi opportunità</a:t>
            </a:r>
            <a:r>
              <a:rPr lang="it-IT" sz="1400" dirty="0">
                <a:latin typeface="Montserrat Medium" pitchFamily="2" charset="77"/>
              </a:rPr>
              <a:t>.</a:t>
            </a:r>
          </a:p>
        </p:txBody>
      </p:sp>
      <p:pic>
        <p:nvPicPr>
          <p:cNvPr id="8" name="Immagine 7">
            <a:extLst>
              <a:ext uri="{FF2B5EF4-FFF2-40B4-BE49-F238E27FC236}">
                <a16:creationId xmlns:a16="http://schemas.microsoft.com/office/drawing/2014/main" id="{96B9BCDA-9AA2-B243-6DD9-F6A0E75E15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Tree>
    <p:extLst>
      <p:ext uri="{BB962C8B-B14F-4D97-AF65-F5344CB8AC3E}">
        <p14:creationId xmlns:p14="http://schemas.microsoft.com/office/powerpoint/2010/main" val="2403272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49718" y="447188"/>
            <a:ext cx="9732280" cy="970450"/>
          </a:xfrm>
        </p:spPr>
        <p:txBody>
          <a:bodyPr anchor="t"/>
          <a:lstStyle/>
          <a:p>
            <a:r>
              <a:rPr lang="it-IT" dirty="0"/>
              <a:t>Contesto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1D843BC3-DB65-453C-B362-B2D799CFB2BD}"/>
              </a:ext>
            </a:extLst>
          </p:cNvPr>
          <p:cNvSpPr txBox="1"/>
          <p:nvPr/>
        </p:nvSpPr>
        <p:spPr>
          <a:xfrm>
            <a:off x="58173" y="2178680"/>
            <a:ext cx="11699216" cy="1446102"/>
          </a:xfrm>
          <a:prstGeom prst="rect">
            <a:avLst/>
          </a:prstGeom>
          <a:noFill/>
        </p:spPr>
        <p:txBody>
          <a:bodyPr wrap="square" rtlCol="0">
            <a:spAutoFit/>
          </a:bodyPr>
          <a:lstStyle/>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r>
              <a:rPr lang="it-IT" sz="1200" dirty="0">
                <a:latin typeface="Montserrat Medium" pitchFamily="2" charset="77"/>
              </a:rPr>
              <a:t>Ancor prima dell’avvento della crisi energetica, la Commissione Europea aveva adottato la comunicazione «Rafforzare l’ambizione climatica dell’Europa per il 2030 - Investire in un futuro climaticamente neutro a beneficio dei nostri cittadini» (comunemente nota come </a:t>
            </a:r>
            <a:r>
              <a:rPr lang="it-IT" sz="1200" i="1" dirty="0">
                <a:latin typeface="Montserrat Medium" pitchFamily="2" charset="77"/>
              </a:rPr>
              <a:t>Piano degli obiettivi climatici dell’UE per il 2030</a:t>
            </a:r>
            <a:r>
              <a:rPr lang="it-IT" sz="1200" dirty="0">
                <a:latin typeface="Montserrat Medium" pitchFamily="2" charset="77"/>
              </a:rPr>
              <a:t>) che include l’obiettivo aggiornato delle riduzioni delle emissioni per il 2030, pari al 55% netto rispetto ai livelli del 1990 (l’attuale obiettivo di riduzione delle emissioni è del 40%). </a:t>
            </a:r>
          </a:p>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endParaRPr lang="it-IT" sz="1200" dirty="0">
              <a:latin typeface="Montserrat Medium" pitchFamily="2" charset="77"/>
            </a:endParaRPr>
          </a:p>
        </p:txBody>
      </p:sp>
      <p:pic>
        <p:nvPicPr>
          <p:cNvPr id="10" name="Schermata 2022-04-26 alle 11.38.30.png" descr="Schermata 2022-04-26 alle 11.38.30.png">
            <a:extLst>
              <a:ext uri="{FF2B5EF4-FFF2-40B4-BE49-F238E27FC236}">
                <a16:creationId xmlns:a16="http://schemas.microsoft.com/office/drawing/2014/main" id="{96503CE0-4EFB-D7FA-D508-9016B05A332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58692" y="3062503"/>
            <a:ext cx="5661389" cy="3018079"/>
          </a:xfrm>
          <a:prstGeom prst="rect">
            <a:avLst/>
          </a:prstGeom>
          <a:ln w="12700">
            <a:solidFill>
              <a:schemeClr val="accent1">
                <a:lumMod val="75000"/>
              </a:schemeClr>
            </a:solidFill>
            <a:miter lim="400000"/>
          </a:ln>
        </p:spPr>
      </p:pic>
      <p:sp>
        <p:nvSpPr>
          <p:cNvPr id="12" name="CasellaDiTesto 11">
            <a:extLst>
              <a:ext uri="{FF2B5EF4-FFF2-40B4-BE49-F238E27FC236}">
                <a16:creationId xmlns:a16="http://schemas.microsoft.com/office/drawing/2014/main" id="{3C1FA899-A139-D949-49D9-C4E03D9CE469}"/>
              </a:ext>
            </a:extLst>
          </p:cNvPr>
          <p:cNvSpPr txBox="1"/>
          <p:nvPr/>
        </p:nvSpPr>
        <p:spPr>
          <a:xfrm>
            <a:off x="58173" y="3277074"/>
            <a:ext cx="6220976" cy="2831096"/>
          </a:xfrm>
          <a:prstGeom prst="rect">
            <a:avLst/>
          </a:prstGeom>
          <a:noFill/>
        </p:spPr>
        <p:txBody>
          <a:bodyPr wrap="square">
            <a:spAutoFit/>
          </a:bodyPr>
          <a:lstStyle/>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r>
              <a:rPr lang="it-IT" sz="1200" dirty="0">
                <a:latin typeface="Montserrat Medium" pitchFamily="2" charset="77"/>
              </a:rPr>
              <a:t>Le revisioni e le iniziative legate alle azioni per il clima del «</a:t>
            </a:r>
            <a:r>
              <a:rPr lang="it-IT" sz="1200" i="1" dirty="0">
                <a:latin typeface="Montserrat Medium" pitchFamily="2" charset="77"/>
              </a:rPr>
              <a:t>Green Deal» </a:t>
            </a:r>
            <a:r>
              <a:rPr lang="it-IT" sz="1200" dirty="0">
                <a:latin typeface="Montserrat Medium" pitchFamily="2" charset="77"/>
              </a:rPr>
              <a:t>europeo e in particolare l’obiettivo di riduzione netta del 55 % del piano degli obiettivi per il clima sono presenti nel pacchetto europeo «</a:t>
            </a:r>
            <a:r>
              <a:rPr lang="it-IT" sz="1200" i="1" dirty="0" err="1">
                <a:latin typeface="Montserrat Medium" pitchFamily="2" charset="77"/>
              </a:rPr>
              <a:t>Fit</a:t>
            </a:r>
            <a:r>
              <a:rPr lang="it-IT" sz="1200" i="1" dirty="0">
                <a:latin typeface="Montserrat Medium" pitchFamily="2" charset="77"/>
              </a:rPr>
              <a:t> for 55</a:t>
            </a:r>
            <a:r>
              <a:rPr lang="it-IT" sz="1200" dirty="0">
                <a:latin typeface="Montserrat Medium" pitchFamily="2" charset="77"/>
              </a:rPr>
              <a:t>». </a:t>
            </a:r>
          </a:p>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r>
              <a:rPr lang="it-IT" sz="1200" dirty="0">
                <a:latin typeface="Montserrat Medium" pitchFamily="2" charset="77"/>
              </a:rPr>
              <a:t>Coerentemente con questa impostazione di lungo termine, il </a:t>
            </a:r>
            <a:r>
              <a:rPr lang="it-IT" sz="1200" b="1" dirty="0">
                <a:latin typeface="Montserrat Medium" pitchFamily="2" charset="77"/>
              </a:rPr>
              <a:t>Piano Nazionale per la Ripresa e la Resilienza (PNRR)</a:t>
            </a:r>
            <a:r>
              <a:rPr lang="it-IT" sz="1200" dirty="0">
                <a:latin typeface="Montserrat Medium" pitchFamily="2" charset="77"/>
              </a:rPr>
              <a:t>, principale strumento finanziario per il </a:t>
            </a:r>
            <a:r>
              <a:rPr lang="it-IT" sz="1200" i="1" dirty="0" err="1">
                <a:latin typeface="Montserrat Medium" pitchFamily="2" charset="77"/>
              </a:rPr>
              <a:t>NextGenerationEU</a:t>
            </a:r>
            <a:r>
              <a:rPr lang="it-IT" sz="1200" dirty="0">
                <a:latin typeface="Montserrat Medium" pitchFamily="2" charset="77"/>
              </a:rPr>
              <a:t> in Italia, garantisce risorse per un totale di 222,1 miliardi di euro così composti:</a:t>
            </a:r>
          </a:p>
          <a:p>
            <a:pPr marL="217714" indent="-217714" algn="just" defTabSz="457200">
              <a:lnSpc>
                <a:spcPct val="150000"/>
              </a:lnSpc>
              <a:buSzPct val="70000"/>
              <a:buBlip>
                <a:blip r:embed="rId5"/>
              </a:buBlip>
              <a:defRPr sz="1300">
                <a:solidFill>
                  <a:srgbClr val="000000"/>
                </a:solidFill>
                <a:latin typeface="Montserrat Thin SemiBold"/>
                <a:ea typeface="Montserrat Thin SemiBold"/>
                <a:cs typeface="Montserrat Thin SemiBold"/>
                <a:sym typeface="Montserrat Thin SemiBold"/>
              </a:defRPr>
            </a:pPr>
            <a:r>
              <a:rPr lang="it-IT" sz="1200" b="1" dirty="0">
                <a:latin typeface="Montserrat Medium" pitchFamily="2" charset="77"/>
              </a:rPr>
              <a:t>191,5 miliardi di </a:t>
            </a:r>
            <a:r>
              <a:rPr lang="it-IT" sz="1200" dirty="0">
                <a:latin typeface="Montserrat Medium" pitchFamily="2" charset="77"/>
              </a:rPr>
              <a:t>euro, dei quali </a:t>
            </a:r>
            <a:r>
              <a:rPr lang="it-IT" sz="1200" b="1" dirty="0">
                <a:latin typeface="Montserrat Medium" pitchFamily="2" charset="77"/>
              </a:rPr>
              <a:t>68,9 miliardi </a:t>
            </a:r>
            <a:r>
              <a:rPr lang="it-IT" sz="1200" dirty="0">
                <a:latin typeface="Montserrat Medium" pitchFamily="2" charset="77"/>
              </a:rPr>
              <a:t>in forma di sovvenzioni </a:t>
            </a:r>
            <a:r>
              <a:rPr lang="it-IT" sz="1200" b="1" dirty="0">
                <a:latin typeface="Montserrat Medium" pitchFamily="2" charset="77"/>
              </a:rPr>
              <a:t>a fondo perduto</a:t>
            </a:r>
            <a:r>
              <a:rPr lang="it-IT" sz="1200" dirty="0">
                <a:latin typeface="Montserrat Medium" pitchFamily="2" charset="77"/>
              </a:rPr>
              <a:t>, da impiegare nel periodo 2021-2026, e </a:t>
            </a:r>
            <a:r>
              <a:rPr lang="it-IT" sz="1200" b="1" dirty="0">
                <a:latin typeface="Montserrat Medium" pitchFamily="2" charset="77"/>
              </a:rPr>
              <a:t>122,6 miliardi </a:t>
            </a:r>
            <a:r>
              <a:rPr lang="it-IT" sz="1200" dirty="0">
                <a:latin typeface="Montserrat Medium" pitchFamily="2" charset="77"/>
              </a:rPr>
              <a:t>di euro </a:t>
            </a:r>
            <a:r>
              <a:rPr lang="it-IT" sz="1200" b="1" dirty="0">
                <a:latin typeface="Montserrat Medium" pitchFamily="2" charset="77"/>
              </a:rPr>
              <a:t>in prestiti</a:t>
            </a:r>
            <a:r>
              <a:rPr lang="it-IT" sz="1200" dirty="0">
                <a:latin typeface="Montserrat Medium" pitchFamily="2" charset="77"/>
              </a:rPr>
              <a:t>;</a:t>
            </a:r>
          </a:p>
        </p:txBody>
      </p:sp>
      <p:sp>
        <p:nvSpPr>
          <p:cNvPr id="14" name="CasellaDiTesto 13">
            <a:extLst>
              <a:ext uri="{FF2B5EF4-FFF2-40B4-BE49-F238E27FC236}">
                <a16:creationId xmlns:a16="http://schemas.microsoft.com/office/drawing/2014/main" id="{67924D2C-3A6F-7B7A-40B8-1B0DA37AB601}"/>
              </a:ext>
            </a:extLst>
          </p:cNvPr>
          <p:cNvSpPr txBox="1"/>
          <p:nvPr/>
        </p:nvSpPr>
        <p:spPr>
          <a:xfrm>
            <a:off x="0" y="6048475"/>
            <a:ext cx="11699216" cy="617157"/>
          </a:xfrm>
          <a:prstGeom prst="rect">
            <a:avLst/>
          </a:prstGeom>
          <a:noFill/>
        </p:spPr>
        <p:txBody>
          <a:bodyPr wrap="square">
            <a:spAutoFit/>
          </a:bodyPr>
          <a:lstStyle/>
          <a:p>
            <a:pPr marL="217714" indent="-217714" algn="just" defTabSz="457200">
              <a:lnSpc>
                <a:spcPct val="150000"/>
              </a:lnSpc>
              <a:buSzPct val="70000"/>
              <a:buBlip>
                <a:blip r:embed="rId5"/>
              </a:buBlip>
              <a:defRPr sz="1300">
                <a:solidFill>
                  <a:srgbClr val="000000"/>
                </a:solidFill>
                <a:latin typeface="Montserrat Thin SemiBold"/>
                <a:ea typeface="Montserrat Thin SemiBold"/>
                <a:cs typeface="Montserrat Thin SemiBold"/>
                <a:sym typeface="Montserrat Thin SemiBold"/>
              </a:defRPr>
            </a:pPr>
            <a:r>
              <a:rPr lang="it-IT" sz="1200" b="1" dirty="0">
                <a:latin typeface="Montserrat Medium" pitchFamily="2" charset="77"/>
              </a:rPr>
              <a:t>30,6 miliardi</a:t>
            </a:r>
            <a:r>
              <a:rPr lang="it-IT" sz="1200" dirty="0">
                <a:latin typeface="Montserrat Medium" pitchFamily="2" charset="77"/>
              </a:rPr>
              <a:t> sono parte di un Fondo complementare, finanziato attraverso lo scostamento pluriennale di bilancio approvato nel Consiglio dei ministri del 15 aprile 2021. </a:t>
            </a:r>
            <a:endParaRPr lang="it-IT" sz="1200" dirty="0"/>
          </a:p>
        </p:txBody>
      </p:sp>
      <p:sp>
        <p:nvSpPr>
          <p:cNvPr id="16" name="CasellaDiTesto 15">
            <a:extLst>
              <a:ext uri="{FF2B5EF4-FFF2-40B4-BE49-F238E27FC236}">
                <a16:creationId xmlns:a16="http://schemas.microsoft.com/office/drawing/2014/main" id="{9E46D80C-D3E1-0F02-C767-039C8EE1B996}"/>
              </a:ext>
            </a:extLst>
          </p:cNvPr>
          <p:cNvSpPr txBox="1"/>
          <p:nvPr/>
        </p:nvSpPr>
        <p:spPr>
          <a:xfrm>
            <a:off x="6020569" y="3200986"/>
            <a:ext cx="6178550" cy="276679"/>
          </a:xfrm>
          <a:prstGeom prst="rect">
            <a:avLst/>
          </a:prstGeom>
          <a:noFill/>
        </p:spPr>
        <p:txBody>
          <a:bodyPr wrap="square">
            <a:spAutoFit/>
          </a:bodyPr>
          <a:lstStyle/>
          <a:p>
            <a:pPr algn="ctr" defTabSz="457200">
              <a:lnSpc>
                <a:spcPct val="150000"/>
              </a:lnSpc>
              <a:defRPr sz="1200">
                <a:solidFill>
                  <a:srgbClr val="000000"/>
                </a:solidFill>
                <a:latin typeface="MontserratRoman-Regular"/>
                <a:ea typeface="MontserratRoman-Regular"/>
                <a:cs typeface="MontserratRoman-Regular"/>
                <a:sym typeface="MontserratRoman-Regular"/>
              </a:defRPr>
            </a:pPr>
            <a:r>
              <a:rPr lang="it-IT" sz="900" b="1" dirty="0">
                <a:latin typeface="Montserrat SemiBold" pitchFamily="2" charset="77"/>
              </a:rPr>
              <a:t>Risorse del Piano Nazionale per la Ripresa e la Resilienza, per Missione </a:t>
            </a:r>
          </a:p>
        </p:txBody>
      </p:sp>
      <p:pic>
        <p:nvPicPr>
          <p:cNvPr id="17" name="Immagine 16">
            <a:extLst>
              <a:ext uri="{FF2B5EF4-FFF2-40B4-BE49-F238E27FC236}">
                <a16:creationId xmlns:a16="http://schemas.microsoft.com/office/drawing/2014/main" id="{459C7E9E-1F05-C809-18B1-B194555BD1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Tree>
    <p:extLst>
      <p:ext uri="{BB962C8B-B14F-4D97-AF65-F5344CB8AC3E}">
        <p14:creationId xmlns:p14="http://schemas.microsoft.com/office/powerpoint/2010/main" val="2981840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69E4B02C-20A8-1A4D-5CA0-6B58A13908E1}"/>
              </a:ext>
            </a:extLst>
          </p:cNvPr>
          <p:cNvSpPr txBox="1"/>
          <p:nvPr/>
        </p:nvSpPr>
        <p:spPr>
          <a:xfrm>
            <a:off x="190501" y="1896050"/>
            <a:ext cx="11810997" cy="745782"/>
          </a:xfrm>
          <a:prstGeom prst="rect">
            <a:avLst/>
          </a:prstGeom>
          <a:noFill/>
        </p:spPr>
        <p:txBody>
          <a:bodyPr wrap="square">
            <a:spAutoFit/>
          </a:bodyPr>
          <a:lstStyle/>
          <a:p>
            <a:pPr algn="ctr" defTabSz="457200">
              <a:lnSpc>
                <a:spcPct val="150000"/>
              </a:lnSpc>
              <a:defRPr sz="1500" b="1">
                <a:solidFill>
                  <a:srgbClr val="000000"/>
                </a:solidFill>
                <a:latin typeface="MontserratRoman-Regular"/>
                <a:ea typeface="MontserratRoman-Regular"/>
                <a:cs typeface="MontserratRoman-Regular"/>
                <a:sym typeface="MontserratRoman-Regular"/>
              </a:defRPr>
            </a:pPr>
            <a:r>
              <a:rPr lang="it-IT" b="1" dirty="0">
                <a:latin typeface="Montserrat" pitchFamily="2" charset="77"/>
              </a:rPr>
              <a:t>Piano Nazionale Integrato per l'Energia e il Clima 2030 (PNIEC)</a:t>
            </a:r>
          </a:p>
          <a:p>
            <a:pPr algn="ctr" defTabSz="457200">
              <a:lnSpc>
                <a:spcPct val="150000"/>
              </a:lnSpc>
              <a:defRPr sz="1500" b="1">
                <a:solidFill>
                  <a:srgbClr val="000000"/>
                </a:solidFill>
                <a:latin typeface="MontserratRoman-Regular"/>
                <a:ea typeface="MontserratRoman-Regular"/>
                <a:cs typeface="MontserratRoman-Regular"/>
                <a:sym typeface="MontserratRoman-Regular"/>
              </a:defRPr>
            </a:pPr>
            <a:r>
              <a:rPr lang="it-IT" b="1" dirty="0">
                <a:latin typeface="Montserrat" pitchFamily="2" charset="77"/>
              </a:rPr>
              <a:t>Valutazioni della Commissione Europea che impattano sull’Efficienza Energetica nell’industria</a:t>
            </a:r>
          </a:p>
        </p:txBody>
      </p:sp>
      <p:sp>
        <p:nvSpPr>
          <p:cNvPr id="18" name="CasellaDiTesto 17">
            <a:extLst>
              <a:ext uri="{FF2B5EF4-FFF2-40B4-BE49-F238E27FC236}">
                <a16:creationId xmlns:a16="http://schemas.microsoft.com/office/drawing/2014/main" id="{B24A1818-2AF3-0792-1C98-A8A963FE7C79}"/>
              </a:ext>
            </a:extLst>
          </p:cNvPr>
          <p:cNvSpPr txBox="1"/>
          <p:nvPr/>
        </p:nvSpPr>
        <p:spPr>
          <a:xfrm>
            <a:off x="190500" y="2871028"/>
            <a:ext cx="11810997" cy="3610732"/>
          </a:xfrm>
          <a:prstGeom prst="rect">
            <a:avLst/>
          </a:prstGeom>
          <a:noFill/>
        </p:spPr>
        <p:txBody>
          <a:bodyPr wrap="square">
            <a:spAutoFit/>
          </a:bodyPr>
          <a:lstStyle/>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Con il documento inviato all’Italia in data 14 ottobre 2020, la Commissione Europea ha emesso la “Valutazione del piano nazionale per l’energia e il clima definitivo dell’Italia”. La valutazione è stata nel complesso positiva ed ha riguardato tutti gli aspetti trattati nel PNIEC. </a:t>
            </a: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Per quanto riguarda gli ambiti relativi all’efficienza energetica nell’industria la Commissione ha valutato idonee al raggiungimento degli obiettivi (1 Mtep di risparmi annui previsti nel settore industriale fino al 2030) tutte le misure introdotte nel Piano. </a:t>
            </a: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Anche gli strumenti incentivanti, come i certificati bianchi, sono stati confermati come uno strumento idoneo e ben calibrato per il raggiungimento degli obiettivi prefissati. </a:t>
            </a: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Inoltre, è stata ribadita ulteriormente la finalità ultima delle politiche del Piano, ovvero </a:t>
            </a:r>
            <a:r>
              <a:rPr lang="it-IT" sz="1400" b="1" dirty="0">
                <a:latin typeface="Montserrat Medium" panose="00000600000000000000" pitchFamily="2" charset="0"/>
              </a:rPr>
              <a:t>l’</a:t>
            </a:r>
            <a:r>
              <a:rPr lang="it-IT" sz="1400" b="1" dirty="0">
                <a:latin typeface="Montserrat Medium" panose="00000600000000000000" pitchFamily="2" charset="0"/>
                <a:sym typeface="Montserrat Thin Bold"/>
              </a:rPr>
              <a:t>Efficienza energetica al primo posto.</a:t>
            </a:r>
            <a:endParaRPr lang="it-IT" sz="1400" dirty="0">
              <a:latin typeface="Montserrat Medium" panose="00000600000000000000" pitchFamily="2" charset="0"/>
            </a:endParaRP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In tal senso, si suggerisce di adoperare i fondi destinati alla transizione verde per finanziare l’efficienza energetica nei vari settori (in primis l’industria), sviluppando in contemporanea anche altri strumenti sostenibili dal punto di vista finanziario. </a:t>
            </a:r>
          </a:p>
        </p:txBody>
      </p:sp>
      <p:pic>
        <p:nvPicPr>
          <p:cNvPr id="8" name="Immagine 7">
            <a:extLst>
              <a:ext uri="{FF2B5EF4-FFF2-40B4-BE49-F238E27FC236}">
                <a16:creationId xmlns:a16="http://schemas.microsoft.com/office/drawing/2014/main" id="{36104E70-80AD-995C-D2B1-E928300326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Tree>
    <p:extLst>
      <p:ext uri="{BB962C8B-B14F-4D97-AF65-F5344CB8AC3E}">
        <p14:creationId xmlns:p14="http://schemas.microsoft.com/office/powerpoint/2010/main" val="859461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8" name="CasellaDiTesto 17">
            <a:extLst>
              <a:ext uri="{FF2B5EF4-FFF2-40B4-BE49-F238E27FC236}">
                <a16:creationId xmlns:a16="http://schemas.microsoft.com/office/drawing/2014/main" id="{B24A1818-2AF3-0792-1C98-A8A963FE7C79}"/>
              </a:ext>
            </a:extLst>
          </p:cNvPr>
          <p:cNvSpPr txBox="1"/>
          <p:nvPr/>
        </p:nvSpPr>
        <p:spPr>
          <a:xfrm>
            <a:off x="190501" y="2750910"/>
            <a:ext cx="11810997" cy="2794996"/>
          </a:xfrm>
          <a:prstGeom prst="rect">
            <a:avLst/>
          </a:prstGeom>
          <a:noFill/>
        </p:spPr>
        <p:txBody>
          <a:bodyPr wrap="square">
            <a:spAutoFit/>
          </a:bodyPr>
          <a:lstStyle/>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r>
              <a:rPr lang="it-IT" dirty="0">
                <a:latin typeface="Montserrat" pitchFamily="2" charset="77"/>
              </a:rPr>
              <a:t>Per contrastare il cambiamento climatico gli stati membri dell’Unione Europea sono quindi impegnati in una delle sfide più importanti del nostro millennio: efficientare l’uso dell’energia, considerato una delle maggiori cause dell’effetto serra. </a:t>
            </a:r>
          </a:p>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r>
              <a:rPr lang="it-IT" dirty="0">
                <a:latin typeface="Montserrat" pitchFamily="2" charset="77"/>
              </a:rPr>
              <a:t>Fanno parte di questo ambizioso piano la riduzione dei consumi energetici, l’abbattimento delle emissioni di CO2 e l’aumento della produzione di energia da fonti energetiche rinnovabili. </a:t>
            </a:r>
          </a:p>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endParaRPr lang="it-IT" dirty="0">
              <a:latin typeface="Montserrat" pitchFamily="2" charset="77"/>
            </a:endParaRPr>
          </a:p>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r>
              <a:rPr lang="it-IT" dirty="0">
                <a:latin typeface="Montserrat" pitchFamily="2" charset="77"/>
              </a:rPr>
              <a:t>Fare </a:t>
            </a:r>
            <a:r>
              <a:rPr lang="it-IT" b="1" dirty="0">
                <a:latin typeface="Montserrat" pitchFamily="2" charset="77"/>
              </a:rPr>
              <a:t>efficienza</a:t>
            </a:r>
            <a:r>
              <a:rPr lang="it-IT" dirty="0">
                <a:latin typeface="Montserrat" pitchFamily="2" charset="77"/>
              </a:rPr>
              <a:t> significa </a:t>
            </a:r>
            <a:r>
              <a:rPr lang="it-IT" b="1" dirty="0">
                <a:latin typeface="Montserrat" pitchFamily="2" charset="77"/>
              </a:rPr>
              <a:t>prendersi cura </a:t>
            </a:r>
            <a:r>
              <a:rPr lang="it-IT" dirty="0">
                <a:latin typeface="Montserrat" pitchFamily="2" charset="77"/>
              </a:rPr>
              <a:t>sia </a:t>
            </a:r>
            <a:r>
              <a:rPr lang="it-IT" b="1" dirty="0">
                <a:latin typeface="Montserrat" pitchFamily="2" charset="77"/>
              </a:rPr>
              <a:t>della propria azienda</a:t>
            </a:r>
            <a:r>
              <a:rPr lang="it-IT" dirty="0">
                <a:latin typeface="Montserrat" pitchFamily="2" charset="77"/>
              </a:rPr>
              <a:t>, sia dell’ambiente in cui viviamo. </a:t>
            </a:r>
          </a:p>
        </p:txBody>
      </p:sp>
      <p:pic>
        <p:nvPicPr>
          <p:cNvPr id="8" name="Immagine 7">
            <a:extLst>
              <a:ext uri="{FF2B5EF4-FFF2-40B4-BE49-F238E27FC236}">
                <a16:creationId xmlns:a16="http://schemas.microsoft.com/office/drawing/2014/main" id="{30FEADC4-0968-17A3-B11B-589F8AED2C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Tree>
    <p:extLst>
      <p:ext uri="{BB962C8B-B14F-4D97-AF65-F5344CB8AC3E}">
        <p14:creationId xmlns:p14="http://schemas.microsoft.com/office/powerpoint/2010/main" val="669379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2" name="CasellaDiTesto 11">
            <a:extLst>
              <a:ext uri="{FF2B5EF4-FFF2-40B4-BE49-F238E27FC236}">
                <a16:creationId xmlns:a16="http://schemas.microsoft.com/office/drawing/2014/main" id="{3128FF3D-6E48-2CAE-4BCD-E66E486A2642}"/>
              </a:ext>
            </a:extLst>
          </p:cNvPr>
          <p:cNvSpPr txBox="1"/>
          <p:nvPr/>
        </p:nvSpPr>
        <p:spPr>
          <a:xfrm>
            <a:off x="231775" y="2552478"/>
            <a:ext cx="4784724" cy="665823"/>
          </a:xfrm>
          <a:prstGeom prst="rect">
            <a:avLst/>
          </a:prstGeom>
          <a:noFill/>
        </p:spPr>
        <p:txBody>
          <a:bodyPr wrap="square">
            <a:spAutoFit/>
          </a:bodyP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2800" b="1" dirty="0">
                <a:latin typeface="Montserrat" panose="00000500000000000000" pitchFamily="2" charset="0"/>
              </a:rPr>
              <a:t>Quali strumenti? </a:t>
            </a:r>
          </a:p>
        </p:txBody>
      </p: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FBF523D-DFE1-726E-3F5E-70C7EAA95BC1}"/>
              </a:ext>
            </a:extLst>
          </p:cNvPr>
          <p:cNvSpPr txBox="1"/>
          <p:nvPr/>
        </p:nvSpPr>
        <p:spPr>
          <a:xfrm>
            <a:off x="441462" y="3502402"/>
            <a:ext cx="5237968" cy="1051896"/>
          </a:xfrm>
          <a:prstGeom prst="rect">
            <a:avLst/>
          </a:prstGeom>
          <a:ln/>
          <a:extLst>
            <a:ext uri="{C572A759-6A51-4108-AA02-DFA0A04FC94B}">
              <ma14:wrappingTextBoxFlag xmlns="" xmlns:m="http://schemas.openxmlformats.org/officeDocument/2006/math" xmlns:a14="http://schemas.microsoft.com/office/drawing/2010/main" xmlns:ma14="http://schemas.microsoft.com/office/mac/drawingml/2011/main" val="1"/>
            </a:ext>
          </a:extLst>
        </p:spPr>
        <p:style>
          <a:lnRef idx="0">
            <a:schemeClr val="accent2"/>
          </a:lnRef>
          <a:fillRef idx="3">
            <a:schemeClr val="accent2"/>
          </a:fillRef>
          <a:effectRef idx="3">
            <a:schemeClr val="accent2"/>
          </a:effectRef>
          <a:fontRef idx="minor">
            <a:schemeClr val="lt1"/>
          </a:fontRef>
        </p:style>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Diagnosi Energetica</a:t>
            </a:r>
          </a:p>
        </p:txBody>
      </p:sp>
      <p:sp>
        <p:nvSpPr>
          <p:cNvPr id="9"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F330EBB6-A0C5-B9FD-8E1A-8F020315F1E0}"/>
              </a:ext>
            </a:extLst>
          </p:cNvPr>
          <p:cNvSpPr txBox="1"/>
          <p:nvPr/>
        </p:nvSpPr>
        <p:spPr>
          <a:xfrm>
            <a:off x="6272767" y="3502402"/>
            <a:ext cx="5237968" cy="1051896"/>
          </a:xfrm>
          <a:prstGeom prst="rect">
            <a:avLst/>
          </a:prstGeom>
          <a:ln/>
          <a:extLst>
            <a:ext uri="{C572A759-6A51-4108-AA02-DFA0A04FC94B}">
              <ma14:wrappingTextBoxFlag xmlns="" xmlns:m="http://schemas.openxmlformats.org/officeDocument/2006/math" xmlns:a14="http://schemas.microsoft.com/office/drawing/2010/main" xmlns:ma14="http://schemas.microsoft.com/office/mac/drawingml/2011/main" val="1"/>
            </a:ext>
          </a:extLst>
        </p:spPr>
        <p:style>
          <a:lnRef idx="0">
            <a:schemeClr val="accent4"/>
          </a:lnRef>
          <a:fillRef idx="3">
            <a:schemeClr val="accent4"/>
          </a:fillRef>
          <a:effectRef idx="3">
            <a:schemeClr val="accent4"/>
          </a:effectRef>
          <a:fontRef idx="minor">
            <a:schemeClr val="lt1"/>
          </a:fontRef>
        </p:style>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Monitoraggio Energetico</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917A2CA0-6B4F-054A-FB2B-EAFD6A9543B6}"/>
              </a:ext>
            </a:extLst>
          </p:cNvPr>
          <p:cNvSpPr txBox="1"/>
          <p:nvPr/>
        </p:nvSpPr>
        <p:spPr>
          <a:xfrm>
            <a:off x="3340962" y="4838399"/>
            <a:ext cx="5237968" cy="1051896"/>
          </a:xfrm>
          <a:prstGeom prst="rect">
            <a:avLst/>
          </a:prstGeom>
          <a:ln/>
          <a:extLst>
            <a:ext uri="{C572A759-6A51-4108-AA02-DFA0A04FC94B}">
              <ma14:wrappingTextBoxFlag xmlns="" xmlns:m="http://schemas.openxmlformats.org/officeDocument/2006/math" xmlns:a14="http://schemas.microsoft.com/office/drawing/2010/main" xmlns:ma14="http://schemas.microsoft.com/office/mac/drawingml/2011/main" val="1"/>
            </a:ext>
          </a:extLst>
        </p:spPr>
        <p:style>
          <a:lnRef idx="0">
            <a:schemeClr val="accent5"/>
          </a:lnRef>
          <a:fillRef idx="3">
            <a:schemeClr val="accent5"/>
          </a:fillRef>
          <a:effectRef idx="3">
            <a:schemeClr val="accent5"/>
          </a:effectRef>
          <a:fontRef idx="minor">
            <a:schemeClr val="lt1"/>
          </a:fontRef>
        </p:style>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SGE secondo ISO 50001</a:t>
            </a:r>
          </a:p>
        </p:txBody>
      </p: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Tree>
    <p:extLst>
      <p:ext uri="{BB962C8B-B14F-4D97-AF65-F5344CB8AC3E}">
        <p14:creationId xmlns:p14="http://schemas.microsoft.com/office/powerpoint/2010/main" val="3828865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3" name="Rettangolo 2">
            <a:extLst>
              <a:ext uri="{FF2B5EF4-FFF2-40B4-BE49-F238E27FC236}">
                <a16:creationId xmlns:a16="http://schemas.microsoft.com/office/drawing/2014/main" id="{F51D2C5B-51E5-3FC4-43AE-02EF45BA45FC}"/>
              </a:ext>
            </a:extLst>
          </p:cNvPr>
          <p:cNvSpPr/>
          <p:nvPr/>
        </p:nvSpPr>
        <p:spPr>
          <a:xfrm>
            <a:off x="311984" y="2400298"/>
            <a:ext cx="11291678" cy="1406158"/>
          </a:xfrm>
          <a:prstGeom prst="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it-IT" sz="2400" b="1" dirty="0">
                <a:latin typeface="Montserrat" panose="00000500000000000000" pitchFamily="2" charset="0"/>
              </a:rPr>
              <a:t>Ogni azienda è diversa dall’altra: le analisi energetiche e gli interventi devono essere configurati sulla realtà specifica.</a:t>
            </a:r>
          </a:p>
        </p:txBody>
      </p:sp>
      <p:sp>
        <p:nvSpPr>
          <p:cNvPr id="20" name="Rettangolo 19">
            <a:extLst>
              <a:ext uri="{FF2B5EF4-FFF2-40B4-BE49-F238E27FC236}">
                <a16:creationId xmlns:a16="http://schemas.microsoft.com/office/drawing/2014/main" id="{14606B3B-7970-5192-BED9-404A2159C903}"/>
              </a:ext>
            </a:extLst>
          </p:cNvPr>
          <p:cNvSpPr/>
          <p:nvPr/>
        </p:nvSpPr>
        <p:spPr>
          <a:xfrm>
            <a:off x="375774" y="4074166"/>
            <a:ext cx="11227888" cy="2486943"/>
          </a:xfrm>
          <a:prstGeom prst="rect">
            <a:avLst/>
          </a:prstGeom>
          <a:solidFill>
            <a:srgbClr val="FFE96A"/>
          </a:solidFill>
          <a:ln>
            <a:solidFill>
              <a:srgbClr val="FFE96A"/>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rtlCol="0" anchor="ctr"/>
          <a:lstStyle/>
          <a:p>
            <a:pPr algn="ctr">
              <a:lnSpc>
                <a:spcPct val="150000"/>
              </a:lnSpc>
              <a:defRPr>
                <a:solidFill>
                  <a:srgbClr val="000000"/>
                </a:solidFill>
                <a:latin typeface="MontserratRoman-Regular"/>
                <a:ea typeface="MontserratRoman-Regular"/>
                <a:cs typeface="MontserratRoman-Regular"/>
                <a:sym typeface="MontserratRoman-Regular"/>
              </a:defRPr>
            </a:pPr>
            <a:r>
              <a:rPr lang="it-IT" sz="1400" b="1" dirty="0">
                <a:latin typeface="Montserrat" panose="00000500000000000000" pitchFamily="2" charset="0"/>
              </a:rPr>
              <a:t>«Scegliere di installare un impianto fotovoltaico non risolverà i problemi relativi alla gestione energetica» </a:t>
            </a:r>
          </a:p>
          <a:p>
            <a:pPr algn="just">
              <a:lnSpc>
                <a:spcPct val="150000"/>
              </a:lnSpc>
              <a:defRPr>
                <a:solidFill>
                  <a:srgbClr val="000000"/>
                </a:solidFill>
                <a:latin typeface="MontserratRoman-Regular"/>
                <a:ea typeface="MontserratRoman-Regular"/>
                <a:cs typeface="MontserratRoman-Regular"/>
                <a:sym typeface="MontserratRoman-Regular"/>
              </a:defRPr>
            </a:pPr>
            <a:endParaRPr lang="it-IT" sz="1400" b="1" dirty="0">
              <a:latin typeface="Montserrat" panose="00000500000000000000" pitchFamily="2" charset="0"/>
            </a:endParaRPr>
          </a:p>
          <a:p>
            <a:pPr algn="just">
              <a:lnSpc>
                <a:spcPct val="150000"/>
              </a:lnSpc>
              <a:defRPr>
                <a:solidFill>
                  <a:srgbClr val="000000"/>
                </a:solidFill>
                <a:latin typeface="MontserratRoman-Regular"/>
                <a:ea typeface="MontserratRoman-Regular"/>
                <a:cs typeface="MontserratRoman-Regular"/>
                <a:sym typeface="MontserratRoman-Regular"/>
              </a:defRPr>
            </a:pPr>
            <a:r>
              <a:rPr lang="it-IT" b="1" dirty="0">
                <a:latin typeface="Montserrat" panose="00000500000000000000" pitchFamily="2" charset="0"/>
              </a:rPr>
              <a:t>	Come utilizzo l’energia che consumo?</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b="1" dirty="0">
                <a:latin typeface="Montserrat" panose="00000500000000000000" pitchFamily="2" charset="0"/>
              </a:rPr>
              <a:t>	Ho dei dati misurati?</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b="1" dirty="0">
                <a:latin typeface="Montserrat" panose="00000500000000000000" pitchFamily="2" charset="0"/>
              </a:rPr>
              <a:t>	Ho degli indicatori di performance energetica rappresentativi? </a:t>
            </a:r>
          </a:p>
        </p:txBody>
      </p:sp>
      <p:pic>
        <p:nvPicPr>
          <p:cNvPr id="10" name="Elemento grafico 9" descr="Segno di spunta">
            <a:extLst>
              <a:ext uri="{FF2B5EF4-FFF2-40B4-BE49-F238E27FC236}">
                <a16:creationId xmlns:a16="http://schemas.microsoft.com/office/drawing/2014/main" id="{A4727587-BDFA-360D-317A-60E96B21FDE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8338" y="5156178"/>
            <a:ext cx="241004" cy="241004"/>
          </a:xfrm>
          <a:prstGeom prst="rect">
            <a:avLst/>
          </a:prstGeom>
        </p:spPr>
      </p:pic>
      <p:pic>
        <p:nvPicPr>
          <p:cNvPr id="22" name="Elemento grafico 21" descr="Segno di spunta">
            <a:extLst>
              <a:ext uri="{FF2B5EF4-FFF2-40B4-BE49-F238E27FC236}">
                <a16:creationId xmlns:a16="http://schemas.microsoft.com/office/drawing/2014/main" id="{1AC899C9-22F3-B765-21B4-78958AC41D5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8338" y="5594900"/>
            <a:ext cx="241004" cy="241004"/>
          </a:xfrm>
          <a:prstGeom prst="rect">
            <a:avLst/>
          </a:prstGeom>
        </p:spPr>
      </p:pic>
      <p:pic>
        <p:nvPicPr>
          <p:cNvPr id="23" name="Elemento grafico 22" descr="Segno di spunta">
            <a:extLst>
              <a:ext uri="{FF2B5EF4-FFF2-40B4-BE49-F238E27FC236}">
                <a16:creationId xmlns:a16="http://schemas.microsoft.com/office/drawing/2014/main" id="{74CB54E7-5D41-D5F8-EC4E-A117A1A3878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8338" y="5959220"/>
            <a:ext cx="241004" cy="241004"/>
          </a:xfrm>
          <a:prstGeom prst="rect">
            <a:avLst/>
          </a:prstGeom>
        </p:spPr>
      </p:pic>
      <p:pic>
        <p:nvPicPr>
          <p:cNvPr id="26" name="Elemento grafico 25" descr="Tiro a segno">
            <a:extLst>
              <a:ext uri="{FF2B5EF4-FFF2-40B4-BE49-F238E27FC236}">
                <a16:creationId xmlns:a16="http://schemas.microsoft.com/office/drawing/2014/main" id="{EFF74148-FE12-EBC4-5917-976B4594150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50892" y="5786837"/>
            <a:ext cx="582498" cy="582498"/>
          </a:xfrm>
          <a:prstGeom prst="rect">
            <a:avLst/>
          </a:prstGeom>
        </p:spPr>
      </p:pic>
      <p:pic>
        <p:nvPicPr>
          <p:cNvPr id="28" name="Elemento grafico 27" descr="Grafico a torta">
            <a:extLst>
              <a:ext uri="{FF2B5EF4-FFF2-40B4-BE49-F238E27FC236}">
                <a16:creationId xmlns:a16="http://schemas.microsoft.com/office/drawing/2014/main" id="{5CF4C306-D43B-86B5-AFD9-5668A3F03C0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634478" y="4994292"/>
            <a:ext cx="564776" cy="564776"/>
          </a:xfrm>
          <a:prstGeom prst="rect">
            <a:avLst/>
          </a:prstGeom>
        </p:spPr>
      </p:pic>
      <p:pic>
        <p:nvPicPr>
          <p:cNvPr id="30" name="Elemento grafico 29" descr="Ricerca">
            <a:extLst>
              <a:ext uri="{FF2B5EF4-FFF2-40B4-BE49-F238E27FC236}">
                <a16:creationId xmlns:a16="http://schemas.microsoft.com/office/drawing/2014/main" id="{E5316133-9492-4FC5-E16E-57BC72430D6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484857" y="5471584"/>
            <a:ext cx="487636" cy="487636"/>
          </a:xfrm>
          <a:prstGeom prst="rect">
            <a:avLst/>
          </a:prstGeom>
        </p:spPr>
      </p:pic>
    </p:spTree>
    <p:extLst>
      <p:ext uri="{BB962C8B-B14F-4D97-AF65-F5344CB8AC3E}">
        <p14:creationId xmlns:p14="http://schemas.microsoft.com/office/powerpoint/2010/main" val="1384655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3" name="Rettangolo 2">
            <a:extLst>
              <a:ext uri="{FF2B5EF4-FFF2-40B4-BE49-F238E27FC236}">
                <a16:creationId xmlns:a16="http://schemas.microsoft.com/office/drawing/2014/main" id="{F51D2C5B-51E5-3FC4-43AE-02EF45BA45FC}"/>
              </a:ext>
            </a:extLst>
          </p:cNvPr>
          <p:cNvSpPr/>
          <p:nvPr/>
        </p:nvSpPr>
        <p:spPr>
          <a:xfrm>
            <a:off x="482105" y="2463377"/>
            <a:ext cx="11355472" cy="890336"/>
          </a:xfrm>
          <a:prstGeom prst="rect">
            <a:avLst/>
          </a:prstGeom>
          <a:ln/>
        </p:spPr>
        <p:style>
          <a:lnRef idx="0">
            <a:schemeClr val="accent3"/>
          </a:lnRef>
          <a:fillRef idx="3">
            <a:schemeClr val="accent3"/>
          </a:fillRef>
          <a:effectRef idx="3">
            <a:schemeClr val="accent3"/>
          </a:effectRef>
          <a:fontRef idx="minor">
            <a:schemeClr val="lt1"/>
          </a:fontRef>
        </p:style>
        <p:txBody>
          <a:bodyPr rtlCol="0" anchor="ctr"/>
          <a:lstStyle/>
          <a:p>
            <a:r>
              <a:rPr lang="it-IT" sz="2200" b="1" dirty="0">
                <a:latin typeface="Montserrat" panose="00000500000000000000" pitchFamily="2" charset="0"/>
              </a:rPr>
              <a:t>	     Visione e target da raggiungere</a:t>
            </a:r>
          </a:p>
        </p:txBody>
      </p:sp>
      <p:sp>
        <p:nvSpPr>
          <p:cNvPr id="20" name="Rettangolo 19">
            <a:extLst>
              <a:ext uri="{FF2B5EF4-FFF2-40B4-BE49-F238E27FC236}">
                <a16:creationId xmlns:a16="http://schemas.microsoft.com/office/drawing/2014/main" id="{14606B3B-7970-5192-BED9-404A2159C903}"/>
              </a:ext>
            </a:extLst>
          </p:cNvPr>
          <p:cNvSpPr/>
          <p:nvPr/>
        </p:nvSpPr>
        <p:spPr>
          <a:xfrm>
            <a:off x="482105" y="3555437"/>
            <a:ext cx="11355476" cy="890336"/>
          </a:xfrm>
          <a:prstGeom prst="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rtlCol="0" anchor="ct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2200" b="1" dirty="0">
                <a:latin typeface="Montserrat" panose="00000500000000000000" pitchFamily="2" charset="0"/>
              </a:rPr>
              <a:t>		Politica e pianificazione aziendale</a:t>
            </a:r>
          </a:p>
        </p:txBody>
      </p:sp>
      <p:sp>
        <p:nvSpPr>
          <p:cNvPr id="21" name="Rettangolo 20">
            <a:extLst>
              <a:ext uri="{FF2B5EF4-FFF2-40B4-BE49-F238E27FC236}">
                <a16:creationId xmlns:a16="http://schemas.microsoft.com/office/drawing/2014/main" id="{23B0E33C-BAE6-357C-38AD-45A00CE131D8}"/>
              </a:ext>
            </a:extLst>
          </p:cNvPr>
          <p:cNvSpPr/>
          <p:nvPr/>
        </p:nvSpPr>
        <p:spPr>
          <a:xfrm>
            <a:off x="482104" y="4635371"/>
            <a:ext cx="11355477" cy="890336"/>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2200" b="1" dirty="0">
                <a:latin typeface="Montserrat" panose="00000500000000000000" pitchFamily="2" charset="0"/>
              </a:rPr>
              <a:t>		Scelta delle priorità tra gli interventi di efficientamento</a:t>
            </a:r>
          </a:p>
        </p:txBody>
      </p:sp>
      <p:sp>
        <p:nvSpPr>
          <p:cNvPr id="10" name="Rettangolo 9">
            <a:extLst>
              <a:ext uri="{FF2B5EF4-FFF2-40B4-BE49-F238E27FC236}">
                <a16:creationId xmlns:a16="http://schemas.microsoft.com/office/drawing/2014/main" id="{412A62A7-4B04-4C8B-4893-9973BA2B5C24}"/>
              </a:ext>
            </a:extLst>
          </p:cNvPr>
          <p:cNvSpPr/>
          <p:nvPr/>
        </p:nvSpPr>
        <p:spPr>
          <a:xfrm>
            <a:off x="482104" y="5736080"/>
            <a:ext cx="11355473" cy="890336"/>
          </a:xfrm>
          <a:prstGeom prst="rect">
            <a:avLst/>
          </a:prstGeom>
          <a:solidFill>
            <a:schemeClr val="accent1">
              <a:lumMod val="20000"/>
              <a:lumOff val="80000"/>
            </a:schemeClr>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rtlCol="0" anchor="ct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2200" b="1" dirty="0">
                <a:latin typeface="Montserrat" panose="00000500000000000000" pitchFamily="2" charset="0"/>
              </a:rPr>
              <a:t>		Monitoraggio nel tempo</a:t>
            </a:r>
          </a:p>
        </p:txBody>
      </p:sp>
      <p:pic>
        <p:nvPicPr>
          <p:cNvPr id="5" name="Elemento grafico 4" descr="Testa con ingranaggi">
            <a:extLst>
              <a:ext uri="{FF2B5EF4-FFF2-40B4-BE49-F238E27FC236}">
                <a16:creationId xmlns:a16="http://schemas.microsoft.com/office/drawing/2014/main" id="{17F5CFF6-0545-153C-04F6-30E95D61F71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2923" y="3678547"/>
            <a:ext cx="637162" cy="637162"/>
          </a:xfrm>
          <a:prstGeom prst="rect">
            <a:avLst/>
          </a:prstGeom>
        </p:spPr>
      </p:pic>
      <p:pic>
        <p:nvPicPr>
          <p:cNvPr id="8" name="Elemento grafico 7" descr="Occhio">
            <a:extLst>
              <a:ext uri="{FF2B5EF4-FFF2-40B4-BE49-F238E27FC236}">
                <a16:creationId xmlns:a16="http://schemas.microsoft.com/office/drawing/2014/main" id="{5410BB3C-368D-CE33-A885-90D631542CA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90984" y="2524084"/>
            <a:ext cx="768921" cy="768921"/>
          </a:xfrm>
          <a:prstGeom prst="rect">
            <a:avLst/>
          </a:prstGeom>
        </p:spPr>
      </p:pic>
      <p:pic>
        <p:nvPicPr>
          <p:cNvPr id="12" name="Elemento grafico 11" descr="Statistiche da destra a sinistra">
            <a:extLst>
              <a:ext uri="{FF2B5EF4-FFF2-40B4-BE49-F238E27FC236}">
                <a16:creationId xmlns:a16="http://schemas.microsoft.com/office/drawing/2014/main" id="{F392AC14-5EE0-0934-0F6F-14129573615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90984" y="5877772"/>
            <a:ext cx="606951" cy="606951"/>
          </a:xfrm>
          <a:prstGeom prst="rect">
            <a:avLst/>
          </a:prstGeom>
        </p:spPr>
      </p:pic>
      <p:pic>
        <p:nvPicPr>
          <p:cNvPr id="16" name="Elemento grafico 15" descr="Diagramma di Venn">
            <a:extLst>
              <a:ext uri="{FF2B5EF4-FFF2-40B4-BE49-F238E27FC236}">
                <a16:creationId xmlns:a16="http://schemas.microsoft.com/office/drawing/2014/main" id="{24D61331-EE12-DF35-EE13-A8861388F749}"/>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21164" y="4696078"/>
            <a:ext cx="768921" cy="768921"/>
          </a:xfrm>
          <a:prstGeom prst="rect">
            <a:avLst/>
          </a:prstGeom>
        </p:spPr>
      </p:pic>
    </p:spTree>
    <p:extLst>
      <p:ext uri="{BB962C8B-B14F-4D97-AF65-F5344CB8AC3E}">
        <p14:creationId xmlns:p14="http://schemas.microsoft.com/office/powerpoint/2010/main" val="17815370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 Esempi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9" name="CasellaDiTesto 8">
            <a:extLst>
              <a:ext uri="{FF2B5EF4-FFF2-40B4-BE49-F238E27FC236}">
                <a16:creationId xmlns:a16="http://schemas.microsoft.com/office/drawing/2014/main" id="{543CF7C3-7C53-571F-09A3-0D86E54A5B58}"/>
              </a:ext>
            </a:extLst>
          </p:cNvPr>
          <p:cNvSpPr txBox="1"/>
          <p:nvPr/>
        </p:nvSpPr>
        <p:spPr>
          <a:xfrm>
            <a:off x="131952" y="2312884"/>
            <a:ext cx="5878983" cy="2041393"/>
          </a:xfrm>
          <a:prstGeom prst="rect">
            <a:avLst/>
          </a:prstGeom>
          <a:noFill/>
          <a:ln w="57150" cap="flat" cmpd="sng" algn="ctr">
            <a:solidFill>
              <a:schemeClr val="accent1">
                <a:lumMod val="60000"/>
                <a:lumOff val="40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defPPr>
              <a:defRPr lang="en-US"/>
            </a:defPPr>
            <a:lvl1pPr algn="just">
              <a:lnSpc>
                <a:spcPct val="150000"/>
              </a:lnSpc>
              <a:defRPr sz="2000" b="1">
                <a:solidFill>
                  <a:srgbClr val="000000"/>
                </a:solidFill>
                <a:latin typeface="Montserrat" panose="00000500000000000000" pitchFamily="2" charset="0"/>
                <a:ea typeface="MontserratRoman-Regular"/>
                <a:cs typeface="MontserratRoman-Regular"/>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it-IT" dirty="0"/>
              <a:t>Azienda manifatturiera </a:t>
            </a:r>
          </a:p>
          <a:p>
            <a:r>
              <a:rPr lang="it-IT" dirty="0"/>
              <a:t>Settore fabbricazione prodotti in metallo</a:t>
            </a:r>
          </a:p>
          <a:p>
            <a:r>
              <a:rPr lang="it-IT" dirty="0"/>
              <a:t>Fatturato 48 milioni di Euro</a:t>
            </a:r>
          </a:p>
          <a:p>
            <a:r>
              <a:rPr lang="it-IT" dirty="0"/>
              <a:t>Consumo elettrico: 3,7 GWh</a:t>
            </a:r>
          </a:p>
          <a:p>
            <a:endParaRPr lang="it-IT" sz="400" dirty="0"/>
          </a:p>
        </p:txBody>
      </p:sp>
      <p:sp>
        <p:nvSpPr>
          <p:cNvPr id="10" name="CasellaDiTesto 9">
            <a:extLst>
              <a:ext uri="{FF2B5EF4-FFF2-40B4-BE49-F238E27FC236}">
                <a16:creationId xmlns:a16="http://schemas.microsoft.com/office/drawing/2014/main" id="{F83B1CDE-BC30-7153-9A1D-63ED97AB5639}"/>
              </a:ext>
            </a:extLst>
          </p:cNvPr>
          <p:cNvSpPr txBox="1"/>
          <p:nvPr/>
        </p:nvSpPr>
        <p:spPr>
          <a:xfrm>
            <a:off x="6236138" y="2448150"/>
            <a:ext cx="5747411" cy="1446102"/>
          </a:xfrm>
          <a:prstGeom prst="rect">
            <a:avLst/>
          </a:prstGeom>
          <a:solidFill>
            <a:schemeClr val="accent1">
              <a:lumMod val="20000"/>
              <a:lumOff val="80000"/>
            </a:schemeClr>
          </a:solidFill>
          <a:ln>
            <a:solidFill>
              <a:schemeClr val="accent1">
                <a:lumMod val="60000"/>
                <a:lumOff val="40000"/>
              </a:schemeClr>
            </a:solidFill>
          </a:ln>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dirty="0">
                <a:latin typeface="Montserrat" panose="00000500000000000000" pitchFamily="2" charset="0"/>
              </a:rPr>
              <a:t>Intervento proposto (02/2020): impianto FV su due siti per un totale di circa </a:t>
            </a:r>
            <a:r>
              <a:rPr lang="it-IT" sz="1200" b="1" dirty="0">
                <a:latin typeface="Montserrat" panose="00000500000000000000" pitchFamily="2" charset="0"/>
              </a:rPr>
              <a:t>1.500 kW installati</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dirty="0">
                <a:latin typeface="Montserrat" panose="00000500000000000000" pitchFamily="2" charset="0"/>
              </a:rPr>
              <a:t>Produzione elettrica: </a:t>
            </a:r>
            <a:r>
              <a:rPr lang="it-IT" sz="1200" b="1" dirty="0">
                <a:latin typeface="Montserrat" panose="00000500000000000000" pitchFamily="2" charset="0"/>
              </a:rPr>
              <a:t>1.8 GWh </a:t>
            </a:r>
            <a:r>
              <a:rPr lang="it-IT" sz="1200" dirty="0">
                <a:latin typeface="Montserrat" panose="00000500000000000000" pitchFamily="2" charset="0"/>
              </a:rPr>
              <a:t>in autoconsumo al </a:t>
            </a:r>
            <a:r>
              <a:rPr lang="it-IT" sz="1200" b="1" dirty="0">
                <a:latin typeface="Montserrat" panose="00000500000000000000" pitchFamily="2" charset="0"/>
              </a:rPr>
              <a:t>70%</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dirty="0">
                <a:latin typeface="Montserrat" panose="00000500000000000000" pitchFamily="2" charset="0"/>
              </a:rPr>
              <a:t>Tempo di rientro di circa </a:t>
            </a:r>
            <a:r>
              <a:rPr lang="it-IT" sz="1200" b="1" dirty="0">
                <a:latin typeface="Montserrat" panose="00000500000000000000" pitchFamily="2" charset="0"/>
              </a:rPr>
              <a:t>4,5 anni </a:t>
            </a:r>
            <a:r>
              <a:rPr lang="it-IT" sz="1200" dirty="0">
                <a:latin typeface="Montserrat" panose="00000500000000000000" pitchFamily="2" charset="0"/>
              </a:rPr>
              <a:t>(con prezzi fissati – media imponibile circa 160 €/MWh).</a:t>
            </a:r>
          </a:p>
        </p:txBody>
      </p:sp>
      <p:graphicFrame>
        <p:nvGraphicFramePr>
          <p:cNvPr id="3" name="Tabella 3">
            <a:extLst>
              <a:ext uri="{FF2B5EF4-FFF2-40B4-BE49-F238E27FC236}">
                <a16:creationId xmlns:a16="http://schemas.microsoft.com/office/drawing/2014/main" id="{7CA55550-FAEE-7897-BC73-DB6EB98309AE}"/>
              </a:ext>
            </a:extLst>
          </p:cNvPr>
          <p:cNvGraphicFramePr>
            <a:graphicFrameLocks noGrp="1"/>
          </p:cNvGraphicFramePr>
          <p:nvPr>
            <p:extLst>
              <p:ext uri="{D42A27DB-BD31-4B8C-83A1-F6EECF244321}">
                <p14:modId xmlns:p14="http://schemas.microsoft.com/office/powerpoint/2010/main" val="4075917971"/>
              </p:ext>
            </p:extLst>
          </p:nvPr>
        </p:nvGraphicFramePr>
        <p:xfrm>
          <a:off x="1294279" y="4522441"/>
          <a:ext cx="9857275" cy="1446102"/>
        </p:xfrm>
        <a:graphic>
          <a:graphicData uri="http://schemas.openxmlformats.org/drawingml/2006/table">
            <a:tbl>
              <a:tblPr firstRow="1" bandRow="1">
                <a:tableStyleId>{5C22544A-7EE6-4342-B048-85BDC9FD1C3A}</a:tableStyleId>
              </a:tblPr>
              <a:tblGrid>
                <a:gridCol w="1971455">
                  <a:extLst>
                    <a:ext uri="{9D8B030D-6E8A-4147-A177-3AD203B41FA5}">
                      <a16:colId xmlns:a16="http://schemas.microsoft.com/office/drawing/2014/main" val="805953384"/>
                    </a:ext>
                  </a:extLst>
                </a:gridCol>
                <a:gridCol w="1971455">
                  <a:extLst>
                    <a:ext uri="{9D8B030D-6E8A-4147-A177-3AD203B41FA5}">
                      <a16:colId xmlns:a16="http://schemas.microsoft.com/office/drawing/2014/main" val="2223446459"/>
                    </a:ext>
                  </a:extLst>
                </a:gridCol>
                <a:gridCol w="1980289">
                  <a:extLst>
                    <a:ext uri="{9D8B030D-6E8A-4147-A177-3AD203B41FA5}">
                      <a16:colId xmlns:a16="http://schemas.microsoft.com/office/drawing/2014/main" val="931415973"/>
                    </a:ext>
                  </a:extLst>
                </a:gridCol>
                <a:gridCol w="1962621">
                  <a:extLst>
                    <a:ext uri="{9D8B030D-6E8A-4147-A177-3AD203B41FA5}">
                      <a16:colId xmlns:a16="http://schemas.microsoft.com/office/drawing/2014/main" val="460683712"/>
                    </a:ext>
                  </a:extLst>
                </a:gridCol>
                <a:gridCol w="1971455">
                  <a:extLst>
                    <a:ext uri="{9D8B030D-6E8A-4147-A177-3AD203B41FA5}">
                      <a16:colId xmlns:a16="http://schemas.microsoft.com/office/drawing/2014/main" val="716132466"/>
                    </a:ext>
                  </a:extLst>
                </a:gridCol>
              </a:tblGrid>
              <a:tr h="634060">
                <a:tc>
                  <a:txBody>
                    <a:bodyPr/>
                    <a:lstStyle/>
                    <a:p>
                      <a:pPr algn="ctr"/>
                      <a:endParaRPr lang="it-IT" sz="1600" dirty="0">
                        <a:solidFill>
                          <a:schemeClr val="bg2"/>
                        </a:solidFill>
                      </a:endParaRPr>
                    </a:p>
                  </a:txBody>
                  <a:tcPr anchor="ctr"/>
                </a:tc>
                <a:tc>
                  <a:txBody>
                    <a:bodyPr/>
                    <a:lstStyle/>
                    <a:p>
                      <a:pPr algn="ctr"/>
                      <a:r>
                        <a:rPr lang="it-IT" sz="1600" dirty="0">
                          <a:solidFill>
                            <a:schemeClr val="bg2"/>
                          </a:solidFill>
                        </a:rPr>
                        <a:t>Produzione Elettrica</a:t>
                      </a:r>
                    </a:p>
                  </a:txBody>
                  <a:tcPr anchor="ctr"/>
                </a:tc>
                <a:tc>
                  <a:txBody>
                    <a:bodyPr/>
                    <a:lstStyle/>
                    <a:p>
                      <a:pPr algn="ctr"/>
                      <a:r>
                        <a:rPr lang="it-IT" sz="1600" dirty="0">
                          <a:solidFill>
                            <a:schemeClr val="bg2"/>
                          </a:solidFill>
                        </a:rPr>
                        <a:t>Autoconsumo</a:t>
                      </a:r>
                    </a:p>
                  </a:txBody>
                  <a:tcPr anchor="ctr"/>
                </a:tc>
                <a:tc>
                  <a:txBody>
                    <a:bodyPr/>
                    <a:lstStyle/>
                    <a:p>
                      <a:pPr algn="ctr"/>
                      <a:r>
                        <a:rPr lang="it-IT" sz="1600" dirty="0">
                          <a:solidFill>
                            <a:schemeClr val="bg2"/>
                          </a:solidFill>
                        </a:rPr>
                        <a:t>Prezzo energia</a:t>
                      </a:r>
                    </a:p>
                  </a:txBody>
                  <a:tcPr anchor="ctr"/>
                </a:tc>
                <a:tc>
                  <a:txBody>
                    <a:bodyPr/>
                    <a:lstStyle/>
                    <a:p>
                      <a:pPr algn="ctr"/>
                      <a:r>
                        <a:rPr lang="it-IT" sz="1600" dirty="0">
                          <a:solidFill>
                            <a:schemeClr val="bg2"/>
                          </a:solidFill>
                        </a:rPr>
                        <a:t>Risparmio annuo per autoconsumo</a:t>
                      </a:r>
                    </a:p>
                  </a:txBody>
                  <a:tcPr anchor="ctr"/>
                </a:tc>
                <a:extLst>
                  <a:ext uri="{0D108BD9-81ED-4DB2-BD59-A6C34878D82A}">
                    <a16:rowId xmlns:a16="http://schemas.microsoft.com/office/drawing/2014/main" val="1436471785"/>
                  </a:ext>
                </a:extLst>
              </a:tr>
              <a:tr h="406021">
                <a:tc>
                  <a:txBody>
                    <a:bodyPr/>
                    <a:lstStyle/>
                    <a:p>
                      <a:pPr algn="ctr"/>
                      <a:r>
                        <a:rPr lang="it-IT" sz="1600" dirty="0"/>
                        <a:t>Nel 2020</a:t>
                      </a:r>
                    </a:p>
                  </a:txBody>
                  <a:tcPr anchor="ctr"/>
                </a:tc>
                <a:tc>
                  <a:txBody>
                    <a:bodyPr/>
                    <a:lstStyle/>
                    <a:p>
                      <a:pPr algn="ctr"/>
                      <a:r>
                        <a:rPr lang="it-IT" sz="1600" dirty="0"/>
                        <a:t>1.800.000 kWh</a:t>
                      </a:r>
                    </a:p>
                  </a:txBody>
                  <a:tcPr anchor="ctr"/>
                </a:tc>
                <a:tc>
                  <a:txBody>
                    <a:bodyPr/>
                    <a:lstStyle/>
                    <a:p>
                      <a:pPr algn="ctr"/>
                      <a:r>
                        <a:rPr lang="it-IT" sz="1600" dirty="0"/>
                        <a:t>70%</a:t>
                      </a:r>
                    </a:p>
                  </a:txBody>
                  <a:tcPr anchor="ctr"/>
                </a:tc>
                <a:tc>
                  <a:txBody>
                    <a:bodyPr/>
                    <a:lstStyle/>
                    <a:p>
                      <a:pPr algn="ctr"/>
                      <a:r>
                        <a:rPr lang="it-IT" sz="1600" dirty="0"/>
                        <a:t>160 €/MWh</a:t>
                      </a:r>
                    </a:p>
                  </a:txBody>
                  <a:tcPr anchor="ctr"/>
                </a:tc>
                <a:tc>
                  <a:txBody>
                    <a:bodyPr/>
                    <a:lstStyle/>
                    <a:p>
                      <a:pPr algn="ctr"/>
                      <a:r>
                        <a:rPr lang="it-IT" sz="1600" dirty="0"/>
                        <a:t>202.000 €</a:t>
                      </a:r>
                    </a:p>
                  </a:txBody>
                  <a:tcPr anchor="ctr"/>
                </a:tc>
                <a:extLst>
                  <a:ext uri="{0D108BD9-81ED-4DB2-BD59-A6C34878D82A}">
                    <a16:rowId xmlns:a16="http://schemas.microsoft.com/office/drawing/2014/main" val="110531710"/>
                  </a:ext>
                </a:extLst>
              </a:tr>
              <a:tr h="406021">
                <a:tc>
                  <a:txBody>
                    <a:bodyPr/>
                    <a:lstStyle/>
                    <a:p>
                      <a:pPr algn="ctr"/>
                      <a:r>
                        <a:rPr lang="it-IT" sz="1600" dirty="0"/>
                        <a:t>Nel 2022</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dirty="0"/>
                        <a:t>1.800.000 kWh</a:t>
                      </a:r>
                    </a:p>
                  </a:txBody>
                  <a:tcPr anchor="ctr"/>
                </a:tc>
                <a:tc>
                  <a:txBody>
                    <a:bodyPr/>
                    <a:lstStyle/>
                    <a:p>
                      <a:pPr algn="ctr"/>
                      <a:r>
                        <a:rPr lang="it-IT" sz="1600" dirty="0"/>
                        <a:t>70%</a:t>
                      </a:r>
                    </a:p>
                  </a:txBody>
                  <a:tcPr anchor="ctr"/>
                </a:tc>
                <a:tc>
                  <a:txBody>
                    <a:bodyPr/>
                    <a:lstStyle/>
                    <a:p>
                      <a:pPr algn="ctr"/>
                      <a:r>
                        <a:rPr lang="it-IT" sz="1600" dirty="0"/>
                        <a:t>250 €/MWh</a:t>
                      </a:r>
                    </a:p>
                  </a:txBody>
                  <a:tcPr anchor="ctr"/>
                </a:tc>
                <a:tc>
                  <a:txBody>
                    <a:bodyPr/>
                    <a:lstStyle/>
                    <a:p>
                      <a:pPr algn="ctr"/>
                      <a:r>
                        <a:rPr lang="it-IT" sz="1600" dirty="0"/>
                        <a:t>315.000 €</a:t>
                      </a:r>
                    </a:p>
                  </a:txBody>
                  <a:tcPr anchor="ctr"/>
                </a:tc>
                <a:extLst>
                  <a:ext uri="{0D108BD9-81ED-4DB2-BD59-A6C34878D82A}">
                    <a16:rowId xmlns:a16="http://schemas.microsoft.com/office/drawing/2014/main" val="459909948"/>
                  </a:ext>
                </a:extLst>
              </a:tr>
            </a:tbl>
          </a:graphicData>
        </a:graphic>
      </p:graphicFrame>
    </p:spTree>
    <p:extLst>
      <p:ext uri="{BB962C8B-B14F-4D97-AF65-F5344CB8AC3E}">
        <p14:creationId xmlns:p14="http://schemas.microsoft.com/office/powerpoint/2010/main" val="1990093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 Esempi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9" name="CasellaDiTesto 8">
            <a:extLst>
              <a:ext uri="{FF2B5EF4-FFF2-40B4-BE49-F238E27FC236}">
                <a16:creationId xmlns:a16="http://schemas.microsoft.com/office/drawing/2014/main" id="{543CF7C3-7C53-571F-09A3-0D86E54A5B58}"/>
              </a:ext>
            </a:extLst>
          </p:cNvPr>
          <p:cNvSpPr txBox="1"/>
          <p:nvPr/>
        </p:nvSpPr>
        <p:spPr>
          <a:xfrm>
            <a:off x="167394" y="2353720"/>
            <a:ext cx="5304825" cy="1600182"/>
          </a:xfrm>
          <a:prstGeom prst="rect">
            <a:avLst/>
          </a:prstGeom>
          <a:noFill/>
          <a:ln w="57150" cap="flat" cmpd="sng" algn="ctr">
            <a:solidFill>
              <a:schemeClr val="accent1">
                <a:lumMod val="60000"/>
                <a:lumOff val="40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2000" b="1" dirty="0">
                <a:latin typeface="Montserrat" panose="00000500000000000000" pitchFamily="2" charset="0"/>
              </a:rPr>
              <a:t>Azienda manifatturiera settore legno</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sz="2000" b="1" dirty="0">
                <a:latin typeface="Montserrat" panose="00000500000000000000" pitchFamily="2" charset="0"/>
              </a:rPr>
              <a:t>Grande impresa</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sz="2000" b="1" dirty="0">
                <a:latin typeface="Montserrat" panose="00000500000000000000" pitchFamily="2" charset="0"/>
              </a:rPr>
              <a:t>Consumo elettrico: 22 GWh</a:t>
            </a:r>
          </a:p>
          <a:p>
            <a:pPr algn="just">
              <a:lnSpc>
                <a:spcPct val="150000"/>
              </a:lnSpc>
              <a:defRPr>
                <a:solidFill>
                  <a:srgbClr val="000000"/>
                </a:solidFill>
                <a:latin typeface="MontserratRoman-Regular"/>
                <a:ea typeface="MontserratRoman-Regular"/>
                <a:cs typeface="MontserratRoman-Regular"/>
                <a:sym typeface="MontserratRoman-Regular"/>
              </a:defRPr>
            </a:pPr>
            <a:endParaRPr lang="it-IT" sz="600" b="1" dirty="0">
              <a:latin typeface="Montserrat" panose="00000500000000000000" pitchFamily="2" charset="0"/>
            </a:endParaRPr>
          </a:p>
        </p:txBody>
      </p:sp>
      <p:sp>
        <p:nvSpPr>
          <p:cNvPr id="10" name="CasellaDiTesto 9">
            <a:extLst>
              <a:ext uri="{FF2B5EF4-FFF2-40B4-BE49-F238E27FC236}">
                <a16:creationId xmlns:a16="http://schemas.microsoft.com/office/drawing/2014/main" id="{F83B1CDE-BC30-7153-9A1D-63ED97AB5639}"/>
              </a:ext>
            </a:extLst>
          </p:cNvPr>
          <p:cNvSpPr txBox="1"/>
          <p:nvPr/>
        </p:nvSpPr>
        <p:spPr>
          <a:xfrm>
            <a:off x="5709766" y="2328691"/>
            <a:ext cx="5987160" cy="1446102"/>
          </a:xfrm>
          <a:prstGeom prst="rect">
            <a:avLst/>
          </a:prstGeom>
          <a:solidFill>
            <a:schemeClr val="accent1">
              <a:lumMod val="20000"/>
              <a:lumOff val="80000"/>
            </a:schemeClr>
          </a:solidFill>
          <a:ln>
            <a:solidFill>
              <a:schemeClr val="accent1">
                <a:lumMod val="60000"/>
                <a:lumOff val="40000"/>
              </a:schemeClr>
            </a:solidFill>
          </a:ln>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dirty="0">
                <a:latin typeface="Montserrat" panose="00000500000000000000" pitchFamily="2" charset="0"/>
              </a:rPr>
              <a:t>Intervento proposto: efficientamento sistema di generazione aria compressa che incide per il 30% dei consumi elettrici</a:t>
            </a:r>
            <a:endParaRPr lang="it-IT" sz="1200" b="1" dirty="0">
              <a:latin typeface="Montserrat" panose="00000500000000000000" pitchFamily="2" charset="0"/>
            </a:endParaRPr>
          </a:p>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b="1" dirty="0">
                <a:latin typeface="Montserrat" panose="00000500000000000000" pitchFamily="2" charset="0"/>
              </a:rPr>
              <a:t>Soluzione A: </a:t>
            </a:r>
            <a:r>
              <a:rPr lang="it-IT" sz="1200" dirty="0">
                <a:latin typeface="Montserrat" panose="00000500000000000000" pitchFamily="2" charset="0"/>
              </a:rPr>
              <a:t>sostituire solo i compressori vetusti - tempo di rientro 2,5 anni</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b="1" dirty="0">
                <a:latin typeface="Montserrat" panose="00000500000000000000" pitchFamily="2" charset="0"/>
              </a:rPr>
              <a:t>Soluzione B:</a:t>
            </a:r>
            <a:r>
              <a:rPr lang="it-IT" sz="1200" dirty="0">
                <a:latin typeface="Montserrat" panose="00000500000000000000" pitchFamily="2" charset="0"/>
              </a:rPr>
              <a:t> riconfigurare le centrali di aria compressa e raggiungere il target di 0,12 kWh/mc - tempo di rientro 2 anni</a:t>
            </a:r>
          </a:p>
        </p:txBody>
      </p:sp>
      <p:graphicFrame>
        <p:nvGraphicFramePr>
          <p:cNvPr id="3" name="Tabella 3">
            <a:extLst>
              <a:ext uri="{FF2B5EF4-FFF2-40B4-BE49-F238E27FC236}">
                <a16:creationId xmlns:a16="http://schemas.microsoft.com/office/drawing/2014/main" id="{7CA55550-FAEE-7897-BC73-DB6EB98309AE}"/>
              </a:ext>
            </a:extLst>
          </p:cNvPr>
          <p:cNvGraphicFramePr>
            <a:graphicFrameLocks noGrp="1"/>
          </p:cNvGraphicFramePr>
          <p:nvPr>
            <p:extLst>
              <p:ext uri="{D42A27DB-BD31-4B8C-83A1-F6EECF244321}">
                <p14:modId xmlns:p14="http://schemas.microsoft.com/office/powerpoint/2010/main" val="3599610099"/>
              </p:ext>
            </p:extLst>
          </p:nvPr>
        </p:nvGraphicFramePr>
        <p:xfrm>
          <a:off x="543581" y="4345796"/>
          <a:ext cx="11364400" cy="1564640"/>
        </p:xfrm>
        <a:graphic>
          <a:graphicData uri="http://schemas.openxmlformats.org/drawingml/2006/table">
            <a:tbl>
              <a:tblPr firstRow="1" bandRow="1">
                <a:tableStyleId>{5C22544A-7EE6-4342-B048-85BDC9FD1C3A}</a:tableStyleId>
              </a:tblPr>
              <a:tblGrid>
                <a:gridCol w="2272880">
                  <a:extLst>
                    <a:ext uri="{9D8B030D-6E8A-4147-A177-3AD203B41FA5}">
                      <a16:colId xmlns:a16="http://schemas.microsoft.com/office/drawing/2014/main" val="805953384"/>
                    </a:ext>
                  </a:extLst>
                </a:gridCol>
                <a:gridCol w="2272880">
                  <a:extLst>
                    <a:ext uri="{9D8B030D-6E8A-4147-A177-3AD203B41FA5}">
                      <a16:colId xmlns:a16="http://schemas.microsoft.com/office/drawing/2014/main" val="2223446459"/>
                    </a:ext>
                  </a:extLst>
                </a:gridCol>
                <a:gridCol w="2272880">
                  <a:extLst>
                    <a:ext uri="{9D8B030D-6E8A-4147-A177-3AD203B41FA5}">
                      <a16:colId xmlns:a16="http://schemas.microsoft.com/office/drawing/2014/main" val="931415973"/>
                    </a:ext>
                  </a:extLst>
                </a:gridCol>
                <a:gridCol w="2272880">
                  <a:extLst>
                    <a:ext uri="{9D8B030D-6E8A-4147-A177-3AD203B41FA5}">
                      <a16:colId xmlns:a16="http://schemas.microsoft.com/office/drawing/2014/main" val="460683712"/>
                    </a:ext>
                  </a:extLst>
                </a:gridCol>
                <a:gridCol w="2272880">
                  <a:extLst>
                    <a:ext uri="{9D8B030D-6E8A-4147-A177-3AD203B41FA5}">
                      <a16:colId xmlns:a16="http://schemas.microsoft.com/office/drawing/2014/main" val="716132466"/>
                    </a:ext>
                  </a:extLst>
                </a:gridCol>
              </a:tblGrid>
              <a:tr h="370840">
                <a:tc>
                  <a:txBody>
                    <a:bodyPr/>
                    <a:lstStyle/>
                    <a:p>
                      <a:pPr algn="ctr"/>
                      <a:endParaRPr lang="it-IT" sz="1600" dirty="0">
                        <a:solidFill>
                          <a:schemeClr val="bg2"/>
                        </a:solidFill>
                      </a:endParaRPr>
                    </a:p>
                  </a:txBody>
                  <a:tcPr/>
                </a:tc>
                <a:tc>
                  <a:txBody>
                    <a:bodyPr/>
                    <a:lstStyle/>
                    <a:p>
                      <a:pPr algn="ctr"/>
                      <a:r>
                        <a:rPr lang="it-IT" sz="1600" dirty="0">
                          <a:solidFill>
                            <a:schemeClr val="bg2"/>
                          </a:solidFill>
                        </a:rPr>
                        <a:t>Risparmio energia elettrica</a:t>
                      </a:r>
                    </a:p>
                  </a:txBody>
                  <a:tcPr anchor="ctr"/>
                </a:tc>
                <a:tc>
                  <a:txBody>
                    <a:bodyPr/>
                    <a:lstStyle/>
                    <a:p>
                      <a:pPr algn="ctr"/>
                      <a:r>
                        <a:rPr lang="it-IT" sz="1600" dirty="0">
                          <a:solidFill>
                            <a:schemeClr val="bg2"/>
                          </a:solidFill>
                        </a:rPr>
                        <a:t>Tempo di rientro</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dirty="0">
                          <a:solidFill>
                            <a:schemeClr val="bg2"/>
                          </a:solidFill>
                        </a:rPr>
                        <a:t>Risparmio economico annuo (0,15 €/kWh)</a:t>
                      </a:r>
                    </a:p>
                  </a:txBody>
                  <a:tcPr anchor="ctr"/>
                </a:tc>
                <a:tc>
                  <a:txBody>
                    <a:bodyPr/>
                    <a:lstStyle/>
                    <a:p>
                      <a:pPr algn="ctr"/>
                      <a:r>
                        <a:rPr lang="it-IT" sz="1600" dirty="0">
                          <a:solidFill>
                            <a:schemeClr val="bg2"/>
                          </a:solidFill>
                        </a:rPr>
                        <a:t>Risparmio economico annuo (0,250 €/kWh)</a:t>
                      </a:r>
                    </a:p>
                  </a:txBody>
                  <a:tcPr anchor="ctr"/>
                </a:tc>
                <a:extLst>
                  <a:ext uri="{0D108BD9-81ED-4DB2-BD59-A6C34878D82A}">
                    <a16:rowId xmlns:a16="http://schemas.microsoft.com/office/drawing/2014/main" val="1436471785"/>
                  </a:ext>
                </a:extLst>
              </a:tr>
              <a:tr h="370840">
                <a:tc>
                  <a:txBody>
                    <a:bodyPr/>
                    <a:lstStyle/>
                    <a:p>
                      <a:pPr algn="ctr"/>
                      <a:r>
                        <a:rPr lang="it-IT" sz="1600" dirty="0"/>
                        <a:t>Caso A</a:t>
                      </a:r>
                    </a:p>
                  </a:txBody>
                  <a:tcPr/>
                </a:tc>
                <a:tc>
                  <a:txBody>
                    <a:bodyPr/>
                    <a:lstStyle/>
                    <a:p>
                      <a:pPr algn="ctr"/>
                      <a:r>
                        <a:rPr lang="it-IT" sz="1600" dirty="0"/>
                        <a:t>10%</a:t>
                      </a:r>
                    </a:p>
                  </a:txBody>
                  <a:tcPr/>
                </a:tc>
                <a:tc>
                  <a:txBody>
                    <a:bodyPr/>
                    <a:lstStyle/>
                    <a:p>
                      <a:pPr algn="ctr"/>
                      <a:r>
                        <a:rPr lang="it-IT" sz="1600" dirty="0"/>
                        <a:t>2,5 anni</a:t>
                      </a:r>
                    </a:p>
                  </a:txBody>
                  <a:tcPr/>
                </a:tc>
                <a:tc>
                  <a:txBody>
                    <a:bodyPr/>
                    <a:lstStyle/>
                    <a:p>
                      <a:pPr algn="ctr"/>
                      <a:r>
                        <a:rPr lang="it-IT" sz="1600" dirty="0"/>
                        <a:t>123.000 €</a:t>
                      </a:r>
                    </a:p>
                  </a:txBody>
                  <a:tcPr/>
                </a:tc>
                <a:tc>
                  <a:txBody>
                    <a:bodyPr/>
                    <a:lstStyle/>
                    <a:p>
                      <a:pPr algn="ctr"/>
                      <a:r>
                        <a:rPr lang="it-IT" sz="1600" dirty="0"/>
                        <a:t>205.000 €</a:t>
                      </a:r>
                    </a:p>
                  </a:txBody>
                  <a:tcPr/>
                </a:tc>
                <a:extLst>
                  <a:ext uri="{0D108BD9-81ED-4DB2-BD59-A6C34878D82A}">
                    <a16:rowId xmlns:a16="http://schemas.microsoft.com/office/drawing/2014/main" val="110531710"/>
                  </a:ext>
                </a:extLst>
              </a:tr>
              <a:tr h="370840">
                <a:tc>
                  <a:txBody>
                    <a:bodyPr/>
                    <a:lstStyle/>
                    <a:p>
                      <a:pPr algn="ctr"/>
                      <a:r>
                        <a:rPr lang="it-IT" sz="1600" dirty="0"/>
                        <a:t>Caso B</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dirty="0"/>
                        <a:t>26%</a:t>
                      </a:r>
                    </a:p>
                  </a:txBody>
                  <a:tcPr/>
                </a:tc>
                <a:tc>
                  <a:txBody>
                    <a:bodyPr/>
                    <a:lstStyle/>
                    <a:p>
                      <a:pPr algn="ctr"/>
                      <a:r>
                        <a:rPr lang="it-IT" sz="1600" dirty="0"/>
                        <a:t>1,8 anni</a:t>
                      </a:r>
                    </a:p>
                  </a:txBody>
                  <a:tcPr/>
                </a:tc>
                <a:tc>
                  <a:txBody>
                    <a:bodyPr/>
                    <a:lstStyle/>
                    <a:p>
                      <a:pPr algn="ctr"/>
                      <a:r>
                        <a:rPr lang="it-IT" sz="1600" dirty="0"/>
                        <a:t>338.000 €</a:t>
                      </a:r>
                    </a:p>
                  </a:txBody>
                  <a:tcPr/>
                </a:tc>
                <a:tc>
                  <a:txBody>
                    <a:bodyPr/>
                    <a:lstStyle/>
                    <a:p>
                      <a:pPr algn="ctr"/>
                      <a:r>
                        <a:rPr lang="it-IT" sz="1600" dirty="0"/>
                        <a:t>564.000 €</a:t>
                      </a:r>
                    </a:p>
                  </a:txBody>
                  <a:tcPr/>
                </a:tc>
                <a:extLst>
                  <a:ext uri="{0D108BD9-81ED-4DB2-BD59-A6C34878D82A}">
                    <a16:rowId xmlns:a16="http://schemas.microsoft.com/office/drawing/2014/main" val="459909948"/>
                  </a:ext>
                </a:extLst>
              </a:tr>
            </a:tbl>
          </a:graphicData>
        </a:graphic>
      </p:graphicFrame>
      <p:pic>
        <p:nvPicPr>
          <p:cNvPr id="8" name="Elemento grafico 7" descr="Freccia, curva oraria">
            <a:extLst>
              <a:ext uri="{FF2B5EF4-FFF2-40B4-BE49-F238E27FC236}">
                <a16:creationId xmlns:a16="http://schemas.microsoft.com/office/drawing/2014/main" id="{677ADA81-E0E1-C81B-0AEF-D0912D462EB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45552" y="5910436"/>
            <a:ext cx="751420" cy="751420"/>
          </a:xfrm>
          <a:prstGeom prst="rect">
            <a:avLst/>
          </a:prstGeom>
        </p:spPr>
      </p:pic>
      <p:sp>
        <p:nvSpPr>
          <p:cNvPr id="12" name="CasellaDiTesto 11">
            <a:extLst>
              <a:ext uri="{FF2B5EF4-FFF2-40B4-BE49-F238E27FC236}">
                <a16:creationId xmlns:a16="http://schemas.microsoft.com/office/drawing/2014/main" id="{F5BA1792-20CD-CAB1-7226-7CE935EA7F44}"/>
              </a:ext>
            </a:extLst>
          </p:cNvPr>
          <p:cNvSpPr txBox="1"/>
          <p:nvPr/>
        </p:nvSpPr>
        <p:spPr>
          <a:xfrm>
            <a:off x="2096973" y="6211837"/>
            <a:ext cx="3040420" cy="523220"/>
          </a:xfrm>
          <a:prstGeom prst="rect">
            <a:avLst/>
          </a:prstGeom>
          <a:noFill/>
        </p:spPr>
        <p:txBody>
          <a:bodyPr wrap="square" rtlCol="0">
            <a:spAutoFit/>
          </a:bodyPr>
          <a:lstStyle/>
          <a:p>
            <a:r>
              <a:rPr lang="it-IT" sz="1400" dirty="0"/>
              <a:t>Possibilità di accedere ai TEE (circa 50.000 €/anno per 5 anni)</a:t>
            </a:r>
          </a:p>
        </p:txBody>
      </p:sp>
    </p:spTree>
    <p:extLst>
      <p:ext uri="{BB962C8B-B14F-4D97-AF65-F5344CB8AC3E}">
        <p14:creationId xmlns:p14="http://schemas.microsoft.com/office/powerpoint/2010/main" val="1257140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 Esempi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9" name="CasellaDiTesto 8">
            <a:extLst>
              <a:ext uri="{FF2B5EF4-FFF2-40B4-BE49-F238E27FC236}">
                <a16:creationId xmlns:a16="http://schemas.microsoft.com/office/drawing/2014/main" id="{543CF7C3-7C53-571F-09A3-0D86E54A5B58}"/>
              </a:ext>
            </a:extLst>
          </p:cNvPr>
          <p:cNvSpPr txBox="1"/>
          <p:nvPr/>
        </p:nvSpPr>
        <p:spPr>
          <a:xfrm>
            <a:off x="167394" y="2353720"/>
            <a:ext cx="5701553" cy="1600182"/>
          </a:xfrm>
          <a:prstGeom prst="rect">
            <a:avLst/>
          </a:prstGeom>
          <a:noFill/>
          <a:ln w="57150" cap="flat" cmpd="sng" algn="ctr">
            <a:solidFill>
              <a:schemeClr val="accent1">
                <a:lumMod val="60000"/>
                <a:lumOff val="40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defPPr>
              <a:defRPr lang="en-US"/>
            </a:defPPr>
            <a:lvl1pPr algn="just">
              <a:lnSpc>
                <a:spcPct val="150000"/>
              </a:lnSpc>
              <a:defRPr sz="2000" b="1">
                <a:solidFill>
                  <a:srgbClr val="000000"/>
                </a:solidFill>
                <a:latin typeface="Montserrat" panose="00000500000000000000" pitchFamily="2" charset="0"/>
                <a:ea typeface="MontserratRoman-Regular"/>
                <a:cs typeface="MontserratRoman-Regular"/>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it-IT" dirty="0"/>
              <a:t>Azienda manifatturiera settore stampa</a:t>
            </a:r>
          </a:p>
          <a:p>
            <a:r>
              <a:rPr lang="it-IT" dirty="0"/>
              <a:t>Impresa Energivora</a:t>
            </a:r>
          </a:p>
          <a:p>
            <a:r>
              <a:rPr lang="it-IT" dirty="0"/>
              <a:t>Consumo elettrico: 3,3 GWh</a:t>
            </a:r>
          </a:p>
          <a:p>
            <a:endParaRPr lang="it-IT" sz="600" dirty="0"/>
          </a:p>
        </p:txBody>
      </p:sp>
      <p:sp>
        <p:nvSpPr>
          <p:cNvPr id="10" name="CasellaDiTesto 9">
            <a:extLst>
              <a:ext uri="{FF2B5EF4-FFF2-40B4-BE49-F238E27FC236}">
                <a16:creationId xmlns:a16="http://schemas.microsoft.com/office/drawing/2014/main" id="{F83B1CDE-BC30-7153-9A1D-63ED97AB5639}"/>
              </a:ext>
            </a:extLst>
          </p:cNvPr>
          <p:cNvSpPr txBox="1"/>
          <p:nvPr/>
        </p:nvSpPr>
        <p:spPr>
          <a:xfrm>
            <a:off x="6132513" y="2536896"/>
            <a:ext cx="5536492" cy="892104"/>
          </a:xfrm>
          <a:prstGeom prst="rect">
            <a:avLst/>
          </a:prstGeom>
          <a:solidFill>
            <a:schemeClr val="accent1">
              <a:lumMod val="20000"/>
              <a:lumOff val="80000"/>
            </a:schemeClr>
          </a:solidFill>
          <a:ln>
            <a:solidFill>
              <a:schemeClr val="accent1">
                <a:lumMod val="60000"/>
                <a:lumOff val="40000"/>
              </a:schemeClr>
            </a:solidFill>
          </a:ln>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dirty="0">
                <a:latin typeface="Montserrat" panose="00000500000000000000" pitchFamily="2" charset="0"/>
              </a:rPr>
              <a:t>Intervento proposto: sostituzione corpi luce esistenti previa verifica illuminotecnica.</a:t>
            </a:r>
          </a:p>
          <a:p>
            <a:pPr algn="just">
              <a:lnSpc>
                <a:spcPct val="150000"/>
              </a:lnSpc>
              <a:defRPr>
                <a:solidFill>
                  <a:srgbClr val="000000"/>
                </a:solidFill>
                <a:latin typeface="MontserratRoman-Regular"/>
                <a:ea typeface="MontserratRoman-Regular"/>
                <a:cs typeface="MontserratRoman-Regular"/>
                <a:sym typeface="MontserratRoman-Regular"/>
              </a:defRPr>
            </a:pPr>
            <a:r>
              <a:rPr lang="it-IT" sz="1200" b="1" dirty="0">
                <a:latin typeface="Montserrat" panose="00000500000000000000" pitchFamily="2" charset="0"/>
              </a:rPr>
              <a:t>Risparmio del 60% rispetto ai consumi ante intervento.</a:t>
            </a:r>
          </a:p>
        </p:txBody>
      </p:sp>
      <p:graphicFrame>
        <p:nvGraphicFramePr>
          <p:cNvPr id="14" name="Tabella 3">
            <a:extLst>
              <a:ext uri="{FF2B5EF4-FFF2-40B4-BE49-F238E27FC236}">
                <a16:creationId xmlns:a16="http://schemas.microsoft.com/office/drawing/2014/main" id="{9B61C112-5D97-B797-047D-5BB6C50A8B6F}"/>
              </a:ext>
            </a:extLst>
          </p:cNvPr>
          <p:cNvGraphicFramePr>
            <a:graphicFrameLocks noGrp="1"/>
          </p:cNvGraphicFramePr>
          <p:nvPr>
            <p:extLst>
              <p:ext uri="{D42A27DB-BD31-4B8C-83A1-F6EECF244321}">
                <p14:modId xmlns:p14="http://schemas.microsoft.com/office/powerpoint/2010/main" val="2684934834"/>
              </p:ext>
            </p:extLst>
          </p:nvPr>
        </p:nvGraphicFramePr>
        <p:xfrm>
          <a:off x="965795" y="4583273"/>
          <a:ext cx="10260410" cy="1320800"/>
        </p:xfrm>
        <a:graphic>
          <a:graphicData uri="http://schemas.openxmlformats.org/drawingml/2006/table">
            <a:tbl>
              <a:tblPr firstRow="1" bandRow="1">
                <a:tableStyleId>{5C22544A-7EE6-4342-B048-85BDC9FD1C3A}</a:tableStyleId>
              </a:tblPr>
              <a:tblGrid>
                <a:gridCol w="2052082">
                  <a:extLst>
                    <a:ext uri="{9D8B030D-6E8A-4147-A177-3AD203B41FA5}">
                      <a16:colId xmlns:a16="http://schemas.microsoft.com/office/drawing/2014/main" val="805953384"/>
                    </a:ext>
                  </a:extLst>
                </a:gridCol>
                <a:gridCol w="2052082">
                  <a:extLst>
                    <a:ext uri="{9D8B030D-6E8A-4147-A177-3AD203B41FA5}">
                      <a16:colId xmlns:a16="http://schemas.microsoft.com/office/drawing/2014/main" val="2223446459"/>
                    </a:ext>
                  </a:extLst>
                </a:gridCol>
                <a:gridCol w="2052082">
                  <a:extLst>
                    <a:ext uri="{9D8B030D-6E8A-4147-A177-3AD203B41FA5}">
                      <a16:colId xmlns:a16="http://schemas.microsoft.com/office/drawing/2014/main" val="460683712"/>
                    </a:ext>
                  </a:extLst>
                </a:gridCol>
                <a:gridCol w="2052082">
                  <a:extLst>
                    <a:ext uri="{9D8B030D-6E8A-4147-A177-3AD203B41FA5}">
                      <a16:colId xmlns:a16="http://schemas.microsoft.com/office/drawing/2014/main" val="716132466"/>
                    </a:ext>
                  </a:extLst>
                </a:gridCol>
                <a:gridCol w="2052082">
                  <a:extLst>
                    <a:ext uri="{9D8B030D-6E8A-4147-A177-3AD203B41FA5}">
                      <a16:colId xmlns:a16="http://schemas.microsoft.com/office/drawing/2014/main" val="3031223551"/>
                    </a:ext>
                  </a:extLst>
                </a:gridCol>
              </a:tblGrid>
              <a:tr h="370840">
                <a:tc>
                  <a:txBody>
                    <a:bodyPr/>
                    <a:lstStyle/>
                    <a:p>
                      <a:pPr algn="ctr"/>
                      <a:endParaRPr lang="it-IT" sz="1600" dirty="0">
                        <a:solidFill>
                          <a:schemeClr val="bg2"/>
                        </a:solidFill>
                      </a:endParaRPr>
                    </a:p>
                  </a:txBody>
                  <a:tcPr/>
                </a:tc>
                <a:tc>
                  <a:txBody>
                    <a:bodyPr/>
                    <a:lstStyle/>
                    <a:p>
                      <a:pPr algn="ctr"/>
                      <a:r>
                        <a:rPr lang="it-IT" sz="1600" dirty="0">
                          <a:solidFill>
                            <a:schemeClr val="bg2"/>
                          </a:solidFill>
                        </a:rPr>
                        <a:t>Risparmio elettrico</a:t>
                      </a:r>
                    </a:p>
                  </a:txBody>
                  <a:tcPr anchor="ctr"/>
                </a:tc>
                <a:tc>
                  <a:txBody>
                    <a:bodyPr/>
                    <a:lstStyle/>
                    <a:p>
                      <a:pPr algn="ctr"/>
                      <a:r>
                        <a:rPr lang="it-IT" sz="1600" dirty="0">
                          <a:solidFill>
                            <a:schemeClr val="bg2"/>
                          </a:solidFill>
                        </a:rPr>
                        <a:t>Prezzo energia</a:t>
                      </a:r>
                    </a:p>
                  </a:txBody>
                  <a:tcPr anchor="ctr"/>
                </a:tc>
                <a:tc>
                  <a:txBody>
                    <a:bodyPr/>
                    <a:lstStyle/>
                    <a:p>
                      <a:pPr algn="ctr"/>
                      <a:r>
                        <a:rPr lang="it-IT" sz="1600" dirty="0">
                          <a:solidFill>
                            <a:schemeClr val="bg2"/>
                          </a:solidFill>
                        </a:rPr>
                        <a:t>Risparmio economico annuo</a:t>
                      </a:r>
                    </a:p>
                  </a:txBody>
                  <a:tcPr anchor="ctr"/>
                </a:tc>
                <a:tc>
                  <a:txBody>
                    <a:bodyPr/>
                    <a:lstStyle/>
                    <a:p>
                      <a:pPr algn="ctr"/>
                      <a:r>
                        <a:rPr lang="it-IT" sz="1600" dirty="0">
                          <a:solidFill>
                            <a:schemeClr val="bg2"/>
                          </a:solidFill>
                        </a:rPr>
                        <a:t>Tempo di rientro</a:t>
                      </a:r>
                    </a:p>
                  </a:txBody>
                  <a:tcPr anchor="ctr"/>
                </a:tc>
                <a:extLst>
                  <a:ext uri="{0D108BD9-81ED-4DB2-BD59-A6C34878D82A}">
                    <a16:rowId xmlns:a16="http://schemas.microsoft.com/office/drawing/2014/main" val="1436471785"/>
                  </a:ext>
                </a:extLst>
              </a:tr>
              <a:tr h="370840">
                <a:tc>
                  <a:txBody>
                    <a:bodyPr/>
                    <a:lstStyle/>
                    <a:p>
                      <a:pPr algn="ctr"/>
                      <a:r>
                        <a:rPr lang="it-IT" sz="1600" dirty="0"/>
                        <a:t>Nel 2020</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800" b="0" kern="1200" dirty="0">
                          <a:solidFill>
                            <a:schemeClr val="dk1"/>
                          </a:solidFill>
                          <a:effectLst/>
                          <a:latin typeface="+mn-lt"/>
                          <a:ea typeface="+mn-ea"/>
                          <a:cs typeface="+mn-cs"/>
                        </a:rPr>
                        <a:t>267.000 </a:t>
                      </a:r>
                      <a:r>
                        <a:rPr lang="it-IT" sz="1600" b="0" dirty="0"/>
                        <a:t> kWh</a:t>
                      </a:r>
                    </a:p>
                  </a:txBody>
                  <a:tcPr/>
                </a:tc>
                <a:tc>
                  <a:txBody>
                    <a:bodyPr/>
                    <a:lstStyle/>
                    <a:p>
                      <a:pPr algn="ctr"/>
                      <a:r>
                        <a:rPr lang="it-IT" sz="1600" dirty="0"/>
                        <a:t>150 €/MWh</a:t>
                      </a:r>
                    </a:p>
                  </a:txBody>
                  <a:tcPr/>
                </a:tc>
                <a:tc>
                  <a:txBody>
                    <a:bodyPr/>
                    <a:lstStyle/>
                    <a:p>
                      <a:pPr algn="ctr"/>
                      <a:r>
                        <a:rPr lang="it-IT" sz="1600" dirty="0"/>
                        <a:t>40.000 €</a:t>
                      </a:r>
                    </a:p>
                  </a:txBody>
                  <a:tcPr/>
                </a:tc>
                <a:tc>
                  <a:txBody>
                    <a:bodyPr/>
                    <a:lstStyle/>
                    <a:p>
                      <a:pPr algn="ctr"/>
                      <a:r>
                        <a:rPr lang="it-IT" sz="1600" dirty="0"/>
                        <a:t>3 anni</a:t>
                      </a:r>
                    </a:p>
                  </a:txBody>
                  <a:tcPr/>
                </a:tc>
                <a:extLst>
                  <a:ext uri="{0D108BD9-81ED-4DB2-BD59-A6C34878D82A}">
                    <a16:rowId xmlns:a16="http://schemas.microsoft.com/office/drawing/2014/main" val="110531710"/>
                  </a:ext>
                </a:extLst>
              </a:tr>
              <a:tr h="370840">
                <a:tc>
                  <a:txBody>
                    <a:bodyPr/>
                    <a:lstStyle/>
                    <a:p>
                      <a:pPr algn="ctr"/>
                      <a:r>
                        <a:rPr lang="it-IT" sz="1600" dirty="0"/>
                        <a:t>Nel 2022</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800" b="0" kern="1200" dirty="0">
                          <a:solidFill>
                            <a:schemeClr val="dk1"/>
                          </a:solidFill>
                          <a:effectLst/>
                          <a:latin typeface="+mn-lt"/>
                          <a:ea typeface="+mn-ea"/>
                          <a:cs typeface="+mn-cs"/>
                        </a:rPr>
                        <a:t>267.000 </a:t>
                      </a:r>
                      <a:r>
                        <a:rPr lang="it-IT" sz="1600" b="0" dirty="0"/>
                        <a:t> kWh</a:t>
                      </a:r>
                    </a:p>
                  </a:txBody>
                  <a:tcPr/>
                </a:tc>
                <a:tc>
                  <a:txBody>
                    <a:bodyPr/>
                    <a:lstStyle/>
                    <a:p>
                      <a:pPr algn="ctr"/>
                      <a:r>
                        <a:rPr lang="it-IT" sz="1600" dirty="0"/>
                        <a:t>250 €/MWh</a:t>
                      </a:r>
                    </a:p>
                  </a:txBody>
                  <a:tcPr/>
                </a:tc>
                <a:tc>
                  <a:txBody>
                    <a:bodyPr/>
                    <a:lstStyle/>
                    <a:p>
                      <a:pPr algn="ctr"/>
                      <a:r>
                        <a:rPr lang="it-IT" sz="1600" dirty="0"/>
                        <a:t>66.700 €</a:t>
                      </a:r>
                    </a:p>
                  </a:txBody>
                  <a:tcPr/>
                </a:tc>
                <a:tc>
                  <a:txBody>
                    <a:bodyPr/>
                    <a:lstStyle/>
                    <a:p>
                      <a:pPr algn="ctr"/>
                      <a:r>
                        <a:rPr lang="it-IT" sz="1600" dirty="0"/>
                        <a:t>1,8 anni</a:t>
                      </a:r>
                    </a:p>
                  </a:txBody>
                  <a:tcPr/>
                </a:tc>
                <a:extLst>
                  <a:ext uri="{0D108BD9-81ED-4DB2-BD59-A6C34878D82A}">
                    <a16:rowId xmlns:a16="http://schemas.microsoft.com/office/drawing/2014/main" val="459909948"/>
                  </a:ext>
                </a:extLst>
              </a:tr>
            </a:tbl>
          </a:graphicData>
        </a:graphic>
      </p:graphicFrame>
    </p:spTree>
    <p:extLst>
      <p:ext uri="{BB962C8B-B14F-4D97-AF65-F5344CB8AC3E}">
        <p14:creationId xmlns:p14="http://schemas.microsoft.com/office/powerpoint/2010/main" val="3139337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con ALI ENERGIA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5" name="Immagine 14">
            <a:extLst>
              <a:ext uri="{FF2B5EF4-FFF2-40B4-BE49-F238E27FC236}">
                <a16:creationId xmlns:a16="http://schemas.microsoft.com/office/drawing/2014/main" id="{58F461BB-BD2B-14BB-E02A-AC65FCD57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77916" y="105153"/>
            <a:ext cx="2312498" cy="387029"/>
          </a:xfrm>
          <a:prstGeom prst="rect">
            <a:avLst/>
          </a:prstGeom>
        </p:spPr>
      </p:pic>
      <p:sp>
        <p:nvSpPr>
          <p:cNvPr id="17" name="CasellaDiTesto 16">
            <a:extLst>
              <a:ext uri="{FF2B5EF4-FFF2-40B4-BE49-F238E27FC236}">
                <a16:creationId xmlns:a16="http://schemas.microsoft.com/office/drawing/2014/main" id="{8C63347C-5235-F5A3-30E3-28D781F85358}"/>
              </a:ext>
            </a:extLst>
          </p:cNvPr>
          <p:cNvSpPr txBox="1"/>
          <p:nvPr/>
        </p:nvSpPr>
        <p:spPr>
          <a:xfrm>
            <a:off x="777478" y="2474401"/>
            <a:ext cx="10735597" cy="501932"/>
          </a:xfrm>
          <a:prstGeom prst="rect">
            <a:avLst/>
          </a:prstGeom>
          <a:solidFill>
            <a:schemeClr val="accent1">
              <a:lumMod val="20000"/>
              <a:lumOff val="80000"/>
            </a:schemeClr>
          </a:solidFill>
          <a:ln w="57150" cap="flat" cmpd="sng" algn="ctr">
            <a:solidFill>
              <a:schemeClr val="accent1">
                <a:lumMod val="60000"/>
                <a:lumOff val="40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defPPr>
              <a:defRPr lang="en-US"/>
            </a:defPPr>
            <a:lvl1pPr algn="just">
              <a:lnSpc>
                <a:spcPct val="150000"/>
              </a:lnSpc>
              <a:defRPr sz="2000" b="1">
                <a:solidFill>
                  <a:srgbClr val="000000"/>
                </a:solidFill>
                <a:latin typeface="Montserrat" panose="00000500000000000000" pitchFamily="2" charset="0"/>
                <a:ea typeface="MontserratRoman-Regular"/>
                <a:cs typeface="MontserratRoman-Regular"/>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algn="ctr"/>
            <a:r>
              <a:rPr lang="it-IT" dirty="0"/>
              <a:t>I vantaggi di scegliere una </a:t>
            </a:r>
            <a:r>
              <a:rPr lang="it-IT" dirty="0" err="1"/>
              <a:t>ESCo</a:t>
            </a:r>
            <a:r>
              <a:rPr lang="it-IT" dirty="0"/>
              <a:t> come ALI ENERGIA come partner</a:t>
            </a:r>
          </a:p>
        </p:txBody>
      </p:sp>
      <p:sp>
        <p:nvSpPr>
          <p:cNvPr id="18" name="CasellaDiTesto 17">
            <a:extLst>
              <a:ext uri="{FF2B5EF4-FFF2-40B4-BE49-F238E27FC236}">
                <a16:creationId xmlns:a16="http://schemas.microsoft.com/office/drawing/2014/main" id="{35091B19-3DE2-DCBC-01F0-E7AEAB5AE751}"/>
              </a:ext>
            </a:extLst>
          </p:cNvPr>
          <p:cNvSpPr txBox="1"/>
          <p:nvPr/>
        </p:nvSpPr>
        <p:spPr>
          <a:xfrm>
            <a:off x="272096" y="3429000"/>
            <a:ext cx="11677925" cy="1886927"/>
          </a:xfrm>
          <a:prstGeom prst="rect">
            <a:avLst/>
          </a:prstGeom>
          <a:noFill/>
          <a:ln w="57150" cap="flat" cmpd="sng" algn="ctr">
            <a:solidFill>
              <a:schemeClr val="accent1">
                <a:lumMod val="60000"/>
                <a:lumOff val="40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defPPr>
              <a:defRPr lang="en-US"/>
            </a:defPPr>
            <a:lvl1pPr algn="just">
              <a:lnSpc>
                <a:spcPct val="150000"/>
              </a:lnSpc>
              <a:defRPr sz="2000" b="1">
                <a:solidFill>
                  <a:srgbClr val="000000"/>
                </a:solidFill>
                <a:latin typeface="Montserrat" panose="00000500000000000000" pitchFamily="2" charset="0"/>
                <a:ea typeface="MontserratRoman-Regular"/>
                <a:cs typeface="MontserratRoman-Regular"/>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marL="342900" indent="-342900">
              <a:buFont typeface="Wingdings" pitchFamily="2" charset="2"/>
              <a:buChar char="ü"/>
            </a:pPr>
            <a:r>
              <a:rPr lang="it-IT" dirty="0"/>
              <a:t>Professionalità e esperienza sulle tematiche energetiche</a:t>
            </a:r>
          </a:p>
          <a:p>
            <a:pPr marL="342900" indent="-342900">
              <a:buFont typeface="Wingdings" pitchFamily="2" charset="2"/>
              <a:buChar char="ü"/>
            </a:pPr>
            <a:r>
              <a:rPr lang="it-IT" dirty="0"/>
              <a:t>Valutazione soluzioni tecnico - economiche di efficientamento energetico</a:t>
            </a:r>
          </a:p>
          <a:p>
            <a:pPr marL="342900" indent="-342900">
              <a:buFont typeface="Wingdings" pitchFamily="2" charset="2"/>
              <a:buChar char="ü"/>
            </a:pPr>
            <a:r>
              <a:rPr lang="it-IT" dirty="0"/>
              <a:t>Analisi rendimento di impianti</a:t>
            </a:r>
          </a:p>
          <a:p>
            <a:pPr marL="342900" indent="-342900">
              <a:buFont typeface="Wingdings" pitchFamily="2" charset="2"/>
              <a:buChar char="ü"/>
            </a:pPr>
            <a:r>
              <a:rPr lang="it-IT" dirty="0"/>
              <a:t>Eventuali investimento in formula EPC</a:t>
            </a:r>
          </a:p>
        </p:txBody>
      </p:sp>
    </p:spTree>
    <p:extLst>
      <p:ext uri="{BB962C8B-B14F-4D97-AF65-F5344CB8AC3E}">
        <p14:creationId xmlns:p14="http://schemas.microsoft.com/office/powerpoint/2010/main" val="1755060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9E62A0-CFDB-4DEA-A7BB-74801A5D2B14}"/>
              </a:ext>
            </a:extLst>
          </p:cNvPr>
          <p:cNvSpPr>
            <a:spLocks noGrp="1"/>
          </p:cNvSpPr>
          <p:nvPr>
            <p:ph type="title"/>
          </p:nvPr>
        </p:nvSpPr>
        <p:spPr>
          <a:xfrm>
            <a:off x="1073151" y="689463"/>
            <a:ext cx="3547533" cy="1112520"/>
          </a:xfrm>
        </p:spPr>
        <p:txBody>
          <a:bodyPr/>
          <a:lstStyle/>
          <a:p>
            <a:r>
              <a:rPr lang="it-IT" sz="2800" dirty="0"/>
              <a:t>Energy Performance </a:t>
            </a:r>
            <a:r>
              <a:rPr lang="it-IT" sz="2800" dirty="0" err="1"/>
              <a:t>Contract</a:t>
            </a:r>
            <a:r>
              <a:rPr lang="it-IT" sz="2800" dirty="0"/>
              <a:t> (EPC)</a:t>
            </a:r>
          </a:p>
        </p:txBody>
      </p:sp>
      <p:pic>
        <p:nvPicPr>
          <p:cNvPr id="11" name="Immagine 10">
            <a:extLst>
              <a:ext uri="{FF2B5EF4-FFF2-40B4-BE49-F238E27FC236}">
                <a16:creationId xmlns:a16="http://schemas.microsoft.com/office/drawing/2014/main" id="{E13401B2-0B21-4165-88B2-B9F17B08C91E}"/>
              </a:ext>
            </a:extLst>
          </p:cNvPr>
          <p:cNvPicPr>
            <a:picLocks noChangeAspect="1"/>
          </p:cNvPicPr>
          <p:nvPr/>
        </p:nvPicPr>
        <p:blipFill>
          <a:blip r:embed="rId2"/>
          <a:stretch>
            <a:fillRect/>
          </a:stretch>
        </p:blipFill>
        <p:spPr>
          <a:xfrm>
            <a:off x="3410369" y="1592900"/>
            <a:ext cx="1162690" cy="501305"/>
          </a:xfrm>
          <a:prstGeom prst="rect">
            <a:avLst/>
          </a:prstGeom>
        </p:spPr>
      </p:pic>
      <p:sp>
        <p:nvSpPr>
          <p:cNvPr id="13" name="ESCO">
            <a:extLst>
              <a:ext uri="{FF2B5EF4-FFF2-40B4-BE49-F238E27FC236}">
                <a16:creationId xmlns:a16="http://schemas.microsoft.com/office/drawing/2014/main" id="{583C6B19-9FD5-3547-373C-8E335B5B89D3}"/>
              </a:ext>
            </a:extLst>
          </p:cNvPr>
          <p:cNvSpPr/>
          <p:nvPr/>
        </p:nvSpPr>
        <p:spPr>
          <a:xfrm>
            <a:off x="5314364" y="4191563"/>
            <a:ext cx="1839758" cy="2201879"/>
          </a:xfrm>
          <a:prstGeom prst="rect">
            <a:avLst/>
          </a:prstGeom>
          <a:solidFill>
            <a:schemeClr val="accent1">
              <a:lumMod val="60000"/>
              <a:lumOff val="40000"/>
            </a:schemeClr>
          </a:solidFill>
          <a:ln w="127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algn="ctr">
              <a:defRPr sz="2200" b="1">
                <a:solidFill>
                  <a:srgbClr val="FFFFFF"/>
                </a:solidFill>
                <a:latin typeface="+mn-lt"/>
                <a:ea typeface="+mn-ea"/>
                <a:cs typeface="+mn-cs"/>
                <a:sym typeface="Arial"/>
              </a:defRPr>
            </a:pPr>
            <a:endParaRPr dirty="0"/>
          </a:p>
          <a:p>
            <a:pPr algn="ctr">
              <a:defRPr sz="2200" b="1" u="sng">
                <a:solidFill>
                  <a:srgbClr val="000000"/>
                </a:solidFill>
                <a:latin typeface="+mn-lt"/>
                <a:ea typeface="+mn-ea"/>
                <a:cs typeface="+mn-cs"/>
                <a:sym typeface="Arial"/>
              </a:defRPr>
            </a:pPr>
            <a:r>
              <a:rPr dirty="0"/>
              <a:t>ESCO</a:t>
            </a:r>
          </a:p>
        </p:txBody>
      </p:sp>
      <p:sp>
        <p:nvSpPr>
          <p:cNvPr id="14" name="CLIENTE">
            <a:extLst>
              <a:ext uri="{FF2B5EF4-FFF2-40B4-BE49-F238E27FC236}">
                <a16:creationId xmlns:a16="http://schemas.microsoft.com/office/drawing/2014/main" id="{C6027424-5195-CADA-5F67-ADFCE2B8FFAA}"/>
              </a:ext>
            </a:extLst>
          </p:cNvPr>
          <p:cNvSpPr/>
          <p:nvPr/>
        </p:nvSpPr>
        <p:spPr>
          <a:xfrm>
            <a:off x="5313577" y="441317"/>
            <a:ext cx="1839600" cy="2203200"/>
          </a:xfrm>
          <a:prstGeom prst="rect">
            <a:avLst/>
          </a:prstGeom>
          <a:solidFill>
            <a:schemeClr val="accent3"/>
          </a:solidFill>
          <a:ln w="127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algn="ctr">
              <a:defRPr sz="2200" b="1">
                <a:solidFill>
                  <a:srgbClr val="FFFFFF"/>
                </a:solidFill>
                <a:latin typeface="+mn-lt"/>
                <a:ea typeface="+mn-ea"/>
                <a:cs typeface="+mn-cs"/>
                <a:sym typeface="Arial"/>
              </a:defRPr>
            </a:pPr>
            <a:endParaRPr dirty="0"/>
          </a:p>
          <a:p>
            <a:pPr algn="ctr">
              <a:defRPr sz="2200" b="1" u="sng">
                <a:solidFill>
                  <a:srgbClr val="000000"/>
                </a:solidFill>
                <a:latin typeface="+mn-lt"/>
                <a:ea typeface="+mn-ea"/>
                <a:cs typeface="+mn-cs"/>
                <a:sym typeface="Arial"/>
              </a:defRPr>
            </a:pPr>
            <a:r>
              <a:rPr dirty="0"/>
              <a:t>CLIENTE</a:t>
            </a:r>
          </a:p>
        </p:txBody>
      </p:sp>
      <p:sp>
        <p:nvSpPr>
          <p:cNvPr id="15" name="VANTAGGI CLIENTE…">
            <a:extLst>
              <a:ext uri="{FF2B5EF4-FFF2-40B4-BE49-F238E27FC236}">
                <a16:creationId xmlns:a16="http://schemas.microsoft.com/office/drawing/2014/main" id="{59944324-4DCA-7443-970C-69693512FCBA}"/>
              </a:ext>
            </a:extLst>
          </p:cNvPr>
          <p:cNvSpPr/>
          <p:nvPr/>
        </p:nvSpPr>
        <p:spPr>
          <a:xfrm>
            <a:off x="8066466" y="76338"/>
            <a:ext cx="3987920" cy="2314182"/>
          </a:xfrm>
          <a:prstGeom prst="rect">
            <a:avLst/>
          </a:prstGeom>
          <a:ln w="25400">
            <a:solidFill>
              <a:schemeClr val="accent1">
                <a:lumMod val="75000"/>
              </a:schemeClr>
            </a:solidFill>
            <a:custDash>
              <a:ds d="200000" sp="200000"/>
            </a:custDash>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pPr>
              <a:spcBef>
                <a:spcPts val="1000"/>
              </a:spcBef>
              <a:defRPr sz="1400" b="1" u="sng">
                <a:solidFill>
                  <a:schemeClr val="accent3">
                    <a:hueOff val="362282"/>
                    <a:satOff val="31803"/>
                    <a:lumOff val="-18242"/>
                  </a:schemeClr>
                </a:solidFill>
                <a:latin typeface="+mn-lt"/>
                <a:ea typeface="+mn-ea"/>
                <a:cs typeface="+mn-cs"/>
                <a:sym typeface="Arial"/>
              </a:defRPr>
            </a:pPr>
            <a:r>
              <a:rPr dirty="0">
                <a:solidFill>
                  <a:schemeClr val="accent1">
                    <a:lumMod val="75000"/>
                  </a:schemeClr>
                </a:solidFill>
              </a:rPr>
              <a:t>VANTAGGI CLIENTE</a:t>
            </a:r>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R</a:t>
            </a:r>
            <a:r>
              <a:rPr dirty="0" err="1"/>
              <a:t>ischio</a:t>
            </a:r>
            <a:r>
              <a:rPr dirty="0"/>
              <a:t> </a:t>
            </a:r>
            <a:r>
              <a:rPr dirty="0" err="1"/>
              <a:t>tecnico</a:t>
            </a:r>
            <a:r>
              <a:rPr dirty="0"/>
              <a:t> in capo </a:t>
            </a:r>
            <a:r>
              <a:rPr dirty="0" err="1"/>
              <a:t>alla</a:t>
            </a:r>
            <a:r>
              <a:rPr dirty="0"/>
              <a:t> ESCO</a:t>
            </a:r>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R</a:t>
            </a:r>
            <a:r>
              <a:rPr dirty="0" err="1"/>
              <a:t>ischio</a:t>
            </a:r>
            <a:r>
              <a:rPr dirty="0"/>
              <a:t> </a:t>
            </a:r>
            <a:r>
              <a:rPr dirty="0" err="1"/>
              <a:t>economico</a:t>
            </a:r>
            <a:r>
              <a:rPr dirty="0"/>
              <a:t> in capo </a:t>
            </a:r>
            <a:r>
              <a:rPr dirty="0" err="1"/>
              <a:t>alla</a:t>
            </a:r>
            <a:r>
              <a:rPr dirty="0"/>
              <a:t> ESCO</a:t>
            </a:r>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V</a:t>
            </a:r>
            <a:r>
              <a:rPr dirty="0" err="1"/>
              <a:t>erifica</a:t>
            </a:r>
            <a:r>
              <a:rPr dirty="0"/>
              <a:t> </a:t>
            </a:r>
            <a:r>
              <a:rPr dirty="0" err="1"/>
              <a:t>della</a:t>
            </a:r>
            <a:r>
              <a:rPr dirty="0"/>
              <a:t> performance e </a:t>
            </a:r>
            <a:r>
              <a:rPr dirty="0" err="1"/>
              <a:t>monitoraggio</a:t>
            </a:r>
            <a:r>
              <a:rPr dirty="0"/>
              <a:t> </a:t>
            </a:r>
            <a:r>
              <a:rPr dirty="0" err="1"/>
              <a:t>delle</a:t>
            </a:r>
            <a:r>
              <a:rPr dirty="0"/>
              <a:t> </a:t>
            </a:r>
            <a:r>
              <a:rPr dirty="0" err="1"/>
              <a:t>prestazioni</a:t>
            </a:r>
            <a:r>
              <a:rPr dirty="0"/>
              <a:t> per </a:t>
            </a:r>
            <a:r>
              <a:rPr dirty="0" err="1"/>
              <a:t>tutta</a:t>
            </a:r>
            <a:r>
              <a:rPr dirty="0"/>
              <a:t> la </a:t>
            </a:r>
            <a:r>
              <a:rPr dirty="0" err="1"/>
              <a:t>durata</a:t>
            </a:r>
            <a:r>
              <a:rPr dirty="0"/>
              <a:t> </a:t>
            </a:r>
            <a:r>
              <a:rPr dirty="0" err="1"/>
              <a:t>contrattuale</a:t>
            </a:r>
            <a:endParaRPr dirty="0"/>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M</a:t>
            </a:r>
            <a:r>
              <a:rPr dirty="0" err="1"/>
              <a:t>ancato</a:t>
            </a:r>
            <a:r>
              <a:rPr dirty="0"/>
              <a:t> </a:t>
            </a:r>
            <a:r>
              <a:rPr dirty="0" err="1"/>
              <a:t>anticipo</a:t>
            </a:r>
            <a:r>
              <a:rPr dirty="0"/>
              <a:t> </a:t>
            </a:r>
            <a:r>
              <a:rPr dirty="0" err="1"/>
              <a:t>dell’investimento</a:t>
            </a:r>
            <a:r>
              <a:rPr dirty="0"/>
              <a:t>, </a:t>
            </a:r>
            <a:r>
              <a:rPr dirty="0" err="1"/>
              <a:t>beneficio</a:t>
            </a:r>
            <a:r>
              <a:rPr dirty="0"/>
              <a:t> ridotto </a:t>
            </a:r>
            <a:r>
              <a:rPr dirty="0" err="1"/>
              <a:t>durante</a:t>
            </a:r>
            <a:r>
              <a:rPr dirty="0"/>
              <a:t> il </a:t>
            </a:r>
            <a:r>
              <a:rPr dirty="0" err="1"/>
              <a:t>contratto</a:t>
            </a:r>
            <a:r>
              <a:rPr dirty="0"/>
              <a:t> e </a:t>
            </a:r>
            <a:r>
              <a:rPr dirty="0" err="1"/>
              <a:t>massimo</a:t>
            </a:r>
            <a:r>
              <a:rPr dirty="0"/>
              <a:t> a fine </a:t>
            </a:r>
            <a:r>
              <a:rPr dirty="0" err="1"/>
              <a:t>contratto</a:t>
            </a:r>
            <a:endParaRPr dirty="0"/>
          </a:p>
        </p:txBody>
      </p:sp>
      <p:sp>
        <p:nvSpPr>
          <p:cNvPr id="16" name="EPC">
            <a:extLst>
              <a:ext uri="{FF2B5EF4-FFF2-40B4-BE49-F238E27FC236}">
                <a16:creationId xmlns:a16="http://schemas.microsoft.com/office/drawing/2014/main" id="{251A4449-1A60-154E-6EFE-5A352D71A092}"/>
              </a:ext>
            </a:extLst>
          </p:cNvPr>
          <p:cNvSpPr txBox="1"/>
          <p:nvPr/>
        </p:nvSpPr>
        <p:spPr>
          <a:xfrm rot="16200000">
            <a:off x="4880063" y="3156039"/>
            <a:ext cx="1270001" cy="545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lgn="ctr">
              <a:defRPr sz="3100" b="1" i="1">
                <a:solidFill>
                  <a:schemeClr val="accent5">
                    <a:hueOff val="-82419"/>
                    <a:satOff val="-9513"/>
                    <a:lumOff val="-16343"/>
                  </a:schemeClr>
                </a:solidFill>
                <a:latin typeface="+mn-lt"/>
                <a:ea typeface="+mn-ea"/>
                <a:cs typeface="+mn-cs"/>
                <a:sym typeface="Arial"/>
              </a:defRPr>
            </a:lvl1pPr>
          </a:lstStyle>
          <a:p>
            <a:r>
              <a:rPr dirty="0"/>
              <a:t>EPC</a:t>
            </a:r>
          </a:p>
        </p:txBody>
      </p:sp>
      <p:pic>
        <p:nvPicPr>
          <p:cNvPr id="17" name="factory.png" descr="factory.png">
            <a:extLst>
              <a:ext uri="{FF2B5EF4-FFF2-40B4-BE49-F238E27FC236}">
                <a16:creationId xmlns:a16="http://schemas.microsoft.com/office/drawing/2014/main" id="{66F446A3-E296-17C6-0734-2E8BDA25CF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20299" y="1117507"/>
            <a:ext cx="1038297" cy="1038297"/>
          </a:xfrm>
          <a:prstGeom prst="rect">
            <a:avLst/>
          </a:prstGeom>
          <a:ln w="12700">
            <a:miter lim="400000"/>
          </a:ln>
        </p:spPr>
      </p:pic>
      <p:pic>
        <p:nvPicPr>
          <p:cNvPr id="18" name="chip.png" descr="chip.png">
            <a:extLst>
              <a:ext uri="{FF2B5EF4-FFF2-40B4-BE49-F238E27FC236}">
                <a16:creationId xmlns:a16="http://schemas.microsoft.com/office/drawing/2014/main" id="{13BB9F4F-CCA1-AEFA-B5CE-359997CFB9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98377" y="5036281"/>
            <a:ext cx="1270000" cy="1270001"/>
          </a:xfrm>
          <a:prstGeom prst="rect">
            <a:avLst/>
          </a:prstGeom>
          <a:ln w="12700">
            <a:miter lim="400000"/>
          </a:ln>
        </p:spPr>
      </p:pic>
      <p:grpSp>
        <p:nvGrpSpPr>
          <p:cNvPr id="19" name="Raggruppa">
            <a:extLst>
              <a:ext uri="{FF2B5EF4-FFF2-40B4-BE49-F238E27FC236}">
                <a16:creationId xmlns:a16="http://schemas.microsoft.com/office/drawing/2014/main" id="{5B54913D-3A62-2142-9709-6BE913B02973}"/>
              </a:ext>
            </a:extLst>
          </p:cNvPr>
          <p:cNvGrpSpPr/>
          <p:nvPr/>
        </p:nvGrpSpPr>
        <p:grpSpPr>
          <a:xfrm>
            <a:off x="9051774" y="2632477"/>
            <a:ext cx="2534625" cy="1513129"/>
            <a:chOff x="0" y="0"/>
            <a:chExt cx="2534623" cy="1513128"/>
          </a:xfrm>
        </p:grpSpPr>
        <p:sp>
          <p:nvSpPr>
            <p:cNvPr id="20" name="BANCHE">
              <a:extLst>
                <a:ext uri="{FF2B5EF4-FFF2-40B4-BE49-F238E27FC236}">
                  <a16:creationId xmlns:a16="http://schemas.microsoft.com/office/drawing/2014/main" id="{BC96E73E-1A25-0F0D-95B1-BAF34AFD40B0}"/>
                </a:ext>
              </a:extLst>
            </p:cNvPr>
            <p:cNvSpPr/>
            <p:nvPr/>
          </p:nvSpPr>
          <p:spPr>
            <a:xfrm>
              <a:off x="0" y="0"/>
              <a:ext cx="2534623" cy="1513128"/>
            </a:xfrm>
            <a:prstGeom prst="rect">
              <a:avLst/>
            </a:prstGeom>
            <a:solidFill>
              <a:srgbClr val="D6D5D5"/>
            </a:solidFill>
            <a:ln w="12700" cap="flat">
              <a:solidFill>
                <a:schemeClr val="accent1">
                  <a:lumMod val="75000"/>
                </a:schemeClr>
              </a:solid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numCol="1" anchor="ctr">
              <a:noAutofit/>
            </a:bodyPr>
            <a:lstStyle>
              <a:lvl1pPr>
                <a:defRPr sz="2200" b="1" u="sng">
                  <a:solidFill>
                    <a:srgbClr val="000000"/>
                  </a:solidFill>
                  <a:latin typeface="+mn-lt"/>
                  <a:ea typeface="+mn-ea"/>
                  <a:cs typeface="+mn-cs"/>
                  <a:sym typeface="Arial"/>
                </a:defRPr>
              </a:lvl1pPr>
            </a:lstStyle>
            <a:p>
              <a:r>
                <a:t>BANCHE</a:t>
              </a:r>
            </a:p>
          </p:txBody>
        </p:sp>
        <p:pic>
          <p:nvPicPr>
            <p:cNvPr id="21" name="money.png" descr="money.png">
              <a:extLst>
                <a:ext uri="{FF2B5EF4-FFF2-40B4-BE49-F238E27FC236}">
                  <a16:creationId xmlns:a16="http://schemas.microsoft.com/office/drawing/2014/main" id="{67BFA757-0DAC-195D-FE4D-5B0338FAB25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24821" y="248221"/>
              <a:ext cx="1009395" cy="1009395"/>
            </a:xfrm>
            <a:prstGeom prst="rect">
              <a:avLst/>
            </a:prstGeom>
            <a:ln w="12700" cap="flat">
              <a:solidFill>
                <a:schemeClr val="accent1">
                  <a:lumMod val="75000"/>
                </a:schemeClr>
              </a:solidFill>
              <a:miter lim="400000"/>
            </a:ln>
            <a:effectLst/>
          </p:spPr>
        </p:pic>
      </p:grpSp>
      <p:sp>
        <p:nvSpPr>
          <p:cNvPr id="22" name="Freccia">
            <a:extLst>
              <a:ext uri="{FF2B5EF4-FFF2-40B4-BE49-F238E27FC236}">
                <a16:creationId xmlns:a16="http://schemas.microsoft.com/office/drawing/2014/main" id="{7BC7E2FA-9B6E-9FFC-DBB7-45D702E9D819}"/>
              </a:ext>
            </a:extLst>
          </p:cNvPr>
          <p:cNvSpPr/>
          <p:nvPr/>
        </p:nvSpPr>
        <p:spPr>
          <a:xfrm rot="5400000" flipH="1">
            <a:off x="5729244" y="3195789"/>
            <a:ext cx="949177" cy="444501"/>
          </a:xfrm>
          <a:prstGeom prst="rightArrow">
            <a:avLst>
              <a:gd name="adj1" fmla="val 72844"/>
              <a:gd name="adj2" fmla="val 67778"/>
            </a:avLst>
          </a:prstGeom>
          <a:solidFill>
            <a:schemeClr val="accent1">
              <a:lumMod val="60000"/>
              <a:lumOff val="40000"/>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3" name="Freccia">
            <a:extLst>
              <a:ext uri="{FF2B5EF4-FFF2-40B4-BE49-F238E27FC236}">
                <a16:creationId xmlns:a16="http://schemas.microsoft.com/office/drawing/2014/main" id="{F57763EF-FBFB-F3CC-868B-4A6080752D81}"/>
              </a:ext>
            </a:extLst>
          </p:cNvPr>
          <p:cNvSpPr/>
          <p:nvPr/>
        </p:nvSpPr>
        <p:spPr>
          <a:xfrm rot="5400000">
            <a:off x="6250180" y="3266984"/>
            <a:ext cx="949177" cy="444501"/>
          </a:xfrm>
          <a:prstGeom prst="rightArrow">
            <a:avLst>
              <a:gd name="adj1" fmla="val 72844"/>
              <a:gd name="adj2" fmla="val 67778"/>
            </a:avLst>
          </a:prstGeom>
          <a:solidFill>
            <a:schemeClr val="accent3">
              <a:hueOff val="362282"/>
              <a:satOff val="31803"/>
              <a:lumOff val="-18242"/>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4" name="Freccia">
            <a:extLst>
              <a:ext uri="{FF2B5EF4-FFF2-40B4-BE49-F238E27FC236}">
                <a16:creationId xmlns:a16="http://schemas.microsoft.com/office/drawing/2014/main" id="{8C77E269-3DE1-D0F1-6F25-F3C41C9921DB}"/>
              </a:ext>
            </a:extLst>
          </p:cNvPr>
          <p:cNvSpPr/>
          <p:nvPr/>
        </p:nvSpPr>
        <p:spPr>
          <a:xfrm rot="8553495" flipH="1">
            <a:off x="7633156" y="4472244"/>
            <a:ext cx="1625094" cy="444501"/>
          </a:xfrm>
          <a:prstGeom prst="rightArrow">
            <a:avLst>
              <a:gd name="adj1" fmla="val 72844"/>
              <a:gd name="adj2" fmla="val 67778"/>
            </a:avLst>
          </a:prstGeom>
          <a:solidFill>
            <a:schemeClr val="accent1">
              <a:lumMod val="60000"/>
              <a:lumOff val="40000"/>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5" name="Freccia">
            <a:extLst>
              <a:ext uri="{FF2B5EF4-FFF2-40B4-BE49-F238E27FC236}">
                <a16:creationId xmlns:a16="http://schemas.microsoft.com/office/drawing/2014/main" id="{922DB9E6-66E7-0EB0-BA01-646C5B39BF62}"/>
              </a:ext>
            </a:extLst>
          </p:cNvPr>
          <p:cNvSpPr/>
          <p:nvPr/>
        </p:nvSpPr>
        <p:spPr>
          <a:xfrm rot="19343996" flipH="1">
            <a:off x="7270510" y="4057231"/>
            <a:ext cx="1623600" cy="444501"/>
          </a:xfrm>
          <a:prstGeom prst="rightArrow">
            <a:avLst>
              <a:gd name="adj1" fmla="val 72844"/>
              <a:gd name="adj2" fmla="val 67778"/>
            </a:avLst>
          </a:prstGeom>
          <a:solidFill>
            <a:srgbClr val="929292"/>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6" name="Freccia">
            <a:extLst>
              <a:ext uri="{FF2B5EF4-FFF2-40B4-BE49-F238E27FC236}">
                <a16:creationId xmlns:a16="http://schemas.microsoft.com/office/drawing/2014/main" id="{E0B48501-37AE-E709-E756-9EC27E1C09A3}"/>
              </a:ext>
            </a:extLst>
          </p:cNvPr>
          <p:cNvSpPr/>
          <p:nvPr/>
        </p:nvSpPr>
        <p:spPr>
          <a:xfrm rot="2304348" flipH="1">
            <a:off x="3539288" y="4351438"/>
            <a:ext cx="1623600" cy="444501"/>
          </a:xfrm>
          <a:prstGeom prst="rightArrow">
            <a:avLst>
              <a:gd name="adj1" fmla="val 72844"/>
              <a:gd name="adj2" fmla="val 67778"/>
            </a:avLst>
          </a:prstGeom>
          <a:solidFill>
            <a:schemeClr val="accent1">
              <a:lumMod val="60000"/>
              <a:lumOff val="40000"/>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r>
              <a:rPr lang="it-IT" dirty="0"/>
              <a:t> </a:t>
            </a:r>
            <a:endParaRPr dirty="0"/>
          </a:p>
        </p:txBody>
      </p:sp>
      <p:sp>
        <p:nvSpPr>
          <p:cNvPr id="27" name="Freccia">
            <a:extLst>
              <a:ext uri="{FF2B5EF4-FFF2-40B4-BE49-F238E27FC236}">
                <a16:creationId xmlns:a16="http://schemas.microsoft.com/office/drawing/2014/main" id="{1EBBF298-786A-3910-A217-A6258547F1C9}"/>
              </a:ext>
            </a:extLst>
          </p:cNvPr>
          <p:cNvSpPr/>
          <p:nvPr/>
        </p:nvSpPr>
        <p:spPr>
          <a:xfrm rot="13132857" flipH="1">
            <a:off x="3782020" y="3878023"/>
            <a:ext cx="1623600" cy="447639"/>
          </a:xfrm>
          <a:prstGeom prst="rightArrow">
            <a:avLst>
              <a:gd name="adj1" fmla="val 72844"/>
              <a:gd name="adj2" fmla="val 67303"/>
            </a:avLst>
          </a:prstGeom>
          <a:solidFill>
            <a:schemeClr val="accent4">
              <a:hueOff val="-461056"/>
              <a:satOff val="4338"/>
              <a:lumOff val="-10225"/>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dirty="0"/>
          </a:p>
        </p:txBody>
      </p:sp>
      <p:grpSp>
        <p:nvGrpSpPr>
          <p:cNvPr id="28" name="Raggruppa">
            <a:extLst>
              <a:ext uri="{FF2B5EF4-FFF2-40B4-BE49-F238E27FC236}">
                <a16:creationId xmlns:a16="http://schemas.microsoft.com/office/drawing/2014/main" id="{0883A633-2E0E-7308-3A9B-5C6F1167FDBE}"/>
              </a:ext>
            </a:extLst>
          </p:cNvPr>
          <p:cNvGrpSpPr/>
          <p:nvPr/>
        </p:nvGrpSpPr>
        <p:grpSpPr>
          <a:xfrm>
            <a:off x="902624" y="2632477"/>
            <a:ext cx="2706532" cy="1513129"/>
            <a:chOff x="0" y="0"/>
            <a:chExt cx="2974202" cy="1513128"/>
          </a:xfrm>
        </p:grpSpPr>
        <p:sp>
          <p:nvSpPr>
            <p:cNvPr id="29" name="Raggruppa">
              <a:extLst>
                <a:ext uri="{FF2B5EF4-FFF2-40B4-BE49-F238E27FC236}">
                  <a16:creationId xmlns:a16="http://schemas.microsoft.com/office/drawing/2014/main" id="{43AB55D0-29F2-BB7F-29C8-42AC5D456002}"/>
                </a:ext>
              </a:extLst>
            </p:cNvPr>
            <p:cNvSpPr/>
            <p:nvPr/>
          </p:nvSpPr>
          <p:spPr>
            <a:xfrm>
              <a:off x="0" y="0"/>
              <a:ext cx="2974202" cy="1513128"/>
            </a:xfrm>
            <a:prstGeom prst="rect">
              <a:avLst/>
            </a:prstGeom>
            <a:solidFill>
              <a:schemeClr val="accent4">
                <a:hueOff val="-461056"/>
                <a:satOff val="4338"/>
                <a:lumOff val="-10225"/>
              </a:schemeClr>
            </a:solidFill>
            <a:ln w="12700" cap="flat">
              <a:solidFill>
                <a:schemeClr val="accent1">
                  <a:lumMod val="75000"/>
                </a:schemeClr>
              </a:solid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numCol="1" anchor="ctr">
              <a:noAutofit/>
            </a:bodyPr>
            <a:lstStyle/>
            <a:p>
              <a:pPr>
                <a:defRPr sz="2200" b="1" u="sng">
                  <a:solidFill>
                    <a:srgbClr val="000000"/>
                  </a:solidFill>
                  <a:latin typeface="+mn-lt"/>
                  <a:ea typeface="+mn-ea"/>
                  <a:cs typeface="+mn-cs"/>
                  <a:sym typeface="Arial"/>
                </a:defRPr>
              </a:pPr>
              <a:r>
                <a:rPr dirty="0" err="1"/>
                <a:t>Fornitori</a:t>
              </a:r>
              <a:r>
                <a:rPr dirty="0"/>
                <a:t> di </a:t>
              </a:r>
            </a:p>
            <a:p>
              <a:pPr>
                <a:defRPr sz="2200" b="1" u="sng">
                  <a:solidFill>
                    <a:srgbClr val="000000"/>
                  </a:solidFill>
                  <a:latin typeface="+mn-lt"/>
                  <a:ea typeface="+mn-ea"/>
                  <a:cs typeface="+mn-cs"/>
                  <a:sym typeface="Arial"/>
                </a:defRPr>
              </a:pPr>
              <a:r>
                <a:rPr dirty="0" err="1"/>
                <a:t>macchine</a:t>
              </a:r>
              <a:r>
                <a:rPr dirty="0"/>
                <a:t> </a:t>
              </a:r>
              <a:endParaRPr lang="it-IT" dirty="0"/>
            </a:p>
            <a:p>
              <a:pPr>
                <a:defRPr sz="2200" b="1" u="sng">
                  <a:solidFill>
                    <a:srgbClr val="000000"/>
                  </a:solidFill>
                  <a:latin typeface="+mn-lt"/>
                  <a:ea typeface="+mn-ea"/>
                  <a:cs typeface="+mn-cs"/>
                  <a:sym typeface="Arial"/>
                </a:defRPr>
              </a:pPr>
              <a:r>
                <a:rPr dirty="0"/>
                <a:t>e </a:t>
              </a:r>
              <a:r>
                <a:rPr dirty="0" err="1"/>
                <a:t>servizi</a:t>
              </a:r>
              <a:endParaRPr dirty="0"/>
            </a:p>
          </p:txBody>
        </p:sp>
        <p:pic>
          <p:nvPicPr>
            <p:cNvPr id="30" name="mass-production.png" descr="mass-production.png">
              <a:extLst>
                <a:ext uri="{FF2B5EF4-FFF2-40B4-BE49-F238E27FC236}">
                  <a16:creationId xmlns:a16="http://schemas.microsoft.com/office/drawing/2014/main" id="{88253136-C830-C67B-FD1B-7A122AEBBAA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1772348" y="271478"/>
              <a:ext cx="970171" cy="970171"/>
            </a:xfrm>
            <a:prstGeom prst="rect">
              <a:avLst/>
            </a:prstGeom>
            <a:ln w="12700" cap="flat">
              <a:solidFill>
                <a:schemeClr val="accent1">
                  <a:lumMod val="75000"/>
                </a:schemeClr>
              </a:solidFill>
              <a:miter lim="400000"/>
            </a:ln>
            <a:effectLst/>
          </p:spPr>
        </p:pic>
      </p:grpSp>
      <p:sp>
        <p:nvSpPr>
          <p:cNvPr id="31" name="Rettangolo">
            <a:extLst>
              <a:ext uri="{FF2B5EF4-FFF2-40B4-BE49-F238E27FC236}">
                <a16:creationId xmlns:a16="http://schemas.microsoft.com/office/drawing/2014/main" id="{46866393-286A-38E3-332B-300E7679A714}"/>
              </a:ext>
            </a:extLst>
          </p:cNvPr>
          <p:cNvSpPr/>
          <p:nvPr/>
        </p:nvSpPr>
        <p:spPr>
          <a:xfrm>
            <a:off x="5829300" y="3196281"/>
            <a:ext cx="1270000" cy="452729"/>
          </a:xfrm>
          <a:prstGeom prst="rect">
            <a:avLst/>
          </a:prstGeom>
          <a:ln w="25400">
            <a:solidFill>
              <a:schemeClr val="accent5">
                <a:hueOff val="-82419"/>
                <a:satOff val="-9513"/>
                <a:lumOff val="-16343"/>
              </a:schemeClr>
            </a:solidFill>
            <a:custDash>
              <a:ds d="200000" sp="200000"/>
            </a:custDash>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pic>
        <p:nvPicPr>
          <p:cNvPr id="32" name="Immagine 31">
            <a:extLst>
              <a:ext uri="{FF2B5EF4-FFF2-40B4-BE49-F238E27FC236}">
                <a16:creationId xmlns:a16="http://schemas.microsoft.com/office/drawing/2014/main" id="{49857406-F191-559D-E39B-6E18C450CE4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45117" y="6353403"/>
            <a:ext cx="2314800" cy="384998"/>
          </a:xfrm>
          <a:prstGeom prst="rect">
            <a:avLst/>
          </a:prstGeom>
        </p:spPr>
      </p:pic>
    </p:spTree>
    <p:extLst>
      <p:ext uri="{BB962C8B-B14F-4D97-AF65-F5344CB8AC3E}">
        <p14:creationId xmlns:p14="http://schemas.microsoft.com/office/powerpoint/2010/main" val="3760256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9E62A0-CFDB-4DEA-A7BB-74801A5D2B14}"/>
              </a:ext>
            </a:extLst>
          </p:cNvPr>
          <p:cNvSpPr>
            <a:spLocks noGrp="1"/>
          </p:cNvSpPr>
          <p:nvPr>
            <p:ph type="title"/>
          </p:nvPr>
        </p:nvSpPr>
        <p:spPr>
          <a:xfrm>
            <a:off x="1073151" y="689463"/>
            <a:ext cx="3547533" cy="1112520"/>
          </a:xfrm>
        </p:spPr>
        <p:txBody>
          <a:bodyPr anchor="ctr"/>
          <a:lstStyle/>
          <a:p>
            <a:r>
              <a:rPr lang="it-IT" sz="2800" dirty="0"/>
              <a:t>Esempio EPC</a:t>
            </a:r>
          </a:p>
        </p:txBody>
      </p:sp>
      <p:pic>
        <p:nvPicPr>
          <p:cNvPr id="11" name="Immagine 10">
            <a:extLst>
              <a:ext uri="{FF2B5EF4-FFF2-40B4-BE49-F238E27FC236}">
                <a16:creationId xmlns:a16="http://schemas.microsoft.com/office/drawing/2014/main" id="{E13401B2-0B21-4165-88B2-B9F17B08C91E}"/>
              </a:ext>
            </a:extLst>
          </p:cNvPr>
          <p:cNvPicPr>
            <a:picLocks noChangeAspect="1"/>
          </p:cNvPicPr>
          <p:nvPr/>
        </p:nvPicPr>
        <p:blipFill>
          <a:blip r:embed="rId2"/>
          <a:stretch>
            <a:fillRect/>
          </a:stretch>
        </p:blipFill>
        <p:spPr>
          <a:xfrm>
            <a:off x="3410369" y="1592900"/>
            <a:ext cx="1162690" cy="501305"/>
          </a:xfrm>
          <a:prstGeom prst="rect">
            <a:avLst/>
          </a:prstGeom>
        </p:spPr>
      </p:pic>
      <p:grpSp>
        <p:nvGrpSpPr>
          <p:cNvPr id="32" name="Raggruppa">
            <a:extLst>
              <a:ext uri="{FF2B5EF4-FFF2-40B4-BE49-F238E27FC236}">
                <a16:creationId xmlns:a16="http://schemas.microsoft.com/office/drawing/2014/main" id="{46663E15-1293-56F7-D07D-17E4FF7F38E5}"/>
              </a:ext>
            </a:extLst>
          </p:cNvPr>
          <p:cNvGrpSpPr/>
          <p:nvPr/>
        </p:nvGrpSpPr>
        <p:grpSpPr>
          <a:xfrm>
            <a:off x="231504" y="1245723"/>
            <a:ext cx="11728992" cy="5433704"/>
            <a:chOff x="-219634" y="-317500"/>
            <a:chExt cx="11728991" cy="5433703"/>
          </a:xfrm>
        </p:grpSpPr>
        <p:sp>
          <p:nvSpPr>
            <p:cNvPr id="33" name="Linea">
              <a:extLst>
                <a:ext uri="{FF2B5EF4-FFF2-40B4-BE49-F238E27FC236}">
                  <a16:creationId xmlns:a16="http://schemas.microsoft.com/office/drawing/2014/main" id="{D9615A42-B755-51C0-894E-BDE08512165B}"/>
                </a:ext>
              </a:extLst>
            </p:cNvPr>
            <p:cNvSpPr/>
            <p:nvPr/>
          </p:nvSpPr>
          <p:spPr>
            <a:xfrm>
              <a:off x="6709783" y="2339916"/>
              <a:ext cx="2017562" cy="1"/>
            </a:xfrm>
            <a:prstGeom prst="line">
              <a:avLst/>
            </a:prstGeom>
            <a:noFill/>
            <a:ln w="25400" cap="flat">
              <a:solidFill>
                <a:srgbClr val="A7A7A7"/>
              </a:solidFill>
              <a:prstDash val="sysDot"/>
              <a:miter lim="400000"/>
              <a:tailEnd type="triangle" w="med" len="med"/>
            </a:ln>
            <a:effectLst/>
          </p:spPr>
          <p:txBody>
            <a:bodyPr wrap="square" lIns="45718" tIns="45718" rIns="45718" bIns="45718" numCol="1" anchor="t">
              <a:noAutofit/>
            </a:bodyPr>
            <a:lstStyle/>
            <a:p>
              <a:pPr defTabSz="457200">
                <a:defRPr sz="1800">
                  <a:solidFill>
                    <a:srgbClr val="000000"/>
                  </a:solidFill>
                  <a:latin typeface="Times New Roman"/>
                  <a:ea typeface="Times New Roman"/>
                  <a:cs typeface="Times New Roman"/>
                  <a:sym typeface="Times New Roman"/>
                </a:defRPr>
              </a:pPr>
              <a:endParaRPr/>
            </a:p>
          </p:txBody>
        </p:sp>
        <p:graphicFrame>
          <p:nvGraphicFramePr>
            <p:cNvPr id="34" name="Istogramma in pila 2D">
              <a:extLst>
                <a:ext uri="{FF2B5EF4-FFF2-40B4-BE49-F238E27FC236}">
                  <a16:creationId xmlns:a16="http://schemas.microsoft.com/office/drawing/2014/main" id="{DCE3D7A2-83B2-5C01-0841-14EBD5B3D3A1}"/>
                </a:ext>
              </a:extLst>
            </p:cNvPr>
            <p:cNvGraphicFramePr/>
            <p:nvPr/>
          </p:nvGraphicFramePr>
          <p:xfrm>
            <a:off x="-219634" y="-317500"/>
            <a:ext cx="11728991" cy="4903701"/>
          </p:xfrm>
          <a:graphic>
            <a:graphicData uri="http://schemas.openxmlformats.org/drawingml/2006/chart">
              <c:chart xmlns:c="http://schemas.openxmlformats.org/drawingml/2006/chart" xmlns:r="http://schemas.openxmlformats.org/officeDocument/2006/relationships" r:id="rId3"/>
            </a:graphicData>
          </a:graphic>
        </p:graphicFrame>
        <p:sp>
          <p:nvSpPr>
            <p:cNvPr id="35" name="Linea">
              <a:extLst>
                <a:ext uri="{FF2B5EF4-FFF2-40B4-BE49-F238E27FC236}">
                  <a16:creationId xmlns:a16="http://schemas.microsoft.com/office/drawing/2014/main" id="{E6F2A4E5-73BE-FE63-45CB-5955AFA26AF5}"/>
                </a:ext>
              </a:extLst>
            </p:cNvPr>
            <p:cNvSpPr/>
            <p:nvPr/>
          </p:nvSpPr>
          <p:spPr>
            <a:xfrm>
              <a:off x="2808358" y="2339916"/>
              <a:ext cx="2017562" cy="1"/>
            </a:xfrm>
            <a:prstGeom prst="line">
              <a:avLst/>
            </a:prstGeom>
            <a:noFill/>
            <a:ln w="25400" cap="flat">
              <a:solidFill>
                <a:srgbClr val="A7A7A7"/>
              </a:solidFill>
              <a:prstDash val="sysDot"/>
              <a:miter lim="400000"/>
              <a:tailEnd type="triangle" w="med" len="med"/>
            </a:ln>
            <a:effectLst/>
          </p:spPr>
          <p:txBody>
            <a:bodyPr wrap="square" lIns="45718" tIns="45718" rIns="45718" bIns="45718" numCol="1" anchor="t">
              <a:noAutofit/>
            </a:bodyPr>
            <a:lstStyle/>
            <a:p>
              <a:pPr defTabSz="457200">
                <a:defRPr sz="1800">
                  <a:solidFill>
                    <a:srgbClr val="000000"/>
                  </a:solidFill>
                  <a:latin typeface="Times New Roman"/>
                  <a:ea typeface="Times New Roman"/>
                  <a:cs typeface="Times New Roman"/>
                  <a:sym typeface="Times New Roman"/>
                </a:defRPr>
              </a:pPr>
              <a:endParaRPr/>
            </a:p>
          </p:txBody>
        </p:sp>
        <p:sp>
          <p:nvSpPr>
            <p:cNvPr id="36" name="CONTRATTO CON ESCo…">
              <a:extLst>
                <a:ext uri="{FF2B5EF4-FFF2-40B4-BE49-F238E27FC236}">
                  <a16:creationId xmlns:a16="http://schemas.microsoft.com/office/drawing/2014/main" id="{99156CD4-CD75-CC75-BABA-9003141EF021}"/>
                </a:ext>
              </a:extLst>
            </p:cNvPr>
            <p:cNvSpPr txBox="1"/>
            <p:nvPr/>
          </p:nvSpPr>
          <p:spPr>
            <a:xfrm>
              <a:off x="2826980" y="1843314"/>
              <a:ext cx="1865204"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1300">
                  <a:solidFill>
                    <a:srgbClr val="A7A7A7"/>
                  </a:solidFill>
                  <a:latin typeface="Avenir Heavy"/>
                  <a:ea typeface="Avenir Heavy"/>
                  <a:cs typeface="Avenir Heavy"/>
                  <a:sym typeface="Avenir Heavy"/>
                </a:defRPr>
              </a:pPr>
              <a:r>
                <a:rPr dirty="0">
                  <a:solidFill>
                    <a:srgbClr val="0D3163"/>
                  </a:solidFill>
                </a:rPr>
                <a:t>CONTRATTO CON </a:t>
              </a:r>
              <a:r>
                <a:rPr lang="it-IT" dirty="0">
                  <a:solidFill>
                    <a:srgbClr val="0D3163"/>
                  </a:solidFill>
                </a:rPr>
                <a:t>ESCO</a:t>
              </a:r>
              <a:endParaRPr dirty="0">
                <a:solidFill>
                  <a:srgbClr val="0D3163"/>
                </a:solidFill>
              </a:endParaRPr>
            </a:p>
            <a:p>
              <a:pPr algn="ctr" defTabSz="457200">
                <a:defRPr sz="1300">
                  <a:solidFill>
                    <a:srgbClr val="A7A7A7"/>
                  </a:solidFill>
                  <a:latin typeface="Avenir Heavy"/>
                  <a:ea typeface="Avenir Heavy"/>
                  <a:cs typeface="Avenir Heavy"/>
                  <a:sym typeface="Avenir Heavy"/>
                </a:defRPr>
              </a:pPr>
              <a:endParaRPr dirty="0">
                <a:solidFill>
                  <a:srgbClr val="0D3163"/>
                </a:solidFill>
              </a:endParaRPr>
            </a:p>
            <a:p>
              <a:pPr algn="ctr" defTabSz="457200">
                <a:defRPr sz="1300">
                  <a:solidFill>
                    <a:srgbClr val="A7A7A7"/>
                  </a:solidFill>
                  <a:latin typeface="Avenir Heavy"/>
                  <a:ea typeface="Avenir Heavy"/>
                  <a:cs typeface="Avenir Heavy"/>
                  <a:sym typeface="Avenir Heavy"/>
                </a:defRPr>
              </a:pPr>
              <a:r>
                <a:rPr dirty="0">
                  <a:solidFill>
                    <a:srgbClr val="0D3163"/>
                  </a:solidFill>
                </a:rPr>
                <a:t>EPC</a:t>
              </a:r>
            </a:p>
          </p:txBody>
        </p:sp>
        <p:sp>
          <p:nvSpPr>
            <p:cNvPr id="37" name="Consumo energetico">
              <a:extLst>
                <a:ext uri="{FF2B5EF4-FFF2-40B4-BE49-F238E27FC236}">
                  <a16:creationId xmlns:a16="http://schemas.microsoft.com/office/drawing/2014/main" id="{53861E2D-11FD-79EA-164D-557D846DD8FD}"/>
                </a:ext>
              </a:extLst>
            </p:cNvPr>
            <p:cNvSpPr txBox="1"/>
            <p:nvPr/>
          </p:nvSpPr>
          <p:spPr>
            <a:xfrm>
              <a:off x="1071779" y="1729465"/>
              <a:ext cx="1690438" cy="125161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t>Consumo energetico</a:t>
              </a:r>
            </a:p>
          </p:txBody>
        </p:sp>
        <p:sp>
          <p:nvSpPr>
            <p:cNvPr id="38" name="Consumo energetico">
              <a:extLst>
                <a:ext uri="{FF2B5EF4-FFF2-40B4-BE49-F238E27FC236}">
                  <a16:creationId xmlns:a16="http://schemas.microsoft.com/office/drawing/2014/main" id="{C9E52102-7B0A-BF64-D523-9503655996C4}"/>
                </a:ext>
              </a:extLst>
            </p:cNvPr>
            <p:cNvSpPr txBox="1"/>
            <p:nvPr/>
          </p:nvSpPr>
          <p:spPr>
            <a:xfrm>
              <a:off x="4909613" y="2793325"/>
              <a:ext cx="1690438"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Consumo</a:t>
              </a:r>
              <a:r>
                <a:rPr dirty="0"/>
                <a:t> </a:t>
              </a:r>
              <a:r>
                <a:rPr dirty="0" err="1"/>
                <a:t>energetico</a:t>
              </a:r>
              <a:endParaRPr dirty="0"/>
            </a:p>
          </p:txBody>
        </p:sp>
        <p:sp>
          <p:nvSpPr>
            <p:cNvPr id="39" name="Risparmio energetico">
              <a:extLst>
                <a:ext uri="{FF2B5EF4-FFF2-40B4-BE49-F238E27FC236}">
                  <a16:creationId xmlns:a16="http://schemas.microsoft.com/office/drawing/2014/main" id="{9627C682-D439-4FEE-15E5-FCFBD15B61C4}"/>
                </a:ext>
              </a:extLst>
            </p:cNvPr>
            <p:cNvSpPr txBox="1"/>
            <p:nvPr/>
          </p:nvSpPr>
          <p:spPr>
            <a:xfrm>
              <a:off x="4909613" y="1690768"/>
              <a:ext cx="1690438" cy="103068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Risparmio</a:t>
              </a:r>
              <a:r>
                <a:rPr dirty="0"/>
                <a:t> </a:t>
              </a:r>
              <a:r>
                <a:rPr dirty="0" err="1"/>
                <a:t>energetico</a:t>
              </a:r>
              <a:endParaRPr dirty="0"/>
            </a:p>
          </p:txBody>
        </p:sp>
        <p:sp>
          <p:nvSpPr>
            <p:cNvPr id="40" name="Canone ESCo">
              <a:extLst>
                <a:ext uri="{FF2B5EF4-FFF2-40B4-BE49-F238E27FC236}">
                  <a16:creationId xmlns:a16="http://schemas.microsoft.com/office/drawing/2014/main" id="{43666587-80C5-0BDB-F48D-F4E44B20D453}"/>
                </a:ext>
              </a:extLst>
            </p:cNvPr>
            <p:cNvSpPr txBox="1"/>
            <p:nvPr/>
          </p:nvSpPr>
          <p:spPr>
            <a:xfrm>
              <a:off x="4909613" y="821553"/>
              <a:ext cx="1690438" cy="103067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Canone</a:t>
              </a:r>
              <a:r>
                <a:rPr dirty="0"/>
                <a:t> </a:t>
              </a:r>
              <a:r>
                <a:rPr lang="it-IT" dirty="0"/>
                <a:t>ESCO</a:t>
              </a:r>
              <a:endParaRPr dirty="0"/>
            </a:p>
          </p:txBody>
        </p:sp>
        <p:sp>
          <p:nvSpPr>
            <p:cNvPr id="41" name="Consumo energetico">
              <a:extLst>
                <a:ext uri="{FF2B5EF4-FFF2-40B4-BE49-F238E27FC236}">
                  <a16:creationId xmlns:a16="http://schemas.microsoft.com/office/drawing/2014/main" id="{0ADC0A1A-4369-5758-309C-2B513F30748C}"/>
                </a:ext>
              </a:extLst>
            </p:cNvPr>
            <p:cNvSpPr txBox="1"/>
            <p:nvPr/>
          </p:nvSpPr>
          <p:spPr>
            <a:xfrm>
              <a:off x="8747449" y="2793325"/>
              <a:ext cx="1690437"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t>Consumo energetico</a:t>
              </a:r>
            </a:p>
          </p:txBody>
        </p:sp>
        <p:sp>
          <p:nvSpPr>
            <p:cNvPr id="42" name="Risparmio energetico">
              <a:extLst>
                <a:ext uri="{FF2B5EF4-FFF2-40B4-BE49-F238E27FC236}">
                  <a16:creationId xmlns:a16="http://schemas.microsoft.com/office/drawing/2014/main" id="{EC2BBE07-414C-8E40-932D-40645B00A111}"/>
                </a:ext>
              </a:extLst>
            </p:cNvPr>
            <p:cNvSpPr txBox="1"/>
            <p:nvPr/>
          </p:nvSpPr>
          <p:spPr>
            <a:xfrm>
              <a:off x="8747449" y="841821"/>
              <a:ext cx="1690437" cy="103067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Risparmio</a:t>
              </a:r>
              <a:r>
                <a:rPr dirty="0"/>
                <a:t> </a:t>
              </a:r>
              <a:r>
                <a:rPr dirty="0" err="1"/>
                <a:t>energetico</a:t>
              </a:r>
              <a:endParaRPr dirty="0"/>
            </a:p>
          </p:txBody>
        </p:sp>
        <p:sp>
          <p:nvSpPr>
            <p:cNvPr id="43" name="PRIMA…">
              <a:extLst>
                <a:ext uri="{FF2B5EF4-FFF2-40B4-BE49-F238E27FC236}">
                  <a16:creationId xmlns:a16="http://schemas.microsoft.com/office/drawing/2014/main" id="{7EC32AF9-FBF7-66D3-EF43-A8BB7C44DA46}"/>
                </a:ext>
              </a:extLst>
            </p:cNvPr>
            <p:cNvSpPr txBox="1"/>
            <p:nvPr/>
          </p:nvSpPr>
          <p:spPr>
            <a:xfrm>
              <a:off x="861133" y="4458120"/>
              <a:ext cx="2111729" cy="6580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2000">
                  <a:solidFill>
                    <a:srgbClr val="000000"/>
                  </a:solidFill>
                  <a:latin typeface="Avenir Heavy"/>
                  <a:ea typeface="Avenir Heavy"/>
                  <a:cs typeface="Avenir Heavy"/>
                  <a:sym typeface="Avenir Heavy"/>
                </a:defRPr>
              </a:pPr>
              <a:r>
                <a:rPr dirty="0"/>
                <a:t>PRIMA</a:t>
              </a:r>
            </a:p>
            <a:p>
              <a:pPr algn="ctr" defTabSz="457200">
                <a:defRPr sz="2000">
                  <a:solidFill>
                    <a:srgbClr val="000000"/>
                  </a:solidFill>
                  <a:latin typeface="Avenir Heavy"/>
                  <a:ea typeface="Avenir Heavy"/>
                  <a:cs typeface="Avenir Heavy"/>
                  <a:sym typeface="Avenir Heavy"/>
                </a:defRPr>
              </a:pPr>
              <a:r>
                <a:rPr dirty="0"/>
                <a:t>EPC con </a:t>
              </a:r>
              <a:r>
                <a:rPr lang="it-IT" dirty="0"/>
                <a:t>ESCO</a:t>
              </a:r>
              <a:endParaRPr dirty="0"/>
            </a:p>
          </p:txBody>
        </p:sp>
        <p:sp>
          <p:nvSpPr>
            <p:cNvPr id="44" name="DURANTE…">
              <a:extLst>
                <a:ext uri="{FF2B5EF4-FFF2-40B4-BE49-F238E27FC236}">
                  <a16:creationId xmlns:a16="http://schemas.microsoft.com/office/drawing/2014/main" id="{61AE6AF3-BDDC-BB77-5023-3A36F237AE07}"/>
                </a:ext>
              </a:extLst>
            </p:cNvPr>
            <p:cNvSpPr txBox="1"/>
            <p:nvPr/>
          </p:nvSpPr>
          <p:spPr>
            <a:xfrm>
              <a:off x="4698968" y="4447951"/>
              <a:ext cx="2111729" cy="6580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2000">
                  <a:solidFill>
                    <a:srgbClr val="000000"/>
                  </a:solidFill>
                  <a:latin typeface="Avenir Heavy"/>
                  <a:ea typeface="Avenir Heavy"/>
                  <a:cs typeface="Avenir Heavy"/>
                  <a:sym typeface="Avenir Heavy"/>
                </a:defRPr>
              </a:pPr>
              <a:r>
                <a:rPr dirty="0"/>
                <a:t>DURANTE</a:t>
              </a:r>
            </a:p>
            <a:p>
              <a:pPr algn="ctr" defTabSz="457200">
                <a:defRPr sz="2000">
                  <a:solidFill>
                    <a:srgbClr val="000000"/>
                  </a:solidFill>
                  <a:latin typeface="Avenir Heavy"/>
                  <a:ea typeface="Avenir Heavy"/>
                  <a:cs typeface="Avenir Heavy"/>
                  <a:sym typeface="Avenir Heavy"/>
                </a:defRPr>
              </a:pPr>
              <a:r>
                <a:rPr lang="it-IT" dirty="0"/>
                <a:t>EPC con ESCO</a:t>
              </a:r>
            </a:p>
          </p:txBody>
        </p:sp>
        <p:sp>
          <p:nvSpPr>
            <p:cNvPr id="45" name="DOPO…">
              <a:extLst>
                <a:ext uri="{FF2B5EF4-FFF2-40B4-BE49-F238E27FC236}">
                  <a16:creationId xmlns:a16="http://schemas.microsoft.com/office/drawing/2014/main" id="{3BB2248E-935D-1355-6E7F-CB0AA12FBC57}"/>
                </a:ext>
              </a:extLst>
            </p:cNvPr>
            <p:cNvSpPr txBox="1"/>
            <p:nvPr/>
          </p:nvSpPr>
          <p:spPr>
            <a:xfrm>
              <a:off x="8536803" y="4458120"/>
              <a:ext cx="2111730" cy="6580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2000">
                  <a:solidFill>
                    <a:srgbClr val="000000"/>
                  </a:solidFill>
                  <a:latin typeface="Avenir Heavy"/>
                  <a:ea typeface="Avenir Heavy"/>
                  <a:cs typeface="Avenir Heavy"/>
                  <a:sym typeface="Avenir Heavy"/>
                </a:defRPr>
              </a:pPr>
              <a:r>
                <a:rPr dirty="0"/>
                <a:t>DOPO</a:t>
              </a:r>
            </a:p>
            <a:p>
              <a:pPr algn="ctr" defTabSz="457200">
                <a:defRPr sz="2000">
                  <a:solidFill>
                    <a:srgbClr val="000000"/>
                  </a:solidFill>
                  <a:latin typeface="Avenir Heavy"/>
                  <a:ea typeface="Avenir Heavy"/>
                  <a:cs typeface="Avenir Heavy"/>
                  <a:sym typeface="Avenir Heavy"/>
                </a:defRPr>
              </a:pPr>
              <a:r>
                <a:rPr lang="it-IT" dirty="0"/>
                <a:t>EPC con ESCO</a:t>
              </a:r>
            </a:p>
          </p:txBody>
        </p:sp>
        <p:sp>
          <p:nvSpPr>
            <p:cNvPr id="46" name="FINE CONTRATTO">
              <a:extLst>
                <a:ext uri="{FF2B5EF4-FFF2-40B4-BE49-F238E27FC236}">
                  <a16:creationId xmlns:a16="http://schemas.microsoft.com/office/drawing/2014/main" id="{00FD1081-DE18-D592-D88D-8B298BBA4CAA}"/>
                </a:ext>
              </a:extLst>
            </p:cNvPr>
            <p:cNvSpPr txBox="1"/>
            <p:nvPr/>
          </p:nvSpPr>
          <p:spPr>
            <a:xfrm>
              <a:off x="6660581" y="1796534"/>
              <a:ext cx="1865204"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a:defRPr sz="1300">
                  <a:solidFill>
                    <a:srgbClr val="A7A7A7"/>
                  </a:solidFill>
                  <a:latin typeface="Avenir Heavy"/>
                  <a:ea typeface="Avenir Heavy"/>
                  <a:cs typeface="Avenir Heavy"/>
                  <a:sym typeface="Avenir Heavy"/>
                </a:defRPr>
              </a:pPr>
              <a:r>
                <a:rPr lang="it-IT" dirty="0">
                  <a:solidFill>
                    <a:srgbClr val="0D3163"/>
                  </a:solidFill>
                </a:rPr>
                <a:t>FINE </a:t>
              </a:r>
              <a:r>
                <a:rPr dirty="0">
                  <a:solidFill>
                    <a:srgbClr val="0D3163"/>
                  </a:solidFill>
                </a:rPr>
                <a:t>CONTRATTO</a:t>
              </a:r>
            </a:p>
            <a:p>
              <a:pPr algn="ctr" defTabSz="457200">
                <a:defRPr sz="1300">
                  <a:solidFill>
                    <a:srgbClr val="A7A7A7"/>
                  </a:solidFill>
                  <a:latin typeface="Avenir Heavy"/>
                  <a:ea typeface="Avenir Heavy"/>
                  <a:cs typeface="Avenir Heavy"/>
                  <a:sym typeface="Avenir Heavy"/>
                </a:defRPr>
              </a:pPr>
              <a:endParaRPr dirty="0">
                <a:solidFill>
                  <a:srgbClr val="0D3163"/>
                </a:solidFill>
              </a:endParaRPr>
            </a:p>
          </p:txBody>
        </p:sp>
      </p:grpSp>
      <p:pic>
        <p:nvPicPr>
          <p:cNvPr id="19" name="Immagine 18">
            <a:extLst>
              <a:ext uri="{FF2B5EF4-FFF2-40B4-BE49-F238E27FC236}">
                <a16:creationId xmlns:a16="http://schemas.microsoft.com/office/drawing/2014/main" id="{50A30B2C-AD88-AF56-9340-72902C189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31625" y="132398"/>
            <a:ext cx="2314800" cy="384998"/>
          </a:xfrm>
          <a:prstGeom prst="rect">
            <a:avLst/>
          </a:prstGeom>
        </p:spPr>
      </p:pic>
    </p:spTree>
    <p:extLst>
      <p:ext uri="{BB962C8B-B14F-4D97-AF65-F5344CB8AC3E}">
        <p14:creationId xmlns:p14="http://schemas.microsoft.com/office/powerpoint/2010/main" val="2593246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E6EC6A0-ADDD-4879-993A-3051ADD7C5E7}"/>
              </a:ext>
            </a:extLst>
          </p:cNvPr>
          <p:cNvSpPr>
            <a:spLocks noGrp="1"/>
          </p:cNvSpPr>
          <p:nvPr>
            <p:ph type="body" idx="1"/>
          </p:nvPr>
        </p:nvSpPr>
        <p:spPr>
          <a:xfrm>
            <a:off x="885501" y="5350671"/>
            <a:ext cx="9901543" cy="433955"/>
          </a:xfrm>
        </p:spPr>
        <p:txBody>
          <a:bodyPr/>
          <a:lstStyle/>
          <a:p>
            <a:pPr algn="just"/>
            <a:r>
              <a:rPr lang="it-IT" sz="2400" dirty="0"/>
              <a:t>Grazie per l’attenzione!</a:t>
            </a:r>
          </a:p>
        </p:txBody>
      </p:sp>
      <p:pic>
        <p:nvPicPr>
          <p:cNvPr id="7" name="Immagine 6">
            <a:extLst>
              <a:ext uri="{FF2B5EF4-FFF2-40B4-BE49-F238E27FC236}">
                <a16:creationId xmlns:a16="http://schemas.microsoft.com/office/drawing/2014/main" id="{BE3D1CF4-EFE1-46C6-B13E-E735307B9A48}"/>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0" y="0"/>
            <a:ext cx="4895557" cy="4895557"/>
          </a:xfrm>
          <a:prstGeom prst="rect">
            <a:avLst/>
          </a:prstGeom>
        </p:spPr>
      </p:pic>
      <p:cxnSp>
        <p:nvCxnSpPr>
          <p:cNvPr id="5" name="Connettore diritto 4">
            <a:extLst>
              <a:ext uri="{FF2B5EF4-FFF2-40B4-BE49-F238E27FC236}">
                <a16:creationId xmlns:a16="http://schemas.microsoft.com/office/drawing/2014/main" id="{14B5E7FC-F0F8-4C25-B18E-D78F6EA3FB3B}"/>
              </a:ext>
            </a:extLst>
          </p:cNvPr>
          <p:cNvCxnSpPr>
            <a:cxnSpLocks/>
          </p:cNvCxnSpPr>
          <p:nvPr/>
        </p:nvCxnSpPr>
        <p:spPr>
          <a:xfrm>
            <a:off x="4895557" y="0"/>
            <a:ext cx="0" cy="4895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E802EEED-8058-46A2-BCE1-FACEDE8F1F46}"/>
              </a:ext>
            </a:extLst>
          </p:cNvPr>
          <p:cNvSpPr>
            <a:spLocks noGrp="1"/>
          </p:cNvSpPr>
          <p:nvPr>
            <p:ph type="title"/>
          </p:nvPr>
        </p:nvSpPr>
        <p:spPr/>
        <p:txBody>
          <a:bodyPr/>
          <a:lstStyle/>
          <a:p>
            <a:r>
              <a:rPr lang="it-IT" dirty="0">
                <a:latin typeface="Futura LT Book" panose="02000504030000020003" pitchFamily="2" charset="0"/>
              </a:rPr>
              <a:t>CONFINDUSTRIA UDINE</a:t>
            </a:r>
          </a:p>
        </p:txBody>
      </p:sp>
      <p:sp>
        <p:nvSpPr>
          <p:cNvPr id="6" name="Segnaposto testo 2">
            <a:extLst>
              <a:ext uri="{FF2B5EF4-FFF2-40B4-BE49-F238E27FC236}">
                <a16:creationId xmlns:a16="http://schemas.microsoft.com/office/drawing/2014/main" id="{BBF5F704-1347-2E98-F36E-8D8BC0F483C0}"/>
              </a:ext>
            </a:extLst>
          </p:cNvPr>
          <p:cNvSpPr txBox="1">
            <a:spLocks/>
          </p:cNvSpPr>
          <p:nvPr/>
        </p:nvSpPr>
        <p:spPr>
          <a:xfrm>
            <a:off x="7703394" y="5350671"/>
            <a:ext cx="4255996" cy="1298372"/>
          </a:xfrm>
          <a:prstGeom prst="rect">
            <a:avLst/>
          </a:prstGeom>
          <a:effectLst>
            <a:outerShdw blurRad="50800" dir="14400000">
              <a:srgbClr val="000000">
                <a:alpha val="40000"/>
              </a:srgbClr>
            </a:outerShdw>
          </a:effectLst>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buClr>
              <a:buFont typeface="Wingdings 2" charset="2"/>
              <a:buNone/>
              <a:defRPr sz="1800" kern="1200">
                <a:solidFill>
                  <a:schemeClr val="tx1"/>
                </a:solidFill>
                <a:latin typeface="+mn-lt"/>
                <a:ea typeface="+mn-ea"/>
                <a:cs typeface="+mn-cs"/>
              </a:defRPr>
            </a:lvl1pPr>
            <a:lvl2pPr marL="457200" indent="0" algn="l" defTabSz="457200" rtl="0" eaLnBrk="1" latinLnBrk="0" hangingPunct="1">
              <a:spcBef>
                <a:spcPct val="20000"/>
              </a:spcBef>
              <a:spcAft>
                <a:spcPts val="600"/>
              </a:spcAft>
              <a:buClr>
                <a:schemeClr val="accent1"/>
              </a:buClr>
              <a:buFont typeface="Wingdings 2"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Font typeface="Wingdings 2"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9pPr>
          </a:lstStyle>
          <a:p>
            <a:pPr algn="just"/>
            <a:r>
              <a:rPr lang="it-IT" sz="1200" dirty="0"/>
              <a:t>Contatti: </a:t>
            </a:r>
          </a:p>
          <a:p>
            <a:pPr algn="just"/>
            <a:r>
              <a:rPr lang="it-IT" sz="1200" dirty="0"/>
              <a:t>Responsabile area efficienza energetica ALI ENERGIA Dott.ssa Lisa Macor – EGE UNI 11339</a:t>
            </a:r>
          </a:p>
          <a:p>
            <a:pPr algn="just"/>
            <a:r>
              <a:rPr lang="it-IT" sz="1200" dirty="0">
                <a:hlinkClick r:id="rId3">
                  <a:extLst>
                    <a:ext uri="{A12FA001-AC4F-418D-AE19-62706E023703}">
                      <ahyp:hlinkClr xmlns:ahyp="http://schemas.microsoft.com/office/drawing/2018/hyperlinkcolor" val="tx"/>
                    </a:ext>
                  </a:extLst>
                </a:hlinkClick>
              </a:rPr>
              <a:t>lisa.macor@alienergia.com</a:t>
            </a:r>
            <a:endParaRPr lang="it-IT" sz="1200" dirty="0"/>
          </a:p>
          <a:p>
            <a:pPr algn="just"/>
            <a:r>
              <a:rPr lang="it-IT" sz="1200" dirty="0"/>
              <a:t>Tel: 0421 1680090</a:t>
            </a:r>
          </a:p>
        </p:txBody>
      </p:sp>
    </p:spTree>
    <p:extLst>
      <p:ext uri="{BB962C8B-B14F-4D97-AF65-F5344CB8AC3E}">
        <p14:creationId xmlns:p14="http://schemas.microsoft.com/office/powerpoint/2010/main" val="2230272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Connettore diritto 4">
            <a:extLst>
              <a:ext uri="{FF2B5EF4-FFF2-40B4-BE49-F238E27FC236}">
                <a16:creationId xmlns:a16="http://schemas.microsoft.com/office/drawing/2014/main" id="{14B5E7FC-F0F8-4C25-B18E-D78F6EA3FB3B}"/>
              </a:ext>
            </a:extLst>
          </p:cNvPr>
          <p:cNvCxnSpPr>
            <a:cxnSpLocks/>
          </p:cNvCxnSpPr>
          <p:nvPr/>
        </p:nvCxnSpPr>
        <p:spPr>
          <a:xfrm>
            <a:off x="4895557" y="0"/>
            <a:ext cx="0" cy="4895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3" name="Rettangolo 12">
            <a:extLst>
              <a:ext uri="{FF2B5EF4-FFF2-40B4-BE49-F238E27FC236}">
                <a16:creationId xmlns:a16="http://schemas.microsoft.com/office/drawing/2014/main" id="{F0854176-14F7-6D6F-747C-8F4168673DE4}"/>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8773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magine 15">
            <a:extLst>
              <a:ext uri="{FF2B5EF4-FFF2-40B4-BE49-F238E27FC236}">
                <a16:creationId xmlns:a16="http://schemas.microsoft.com/office/drawing/2014/main" id="{023DED9E-0BAA-4BCC-9536-319E92112ABF}"/>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7296443" y="19968"/>
            <a:ext cx="4895557" cy="4895557"/>
          </a:xfrm>
          <a:prstGeom prst="rect">
            <a:avLst/>
          </a:prstGeom>
        </p:spPr>
      </p:pic>
      <p:sp>
        <p:nvSpPr>
          <p:cNvPr id="3" name="Sottotitolo 2">
            <a:extLst>
              <a:ext uri="{FF2B5EF4-FFF2-40B4-BE49-F238E27FC236}">
                <a16:creationId xmlns:a16="http://schemas.microsoft.com/office/drawing/2014/main" id="{70A4C509-DD48-48F8-B2C2-DDCD36CA52B9}"/>
              </a:ext>
            </a:extLst>
          </p:cNvPr>
          <p:cNvSpPr>
            <a:spLocks noGrp="1"/>
          </p:cNvSpPr>
          <p:nvPr>
            <p:ph type="subTitle" idx="1"/>
          </p:nvPr>
        </p:nvSpPr>
        <p:spPr>
          <a:xfrm>
            <a:off x="309925" y="178371"/>
            <a:ext cx="11572149" cy="786290"/>
          </a:xfrm>
        </p:spPr>
        <p:txBody>
          <a:bodyPr>
            <a:noAutofit/>
          </a:bodyPr>
          <a:lstStyle/>
          <a:p>
            <a:pPr algn="ctr"/>
            <a:r>
              <a:rPr lang="it-IT" sz="4500" b="1" dirty="0">
                <a:solidFill>
                  <a:schemeClr val="bg2"/>
                </a:solidFill>
              </a:rPr>
              <a:t>EFFICIENZA ENERGETICA NELLE INDUSTRIE</a:t>
            </a:r>
          </a:p>
        </p:txBody>
      </p:sp>
      <p:sp>
        <p:nvSpPr>
          <p:cNvPr id="4" name="CasellaDiTesto 3">
            <a:extLst>
              <a:ext uri="{FF2B5EF4-FFF2-40B4-BE49-F238E27FC236}">
                <a16:creationId xmlns:a16="http://schemas.microsoft.com/office/drawing/2014/main" id="{08F6B76C-4450-40E3-A64D-9F6548A40BFA}"/>
              </a:ext>
            </a:extLst>
          </p:cNvPr>
          <p:cNvSpPr txBox="1"/>
          <p:nvPr/>
        </p:nvSpPr>
        <p:spPr>
          <a:xfrm>
            <a:off x="8829821" y="6446465"/>
            <a:ext cx="3362179" cy="369332"/>
          </a:xfrm>
          <a:prstGeom prst="rect">
            <a:avLst/>
          </a:prstGeom>
          <a:noFill/>
        </p:spPr>
        <p:txBody>
          <a:bodyPr wrap="square" rtlCol="0">
            <a:spAutoFit/>
          </a:bodyPr>
          <a:lstStyle/>
          <a:p>
            <a:pPr algn="r"/>
            <a:r>
              <a:rPr lang="it-IT" dirty="0">
                <a:solidFill>
                  <a:schemeClr val="tx1">
                    <a:lumMod val="65000"/>
                    <a:lumOff val="35000"/>
                  </a:schemeClr>
                </a:solidFill>
              </a:rPr>
              <a:t>MAGGIO 2022</a:t>
            </a:r>
          </a:p>
        </p:txBody>
      </p:sp>
      <p:sp>
        <p:nvSpPr>
          <p:cNvPr id="2" name="Titolo 1">
            <a:extLst>
              <a:ext uri="{FF2B5EF4-FFF2-40B4-BE49-F238E27FC236}">
                <a16:creationId xmlns:a16="http://schemas.microsoft.com/office/drawing/2014/main" id="{CE8B7AFF-D6AA-43A1-8664-7289B9CBFEF7}"/>
              </a:ext>
            </a:extLst>
          </p:cNvPr>
          <p:cNvSpPr>
            <a:spLocks noGrp="1"/>
          </p:cNvSpPr>
          <p:nvPr>
            <p:ph type="ctrTitle"/>
          </p:nvPr>
        </p:nvSpPr>
        <p:spPr>
          <a:xfrm>
            <a:off x="239550" y="6228978"/>
            <a:ext cx="5196516" cy="434974"/>
          </a:xfrm>
        </p:spPr>
        <p:txBody>
          <a:bodyPr anchor="ctr"/>
          <a:lstStyle/>
          <a:p>
            <a:r>
              <a:rPr lang="it-IT" sz="3000" dirty="0">
                <a:solidFill>
                  <a:srgbClr val="0D3163"/>
                </a:solidFill>
                <a:latin typeface="Futura LT Book" panose="02000504030000020003" pitchFamily="2" charset="0"/>
              </a:rPr>
              <a:t>CONFINDUSTRIA UDINE</a:t>
            </a:r>
          </a:p>
        </p:txBody>
      </p:sp>
      <p:sp>
        <p:nvSpPr>
          <p:cNvPr id="6" name="Sottotitolo 2">
            <a:extLst>
              <a:ext uri="{FF2B5EF4-FFF2-40B4-BE49-F238E27FC236}">
                <a16:creationId xmlns:a16="http://schemas.microsoft.com/office/drawing/2014/main" id="{4748B87D-5E13-9332-8F33-CEC3A67D796D}"/>
              </a:ext>
            </a:extLst>
          </p:cNvPr>
          <p:cNvSpPr txBox="1">
            <a:spLocks/>
          </p:cNvSpPr>
          <p:nvPr/>
        </p:nvSpPr>
        <p:spPr>
          <a:xfrm>
            <a:off x="239550" y="1797107"/>
            <a:ext cx="6756868" cy="1717880"/>
          </a:xfrm>
          <a:prstGeom prst="rect">
            <a:avLst/>
          </a:prstGeom>
          <a:effectLst>
            <a:outerShdw blurRad="50800" dir="14400000">
              <a:srgbClr val="000000">
                <a:alpha val="40000"/>
              </a:srgbClr>
            </a:outerShdw>
          </a:effectLst>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accent1"/>
              </a:buClr>
              <a:buFont typeface="Wingdings 2" charset="2"/>
              <a:buNone/>
              <a:defRPr sz="1800" kern="1200">
                <a:solidFill>
                  <a:schemeClr val="tx1"/>
                </a:solidFill>
                <a:latin typeface="+mn-lt"/>
                <a:ea typeface="+mn-ea"/>
                <a:cs typeface="+mn-cs"/>
              </a:defRPr>
            </a:lvl1pPr>
            <a:lvl2pPr marL="457200" indent="0" algn="ctr" defTabSz="457200" rtl="0" eaLnBrk="1" latinLnBrk="0" hangingPunct="1">
              <a:spcBef>
                <a:spcPct val="20000"/>
              </a:spcBef>
              <a:spcAft>
                <a:spcPts val="600"/>
              </a:spcAft>
              <a:buClr>
                <a:schemeClr val="accent1"/>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9pPr>
          </a:lstStyle>
          <a:p>
            <a:r>
              <a:rPr lang="it-IT" sz="4000" b="1" dirty="0">
                <a:solidFill>
                  <a:schemeClr val="bg2"/>
                </a:solidFill>
              </a:rPr>
              <a:t>Tecnologie e strumenti per il risparmio energetico</a:t>
            </a:r>
          </a:p>
        </p:txBody>
      </p:sp>
    </p:spTree>
    <p:extLst>
      <p:ext uri="{BB962C8B-B14F-4D97-AF65-F5344CB8AC3E}">
        <p14:creationId xmlns:p14="http://schemas.microsoft.com/office/powerpoint/2010/main" val="1838783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9E62A0-CFDB-4DEA-A7BB-74801A5D2B14}"/>
              </a:ext>
            </a:extLst>
          </p:cNvPr>
          <p:cNvSpPr>
            <a:spLocks noGrp="1"/>
          </p:cNvSpPr>
          <p:nvPr>
            <p:ph type="title"/>
          </p:nvPr>
        </p:nvSpPr>
        <p:spPr>
          <a:xfrm>
            <a:off x="1073151" y="446088"/>
            <a:ext cx="3547533" cy="1112520"/>
          </a:xfrm>
        </p:spPr>
        <p:txBody>
          <a:bodyPr/>
          <a:lstStyle/>
          <a:p>
            <a:r>
              <a:rPr lang="it-IT" sz="2800" dirty="0"/>
              <a:t>EXECUTIVE SUMMARY</a:t>
            </a:r>
          </a:p>
        </p:txBody>
      </p:sp>
      <p:pic>
        <p:nvPicPr>
          <p:cNvPr id="11" name="Immagine 10">
            <a:extLst>
              <a:ext uri="{FF2B5EF4-FFF2-40B4-BE49-F238E27FC236}">
                <a16:creationId xmlns:a16="http://schemas.microsoft.com/office/drawing/2014/main" id="{E13401B2-0B21-4165-88B2-B9F17B08C91E}"/>
              </a:ext>
            </a:extLst>
          </p:cNvPr>
          <p:cNvPicPr>
            <a:picLocks noChangeAspect="1"/>
          </p:cNvPicPr>
          <p:nvPr/>
        </p:nvPicPr>
        <p:blipFill>
          <a:blip r:embed="rId2"/>
          <a:stretch>
            <a:fillRect/>
          </a:stretch>
        </p:blipFill>
        <p:spPr>
          <a:xfrm>
            <a:off x="3410369" y="1592900"/>
            <a:ext cx="1162690" cy="501305"/>
          </a:xfrm>
          <a:prstGeom prst="rect">
            <a:avLst/>
          </a:prstGeom>
        </p:spPr>
      </p:pic>
      <p:sp>
        <p:nvSpPr>
          <p:cNvPr id="12" name="CasellaDiTesto 11">
            <a:extLst>
              <a:ext uri="{FF2B5EF4-FFF2-40B4-BE49-F238E27FC236}">
                <a16:creationId xmlns:a16="http://schemas.microsoft.com/office/drawing/2014/main" id="{2D856D4A-D30E-2952-399A-E1E18501F5AF}"/>
              </a:ext>
            </a:extLst>
          </p:cNvPr>
          <p:cNvSpPr txBox="1"/>
          <p:nvPr/>
        </p:nvSpPr>
        <p:spPr>
          <a:xfrm>
            <a:off x="4962438" y="399316"/>
            <a:ext cx="7097086" cy="231858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171450" indent="-171450" algn="just">
              <a:buFontTx/>
              <a:buChar char="-"/>
            </a:pPr>
            <a:r>
              <a:rPr lang="it-IT" sz="1600" dirty="0">
                <a:solidFill>
                  <a:schemeClr val="bg1"/>
                </a:solidFill>
                <a:latin typeface="Montserrat" panose="00000500000000000000" pitchFamily="2" charset="0"/>
                <a:ea typeface="+mj-ea"/>
                <a:cs typeface="+mj-cs"/>
                <a:sym typeface="Montserrat Thin Bold"/>
              </a:rPr>
              <a:t>D</a:t>
            </a:r>
            <a:r>
              <a:rPr kumimoji="0" lang="it-IT"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a sempre un tallone d'Achille per l’industria italiana, la recente esplosione dei costi dell’energia </a:t>
            </a:r>
            <a:r>
              <a:rPr lang="it-IT" sz="1600" dirty="0">
                <a:solidFill>
                  <a:schemeClr val="bg1"/>
                </a:solidFill>
                <a:latin typeface="Montserrat" panose="00000500000000000000" pitchFamily="2" charset="0"/>
              </a:rPr>
              <a:t>ha reso il miglioramento del</a:t>
            </a:r>
            <a:r>
              <a:rPr kumimoji="0" lang="it-IT"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l’</a:t>
            </a:r>
            <a:r>
              <a:rPr kumimoji="0" lang="it-IT"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efficienza energetica </a:t>
            </a:r>
            <a:r>
              <a:rPr kumimoji="0" lang="it-IT"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un’imprescindibile necessità per mantenere la competitività di tutti i settori industriali.</a:t>
            </a:r>
          </a:p>
          <a:p>
            <a:pPr marL="171450" indent="-171450" algn="just">
              <a:buFontTx/>
              <a:buChar char="-"/>
            </a:pPr>
            <a:endParaRPr lang="it-IT" sz="1600" dirty="0">
              <a:solidFill>
                <a:schemeClr val="bg1"/>
              </a:solidFill>
              <a:latin typeface="Montserrat" panose="00000500000000000000" pitchFamily="2" charset="0"/>
            </a:endParaRPr>
          </a:p>
          <a:p>
            <a:pPr marL="171450" marR="0" indent="-171450" algn="just" defTabSz="584200" rtl="0" fontAlgn="auto" latinLnBrk="0" hangingPunct="0">
              <a:lnSpc>
                <a:spcPct val="100000"/>
              </a:lnSpc>
              <a:spcBef>
                <a:spcPts val="0"/>
              </a:spcBef>
              <a:spcAft>
                <a:spcPts val="0"/>
              </a:spcAft>
              <a:buClrTx/>
              <a:buSzTx/>
              <a:buFontTx/>
              <a:buChar char="-"/>
              <a:tabLst/>
            </a:pPr>
            <a:r>
              <a:rPr lang="it-IT" sz="1600" dirty="0">
                <a:solidFill>
                  <a:schemeClr val="bg1"/>
                </a:solidFill>
                <a:latin typeface="Montserrat" panose="00000500000000000000" pitchFamily="2" charset="0"/>
              </a:rPr>
              <a:t>Il presente documento ha l’obiettivo di fornire alcune rapide indicazioni indirizzate al management aziendale per </a:t>
            </a:r>
            <a:r>
              <a:rPr lang="it-IT" sz="1600" b="1" dirty="0">
                <a:solidFill>
                  <a:schemeClr val="bg1"/>
                </a:solidFill>
                <a:latin typeface="Montserrat" panose="00000500000000000000" pitchFamily="2" charset="0"/>
              </a:rPr>
              <a:t>migliorare le proprie prestazioni energetiche.</a:t>
            </a:r>
          </a:p>
          <a:p>
            <a:pPr marL="171450" marR="0" indent="-171450" algn="just" defTabSz="584200" rtl="0" fontAlgn="auto" latinLnBrk="0" hangingPunct="0">
              <a:lnSpc>
                <a:spcPct val="100000"/>
              </a:lnSpc>
              <a:spcBef>
                <a:spcPts val="0"/>
              </a:spcBef>
              <a:spcAft>
                <a:spcPts val="0"/>
              </a:spcAft>
              <a:buClrTx/>
              <a:buSzTx/>
              <a:buFontTx/>
              <a:buChar char="-"/>
              <a:tabLst/>
            </a:pPr>
            <a:endParaRPr lang="it-IT" sz="1600" dirty="0">
              <a:solidFill>
                <a:schemeClr val="bg1"/>
              </a:solidFill>
              <a:latin typeface="Montserrat" panose="00000500000000000000" pitchFamily="2" charset="0"/>
            </a:endParaRPr>
          </a:p>
        </p:txBody>
      </p:sp>
      <p:sp>
        <p:nvSpPr>
          <p:cNvPr id="14" name="CasellaDiTesto 13">
            <a:extLst>
              <a:ext uri="{FF2B5EF4-FFF2-40B4-BE49-F238E27FC236}">
                <a16:creationId xmlns:a16="http://schemas.microsoft.com/office/drawing/2014/main" id="{A8BB646F-766C-40CF-173D-328A44605F8F}"/>
              </a:ext>
            </a:extLst>
          </p:cNvPr>
          <p:cNvSpPr txBox="1"/>
          <p:nvPr/>
        </p:nvSpPr>
        <p:spPr>
          <a:xfrm>
            <a:off x="246426" y="2718354"/>
            <a:ext cx="11699147" cy="3293209"/>
          </a:xfrm>
          <a:prstGeom prst="rect">
            <a:avLst/>
          </a:prstGeom>
          <a:noFill/>
        </p:spPr>
        <p:txBody>
          <a:bodyPr wrap="square">
            <a:spAutoFit/>
          </a:bodyPr>
          <a:lstStyle/>
          <a:p>
            <a:pPr marL="171450" indent="-171450" algn="just" defTabSz="584200" hangingPunct="0">
              <a:buFontTx/>
              <a:buChar char="-"/>
            </a:pPr>
            <a:r>
              <a:rPr lang="it-IT" sz="1600" dirty="0">
                <a:solidFill>
                  <a:schemeClr val="bg1"/>
                </a:solidFill>
                <a:latin typeface="Montserrat" panose="00000500000000000000" pitchFamily="2" charset="0"/>
              </a:rPr>
              <a:t>La primaria attività che ogni impresa dovrebbe intraprendere </a:t>
            </a:r>
            <a:r>
              <a:rPr lang="it-IT" sz="1600" b="1" dirty="0">
                <a:solidFill>
                  <a:schemeClr val="bg1"/>
                </a:solidFill>
                <a:latin typeface="Montserrat" panose="00000500000000000000" pitchFamily="2" charset="0"/>
              </a:rPr>
              <a:t>è una diagnosi energetica </a:t>
            </a:r>
            <a:r>
              <a:rPr lang="it-IT" sz="1600" dirty="0">
                <a:solidFill>
                  <a:schemeClr val="bg1"/>
                </a:solidFill>
                <a:latin typeface="Montserrat" panose="00000500000000000000" pitchFamily="2" charset="0"/>
              </a:rPr>
              <a:t>per fotografare qualitativamente e quantitativamente le prestazioni aziendali e confrontarsi con le migliori soluzioni tecnologiche e gestionali.</a:t>
            </a:r>
          </a:p>
          <a:p>
            <a:pPr marR="0" algn="just" defTabSz="584200" rtl="0" fontAlgn="auto" latinLnBrk="0" hangingPunct="0">
              <a:lnSpc>
                <a:spcPct val="100000"/>
              </a:lnSpc>
              <a:spcBef>
                <a:spcPts val="0"/>
              </a:spcBef>
              <a:spcAft>
                <a:spcPts val="0"/>
              </a:spcAft>
              <a:buClrTx/>
              <a:buSzTx/>
              <a:tabLst/>
            </a:pPr>
            <a:endParaRPr lang="it-IT" sz="1600" b="1" dirty="0">
              <a:solidFill>
                <a:schemeClr val="bg1"/>
              </a:solidFill>
              <a:latin typeface="Montserrat" panose="00000500000000000000" pitchFamily="2" charset="0"/>
            </a:endParaRPr>
          </a:p>
          <a:p>
            <a:pPr marL="171450" marR="0" indent="-171450" algn="just" defTabSz="584200" rtl="0" fontAlgn="auto" latinLnBrk="0" hangingPunct="0">
              <a:lnSpc>
                <a:spcPct val="100000"/>
              </a:lnSpc>
              <a:spcBef>
                <a:spcPts val="0"/>
              </a:spcBef>
              <a:spcAft>
                <a:spcPts val="0"/>
              </a:spcAft>
              <a:buClrTx/>
              <a:buSzTx/>
              <a:buFontTx/>
              <a:buChar char="-"/>
              <a:tabLst/>
            </a:pPr>
            <a:r>
              <a:rPr lang="it-IT" sz="1600" b="1" dirty="0">
                <a:solidFill>
                  <a:schemeClr val="bg1"/>
                </a:solidFill>
                <a:latin typeface="Montserrat" panose="00000500000000000000" pitchFamily="2" charset="0"/>
              </a:rPr>
              <a:t>Si conosce solo ciò che si misura</a:t>
            </a:r>
            <a:r>
              <a:rPr lang="it-IT" sz="1600" dirty="0">
                <a:solidFill>
                  <a:schemeClr val="bg1"/>
                </a:solidFill>
                <a:latin typeface="Montserrat" panose="00000500000000000000" pitchFamily="2" charset="0"/>
              </a:rPr>
              <a:t>: unitamente ai dispositivi fiscali già disponibili, l’azienda può dotarsi di uno spettro estremamente ampio di misuratori industriali capaci di analizzare i consumi energetici nelle loro varie forme (energia elettrica e gas, ma anche acqua calda, olio, fumi e aria compressa ad esempio).</a:t>
            </a:r>
          </a:p>
          <a:p>
            <a:pPr marL="171450" marR="0" indent="-171450" algn="just" defTabSz="584200" rtl="0" fontAlgn="auto" latinLnBrk="0" hangingPunct="0">
              <a:lnSpc>
                <a:spcPct val="100000"/>
              </a:lnSpc>
              <a:spcBef>
                <a:spcPts val="0"/>
              </a:spcBef>
              <a:spcAft>
                <a:spcPts val="0"/>
              </a:spcAft>
              <a:buClrTx/>
              <a:buSzTx/>
              <a:buFontTx/>
              <a:buChar char="-"/>
              <a:tabLst/>
            </a:pPr>
            <a:endParaRPr lang="it-IT" sz="1600" dirty="0">
              <a:solidFill>
                <a:schemeClr val="bg1"/>
              </a:solidFill>
              <a:latin typeface="Montserrat" panose="00000500000000000000" pitchFamily="2" charset="0"/>
            </a:endParaRPr>
          </a:p>
          <a:p>
            <a:pPr marL="171450" indent="-171450" algn="just" defTabSz="584200" hangingPunct="0">
              <a:buFontTx/>
              <a:buChar char="-"/>
            </a:pPr>
            <a:r>
              <a:rPr lang="it-IT" sz="1600" dirty="0">
                <a:solidFill>
                  <a:schemeClr val="bg1"/>
                </a:solidFill>
                <a:latin typeface="Montserrat" panose="00000500000000000000" pitchFamily="2" charset="0"/>
              </a:rPr>
              <a:t>Lo sviluppo industriale ha fatto sì che alcune tecnologie quali i </a:t>
            </a:r>
            <a:r>
              <a:rPr lang="it-IT" sz="1600" b="1" dirty="0">
                <a:solidFill>
                  <a:schemeClr val="bg1"/>
                </a:solidFill>
                <a:latin typeface="Montserrat" panose="00000500000000000000" pitchFamily="2" charset="0"/>
              </a:rPr>
              <a:t>motori elettrici ad alta efficienza </a:t>
            </a:r>
            <a:r>
              <a:rPr lang="it-IT" sz="1600" dirty="0">
                <a:solidFill>
                  <a:schemeClr val="bg1"/>
                </a:solidFill>
                <a:latin typeface="Montserrat" panose="00000500000000000000" pitchFamily="2" charset="0"/>
              </a:rPr>
              <a:t>e </a:t>
            </a:r>
            <a:r>
              <a:rPr lang="it-IT" sz="1600" b="1" dirty="0">
                <a:solidFill>
                  <a:schemeClr val="bg1"/>
                </a:solidFill>
                <a:latin typeface="Montserrat" panose="00000500000000000000" pitchFamily="2" charset="0"/>
              </a:rPr>
              <a:t>l’illuminazione a led </a:t>
            </a:r>
            <a:r>
              <a:rPr lang="it-IT" sz="1600" dirty="0">
                <a:solidFill>
                  <a:schemeClr val="bg1"/>
                </a:solidFill>
                <a:latin typeface="Montserrat" panose="00000500000000000000" pitchFamily="2" charset="0"/>
              </a:rPr>
              <a:t>siano già lo </a:t>
            </a:r>
            <a:r>
              <a:rPr lang="it-IT" sz="1600" b="1" dirty="0">
                <a:solidFill>
                  <a:schemeClr val="bg1"/>
                </a:solidFill>
                <a:latin typeface="Montserrat" panose="00000500000000000000" pitchFamily="2" charset="0"/>
              </a:rPr>
              <a:t>standard di fatto </a:t>
            </a:r>
            <a:r>
              <a:rPr lang="it-IT" sz="1600" dirty="0">
                <a:solidFill>
                  <a:schemeClr val="bg1"/>
                </a:solidFill>
                <a:latin typeface="Montserrat" panose="00000500000000000000" pitchFamily="2" charset="0"/>
              </a:rPr>
              <a:t>per tutte le nuove installazioni. Il </a:t>
            </a:r>
            <a:r>
              <a:rPr lang="it-IT" sz="1600" b="1" dirty="0">
                <a:solidFill>
                  <a:schemeClr val="bg1"/>
                </a:solidFill>
                <a:latin typeface="Montserrat" panose="00000500000000000000" pitchFamily="2" charset="0"/>
              </a:rPr>
              <a:t>ricondizionamento</a:t>
            </a:r>
            <a:r>
              <a:rPr lang="it-IT" sz="1600" dirty="0">
                <a:solidFill>
                  <a:schemeClr val="bg1"/>
                </a:solidFill>
                <a:latin typeface="Montserrat" panose="00000500000000000000" pitchFamily="2" charset="0"/>
              </a:rPr>
              <a:t> </a:t>
            </a:r>
            <a:r>
              <a:rPr lang="it-IT" sz="1600" b="1" dirty="0">
                <a:solidFill>
                  <a:schemeClr val="bg1"/>
                </a:solidFill>
                <a:latin typeface="Montserrat" panose="00000500000000000000" pitchFamily="2" charset="0"/>
              </a:rPr>
              <a:t>di impianti esistenti </a:t>
            </a:r>
            <a:r>
              <a:rPr lang="it-IT" sz="1600" dirty="0">
                <a:solidFill>
                  <a:schemeClr val="bg1"/>
                </a:solidFill>
                <a:latin typeface="Montserrat" panose="00000500000000000000" pitchFamily="2" charset="0"/>
              </a:rPr>
              <a:t>(cd. </a:t>
            </a:r>
            <a:r>
              <a:rPr lang="it-IT" sz="1600" i="1" dirty="0">
                <a:solidFill>
                  <a:schemeClr val="bg1"/>
                </a:solidFill>
                <a:latin typeface="Montserrat" panose="00000500000000000000" pitchFamily="2" charset="0"/>
              </a:rPr>
              <a:t>revamping</a:t>
            </a:r>
            <a:r>
              <a:rPr lang="it-IT" sz="1600" dirty="0">
                <a:solidFill>
                  <a:schemeClr val="bg1"/>
                </a:solidFill>
                <a:latin typeface="Montserrat" panose="00000500000000000000" pitchFamily="2" charset="0"/>
              </a:rPr>
              <a:t>)</a:t>
            </a:r>
            <a:r>
              <a:rPr lang="it-IT" sz="1600" b="1" dirty="0">
                <a:solidFill>
                  <a:schemeClr val="bg1"/>
                </a:solidFill>
                <a:latin typeface="Montserrat" panose="00000500000000000000" pitchFamily="2" charset="0"/>
              </a:rPr>
              <a:t> </a:t>
            </a:r>
            <a:r>
              <a:rPr lang="it-IT" sz="1600" dirty="0">
                <a:solidFill>
                  <a:schemeClr val="bg1"/>
                </a:solidFill>
                <a:latin typeface="Montserrat" panose="00000500000000000000" pitchFamily="2" charset="0"/>
              </a:rPr>
              <a:t>rappresenta spesso un investimento dall’ immediato beneficio, </a:t>
            </a:r>
            <a:r>
              <a:rPr lang="it-IT" sz="1600" b="1" dirty="0">
                <a:solidFill>
                  <a:schemeClr val="bg1"/>
                </a:solidFill>
                <a:latin typeface="Montserrat" panose="00000500000000000000" pitchFamily="2" charset="0"/>
              </a:rPr>
              <a:t>con tempi di ritorno minimi </a:t>
            </a:r>
            <a:r>
              <a:rPr lang="it-IT" sz="1600" dirty="0">
                <a:solidFill>
                  <a:schemeClr val="bg1"/>
                </a:solidFill>
                <a:latin typeface="Montserrat" panose="00000500000000000000" pitchFamily="2" charset="0"/>
              </a:rPr>
              <a:t>e spesso inferiori all’anno solare.</a:t>
            </a:r>
          </a:p>
          <a:p>
            <a:pPr marL="171450" marR="0" indent="-171450" algn="just" defTabSz="584200" rtl="0" fontAlgn="auto" latinLnBrk="0" hangingPunct="0">
              <a:lnSpc>
                <a:spcPct val="100000"/>
              </a:lnSpc>
              <a:spcBef>
                <a:spcPts val="0"/>
              </a:spcBef>
              <a:spcAft>
                <a:spcPts val="0"/>
              </a:spcAft>
              <a:buClrTx/>
              <a:buSzTx/>
              <a:buFontTx/>
              <a:buChar char="-"/>
              <a:tabLst/>
            </a:pPr>
            <a:endParaRPr lang="it-IT" sz="16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5661319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9E62A0-CFDB-4DEA-A7BB-74801A5D2B14}"/>
              </a:ext>
            </a:extLst>
          </p:cNvPr>
          <p:cNvSpPr>
            <a:spLocks noGrp="1"/>
          </p:cNvSpPr>
          <p:nvPr>
            <p:ph type="title"/>
          </p:nvPr>
        </p:nvSpPr>
        <p:spPr>
          <a:xfrm>
            <a:off x="1073151" y="446088"/>
            <a:ext cx="3547533" cy="1112520"/>
          </a:xfrm>
        </p:spPr>
        <p:txBody>
          <a:bodyPr/>
          <a:lstStyle/>
          <a:p>
            <a:r>
              <a:rPr lang="it-IT" sz="2800" dirty="0"/>
              <a:t>EXECUTIVE SUMMARY</a:t>
            </a:r>
          </a:p>
        </p:txBody>
      </p:sp>
      <p:pic>
        <p:nvPicPr>
          <p:cNvPr id="11" name="Immagine 10">
            <a:extLst>
              <a:ext uri="{FF2B5EF4-FFF2-40B4-BE49-F238E27FC236}">
                <a16:creationId xmlns:a16="http://schemas.microsoft.com/office/drawing/2014/main" id="{E13401B2-0B21-4165-88B2-B9F17B08C91E}"/>
              </a:ext>
            </a:extLst>
          </p:cNvPr>
          <p:cNvPicPr>
            <a:picLocks noChangeAspect="1"/>
          </p:cNvPicPr>
          <p:nvPr/>
        </p:nvPicPr>
        <p:blipFill>
          <a:blip r:embed="rId2"/>
          <a:stretch>
            <a:fillRect/>
          </a:stretch>
        </p:blipFill>
        <p:spPr>
          <a:xfrm>
            <a:off x="3410369" y="1592900"/>
            <a:ext cx="1162690" cy="501305"/>
          </a:xfrm>
          <a:prstGeom prst="rect">
            <a:avLst/>
          </a:prstGeom>
        </p:spPr>
      </p:pic>
      <p:sp>
        <p:nvSpPr>
          <p:cNvPr id="12" name="CasellaDiTesto 11">
            <a:extLst>
              <a:ext uri="{FF2B5EF4-FFF2-40B4-BE49-F238E27FC236}">
                <a16:creationId xmlns:a16="http://schemas.microsoft.com/office/drawing/2014/main" id="{2D856D4A-D30E-2952-399A-E1E18501F5AF}"/>
              </a:ext>
            </a:extLst>
          </p:cNvPr>
          <p:cNvSpPr txBox="1"/>
          <p:nvPr/>
        </p:nvSpPr>
        <p:spPr>
          <a:xfrm>
            <a:off x="4874004" y="364969"/>
            <a:ext cx="7164198" cy="20723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171450" marR="0" indent="-171450" algn="just" defTabSz="584200" rtl="0" fontAlgn="auto" latinLnBrk="0" hangingPunct="0">
              <a:lnSpc>
                <a:spcPct val="100000"/>
              </a:lnSpc>
              <a:spcBef>
                <a:spcPts val="0"/>
              </a:spcBef>
              <a:spcAft>
                <a:spcPts val="0"/>
              </a:spcAft>
              <a:buClrTx/>
              <a:buSzTx/>
              <a:buFontTx/>
              <a:buChar char="-"/>
              <a:tabLst/>
            </a:pPr>
            <a:r>
              <a:rPr lang="it-IT" sz="1600" dirty="0">
                <a:solidFill>
                  <a:schemeClr val="bg1"/>
                </a:solidFill>
                <a:latin typeface="Montserrat" panose="00000500000000000000" pitchFamily="2" charset="0"/>
              </a:rPr>
              <a:t>La produzione d’aria compressa rappresenta spesso il 20-30% del consumo elettrico di un sito industriale. Nonostante gli insostituibili benefici, </a:t>
            </a:r>
            <a:r>
              <a:rPr lang="it-IT" sz="1600" b="1" dirty="0">
                <a:solidFill>
                  <a:schemeClr val="bg1"/>
                </a:solidFill>
                <a:latin typeface="Montserrat" panose="00000500000000000000" pitchFamily="2" charset="0"/>
              </a:rPr>
              <a:t>i compressori dissipano intrinsecamente il 75-80% </a:t>
            </a:r>
            <a:r>
              <a:rPr lang="it-IT" sz="1600" dirty="0">
                <a:solidFill>
                  <a:schemeClr val="bg1"/>
                </a:solidFill>
                <a:latin typeface="Montserrat" panose="00000500000000000000" pitchFamily="2" charset="0"/>
              </a:rPr>
              <a:t>dell’energia elettrica in ingresso. La valutazione delle </a:t>
            </a:r>
            <a:r>
              <a:rPr lang="it-IT" sz="1600" b="1" dirty="0">
                <a:solidFill>
                  <a:schemeClr val="bg1"/>
                </a:solidFill>
                <a:latin typeface="Montserrat" panose="00000500000000000000" pitchFamily="2" charset="0"/>
              </a:rPr>
              <a:t>perdite di distribuzione</a:t>
            </a:r>
            <a:r>
              <a:rPr lang="it-IT" sz="1600" dirty="0">
                <a:solidFill>
                  <a:schemeClr val="bg1"/>
                </a:solidFill>
                <a:latin typeface="Montserrat" panose="00000500000000000000" pitchFamily="2" charset="0"/>
              </a:rPr>
              <a:t>, la scelta della </a:t>
            </a:r>
            <a:r>
              <a:rPr lang="it-IT" sz="1600" b="1" dirty="0">
                <a:solidFill>
                  <a:schemeClr val="bg1"/>
                </a:solidFill>
                <a:latin typeface="Montserrat" panose="00000500000000000000" pitchFamily="2" charset="0"/>
              </a:rPr>
              <a:t>tecnologia corretta </a:t>
            </a:r>
            <a:r>
              <a:rPr lang="it-IT" sz="1600" dirty="0">
                <a:solidFill>
                  <a:schemeClr val="bg1"/>
                </a:solidFill>
                <a:latin typeface="Montserrat" panose="00000500000000000000" pitchFamily="2" charset="0"/>
              </a:rPr>
              <a:t>ed il </a:t>
            </a:r>
            <a:r>
              <a:rPr lang="it-IT" sz="1600" b="1" dirty="0">
                <a:solidFill>
                  <a:schemeClr val="bg1"/>
                </a:solidFill>
                <a:latin typeface="Montserrat" panose="00000500000000000000" pitchFamily="2" charset="0"/>
              </a:rPr>
              <a:t>recupero dell’energia termica </a:t>
            </a:r>
            <a:r>
              <a:rPr lang="it-IT" sz="1600" dirty="0">
                <a:solidFill>
                  <a:schemeClr val="bg1"/>
                </a:solidFill>
                <a:latin typeface="Montserrat" panose="00000500000000000000" pitchFamily="2" charset="0"/>
              </a:rPr>
              <a:t>sono verifiche imprescindibili per qualsiasi azienda.</a:t>
            </a:r>
          </a:p>
          <a:p>
            <a:pPr marL="171450" marR="0" indent="-171450" algn="just" defTabSz="584200" rtl="0" fontAlgn="auto" latinLnBrk="0" hangingPunct="0">
              <a:lnSpc>
                <a:spcPct val="100000"/>
              </a:lnSpc>
              <a:spcBef>
                <a:spcPts val="0"/>
              </a:spcBef>
              <a:spcAft>
                <a:spcPts val="0"/>
              </a:spcAft>
              <a:buClrTx/>
              <a:buSzTx/>
              <a:buFontTx/>
              <a:buChar char="-"/>
              <a:tabLst/>
            </a:pPr>
            <a:endParaRPr kumimoji="0" lang="it-IT"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endParaRPr>
          </a:p>
        </p:txBody>
      </p:sp>
      <p:sp>
        <p:nvSpPr>
          <p:cNvPr id="6" name="CasellaDiTesto 5">
            <a:extLst>
              <a:ext uri="{FF2B5EF4-FFF2-40B4-BE49-F238E27FC236}">
                <a16:creationId xmlns:a16="http://schemas.microsoft.com/office/drawing/2014/main" id="{55DD5BE9-572F-8AB6-F6F4-A9C6AE330024}"/>
              </a:ext>
            </a:extLst>
          </p:cNvPr>
          <p:cNvSpPr txBox="1"/>
          <p:nvPr/>
        </p:nvSpPr>
        <p:spPr>
          <a:xfrm>
            <a:off x="0" y="2333685"/>
            <a:ext cx="12038202" cy="4278094"/>
          </a:xfrm>
          <a:prstGeom prst="rect">
            <a:avLst/>
          </a:prstGeom>
          <a:noFill/>
        </p:spPr>
        <p:txBody>
          <a:bodyPr wrap="square">
            <a:spAutoFit/>
          </a:bodyPr>
          <a:lstStyle/>
          <a:p>
            <a:pPr marL="171450" marR="0" indent="-171450" algn="just" defTabSz="584200" rtl="0" fontAlgn="auto" latinLnBrk="0" hangingPunct="0">
              <a:lnSpc>
                <a:spcPct val="100000"/>
              </a:lnSpc>
              <a:spcBef>
                <a:spcPts val="0"/>
              </a:spcBef>
              <a:spcAft>
                <a:spcPts val="0"/>
              </a:spcAft>
              <a:buClrTx/>
              <a:buSzTx/>
              <a:buFontTx/>
              <a:buChar char="-"/>
              <a:tabLst/>
            </a:pPr>
            <a:r>
              <a:rPr lang="en-GB" sz="1600" dirty="0">
                <a:solidFill>
                  <a:schemeClr val="bg1"/>
                </a:solidFill>
                <a:latin typeface="Montserrat" panose="00000500000000000000" pitchFamily="2" charset="0"/>
                <a:ea typeface="+mj-ea"/>
                <a:cs typeface="+mj-cs"/>
                <a:sym typeface="Montserrat Thin Bold"/>
              </a:rPr>
              <a:t>L</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a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volatilità</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dei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prezzi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delle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materie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energetiche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impone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alle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aziende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di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ragionare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in termini di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indipendenza</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energetica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La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tecnologia</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fotovoltaica</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ha quasi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raddoppiato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negli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ultimi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10 anni, la propria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efficienza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di conversion</a:t>
            </a:r>
            <a:r>
              <a:rPr lang="en-GB" sz="1600" dirty="0">
                <a:solidFill>
                  <a:schemeClr val="bg1"/>
                </a:solidFill>
                <a:latin typeface="Montserrat" panose="00000500000000000000" pitchFamily="2" charset="0"/>
                <a:ea typeface="+mj-ea"/>
                <a:cs typeface="+mj-cs"/>
                <a:sym typeface="Montserrat Thin Bold"/>
              </a:rPr>
              <a:t>.</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Ad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oggi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suoi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costi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di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produzione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sono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dimezzati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raggiungendo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così</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la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parità</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di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costo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(cd. </a:t>
            </a:r>
            <a:r>
              <a:rPr kumimoji="0" lang="en-GB" sz="1600" i="1"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grid parity) </a:t>
            </a:r>
            <a:r>
              <a:rPr kumimoji="0" lang="en-GB" sz="160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con le </a:t>
            </a:r>
            <a:r>
              <a:rPr kumimoji="0" lang="en-GB" sz="160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fonti</a:t>
            </a:r>
            <a:r>
              <a:rPr kumimoji="0" lang="en-GB" sz="160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energetiche</a:t>
            </a:r>
            <a:r>
              <a:rPr kumimoji="0" lang="en-GB" sz="160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convenzionali</a:t>
            </a:r>
            <a:r>
              <a:rPr kumimoji="0" lang="en-GB" sz="160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e </a:t>
            </a:r>
            <a:r>
              <a:rPr kumimoji="0" lang="en-GB" sz="160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permettendo</a:t>
            </a:r>
            <a:r>
              <a:rPr kumimoji="0" lang="en-GB" sz="160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lang="en-GB" sz="1600" dirty="0" err="1">
                <a:solidFill>
                  <a:schemeClr val="bg1"/>
                </a:solidFill>
                <a:latin typeface="Montserrat" panose="00000500000000000000" pitchFamily="2" charset="0"/>
                <a:ea typeface="+mj-ea"/>
                <a:cs typeface="+mj-cs"/>
                <a:sym typeface="Montserrat Thin Bold"/>
              </a:rPr>
              <a:t>quindi</a:t>
            </a:r>
            <a:r>
              <a:rPr lang="en-GB" sz="1600" dirty="0">
                <a:solidFill>
                  <a:schemeClr val="bg1"/>
                </a:solidFill>
                <a:latin typeface="Montserrat" panose="00000500000000000000" pitchFamily="2" charset="0"/>
                <a:ea typeface="+mj-ea"/>
                <a:cs typeface="+mj-cs"/>
                <a:sym typeface="Montserrat Thin Bold"/>
              </a:rPr>
              <a:t>, </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tempi di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ritorno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dell’investimento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lang="en-GB" sz="1600" dirty="0" err="1">
                <a:solidFill>
                  <a:schemeClr val="bg1"/>
                </a:solidFill>
                <a:latin typeface="Montserrat" panose="00000500000000000000" pitchFamily="2" charset="0"/>
                <a:ea typeface="+mj-ea"/>
                <a:cs typeface="+mj-cs"/>
                <a:sym typeface="Montserrat Thin Bold"/>
              </a:rPr>
              <a:t>n</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ell’ordine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dei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5-7 anni,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anche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prezzi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pre-</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crisi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p>
          <a:p>
            <a:pPr marL="171450" marR="0" indent="-171450" algn="just" defTabSz="584200" rtl="0" fontAlgn="auto" latinLnBrk="0" hangingPunct="0">
              <a:lnSpc>
                <a:spcPct val="100000"/>
              </a:lnSpc>
              <a:spcBef>
                <a:spcPts val="0"/>
              </a:spcBef>
              <a:spcAft>
                <a:spcPts val="0"/>
              </a:spcAft>
              <a:buClrTx/>
              <a:buSzTx/>
              <a:buFontTx/>
              <a:buChar char="-"/>
              <a:tabLst/>
            </a:pPr>
            <a:endParaRPr lang="en-GB" sz="1600" dirty="0">
              <a:solidFill>
                <a:schemeClr val="bg1"/>
              </a:solidFill>
              <a:latin typeface="Montserrat" panose="00000500000000000000" pitchFamily="2" charset="0"/>
            </a:endParaRPr>
          </a:p>
          <a:p>
            <a:pPr marL="171450" marR="0" indent="-171450" algn="just" defTabSz="584200" rtl="0" fontAlgn="auto" latinLnBrk="0" hangingPunct="0">
              <a:lnSpc>
                <a:spcPct val="100000"/>
              </a:lnSpc>
              <a:spcBef>
                <a:spcPts val="0"/>
              </a:spcBef>
              <a:spcAft>
                <a:spcPts val="0"/>
              </a:spcAft>
              <a:buClrTx/>
              <a:buSzTx/>
              <a:buFontTx/>
              <a:buChar char="-"/>
              <a:tabLst/>
            </a:pPr>
            <a:r>
              <a:rPr lang="en-GB" sz="1600" dirty="0">
                <a:solidFill>
                  <a:schemeClr val="bg1"/>
                </a:solidFill>
                <a:latin typeface="Montserrat" panose="00000500000000000000" pitchFamily="2" charset="0"/>
                <a:ea typeface="+mj-ea"/>
                <a:cs typeface="+mj-cs"/>
                <a:sym typeface="Montserrat Thin Bold"/>
              </a:rPr>
              <a:t>P</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er chi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desidera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installare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soluzioni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più</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complesse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la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cogenerazione</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industriale</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rappresenta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ancora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uno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strumento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eccellente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per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l’autoproduzione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contemporanea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di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energia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elettrica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e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termica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con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rendimenti</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complessivi</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b="1"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superiori</a:t>
            </a:r>
            <a:r>
              <a:rPr kumimoji="0" lang="en-GB" sz="1600" b="1"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all’80-85%.</a:t>
            </a:r>
          </a:p>
          <a:p>
            <a:pPr marL="171450" marR="0" indent="-171450" algn="just" defTabSz="584200" rtl="0" fontAlgn="auto" latinLnBrk="0" hangingPunct="0">
              <a:lnSpc>
                <a:spcPct val="100000"/>
              </a:lnSpc>
              <a:spcBef>
                <a:spcPts val="0"/>
              </a:spcBef>
              <a:spcAft>
                <a:spcPts val="0"/>
              </a:spcAft>
              <a:buClrTx/>
              <a:buSzTx/>
              <a:buFontTx/>
              <a:buChar char="-"/>
              <a:tabLst/>
            </a:pPr>
            <a:endParaRPr lang="en-GB" sz="1600" b="1" dirty="0">
              <a:solidFill>
                <a:schemeClr val="bg1"/>
              </a:solidFill>
              <a:latin typeface="Montserrat" panose="00000500000000000000" pitchFamily="2" charset="0"/>
            </a:endParaRPr>
          </a:p>
          <a:p>
            <a:pPr marL="171450" marR="0" indent="-171450" algn="just" defTabSz="584200" rtl="0" fontAlgn="auto" latinLnBrk="0" hangingPunct="0">
              <a:lnSpc>
                <a:spcPct val="100000"/>
              </a:lnSpc>
              <a:spcBef>
                <a:spcPts val="0"/>
              </a:spcBef>
              <a:spcAft>
                <a:spcPts val="0"/>
              </a:spcAft>
              <a:buClrTx/>
              <a:buSzTx/>
              <a:buFontTx/>
              <a:buChar char="-"/>
              <a:tabLst/>
            </a:pPr>
            <a:r>
              <a:rPr lang="en-GB" sz="1600" dirty="0" err="1">
                <a:solidFill>
                  <a:schemeClr val="bg1"/>
                </a:solidFill>
                <a:latin typeface="Montserrat" panose="00000500000000000000" pitchFamily="2" charset="0"/>
                <a:ea typeface="+mj-ea"/>
                <a:cs typeface="+mj-cs"/>
                <a:sym typeface="Montserrat Thin Bold"/>
              </a:rPr>
              <a:t>Q</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ualora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l’azienda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non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avesse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le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competenze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tecniche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o la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capacità</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finanziaria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per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seguire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internamente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tali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sviluppi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tecnologici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lang="en-GB" sz="1600" dirty="0" err="1">
                <a:solidFill>
                  <a:schemeClr val="bg1"/>
                </a:solidFill>
                <a:latin typeface="Montserrat" panose="00000500000000000000" pitchFamily="2" charset="0"/>
              </a:rPr>
              <a:t>numerose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sono</a:t>
            </a:r>
            <a:r>
              <a:rPr lang="en-GB" sz="1600" dirty="0">
                <a:solidFill>
                  <a:schemeClr val="bg1"/>
                </a:solidFill>
                <a:latin typeface="Montserrat" panose="00000500000000000000" pitchFamily="2" charset="0"/>
              </a:rPr>
              <a:t> le </a:t>
            </a:r>
            <a:r>
              <a:rPr lang="en-GB" sz="1600" dirty="0" err="1">
                <a:solidFill>
                  <a:schemeClr val="bg1"/>
                </a:solidFill>
                <a:latin typeface="Montserrat" panose="00000500000000000000" pitchFamily="2" charset="0"/>
              </a:rPr>
              <a:t>aziende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specializzate</a:t>
            </a:r>
            <a:r>
              <a:rPr lang="en-GB" sz="1600" dirty="0">
                <a:solidFill>
                  <a:schemeClr val="bg1"/>
                </a:solidFill>
                <a:latin typeface="Montserrat" panose="00000500000000000000" pitchFamily="2" charset="0"/>
              </a:rPr>
              <a:t> certificate – </a:t>
            </a:r>
            <a:r>
              <a:rPr lang="en-GB" sz="1600" dirty="0" err="1">
                <a:solidFill>
                  <a:schemeClr val="bg1"/>
                </a:solidFill>
                <a:latin typeface="Montserrat" panose="00000500000000000000" pitchFamily="2" charset="0"/>
              </a:rPr>
              <a:t>dette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anche</a:t>
            </a:r>
            <a:r>
              <a:rPr lang="en-GB" sz="1600" dirty="0">
                <a:solidFill>
                  <a:schemeClr val="bg1"/>
                </a:solidFill>
                <a:latin typeface="Montserrat" panose="00000500000000000000" pitchFamily="2" charset="0"/>
              </a:rPr>
              <a:t> </a:t>
            </a:r>
            <a:r>
              <a:rPr lang="en-GB" sz="1600" b="1" dirty="0">
                <a:solidFill>
                  <a:schemeClr val="bg1"/>
                </a:solidFill>
                <a:latin typeface="Montserrat" panose="00000500000000000000" pitchFamily="2" charset="0"/>
              </a:rPr>
              <a:t>Energy Service </a:t>
            </a:r>
            <a:r>
              <a:rPr lang="en-GB" sz="1600" b="1" dirty="0" err="1">
                <a:solidFill>
                  <a:schemeClr val="bg1"/>
                </a:solidFill>
                <a:latin typeface="Montserrat" panose="00000500000000000000" pitchFamily="2" charset="0"/>
              </a:rPr>
              <a:t>COmpanies</a:t>
            </a:r>
            <a:r>
              <a:rPr lang="en-GB" sz="1600" b="1" dirty="0">
                <a:solidFill>
                  <a:schemeClr val="bg1"/>
                </a:solidFill>
                <a:latin typeface="Montserrat" panose="00000500000000000000" pitchFamily="2" charset="0"/>
              </a:rPr>
              <a:t> </a:t>
            </a:r>
            <a:r>
              <a:rPr lang="en-GB" sz="1600" i="1" dirty="0">
                <a:solidFill>
                  <a:schemeClr val="bg1"/>
                </a:solidFill>
                <a:latin typeface="Montserrat" panose="00000500000000000000" pitchFamily="2" charset="0"/>
              </a:rPr>
              <a:t>(cd.</a:t>
            </a:r>
            <a:r>
              <a:rPr lang="en-GB" sz="1600" b="1" i="1" dirty="0">
                <a:solidFill>
                  <a:schemeClr val="bg1"/>
                </a:solidFill>
                <a:latin typeface="Montserrat" panose="00000500000000000000" pitchFamily="2" charset="0"/>
              </a:rPr>
              <a:t> ESCO</a:t>
            </a:r>
            <a:r>
              <a:rPr lang="en-GB" sz="1600" i="1" dirty="0">
                <a:solidFill>
                  <a:schemeClr val="bg1"/>
                </a:solidFill>
                <a:latin typeface="Montserrat" panose="00000500000000000000" pitchFamily="2" charset="0"/>
              </a:rPr>
              <a:t>) </a:t>
            </a:r>
            <a:r>
              <a:rPr lang="en-GB" sz="1600" b="1" dirty="0">
                <a:solidFill>
                  <a:schemeClr val="bg1"/>
                </a:solidFill>
                <a:latin typeface="Montserrat" panose="00000500000000000000" pitchFamily="2" charset="0"/>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che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possono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aiutarle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anche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facendosi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carico</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degli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investimenti</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prestazione</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r>
              <a:rPr kumimoji="0" lang="en-GB" sz="1600" i="0" u="none" strike="noStrike" cap="none" spc="0" normalizeH="0" baseline="0" dirty="0" err="1">
                <a:ln>
                  <a:noFill/>
                </a:ln>
                <a:solidFill>
                  <a:schemeClr val="bg1"/>
                </a:solidFill>
                <a:effectLst/>
                <a:uFillTx/>
                <a:latin typeface="Montserrat" panose="00000500000000000000" pitchFamily="2" charset="0"/>
                <a:ea typeface="+mj-ea"/>
                <a:cs typeface="+mj-cs"/>
                <a:sym typeface="Montserrat Thin Bold"/>
              </a:rPr>
              <a:t>garantita</a:t>
            </a:r>
            <a:r>
              <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rPr>
              <a:t>.  </a:t>
            </a:r>
          </a:p>
          <a:p>
            <a:pPr marL="171450" marR="0" indent="-171450" algn="just" defTabSz="584200" rtl="0" fontAlgn="auto" latinLnBrk="0" hangingPunct="0">
              <a:lnSpc>
                <a:spcPct val="100000"/>
              </a:lnSpc>
              <a:spcBef>
                <a:spcPts val="0"/>
              </a:spcBef>
              <a:spcAft>
                <a:spcPts val="0"/>
              </a:spcAft>
              <a:buClrTx/>
              <a:buSzTx/>
              <a:buFontTx/>
              <a:buChar char="-"/>
              <a:tabLst/>
            </a:pPr>
            <a:endParaRPr lang="en-GB" sz="1600" dirty="0">
              <a:solidFill>
                <a:schemeClr val="bg1"/>
              </a:solidFill>
              <a:latin typeface="Montserrat" panose="00000500000000000000" pitchFamily="2" charset="0"/>
            </a:endParaRPr>
          </a:p>
          <a:p>
            <a:pPr marL="171450" marR="0" indent="-171450" algn="just" defTabSz="584200" rtl="0" fontAlgn="auto" latinLnBrk="0" hangingPunct="0">
              <a:lnSpc>
                <a:spcPct val="100000"/>
              </a:lnSpc>
              <a:spcBef>
                <a:spcPts val="0"/>
              </a:spcBef>
              <a:spcAft>
                <a:spcPts val="0"/>
              </a:spcAft>
              <a:buClrTx/>
              <a:buSzTx/>
              <a:buFontTx/>
              <a:buChar char="-"/>
              <a:tabLst/>
            </a:pPr>
            <a:r>
              <a:rPr lang="en-GB" sz="1600" dirty="0">
                <a:solidFill>
                  <a:schemeClr val="bg1"/>
                </a:solidFill>
                <a:latin typeface="Montserrat" panose="00000500000000000000" pitchFamily="2" charset="0"/>
              </a:rPr>
              <a:t>In un </a:t>
            </a:r>
            <a:r>
              <a:rPr lang="en-GB" sz="1600" dirty="0" err="1">
                <a:solidFill>
                  <a:schemeClr val="bg1"/>
                </a:solidFill>
                <a:latin typeface="Montserrat" panose="00000500000000000000" pitchFamily="2" charset="0"/>
              </a:rPr>
              <a:t>contesto</a:t>
            </a:r>
            <a:r>
              <a:rPr lang="en-GB" sz="1600" dirty="0">
                <a:solidFill>
                  <a:schemeClr val="bg1"/>
                </a:solidFill>
                <a:latin typeface="Montserrat" panose="00000500000000000000" pitchFamily="2" charset="0"/>
              </a:rPr>
              <a:t> sempre </a:t>
            </a:r>
            <a:r>
              <a:rPr lang="en-GB" sz="1600" dirty="0" err="1">
                <a:solidFill>
                  <a:schemeClr val="bg1"/>
                </a:solidFill>
                <a:latin typeface="Montserrat" panose="00000500000000000000" pitchFamily="2" charset="0"/>
              </a:rPr>
              <a:t>più</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complesso</a:t>
            </a:r>
            <a:r>
              <a:rPr lang="en-GB" sz="1600" dirty="0">
                <a:solidFill>
                  <a:schemeClr val="bg1"/>
                </a:solidFill>
                <a:latin typeface="Montserrat" panose="00000500000000000000" pitchFamily="2" charset="0"/>
              </a:rPr>
              <a:t>, e con sempre </a:t>
            </a:r>
            <a:r>
              <a:rPr lang="en-GB" sz="1600" b="1" dirty="0" err="1">
                <a:solidFill>
                  <a:schemeClr val="bg1"/>
                </a:solidFill>
                <a:latin typeface="Montserrat" panose="00000500000000000000" pitchFamily="2" charset="0"/>
              </a:rPr>
              <a:t>maggiori</a:t>
            </a:r>
            <a:r>
              <a:rPr lang="en-GB" sz="1600" b="1" dirty="0">
                <a:solidFill>
                  <a:schemeClr val="bg1"/>
                </a:solidFill>
                <a:latin typeface="Montserrat" panose="00000500000000000000" pitchFamily="2" charset="0"/>
              </a:rPr>
              <a:t> </a:t>
            </a:r>
            <a:r>
              <a:rPr lang="en-GB" sz="1600" b="1" dirty="0" err="1">
                <a:solidFill>
                  <a:schemeClr val="bg1"/>
                </a:solidFill>
                <a:latin typeface="Montserrat" panose="00000500000000000000" pitchFamily="2" charset="0"/>
              </a:rPr>
              <a:t>interventi</a:t>
            </a:r>
            <a:r>
              <a:rPr lang="en-GB" sz="1600" b="1" dirty="0">
                <a:solidFill>
                  <a:schemeClr val="bg1"/>
                </a:solidFill>
                <a:latin typeface="Montserrat" panose="00000500000000000000" pitchFamily="2" charset="0"/>
              </a:rPr>
              <a:t> </a:t>
            </a:r>
            <a:r>
              <a:rPr lang="en-GB" sz="1600" b="1" dirty="0" err="1">
                <a:solidFill>
                  <a:schemeClr val="bg1"/>
                </a:solidFill>
                <a:latin typeface="Montserrat" panose="00000500000000000000" pitchFamily="2" charset="0"/>
              </a:rPr>
              <a:t>regolatori</a:t>
            </a:r>
            <a:r>
              <a:rPr lang="en-GB" sz="1600" b="1"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spesso</a:t>
            </a:r>
            <a:r>
              <a:rPr lang="en-GB" sz="1600" dirty="0">
                <a:solidFill>
                  <a:schemeClr val="bg1"/>
                </a:solidFill>
                <a:latin typeface="Montserrat" panose="00000500000000000000" pitchFamily="2" charset="0"/>
              </a:rPr>
              <a:t> di difficile </a:t>
            </a:r>
            <a:r>
              <a:rPr lang="en-GB" sz="1600" dirty="0" err="1">
                <a:solidFill>
                  <a:schemeClr val="bg1"/>
                </a:solidFill>
                <a:latin typeface="Montserrat" panose="00000500000000000000" pitchFamily="2" charset="0"/>
              </a:rPr>
              <a:t>interpretazione</a:t>
            </a:r>
            <a:r>
              <a:rPr lang="en-GB" sz="1600" dirty="0">
                <a:solidFill>
                  <a:schemeClr val="bg1"/>
                </a:solidFill>
                <a:latin typeface="Montserrat" panose="00000500000000000000" pitchFamily="2" charset="0"/>
              </a:rPr>
              <a:t>, le </a:t>
            </a:r>
            <a:r>
              <a:rPr lang="en-GB" sz="1600" dirty="0" err="1">
                <a:solidFill>
                  <a:schemeClr val="bg1"/>
                </a:solidFill>
                <a:latin typeface="Montserrat" panose="00000500000000000000" pitchFamily="2" charset="0"/>
              </a:rPr>
              <a:t>imprese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necessiteranno</a:t>
            </a:r>
            <a:r>
              <a:rPr lang="en-GB" sz="1600" dirty="0">
                <a:solidFill>
                  <a:schemeClr val="bg1"/>
                </a:solidFill>
                <a:latin typeface="Montserrat" panose="00000500000000000000" pitchFamily="2" charset="0"/>
              </a:rPr>
              <a:t> di un </a:t>
            </a:r>
            <a:r>
              <a:rPr lang="en-GB" sz="1600" dirty="0" err="1">
                <a:solidFill>
                  <a:schemeClr val="bg1"/>
                </a:solidFill>
                <a:latin typeface="Montserrat" panose="00000500000000000000" pitchFamily="2" charset="0"/>
              </a:rPr>
              <a:t>approccio</a:t>
            </a:r>
            <a:r>
              <a:rPr lang="en-GB" sz="1600" dirty="0">
                <a:solidFill>
                  <a:schemeClr val="bg1"/>
                </a:solidFill>
                <a:latin typeface="Montserrat" panose="00000500000000000000" pitchFamily="2" charset="0"/>
              </a:rPr>
              <a:t> sempre </a:t>
            </a:r>
            <a:r>
              <a:rPr lang="en-GB" sz="1600" dirty="0" err="1">
                <a:solidFill>
                  <a:schemeClr val="bg1"/>
                </a:solidFill>
                <a:latin typeface="Montserrat" panose="00000500000000000000" pitchFamily="2" charset="0"/>
              </a:rPr>
              <a:t>più</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sistemico</a:t>
            </a:r>
            <a:r>
              <a:rPr lang="en-GB" sz="1600" dirty="0">
                <a:solidFill>
                  <a:schemeClr val="bg1"/>
                </a:solidFill>
                <a:latin typeface="Montserrat" panose="00000500000000000000" pitchFamily="2" charset="0"/>
              </a:rPr>
              <a:t> al </a:t>
            </a:r>
            <a:r>
              <a:rPr lang="en-GB" sz="1600" dirty="0" err="1">
                <a:solidFill>
                  <a:schemeClr val="bg1"/>
                </a:solidFill>
                <a:latin typeface="Montserrat" panose="00000500000000000000" pitchFamily="2" charset="0"/>
              </a:rPr>
              <a:t>settore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dell’energia</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fattore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competitivo</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critico</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nei</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bilanci</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delle</a:t>
            </a:r>
            <a:r>
              <a:rPr lang="en-GB" sz="1600" dirty="0">
                <a:solidFill>
                  <a:schemeClr val="bg1"/>
                </a:solidFill>
                <a:latin typeface="Montserrat" panose="00000500000000000000" pitchFamily="2" charset="0"/>
              </a:rPr>
              <a:t> </a:t>
            </a:r>
            <a:r>
              <a:rPr lang="en-GB" sz="1600" dirty="0" err="1">
                <a:solidFill>
                  <a:schemeClr val="bg1"/>
                </a:solidFill>
                <a:latin typeface="Montserrat" panose="00000500000000000000" pitchFamily="2" charset="0"/>
              </a:rPr>
              <a:t>aziende</a:t>
            </a:r>
            <a:r>
              <a:rPr lang="en-GB" sz="1600" dirty="0">
                <a:solidFill>
                  <a:schemeClr val="bg1"/>
                </a:solidFill>
                <a:latin typeface="Montserrat" panose="00000500000000000000" pitchFamily="2" charset="0"/>
              </a:rPr>
              <a:t>.</a:t>
            </a:r>
            <a:endParaRPr kumimoji="0" lang="en-GB" sz="1600" i="0" u="none" strike="noStrike" cap="none" spc="0" normalizeH="0" baseline="0" dirty="0">
              <a:ln>
                <a:noFill/>
              </a:ln>
              <a:solidFill>
                <a:schemeClr val="bg1"/>
              </a:solidFill>
              <a:effectLst/>
              <a:uFillTx/>
              <a:latin typeface="Montserrat" panose="00000500000000000000" pitchFamily="2" charset="0"/>
              <a:ea typeface="+mj-ea"/>
              <a:cs typeface="+mj-cs"/>
              <a:sym typeface="Montserrat Thin Bold"/>
            </a:endParaRPr>
          </a:p>
        </p:txBody>
      </p:sp>
    </p:spTree>
    <p:extLst>
      <p:ext uri="{BB962C8B-B14F-4D97-AF65-F5344CB8AC3E}">
        <p14:creationId xmlns:p14="http://schemas.microsoft.com/office/powerpoint/2010/main" val="17719385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E6EC6A0-ADDD-4879-993A-3051ADD7C5E7}"/>
              </a:ext>
            </a:extLst>
          </p:cNvPr>
          <p:cNvSpPr>
            <a:spLocks noGrp="1"/>
          </p:cNvSpPr>
          <p:nvPr>
            <p:ph type="body" idx="1"/>
          </p:nvPr>
        </p:nvSpPr>
        <p:spPr>
          <a:xfrm>
            <a:off x="1783123" y="5553111"/>
            <a:ext cx="9901543" cy="433955"/>
          </a:xfrm>
        </p:spPr>
        <p:txBody>
          <a:bodyPr/>
          <a:lstStyle/>
          <a:p>
            <a:r>
              <a:rPr lang="it-IT" sz="2400" dirty="0"/>
              <a:t>Strumenti per la tua efficienza</a:t>
            </a:r>
          </a:p>
        </p:txBody>
      </p:sp>
      <p:pic>
        <p:nvPicPr>
          <p:cNvPr id="7" name="Immagine 6">
            <a:extLst>
              <a:ext uri="{FF2B5EF4-FFF2-40B4-BE49-F238E27FC236}">
                <a16:creationId xmlns:a16="http://schemas.microsoft.com/office/drawing/2014/main" id="{BE3D1CF4-EFE1-46C6-B13E-E735307B9A48}"/>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0" y="0"/>
            <a:ext cx="4895557" cy="4895557"/>
          </a:xfrm>
          <a:prstGeom prst="rect">
            <a:avLst/>
          </a:prstGeom>
        </p:spPr>
      </p:pic>
      <p:cxnSp>
        <p:nvCxnSpPr>
          <p:cNvPr id="5" name="Connettore diritto 4">
            <a:extLst>
              <a:ext uri="{FF2B5EF4-FFF2-40B4-BE49-F238E27FC236}">
                <a16:creationId xmlns:a16="http://schemas.microsoft.com/office/drawing/2014/main" id="{14B5E7FC-F0F8-4C25-B18E-D78F6EA3FB3B}"/>
              </a:ext>
            </a:extLst>
          </p:cNvPr>
          <p:cNvCxnSpPr>
            <a:cxnSpLocks/>
          </p:cNvCxnSpPr>
          <p:nvPr/>
        </p:nvCxnSpPr>
        <p:spPr>
          <a:xfrm>
            <a:off x="4895557" y="0"/>
            <a:ext cx="0" cy="4895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E802EEED-8058-46A2-BCE1-FACEDE8F1F46}"/>
              </a:ext>
            </a:extLst>
          </p:cNvPr>
          <p:cNvSpPr>
            <a:spLocks noGrp="1"/>
          </p:cNvSpPr>
          <p:nvPr>
            <p:ph type="title"/>
          </p:nvPr>
        </p:nvSpPr>
        <p:spPr/>
        <p:txBody>
          <a:bodyPr/>
          <a:lstStyle/>
          <a:p>
            <a:r>
              <a:rPr lang="it-IT" dirty="0"/>
              <a:t>Premessa</a:t>
            </a:r>
          </a:p>
        </p:txBody>
      </p:sp>
      <p:sp>
        <p:nvSpPr>
          <p:cNvPr id="6" name="Titolo 1">
            <a:extLst>
              <a:ext uri="{FF2B5EF4-FFF2-40B4-BE49-F238E27FC236}">
                <a16:creationId xmlns:a16="http://schemas.microsoft.com/office/drawing/2014/main" id="{F06E029A-DD4A-5D75-1AFB-EEA07776E12D}"/>
              </a:ext>
            </a:extLst>
          </p:cNvPr>
          <p:cNvSpPr txBox="1">
            <a:spLocks/>
          </p:cNvSpPr>
          <p:nvPr/>
        </p:nvSpPr>
        <p:spPr>
          <a:xfrm>
            <a:off x="6488150" y="285378"/>
            <a:ext cx="5196516" cy="434974"/>
          </a:xfrm>
          <a:prstGeom prst="rect">
            <a:avLst/>
          </a:prstGeom>
          <a:effectLst>
            <a:outerShdw blurRad="50800" dir="14400000">
              <a:srgbClr val="000000">
                <a:alpha val="60000"/>
              </a:srgbClr>
            </a:outerShdw>
          </a:effectLst>
        </p:spPr>
        <p:txBody>
          <a:bodyPr vert="horz" lIns="91440" tIns="45720" rIns="91440" bIns="45720" rtlCol="0" anchor="ctr">
            <a:noAutofit/>
          </a:bodyPr>
          <a:lstStyle>
            <a:lvl1pPr algn="r" defTabSz="457200" rtl="0" eaLnBrk="1" latinLnBrk="0" hangingPunct="1">
              <a:spcBef>
                <a:spcPct val="0"/>
              </a:spcBef>
              <a:buNone/>
              <a:defRPr sz="4800" b="1" kern="1200" cap="none">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t-IT" sz="3000" dirty="0">
                <a:solidFill>
                  <a:schemeClr val="bg2"/>
                </a:solidFill>
                <a:latin typeface="Futura LT Book" panose="02000504030000020003" pitchFamily="2" charset="0"/>
              </a:rPr>
              <a:t>CONFINDUSTRIA UDINE</a:t>
            </a:r>
          </a:p>
        </p:txBody>
      </p:sp>
    </p:spTree>
    <p:extLst>
      <p:ext uri="{BB962C8B-B14F-4D97-AF65-F5344CB8AC3E}">
        <p14:creationId xmlns:p14="http://schemas.microsoft.com/office/powerpoint/2010/main" val="1387852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49718" y="447188"/>
            <a:ext cx="9732280" cy="970450"/>
          </a:xfrm>
        </p:spPr>
        <p:txBody>
          <a:bodyPr anchor="t"/>
          <a:lstStyle/>
          <a:p>
            <a:r>
              <a:rPr lang="it-IT" dirty="0"/>
              <a:t>Contesto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1D843BC3-DB65-453C-B362-B2D799CFB2BD}"/>
              </a:ext>
            </a:extLst>
          </p:cNvPr>
          <p:cNvSpPr txBox="1"/>
          <p:nvPr/>
        </p:nvSpPr>
        <p:spPr>
          <a:xfrm>
            <a:off x="91726" y="2172619"/>
            <a:ext cx="11787083" cy="4580228"/>
          </a:xfrm>
          <a:prstGeom prst="rect">
            <a:avLst/>
          </a:prstGeom>
          <a:noFill/>
        </p:spPr>
        <p:txBody>
          <a:bodyPr wrap="square" rtlCol="0">
            <a:spAutoFit/>
          </a:bodyPr>
          <a:lstStyle/>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b="1" dirty="0">
                <a:latin typeface="Montserrat Medium" pitchFamily="2" charset="77"/>
              </a:rPr>
              <a:t>L’invasione dell’Ucraina </a:t>
            </a:r>
            <a:r>
              <a:rPr lang="it-IT" sz="1400" dirty="0">
                <a:latin typeface="Montserrat Medium" pitchFamily="2" charset="77"/>
              </a:rPr>
              <a:t>da parte della Russia ha segnato </a:t>
            </a:r>
            <a:r>
              <a:rPr lang="it-IT" sz="1400" b="1" dirty="0">
                <a:latin typeface="Montserrat Medium" pitchFamily="2" charset="77"/>
              </a:rPr>
              <a:t>un punto di svolta </a:t>
            </a:r>
            <a:r>
              <a:rPr lang="it-IT" sz="1400" dirty="0">
                <a:latin typeface="Montserrat Medium" pitchFamily="2" charset="77"/>
              </a:rPr>
              <a:t>nell’andamento dei prezzi delle materie prime a livello internazionale, tanto da poter parlare di una vera e propria </a:t>
            </a:r>
            <a:r>
              <a:rPr lang="it-IT" sz="1400" b="1" dirty="0">
                <a:latin typeface="Montserrat Medium" pitchFamily="2" charset="77"/>
              </a:rPr>
              <a:t>crisi degli approvvigionamenti</a:t>
            </a:r>
            <a:r>
              <a:rPr lang="it-IT" sz="1400" dirty="0">
                <a:latin typeface="Montserrat Medium" pitchFamily="2" charset="77"/>
              </a:rPr>
              <a:t>.</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Il </a:t>
            </a:r>
            <a:r>
              <a:rPr lang="it-IT" sz="1400" b="1" dirty="0">
                <a:latin typeface="Montserrat Medium" pitchFamily="2" charset="77"/>
              </a:rPr>
              <a:t>prezzo dell’energia</a:t>
            </a:r>
            <a:r>
              <a:rPr lang="it-IT" sz="1400" dirty="0">
                <a:latin typeface="Montserrat Medium" pitchFamily="2" charset="77"/>
              </a:rPr>
              <a:t>, da sempre un elemento fondamentale per l’industria nel calcolo dei costi, si trova oggi </a:t>
            </a:r>
            <a:r>
              <a:rPr lang="it-IT" sz="1400" b="1" dirty="0">
                <a:latin typeface="Montserrat Medium" pitchFamily="2" charset="77"/>
              </a:rPr>
              <a:t>a dei livelli senza precedenti</a:t>
            </a:r>
            <a:r>
              <a:rPr lang="it-IT" sz="1400" dirty="0">
                <a:latin typeface="Montserrat Medium" pitchFamily="2" charset="77"/>
              </a:rPr>
              <a:t> ed impone delle </a:t>
            </a:r>
            <a:r>
              <a:rPr lang="it-IT" sz="1400" b="1" dirty="0">
                <a:latin typeface="Montserrat Medium" pitchFamily="2" charset="77"/>
              </a:rPr>
              <a:t>riflessioni sistemiche </a:t>
            </a:r>
            <a:r>
              <a:rPr lang="it-IT" sz="1400" dirty="0">
                <a:latin typeface="Montserrat Medium" pitchFamily="2" charset="77"/>
              </a:rPr>
              <a:t>sui nostri consumi e delle misure straordinarie per </a:t>
            </a:r>
            <a:r>
              <a:rPr lang="it-IT" sz="1400" b="1" dirty="0">
                <a:latin typeface="Montserrat Medium" pitchFamily="2" charset="77"/>
              </a:rPr>
              <a:t>rivoluzionare lo scenario </a:t>
            </a:r>
            <a:r>
              <a:rPr lang="it-IT" sz="1400" dirty="0">
                <a:latin typeface="Montserrat Medium" pitchFamily="2" charset="77"/>
              </a:rPr>
              <a:t>attuale.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In questo senso, il ruolo dell’</a:t>
            </a:r>
            <a:r>
              <a:rPr lang="it-IT" sz="1400" b="1" dirty="0">
                <a:latin typeface="Montserrat Medium" pitchFamily="2" charset="77"/>
              </a:rPr>
              <a:t>efficienza</a:t>
            </a:r>
            <a:r>
              <a:rPr lang="it-IT" sz="1400" dirty="0">
                <a:latin typeface="Montserrat Medium" pitchFamily="2" charset="77"/>
              </a:rPr>
              <a:t> </a:t>
            </a:r>
            <a:r>
              <a:rPr lang="it-IT" sz="1400" b="1" dirty="0">
                <a:latin typeface="Montserrat Medium" pitchFamily="2" charset="77"/>
              </a:rPr>
              <a:t>energetica</a:t>
            </a:r>
            <a:r>
              <a:rPr lang="it-IT" sz="1400" dirty="0">
                <a:latin typeface="Montserrat Medium" pitchFamily="2" charset="77"/>
              </a:rPr>
              <a:t> e dell’uso razionale dell’energia è </a:t>
            </a:r>
            <a:r>
              <a:rPr lang="it-IT" sz="1400" b="1" dirty="0">
                <a:latin typeface="Montserrat Medium" pitchFamily="2" charset="77"/>
              </a:rPr>
              <a:t>fondamentale</a:t>
            </a:r>
            <a:r>
              <a:rPr lang="it-IT" sz="1400" dirty="0">
                <a:latin typeface="Montserrat Medium" pitchFamily="2" charset="77"/>
              </a:rPr>
              <a:t> e ampiamente riconosciuto nel dibattito politico anche per il suo ruolo di primo piano nella lotta ai cambiamenti climatici .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Tuttavia, esiste una dissonanza tra il riconoscimento che l’idea di efficienza energetica riceve e l’impegno necessario per realizzarla.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La </a:t>
            </a:r>
            <a:r>
              <a:rPr lang="it-IT" sz="1400" b="1" dirty="0">
                <a:latin typeface="Montserrat Medium" pitchFamily="2" charset="77"/>
              </a:rPr>
              <a:t>transizione energetica </a:t>
            </a:r>
            <a:r>
              <a:rPr lang="it-IT" sz="1400" dirty="0">
                <a:latin typeface="Montserrat Medium" pitchFamily="2" charset="77"/>
              </a:rPr>
              <a:t>sarà una delle più grandi sfide per il nostro Paese e, qualunque forma essa assuma, sarà comunque una trasformazione sociotecnica che genererà </a:t>
            </a:r>
            <a:r>
              <a:rPr lang="it-IT" sz="1400" b="1" dirty="0">
                <a:latin typeface="Montserrat Medium" pitchFamily="2" charset="77"/>
              </a:rPr>
              <a:t>grandi cambiamenti nella nostra società</a:t>
            </a:r>
            <a:r>
              <a:rPr lang="it-IT" sz="1400" dirty="0">
                <a:latin typeface="Montserrat Medium" pitchFamily="2" charset="77"/>
              </a:rPr>
              <a:t>. </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L’industria dovrà ridurre significativamente l’uso delle risorse con un approccio basato sull’</a:t>
            </a:r>
            <a:r>
              <a:rPr lang="it-IT" sz="1400" b="1" dirty="0">
                <a:latin typeface="Montserrat Medium" pitchFamily="2" charset="77"/>
              </a:rPr>
              <a:t>economia circolare </a:t>
            </a:r>
            <a:r>
              <a:rPr lang="it-IT" sz="1400" dirty="0">
                <a:latin typeface="Montserrat Medium" pitchFamily="2" charset="77"/>
              </a:rPr>
              <a:t>e su processi di produzione automatizzati ed elettrificati.</a:t>
            </a: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Questo percorso non sarà privo di ostacoli, ma </a:t>
            </a:r>
            <a:r>
              <a:rPr lang="it-IT" sz="1400" b="1" dirty="0">
                <a:latin typeface="Montserrat Medium" pitchFamily="2" charset="77"/>
              </a:rPr>
              <a:t>è solo dalle sfide che emergono grandi opportunità</a:t>
            </a:r>
            <a:r>
              <a:rPr lang="it-IT" sz="1400" dirty="0">
                <a:latin typeface="Montserrat Medium" pitchFamily="2" charset="77"/>
              </a:rPr>
              <a:t>.</a:t>
            </a:r>
          </a:p>
        </p:txBody>
      </p:sp>
    </p:spTree>
    <p:extLst>
      <p:ext uri="{BB962C8B-B14F-4D97-AF65-F5344CB8AC3E}">
        <p14:creationId xmlns:p14="http://schemas.microsoft.com/office/powerpoint/2010/main" val="38381381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74885" y="126906"/>
            <a:ext cx="9297915" cy="1518407"/>
          </a:xfrm>
        </p:spPr>
        <p:txBody>
          <a:bodyPr/>
          <a:lstStyle/>
          <a:p>
            <a:r>
              <a:rPr lang="it-IT" dirty="0"/>
              <a:t>Confronto degli aumenti: gas naturale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8" name="Immagine 7">
            <a:extLst>
              <a:ext uri="{FF2B5EF4-FFF2-40B4-BE49-F238E27FC236}">
                <a16:creationId xmlns:a16="http://schemas.microsoft.com/office/drawing/2014/main" id="{FD1C1F12-162E-594A-3619-E98B3B1D6B69}"/>
              </a:ext>
            </a:extLst>
          </p:cNvPr>
          <p:cNvPicPr>
            <a:picLocks noChangeAspect="1"/>
          </p:cNvPicPr>
          <p:nvPr/>
        </p:nvPicPr>
        <p:blipFill>
          <a:blip r:embed="rId4"/>
          <a:stretch>
            <a:fillRect/>
          </a:stretch>
        </p:blipFill>
        <p:spPr>
          <a:xfrm>
            <a:off x="4942174" y="2013857"/>
            <a:ext cx="7096028" cy="4482345"/>
          </a:xfrm>
          <a:prstGeom prst="rect">
            <a:avLst/>
          </a:prstGeom>
          <a:ln>
            <a:solidFill>
              <a:schemeClr val="accent1">
                <a:lumMod val="75000"/>
              </a:schemeClr>
            </a:solidFill>
          </a:ln>
        </p:spPr>
      </p:pic>
      <p:sp>
        <p:nvSpPr>
          <p:cNvPr id="9" name="CasellaDiTesto 8">
            <a:extLst>
              <a:ext uri="{FF2B5EF4-FFF2-40B4-BE49-F238E27FC236}">
                <a16:creationId xmlns:a16="http://schemas.microsoft.com/office/drawing/2014/main" id="{213D2F05-3BAC-EAF5-C68D-A4F4BE5B39A2}"/>
              </a:ext>
            </a:extLst>
          </p:cNvPr>
          <p:cNvSpPr txBox="1"/>
          <p:nvPr/>
        </p:nvSpPr>
        <p:spPr>
          <a:xfrm>
            <a:off x="153798" y="2150866"/>
            <a:ext cx="4211826" cy="4580228"/>
          </a:xfrm>
          <a:prstGeom prst="rect">
            <a:avLst/>
          </a:prstGeom>
          <a:noFill/>
        </p:spPr>
        <p:txBody>
          <a:bodyPr wrap="square" rtlCol="0">
            <a:spAutoFit/>
          </a:bodyPr>
          <a:lstStyle/>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Il </a:t>
            </a:r>
            <a:r>
              <a:rPr lang="it-IT" sz="1400" b="1" dirty="0">
                <a:latin typeface="Montserrat Medium" pitchFamily="2" charset="77"/>
              </a:rPr>
              <a:t>costo del gas naturale </a:t>
            </a:r>
            <a:r>
              <a:rPr lang="it-IT" sz="1400" dirty="0">
                <a:latin typeface="Montserrat Medium" pitchFamily="2" charset="77"/>
              </a:rPr>
              <a:t>ha iniziato la sua ascesa ad </a:t>
            </a:r>
            <a:r>
              <a:rPr lang="it-IT" sz="1400" b="1" dirty="0">
                <a:latin typeface="Montserrat Medium" pitchFamily="2" charset="77"/>
              </a:rPr>
              <a:t>aprile del 2021</a:t>
            </a:r>
            <a:r>
              <a:rPr lang="it-IT" sz="1400" dirty="0">
                <a:latin typeface="Montserrat Medium" pitchFamily="2" charset="77"/>
              </a:rPr>
              <a:t>, per raggiungere un primo picco a dicembre, in concomitanza con le festività natalizie. Dopo essersi </a:t>
            </a:r>
            <a:r>
              <a:rPr lang="it-IT" sz="1400" b="1" dirty="0">
                <a:latin typeface="Montserrat Medium" pitchFamily="2" charset="77"/>
              </a:rPr>
              <a:t>stabilizzato nei primi mesi del 2022 </a:t>
            </a:r>
            <a:r>
              <a:rPr lang="it-IT" sz="1400" dirty="0">
                <a:latin typeface="Montserrat Medium" pitchFamily="2" charset="77"/>
              </a:rPr>
              <a:t>in seguito alle consegne di GNL da parte degli Stati Uniti, è </a:t>
            </a:r>
            <a:r>
              <a:rPr lang="it-IT" sz="1400" b="1" dirty="0">
                <a:latin typeface="Montserrat Medium" pitchFamily="2" charset="77"/>
              </a:rPr>
              <a:t>tornato ad innalzarsi dai primi giorni di marzo</a:t>
            </a:r>
            <a:r>
              <a:rPr lang="it-IT" sz="1400" dirty="0">
                <a:latin typeface="Montserrat Medium" pitchFamily="2" charset="77"/>
              </a:rPr>
              <a:t> in seguito all’invasione dell’Ucraina. Oggi la necessità di riempimento degli stoccaggi a livello europeo compensa la naturale riduzione della domanda in seguito all’innalzamento delle temperature rendendo </a:t>
            </a:r>
            <a:r>
              <a:rPr lang="it-IT" sz="1400" b="1" dirty="0">
                <a:latin typeface="Montserrat Medium" pitchFamily="2" charset="77"/>
              </a:rPr>
              <a:t>stabile il tetto </a:t>
            </a:r>
            <a:r>
              <a:rPr lang="it-IT" sz="1400" dirty="0">
                <a:latin typeface="Montserrat Medium" pitchFamily="2" charset="77"/>
              </a:rPr>
              <a:t>raggiunto </a:t>
            </a:r>
            <a:r>
              <a:rPr lang="it-IT" sz="1400" b="1" dirty="0">
                <a:latin typeface="Montserrat Medium" pitchFamily="2" charset="77"/>
              </a:rPr>
              <a:t>oltre i 100 EUR/MWh</a:t>
            </a:r>
            <a:r>
              <a:rPr lang="it-IT" sz="1400" dirty="0">
                <a:latin typeface="Montserrat Medium" pitchFamily="2" charset="77"/>
              </a:rPr>
              <a:t>.</a:t>
            </a:r>
          </a:p>
        </p:txBody>
      </p:sp>
      <p:pic>
        <p:nvPicPr>
          <p:cNvPr id="10" name="Immagine 9">
            <a:extLst>
              <a:ext uri="{FF2B5EF4-FFF2-40B4-BE49-F238E27FC236}">
                <a16:creationId xmlns:a16="http://schemas.microsoft.com/office/drawing/2014/main" id="{20168FF1-A27C-F25C-F13F-3FC0F8D582F9}"/>
              </a:ext>
            </a:extLst>
          </p:cNvPr>
          <p:cNvPicPr>
            <a:picLocks noChangeAspect="1"/>
          </p:cNvPicPr>
          <p:nvPr/>
        </p:nvPicPr>
        <p:blipFill>
          <a:blip r:embed="rId5"/>
          <a:stretch>
            <a:fillRect/>
          </a:stretch>
        </p:blipFill>
        <p:spPr>
          <a:xfrm>
            <a:off x="5924446" y="6526283"/>
            <a:ext cx="5476875" cy="180975"/>
          </a:xfrm>
          <a:prstGeom prst="rect">
            <a:avLst/>
          </a:prstGeom>
          <a:ln>
            <a:solidFill>
              <a:schemeClr val="accent1">
                <a:lumMod val="75000"/>
              </a:schemeClr>
            </a:solidFill>
          </a:ln>
        </p:spPr>
      </p:pic>
    </p:spTree>
    <p:extLst>
      <p:ext uri="{BB962C8B-B14F-4D97-AF65-F5344CB8AC3E}">
        <p14:creationId xmlns:p14="http://schemas.microsoft.com/office/powerpoint/2010/main" val="29419101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74885" y="126906"/>
            <a:ext cx="9732280" cy="1518407"/>
          </a:xfrm>
        </p:spPr>
        <p:txBody>
          <a:bodyPr/>
          <a:lstStyle/>
          <a:p>
            <a:r>
              <a:rPr lang="it-IT" dirty="0"/>
              <a:t>Confronto degli aumenti: energia elettrica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9" name="Immagine 8">
            <a:extLst>
              <a:ext uri="{FF2B5EF4-FFF2-40B4-BE49-F238E27FC236}">
                <a16:creationId xmlns:a16="http://schemas.microsoft.com/office/drawing/2014/main" id="{B2B27FA6-B5B3-6984-B24A-6F3FD0512128}"/>
              </a:ext>
            </a:extLst>
          </p:cNvPr>
          <p:cNvPicPr>
            <a:picLocks noChangeAspect="1"/>
          </p:cNvPicPr>
          <p:nvPr/>
        </p:nvPicPr>
        <p:blipFill>
          <a:blip r:embed="rId4"/>
          <a:stretch>
            <a:fillRect/>
          </a:stretch>
        </p:blipFill>
        <p:spPr>
          <a:xfrm>
            <a:off x="4489413" y="1953185"/>
            <a:ext cx="7439732" cy="4621441"/>
          </a:xfrm>
          <a:prstGeom prst="rect">
            <a:avLst/>
          </a:prstGeom>
          <a:ln>
            <a:solidFill>
              <a:schemeClr val="accent1">
                <a:lumMod val="75000"/>
              </a:schemeClr>
            </a:solidFill>
          </a:ln>
        </p:spPr>
      </p:pic>
      <p:sp>
        <p:nvSpPr>
          <p:cNvPr id="8" name="CasellaDiTesto 7">
            <a:extLst>
              <a:ext uri="{FF2B5EF4-FFF2-40B4-BE49-F238E27FC236}">
                <a16:creationId xmlns:a16="http://schemas.microsoft.com/office/drawing/2014/main" id="{A5E09B1A-A113-5C02-3B05-48FA1637D07A}"/>
              </a:ext>
            </a:extLst>
          </p:cNvPr>
          <p:cNvSpPr txBox="1"/>
          <p:nvPr/>
        </p:nvSpPr>
        <p:spPr>
          <a:xfrm>
            <a:off x="153798" y="2161337"/>
            <a:ext cx="4211826" cy="4580228"/>
          </a:xfrm>
          <a:prstGeom prst="rect">
            <a:avLst/>
          </a:prstGeom>
          <a:noFill/>
        </p:spPr>
        <p:txBody>
          <a:bodyPr wrap="square" rtlCol="0">
            <a:spAutoFit/>
          </a:bodyPr>
          <a:lstStyle/>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Il costo dell’</a:t>
            </a:r>
            <a:r>
              <a:rPr lang="it-IT" sz="1400" b="1" dirty="0">
                <a:latin typeface="Montserrat Medium" pitchFamily="2" charset="77"/>
              </a:rPr>
              <a:t>energia elettrica</a:t>
            </a:r>
            <a:r>
              <a:rPr lang="it-IT" sz="1400" dirty="0">
                <a:latin typeface="Montserrat Medium" pitchFamily="2" charset="77"/>
              </a:rPr>
              <a:t>, poiché questa in Italia </a:t>
            </a:r>
            <a:r>
              <a:rPr lang="it-IT" sz="1400" b="1" dirty="0">
                <a:latin typeface="Montserrat Medium" pitchFamily="2" charset="77"/>
              </a:rPr>
              <a:t>viene generata per il 40% dalla combustione del gas naturale</a:t>
            </a:r>
            <a:r>
              <a:rPr lang="it-IT" sz="1400" dirty="0">
                <a:latin typeface="Montserrat Medium" pitchFamily="2" charset="77"/>
              </a:rPr>
              <a:t>, è fortemente legato al suo andamento e Il Prezzo Unico Nazionale (PUN) rappresenta il medesimo andamento del prezzo del gas al Punto di Scambio Virtuale (PSV).</a:t>
            </a:r>
          </a:p>
          <a:p>
            <a:pPr algn="just" defTabSz="457200">
              <a:lnSpc>
                <a:spcPct val="150000"/>
              </a:lnSpc>
              <a:defRPr sz="1700">
                <a:solidFill>
                  <a:srgbClr val="000000"/>
                </a:solidFill>
                <a:latin typeface="Montserrat SemiBold"/>
                <a:ea typeface="Montserrat SemiBold"/>
                <a:cs typeface="Montserrat SemiBold"/>
                <a:sym typeface="Montserrat SemiBold"/>
              </a:defRPr>
            </a:pPr>
            <a:endParaRPr lang="it-IT" sz="1400" dirty="0">
              <a:latin typeface="Montserrat Medium" pitchFamily="2" charset="77"/>
            </a:endParaRPr>
          </a:p>
          <a:p>
            <a:pPr algn="just" defTabSz="457200">
              <a:lnSpc>
                <a:spcPct val="150000"/>
              </a:lnSpc>
              <a:defRPr sz="1700">
                <a:solidFill>
                  <a:srgbClr val="000000"/>
                </a:solidFill>
                <a:latin typeface="Montserrat SemiBold"/>
                <a:ea typeface="Montserrat SemiBold"/>
                <a:cs typeface="Montserrat SemiBold"/>
                <a:sym typeface="Montserrat SemiBold"/>
              </a:defRPr>
            </a:pPr>
            <a:r>
              <a:rPr lang="it-IT" sz="1400" dirty="0">
                <a:latin typeface="Montserrat Medium" pitchFamily="2" charset="77"/>
              </a:rPr>
              <a:t>Sebbene i prezzi tendano ad una stabilizzazione nel breve periodo e ad un rientro nel medio-lungo periodo, è necessario considerare </a:t>
            </a:r>
            <a:r>
              <a:rPr lang="it-IT" sz="1400" b="1" dirty="0">
                <a:latin typeface="Montserrat Medium" pitchFamily="2" charset="77"/>
              </a:rPr>
              <a:t>lo scenario attuale come la nuova normalità</a:t>
            </a:r>
            <a:r>
              <a:rPr lang="it-IT" sz="1400" dirty="0">
                <a:latin typeface="Montserrat Medium" pitchFamily="2" charset="77"/>
              </a:rPr>
              <a:t>, almeno per il prossimo futuro.</a:t>
            </a:r>
          </a:p>
        </p:txBody>
      </p:sp>
      <p:pic>
        <p:nvPicPr>
          <p:cNvPr id="10" name="Immagine 9">
            <a:extLst>
              <a:ext uri="{FF2B5EF4-FFF2-40B4-BE49-F238E27FC236}">
                <a16:creationId xmlns:a16="http://schemas.microsoft.com/office/drawing/2014/main" id="{B6DFDDF3-F3F6-CB5C-2E80-B9435FF08D43}"/>
              </a:ext>
            </a:extLst>
          </p:cNvPr>
          <p:cNvPicPr>
            <a:picLocks noChangeAspect="1"/>
          </p:cNvPicPr>
          <p:nvPr/>
        </p:nvPicPr>
        <p:blipFill>
          <a:blip r:embed="rId5"/>
          <a:stretch>
            <a:fillRect/>
          </a:stretch>
        </p:blipFill>
        <p:spPr>
          <a:xfrm>
            <a:off x="5314380" y="6620065"/>
            <a:ext cx="6103030" cy="175567"/>
          </a:xfrm>
          <a:prstGeom prst="rect">
            <a:avLst/>
          </a:prstGeom>
          <a:ln>
            <a:solidFill>
              <a:schemeClr val="accent1">
                <a:lumMod val="75000"/>
              </a:schemeClr>
            </a:solidFill>
          </a:ln>
        </p:spPr>
      </p:pic>
    </p:spTree>
    <p:extLst>
      <p:ext uri="{BB962C8B-B14F-4D97-AF65-F5344CB8AC3E}">
        <p14:creationId xmlns:p14="http://schemas.microsoft.com/office/powerpoint/2010/main" val="1502302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649718" y="447188"/>
            <a:ext cx="9732280" cy="970450"/>
          </a:xfrm>
        </p:spPr>
        <p:txBody>
          <a:bodyPr anchor="t"/>
          <a:lstStyle/>
          <a:p>
            <a:r>
              <a:rPr lang="it-IT" dirty="0"/>
              <a:t>Contesto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1D843BC3-DB65-453C-B362-B2D799CFB2BD}"/>
              </a:ext>
            </a:extLst>
          </p:cNvPr>
          <p:cNvSpPr txBox="1"/>
          <p:nvPr/>
        </p:nvSpPr>
        <p:spPr>
          <a:xfrm>
            <a:off x="58173" y="2178680"/>
            <a:ext cx="11699216" cy="1446102"/>
          </a:xfrm>
          <a:prstGeom prst="rect">
            <a:avLst/>
          </a:prstGeom>
          <a:noFill/>
        </p:spPr>
        <p:txBody>
          <a:bodyPr wrap="square" rtlCol="0">
            <a:spAutoFit/>
          </a:bodyPr>
          <a:lstStyle/>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r>
              <a:rPr lang="it-IT" sz="1200" dirty="0">
                <a:latin typeface="Montserrat Medium" pitchFamily="2" charset="77"/>
              </a:rPr>
              <a:t>Ancor prima dell’avvento della crisi energetica, la Commissione Europea aveva adottato la comunicazione «Rafforzare l’ambizione climatica dell’Europa per il 2030 - Investire in un futuro climaticamente neutro a beneficio dei nostri cittadini» (comunemente nota come </a:t>
            </a:r>
            <a:r>
              <a:rPr lang="it-IT" sz="1200" i="1" dirty="0">
                <a:latin typeface="Montserrat Medium" pitchFamily="2" charset="77"/>
              </a:rPr>
              <a:t>Piano degli obiettivi climatici dell’UE per il 2030</a:t>
            </a:r>
            <a:r>
              <a:rPr lang="it-IT" sz="1200" dirty="0">
                <a:latin typeface="Montserrat Medium" pitchFamily="2" charset="77"/>
              </a:rPr>
              <a:t>) che include l’obiettivo aggiornato delle riduzioni delle emissioni per il 2030, pari al 55% netto rispetto ai livelli del 1990 (l’attuale obiettivo di riduzione delle emissioni è del 40%). </a:t>
            </a:r>
          </a:p>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endParaRPr lang="it-IT" sz="1200" dirty="0">
              <a:latin typeface="Montserrat Medium" pitchFamily="2" charset="77"/>
            </a:endParaRPr>
          </a:p>
        </p:txBody>
      </p:sp>
      <p:pic>
        <p:nvPicPr>
          <p:cNvPr id="10" name="Schermata 2022-04-26 alle 11.38.30.png" descr="Schermata 2022-04-26 alle 11.38.30.png">
            <a:extLst>
              <a:ext uri="{FF2B5EF4-FFF2-40B4-BE49-F238E27FC236}">
                <a16:creationId xmlns:a16="http://schemas.microsoft.com/office/drawing/2014/main" id="{96503CE0-4EFB-D7FA-D508-9016B05A332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58692" y="3062503"/>
            <a:ext cx="5661389" cy="3018079"/>
          </a:xfrm>
          <a:prstGeom prst="rect">
            <a:avLst/>
          </a:prstGeom>
          <a:ln w="12700">
            <a:solidFill>
              <a:schemeClr val="accent1">
                <a:lumMod val="75000"/>
              </a:schemeClr>
            </a:solidFill>
            <a:miter lim="400000"/>
          </a:ln>
        </p:spPr>
      </p:pic>
      <p:sp>
        <p:nvSpPr>
          <p:cNvPr id="12" name="CasellaDiTesto 11">
            <a:extLst>
              <a:ext uri="{FF2B5EF4-FFF2-40B4-BE49-F238E27FC236}">
                <a16:creationId xmlns:a16="http://schemas.microsoft.com/office/drawing/2014/main" id="{3C1FA899-A139-D949-49D9-C4E03D9CE469}"/>
              </a:ext>
            </a:extLst>
          </p:cNvPr>
          <p:cNvSpPr txBox="1"/>
          <p:nvPr/>
        </p:nvSpPr>
        <p:spPr>
          <a:xfrm>
            <a:off x="58173" y="3277074"/>
            <a:ext cx="6220976" cy="2831096"/>
          </a:xfrm>
          <a:prstGeom prst="rect">
            <a:avLst/>
          </a:prstGeom>
          <a:noFill/>
        </p:spPr>
        <p:txBody>
          <a:bodyPr wrap="square">
            <a:spAutoFit/>
          </a:bodyPr>
          <a:lstStyle/>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r>
              <a:rPr lang="it-IT" sz="1200" dirty="0">
                <a:latin typeface="Montserrat Medium" pitchFamily="2" charset="77"/>
              </a:rPr>
              <a:t>Le revisioni e le iniziative legate alle azioni per il clima del «</a:t>
            </a:r>
            <a:r>
              <a:rPr lang="it-IT" sz="1200" i="1" dirty="0">
                <a:latin typeface="Montserrat Medium" pitchFamily="2" charset="77"/>
              </a:rPr>
              <a:t>Green Deal» </a:t>
            </a:r>
            <a:r>
              <a:rPr lang="it-IT" sz="1200" dirty="0">
                <a:latin typeface="Montserrat Medium" pitchFamily="2" charset="77"/>
              </a:rPr>
              <a:t>europeo e in particolare l’obiettivo di riduzione netta del 55 % del piano degli obiettivi per il clima sono presenti nel pacchetto europeo «</a:t>
            </a:r>
            <a:r>
              <a:rPr lang="it-IT" sz="1200" i="1" dirty="0" err="1">
                <a:latin typeface="Montserrat Medium" pitchFamily="2" charset="77"/>
              </a:rPr>
              <a:t>Fit</a:t>
            </a:r>
            <a:r>
              <a:rPr lang="it-IT" sz="1200" i="1" dirty="0">
                <a:latin typeface="Montserrat Medium" pitchFamily="2" charset="77"/>
              </a:rPr>
              <a:t> for 55</a:t>
            </a:r>
            <a:r>
              <a:rPr lang="it-IT" sz="1200" dirty="0">
                <a:latin typeface="Montserrat Medium" pitchFamily="2" charset="77"/>
              </a:rPr>
              <a:t>». </a:t>
            </a:r>
          </a:p>
          <a:p>
            <a:pPr algn="just" defTabSz="457200">
              <a:lnSpc>
                <a:spcPct val="150000"/>
              </a:lnSpc>
              <a:defRPr sz="1300">
                <a:solidFill>
                  <a:srgbClr val="000000"/>
                </a:solidFill>
                <a:latin typeface="Montserrat Thin SemiBold"/>
                <a:ea typeface="Montserrat Thin SemiBold"/>
                <a:cs typeface="Montserrat Thin SemiBold"/>
                <a:sym typeface="Montserrat Thin SemiBold"/>
              </a:defRPr>
            </a:pPr>
            <a:r>
              <a:rPr lang="it-IT" sz="1200" dirty="0">
                <a:latin typeface="Montserrat Medium" pitchFamily="2" charset="77"/>
              </a:rPr>
              <a:t>Coerentemente con questa impostazione di lungo termine, il </a:t>
            </a:r>
            <a:r>
              <a:rPr lang="it-IT" sz="1200" b="1" dirty="0">
                <a:latin typeface="Montserrat Medium" pitchFamily="2" charset="77"/>
              </a:rPr>
              <a:t>Piano Nazionale per la Ripresa e la Resilienza (PNRR)</a:t>
            </a:r>
            <a:r>
              <a:rPr lang="it-IT" sz="1200" dirty="0">
                <a:latin typeface="Montserrat Medium" pitchFamily="2" charset="77"/>
              </a:rPr>
              <a:t>, principale strumento finanziario per il </a:t>
            </a:r>
            <a:r>
              <a:rPr lang="it-IT" sz="1200" i="1" dirty="0" err="1">
                <a:latin typeface="Montserrat Medium" pitchFamily="2" charset="77"/>
              </a:rPr>
              <a:t>NextGenerationEU</a:t>
            </a:r>
            <a:r>
              <a:rPr lang="it-IT" sz="1200" dirty="0">
                <a:latin typeface="Montserrat Medium" pitchFamily="2" charset="77"/>
              </a:rPr>
              <a:t> in Italia, garantisce risorse per un totale di 222,1 miliardi di euro così composti:</a:t>
            </a:r>
          </a:p>
          <a:p>
            <a:pPr marL="217714" indent="-217714" algn="just" defTabSz="457200">
              <a:lnSpc>
                <a:spcPct val="150000"/>
              </a:lnSpc>
              <a:buSzPct val="70000"/>
              <a:buBlip>
                <a:blip r:embed="rId5"/>
              </a:buBlip>
              <a:defRPr sz="1300">
                <a:solidFill>
                  <a:srgbClr val="000000"/>
                </a:solidFill>
                <a:latin typeface="Montserrat Thin SemiBold"/>
                <a:ea typeface="Montserrat Thin SemiBold"/>
                <a:cs typeface="Montserrat Thin SemiBold"/>
                <a:sym typeface="Montserrat Thin SemiBold"/>
              </a:defRPr>
            </a:pPr>
            <a:r>
              <a:rPr lang="it-IT" sz="1200" b="1" dirty="0">
                <a:latin typeface="Montserrat Medium" pitchFamily="2" charset="77"/>
              </a:rPr>
              <a:t>191,5 miliardi di </a:t>
            </a:r>
            <a:r>
              <a:rPr lang="it-IT" sz="1200" dirty="0">
                <a:latin typeface="Montserrat Medium" pitchFamily="2" charset="77"/>
              </a:rPr>
              <a:t>euro, dei quali </a:t>
            </a:r>
            <a:r>
              <a:rPr lang="it-IT" sz="1200" b="1" dirty="0">
                <a:latin typeface="Montserrat Medium" pitchFamily="2" charset="77"/>
              </a:rPr>
              <a:t>68,9 miliardi </a:t>
            </a:r>
            <a:r>
              <a:rPr lang="it-IT" sz="1200" dirty="0">
                <a:latin typeface="Montserrat Medium" pitchFamily="2" charset="77"/>
              </a:rPr>
              <a:t>in forma di sovvenzioni </a:t>
            </a:r>
            <a:r>
              <a:rPr lang="it-IT" sz="1200" b="1" dirty="0">
                <a:latin typeface="Montserrat Medium" pitchFamily="2" charset="77"/>
              </a:rPr>
              <a:t>a fondo perduto</a:t>
            </a:r>
            <a:r>
              <a:rPr lang="it-IT" sz="1200" dirty="0">
                <a:latin typeface="Montserrat Medium" pitchFamily="2" charset="77"/>
              </a:rPr>
              <a:t>, da impiegare nel periodo 2021-2026, e </a:t>
            </a:r>
            <a:r>
              <a:rPr lang="it-IT" sz="1200" b="1" dirty="0">
                <a:latin typeface="Montserrat Medium" pitchFamily="2" charset="77"/>
              </a:rPr>
              <a:t>122,6 miliardi </a:t>
            </a:r>
            <a:r>
              <a:rPr lang="it-IT" sz="1200" dirty="0">
                <a:latin typeface="Montserrat Medium" pitchFamily="2" charset="77"/>
              </a:rPr>
              <a:t>di euro </a:t>
            </a:r>
            <a:r>
              <a:rPr lang="it-IT" sz="1200" b="1" dirty="0">
                <a:latin typeface="Montserrat Medium" pitchFamily="2" charset="77"/>
              </a:rPr>
              <a:t>in prestiti</a:t>
            </a:r>
            <a:r>
              <a:rPr lang="it-IT" sz="1200" dirty="0">
                <a:latin typeface="Montserrat Medium" pitchFamily="2" charset="77"/>
              </a:rPr>
              <a:t>;</a:t>
            </a:r>
          </a:p>
        </p:txBody>
      </p:sp>
      <p:sp>
        <p:nvSpPr>
          <p:cNvPr id="14" name="CasellaDiTesto 13">
            <a:extLst>
              <a:ext uri="{FF2B5EF4-FFF2-40B4-BE49-F238E27FC236}">
                <a16:creationId xmlns:a16="http://schemas.microsoft.com/office/drawing/2014/main" id="{67924D2C-3A6F-7B7A-40B8-1B0DA37AB601}"/>
              </a:ext>
            </a:extLst>
          </p:cNvPr>
          <p:cNvSpPr txBox="1"/>
          <p:nvPr/>
        </p:nvSpPr>
        <p:spPr>
          <a:xfrm>
            <a:off x="0" y="6048475"/>
            <a:ext cx="11699216" cy="617157"/>
          </a:xfrm>
          <a:prstGeom prst="rect">
            <a:avLst/>
          </a:prstGeom>
          <a:noFill/>
        </p:spPr>
        <p:txBody>
          <a:bodyPr wrap="square">
            <a:spAutoFit/>
          </a:bodyPr>
          <a:lstStyle/>
          <a:p>
            <a:pPr marL="217714" indent="-217714" algn="just" defTabSz="457200">
              <a:lnSpc>
                <a:spcPct val="150000"/>
              </a:lnSpc>
              <a:buSzPct val="70000"/>
              <a:buBlip>
                <a:blip r:embed="rId5"/>
              </a:buBlip>
              <a:defRPr sz="1300">
                <a:solidFill>
                  <a:srgbClr val="000000"/>
                </a:solidFill>
                <a:latin typeface="Montserrat Thin SemiBold"/>
                <a:ea typeface="Montserrat Thin SemiBold"/>
                <a:cs typeface="Montserrat Thin SemiBold"/>
                <a:sym typeface="Montserrat Thin SemiBold"/>
              </a:defRPr>
            </a:pPr>
            <a:r>
              <a:rPr lang="it-IT" sz="1200" b="1" dirty="0">
                <a:latin typeface="Montserrat Medium" pitchFamily="2" charset="77"/>
              </a:rPr>
              <a:t>30,6 miliardi</a:t>
            </a:r>
            <a:r>
              <a:rPr lang="it-IT" sz="1200" dirty="0">
                <a:latin typeface="Montserrat Medium" pitchFamily="2" charset="77"/>
              </a:rPr>
              <a:t> sono parte di un Fondo complementare, finanziato attraverso lo scostamento pluriennale di bilancio approvato nel Consiglio dei ministri del 15 aprile 2021. </a:t>
            </a:r>
            <a:endParaRPr lang="it-IT" sz="1200" dirty="0"/>
          </a:p>
        </p:txBody>
      </p:sp>
      <p:sp>
        <p:nvSpPr>
          <p:cNvPr id="16" name="CasellaDiTesto 15">
            <a:extLst>
              <a:ext uri="{FF2B5EF4-FFF2-40B4-BE49-F238E27FC236}">
                <a16:creationId xmlns:a16="http://schemas.microsoft.com/office/drawing/2014/main" id="{9E46D80C-D3E1-0F02-C767-039C8EE1B996}"/>
              </a:ext>
            </a:extLst>
          </p:cNvPr>
          <p:cNvSpPr txBox="1"/>
          <p:nvPr/>
        </p:nvSpPr>
        <p:spPr>
          <a:xfrm>
            <a:off x="6020569" y="3200986"/>
            <a:ext cx="6178550" cy="276679"/>
          </a:xfrm>
          <a:prstGeom prst="rect">
            <a:avLst/>
          </a:prstGeom>
          <a:noFill/>
        </p:spPr>
        <p:txBody>
          <a:bodyPr wrap="square">
            <a:spAutoFit/>
          </a:bodyPr>
          <a:lstStyle/>
          <a:p>
            <a:pPr algn="ctr" defTabSz="457200">
              <a:lnSpc>
                <a:spcPct val="150000"/>
              </a:lnSpc>
              <a:defRPr sz="1200">
                <a:solidFill>
                  <a:srgbClr val="000000"/>
                </a:solidFill>
                <a:latin typeface="MontserratRoman-Regular"/>
                <a:ea typeface="MontserratRoman-Regular"/>
                <a:cs typeface="MontserratRoman-Regular"/>
                <a:sym typeface="MontserratRoman-Regular"/>
              </a:defRPr>
            </a:pPr>
            <a:r>
              <a:rPr lang="it-IT" sz="900" b="1" dirty="0">
                <a:latin typeface="Montserrat SemiBold" pitchFamily="2" charset="77"/>
              </a:rPr>
              <a:t>Risorse del Piano Nazionale per la Ripresa e la Resilienza, per Missione </a:t>
            </a:r>
          </a:p>
        </p:txBody>
      </p:sp>
    </p:spTree>
    <p:extLst>
      <p:ext uri="{BB962C8B-B14F-4D97-AF65-F5344CB8AC3E}">
        <p14:creationId xmlns:p14="http://schemas.microsoft.com/office/powerpoint/2010/main" val="37383704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69E4B02C-20A8-1A4D-5CA0-6B58A13908E1}"/>
              </a:ext>
            </a:extLst>
          </p:cNvPr>
          <p:cNvSpPr txBox="1"/>
          <p:nvPr/>
        </p:nvSpPr>
        <p:spPr>
          <a:xfrm>
            <a:off x="190501" y="1896050"/>
            <a:ext cx="11810997" cy="745782"/>
          </a:xfrm>
          <a:prstGeom prst="rect">
            <a:avLst/>
          </a:prstGeom>
          <a:noFill/>
        </p:spPr>
        <p:txBody>
          <a:bodyPr wrap="square">
            <a:spAutoFit/>
          </a:bodyPr>
          <a:lstStyle/>
          <a:p>
            <a:pPr algn="ctr" defTabSz="457200">
              <a:lnSpc>
                <a:spcPct val="150000"/>
              </a:lnSpc>
              <a:defRPr sz="1500" b="1">
                <a:solidFill>
                  <a:srgbClr val="000000"/>
                </a:solidFill>
                <a:latin typeface="MontserratRoman-Regular"/>
                <a:ea typeface="MontserratRoman-Regular"/>
                <a:cs typeface="MontserratRoman-Regular"/>
                <a:sym typeface="MontserratRoman-Regular"/>
              </a:defRPr>
            </a:pPr>
            <a:r>
              <a:rPr lang="it-IT" b="1" dirty="0">
                <a:latin typeface="Montserrat" pitchFamily="2" charset="77"/>
              </a:rPr>
              <a:t>Piano Nazionale Integrato per l'Energia e il Clima 2030 (PNIEC)</a:t>
            </a:r>
          </a:p>
          <a:p>
            <a:pPr algn="ctr" defTabSz="457200">
              <a:lnSpc>
                <a:spcPct val="150000"/>
              </a:lnSpc>
              <a:defRPr sz="1500" b="1">
                <a:solidFill>
                  <a:srgbClr val="000000"/>
                </a:solidFill>
                <a:latin typeface="MontserratRoman-Regular"/>
                <a:ea typeface="MontserratRoman-Regular"/>
                <a:cs typeface="MontserratRoman-Regular"/>
                <a:sym typeface="MontserratRoman-Regular"/>
              </a:defRPr>
            </a:pPr>
            <a:r>
              <a:rPr lang="it-IT" b="1" dirty="0">
                <a:latin typeface="Montserrat" pitchFamily="2" charset="77"/>
              </a:rPr>
              <a:t>Valutazioni della Commissione Europea che impattano sull’Efficienza Energetica nell’industria</a:t>
            </a:r>
          </a:p>
        </p:txBody>
      </p:sp>
      <p:sp>
        <p:nvSpPr>
          <p:cNvPr id="18" name="CasellaDiTesto 17">
            <a:extLst>
              <a:ext uri="{FF2B5EF4-FFF2-40B4-BE49-F238E27FC236}">
                <a16:creationId xmlns:a16="http://schemas.microsoft.com/office/drawing/2014/main" id="{B24A1818-2AF3-0792-1C98-A8A963FE7C79}"/>
              </a:ext>
            </a:extLst>
          </p:cNvPr>
          <p:cNvSpPr txBox="1"/>
          <p:nvPr/>
        </p:nvSpPr>
        <p:spPr>
          <a:xfrm>
            <a:off x="190500" y="2871028"/>
            <a:ext cx="11810997" cy="3610732"/>
          </a:xfrm>
          <a:prstGeom prst="rect">
            <a:avLst/>
          </a:prstGeom>
          <a:noFill/>
        </p:spPr>
        <p:txBody>
          <a:bodyPr wrap="square">
            <a:spAutoFit/>
          </a:bodyPr>
          <a:lstStyle/>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Con il documento inviato all’Italia in data 14 ottobre 2020, la Commissione Europea ha emesso la “Valutazione del piano nazionale per l’energia e il clima definitivo dell’Italia”. La valutazione è stata nel complesso positiva ed ha riguardato tutti gli aspetti trattati nel PNIEC. </a:t>
            </a: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Per quanto riguarda gli ambiti relativi all’efficienza energetica nell’industria la Commissione ha valutato idonee al raggiungimento degli obiettivi (1 Mtep di risparmi annui previsti nel settore industriale fino al 2030) tutte le misure introdotte nel Piano. </a:t>
            </a: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Anche gli strumenti incentivanti, come i certificati bianchi, sono stati confermati come uno strumento idoneo e ben calibrato per il raggiungimento degli obiettivi prefissati. </a:t>
            </a: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Inoltre, è stata ribadita ulteriormente la finalità ultima delle politiche del Piano, ovvero </a:t>
            </a:r>
            <a:r>
              <a:rPr lang="it-IT" sz="1400" b="1" dirty="0">
                <a:latin typeface="Montserrat Medium" panose="00000600000000000000" pitchFamily="2" charset="0"/>
              </a:rPr>
              <a:t>l’</a:t>
            </a:r>
            <a:r>
              <a:rPr lang="it-IT" sz="1400" b="1" dirty="0">
                <a:latin typeface="Montserrat Medium" panose="00000600000000000000" pitchFamily="2" charset="0"/>
                <a:sym typeface="Montserrat Thin Bold"/>
              </a:rPr>
              <a:t>Efficienza energetica al primo posto.</a:t>
            </a:r>
            <a:endParaRPr lang="it-IT" sz="1400" dirty="0">
              <a:latin typeface="Montserrat Medium" panose="00000600000000000000" pitchFamily="2" charset="0"/>
            </a:endParaRPr>
          </a:p>
          <a:p>
            <a:pPr algn="just" defTabSz="457200">
              <a:lnSpc>
                <a:spcPct val="150000"/>
              </a:lnSpc>
              <a:defRPr sz="1500">
                <a:solidFill>
                  <a:srgbClr val="000000"/>
                </a:solidFill>
                <a:latin typeface="Montserrat Thin Medium"/>
                <a:ea typeface="Montserrat Thin Medium"/>
                <a:cs typeface="Montserrat Thin Medium"/>
                <a:sym typeface="Montserrat Thin Medium"/>
              </a:defRPr>
            </a:pPr>
            <a:r>
              <a:rPr lang="it-IT" sz="1400" dirty="0">
                <a:latin typeface="Montserrat Medium" panose="00000600000000000000" pitchFamily="2" charset="0"/>
              </a:rPr>
              <a:t>In tal senso, si suggerisce di adoperare i fondi destinati alla transizione verde per finanziare l’efficienza energetica nei vari settori (in primis l’industria), sviluppando in contemporanea anche altri strumenti sostenibili dal punto di vista finanziario. </a:t>
            </a:r>
          </a:p>
        </p:txBody>
      </p:sp>
    </p:spTree>
    <p:extLst>
      <p:ext uri="{BB962C8B-B14F-4D97-AF65-F5344CB8AC3E}">
        <p14:creationId xmlns:p14="http://schemas.microsoft.com/office/powerpoint/2010/main" val="34925598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8" name="CasellaDiTesto 17">
            <a:extLst>
              <a:ext uri="{FF2B5EF4-FFF2-40B4-BE49-F238E27FC236}">
                <a16:creationId xmlns:a16="http://schemas.microsoft.com/office/drawing/2014/main" id="{B24A1818-2AF3-0792-1C98-A8A963FE7C79}"/>
              </a:ext>
            </a:extLst>
          </p:cNvPr>
          <p:cNvSpPr txBox="1"/>
          <p:nvPr/>
        </p:nvSpPr>
        <p:spPr>
          <a:xfrm>
            <a:off x="190501" y="2750910"/>
            <a:ext cx="11810997" cy="2794996"/>
          </a:xfrm>
          <a:prstGeom prst="rect">
            <a:avLst/>
          </a:prstGeom>
          <a:noFill/>
        </p:spPr>
        <p:txBody>
          <a:bodyPr wrap="square">
            <a:spAutoFit/>
          </a:bodyPr>
          <a:lstStyle/>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r>
              <a:rPr lang="it-IT" dirty="0">
                <a:latin typeface="Montserrat" pitchFamily="2" charset="77"/>
              </a:rPr>
              <a:t>Per contrastare il cambiamento climatico gli stati membri dell’Unione Europea sono quindi impegnati in una delle sfide più importanti del nostro millennio: efficientare l’uso dell’energia, considerato una delle maggiori cause dell’effetto serra. </a:t>
            </a:r>
          </a:p>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r>
              <a:rPr lang="it-IT" dirty="0">
                <a:latin typeface="Montserrat" pitchFamily="2" charset="77"/>
              </a:rPr>
              <a:t>Fanno parte di questo ambizioso piano la riduzione dei consumi energetici, l’abbattimento delle emissioni di CO2 e l’aumento della produzione di energia da fonti energetiche rinnovabili. </a:t>
            </a:r>
          </a:p>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endParaRPr lang="it-IT" dirty="0">
              <a:latin typeface="Montserrat" pitchFamily="2" charset="77"/>
            </a:endParaRPr>
          </a:p>
          <a:p>
            <a:pPr algn="just" defTabSz="457200">
              <a:lnSpc>
                <a:spcPct val="150000"/>
              </a:lnSpc>
              <a:defRPr sz="1700">
                <a:solidFill>
                  <a:srgbClr val="000000"/>
                </a:solidFill>
                <a:latin typeface="Montserrat Thin SemiBold"/>
                <a:ea typeface="Montserrat Thin SemiBold"/>
                <a:cs typeface="Montserrat Thin SemiBold"/>
                <a:sym typeface="Montserrat Thin SemiBold"/>
              </a:defRPr>
            </a:pPr>
            <a:r>
              <a:rPr lang="it-IT" dirty="0">
                <a:latin typeface="Montserrat" pitchFamily="2" charset="77"/>
              </a:rPr>
              <a:t>Fare </a:t>
            </a:r>
            <a:r>
              <a:rPr lang="it-IT" b="1" dirty="0">
                <a:latin typeface="Montserrat" pitchFamily="2" charset="77"/>
              </a:rPr>
              <a:t>efficienza</a:t>
            </a:r>
            <a:r>
              <a:rPr lang="it-IT" dirty="0">
                <a:latin typeface="Montserrat" pitchFamily="2" charset="77"/>
              </a:rPr>
              <a:t> significa </a:t>
            </a:r>
            <a:r>
              <a:rPr lang="it-IT" b="1" dirty="0">
                <a:latin typeface="Montserrat" pitchFamily="2" charset="77"/>
              </a:rPr>
              <a:t>prendersi cura </a:t>
            </a:r>
            <a:r>
              <a:rPr lang="it-IT" dirty="0">
                <a:latin typeface="Montserrat" pitchFamily="2" charset="77"/>
              </a:rPr>
              <a:t>sia </a:t>
            </a:r>
            <a:r>
              <a:rPr lang="it-IT" b="1" dirty="0">
                <a:latin typeface="Montserrat" pitchFamily="2" charset="77"/>
              </a:rPr>
              <a:t>della propria azienda</a:t>
            </a:r>
            <a:r>
              <a:rPr lang="it-IT" dirty="0">
                <a:latin typeface="Montserrat" pitchFamily="2" charset="77"/>
              </a:rPr>
              <a:t>, sia dell’ambiente in cui viviamo. </a:t>
            </a:r>
          </a:p>
        </p:txBody>
      </p:sp>
    </p:spTree>
    <p:extLst>
      <p:ext uri="{BB962C8B-B14F-4D97-AF65-F5344CB8AC3E}">
        <p14:creationId xmlns:p14="http://schemas.microsoft.com/office/powerpoint/2010/main" val="8539842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E6EC6A0-ADDD-4879-993A-3051ADD7C5E7}"/>
              </a:ext>
            </a:extLst>
          </p:cNvPr>
          <p:cNvSpPr>
            <a:spLocks noGrp="1"/>
          </p:cNvSpPr>
          <p:nvPr>
            <p:ph type="body" idx="1"/>
          </p:nvPr>
        </p:nvSpPr>
        <p:spPr>
          <a:xfrm>
            <a:off x="1783123" y="5553111"/>
            <a:ext cx="9901543" cy="433955"/>
          </a:xfrm>
        </p:spPr>
        <p:txBody>
          <a:bodyPr/>
          <a:lstStyle/>
          <a:p>
            <a:r>
              <a:rPr lang="it-IT" sz="2400" dirty="0"/>
              <a:t>Strumenti per la tua efficienza</a:t>
            </a:r>
          </a:p>
        </p:txBody>
      </p:sp>
      <p:pic>
        <p:nvPicPr>
          <p:cNvPr id="7" name="Immagine 6">
            <a:extLst>
              <a:ext uri="{FF2B5EF4-FFF2-40B4-BE49-F238E27FC236}">
                <a16:creationId xmlns:a16="http://schemas.microsoft.com/office/drawing/2014/main" id="{BE3D1CF4-EFE1-46C6-B13E-E735307B9A48}"/>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0" y="0"/>
            <a:ext cx="4895557" cy="4895557"/>
          </a:xfrm>
          <a:prstGeom prst="rect">
            <a:avLst/>
          </a:prstGeom>
        </p:spPr>
      </p:pic>
      <p:cxnSp>
        <p:nvCxnSpPr>
          <p:cNvPr id="5" name="Connettore diritto 4">
            <a:extLst>
              <a:ext uri="{FF2B5EF4-FFF2-40B4-BE49-F238E27FC236}">
                <a16:creationId xmlns:a16="http://schemas.microsoft.com/office/drawing/2014/main" id="{14B5E7FC-F0F8-4C25-B18E-D78F6EA3FB3B}"/>
              </a:ext>
            </a:extLst>
          </p:cNvPr>
          <p:cNvCxnSpPr>
            <a:cxnSpLocks/>
          </p:cNvCxnSpPr>
          <p:nvPr/>
        </p:nvCxnSpPr>
        <p:spPr>
          <a:xfrm>
            <a:off x="4895557" y="0"/>
            <a:ext cx="0" cy="4895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E802EEED-8058-46A2-BCE1-FACEDE8F1F46}"/>
              </a:ext>
            </a:extLst>
          </p:cNvPr>
          <p:cNvSpPr>
            <a:spLocks noGrp="1"/>
          </p:cNvSpPr>
          <p:nvPr>
            <p:ph type="title"/>
          </p:nvPr>
        </p:nvSpPr>
        <p:spPr/>
        <p:txBody>
          <a:bodyPr/>
          <a:lstStyle/>
          <a:p>
            <a:r>
              <a:rPr lang="it-IT" dirty="0"/>
              <a:t>Tecnologie </a:t>
            </a:r>
            <a:br>
              <a:rPr lang="it-IT" dirty="0"/>
            </a:br>
            <a:r>
              <a:rPr lang="it-IT" dirty="0"/>
              <a:t>implementabili</a:t>
            </a:r>
          </a:p>
        </p:txBody>
      </p:sp>
      <p:sp>
        <p:nvSpPr>
          <p:cNvPr id="6" name="Titolo 1">
            <a:extLst>
              <a:ext uri="{FF2B5EF4-FFF2-40B4-BE49-F238E27FC236}">
                <a16:creationId xmlns:a16="http://schemas.microsoft.com/office/drawing/2014/main" id="{35E7A4BC-B0CF-8C83-E0AE-201D9AEBFF9B}"/>
              </a:ext>
            </a:extLst>
          </p:cNvPr>
          <p:cNvSpPr txBox="1">
            <a:spLocks/>
          </p:cNvSpPr>
          <p:nvPr/>
        </p:nvSpPr>
        <p:spPr>
          <a:xfrm>
            <a:off x="6488150" y="285378"/>
            <a:ext cx="5196516" cy="434974"/>
          </a:xfrm>
          <a:prstGeom prst="rect">
            <a:avLst/>
          </a:prstGeom>
          <a:effectLst>
            <a:outerShdw blurRad="50800" dir="14400000">
              <a:srgbClr val="000000">
                <a:alpha val="60000"/>
              </a:srgbClr>
            </a:outerShdw>
          </a:effectLst>
        </p:spPr>
        <p:txBody>
          <a:bodyPr vert="horz" lIns="91440" tIns="45720" rIns="91440" bIns="45720" rtlCol="0" anchor="ctr">
            <a:noAutofit/>
          </a:bodyPr>
          <a:lstStyle>
            <a:lvl1pPr algn="r" defTabSz="457200" rtl="0" eaLnBrk="1" latinLnBrk="0" hangingPunct="1">
              <a:spcBef>
                <a:spcPct val="0"/>
              </a:spcBef>
              <a:buNone/>
              <a:defRPr sz="4800" b="1" kern="1200" cap="none">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t-IT" sz="3000" dirty="0">
                <a:solidFill>
                  <a:schemeClr val="bg2"/>
                </a:solidFill>
                <a:latin typeface="Futura LT Book" panose="02000504030000020003" pitchFamily="2" charset="0"/>
              </a:rPr>
              <a:t>CONFINDUSTRIA UDINE</a:t>
            </a:r>
          </a:p>
        </p:txBody>
      </p:sp>
    </p:spTree>
    <p:extLst>
      <p:ext uri="{BB962C8B-B14F-4D97-AF65-F5344CB8AC3E}">
        <p14:creationId xmlns:p14="http://schemas.microsoft.com/office/powerpoint/2010/main" val="29555111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Efficienza energetica nelle </a:t>
            </a:r>
            <a:br>
              <a:rPr lang="it-IT" dirty="0"/>
            </a:br>
            <a:r>
              <a:rPr lang="it-IT" dirty="0"/>
              <a:t>imprese </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0" name="Schermata 2022-04-26 alle 15.44.23.png" descr="Schermata 2022-04-26 alle 15.44.23.png">
            <a:extLst>
              <a:ext uri="{FF2B5EF4-FFF2-40B4-BE49-F238E27FC236}">
                <a16:creationId xmlns:a16="http://schemas.microsoft.com/office/drawing/2014/main" id="{C36C43EE-58EE-0A7E-F9DD-F09A8F693934}"/>
              </a:ext>
            </a:extLst>
          </p:cNvPr>
          <p:cNvPicPr>
            <a:picLocks noChangeAspect="1"/>
          </p:cNvPicPr>
          <p:nvPr/>
        </p:nvPicPr>
        <p:blipFill>
          <a:blip r:embed="rId4"/>
          <a:stretch>
            <a:fillRect/>
          </a:stretch>
        </p:blipFill>
        <p:spPr>
          <a:xfrm>
            <a:off x="5632560" y="1983429"/>
            <a:ext cx="5651500" cy="4739724"/>
          </a:xfrm>
          <a:prstGeom prst="rect">
            <a:avLst/>
          </a:prstGeom>
          <a:ln w="12700">
            <a:solidFill>
              <a:schemeClr val="accent1">
                <a:lumMod val="75000"/>
              </a:schemeClr>
            </a:solidFill>
            <a:miter lim="400000"/>
          </a:ln>
        </p:spPr>
      </p:pic>
      <p:sp>
        <p:nvSpPr>
          <p:cNvPr id="12" name="CasellaDiTesto 11">
            <a:extLst>
              <a:ext uri="{FF2B5EF4-FFF2-40B4-BE49-F238E27FC236}">
                <a16:creationId xmlns:a16="http://schemas.microsoft.com/office/drawing/2014/main" id="{3128FF3D-6E48-2CAE-4BCD-E66E486A2642}"/>
              </a:ext>
            </a:extLst>
          </p:cNvPr>
          <p:cNvSpPr txBox="1"/>
          <p:nvPr/>
        </p:nvSpPr>
        <p:spPr>
          <a:xfrm>
            <a:off x="231775" y="2552478"/>
            <a:ext cx="4784724" cy="2538515"/>
          </a:xfrm>
          <a:prstGeom prst="rect">
            <a:avLst/>
          </a:prstGeom>
          <a:noFill/>
        </p:spPr>
        <p:txBody>
          <a:bodyPr wrap="square">
            <a:spAutoFit/>
          </a:bodyPr>
          <a:lstStyle/>
          <a:p>
            <a:pPr algn="just">
              <a:lnSpc>
                <a:spcPct val="150000"/>
              </a:lnSpc>
              <a:defRPr>
                <a:solidFill>
                  <a:srgbClr val="000000"/>
                </a:solidFill>
                <a:latin typeface="MontserratRoman-Regular"/>
                <a:ea typeface="MontserratRoman-Regular"/>
                <a:cs typeface="MontserratRoman-Regular"/>
                <a:sym typeface="MontserratRoman-Regular"/>
              </a:defRPr>
            </a:pPr>
            <a:r>
              <a:rPr lang="it-IT" dirty="0">
                <a:latin typeface="Montserrat" panose="00000500000000000000" pitchFamily="2" charset="0"/>
              </a:rPr>
              <a:t>Si riporta il dettaglio degli </a:t>
            </a:r>
            <a:r>
              <a:rPr lang="it-IT" b="1" dirty="0">
                <a:latin typeface="Montserrat" panose="00000500000000000000" pitchFamily="2" charset="0"/>
              </a:rPr>
              <a:t>interventi di efficienza energetica</a:t>
            </a:r>
            <a:r>
              <a:rPr lang="it-IT" dirty="0">
                <a:latin typeface="Montserrat" panose="00000500000000000000" pitchFamily="2" charset="0"/>
              </a:rPr>
              <a:t> effettuati di recente e il potenziale di risparmio di energia finale proposto dalle diagnosi energetiche per i principali settori </a:t>
            </a:r>
            <a:r>
              <a:rPr lang="it-IT" b="1" dirty="0">
                <a:latin typeface="Montserrat" panose="00000500000000000000" pitchFamily="2" charset="0"/>
              </a:rPr>
              <a:t>ATECO. </a:t>
            </a:r>
          </a:p>
        </p:txBody>
      </p:sp>
    </p:spTree>
    <p:extLst>
      <p:ext uri="{BB962C8B-B14F-4D97-AF65-F5344CB8AC3E}">
        <p14:creationId xmlns:p14="http://schemas.microsoft.com/office/powerpoint/2010/main" val="3383164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Autovalutazione energetica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8" name="CasellaDiTesto 17">
            <a:extLst>
              <a:ext uri="{FF2B5EF4-FFF2-40B4-BE49-F238E27FC236}">
                <a16:creationId xmlns:a16="http://schemas.microsoft.com/office/drawing/2014/main" id="{B24A1818-2AF3-0792-1C98-A8A963FE7C79}"/>
              </a:ext>
            </a:extLst>
          </p:cNvPr>
          <p:cNvSpPr txBox="1"/>
          <p:nvPr/>
        </p:nvSpPr>
        <p:spPr>
          <a:xfrm>
            <a:off x="177801" y="2192941"/>
            <a:ext cx="7848599" cy="4512133"/>
          </a:xfrm>
          <a:prstGeom prst="rect">
            <a:avLst/>
          </a:prstGeom>
          <a:noFill/>
        </p:spPr>
        <p:txBody>
          <a:bodyPr wrap="square">
            <a:spAutoFit/>
          </a:bodyPr>
          <a:lstStyle/>
          <a:p>
            <a:pPr algn="just" defTabSz="457200">
              <a:lnSpc>
                <a:spcPct val="180000"/>
              </a:lnSpc>
              <a:defRPr sz="1900">
                <a:solidFill>
                  <a:srgbClr val="000000"/>
                </a:solidFill>
                <a:latin typeface="Montserrat SemiBold"/>
                <a:ea typeface="Montserrat SemiBold"/>
                <a:cs typeface="Montserrat SemiBold"/>
                <a:sym typeface="Montserrat SemiBold"/>
              </a:defRPr>
            </a:pPr>
            <a:r>
              <a:rPr lang="it-IT" sz="1800" dirty="0">
                <a:latin typeface="Montserrat" panose="00000500000000000000" pitchFamily="2" charset="0"/>
                <a:sym typeface="Montserrat SemiBold"/>
              </a:rPr>
              <a:t>Utilizzare uno </a:t>
            </a:r>
            <a:r>
              <a:rPr lang="it-IT" sz="1800" b="1" dirty="0">
                <a:latin typeface="Montserrat" panose="00000500000000000000" pitchFamily="2" charset="0"/>
                <a:sym typeface="Montserrat SemiBold"/>
              </a:rPr>
              <a:t>strumento</a:t>
            </a:r>
            <a:r>
              <a:rPr lang="it-IT" sz="1800" dirty="0">
                <a:latin typeface="Montserrat" panose="00000500000000000000" pitchFamily="2" charset="0"/>
                <a:sym typeface="Montserrat SemiBold"/>
              </a:rPr>
              <a:t> che consenta di effettuare una prima </a:t>
            </a:r>
            <a:r>
              <a:rPr lang="it-IT" sz="1800" b="1" dirty="0">
                <a:latin typeface="Montserrat" panose="00000500000000000000" pitchFamily="2" charset="0"/>
                <a:sym typeface="Montserrat SemiBold"/>
              </a:rPr>
              <a:t>autovalutazione qualitativa</a:t>
            </a:r>
            <a:r>
              <a:rPr lang="it-IT" sz="1800" dirty="0">
                <a:latin typeface="Montserrat" panose="00000500000000000000" pitchFamily="2" charset="0"/>
                <a:sym typeface="Montserrat SemiBold"/>
              </a:rPr>
              <a:t> del grado di </a:t>
            </a:r>
            <a:r>
              <a:rPr lang="it-IT" sz="1800" b="1" dirty="0">
                <a:latin typeface="Montserrat" panose="00000500000000000000" pitchFamily="2" charset="0"/>
                <a:sym typeface="Montserrat SemiBold"/>
              </a:rPr>
              <a:t>efficienza energetica</a:t>
            </a:r>
            <a:r>
              <a:rPr lang="it-IT" sz="1800" dirty="0">
                <a:latin typeface="Montserrat" panose="00000500000000000000" pitchFamily="2" charset="0"/>
                <a:sym typeface="Montserrat SemiBold"/>
              </a:rPr>
              <a:t>, a valle dell’inserimento di una serie di dati da parte di un operatore, e di confrontare la situazione energetica della singola azienda con quella standard, fornendo un’ indicazione degli interventi da effettuare per ridurre i consumi. </a:t>
            </a:r>
          </a:p>
          <a:p>
            <a:pPr algn="just" defTabSz="457200">
              <a:lnSpc>
                <a:spcPct val="180000"/>
              </a:lnSpc>
              <a:defRPr sz="1900">
                <a:solidFill>
                  <a:srgbClr val="000000"/>
                </a:solidFill>
                <a:latin typeface="Montserrat SemiBold"/>
                <a:ea typeface="Montserrat SemiBold"/>
                <a:cs typeface="Montserrat SemiBold"/>
                <a:sym typeface="Montserrat SemiBold"/>
              </a:defRPr>
            </a:pPr>
            <a:r>
              <a:rPr lang="it-IT" sz="1800" b="1" dirty="0">
                <a:latin typeface="Montserrat" panose="00000500000000000000" pitchFamily="2" charset="0"/>
                <a:sym typeface="Montserrat SemiBold"/>
              </a:rPr>
              <a:t>Esempio</a:t>
            </a:r>
            <a:r>
              <a:rPr lang="it-IT" sz="1800" dirty="0">
                <a:latin typeface="Montserrat" panose="00000500000000000000" pitchFamily="2" charset="0"/>
                <a:sym typeface="Montserrat SemiBold"/>
              </a:rPr>
              <a:t>: “</a:t>
            </a:r>
            <a:r>
              <a:rPr lang="it-IT" sz="1800" i="1" dirty="0">
                <a:latin typeface="Montserrat" panose="00000500000000000000" pitchFamily="2" charset="0"/>
                <a:sym typeface="Montserrat SemiBold"/>
              </a:rPr>
              <a:t>Software per l’autovalutazione del grado di efficienza energetica della PMI - ENEA </a:t>
            </a:r>
            <a:r>
              <a:rPr lang="it-IT" sz="1800" i="1" dirty="0" err="1">
                <a:latin typeface="Montserrat" panose="00000500000000000000" pitchFamily="2" charset="0"/>
                <a:sym typeface="Montserrat SemiBold"/>
              </a:rPr>
              <a:t>Efficiency</a:t>
            </a:r>
            <a:r>
              <a:rPr lang="it-IT" sz="1800" i="1" dirty="0">
                <a:latin typeface="Montserrat" panose="00000500000000000000" pitchFamily="2" charset="0"/>
                <a:sym typeface="Montserrat SemiBold"/>
              </a:rPr>
              <a:t> 1.0</a:t>
            </a:r>
            <a:r>
              <a:rPr lang="it-IT" sz="1800" dirty="0">
                <a:latin typeface="Montserrat" panose="00000500000000000000" pitchFamily="2" charset="0"/>
                <a:sym typeface="Montserrat SemiBold"/>
              </a:rPr>
              <a:t>”, disponibile gratuitamente, previa registrazione, sul </a:t>
            </a:r>
            <a:r>
              <a:rPr lang="it-IT" sz="1800" dirty="0">
                <a:latin typeface="Montserrat" panose="00000500000000000000" pitchFamily="2" charset="0"/>
                <a:sym typeface="Montserrat SemiBold"/>
                <a:hlinkClick r:id="rId4"/>
              </a:rPr>
              <a:t>sito</a:t>
            </a:r>
            <a:r>
              <a:rPr lang="it-IT" sz="1800" dirty="0">
                <a:latin typeface="Montserrat" panose="00000500000000000000" pitchFamily="2" charset="0"/>
                <a:sym typeface="Montserrat SemiBold"/>
              </a:rPr>
              <a:t> dell’ENEA.</a:t>
            </a:r>
            <a:endParaRPr lang="it-IT" dirty="0">
              <a:latin typeface="Montserrat" panose="00000500000000000000" pitchFamily="2" charset="0"/>
            </a:endParaRPr>
          </a:p>
        </p:txBody>
      </p:sp>
      <p:pic>
        <p:nvPicPr>
          <p:cNvPr id="8" name="Immagine 7">
            <a:extLst>
              <a:ext uri="{FF2B5EF4-FFF2-40B4-BE49-F238E27FC236}">
                <a16:creationId xmlns:a16="http://schemas.microsoft.com/office/drawing/2014/main" id="{01054774-FE76-D90C-9E70-22545BB51BE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53357" y="1976045"/>
            <a:ext cx="3446866" cy="4761900"/>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3455100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Diagnosi energetica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8" name="CasellaDiTesto 17">
            <a:extLst>
              <a:ext uri="{FF2B5EF4-FFF2-40B4-BE49-F238E27FC236}">
                <a16:creationId xmlns:a16="http://schemas.microsoft.com/office/drawing/2014/main" id="{B24A1818-2AF3-0792-1C98-A8A963FE7C79}"/>
              </a:ext>
            </a:extLst>
          </p:cNvPr>
          <p:cNvSpPr txBox="1"/>
          <p:nvPr/>
        </p:nvSpPr>
        <p:spPr>
          <a:xfrm>
            <a:off x="463550" y="2344312"/>
            <a:ext cx="11264899" cy="2517741"/>
          </a:xfrm>
          <a:prstGeom prst="rect">
            <a:avLst/>
          </a:prstGeom>
          <a:noFill/>
        </p:spPr>
        <p:txBody>
          <a:bodyPr wrap="square">
            <a:spAutoFit/>
          </a:bodyPr>
          <a:lstStyle/>
          <a:p>
            <a:pPr algn="just" defTabSz="457200">
              <a:lnSpc>
                <a:spcPct val="180000"/>
              </a:lnSpc>
              <a:defRPr sz="1900">
                <a:solidFill>
                  <a:srgbClr val="000000"/>
                </a:solidFill>
                <a:latin typeface="Montserrat SemiBold"/>
                <a:ea typeface="Montserrat SemiBold"/>
                <a:cs typeface="Montserrat SemiBold"/>
                <a:sym typeface="Montserrat SemiBold"/>
              </a:defRPr>
            </a:pPr>
            <a:r>
              <a:rPr lang="it-IT" sz="1800" dirty="0">
                <a:latin typeface="Montserrat" panose="00000500000000000000" pitchFamily="2" charset="0"/>
              </a:rPr>
              <a:t>La </a:t>
            </a:r>
            <a:r>
              <a:rPr lang="it-IT" sz="1800" b="1" dirty="0">
                <a:latin typeface="Montserrat" panose="00000500000000000000" pitchFamily="2" charset="0"/>
              </a:rPr>
              <a:t>Diagnosi Energetica </a:t>
            </a:r>
            <a:r>
              <a:rPr lang="it-IT" sz="1800" dirty="0">
                <a:latin typeface="Montserrat" panose="00000500000000000000" pitchFamily="2" charset="0"/>
              </a:rPr>
              <a:t>secondo il D.lgs. 102/2014 è un </a:t>
            </a:r>
            <a:r>
              <a:rPr lang="it-IT" sz="1800" b="1" dirty="0">
                <a:latin typeface="Montserrat" panose="00000500000000000000" pitchFamily="2" charset="0"/>
              </a:rPr>
              <a:t>processo strutturato </a:t>
            </a:r>
            <a:r>
              <a:rPr lang="it-IT" sz="1800" dirty="0">
                <a:latin typeface="Montserrat" panose="00000500000000000000" pitchFamily="2" charset="0"/>
              </a:rPr>
              <a:t>che consente di analizzare prestazioni energetiche dell’attività o dell’azienda oggetto di studio mediante </a:t>
            </a:r>
            <a:r>
              <a:rPr lang="it-IT" sz="1800" b="1" dirty="0">
                <a:latin typeface="Montserrat" panose="00000500000000000000" pitchFamily="2" charset="0"/>
              </a:rPr>
              <a:t>l’analisi dei profili di consumo</a:t>
            </a:r>
            <a:r>
              <a:rPr lang="it-IT" sz="1800" dirty="0">
                <a:latin typeface="Montserrat" panose="00000500000000000000" pitchFamily="2" charset="0"/>
              </a:rPr>
              <a:t> dei  diversi vettori energetici impiegati e la loro ripartizione nelle diverse utenze di consumo presenti nel sito oggetto di diagnosi. </a:t>
            </a:r>
          </a:p>
          <a:p>
            <a:pPr algn="just" defTabSz="457200">
              <a:lnSpc>
                <a:spcPct val="180000"/>
              </a:lnSpc>
              <a:defRPr sz="1900">
                <a:solidFill>
                  <a:srgbClr val="000000"/>
                </a:solidFill>
                <a:latin typeface="Montserrat SemiBold"/>
                <a:ea typeface="Montserrat SemiBold"/>
                <a:cs typeface="Montserrat SemiBold"/>
                <a:sym typeface="Montserrat SemiBold"/>
              </a:defRPr>
            </a:pPr>
            <a:endParaRPr lang="it-IT" sz="1800" dirty="0">
              <a:latin typeface="Montserrat" panose="00000500000000000000" pitchFamily="2" charset="0"/>
            </a:endParaRPr>
          </a:p>
        </p:txBody>
      </p:sp>
      <p:sp>
        <p:nvSpPr>
          <p:cNvPr id="8" name="CasellaDiTesto 7">
            <a:extLst>
              <a:ext uri="{FF2B5EF4-FFF2-40B4-BE49-F238E27FC236}">
                <a16:creationId xmlns:a16="http://schemas.microsoft.com/office/drawing/2014/main" id="{0C86E452-4757-0FB3-3E1D-F669A0007B86}"/>
              </a:ext>
            </a:extLst>
          </p:cNvPr>
          <p:cNvSpPr txBox="1"/>
          <p:nvPr/>
        </p:nvSpPr>
        <p:spPr>
          <a:xfrm>
            <a:off x="463550" y="4747544"/>
            <a:ext cx="8453947" cy="1520544"/>
          </a:xfrm>
          <a:prstGeom prst="rect">
            <a:avLst/>
          </a:prstGeom>
          <a:noFill/>
        </p:spPr>
        <p:txBody>
          <a:bodyPr wrap="square">
            <a:spAutoFit/>
          </a:bodyPr>
          <a:lstStyle/>
          <a:p>
            <a:pPr algn="just" defTabSz="457200">
              <a:lnSpc>
                <a:spcPct val="180000"/>
              </a:lnSpc>
              <a:defRPr sz="1900">
                <a:solidFill>
                  <a:srgbClr val="000000"/>
                </a:solidFill>
                <a:latin typeface="Montserrat SemiBold"/>
                <a:ea typeface="Montserrat SemiBold"/>
                <a:cs typeface="Montserrat SemiBold"/>
                <a:sym typeface="Montserrat SemiBold"/>
              </a:defRPr>
            </a:pPr>
            <a:r>
              <a:rPr lang="it-IT" sz="1800" dirty="0">
                <a:latin typeface="Montserrat" panose="00000500000000000000" pitchFamily="2" charset="0"/>
              </a:rPr>
              <a:t>L’obiettivo è quello di individuare una strategia di </a:t>
            </a:r>
            <a:r>
              <a:rPr lang="it-IT" sz="1800" b="1" dirty="0">
                <a:latin typeface="Montserrat" panose="00000500000000000000" pitchFamily="2" charset="0"/>
              </a:rPr>
              <a:t>miglioramento della gestione</a:t>
            </a:r>
            <a:r>
              <a:rPr lang="it-IT" sz="1800" dirty="0">
                <a:latin typeface="Montserrat" panose="00000500000000000000" pitchFamily="2" charset="0"/>
              </a:rPr>
              <a:t> dell’energia a partire dall’elaborato che viene presentato dalla società competente. </a:t>
            </a:r>
          </a:p>
        </p:txBody>
      </p:sp>
      <p:pic>
        <p:nvPicPr>
          <p:cNvPr id="9" name="Immagine" descr="Immagine">
            <a:extLst>
              <a:ext uri="{FF2B5EF4-FFF2-40B4-BE49-F238E27FC236}">
                <a16:creationId xmlns:a16="http://schemas.microsoft.com/office/drawing/2014/main" id="{1040BF68-508C-69C3-F631-99F319BD509F}"/>
              </a:ext>
            </a:extLst>
          </p:cNvPr>
          <p:cNvPicPr>
            <a:picLocks noChangeAspect="1"/>
          </p:cNvPicPr>
          <p:nvPr/>
        </p:nvPicPr>
        <p:blipFill>
          <a:blip r:embed="rId4"/>
          <a:stretch>
            <a:fillRect/>
          </a:stretch>
        </p:blipFill>
        <p:spPr>
          <a:xfrm>
            <a:off x="9220703" y="4747544"/>
            <a:ext cx="2364493" cy="1710676"/>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2619292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Sistema di monitoraggio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8" name="CasellaDiTesto 17">
            <a:extLst>
              <a:ext uri="{FF2B5EF4-FFF2-40B4-BE49-F238E27FC236}">
                <a16:creationId xmlns:a16="http://schemas.microsoft.com/office/drawing/2014/main" id="{B24A1818-2AF3-0792-1C98-A8A963FE7C79}"/>
              </a:ext>
            </a:extLst>
          </p:cNvPr>
          <p:cNvSpPr txBox="1"/>
          <p:nvPr/>
        </p:nvSpPr>
        <p:spPr>
          <a:xfrm>
            <a:off x="463550" y="2323071"/>
            <a:ext cx="11264899" cy="1361783"/>
          </a:xfrm>
          <a:prstGeom prst="rect">
            <a:avLst/>
          </a:prstGeom>
          <a:noFill/>
        </p:spPr>
        <p:txBody>
          <a:bodyPr wrap="square">
            <a:spAutoFit/>
          </a:bodyPr>
          <a:lstStyle/>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Il </a:t>
            </a:r>
            <a:r>
              <a:rPr lang="it-IT" sz="1600" b="1" dirty="0">
                <a:latin typeface="Montserrat" panose="00000500000000000000" pitchFamily="2" charset="0"/>
              </a:rPr>
              <a:t>monitoraggio</a:t>
            </a:r>
            <a:r>
              <a:rPr lang="it-IT" sz="1600" dirty="0">
                <a:latin typeface="Montserrat" panose="00000500000000000000" pitchFamily="2" charset="0"/>
              </a:rPr>
              <a:t> delle variabili energetiche come l’energia elettrica, il gas, l’energia termica e l’aria compressa è di primaria importanza per controllare i consumi, pianificare il fabbisogno di energia e </a:t>
            </a:r>
            <a:r>
              <a:rPr lang="it-IT" sz="1600" b="1" dirty="0">
                <a:latin typeface="Montserrat" panose="00000500000000000000" pitchFamily="2" charset="0"/>
              </a:rPr>
              <a:t>individuare</a:t>
            </a:r>
            <a:r>
              <a:rPr lang="it-IT" sz="1600" dirty="0">
                <a:latin typeface="Montserrat" panose="00000500000000000000" pitchFamily="2" charset="0"/>
              </a:rPr>
              <a:t> le azioni di </a:t>
            </a:r>
            <a:r>
              <a:rPr lang="it-IT" sz="1600" b="1" dirty="0">
                <a:latin typeface="Montserrat" panose="00000500000000000000" pitchFamily="2" charset="0"/>
              </a:rPr>
              <a:t>efficientamento energetico</a:t>
            </a:r>
            <a:r>
              <a:rPr lang="it-IT" sz="1600" dirty="0">
                <a:latin typeface="Montserrat" panose="00000500000000000000" pitchFamily="2" charset="0"/>
              </a:rPr>
              <a:t>.</a:t>
            </a:r>
          </a:p>
        </p:txBody>
      </p:sp>
      <p:sp>
        <p:nvSpPr>
          <p:cNvPr id="8" name="CasellaDiTesto 7">
            <a:extLst>
              <a:ext uri="{FF2B5EF4-FFF2-40B4-BE49-F238E27FC236}">
                <a16:creationId xmlns:a16="http://schemas.microsoft.com/office/drawing/2014/main" id="{739EC3D8-016C-D951-60FC-587CB418C680}"/>
              </a:ext>
            </a:extLst>
          </p:cNvPr>
          <p:cNvSpPr txBox="1"/>
          <p:nvPr/>
        </p:nvSpPr>
        <p:spPr>
          <a:xfrm>
            <a:off x="463549" y="3589236"/>
            <a:ext cx="8772730" cy="3134576"/>
          </a:xfrm>
          <a:prstGeom prst="rect">
            <a:avLst/>
          </a:prstGeom>
          <a:noFill/>
        </p:spPr>
        <p:txBody>
          <a:bodyPr wrap="square">
            <a:spAutoFit/>
          </a:bodyPr>
          <a:lstStyle/>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Tale </a:t>
            </a:r>
            <a:r>
              <a:rPr lang="it-IT" sz="1600" b="1" dirty="0">
                <a:latin typeface="Montserrat" panose="00000500000000000000" pitchFamily="2" charset="0"/>
              </a:rPr>
              <a:t>azione</a:t>
            </a:r>
            <a:r>
              <a:rPr lang="it-IT" sz="1600" dirty="0">
                <a:latin typeface="Montserrat" panose="00000500000000000000" pitchFamily="2" charset="0"/>
              </a:rPr>
              <a:t> è inoltre </a:t>
            </a:r>
            <a:r>
              <a:rPr lang="it-IT" sz="1600" b="1" dirty="0">
                <a:latin typeface="Montserrat" panose="00000500000000000000" pitchFamily="2" charset="0"/>
              </a:rPr>
              <a:t>necessaria</a:t>
            </a:r>
            <a:r>
              <a:rPr lang="it-IT" sz="1600" dirty="0">
                <a:latin typeface="Montserrat" panose="00000500000000000000" pitchFamily="2" charset="0"/>
              </a:rPr>
              <a:t> per adempiere agli obblighi previsti da ENEA per i soggetti obbligati all’esecuzione della diagnosi energetica.</a:t>
            </a:r>
          </a:p>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La predisposizione di un software di analisi dei dati consente di verificare eventuali anomalie, aggregare i consumi per tipologia di utenza e centri di costo e ottenere report d’analisi specifici.</a:t>
            </a:r>
          </a:p>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Il solo controllo e gestione dei propri vettori energetici determina un risparmio di energia di alcuni punti percentuali.</a:t>
            </a:r>
          </a:p>
        </p:txBody>
      </p:sp>
      <p:pic>
        <p:nvPicPr>
          <p:cNvPr id="9" name="Immagine" descr="Immagine">
            <a:extLst>
              <a:ext uri="{FF2B5EF4-FFF2-40B4-BE49-F238E27FC236}">
                <a16:creationId xmlns:a16="http://schemas.microsoft.com/office/drawing/2014/main" id="{8B2D80C7-D4FD-2375-7644-891740AE17E7}"/>
              </a:ext>
            </a:extLst>
          </p:cNvPr>
          <p:cNvPicPr>
            <a:picLocks noChangeAspect="1"/>
          </p:cNvPicPr>
          <p:nvPr/>
        </p:nvPicPr>
        <p:blipFill>
          <a:blip r:embed="rId4"/>
          <a:stretch>
            <a:fillRect/>
          </a:stretch>
        </p:blipFill>
        <p:spPr>
          <a:xfrm>
            <a:off x="9655512" y="3910540"/>
            <a:ext cx="2072937" cy="2072938"/>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8937924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Monitoraggio – Esempio reale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8FA16A81-274C-5C96-E28E-1E9FA9EADE85}"/>
              </a:ext>
            </a:extLst>
          </p:cNvPr>
          <p:cNvSpPr txBox="1"/>
          <p:nvPr/>
        </p:nvSpPr>
        <p:spPr>
          <a:xfrm>
            <a:off x="513651" y="2229550"/>
            <a:ext cx="11164698" cy="1712012"/>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INTERVENTO DI INSTALLAZIONE DI 11 PUNTI DI MISURA ELETTRICI </a:t>
            </a:r>
          </a:p>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E 2 PUNTI DI MISURA TERMICI</a:t>
            </a:r>
          </a:p>
        </p:txBody>
      </p:sp>
      <p:sp>
        <p:nvSpPr>
          <p:cNvPr id="10"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DF06FAD6-2512-5E80-AC43-8906EC94366B}"/>
              </a:ext>
            </a:extLst>
          </p:cNvPr>
          <p:cNvSpPr txBox="1"/>
          <p:nvPr/>
        </p:nvSpPr>
        <p:spPr>
          <a:xfrm>
            <a:off x="513651" y="4211842"/>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COSTO INIZIALE ≃ 18.000 €  </a:t>
            </a:r>
          </a:p>
        </p:txBody>
      </p:sp>
      <p:sp>
        <p:nvSpPr>
          <p:cNvPr id="12"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B4709883-5F0F-6D62-5727-7D209161DB87}"/>
              </a:ext>
            </a:extLst>
          </p:cNvPr>
          <p:cNvSpPr txBox="1"/>
          <p:nvPr/>
        </p:nvSpPr>
        <p:spPr>
          <a:xfrm>
            <a:off x="6440383" y="4211842"/>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BENEFICIO ANNUO ≃ 6.500 €  </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E80F67E2-EF09-9AE2-6F23-EF5E435FD61D}"/>
              </a:ext>
            </a:extLst>
          </p:cNvPr>
          <p:cNvSpPr txBox="1"/>
          <p:nvPr/>
        </p:nvSpPr>
        <p:spPr>
          <a:xfrm>
            <a:off x="513651"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TEMPO DI RIENTRO &lt; 3 anni</a:t>
            </a:r>
          </a:p>
        </p:txBody>
      </p:sp>
      <p:sp>
        <p:nvSpPr>
          <p:cNvPr id="15"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207A0AB-CE6A-34D0-3AB9-D83A1055B5FB}"/>
              </a:ext>
            </a:extLst>
          </p:cNvPr>
          <p:cNvSpPr txBox="1"/>
          <p:nvPr/>
        </p:nvSpPr>
        <p:spPr>
          <a:xfrm>
            <a:off x="6440383"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DURATA IMPIANTO &gt; 15 ANNI</a:t>
            </a:r>
          </a:p>
        </p:txBody>
      </p:sp>
    </p:spTree>
    <p:extLst>
      <p:ext uri="{BB962C8B-B14F-4D97-AF65-F5344CB8AC3E}">
        <p14:creationId xmlns:p14="http://schemas.microsoft.com/office/powerpoint/2010/main" val="26487712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Illuminazione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304800" y="2124794"/>
            <a:ext cx="11887200" cy="2019142"/>
          </a:xfrm>
          <a:prstGeom prst="rect">
            <a:avLst/>
          </a:prstGeom>
          <a:noFill/>
        </p:spPr>
        <p:txBody>
          <a:bodyPr wrap="square">
            <a:spAutoFit/>
          </a:bodyPr>
          <a:lstStyle/>
          <a:p>
            <a:pPr algn="just" defTabSz="457200">
              <a:lnSpc>
                <a:spcPct val="180000"/>
              </a:lnSpc>
              <a:defRPr sz="18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Gli </a:t>
            </a:r>
            <a:r>
              <a:rPr lang="it-IT" b="1" dirty="0">
                <a:latin typeface="Montserrat" panose="00000500000000000000" pitchFamily="2" charset="0"/>
              </a:rPr>
              <a:t>interventi</a:t>
            </a:r>
            <a:r>
              <a:rPr lang="it-IT" dirty="0">
                <a:latin typeface="Montserrat" panose="00000500000000000000" pitchFamily="2" charset="0"/>
              </a:rPr>
              <a:t> di efficienza energetica in questo campo sono </a:t>
            </a:r>
            <a:r>
              <a:rPr lang="it-IT" b="1" dirty="0">
                <a:latin typeface="Montserrat" panose="00000500000000000000" pitchFamily="2" charset="0"/>
              </a:rPr>
              <a:t>molto diffusi </a:t>
            </a:r>
            <a:r>
              <a:rPr lang="it-IT" dirty="0">
                <a:latin typeface="Montserrat" panose="00000500000000000000" pitchFamily="2" charset="0"/>
              </a:rPr>
              <a:t>e rivolti a diffondere l’utilizzo delle moderne tecnologie del settore, come le lampade a LED. Tale tecnologia gode ormai di un </a:t>
            </a:r>
            <a:r>
              <a:rPr lang="it-IT" b="1" dirty="0">
                <a:latin typeface="Montserrat" panose="00000500000000000000" pitchFamily="2" charset="0"/>
              </a:rPr>
              <a:t>alto grado di maturità </a:t>
            </a:r>
            <a:r>
              <a:rPr lang="it-IT" dirty="0">
                <a:latin typeface="Montserrat" panose="00000500000000000000" pitchFamily="2" charset="0"/>
              </a:rPr>
              <a:t>e </a:t>
            </a:r>
            <a:r>
              <a:rPr lang="it-IT" b="1" dirty="0">
                <a:latin typeface="Montserrat" panose="00000500000000000000" pitchFamily="2" charset="0"/>
              </a:rPr>
              <a:t>prezzi</a:t>
            </a:r>
            <a:r>
              <a:rPr lang="it-IT" dirty="0">
                <a:latin typeface="Montserrat" panose="00000500000000000000" pitchFamily="2" charset="0"/>
              </a:rPr>
              <a:t> sempre più </a:t>
            </a:r>
            <a:r>
              <a:rPr lang="it-IT" b="1" dirty="0">
                <a:latin typeface="Montserrat" panose="00000500000000000000" pitchFamily="2" charset="0"/>
              </a:rPr>
              <a:t>competitivi</a:t>
            </a:r>
            <a:r>
              <a:rPr lang="it-IT" dirty="0">
                <a:latin typeface="Montserrat" panose="00000500000000000000" pitchFamily="2" charset="0"/>
              </a:rPr>
              <a:t> rispetto alle soluzioni tradizionali: un tipico intervento di sostituzione ha tempi medi di rientro inferiori ai 2 anni.</a:t>
            </a:r>
          </a:p>
        </p:txBody>
      </p:sp>
      <p:sp>
        <p:nvSpPr>
          <p:cNvPr id="9" name="CasellaDiTesto 8">
            <a:extLst>
              <a:ext uri="{FF2B5EF4-FFF2-40B4-BE49-F238E27FC236}">
                <a16:creationId xmlns:a16="http://schemas.microsoft.com/office/drawing/2014/main" id="{470C99D0-71DB-D307-F2F3-FA9EA67C08BB}"/>
              </a:ext>
            </a:extLst>
          </p:cNvPr>
          <p:cNvSpPr txBox="1"/>
          <p:nvPr/>
        </p:nvSpPr>
        <p:spPr>
          <a:xfrm>
            <a:off x="304800" y="4143808"/>
            <a:ext cx="7606018" cy="2517741"/>
          </a:xfrm>
          <a:prstGeom prst="rect">
            <a:avLst/>
          </a:prstGeom>
          <a:noFill/>
        </p:spPr>
        <p:txBody>
          <a:bodyPr wrap="square">
            <a:spAutoFit/>
          </a:bodyPr>
          <a:lstStyle/>
          <a:p>
            <a:pPr algn="just" defTabSz="457200">
              <a:lnSpc>
                <a:spcPct val="180000"/>
              </a:lnSpc>
              <a:defRPr sz="18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L’impiego di lampade di questo tipo consente non solo di risparmiare in termini di maggiore efficienza (lm/W) per corpo illuminante a parità di potenza impiegata, ma garantisce anche una riduzione dei costi di manutenzione data la maggiore durata. </a:t>
            </a:r>
          </a:p>
        </p:txBody>
      </p:sp>
      <p:pic>
        <p:nvPicPr>
          <p:cNvPr id="10" name="Immagine" descr="Immagine">
            <a:extLst>
              <a:ext uri="{FF2B5EF4-FFF2-40B4-BE49-F238E27FC236}">
                <a16:creationId xmlns:a16="http://schemas.microsoft.com/office/drawing/2014/main" id="{78372F33-D964-49BE-2C7B-EB8523297660}"/>
              </a:ext>
            </a:extLst>
          </p:cNvPr>
          <p:cNvPicPr>
            <a:picLocks noChangeAspect="1"/>
          </p:cNvPicPr>
          <p:nvPr/>
        </p:nvPicPr>
        <p:blipFill>
          <a:blip r:embed="rId4"/>
          <a:stretch>
            <a:fillRect/>
          </a:stretch>
        </p:blipFill>
        <p:spPr>
          <a:xfrm>
            <a:off x="8394699" y="4237008"/>
            <a:ext cx="3492501" cy="2324101"/>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3469763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Intervento – Esempio reale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8FA16A81-274C-5C96-E28E-1E9FA9EADE85}"/>
              </a:ext>
            </a:extLst>
          </p:cNvPr>
          <p:cNvSpPr txBox="1"/>
          <p:nvPr/>
        </p:nvSpPr>
        <p:spPr>
          <a:xfrm>
            <a:off x="513651" y="2216429"/>
            <a:ext cx="11164698" cy="1712012"/>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INTERVENTO DI SOSTITUZIONE DI 200 PUNTI LUCE TRADIZIONALI CON NUOVI A LED</a:t>
            </a:r>
          </a:p>
        </p:txBody>
      </p:sp>
      <p:sp>
        <p:nvSpPr>
          <p:cNvPr id="10"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DF06FAD6-2512-5E80-AC43-8906EC94366B}"/>
              </a:ext>
            </a:extLst>
          </p:cNvPr>
          <p:cNvSpPr txBox="1"/>
          <p:nvPr/>
        </p:nvSpPr>
        <p:spPr>
          <a:xfrm>
            <a:off x="513651"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COSTO INIZIALE ≃ 22.000 €  </a:t>
            </a:r>
          </a:p>
        </p:txBody>
      </p:sp>
      <p:sp>
        <p:nvSpPr>
          <p:cNvPr id="12"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B4709883-5F0F-6D62-5727-7D209161DB87}"/>
              </a:ext>
            </a:extLst>
          </p:cNvPr>
          <p:cNvSpPr txBox="1"/>
          <p:nvPr/>
        </p:nvSpPr>
        <p:spPr>
          <a:xfrm>
            <a:off x="6440383"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BENEFICIO ANNUO ≃ 8.000€  </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E80F67E2-EF09-9AE2-6F23-EF5E435FD61D}"/>
              </a:ext>
            </a:extLst>
          </p:cNvPr>
          <p:cNvSpPr txBox="1"/>
          <p:nvPr/>
        </p:nvSpPr>
        <p:spPr>
          <a:xfrm>
            <a:off x="513651"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TEMPO DI RIENTRO &lt; 3 anni</a:t>
            </a:r>
          </a:p>
        </p:txBody>
      </p:sp>
      <p:sp>
        <p:nvSpPr>
          <p:cNvPr id="15"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207A0AB-CE6A-34D0-3AB9-D83A1055B5FB}"/>
              </a:ext>
            </a:extLst>
          </p:cNvPr>
          <p:cNvSpPr txBox="1"/>
          <p:nvPr/>
        </p:nvSpPr>
        <p:spPr>
          <a:xfrm>
            <a:off x="6440383"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DURATA IMPIANTO &gt; 20 ANNI</a:t>
            </a:r>
          </a:p>
        </p:txBody>
      </p:sp>
    </p:spTree>
    <p:extLst>
      <p:ext uri="{BB962C8B-B14F-4D97-AF65-F5344CB8AC3E}">
        <p14:creationId xmlns:p14="http://schemas.microsoft.com/office/powerpoint/2010/main" val="16219158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Motori elettrici ed azionamenti</a:t>
            </a:r>
            <a:br>
              <a:rPr lang="it-IT" dirty="0"/>
            </a:br>
            <a:r>
              <a:rPr lang="it-IT" dirty="0"/>
              <a:t>ad alta efficienza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104662"/>
            <a:ext cx="11887200" cy="2814488"/>
          </a:xfrm>
          <a:prstGeom prst="rect">
            <a:avLst/>
          </a:prstGeom>
          <a:noFill/>
        </p:spPr>
        <p:txBody>
          <a:bodyPr wrap="square">
            <a:spAutoFit/>
          </a:bodyPr>
          <a:lstStyle/>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La </a:t>
            </a:r>
            <a:r>
              <a:rPr lang="it-IT" b="1" dirty="0">
                <a:latin typeface="Montserrat" panose="00000500000000000000" pitchFamily="2" charset="0"/>
              </a:rPr>
              <a:t>nuova normativa internazionale </a:t>
            </a:r>
            <a:r>
              <a:rPr lang="it-IT" dirty="0">
                <a:latin typeface="Montserrat" panose="00000500000000000000" pitchFamily="2" charset="0"/>
              </a:rPr>
              <a:t>ha definito le classi di rendimento per i motori trifase.</a:t>
            </a:r>
          </a:p>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b="1" dirty="0">
                <a:latin typeface="Montserrat" panose="00000500000000000000" pitchFamily="2" charset="0"/>
              </a:rPr>
              <a:t>L’analisi costi-benefici </a:t>
            </a:r>
            <a:r>
              <a:rPr lang="it-IT" dirty="0">
                <a:latin typeface="Montserrat" panose="00000500000000000000" pitchFamily="2" charset="0"/>
              </a:rPr>
              <a:t>relativa all’acquisto o alla sostituzione dei motori elettrici è </a:t>
            </a:r>
            <a:r>
              <a:rPr lang="it-IT" b="1" dirty="0">
                <a:latin typeface="Montserrat" panose="00000500000000000000" pitchFamily="2" charset="0"/>
              </a:rPr>
              <a:t>di fondamentale importanza</a:t>
            </a:r>
            <a:r>
              <a:rPr lang="it-IT" dirty="0">
                <a:latin typeface="Montserrat" panose="00000500000000000000" pitchFamily="2" charset="0"/>
              </a:rPr>
              <a:t>.  Il ritorno economico di tale azione è dovuto al fatto che il maggior costo iniziale, associato all’acquisto di un motore ad alta efficienza rispetto ad uno di classe inferiore, è recuperato grazie al risparmio sui costi dell’energia registrati durante il ciclo di vita del motore. Tale aspetto è evidente quando, in caso di malfunzionamento del motore, ci si trova a scegliere tra il suo riavvolgimento o la sua sostituzione. </a:t>
            </a:r>
          </a:p>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b="1" dirty="0">
                <a:latin typeface="Montserrat" panose="00000500000000000000" pitchFamily="2" charset="0"/>
              </a:rPr>
              <a:t>In parallelo </a:t>
            </a:r>
            <a:r>
              <a:rPr lang="it-IT" dirty="0">
                <a:latin typeface="Montserrat" panose="00000500000000000000" pitchFamily="2" charset="0"/>
              </a:rPr>
              <a:t>alla sostituzione dei motori, è </a:t>
            </a:r>
            <a:r>
              <a:rPr lang="it-IT" b="1" dirty="0">
                <a:latin typeface="Montserrat" panose="00000500000000000000" pitchFamily="2" charset="0"/>
              </a:rPr>
              <a:t>necessario valutare il sistema di regolazione </a:t>
            </a:r>
            <a:r>
              <a:rPr lang="it-IT" dirty="0">
                <a:latin typeface="Montserrat" panose="00000500000000000000" pitchFamily="2" charset="0"/>
              </a:rPr>
              <a:t>(inverter) e il sistema di trasmissione.</a:t>
            </a:r>
          </a:p>
        </p:txBody>
      </p:sp>
      <p:sp>
        <p:nvSpPr>
          <p:cNvPr id="9" name="CasellaDiTesto 8">
            <a:extLst>
              <a:ext uri="{FF2B5EF4-FFF2-40B4-BE49-F238E27FC236}">
                <a16:creationId xmlns:a16="http://schemas.microsoft.com/office/drawing/2014/main" id="{2BDC2292-D8FF-DC16-1DEA-DFAE49BB3ABC}"/>
              </a:ext>
            </a:extLst>
          </p:cNvPr>
          <p:cNvSpPr txBox="1"/>
          <p:nvPr/>
        </p:nvSpPr>
        <p:spPr>
          <a:xfrm>
            <a:off x="152400" y="4849950"/>
            <a:ext cx="8957444" cy="1780359"/>
          </a:xfrm>
          <a:prstGeom prst="rect">
            <a:avLst/>
          </a:prstGeom>
          <a:noFill/>
        </p:spPr>
        <p:txBody>
          <a:bodyPr wrap="square">
            <a:spAutoFit/>
          </a:bodyPr>
          <a:lstStyle/>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Sempre in occasione della sostituzione o installazione di nuovi motori elettrici, dando priorità alle utenze che operano in continuo, è opportuno scegliere la corretta taglia del motore elettrico al fine di ottimizzare il rendimento dello stesso; in particolare se accoppiato o assemblato a pompe, ventilatori o altri componenti, così da garantire il punto di massima efficienza in base al carico.</a:t>
            </a:r>
          </a:p>
        </p:txBody>
      </p:sp>
      <p:pic>
        <p:nvPicPr>
          <p:cNvPr id="10" name="Immagine" descr="Immagine">
            <a:extLst>
              <a:ext uri="{FF2B5EF4-FFF2-40B4-BE49-F238E27FC236}">
                <a16:creationId xmlns:a16="http://schemas.microsoft.com/office/drawing/2014/main" id="{F2CCBCCB-8A7F-4632-9441-88CAE46CD28E}"/>
              </a:ext>
            </a:extLst>
          </p:cNvPr>
          <p:cNvPicPr>
            <a:picLocks noChangeAspect="1"/>
          </p:cNvPicPr>
          <p:nvPr/>
        </p:nvPicPr>
        <p:blipFill>
          <a:blip r:embed="rId4"/>
          <a:stretch>
            <a:fillRect/>
          </a:stretch>
        </p:blipFill>
        <p:spPr>
          <a:xfrm>
            <a:off x="9229250" y="4844778"/>
            <a:ext cx="2690944" cy="1790701"/>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2290593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Motori e inverter – Esempio </a:t>
            </a:r>
            <a:br>
              <a:rPr lang="it-IT" dirty="0"/>
            </a:br>
            <a:r>
              <a:rPr lang="it-IT" dirty="0"/>
              <a:t>reale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8FA16A81-274C-5C96-E28E-1E9FA9EADE85}"/>
              </a:ext>
            </a:extLst>
          </p:cNvPr>
          <p:cNvSpPr txBox="1"/>
          <p:nvPr/>
        </p:nvSpPr>
        <p:spPr>
          <a:xfrm>
            <a:off x="513651" y="2268962"/>
            <a:ext cx="11164698" cy="1557098"/>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100" dirty="0"/>
              <a:t>INTERVENTO DI SOSTITUZIONE DI 5 MOTORI DI ASPIRATORI CON NUOVI PIÙ EFFICIENTI, REGOLATI DA INVERTER E CON SOSTITUZIONE TRASMISSIONE</a:t>
            </a:r>
          </a:p>
        </p:txBody>
      </p:sp>
      <p:sp>
        <p:nvSpPr>
          <p:cNvPr id="10"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DF06FAD6-2512-5E80-AC43-8906EC94366B}"/>
              </a:ext>
            </a:extLst>
          </p:cNvPr>
          <p:cNvSpPr txBox="1"/>
          <p:nvPr/>
        </p:nvSpPr>
        <p:spPr>
          <a:xfrm>
            <a:off x="513651"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COSTO INIZIALE ≃ 35.000 €  </a:t>
            </a:r>
          </a:p>
        </p:txBody>
      </p:sp>
      <p:sp>
        <p:nvSpPr>
          <p:cNvPr id="12"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B4709883-5F0F-6D62-5727-7D209161DB87}"/>
              </a:ext>
            </a:extLst>
          </p:cNvPr>
          <p:cNvSpPr txBox="1"/>
          <p:nvPr/>
        </p:nvSpPr>
        <p:spPr>
          <a:xfrm>
            <a:off x="6440383"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BENEFICIO ANNUO ≃ 10.000€  </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E80F67E2-EF09-9AE2-6F23-EF5E435FD61D}"/>
              </a:ext>
            </a:extLst>
          </p:cNvPr>
          <p:cNvSpPr txBox="1"/>
          <p:nvPr/>
        </p:nvSpPr>
        <p:spPr>
          <a:xfrm>
            <a:off x="513651"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TEMPO DI RIENTRO &lt; 4 anni</a:t>
            </a:r>
          </a:p>
        </p:txBody>
      </p:sp>
      <p:sp>
        <p:nvSpPr>
          <p:cNvPr id="15"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207A0AB-CE6A-34D0-3AB9-D83A1055B5FB}"/>
              </a:ext>
            </a:extLst>
          </p:cNvPr>
          <p:cNvSpPr txBox="1"/>
          <p:nvPr/>
        </p:nvSpPr>
        <p:spPr>
          <a:xfrm>
            <a:off x="6440383"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DURATA IMPIANTO &gt; 15 ANNI</a:t>
            </a:r>
          </a:p>
        </p:txBody>
      </p:sp>
    </p:spTree>
    <p:extLst>
      <p:ext uri="{BB962C8B-B14F-4D97-AF65-F5344CB8AC3E}">
        <p14:creationId xmlns:p14="http://schemas.microsoft.com/office/powerpoint/2010/main" val="22147816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Aria compressa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096938"/>
            <a:ext cx="11887200" cy="2528962"/>
          </a:xfrm>
          <a:prstGeom prst="rect">
            <a:avLst/>
          </a:prstGeom>
          <a:noFill/>
        </p:spPr>
        <p:txBody>
          <a:bodyPr wrap="square">
            <a:spAutoFit/>
          </a:bodyPr>
          <a:lstStyle/>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Gli </a:t>
            </a:r>
            <a:r>
              <a:rPr lang="it-IT" sz="1500" b="1" dirty="0">
                <a:latin typeface="Montserrat" panose="00000500000000000000" pitchFamily="2" charset="0"/>
              </a:rPr>
              <a:t>impianti di aria compressa </a:t>
            </a:r>
            <a:r>
              <a:rPr lang="it-IT" sz="1500" dirty="0">
                <a:latin typeface="Montserrat" panose="00000500000000000000" pitchFamily="2" charset="0"/>
              </a:rPr>
              <a:t>possono incidere tra il </a:t>
            </a:r>
            <a:r>
              <a:rPr lang="it-IT" sz="1500" b="1" dirty="0">
                <a:latin typeface="Montserrat" panose="00000500000000000000" pitchFamily="2" charset="0"/>
              </a:rPr>
              <a:t>10% e il 40% dei consumi energetici </a:t>
            </a:r>
            <a:r>
              <a:rPr lang="it-IT" sz="1500" dirty="0">
                <a:latin typeface="Montserrat" panose="00000500000000000000" pitchFamily="2" charset="0"/>
              </a:rPr>
              <a:t>di un sito produttivo industriale e presentano </a:t>
            </a:r>
            <a:r>
              <a:rPr lang="it-IT" sz="1500" b="1" dirty="0">
                <a:latin typeface="Montserrat" panose="00000500000000000000" pitchFamily="2" charset="0"/>
              </a:rPr>
              <a:t>ampi margini di efficientamento</a:t>
            </a:r>
            <a:r>
              <a:rPr lang="it-IT" sz="1500" dirty="0">
                <a:latin typeface="Montserrat" panose="00000500000000000000" pitchFamily="2" charset="0"/>
              </a:rPr>
              <a:t>. </a:t>
            </a:r>
          </a:p>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Efficientamenti possibili sono: il corretto dimensionamento, l’installazione di macchine a inverter (risparmi fino al 40%), il recupero del calore dissipato </a:t>
            </a:r>
            <a:r>
              <a:rPr lang="it-IT" sz="1500">
                <a:latin typeface="Montserrat" panose="00000500000000000000" pitchFamily="2" charset="0"/>
              </a:rPr>
              <a:t>(circa il 75% </a:t>
            </a:r>
            <a:r>
              <a:rPr lang="it-IT" sz="1500" dirty="0">
                <a:latin typeface="Montserrat" panose="00000500000000000000" pitchFamily="2" charset="0"/>
              </a:rPr>
              <a:t>dell’energia elettrica in ingresso è dissipata), la limitazione degli usi impropri, il monitoraggio della qualità dell’aria, le regolazioni periodiche, il monitoraggio dei rendimenti e la manutenzione dei componenti. In un </a:t>
            </a:r>
            <a:r>
              <a:rPr lang="it-IT" sz="1500" b="1" dirty="0">
                <a:latin typeface="Montserrat" panose="00000500000000000000" pitchFamily="2" charset="0"/>
              </a:rPr>
              <a:t>impianto non monitorato </a:t>
            </a:r>
            <a:r>
              <a:rPr lang="it-IT" sz="1500" dirty="0">
                <a:latin typeface="Montserrat" panose="00000500000000000000" pitchFamily="2" charset="0"/>
              </a:rPr>
              <a:t>le </a:t>
            </a:r>
            <a:r>
              <a:rPr lang="it-IT" sz="1500" b="1" dirty="0">
                <a:latin typeface="Montserrat" panose="00000500000000000000" pitchFamily="2" charset="0"/>
              </a:rPr>
              <a:t>perdite di rete </a:t>
            </a:r>
            <a:r>
              <a:rPr lang="it-IT" sz="1500" dirty="0">
                <a:latin typeface="Montserrat" panose="00000500000000000000" pitchFamily="2" charset="0"/>
              </a:rPr>
              <a:t>sono mediamente </a:t>
            </a:r>
            <a:r>
              <a:rPr lang="it-IT" sz="1500" b="1" dirty="0">
                <a:latin typeface="Montserrat" panose="00000500000000000000" pitchFamily="2" charset="0"/>
              </a:rPr>
              <a:t>del 25-40%.</a:t>
            </a:r>
          </a:p>
        </p:txBody>
      </p:sp>
      <p:sp>
        <p:nvSpPr>
          <p:cNvPr id="9" name="CasellaDiTesto 8">
            <a:extLst>
              <a:ext uri="{FF2B5EF4-FFF2-40B4-BE49-F238E27FC236}">
                <a16:creationId xmlns:a16="http://schemas.microsoft.com/office/drawing/2014/main" id="{1E12A0B8-A7E1-8A1C-FADC-5220EAB6FB09}"/>
              </a:ext>
            </a:extLst>
          </p:cNvPr>
          <p:cNvSpPr txBox="1"/>
          <p:nvPr/>
        </p:nvSpPr>
        <p:spPr>
          <a:xfrm>
            <a:off x="152400" y="4625900"/>
            <a:ext cx="9225957" cy="2113464"/>
          </a:xfrm>
          <a:prstGeom prst="rect">
            <a:avLst/>
          </a:prstGeom>
          <a:noFill/>
        </p:spPr>
        <p:txBody>
          <a:bodyPr wrap="square">
            <a:spAutoFit/>
          </a:bodyPr>
          <a:lstStyle/>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Il processo di auditing si sviluppa attraverso un sopralluogo preliminare per la raccolta dei dati dell’ impianto e con il conseguente rilascio di un report contenente la rilevazione dei consumi elettrici, la portata del sistema di generazione di aria compressa, la determinazione del rendimento di impianto e il rilievo in sito con strumentazione ad ultrasuoni per verifica la puntuale delle perdite lungo la rete di distribuzione di aria compressa. </a:t>
            </a:r>
          </a:p>
        </p:txBody>
      </p:sp>
      <p:pic>
        <p:nvPicPr>
          <p:cNvPr id="10" name="Immagine" descr="Immagine">
            <a:extLst>
              <a:ext uri="{FF2B5EF4-FFF2-40B4-BE49-F238E27FC236}">
                <a16:creationId xmlns:a16="http://schemas.microsoft.com/office/drawing/2014/main" id="{1D812351-92AC-D39B-7E3A-B06B0791F10E}"/>
              </a:ext>
            </a:extLst>
          </p:cNvPr>
          <p:cNvPicPr>
            <a:picLocks noChangeAspect="1"/>
          </p:cNvPicPr>
          <p:nvPr/>
        </p:nvPicPr>
        <p:blipFill>
          <a:blip r:embed="rId4"/>
          <a:stretch>
            <a:fillRect/>
          </a:stretch>
        </p:blipFill>
        <p:spPr>
          <a:xfrm>
            <a:off x="9635828" y="4205083"/>
            <a:ext cx="2146301" cy="2146301"/>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11520870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Aria compressa – Esempio </a:t>
            </a:r>
            <a:br>
              <a:rPr lang="it-IT" dirty="0"/>
            </a:br>
            <a:r>
              <a:rPr lang="it-IT" dirty="0"/>
              <a:t>reale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8FA16A81-274C-5C96-E28E-1E9FA9EADE85}"/>
              </a:ext>
            </a:extLst>
          </p:cNvPr>
          <p:cNvSpPr txBox="1"/>
          <p:nvPr/>
        </p:nvSpPr>
        <p:spPr>
          <a:xfrm>
            <a:off x="513651" y="2191506"/>
            <a:ext cx="11164698" cy="1712012"/>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INTERVENTO DI REGOLAZIONE, ABBASSAMENTO PRESSIONE DI GENERAZIONE E RICERCA ED ELIMINAZIONE PERDITE</a:t>
            </a:r>
          </a:p>
        </p:txBody>
      </p:sp>
      <p:sp>
        <p:nvSpPr>
          <p:cNvPr id="10"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DF06FAD6-2512-5E80-AC43-8906EC94366B}"/>
              </a:ext>
            </a:extLst>
          </p:cNvPr>
          <p:cNvSpPr txBox="1"/>
          <p:nvPr/>
        </p:nvSpPr>
        <p:spPr>
          <a:xfrm>
            <a:off x="513651"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COSTO INIZIALE ≃ 5.000 €  </a:t>
            </a:r>
          </a:p>
        </p:txBody>
      </p:sp>
      <p:sp>
        <p:nvSpPr>
          <p:cNvPr id="12"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B4709883-5F0F-6D62-5727-7D209161DB87}"/>
              </a:ext>
            </a:extLst>
          </p:cNvPr>
          <p:cNvSpPr txBox="1"/>
          <p:nvPr/>
        </p:nvSpPr>
        <p:spPr>
          <a:xfrm>
            <a:off x="6440383"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BENEFICIO ANNUO ≃ 3.500€  </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E80F67E2-EF09-9AE2-6F23-EF5E435FD61D}"/>
              </a:ext>
            </a:extLst>
          </p:cNvPr>
          <p:cNvSpPr txBox="1"/>
          <p:nvPr/>
        </p:nvSpPr>
        <p:spPr>
          <a:xfrm>
            <a:off x="513651"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TEMPO DI RIENTRO &lt; 2 anni</a:t>
            </a:r>
          </a:p>
        </p:txBody>
      </p:sp>
      <p:sp>
        <p:nvSpPr>
          <p:cNvPr id="15"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207A0AB-CE6A-34D0-3AB9-D83A1055B5FB}"/>
              </a:ext>
            </a:extLst>
          </p:cNvPr>
          <p:cNvSpPr txBox="1"/>
          <p:nvPr/>
        </p:nvSpPr>
        <p:spPr>
          <a:xfrm>
            <a:off x="6440383"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DURATA IMPIANTO &gt; 15 ANNI</a:t>
            </a:r>
          </a:p>
        </p:txBody>
      </p:sp>
    </p:spTree>
    <p:extLst>
      <p:ext uri="{BB962C8B-B14F-4D97-AF65-F5344CB8AC3E}">
        <p14:creationId xmlns:p14="http://schemas.microsoft.com/office/powerpoint/2010/main" val="32429101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Fotovoltaico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160119"/>
            <a:ext cx="11887200" cy="866969"/>
          </a:xfrm>
          <a:prstGeom prst="rect">
            <a:avLst/>
          </a:prstGeom>
          <a:noFill/>
        </p:spPr>
        <p:txBody>
          <a:bodyPr wrap="square">
            <a:spAutoFit/>
          </a:bodyPr>
          <a:lstStyle/>
          <a:p>
            <a:pPr algn="just" defTabSz="457200">
              <a:lnSpc>
                <a:spcPct val="180000"/>
              </a:lnSpc>
              <a:defRPr sz="18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Una delle </a:t>
            </a:r>
            <a:r>
              <a:rPr lang="it-IT" sz="1500" b="1" dirty="0">
                <a:latin typeface="Montserrat" panose="00000500000000000000" pitchFamily="2" charset="0"/>
              </a:rPr>
              <a:t>opportunità</a:t>
            </a:r>
            <a:r>
              <a:rPr lang="it-IT" sz="1500" dirty="0">
                <a:latin typeface="Montserrat" panose="00000500000000000000" pitchFamily="2" charset="0"/>
              </a:rPr>
              <a:t> per limitare i costi energetici aziendali è quella dell’</a:t>
            </a:r>
            <a:r>
              <a:rPr lang="it-IT" sz="1500" b="1" dirty="0">
                <a:latin typeface="Montserrat" panose="00000500000000000000" pitchFamily="2" charset="0"/>
              </a:rPr>
              <a:t>autoproduzione energetica</a:t>
            </a:r>
            <a:r>
              <a:rPr lang="it-IT" sz="1500" dirty="0">
                <a:latin typeface="Montserrat" panose="00000500000000000000" pitchFamily="2" charset="0"/>
              </a:rPr>
              <a:t>. L’ </a:t>
            </a:r>
            <a:r>
              <a:rPr lang="it-IT" sz="1500" b="1" dirty="0">
                <a:latin typeface="Montserrat" panose="00000500000000000000" pitchFamily="2" charset="0"/>
              </a:rPr>
              <a:t>impianto fotovoltaico</a:t>
            </a:r>
            <a:r>
              <a:rPr lang="it-IT" sz="1500" dirty="0">
                <a:latin typeface="Montserrat" panose="00000500000000000000" pitchFamily="2" charset="0"/>
              </a:rPr>
              <a:t> consente di convertire la radiazione solare in energia elettrica a emissioni nulle. </a:t>
            </a:r>
          </a:p>
        </p:txBody>
      </p:sp>
      <p:sp>
        <p:nvSpPr>
          <p:cNvPr id="9" name="Una delle opportunità per limitare i costi energetici aziendali è quella dell’autoproduzione energetica. L’ impianto fotovoltaico consente di convertire la radiazione solare in energia elettrica a emissioni nulle.…">
            <a:extLst>
              <a:ext uri="{FF2B5EF4-FFF2-40B4-BE49-F238E27FC236}">
                <a16:creationId xmlns:a16="http://schemas.microsoft.com/office/drawing/2014/main" id="{9FA579DB-1E1B-DD14-24CB-3DE4B887A015}"/>
              </a:ext>
            </a:extLst>
          </p:cNvPr>
          <p:cNvSpPr txBox="1"/>
          <p:nvPr/>
        </p:nvSpPr>
        <p:spPr>
          <a:xfrm>
            <a:off x="8495066" y="3867358"/>
            <a:ext cx="3307652" cy="2658461"/>
          </a:xfrm>
          <a:prstGeom prst="rect">
            <a:avLst/>
          </a:prstGeom>
          <a:ln w="25400">
            <a:solidFill>
              <a:schemeClr val="tx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180000" anchor="ctr">
            <a:spAutoFit/>
          </a:bodyPr>
          <a:lstStyle/>
          <a:p>
            <a:pPr algn="ctr" defTabSz="457200">
              <a:lnSpc>
                <a:spcPct val="180000"/>
              </a:lnSpc>
              <a:defRPr sz="1800">
                <a:solidFill>
                  <a:srgbClr val="000000"/>
                </a:solidFill>
                <a:latin typeface="Montserrat SemiBold"/>
                <a:ea typeface="Montserrat SemiBold"/>
                <a:cs typeface="Montserrat SemiBold"/>
                <a:sym typeface="Montserrat SemiBold"/>
              </a:defRPr>
            </a:pPr>
            <a:r>
              <a:rPr lang="it-IT" sz="1800" dirty="0">
                <a:latin typeface="Montserrat" panose="00000500000000000000" pitchFamily="2" charset="0"/>
                <a:sym typeface="Montserrat SemiBold"/>
              </a:rPr>
              <a:t>Il recente </a:t>
            </a:r>
            <a:r>
              <a:rPr lang="it-IT" sz="1800" b="1" dirty="0">
                <a:latin typeface="Montserrat" panose="00000500000000000000" pitchFamily="2" charset="0"/>
                <a:sym typeface="Montserrat SemiBold"/>
              </a:rPr>
              <a:t>Decreto Energia </a:t>
            </a:r>
            <a:r>
              <a:rPr lang="it-IT" sz="1800" dirty="0">
                <a:latin typeface="Montserrat" panose="00000500000000000000" pitchFamily="2" charset="0"/>
                <a:sym typeface="Montserrat SemiBold"/>
              </a:rPr>
              <a:t>ha introdotto </a:t>
            </a:r>
            <a:r>
              <a:rPr lang="it-IT" sz="1800" b="1" dirty="0">
                <a:latin typeface="Montserrat" panose="00000500000000000000" pitchFamily="2" charset="0"/>
                <a:sym typeface="Montserrat SemiBold"/>
              </a:rPr>
              <a:t>semplificazioni per l’installazione</a:t>
            </a:r>
            <a:r>
              <a:rPr lang="it-IT" sz="1800" dirty="0">
                <a:latin typeface="Montserrat" panose="00000500000000000000" pitchFamily="2" charset="0"/>
                <a:sym typeface="Montserrat SemiBold"/>
              </a:rPr>
              <a:t> di impianti a fonti rinnovabili </a:t>
            </a:r>
            <a:endParaRPr dirty="0">
              <a:latin typeface="Montserrat" panose="00000500000000000000" pitchFamily="2" charset="0"/>
            </a:endParaRPr>
          </a:p>
        </p:txBody>
      </p:sp>
      <p:sp>
        <p:nvSpPr>
          <p:cNvPr id="10" name="CasellaDiTesto 9">
            <a:extLst>
              <a:ext uri="{FF2B5EF4-FFF2-40B4-BE49-F238E27FC236}">
                <a16:creationId xmlns:a16="http://schemas.microsoft.com/office/drawing/2014/main" id="{6005B131-5155-627F-2875-C96807BBDF0E}"/>
              </a:ext>
            </a:extLst>
          </p:cNvPr>
          <p:cNvSpPr txBox="1"/>
          <p:nvPr/>
        </p:nvSpPr>
        <p:spPr>
          <a:xfrm>
            <a:off x="152400" y="4863144"/>
            <a:ext cx="7662518" cy="1697965"/>
          </a:xfrm>
          <a:prstGeom prst="rect">
            <a:avLst/>
          </a:prstGeom>
          <a:noFill/>
        </p:spPr>
        <p:txBody>
          <a:bodyPr wrap="square">
            <a:spAutoFit/>
          </a:bodyPr>
          <a:lstStyle/>
          <a:p>
            <a:pPr algn="just" defTabSz="457200">
              <a:lnSpc>
                <a:spcPct val="180000"/>
              </a:lnSpc>
              <a:defRPr sz="18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Impianti tipici da 150-200 W/m2, con rese annuali di 1.100/1.200 kWh/kWp, presentano costi da 700 a 1.000 €/kWp e tempi di rientro, ai prezzi attuali, di 3-5 anni, anche senza incentivi. In autoconsumo il beneficio è amplificato dal risparmio sulle ulteriori componenti extra della materia prima.</a:t>
            </a:r>
          </a:p>
        </p:txBody>
      </p:sp>
      <p:pic>
        <p:nvPicPr>
          <p:cNvPr id="12" name="Immagine" descr="Immagine">
            <a:extLst>
              <a:ext uri="{FF2B5EF4-FFF2-40B4-BE49-F238E27FC236}">
                <a16:creationId xmlns:a16="http://schemas.microsoft.com/office/drawing/2014/main" id="{B0E8FEDD-1AA8-7C7B-7CF9-844674E81D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02817" y="3118202"/>
            <a:ext cx="3307652" cy="1653827"/>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12544497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Fotovoltaico – Esempio </a:t>
            </a:r>
            <a:br>
              <a:rPr lang="it-IT" dirty="0"/>
            </a:br>
            <a:r>
              <a:rPr lang="it-IT" dirty="0"/>
              <a:t>reale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8FA16A81-274C-5C96-E28E-1E9FA9EADE85}"/>
              </a:ext>
            </a:extLst>
          </p:cNvPr>
          <p:cNvSpPr txBox="1"/>
          <p:nvPr/>
        </p:nvSpPr>
        <p:spPr>
          <a:xfrm>
            <a:off x="513651" y="2191506"/>
            <a:ext cx="11164698" cy="1712012"/>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INTERVENTO DI INSTALLAZIONE </a:t>
            </a:r>
          </a:p>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IMPIANTO FOTOVOLTAICO IN COPERTURA DA 110 kWp</a:t>
            </a:r>
          </a:p>
        </p:txBody>
      </p:sp>
      <p:sp>
        <p:nvSpPr>
          <p:cNvPr id="10"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DF06FAD6-2512-5E80-AC43-8906EC94366B}"/>
              </a:ext>
            </a:extLst>
          </p:cNvPr>
          <p:cNvSpPr txBox="1"/>
          <p:nvPr/>
        </p:nvSpPr>
        <p:spPr>
          <a:xfrm>
            <a:off x="513651"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COSTO INIZIALE ≃ 100.000 €  </a:t>
            </a:r>
          </a:p>
        </p:txBody>
      </p:sp>
      <p:sp>
        <p:nvSpPr>
          <p:cNvPr id="12"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B4709883-5F0F-6D62-5727-7D209161DB87}"/>
              </a:ext>
            </a:extLst>
          </p:cNvPr>
          <p:cNvSpPr txBox="1"/>
          <p:nvPr/>
        </p:nvSpPr>
        <p:spPr>
          <a:xfrm>
            <a:off x="6440383"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BENEFICIO ANNUO ≃ 27.000€  </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E80F67E2-EF09-9AE2-6F23-EF5E435FD61D}"/>
              </a:ext>
            </a:extLst>
          </p:cNvPr>
          <p:cNvSpPr txBox="1"/>
          <p:nvPr/>
        </p:nvSpPr>
        <p:spPr>
          <a:xfrm>
            <a:off x="513651"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TEMPO DI RIENTRO &lt; 4 anni</a:t>
            </a:r>
          </a:p>
        </p:txBody>
      </p:sp>
      <p:sp>
        <p:nvSpPr>
          <p:cNvPr id="15"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207A0AB-CE6A-34D0-3AB9-D83A1055B5FB}"/>
              </a:ext>
            </a:extLst>
          </p:cNvPr>
          <p:cNvSpPr txBox="1"/>
          <p:nvPr/>
        </p:nvSpPr>
        <p:spPr>
          <a:xfrm>
            <a:off x="6440383"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DURATA IMPIANTO &gt; 25 ANNI</a:t>
            </a:r>
          </a:p>
        </p:txBody>
      </p:sp>
    </p:spTree>
    <p:extLst>
      <p:ext uri="{BB962C8B-B14F-4D97-AF65-F5344CB8AC3E}">
        <p14:creationId xmlns:p14="http://schemas.microsoft.com/office/powerpoint/2010/main" val="40772857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Cogenerazione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116629"/>
            <a:ext cx="11887200" cy="1282467"/>
          </a:xfrm>
          <a:prstGeom prst="rect">
            <a:avLst/>
          </a:prstGeom>
          <a:noFill/>
        </p:spPr>
        <p:txBody>
          <a:bodyPr wrap="square">
            <a:spAutoFit/>
          </a:bodyPr>
          <a:lstStyle/>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Per </a:t>
            </a:r>
            <a:r>
              <a:rPr lang="it-IT" sz="1500" b="1" dirty="0">
                <a:latin typeface="Montserrat" panose="00000500000000000000" pitchFamily="2" charset="0"/>
              </a:rPr>
              <a:t>cogenerazione</a:t>
            </a:r>
            <a:r>
              <a:rPr lang="it-IT" sz="1500" dirty="0">
                <a:latin typeface="Montserrat" panose="00000500000000000000" pitchFamily="2" charset="0"/>
              </a:rPr>
              <a:t> si intende la </a:t>
            </a:r>
            <a:r>
              <a:rPr lang="it-IT" sz="1500" b="1" dirty="0">
                <a:latin typeface="Montserrat" panose="00000500000000000000" pitchFamily="2" charset="0"/>
              </a:rPr>
              <a:t>produzione combinata di energia elettrica e calore</a:t>
            </a:r>
            <a:r>
              <a:rPr lang="it-IT" sz="1500" dirty="0">
                <a:latin typeface="Montserrat" panose="00000500000000000000" pitchFamily="2" charset="0"/>
              </a:rPr>
              <a:t>. Queste due energie vengono prodotte a cascata in un unico impianto garantendo un rendimento complessivo superiore alla produzione separata dei due vettori. Si parla di </a:t>
            </a:r>
            <a:r>
              <a:rPr lang="it-IT" sz="1500" b="1" dirty="0" err="1">
                <a:latin typeface="Montserrat" panose="00000500000000000000" pitchFamily="2" charset="0"/>
              </a:rPr>
              <a:t>trigenerazione</a:t>
            </a:r>
            <a:r>
              <a:rPr lang="it-IT" sz="1500" dirty="0">
                <a:latin typeface="Montserrat" panose="00000500000000000000" pitchFamily="2" charset="0"/>
              </a:rPr>
              <a:t> con la produzione aggiuntiva di energia termica frigorifera.</a:t>
            </a:r>
          </a:p>
        </p:txBody>
      </p:sp>
      <p:sp>
        <p:nvSpPr>
          <p:cNvPr id="9" name="CasellaDiTesto 8">
            <a:extLst>
              <a:ext uri="{FF2B5EF4-FFF2-40B4-BE49-F238E27FC236}">
                <a16:creationId xmlns:a16="http://schemas.microsoft.com/office/drawing/2014/main" id="{7EC31B0D-3A4B-6B91-1D48-16E505FD6F11}"/>
              </a:ext>
            </a:extLst>
          </p:cNvPr>
          <p:cNvSpPr txBox="1"/>
          <p:nvPr/>
        </p:nvSpPr>
        <p:spPr>
          <a:xfrm>
            <a:off x="152400" y="3399096"/>
            <a:ext cx="8798653" cy="2944460"/>
          </a:xfrm>
          <a:prstGeom prst="rect">
            <a:avLst/>
          </a:prstGeom>
          <a:noFill/>
        </p:spPr>
        <p:txBody>
          <a:bodyPr wrap="square">
            <a:spAutoFit/>
          </a:bodyPr>
          <a:lstStyle/>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La realizzazione di un impianto di cogenerazione consiste nell’installazione di un motore alimentato a gas metano collegato ad un alternatore per la produzione di energia elettrica unitamente al recupero di calore dai fumi di combustione e dal sistema di raffreddamento del motore. </a:t>
            </a:r>
          </a:p>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La cogenerazione, anche per piccole taglie, ha rendimenti elettrici del 40-45%, costi di 500-800 €/kW e consente rendimenti complessivi superiori all’85%, recuperando energia sotto varie forme come fumi diretti, acqua calda, olio diatermico e/o vapore.</a:t>
            </a:r>
          </a:p>
        </p:txBody>
      </p:sp>
      <p:pic>
        <p:nvPicPr>
          <p:cNvPr id="10" name="Immagine" descr="Immagine">
            <a:extLst>
              <a:ext uri="{FF2B5EF4-FFF2-40B4-BE49-F238E27FC236}">
                <a16:creationId xmlns:a16="http://schemas.microsoft.com/office/drawing/2014/main" id="{E1E07431-52ED-0842-5260-C3C58198488E}"/>
              </a:ext>
            </a:extLst>
          </p:cNvPr>
          <p:cNvPicPr>
            <a:picLocks noChangeAspect="1"/>
          </p:cNvPicPr>
          <p:nvPr/>
        </p:nvPicPr>
        <p:blipFill>
          <a:blip r:embed="rId4"/>
          <a:stretch>
            <a:fillRect/>
          </a:stretch>
        </p:blipFill>
        <p:spPr>
          <a:xfrm>
            <a:off x="9178122" y="3966296"/>
            <a:ext cx="2573746" cy="2042655"/>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27614759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Cogenerazione – Esempio </a:t>
            </a:r>
            <a:br>
              <a:rPr lang="it-IT" dirty="0"/>
            </a:br>
            <a:r>
              <a:rPr lang="it-IT" dirty="0"/>
              <a:t>reale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8FA16A81-274C-5C96-E28E-1E9FA9EADE85}"/>
              </a:ext>
            </a:extLst>
          </p:cNvPr>
          <p:cNvSpPr txBox="1"/>
          <p:nvPr/>
        </p:nvSpPr>
        <p:spPr>
          <a:xfrm>
            <a:off x="513651" y="2191506"/>
            <a:ext cx="11164698" cy="1712012"/>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ctr"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INTERVENTO DI INSTALLAZIONE DI UN COGENERATORE A GAS NATURALE DA 25 </a:t>
            </a:r>
            <a:r>
              <a:rPr lang="it-IT" sz="2400" dirty="0" err="1"/>
              <a:t>kWel</a:t>
            </a:r>
            <a:r>
              <a:rPr lang="it-IT" sz="2400" dirty="0"/>
              <a:t> e 50 </a:t>
            </a:r>
            <a:r>
              <a:rPr lang="it-IT" sz="2400" dirty="0" err="1"/>
              <a:t>kWth</a:t>
            </a:r>
            <a:r>
              <a:rPr lang="it-IT" sz="2400" dirty="0"/>
              <a:t> </a:t>
            </a:r>
          </a:p>
        </p:txBody>
      </p:sp>
      <p:sp>
        <p:nvSpPr>
          <p:cNvPr id="10"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DF06FAD6-2512-5E80-AC43-8906EC94366B}"/>
              </a:ext>
            </a:extLst>
          </p:cNvPr>
          <p:cNvSpPr txBox="1"/>
          <p:nvPr/>
        </p:nvSpPr>
        <p:spPr>
          <a:xfrm>
            <a:off x="513651"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COSTO INIZIALE ≃ 60.000 €  </a:t>
            </a:r>
          </a:p>
        </p:txBody>
      </p:sp>
      <p:sp>
        <p:nvSpPr>
          <p:cNvPr id="12"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B4709883-5F0F-6D62-5727-7D209161DB87}"/>
              </a:ext>
            </a:extLst>
          </p:cNvPr>
          <p:cNvSpPr txBox="1"/>
          <p:nvPr/>
        </p:nvSpPr>
        <p:spPr>
          <a:xfrm>
            <a:off x="6440383" y="4198974"/>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BENEFICIO ANNUO ≃ 13.000€  </a:t>
            </a:r>
          </a:p>
        </p:txBody>
      </p:sp>
      <p:sp>
        <p:nvSpPr>
          <p:cNvPr id="14"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E80F67E2-EF09-9AE2-6F23-EF5E435FD61D}"/>
              </a:ext>
            </a:extLst>
          </p:cNvPr>
          <p:cNvSpPr txBox="1"/>
          <p:nvPr/>
        </p:nvSpPr>
        <p:spPr>
          <a:xfrm>
            <a:off x="513651"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TEMPO DI RIENTRO &lt; 5 anni</a:t>
            </a:r>
          </a:p>
        </p:txBody>
      </p:sp>
      <p:sp>
        <p:nvSpPr>
          <p:cNvPr id="15" name="Il monitoraggio delle variabili energetiche come energia elettrica, gas, energia termica e aria compressa, è di primaria importanza per controllare i consumi, pianificare il fabbisogno di energia e individuare le azioni di efficientamento energetico.…">
            <a:extLst>
              <a:ext uri="{FF2B5EF4-FFF2-40B4-BE49-F238E27FC236}">
                <a16:creationId xmlns:a16="http://schemas.microsoft.com/office/drawing/2014/main" id="{3207A0AB-CE6A-34D0-3AB9-D83A1055B5FB}"/>
              </a:ext>
            </a:extLst>
          </p:cNvPr>
          <p:cNvSpPr txBox="1"/>
          <p:nvPr/>
        </p:nvSpPr>
        <p:spPr>
          <a:xfrm>
            <a:off x="6440383" y="5556215"/>
            <a:ext cx="5237968" cy="1051896"/>
          </a:xfrm>
          <a:prstGeom prst="rect">
            <a:avLst/>
          </a:prstGeom>
          <a:ln w="254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144000" rIns="50400" bIns="324000" anchor="ctr">
            <a:spAutoFit/>
          </a:bodyPr>
          <a:lstStyle/>
          <a:p>
            <a:pPr algn="just" defTabSz="457200">
              <a:lnSpc>
                <a:spcPct val="180000"/>
              </a:lnSpc>
              <a:defRPr sz="1700">
                <a:solidFill>
                  <a:srgbClr val="000000"/>
                </a:solidFill>
                <a:latin typeface="Montserrat SemiBold"/>
                <a:ea typeface="Montserrat SemiBold"/>
                <a:cs typeface="Montserrat SemiBold"/>
                <a:sym typeface="Montserrat SemiBold"/>
              </a:defRPr>
            </a:pPr>
            <a:r>
              <a:rPr lang="it-IT" sz="2400" dirty="0"/>
              <a:t> DURATA IMPIANTO &gt; 15 ANNI</a:t>
            </a:r>
          </a:p>
        </p:txBody>
      </p:sp>
    </p:spTree>
    <p:extLst>
      <p:ext uri="{BB962C8B-B14F-4D97-AF65-F5344CB8AC3E}">
        <p14:creationId xmlns:p14="http://schemas.microsoft.com/office/powerpoint/2010/main" val="29067894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Interventi in centrale termica e</a:t>
            </a:r>
            <a:br>
              <a:rPr lang="it-IT" dirty="0"/>
            </a:br>
            <a:r>
              <a:rPr lang="it-IT" dirty="0"/>
              <a:t>impianti tecnologici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334742"/>
            <a:ext cx="11887200" cy="4193327"/>
          </a:xfrm>
          <a:prstGeom prst="rect">
            <a:avLst/>
          </a:prstGeom>
          <a:noFill/>
        </p:spPr>
        <p:txBody>
          <a:bodyPr wrap="square">
            <a:spAutoFit/>
          </a:bodyPr>
          <a:lstStyle/>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Per aumentare </a:t>
            </a:r>
            <a:r>
              <a:rPr lang="it-IT" b="1" dirty="0">
                <a:latin typeface="Montserrat" panose="00000500000000000000" pitchFamily="2" charset="0"/>
              </a:rPr>
              <a:t>l’efficienza degli impianti</a:t>
            </a:r>
            <a:r>
              <a:rPr lang="it-IT" dirty="0">
                <a:latin typeface="Montserrat" panose="00000500000000000000" pitchFamily="2" charset="0"/>
              </a:rPr>
              <a:t>, è importante trovarne il </a:t>
            </a:r>
            <a:r>
              <a:rPr lang="it-IT" b="1" dirty="0">
                <a:latin typeface="Montserrat" panose="00000500000000000000" pitchFamily="2" charset="0"/>
              </a:rPr>
              <a:t>punto di ottimo </a:t>
            </a:r>
            <a:r>
              <a:rPr lang="it-IT" dirty="0">
                <a:latin typeface="Montserrat" panose="00000500000000000000" pitchFamily="2" charset="0"/>
              </a:rPr>
              <a:t>effettuando prove su: </a:t>
            </a:r>
          </a:p>
          <a:p>
            <a:pPr algn="just" defTabSz="457200">
              <a:lnSpc>
                <a:spcPct val="140000"/>
              </a:lnSpc>
              <a:buSzPct val="80000"/>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 Temperature</a:t>
            </a:r>
          </a:p>
          <a:p>
            <a:pPr algn="just" defTabSz="457200">
              <a:lnSpc>
                <a:spcPct val="140000"/>
              </a:lnSpc>
              <a:buSzPct val="80000"/>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 Tarature</a:t>
            </a:r>
          </a:p>
          <a:p>
            <a:pPr algn="just" defTabSz="457200">
              <a:lnSpc>
                <a:spcPct val="140000"/>
              </a:lnSpc>
              <a:buSzPct val="80000"/>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 Regolazioni</a:t>
            </a:r>
          </a:p>
          <a:p>
            <a:pPr algn="just" defTabSz="457200">
              <a:lnSpc>
                <a:spcPct val="140000"/>
              </a:lnSpc>
              <a:buSzPct val="80000"/>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 Logiche di funzionamento</a:t>
            </a:r>
          </a:p>
          <a:p>
            <a:pPr algn="just" defTabSz="457200">
              <a:lnSpc>
                <a:spcPct val="140000"/>
              </a:lnSpc>
              <a:defRPr sz="1600">
                <a:solidFill>
                  <a:srgbClr val="000000"/>
                </a:solidFill>
                <a:latin typeface="Montserrat SemiBold"/>
                <a:ea typeface="Montserrat SemiBold"/>
                <a:cs typeface="Montserrat SemiBold"/>
                <a:sym typeface="Montserrat SemiBold"/>
              </a:defRPr>
            </a:pPr>
            <a:endParaRPr lang="it-IT" dirty="0">
              <a:latin typeface="Montserrat" panose="00000500000000000000" pitchFamily="2" charset="0"/>
            </a:endParaRPr>
          </a:p>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E di porre particolare attenzione a:</a:t>
            </a:r>
          </a:p>
          <a:p>
            <a:pPr algn="just" defTabSz="457200">
              <a:lnSpc>
                <a:spcPct val="140000"/>
              </a:lnSpc>
              <a:buSzPct val="80000"/>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 Coibentazione tubazioni</a:t>
            </a:r>
          </a:p>
          <a:p>
            <a:pPr algn="just" defTabSz="457200">
              <a:lnSpc>
                <a:spcPct val="140000"/>
              </a:lnSpc>
              <a:buSzPct val="80000"/>
              <a:defRPr sz="16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 Manutenzione degli impianti</a:t>
            </a:r>
          </a:p>
          <a:p>
            <a:pPr algn="just" defTabSz="457200">
              <a:lnSpc>
                <a:spcPct val="140000"/>
              </a:lnSpc>
              <a:defRPr sz="1600">
                <a:solidFill>
                  <a:srgbClr val="000000"/>
                </a:solidFill>
                <a:latin typeface="Montserrat SemiBold"/>
                <a:ea typeface="Montserrat SemiBold"/>
                <a:cs typeface="Montserrat SemiBold"/>
                <a:sym typeface="Montserrat SemiBold"/>
              </a:defRPr>
            </a:pPr>
            <a:endParaRPr lang="it-IT" dirty="0">
              <a:latin typeface="Montserrat" panose="00000500000000000000" pitchFamily="2" charset="0"/>
            </a:endParaRPr>
          </a:p>
          <a:p>
            <a:pPr algn="just" defTabSz="457200">
              <a:lnSpc>
                <a:spcPct val="140000"/>
              </a:lnSpc>
              <a:defRPr sz="1600">
                <a:solidFill>
                  <a:srgbClr val="000000"/>
                </a:solidFill>
                <a:latin typeface="Montserrat SemiBold"/>
                <a:ea typeface="Montserrat SemiBold"/>
                <a:cs typeface="Montserrat SemiBold"/>
                <a:sym typeface="Montserrat SemiBold"/>
              </a:defRPr>
            </a:pPr>
            <a:r>
              <a:rPr lang="it-IT" b="1" dirty="0">
                <a:latin typeface="Montserrat" panose="00000500000000000000" pitchFamily="2" charset="0"/>
              </a:rPr>
              <a:t>Le perdite </a:t>
            </a:r>
            <a:r>
              <a:rPr lang="it-IT" dirty="0">
                <a:latin typeface="Montserrat" panose="00000500000000000000" pitchFamily="2" charset="0"/>
              </a:rPr>
              <a:t>in caso di mancato o ridotto o deteriorato isolamento delle reti di distribuzione di energia termica (acqua calda, acqua fredda, olio diatermico e vapore) </a:t>
            </a:r>
            <a:r>
              <a:rPr lang="it-IT" b="1" dirty="0">
                <a:latin typeface="Montserrat" panose="00000500000000000000" pitchFamily="2" charset="0"/>
              </a:rPr>
              <a:t>possono superare il 10%.</a:t>
            </a:r>
          </a:p>
        </p:txBody>
      </p:sp>
      <p:pic>
        <p:nvPicPr>
          <p:cNvPr id="9" name="Immagine" descr="Immagine">
            <a:extLst>
              <a:ext uri="{FF2B5EF4-FFF2-40B4-BE49-F238E27FC236}">
                <a16:creationId xmlns:a16="http://schemas.microsoft.com/office/drawing/2014/main" id="{7212682E-6D9A-3D19-DD84-78CB882C1B37}"/>
              </a:ext>
            </a:extLst>
          </p:cNvPr>
          <p:cNvPicPr>
            <a:picLocks noChangeAspect="1"/>
          </p:cNvPicPr>
          <p:nvPr/>
        </p:nvPicPr>
        <p:blipFill>
          <a:blip r:embed="rId4"/>
          <a:stretch>
            <a:fillRect/>
          </a:stretch>
        </p:blipFill>
        <p:spPr>
          <a:xfrm>
            <a:off x="9109844" y="3429000"/>
            <a:ext cx="2690943" cy="1790701"/>
          </a:xfrm>
          <a:prstGeom prst="rect">
            <a:avLst/>
          </a:prstGeom>
          <a:ln w="12700">
            <a:solidFill>
              <a:schemeClr val="accent1">
                <a:lumMod val="75000"/>
              </a:schemeClr>
            </a:solidFill>
            <a:miter lim="400000"/>
          </a:ln>
        </p:spPr>
      </p:pic>
      <p:pic>
        <p:nvPicPr>
          <p:cNvPr id="10" name="Immagine" descr="Immagine">
            <a:extLst>
              <a:ext uri="{FF2B5EF4-FFF2-40B4-BE49-F238E27FC236}">
                <a16:creationId xmlns:a16="http://schemas.microsoft.com/office/drawing/2014/main" id="{B69D9C0A-6404-A848-0C2A-4491E32EBB62}"/>
              </a:ext>
            </a:extLst>
          </p:cNvPr>
          <p:cNvPicPr>
            <a:picLocks noChangeAspect="1"/>
          </p:cNvPicPr>
          <p:nvPr/>
        </p:nvPicPr>
        <p:blipFill>
          <a:blip r:embed="rId5"/>
          <a:stretch>
            <a:fillRect/>
          </a:stretch>
        </p:blipFill>
        <p:spPr>
          <a:xfrm>
            <a:off x="5712858" y="3428999"/>
            <a:ext cx="2236148" cy="1790701"/>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37377938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Impianto di rifasamento</a:t>
            </a:r>
            <a:br>
              <a:rPr lang="it-IT" dirty="0"/>
            </a:br>
            <a:r>
              <a:rPr lang="it-IT" dirty="0"/>
              <a:t>automatico</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279059"/>
            <a:ext cx="11887200" cy="1679178"/>
          </a:xfrm>
          <a:prstGeom prst="rect">
            <a:avLst/>
          </a:prstGeom>
          <a:noFill/>
        </p:spPr>
        <p:txBody>
          <a:bodyPr wrap="square">
            <a:spAutoFit/>
          </a:bodyPr>
          <a:lstStyle/>
          <a:p>
            <a:pPr algn="just" defTabSz="457200">
              <a:lnSpc>
                <a:spcPct val="180000"/>
              </a:lnSpc>
              <a:defRPr sz="20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Verificare le </a:t>
            </a:r>
            <a:r>
              <a:rPr lang="it-IT" b="1" dirty="0">
                <a:latin typeface="Montserrat" panose="00000500000000000000" pitchFamily="2" charset="0"/>
              </a:rPr>
              <a:t>anomalie del sistema di rifasamento </a:t>
            </a:r>
            <a:r>
              <a:rPr lang="it-IT" dirty="0">
                <a:latin typeface="Montserrat" panose="00000500000000000000" pitchFamily="2" charset="0"/>
              </a:rPr>
              <a:t>in termini di funzionamento dei condensatori, del loro dimensionamento e dell’adeguamento in seguito all’installazione di impianto di produzione. </a:t>
            </a:r>
          </a:p>
        </p:txBody>
      </p:sp>
      <p:pic>
        <p:nvPicPr>
          <p:cNvPr id="9" name="Immagine" descr="Immagine">
            <a:extLst>
              <a:ext uri="{FF2B5EF4-FFF2-40B4-BE49-F238E27FC236}">
                <a16:creationId xmlns:a16="http://schemas.microsoft.com/office/drawing/2014/main" id="{84A1BC14-9FC3-7778-EBD0-19427B5535E4}"/>
              </a:ext>
            </a:extLst>
          </p:cNvPr>
          <p:cNvPicPr>
            <a:picLocks noChangeAspect="1"/>
          </p:cNvPicPr>
          <p:nvPr/>
        </p:nvPicPr>
        <p:blipFill>
          <a:blip r:embed="rId4"/>
          <a:stretch>
            <a:fillRect/>
          </a:stretch>
        </p:blipFill>
        <p:spPr>
          <a:xfrm>
            <a:off x="8500491" y="3994625"/>
            <a:ext cx="3122470" cy="2338839"/>
          </a:xfrm>
          <a:prstGeom prst="rect">
            <a:avLst/>
          </a:prstGeom>
          <a:ln w="12700">
            <a:solidFill>
              <a:schemeClr val="accent1">
                <a:lumMod val="75000"/>
              </a:schemeClr>
            </a:solidFill>
            <a:miter lim="400000"/>
          </a:ln>
        </p:spPr>
      </p:pic>
      <p:sp>
        <p:nvSpPr>
          <p:cNvPr id="10" name="CasellaDiTesto 9">
            <a:extLst>
              <a:ext uri="{FF2B5EF4-FFF2-40B4-BE49-F238E27FC236}">
                <a16:creationId xmlns:a16="http://schemas.microsoft.com/office/drawing/2014/main" id="{DE7358C3-11D3-4E7E-79E9-47A97FF04A4A}"/>
              </a:ext>
            </a:extLst>
          </p:cNvPr>
          <p:cNvSpPr txBox="1"/>
          <p:nvPr/>
        </p:nvSpPr>
        <p:spPr>
          <a:xfrm>
            <a:off x="152400" y="4206065"/>
            <a:ext cx="7966023" cy="2233175"/>
          </a:xfrm>
          <a:prstGeom prst="rect">
            <a:avLst/>
          </a:prstGeom>
          <a:noFill/>
        </p:spPr>
        <p:txBody>
          <a:bodyPr wrap="square">
            <a:spAutoFit/>
          </a:bodyPr>
          <a:lstStyle/>
          <a:p>
            <a:pPr algn="just" defTabSz="457200">
              <a:lnSpc>
                <a:spcPct val="180000"/>
              </a:lnSpc>
              <a:defRPr sz="2000">
                <a:solidFill>
                  <a:srgbClr val="000000"/>
                </a:solidFill>
                <a:latin typeface="Montserrat SemiBold"/>
                <a:ea typeface="Montserrat SemiBold"/>
                <a:cs typeface="Montserrat SemiBold"/>
                <a:sym typeface="Montserrat SemiBold"/>
              </a:defRPr>
            </a:pPr>
            <a:r>
              <a:rPr lang="it-IT" dirty="0">
                <a:latin typeface="Montserrat" panose="00000500000000000000" pitchFamily="2" charset="0"/>
              </a:rPr>
              <a:t>Ciò consente di </a:t>
            </a:r>
            <a:r>
              <a:rPr lang="it-IT" b="1" dirty="0">
                <a:latin typeface="Montserrat" panose="00000500000000000000" pitchFamily="2" charset="0"/>
              </a:rPr>
              <a:t>ottimizzare il dimensionamento e la durata delle linee elettriche</a:t>
            </a:r>
            <a:r>
              <a:rPr lang="it-IT" dirty="0">
                <a:latin typeface="Montserrat" panose="00000500000000000000" pitchFamily="2" charset="0"/>
              </a:rPr>
              <a:t>, di ridurre i consumi ed evitare quindi perdite di energia e penali di energia reattiva nelle fatture di energia elettrica.</a:t>
            </a:r>
          </a:p>
        </p:txBody>
      </p:sp>
    </p:spTree>
    <p:extLst>
      <p:ext uri="{BB962C8B-B14F-4D97-AF65-F5344CB8AC3E}">
        <p14:creationId xmlns:p14="http://schemas.microsoft.com/office/powerpoint/2010/main" val="35319690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Analisi termografica quadri</a:t>
            </a:r>
            <a:br>
              <a:rPr lang="it-IT" dirty="0"/>
            </a:br>
            <a:r>
              <a:rPr lang="it-IT" dirty="0"/>
              <a:t>elettrici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302443"/>
            <a:ext cx="11776742" cy="2266646"/>
          </a:xfrm>
          <a:prstGeom prst="rect">
            <a:avLst/>
          </a:prstGeom>
          <a:noFill/>
        </p:spPr>
        <p:txBody>
          <a:bodyPr wrap="square">
            <a:spAutoFit/>
          </a:bodyPr>
          <a:lstStyle/>
          <a:p>
            <a:pPr algn="just" defTabSz="457200">
              <a:lnSpc>
                <a:spcPct val="150000"/>
              </a:lnSpc>
              <a:defRPr sz="15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La </a:t>
            </a:r>
            <a:r>
              <a:rPr lang="it-IT" sz="1600" b="1" dirty="0">
                <a:latin typeface="Montserrat" panose="00000500000000000000" pitchFamily="2" charset="0"/>
              </a:rPr>
              <a:t>termografia </a:t>
            </a:r>
            <a:r>
              <a:rPr lang="it-IT" sz="1600" dirty="0">
                <a:latin typeface="Montserrat" panose="00000500000000000000" pitchFamily="2" charset="0"/>
              </a:rPr>
              <a:t>è una </a:t>
            </a:r>
            <a:r>
              <a:rPr lang="it-IT" sz="1600" b="1" dirty="0">
                <a:latin typeface="Montserrat" panose="00000500000000000000" pitchFamily="2" charset="0"/>
              </a:rPr>
              <a:t>tecnica diagnostica non distruttiva </a:t>
            </a:r>
            <a:r>
              <a:rPr lang="it-IT" sz="1600" dirty="0">
                <a:latin typeface="Montserrat" panose="00000500000000000000" pitchFamily="2" charset="0"/>
              </a:rPr>
              <a:t>che permette di misurare la temperatura superficiale di un corpo. Tramite apposita termocamera è possibile rilevare le temperature medie superficiali dei quadri elettrici e delle relative apparecchiature, con lo scopo </a:t>
            </a:r>
            <a:r>
              <a:rPr lang="it-IT" sz="1600" b="1" dirty="0">
                <a:latin typeface="Montserrat" panose="00000500000000000000" pitchFamily="2" charset="0"/>
              </a:rPr>
              <a:t>di individuare eventuali criticità</a:t>
            </a:r>
            <a:r>
              <a:rPr lang="it-IT" sz="1600" dirty="0">
                <a:latin typeface="Montserrat" panose="00000500000000000000" pitchFamily="2" charset="0"/>
              </a:rPr>
              <a:t> e </a:t>
            </a:r>
            <a:r>
              <a:rPr lang="it-IT" sz="1600" b="1" dirty="0">
                <a:latin typeface="Montserrat" panose="00000500000000000000" pitchFamily="2" charset="0"/>
              </a:rPr>
              <a:t>adottare tempestive e idonee soluzioni </a:t>
            </a:r>
            <a:r>
              <a:rPr lang="it-IT" sz="1600" dirty="0">
                <a:latin typeface="Montserrat" panose="00000500000000000000" pitchFamily="2" charset="0"/>
              </a:rPr>
              <a:t>di intervento.</a:t>
            </a:r>
          </a:p>
          <a:p>
            <a:pPr algn="just" defTabSz="457200">
              <a:lnSpc>
                <a:spcPct val="150000"/>
              </a:lnSpc>
              <a:defRPr sz="15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I valori rilevati potranno essere raffrontati con i valori di temperatura operativa consigliata e di temperatura massima con rischio di malfunzionamento specifici per ciascun dispositivo.</a:t>
            </a:r>
          </a:p>
        </p:txBody>
      </p:sp>
      <p:sp>
        <p:nvSpPr>
          <p:cNvPr id="9" name="CasellaDiTesto 8">
            <a:extLst>
              <a:ext uri="{FF2B5EF4-FFF2-40B4-BE49-F238E27FC236}">
                <a16:creationId xmlns:a16="http://schemas.microsoft.com/office/drawing/2014/main" id="{7AD5E14F-CB7F-8C7F-29F4-3CE5021A8D0F}"/>
              </a:ext>
            </a:extLst>
          </p:cNvPr>
          <p:cNvSpPr txBox="1"/>
          <p:nvPr/>
        </p:nvSpPr>
        <p:spPr>
          <a:xfrm>
            <a:off x="152400" y="4762252"/>
            <a:ext cx="8572150" cy="1897314"/>
          </a:xfrm>
          <a:prstGeom prst="rect">
            <a:avLst/>
          </a:prstGeom>
          <a:noFill/>
        </p:spPr>
        <p:txBody>
          <a:bodyPr wrap="square">
            <a:spAutoFit/>
          </a:bodyPr>
          <a:lstStyle/>
          <a:p>
            <a:pPr algn="just" defTabSz="457200">
              <a:lnSpc>
                <a:spcPct val="150000"/>
              </a:lnSpc>
              <a:defRPr sz="15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Effettuare un’indagine termografica comporta diversi vantaggi per l’azienda, quali: maggiore sicurezza, aumento dell’efficienza e della produttività, minori costi di manutenzione, minori costi assicurativi.</a:t>
            </a:r>
          </a:p>
          <a:p>
            <a:pPr algn="just" defTabSz="457200">
              <a:lnSpc>
                <a:spcPct val="150000"/>
              </a:lnSpc>
              <a:defRPr sz="15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L'attività di analisi termografica come indagine per la prevenzione del rischio elettrico, permette, inoltre, di ottenere una riduzione sul premio assicurativo INAIL.</a:t>
            </a:r>
          </a:p>
        </p:txBody>
      </p:sp>
      <p:pic>
        <p:nvPicPr>
          <p:cNvPr id="14" name="FLIR1364.jpg" descr="FLIR1364.jpg">
            <a:extLst>
              <a:ext uri="{FF2B5EF4-FFF2-40B4-BE49-F238E27FC236}">
                <a16:creationId xmlns:a16="http://schemas.microsoft.com/office/drawing/2014/main" id="{674B0CAD-1C0A-081D-5769-59761338F8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9141" y="4416761"/>
            <a:ext cx="2880001" cy="2160001"/>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4241055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Certificazione ISO50001</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334742"/>
            <a:ext cx="11887200" cy="1361783"/>
          </a:xfrm>
          <a:prstGeom prst="rect">
            <a:avLst/>
          </a:prstGeom>
          <a:noFill/>
        </p:spPr>
        <p:txBody>
          <a:bodyPr wrap="square">
            <a:spAutoFit/>
          </a:bodyPr>
          <a:lstStyle/>
          <a:p>
            <a:pPr algn="just" defTabSz="457200">
              <a:lnSpc>
                <a:spcPct val="180000"/>
              </a:lnSpc>
              <a:defRPr sz="1800">
                <a:solidFill>
                  <a:srgbClr val="000000"/>
                </a:solidFill>
                <a:latin typeface="Montserrat SemiBold"/>
                <a:ea typeface="Montserrat SemiBold"/>
                <a:cs typeface="Montserrat SemiBold"/>
                <a:sym typeface="Montserrat SemiBold"/>
              </a:defRPr>
            </a:pPr>
            <a:r>
              <a:rPr lang="it-IT" sz="1600" b="1" dirty="0">
                <a:latin typeface="Montserrat" panose="00000500000000000000" pitchFamily="2" charset="0"/>
              </a:rPr>
              <a:t>L’ISO 50001 </a:t>
            </a:r>
            <a:r>
              <a:rPr lang="it-IT" sz="1600" dirty="0">
                <a:latin typeface="Montserrat" panose="00000500000000000000" pitchFamily="2" charset="0"/>
              </a:rPr>
              <a:t>è uno </a:t>
            </a:r>
            <a:r>
              <a:rPr lang="it-IT" sz="1600" b="1" dirty="0">
                <a:latin typeface="Montserrat" panose="00000500000000000000" pitchFamily="2" charset="0"/>
              </a:rPr>
              <a:t>standard internazionale volontario</a:t>
            </a:r>
            <a:r>
              <a:rPr lang="it-IT" sz="1600" dirty="0">
                <a:latin typeface="Montserrat" panose="00000500000000000000" pitchFamily="2" charset="0"/>
              </a:rPr>
              <a:t> che assegna alle organizzazioni i requisiti per i Sistemi di Gestione dell’Energia (SGE), specificandone i criteri di misurazione, documentazione e reportistica. </a:t>
            </a:r>
          </a:p>
          <a:p>
            <a:pPr algn="just" defTabSz="457200">
              <a:lnSpc>
                <a:spcPct val="180000"/>
              </a:lnSpc>
              <a:defRPr sz="1800">
                <a:solidFill>
                  <a:srgbClr val="000000"/>
                </a:solidFill>
                <a:latin typeface="Montserrat SemiBold"/>
                <a:ea typeface="Montserrat SemiBold"/>
                <a:cs typeface="Montserrat SemiBold"/>
                <a:sym typeface="Montserrat SemiBold"/>
              </a:defRPr>
            </a:pPr>
            <a:endParaRPr lang="it-IT" sz="1600" dirty="0">
              <a:latin typeface="Montserrat" panose="00000500000000000000" pitchFamily="2" charset="0"/>
            </a:endParaRPr>
          </a:p>
        </p:txBody>
      </p:sp>
      <p:sp>
        <p:nvSpPr>
          <p:cNvPr id="9" name="CasellaDiTesto 8">
            <a:extLst>
              <a:ext uri="{FF2B5EF4-FFF2-40B4-BE49-F238E27FC236}">
                <a16:creationId xmlns:a16="http://schemas.microsoft.com/office/drawing/2014/main" id="{475C5909-627B-6D87-A517-2AB0EAF2CB6E}"/>
              </a:ext>
            </a:extLst>
          </p:cNvPr>
          <p:cNvSpPr txBox="1"/>
          <p:nvPr/>
        </p:nvSpPr>
        <p:spPr>
          <a:xfrm>
            <a:off x="152400" y="3759237"/>
            <a:ext cx="9981501" cy="2248180"/>
          </a:xfrm>
          <a:prstGeom prst="rect">
            <a:avLst/>
          </a:prstGeom>
          <a:noFill/>
        </p:spPr>
        <p:txBody>
          <a:bodyPr wrap="square">
            <a:spAutoFit/>
          </a:bodyPr>
          <a:lstStyle/>
          <a:p>
            <a:pPr algn="just" defTabSz="457200">
              <a:lnSpc>
                <a:spcPct val="180000"/>
              </a:lnSpc>
              <a:defRPr sz="1800">
                <a:solidFill>
                  <a:srgbClr val="000000"/>
                </a:solidFill>
                <a:latin typeface="Montserrat SemiBold"/>
                <a:ea typeface="Montserrat SemiBold"/>
                <a:cs typeface="Montserrat SemiBold"/>
                <a:sym typeface="Montserrat SemiBold"/>
              </a:defRPr>
            </a:pPr>
            <a:r>
              <a:rPr lang="it-IT" sz="1600" dirty="0">
                <a:latin typeface="Montserrat" panose="00000500000000000000" pitchFamily="2" charset="0"/>
              </a:rPr>
              <a:t>L’ISO 50001 è un utile </a:t>
            </a:r>
            <a:r>
              <a:rPr lang="it-IT" sz="1600" b="1" dirty="0">
                <a:latin typeface="Montserrat" panose="00000500000000000000" pitchFamily="2" charset="0"/>
              </a:rPr>
              <a:t>strumento per ridurre i costi e i consumi di energia </a:t>
            </a:r>
            <a:r>
              <a:rPr lang="it-IT" sz="1600" dirty="0">
                <a:latin typeface="Montserrat" panose="00000500000000000000" pitchFamily="2" charset="0"/>
              </a:rPr>
              <a:t>o dei servizi connessi all’uso della stessa, per definire i ruoli e le responsabilità con individuazione di uno specifico gruppo di gestione dell’energia interno all’impresa,  per sostenere approcci migliori nella gestione dell’energia, per favorire comportamenti virtuosi all’interno dell’impresa e per ottimizzare la gestione energetica all’interno di progetti di riduzione delle emissioni di gas serra.</a:t>
            </a:r>
          </a:p>
        </p:txBody>
      </p:sp>
      <p:pic>
        <p:nvPicPr>
          <p:cNvPr id="10" name="Immagine" descr="Immagine">
            <a:extLst>
              <a:ext uri="{FF2B5EF4-FFF2-40B4-BE49-F238E27FC236}">
                <a16:creationId xmlns:a16="http://schemas.microsoft.com/office/drawing/2014/main" id="{3A83FD52-F8DA-B6FD-EC7C-622A750E431C}"/>
              </a:ext>
            </a:extLst>
          </p:cNvPr>
          <p:cNvPicPr>
            <a:picLocks noChangeAspect="1"/>
          </p:cNvPicPr>
          <p:nvPr/>
        </p:nvPicPr>
        <p:blipFill>
          <a:blip r:embed="rId4"/>
          <a:stretch>
            <a:fillRect/>
          </a:stretch>
        </p:blipFill>
        <p:spPr>
          <a:xfrm>
            <a:off x="10469461" y="4180180"/>
            <a:ext cx="1372378" cy="1783395"/>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34869469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Interventi gestionali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192941"/>
            <a:ext cx="8354036" cy="4226029"/>
          </a:xfrm>
          <a:prstGeom prst="rect">
            <a:avLst/>
          </a:prstGeom>
          <a:noFill/>
        </p:spPr>
        <p:txBody>
          <a:bodyPr wrap="square">
            <a:spAutoFit/>
          </a:bodyPr>
          <a:lstStyle/>
          <a:p>
            <a:pPr algn="just" defTabSz="457200">
              <a:lnSpc>
                <a:spcPct val="230000"/>
              </a:lnSpc>
              <a:buSzPct val="80000"/>
              <a:defRPr sz="2300">
                <a:solidFill>
                  <a:srgbClr val="000000"/>
                </a:solidFill>
                <a:latin typeface="Montserrat SemiBold"/>
                <a:ea typeface="Montserrat SemiBold"/>
                <a:cs typeface="Montserrat SemiBold"/>
                <a:sym typeface="Montserrat SemiBold"/>
              </a:defRPr>
            </a:pPr>
            <a:r>
              <a:rPr lang="it-IT" sz="2000" dirty="0">
                <a:latin typeface="Montserrat" panose="00000500000000000000" pitchFamily="2" charset="0"/>
              </a:rPr>
              <a:t>Database aggiornato delle utenze</a:t>
            </a:r>
          </a:p>
          <a:p>
            <a:pPr algn="just" defTabSz="457200">
              <a:lnSpc>
                <a:spcPct val="230000"/>
              </a:lnSpc>
              <a:buSzPct val="80000"/>
              <a:defRPr sz="2300">
                <a:solidFill>
                  <a:srgbClr val="000000"/>
                </a:solidFill>
                <a:latin typeface="Montserrat SemiBold"/>
                <a:ea typeface="Montserrat SemiBold"/>
                <a:cs typeface="Montserrat SemiBold"/>
                <a:sym typeface="Montserrat SemiBold"/>
              </a:defRPr>
            </a:pPr>
            <a:r>
              <a:rPr lang="it-IT" sz="2000" dirty="0">
                <a:latin typeface="Montserrat" panose="00000500000000000000" pitchFamily="2" charset="0"/>
              </a:rPr>
              <a:t>Profilo di carico con lavorazione ferma</a:t>
            </a:r>
          </a:p>
          <a:p>
            <a:pPr algn="just" defTabSz="457200">
              <a:lnSpc>
                <a:spcPct val="230000"/>
              </a:lnSpc>
              <a:buSzPct val="80000"/>
              <a:defRPr sz="2300">
                <a:solidFill>
                  <a:srgbClr val="000000"/>
                </a:solidFill>
                <a:latin typeface="Montserrat SemiBold"/>
                <a:ea typeface="Montserrat SemiBold"/>
                <a:cs typeface="Montserrat SemiBold"/>
                <a:sym typeface="Montserrat SemiBold"/>
              </a:defRPr>
            </a:pPr>
            <a:r>
              <a:rPr lang="it-IT" sz="2000" dirty="0">
                <a:latin typeface="Montserrat" panose="00000500000000000000" pitchFamily="2" charset="0"/>
              </a:rPr>
              <a:t>Ottimizzazione funzionamento macchinari di lavorazione</a:t>
            </a:r>
          </a:p>
          <a:p>
            <a:pPr algn="just" defTabSz="457200">
              <a:lnSpc>
                <a:spcPct val="230000"/>
              </a:lnSpc>
              <a:buSzPct val="80000"/>
              <a:defRPr sz="2300">
                <a:solidFill>
                  <a:srgbClr val="000000"/>
                </a:solidFill>
                <a:latin typeface="Montserrat SemiBold"/>
                <a:ea typeface="Montserrat SemiBold"/>
                <a:cs typeface="Montserrat SemiBold"/>
                <a:sym typeface="Montserrat SemiBold"/>
              </a:defRPr>
            </a:pPr>
            <a:r>
              <a:rPr lang="it-IT" sz="2000" dirty="0">
                <a:latin typeface="Montserrat" panose="00000500000000000000" pitchFamily="2" charset="0"/>
              </a:rPr>
              <a:t>Acquisto macchinari di lavorazione efficienti</a:t>
            </a:r>
          </a:p>
          <a:p>
            <a:pPr algn="just" defTabSz="457200">
              <a:lnSpc>
                <a:spcPct val="230000"/>
              </a:lnSpc>
              <a:buSzPct val="80000"/>
              <a:defRPr sz="2300">
                <a:solidFill>
                  <a:srgbClr val="000000"/>
                </a:solidFill>
                <a:latin typeface="Montserrat SemiBold"/>
                <a:ea typeface="Montserrat SemiBold"/>
                <a:cs typeface="Montserrat SemiBold"/>
                <a:sym typeface="Montserrat SemiBold"/>
              </a:defRPr>
            </a:pPr>
            <a:r>
              <a:rPr lang="it-IT" sz="2000" dirty="0">
                <a:latin typeface="Montserrat" panose="00000500000000000000" pitchFamily="2" charset="0"/>
              </a:rPr>
              <a:t>Approvvigionamento vettori energetici</a:t>
            </a:r>
          </a:p>
          <a:p>
            <a:pPr algn="just" defTabSz="457200">
              <a:lnSpc>
                <a:spcPct val="230000"/>
              </a:lnSpc>
              <a:buSzPct val="80000"/>
              <a:defRPr sz="2300">
                <a:solidFill>
                  <a:srgbClr val="000000"/>
                </a:solidFill>
                <a:latin typeface="Montserrat SemiBold"/>
                <a:ea typeface="Montserrat SemiBold"/>
                <a:cs typeface="Montserrat SemiBold"/>
                <a:sym typeface="Montserrat SemiBold"/>
              </a:defRPr>
            </a:pPr>
            <a:r>
              <a:rPr lang="it-IT" sz="2000" dirty="0">
                <a:latin typeface="Montserrat" panose="00000500000000000000" pitchFamily="2" charset="0"/>
              </a:rPr>
              <a:t>Sensibilità aziendale e formazione</a:t>
            </a:r>
          </a:p>
        </p:txBody>
      </p:sp>
      <p:pic>
        <p:nvPicPr>
          <p:cNvPr id="9" name="Immagine" descr="Immagine">
            <a:extLst>
              <a:ext uri="{FF2B5EF4-FFF2-40B4-BE49-F238E27FC236}">
                <a16:creationId xmlns:a16="http://schemas.microsoft.com/office/drawing/2014/main" id="{D5D7B8AC-8A0A-F555-FDE8-033FEF23CF28}"/>
              </a:ext>
            </a:extLst>
          </p:cNvPr>
          <p:cNvPicPr>
            <a:picLocks noChangeAspect="1"/>
          </p:cNvPicPr>
          <p:nvPr/>
        </p:nvPicPr>
        <p:blipFill>
          <a:blip r:embed="rId4"/>
          <a:stretch>
            <a:fillRect/>
          </a:stretch>
        </p:blipFill>
        <p:spPr>
          <a:xfrm>
            <a:off x="8984524" y="2914304"/>
            <a:ext cx="2629882" cy="2629882"/>
          </a:xfrm>
          <a:prstGeom prst="rect">
            <a:avLst/>
          </a:prstGeom>
          <a:ln w="12700">
            <a:solidFill>
              <a:schemeClr val="accent1">
                <a:lumMod val="75000"/>
              </a:schemeClr>
            </a:solidFill>
            <a:miter lim="400000"/>
          </a:ln>
        </p:spPr>
      </p:pic>
    </p:spTree>
    <p:extLst>
      <p:ext uri="{BB962C8B-B14F-4D97-AF65-F5344CB8AC3E}">
        <p14:creationId xmlns:p14="http://schemas.microsoft.com/office/powerpoint/2010/main" val="25714315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Energy management in </a:t>
            </a:r>
            <a:br>
              <a:rPr lang="it-IT" dirty="0"/>
            </a:br>
            <a:r>
              <a:rPr lang="it-IT" dirty="0"/>
              <a:t>outsourcing</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067106"/>
            <a:ext cx="11887200" cy="1697965"/>
          </a:xfrm>
          <a:prstGeom prst="rect">
            <a:avLst/>
          </a:prstGeom>
          <a:noFill/>
        </p:spPr>
        <p:txBody>
          <a:bodyPr wrap="square">
            <a:spAutoFit/>
          </a:bodyPr>
          <a:lstStyle/>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Sotto la definizione di </a:t>
            </a:r>
            <a:r>
              <a:rPr lang="it-IT" sz="1500" b="1" dirty="0">
                <a:latin typeface="Montserrat" panose="00000500000000000000" pitchFamily="2" charset="0"/>
              </a:rPr>
              <a:t>Energy Management </a:t>
            </a:r>
            <a:r>
              <a:rPr lang="it-IT" sz="1500" dirty="0">
                <a:latin typeface="Montserrat" panose="00000500000000000000" pitchFamily="2" charset="0"/>
              </a:rPr>
              <a:t>si raggruppano tutte </a:t>
            </a:r>
            <a:r>
              <a:rPr lang="it-IT" sz="1500" b="1" dirty="0">
                <a:latin typeface="Montserrat" panose="00000500000000000000" pitchFamily="2" charset="0"/>
              </a:rPr>
              <a:t>le attività finalizzate all’ottimizzazione </a:t>
            </a:r>
            <a:r>
              <a:rPr lang="it-IT" sz="1500" dirty="0">
                <a:latin typeface="Montserrat" panose="00000500000000000000" pitchFamily="2" charset="0"/>
              </a:rPr>
              <a:t>dei processi aziendali con l’obiettivo di aumentare l’efficienza nell’utilizzo dell’energia a abbattere la spesa energetica. </a:t>
            </a:r>
          </a:p>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Con un Energy Manager in</a:t>
            </a:r>
            <a:r>
              <a:rPr lang="it-IT" sz="1500" i="1" dirty="0">
                <a:latin typeface="Montserrat" panose="00000500000000000000" pitchFamily="2" charset="0"/>
              </a:rPr>
              <a:t> </a:t>
            </a:r>
            <a:r>
              <a:rPr lang="it-IT" sz="1500" dirty="0">
                <a:latin typeface="Montserrat" panose="00000500000000000000" pitchFamily="2" charset="0"/>
              </a:rPr>
              <a:t>outsourcing</a:t>
            </a:r>
            <a:r>
              <a:rPr lang="it-IT" sz="1500" i="1" dirty="0">
                <a:latin typeface="Montserrat" panose="00000500000000000000" pitchFamily="2" charset="0"/>
              </a:rPr>
              <a:t> </a:t>
            </a:r>
            <a:r>
              <a:rPr lang="it-IT" sz="1500" dirty="0">
                <a:latin typeface="Montserrat" panose="00000500000000000000" pitchFamily="2" charset="0"/>
              </a:rPr>
              <a:t>è possibile supportare le risorse aziendali interne dedicate a questo ruolo affiancandole per i progetti specifici o per strutturare nuovi processi. </a:t>
            </a:r>
          </a:p>
        </p:txBody>
      </p:sp>
      <p:pic>
        <p:nvPicPr>
          <p:cNvPr id="9" name="Immagine" descr="Immagine">
            <a:extLst>
              <a:ext uri="{FF2B5EF4-FFF2-40B4-BE49-F238E27FC236}">
                <a16:creationId xmlns:a16="http://schemas.microsoft.com/office/drawing/2014/main" id="{63CB3EE5-72EE-B65D-1CD3-291184605DA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15868" y="3936127"/>
            <a:ext cx="4497897" cy="1537743"/>
          </a:xfrm>
          <a:prstGeom prst="rect">
            <a:avLst/>
          </a:prstGeom>
          <a:ln w="12700">
            <a:solidFill>
              <a:schemeClr val="accent1">
                <a:lumMod val="75000"/>
              </a:schemeClr>
            </a:solidFill>
            <a:miter lim="400000"/>
          </a:ln>
        </p:spPr>
      </p:pic>
      <p:sp>
        <p:nvSpPr>
          <p:cNvPr id="10" name="CasellaDiTesto 9">
            <a:extLst>
              <a:ext uri="{FF2B5EF4-FFF2-40B4-BE49-F238E27FC236}">
                <a16:creationId xmlns:a16="http://schemas.microsoft.com/office/drawing/2014/main" id="{FE01CC9F-97EB-6E80-9B8C-4DF41526A6F5}"/>
              </a:ext>
            </a:extLst>
          </p:cNvPr>
          <p:cNvSpPr txBox="1"/>
          <p:nvPr/>
        </p:nvSpPr>
        <p:spPr>
          <a:xfrm>
            <a:off x="152400" y="3697470"/>
            <a:ext cx="6911130" cy="2944460"/>
          </a:xfrm>
          <a:prstGeom prst="rect">
            <a:avLst/>
          </a:prstGeom>
          <a:noFill/>
        </p:spPr>
        <p:txBody>
          <a:bodyPr wrap="square">
            <a:spAutoFit/>
          </a:bodyPr>
          <a:lstStyle/>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In alternativa gli Energy Manager in outsourcing possono farsi carico di tutte le incombenze legate all’energia. </a:t>
            </a:r>
          </a:p>
          <a:p>
            <a:pPr algn="just" defTabSz="457200">
              <a:lnSpc>
                <a:spcPct val="180000"/>
              </a:lnSpc>
              <a:defRPr sz="1600">
                <a:solidFill>
                  <a:srgbClr val="000000"/>
                </a:solidFill>
                <a:latin typeface="Montserrat SemiBold"/>
                <a:ea typeface="Montserrat SemiBold"/>
                <a:cs typeface="Montserrat SemiBold"/>
                <a:sym typeface="Montserrat SemiBold"/>
              </a:defRPr>
            </a:pPr>
            <a:r>
              <a:rPr lang="it-IT" sz="1500" dirty="0">
                <a:latin typeface="Montserrat" panose="00000500000000000000" pitchFamily="2" charset="0"/>
              </a:rPr>
              <a:t>Alcuni esempi di attività sono: monitoraggio in campo, analisi dati, verifica inefficienze e possibili soluzioni, gestione delle scadenze e obblighi normativi relativi agli impianti di produzione dell’energia e all’efficienza energetica e redazione reportistica periodica di analisi dei consumi e delle performance energetiche.</a:t>
            </a:r>
          </a:p>
        </p:txBody>
      </p:sp>
    </p:spTree>
    <p:extLst>
      <p:ext uri="{BB962C8B-B14F-4D97-AF65-F5344CB8AC3E}">
        <p14:creationId xmlns:p14="http://schemas.microsoft.com/office/powerpoint/2010/main" val="30819599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9E62A0-CFDB-4DEA-A7BB-74801A5D2B14}"/>
              </a:ext>
            </a:extLst>
          </p:cNvPr>
          <p:cNvSpPr>
            <a:spLocks noGrp="1"/>
          </p:cNvSpPr>
          <p:nvPr>
            <p:ph type="title"/>
          </p:nvPr>
        </p:nvSpPr>
        <p:spPr>
          <a:xfrm>
            <a:off x="1073151" y="689463"/>
            <a:ext cx="3547533" cy="1112520"/>
          </a:xfrm>
        </p:spPr>
        <p:txBody>
          <a:bodyPr/>
          <a:lstStyle/>
          <a:p>
            <a:r>
              <a:rPr lang="it-IT" sz="2800" dirty="0"/>
              <a:t>Energy Performance </a:t>
            </a:r>
            <a:r>
              <a:rPr lang="it-IT" sz="2800" dirty="0" err="1"/>
              <a:t>Contract</a:t>
            </a:r>
            <a:r>
              <a:rPr lang="it-IT" sz="2800" dirty="0"/>
              <a:t> (EPC)</a:t>
            </a:r>
          </a:p>
        </p:txBody>
      </p:sp>
      <p:pic>
        <p:nvPicPr>
          <p:cNvPr id="11" name="Immagine 10">
            <a:extLst>
              <a:ext uri="{FF2B5EF4-FFF2-40B4-BE49-F238E27FC236}">
                <a16:creationId xmlns:a16="http://schemas.microsoft.com/office/drawing/2014/main" id="{E13401B2-0B21-4165-88B2-B9F17B08C91E}"/>
              </a:ext>
            </a:extLst>
          </p:cNvPr>
          <p:cNvPicPr>
            <a:picLocks noChangeAspect="1"/>
          </p:cNvPicPr>
          <p:nvPr/>
        </p:nvPicPr>
        <p:blipFill>
          <a:blip r:embed="rId2"/>
          <a:stretch>
            <a:fillRect/>
          </a:stretch>
        </p:blipFill>
        <p:spPr>
          <a:xfrm>
            <a:off x="3410369" y="1592900"/>
            <a:ext cx="1162690" cy="501305"/>
          </a:xfrm>
          <a:prstGeom prst="rect">
            <a:avLst/>
          </a:prstGeom>
        </p:spPr>
      </p:pic>
      <p:sp>
        <p:nvSpPr>
          <p:cNvPr id="13" name="ESCO">
            <a:extLst>
              <a:ext uri="{FF2B5EF4-FFF2-40B4-BE49-F238E27FC236}">
                <a16:creationId xmlns:a16="http://schemas.microsoft.com/office/drawing/2014/main" id="{583C6B19-9FD5-3547-373C-8E335B5B89D3}"/>
              </a:ext>
            </a:extLst>
          </p:cNvPr>
          <p:cNvSpPr/>
          <p:nvPr/>
        </p:nvSpPr>
        <p:spPr>
          <a:xfrm>
            <a:off x="5314364" y="4191563"/>
            <a:ext cx="2299872" cy="2600973"/>
          </a:xfrm>
          <a:prstGeom prst="rect">
            <a:avLst/>
          </a:prstGeom>
          <a:solidFill>
            <a:schemeClr val="accent1">
              <a:lumMod val="60000"/>
              <a:lumOff val="40000"/>
            </a:schemeClr>
          </a:solidFill>
          <a:ln w="127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algn="ctr">
              <a:defRPr sz="2200" b="1">
                <a:solidFill>
                  <a:srgbClr val="FFFFFF"/>
                </a:solidFill>
                <a:latin typeface="+mn-lt"/>
                <a:ea typeface="+mn-ea"/>
                <a:cs typeface="+mn-cs"/>
                <a:sym typeface="Arial"/>
              </a:defRPr>
            </a:pPr>
            <a:endParaRPr/>
          </a:p>
          <a:p>
            <a:pPr algn="ctr">
              <a:defRPr sz="2200" b="1" u="sng">
                <a:solidFill>
                  <a:srgbClr val="000000"/>
                </a:solidFill>
                <a:latin typeface="+mn-lt"/>
                <a:ea typeface="+mn-ea"/>
                <a:cs typeface="+mn-cs"/>
                <a:sym typeface="Arial"/>
              </a:defRPr>
            </a:pPr>
            <a:r>
              <a:t>ESCO</a:t>
            </a:r>
          </a:p>
        </p:txBody>
      </p:sp>
      <p:sp>
        <p:nvSpPr>
          <p:cNvPr id="14" name="CLIENTE">
            <a:extLst>
              <a:ext uri="{FF2B5EF4-FFF2-40B4-BE49-F238E27FC236}">
                <a16:creationId xmlns:a16="http://schemas.microsoft.com/office/drawing/2014/main" id="{C6027424-5195-CADA-5F67-ADFCE2B8FFAA}"/>
              </a:ext>
            </a:extLst>
          </p:cNvPr>
          <p:cNvSpPr/>
          <p:nvPr/>
        </p:nvSpPr>
        <p:spPr>
          <a:xfrm>
            <a:off x="5318528" y="226370"/>
            <a:ext cx="2291544" cy="2577922"/>
          </a:xfrm>
          <a:prstGeom prst="rect">
            <a:avLst/>
          </a:prstGeom>
          <a:solidFill>
            <a:schemeClr val="accent3"/>
          </a:solidFill>
          <a:ln w="12700">
            <a:solidFill>
              <a:schemeClr val="accent1">
                <a:lumMod val="75000"/>
              </a:schemeClr>
            </a:solidFill>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algn="ctr">
              <a:defRPr sz="2200" b="1">
                <a:solidFill>
                  <a:srgbClr val="FFFFFF"/>
                </a:solidFill>
                <a:latin typeface="+mn-lt"/>
                <a:ea typeface="+mn-ea"/>
                <a:cs typeface="+mn-cs"/>
                <a:sym typeface="Arial"/>
              </a:defRPr>
            </a:pPr>
            <a:endParaRPr dirty="0"/>
          </a:p>
          <a:p>
            <a:pPr algn="ctr">
              <a:defRPr sz="2200" b="1" u="sng">
                <a:solidFill>
                  <a:srgbClr val="000000"/>
                </a:solidFill>
                <a:latin typeface="+mn-lt"/>
                <a:ea typeface="+mn-ea"/>
                <a:cs typeface="+mn-cs"/>
                <a:sym typeface="Arial"/>
              </a:defRPr>
            </a:pPr>
            <a:r>
              <a:rPr dirty="0"/>
              <a:t>CLIENTE</a:t>
            </a:r>
          </a:p>
        </p:txBody>
      </p:sp>
      <p:sp>
        <p:nvSpPr>
          <p:cNvPr id="15" name="VANTAGGI CLIENTE…">
            <a:extLst>
              <a:ext uri="{FF2B5EF4-FFF2-40B4-BE49-F238E27FC236}">
                <a16:creationId xmlns:a16="http://schemas.microsoft.com/office/drawing/2014/main" id="{59944324-4DCA-7443-970C-69693512FCBA}"/>
              </a:ext>
            </a:extLst>
          </p:cNvPr>
          <p:cNvSpPr/>
          <p:nvPr/>
        </p:nvSpPr>
        <p:spPr>
          <a:xfrm>
            <a:off x="8066466" y="76338"/>
            <a:ext cx="3987920" cy="2314182"/>
          </a:xfrm>
          <a:prstGeom prst="rect">
            <a:avLst/>
          </a:prstGeom>
          <a:ln w="25400">
            <a:solidFill>
              <a:schemeClr val="accent1">
                <a:lumMod val="75000"/>
              </a:schemeClr>
            </a:solidFill>
            <a:custDash>
              <a:ds d="200000" sp="200000"/>
            </a:custDash>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pPr>
              <a:spcBef>
                <a:spcPts val="1000"/>
              </a:spcBef>
              <a:defRPr sz="1400" b="1" u="sng">
                <a:solidFill>
                  <a:schemeClr val="accent3">
                    <a:hueOff val="362282"/>
                    <a:satOff val="31803"/>
                    <a:lumOff val="-18242"/>
                  </a:schemeClr>
                </a:solidFill>
                <a:latin typeface="+mn-lt"/>
                <a:ea typeface="+mn-ea"/>
                <a:cs typeface="+mn-cs"/>
                <a:sym typeface="Arial"/>
              </a:defRPr>
            </a:pPr>
            <a:r>
              <a:rPr dirty="0">
                <a:solidFill>
                  <a:schemeClr val="accent1">
                    <a:lumMod val="75000"/>
                  </a:schemeClr>
                </a:solidFill>
              </a:rPr>
              <a:t>VANTAGGI CLIENTE</a:t>
            </a:r>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R</a:t>
            </a:r>
            <a:r>
              <a:rPr dirty="0" err="1"/>
              <a:t>ischio</a:t>
            </a:r>
            <a:r>
              <a:rPr dirty="0"/>
              <a:t> </a:t>
            </a:r>
            <a:r>
              <a:rPr dirty="0" err="1"/>
              <a:t>tecnico</a:t>
            </a:r>
            <a:r>
              <a:rPr dirty="0"/>
              <a:t> in capo </a:t>
            </a:r>
            <a:r>
              <a:rPr dirty="0" err="1"/>
              <a:t>alla</a:t>
            </a:r>
            <a:r>
              <a:rPr dirty="0"/>
              <a:t> ESCO</a:t>
            </a:r>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R</a:t>
            </a:r>
            <a:r>
              <a:rPr dirty="0" err="1"/>
              <a:t>ischio</a:t>
            </a:r>
            <a:r>
              <a:rPr dirty="0"/>
              <a:t> </a:t>
            </a:r>
            <a:r>
              <a:rPr dirty="0" err="1"/>
              <a:t>economico</a:t>
            </a:r>
            <a:r>
              <a:rPr dirty="0"/>
              <a:t> in capo </a:t>
            </a:r>
            <a:r>
              <a:rPr dirty="0" err="1"/>
              <a:t>alla</a:t>
            </a:r>
            <a:r>
              <a:rPr dirty="0"/>
              <a:t> ESCO</a:t>
            </a:r>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V</a:t>
            </a:r>
            <a:r>
              <a:rPr dirty="0" err="1"/>
              <a:t>erifica</a:t>
            </a:r>
            <a:r>
              <a:rPr dirty="0"/>
              <a:t> </a:t>
            </a:r>
            <a:r>
              <a:rPr dirty="0" err="1"/>
              <a:t>della</a:t>
            </a:r>
            <a:r>
              <a:rPr dirty="0"/>
              <a:t> performance e </a:t>
            </a:r>
            <a:r>
              <a:rPr dirty="0" err="1"/>
              <a:t>monitoraggio</a:t>
            </a:r>
            <a:r>
              <a:rPr dirty="0"/>
              <a:t> </a:t>
            </a:r>
            <a:r>
              <a:rPr dirty="0" err="1"/>
              <a:t>delle</a:t>
            </a:r>
            <a:r>
              <a:rPr dirty="0"/>
              <a:t> </a:t>
            </a:r>
            <a:r>
              <a:rPr dirty="0" err="1"/>
              <a:t>prestazioni</a:t>
            </a:r>
            <a:r>
              <a:rPr dirty="0"/>
              <a:t> per </a:t>
            </a:r>
            <a:r>
              <a:rPr dirty="0" err="1"/>
              <a:t>tutta</a:t>
            </a:r>
            <a:r>
              <a:rPr dirty="0"/>
              <a:t> la </a:t>
            </a:r>
            <a:r>
              <a:rPr dirty="0" err="1"/>
              <a:t>durata</a:t>
            </a:r>
            <a:r>
              <a:rPr dirty="0"/>
              <a:t> </a:t>
            </a:r>
            <a:r>
              <a:rPr dirty="0" err="1"/>
              <a:t>contrattuale</a:t>
            </a:r>
            <a:endParaRPr dirty="0"/>
          </a:p>
          <a:p>
            <a:pPr marL="194468" indent="-194468">
              <a:spcBef>
                <a:spcPts val="300"/>
              </a:spcBef>
              <a:buSzPct val="50000"/>
              <a:buBlip>
                <a:blip r:embed="rId3"/>
              </a:buBlip>
              <a:defRPr sz="1400">
                <a:solidFill>
                  <a:srgbClr val="222222"/>
                </a:solidFill>
                <a:latin typeface="+mn-lt"/>
                <a:ea typeface="+mn-ea"/>
                <a:cs typeface="+mn-cs"/>
                <a:sym typeface="Arial"/>
              </a:defRPr>
            </a:pPr>
            <a:r>
              <a:rPr lang="it-IT" dirty="0"/>
              <a:t>M</a:t>
            </a:r>
            <a:r>
              <a:rPr dirty="0" err="1"/>
              <a:t>ancato</a:t>
            </a:r>
            <a:r>
              <a:rPr dirty="0"/>
              <a:t> </a:t>
            </a:r>
            <a:r>
              <a:rPr dirty="0" err="1"/>
              <a:t>anticipo</a:t>
            </a:r>
            <a:r>
              <a:rPr dirty="0"/>
              <a:t> </a:t>
            </a:r>
            <a:r>
              <a:rPr dirty="0" err="1"/>
              <a:t>dell’investimento</a:t>
            </a:r>
            <a:r>
              <a:rPr dirty="0"/>
              <a:t>, </a:t>
            </a:r>
            <a:r>
              <a:rPr dirty="0" err="1"/>
              <a:t>beneficio</a:t>
            </a:r>
            <a:r>
              <a:rPr dirty="0"/>
              <a:t> ridotto </a:t>
            </a:r>
            <a:r>
              <a:rPr dirty="0" err="1"/>
              <a:t>durante</a:t>
            </a:r>
            <a:r>
              <a:rPr dirty="0"/>
              <a:t> il </a:t>
            </a:r>
            <a:r>
              <a:rPr dirty="0" err="1"/>
              <a:t>contratto</a:t>
            </a:r>
            <a:r>
              <a:rPr dirty="0"/>
              <a:t> e </a:t>
            </a:r>
            <a:r>
              <a:rPr dirty="0" err="1"/>
              <a:t>massimo</a:t>
            </a:r>
            <a:r>
              <a:rPr dirty="0"/>
              <a:t> a fine </a:t>
            </a:r>
            <a:r>
              <a:rPr dirty="0" err="1"/>
              <a:t>contratto</a:t>
            </a:r>
            <a:endParaRPr dirty="0"/>
          </a:p>
        </p:txBody>
      </p:sp>
      <p:sp>
        <p:nvSpPr>
          <p:cNvPr id="16" name="EPC">
            <a:extLst>
              <a:ext uri="{FF2B5EF4-FFF2-40B4-BE49-F238E27FC236}">
                <a16:creationId xmlns:a16="http://schemas.microsoft.com/office/drawing/2014/main" id="{251A4449-1A60-154E-6EFE-5A352D71A092}"/>
              </a:ext>
            </a:extLst>
          </p:cNvPr>
          <p:cNvSpPr txBox="1"/>
          <p:nvPr/>
        </p:nvSpPr>
        <p:spPr>
          <a:xfrm rot="16200000">
            <a:off x="4991382" y="3222954"/>
            <a:ext cx="1270001" cy="545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lgn="ctr">
              <a:defRPr sz="3100" b="1" i="1">
                <a:solidFill>
                  <a:schemeClr val="accent5">
                    <a:hueOff val="-82419"/>
                    <a:satOff val="-9513"/>
                    <a:lumOff val="-16343"/>
                  </a:schemeClr>
                </a:solidFill>
                <a:latin typeface="+mn-lt"/>
                <a:ea typeface="+mn-ea"/>
                <a:cs typeface="+mn-cs"/>
                <a:sym typeface="Arial"/>
              </a:defRPr>
            </a:lvl1pPr>
          </a:lstStyle>
          <a:p>
            <a:r>
              <a:rPr dirty="0"/>
              <a:t>EPC</a:t>
            </a:r>
          </a:p>
        </p:txBody>
      </p:sp>
      <p:pic>
        <p:nvPicPr>
          <p:cNvPr id="17" name="factory.png" descr="factory.png">
            <a:extLst>
              <a:ext uri="{FF2B5EF4-FFF2-40B4-BE49-F238E27FC236}">
                <a16:creationId xmlns:a16="http://schemas.microsoft.com/office/drawing/2014/main" id="{66F446A3-E296-17C6-0734-2E8BDA25CF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29300" y="1153841"/>
            <a:ext cx="1270000" cy="1270000"/>
          </a:xfrm>
          <a:prstGeom prst="rect">
            <a:avLst/>
          </a:prstGeom>
          <a:ln w="12700">
            <a:miter lim="400000"/>
          </a:ln>
        </p:spPr>
      </p:pic>
      <p:pic>
        <p:nvPicPr>
          <p:cNvPr id="18" name="chip.png" descr="chip.png">
            <a:extLst>
              <a:ext uri="{FF2B5EF4-FFF2-40B4-BE49-F238E27FC236}">
                <a16:creationId xmlns:a16="http://schemas.microsoft.com/office/drawing/2014/main" id="{13BB9F4F-CCA1-AEFA-B5CE-359997CFB9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29300" y="5123441"/>
            <a:ext cx="1270000" cy="1270001"/>
          </a:xfrm>
          <a:prstGeom prst="rect">
            <a:avLst/>
          </a:prstGeom>
          <a:ln w="12700">
            <a:miter lim="400000"/>
          </a:ln>
        </p:spPr>
      </p:pic>
      <p:grpSp>
        <p:nvGrpSpPr>
          <p:cNvPr id="19" name="Raggruppa">
            <a:extLst>
              <a:ext uri="{FF2B5EF4-FFF2-40B4-BE49-F238E27FC236}">
                <a16:creationId xmlns:a16="http://schemas.microsoft.com/office/drawing/2014/main" id="{5B54913D-3A62-2142-9709-6BE913B02973}"/>
              </a:ext>
            </a:extLst>
          </p:cNvPr>
          <p:cNvGrpSpPr/>
          <p:nvPr/>
        </p:nvGrpSpPr>
        <p:grpSpPr>
          <a:xfrm>
            <a:off x="9051774" y="2632477"/>
            <a:ext cx="2974203" cy="1513128"/>
            <a:chOff x="0" y="0"/>
            <a:chExt cx="2974201" cy="1513127"/>
          </a:xfrm>
        </p:grpSpPr>
        <p:sp>
          <p:nvSpPr>
            <p:cNvPr id="20" name="BANCHE">
              <a:extLst>
                <a:ext uri="{FF2B5EF4-FFF2-40B4-BE49-F238E27FC236}">
                  <a16:creationId xmlns:a16="http://schemas.microsoft.com/office/drawing/2014/main" id="{BC96E73E-1A25-0F0D-95B1-BAF34AFD40B0}"/>
                </a:ext>
              </a:extLst>
            </p:cNvPr>
            <p:cNvSpPr/>
            <p:nvPr/>
          </p:nvSpPr>
          <p:spPr>
            <a:xfrm>
              <a:off x="0" y="0"/>
              <a:ext cx="2974202" cy="1513128"/>
            </a:xfrm>
            <a:prstGeom prst="rect">
              <a:avLst/>
            </a:prstGeom>
            <a:solidFill>
              <a:srgbClr val="D6D5D5"/>
            </a:solidFill>
            <a:ln w="12700" cap="flat">
              <a:solidFill>
                <a:schemeClr val="accent1">
                  <a:lumMod val="75000"/>
                </a:schemeClr>
              </a:solid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numCol="1" anchor="ctr">
              <a:noAutofit/>
            </a:bodyPr>
            <a:lstStyle>
              <a:lvl1pPr>
                <a:defRPr sz="2200" b="1" u="sng">
                  <a:solidFill>
                    <a:srgbClr val="000000"/>
                  </a:solidFill>
                  <a:latin typeface="+mn-lt"/>
                  <a:ea typeface="+mn-ea"/>
                  <a:cs typeface="+mn-cs"/>
                  <a:sym typeface="Arial"/>
                </a:defRPr>
              </a:lvl1pPr>
            </a:lstStyle>
            <a:p>
              <a:r>
                <a:t>BANCHE</a:t>
              </a:r>
            </a:p>
          </p:txBody>
        </p:sp>
        <p:pic>
          <p:nvPicPr>
            <p:cNvPr id="21" name="money.png" descr="money.png">
              <a:extLst>
                <a:ext uri="{FF2B5EF4-FFF2-40B4-BE49-F238E27FC236}">
                  <a16:creationId xmlns:a16="http://schemas.microsoft.com/office/drawing/2014/main" id="{67BFA757-0DAC-195D-FE4D-5B0338FAB25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77326" y="121563"/>
              <a:ext cx="1270001" cy="1270001"/>
            </a:xfrm>
            <a:prstGeom prst="rect">
              <a:avLst/>
            </a:prstGeom>
            <a:ln w="12700" cap="flat">
              <a:solidFill>
                <a:schemeClr val="accent1">
                  <a:lumMod val="75000"/>
                </a:schemeClr>
              </a:solidFill>
              <a:miter lim="400000"/>
            </a:ln>
            <a:effectLst/>
          </p:spPr>
        </p:pic>
      </p:grpSp>
      <p:sp>
        <p:nvSpPr>
          <p:cNvPr id="22" name="Freccia">
            <a:extLst>
              <a:ext uri="{FF2B5EF4-FFF2-40B4-BE49-F238E27FC236}">
                <a16:creationId xmlns:a16="http://schemas.microsoft.com/office/drawing/2014/main" id="{7BC7E2FA-9B6E-9FFC-DBB7-45D702E9D819}"/>
              </a:ext>
            </a:extLst>
          </p:cNvPr>
          <p:cNvSpPr/>
          <p:nvPr/>
        </p:nvSpPr>
        <p:spPr>
          <a:xfrm rot="5400000" flipH="1">
            <a:off x="5794492" y="3275677"/>
            <a:ext cx="949177" cy="444501"/>
          </a:xfrm>
          <a:prstGeom prst="rightArrow">
            <a:avLst>
              <a:gd name="adj1" fmla="val 72844"/>
              <a:gd name="adj2" fmla="val 67778"/>
            </a:avLst>
          </a:prstGeom>
          <a:solidFill>
            <a:schemeClr val="accent1">
              <a:lumMod val="60000"/>
              <a:lumOff val="40000"/>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3" name="Freccia">
            <a:extLst>
              <a:ext uri="{FF2B5EF4-FFF2-40B4-BE49-F238E27FC236}">
                <a16:creationId xmlns:a16="http://schemas.microsoft.com/office/drawing/2014/main" id="{F57763EF-FBFB-F3CC-868B-4A6080752D81}"/>
              </a:ext>
            </a:extLst>
          </p:cNvPr>
          <p:cNvSpPr/>
          <p:nvPr/>
        </p:nvSpPr>
        <p:spPr>
          <a:xfrm rot="5400000">
            <a:off x="6255441" y="3275677"/>
            <a:ext cx="949177" cy="444501"/>
          </a:xfrm>
          <a:prstGeom prst="rightArrow">
            <a:avLst>
              <a:gd name="adj1" fmla="val 72844"/>
              <a:gd name="adj2" fmla="val 67778"/>
            </a:avLst>
          </a:prstGeom>
          <a:solidFill>
            <a:schemeClr val="accent3">
              <a:hueOff val="362282"/>
              <a:satOff val="31803"/>
              <a:lumOff val="-18242"/>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4" name="Freccia">
            <a:extLst>
              <a:ext uri="{FF2B5EF4-FFF2-40B4-BE49-F238E27FC236}">
                <a16:creationId xmlns:a16="http://schemas.microsoft.com/office/drawing/2014/main" id="{8C77E269-3DE1-D0F1-6F25-F3C41C9921DB}"/>
              </a:ext>
            </a:extLst>
          </p:cNvPr>
          <p:cNvSpPr/>
          <p:nvPr/>
        </p:nvSpPr>
        <p:spPr>
          <a:xfrm rot="8553495" flipH="1">
            <a:off x="7894573" y="4487613"/>
            <a:ext cx="949178" cy="444501"/>
          </a:xfrm>
          <a:prstGeom prst="rightArrow">
            <a:avLst>
              <a:gd name="adj1" fmla="val 72844"/>
              <a:gd name="adj2" fmla="val 67778"/>
            </a:avLst>
          </a:prstGeom>
          <a:solidFill>
            <a:schemeClr val="accent1">
              <a:lumMod val="60000"/>
              <a:lumOff val="40000"/>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5" name="Freccia">
            <a:extLst>
              <a:ext uri="{FF2B5EF4-FFF2-40B4-BE49-F238E27FC236}">
                <a16:creationId xmlns:a16="http://schemas.microsoft.com/office/drawing/2014/main" id="{922DB9E6-66E7-0EB0-BA01-646C5B39BF62}"/>
              </a:ext>
            </a:extLst>
          </p:cNvPr>
          <p:cNvSpPr/>
          <p:nvPr/>
        </p:nvSpPr>
        <p:spPr>
          <a:xfrm rot="19343996" flipH="1">
            <a:off x="7932636" y="3807013"/>
            <a:ext cx="949177" cy="444501"/>
          </a:xfrm>
          <a:prstGeom prst="rightArrow">
            <a:avLst>
              <a:gd name="adj1" fmla="val 72844"/>
              <a:gd name="adj2" fmla="val 67778"/>
            </a:avLst>
          </a:prstGeom>
          <a:solidFill>
            <a:srgbClr val="929292"/>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6" name="Freccia">
            <a:extLst>
              <a:ext uri="{FF2B5EF4-FFF2-40B4-BE49-F238E27FC236}">
                <a16:creationId xmlns:a16="http://schemas.microsoft.com/office/drawing/2014/main" id="{E0B48501-37AE-E709-E756-9EC27E1C09A3}"/>
              </a:ext>
            </a:extLst>
          </p:cNvPr>
          <p:cNvSpPr/>
          <p:nvPr/>
        </p:nvSpPr>
        <p:spPr>
          <a:xfrm rot="2304348" flipH="1">
            <a:off x="4053321" y="4491613"/>
            <a:ext cx="949177" cy="444501"/>
          </a:xfrm>
          <a:prstGeom prst="rightArrow">
            <a:avLst>
              <a:gd name="adj1" fmla="val 72844"/>
              <a:gd name="adj2" fmla="val 67778"/>
            </a:avLst>
          </a:prstGeom>
          <a:solidFill>
            <a:schemeClr val="accent1">
              <a:lumMod val="60000"/>
              <a:lumOff val="40000"/>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
        <p:nvSpPr>
          <p:cNvPr id="27" name="Freccia">
            <a:extLst>
              <a:ext uri="{FF2B5EF4-FFF2-40B4-BE49-F238E27FC236}">
                <a16:creationId xmlns:a16="http://schemas.microsoft.com/office/drawing/2014/main" id="{1EBBF298-786A-3910-A217-A6258547F1C9}"/>
              </a:ext>
            </a:extLst>
          </p:cNvPr>
          <p:cNvSpPr/>
          <p:nvPr/>
        </p:nvSpPr>
        <p:spPr>
          <a:xfrm rot="13132857" flipH="1">
            <a:off x="4053354" y="3804769"/>
            <a:ext cx="949177" cy="447639"/>
          </a:xfrm>
          <a:prstGeom prst="rightArrow">
            <a:avLst>
              <a:gd name="adj1" fmla="val 72844"/>
              <a:gd name="adj2" fmla="val 67303"/>
            </a:avLst>
          </a:prstGeom>
          <a:solidFill>
            <a:schemeClr val="accent4">
              <a:hueOff val="-461056"/>
              <a:satOff val="4338"/>
              <a:lumOff val="-10225"/>
            </a:schemeClr>
          </a:solidFill>
          <a:ln w="12700">
            <a:solidFill>
              <a:schemeClr val="accent1">
                <a:lumMod val="75000"/>
              </a:schemeClr>
            </a:solidFill>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grpSp>
        <p:nvGrpSpPr>
          <p:cNvPr id="28" name="Raggruppa">
            <a:extLst>
              <a:ext uri="{FF2B5EF4-FFF2-40B4-BE49-F238E27FC236}">
                <a16:creationId xmlns:a16="http://schemas.microsoft.com/office/drawing/2014/main" id="{0883A633-2E0E-7308-3A9B-5C6F1167FDBE}"/>
              </a:ext>
            </a:extLst>
          </p:cNvPr>
          <p:cNvGrpSpPr/>
          <p:nvPr/>
        </p:nvGrpSpPr>
        <p:grpSpPr>
          <a:xfrm>
            <a:off x="902624" y="2632477"/>
            <a:ext cx="2974202" cy="1513128"/>
            <a:chOff x="0" y="0"/>
            <a:chExt cx="2974201" cy="1513127"/>
          </a:xfrm>
        </p:grpSpPr>
        <p:sp>
          <p:nvSpPr>
            <p:cNvPr id="29" name="Raggruppa">
              <a:extLst>
                <a:ext uri="{FF2B5EF4-FFF2-40B4-BE49-F238E27FC236}">
                  <a16:creationId xmlns:a16="http://schemas.microsoft.com/office/drawing/2014/main" id="{43AB55D0-29F2-BB7F-29C8-42AC5D456002}"/>
                </a:ext>
              </a:extLst>
            </p:cNvPr>
            <p:cNvSpPr/>
            <p:nvPr/>
          </p:nvSpPr>
          <p:spPr>
            <a:xfrm>
              <a:off x="0" y="0"/>
              <a:ext cx="2974202" cy="1513128"/>
            </a:xfrm>
            <a:prstGeom prst="rect">
              <a:avLst/>
            </a:prstGeom>
            <a:solidFill>
              <a:schemeClr val="accent4">
                <a:hueOff val="-461056"/>
                <a:satOff val="4338"/>
                <a:lumOff val="-10225"/>
              </a:schemeClr>
            </a:solidFill>
            <a:ln w="12700" cap="flat">
              <a:solidFill>
                <a:schemeClr val="accent1">
                  <a:lumMod val="75000"/>
                </a:schemeClr>
              </a:solid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numCol="1" anchor="ctr">
              <a:noAutofit/>
            </a:bodyPr>
            <a:lstStyle/>
            <a:p>
              <a:pPr>
                <a:defRPr sz="2200" b="1" u="sng">
                  <a:solidFill>
                    <a:srgbClr val="000000"/>
                  </a:solidFill>
                  <a:latin typeface="+mn-lt"/>
                  <a:ea typeface="+mn-ea"/>
                  <a:cs typeface="+mn-cs"/>
                  <a:sym typeface="Arial"/>
                </a:defRPr>
              </a:pPr>
              <a:r>
                <a:t>Fornitori di </a:t>
              </a:r>
            </a:p>
            <a:p>
              <a:pPr>
                <a:defRPr sz="2200" b="1" u="sng">
                  <a:solidFill>
                    <a:srgbClr val="000000"/>
                  </a:solidFill>
                  <a:latin typeface="+mn-lt"/>
                  <a:ea typeface="+mn-ea"/>
                  <a:cs typeface="+mn-cs"/>
                  <a:sym typeface="Arial"/>
                </a:defRPr>
              </a:pPr>
              <a:r>
                <a:t>macchine e </a:t>
              </a:r>
            </a:p>
            <a:p>
              <a:pPr>
                <a:defRPr sz="2200" b="1" u="sng">
                  <a:solidFill>
                    <a:srgbClr val="000000"/>
                  </a:solidFill>
                  <a:latin typeface="+mn-lt"/>
                  <a:ea typeface="+mn-ea"/>
                  <a:cs typeface="+mn-cs"/>
                  <a:sym typeface="Arial"/>
                </a:defRPr>
              </a:pPr>
              <a:r>
                <a:t>servizi</a:t>
              </a:r>
            </a:p>
          </p:txBody>
        </p:sp>
        <p:pic>
          <p:nvPicPr>
            <p:cNvPr id="30" name="mass-production.png" descr="mass-production.png">
              <a:extLst>
                <a:ext uri="{FF2B5EF4-FFF2-40B4-BE49-F238E27FC236}">
                  <a16:creationId xmlns:a16="http://schemas.microsoft.com/office/drawing/2014/main" id="{88253136-C830-C67B-FD1B-7A122AEBBAA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1582582" y="121563"/>
              <a:ext cx="1270001" cy="1270001"/>
            </a:xfrm>
            <a:prstGeom prst="rect">
              <a:avLst/>
            </a:prstGeom>
            <a:ln w="12700" cap="flat">
              <a:solidFill>
                <a:schemeClr val="accent1">
                  <a:lumMod val="75000"/>
                </a:schemeClr>
              </a:solidFill>
              <a:miter lim="400000"/>
            </a:ln>
            <a:effectLst/>
          </p:spPr>
        </p:pic>
      </p:grpSp>
      <p:sp>
        <p:nvSpPr>
          <p:cNvPr id="31" name="Rettangolo">
            <a:extLst>
              <a:ext uri="{FF2B5EF4-FFF2-40B4-BE49-F238E27FC236}">
                <a16:creationId xmlns:a16="http://schemas.microsoft.com/office/drawing/2014/main" id="{46866393-286A-38E3-332B-300E7679A714}"/>
              </a:ext>
            </a:extLst>
          </p:cNvPr>
          <p:cNvSpPr/>
          <p:nvPr/>
        </p:nvSpPr>
        <p:spPr>
          <a:xfrm>
            <a:off x="5829300" y="3196281"/>
            <a:ext cx="1270000" cy="452729"/>
          </a:xfrm>
          <a:prstGeom prst="rect">
            <a:avLst/>
          </a:prstGeom>
          <a:ln w="25400">
            <a:solidFill>
              <a:schemeClr val="accent5">
                <a:hueOff val="-82419"/>
                <a:satOff val="-9513"/>
                <a:lumOff val="-16343"/>
              </a:schemeClr>
            </a:solidFill>
            <a:custDash>
              <a:ds d="200000" sp="200000"/>
            </a:custDash>
            <a:miter lim="400000"/>
          </a:ln>
        </p:spPr>
        <p:txBody>
          <a:bodyPr lIns="50800" tIns="50800" rIns="50800" bIns="50800" anchor="ctr"/>
          <a:lstStyle/>
          <a:p>
            <a:pPr algn="ctr">
              <a:defRPr sz="2200">
                <a:solidFill>
                  <a:srgbClr val="FFFFFF"/>
                </a:solidFill>
                <a:latin typeface="Helvetica Neue Medium"/>
                <a:ea typeface="Helvetica Neue Medium"/>
                <a:cs typeface="Helvetica Neue Medium"/>
                <a:sym typeface="Helvetica Neue Medium"/>
              </a:defRPr>
            </a:pPr>
            <a:endParaRPr/>
          </a:p>
        </p:txBody>
      </p:sp>
    </p:spTree>
    <p:extLst>
      <p:ext uri="{BB962C8B-B14F-4D97-AF65-F5344CB8AC3E}">
        <p14:creationId xmlns:p14="http://schemas.microsoft.com/office/powerpoint/2010/main" val="9907214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39E62A0-CFDB-4DEA-A7BB-74801A5D2B14}"/>
              </a:ext>
            </a:extLst>
          </p:cNvPr>
          <p:cNvSpPr>
            <a:spLocks noGrp="1"/>
          </p:cNvSpPr>
          <p:nvPr>
            <p:ph type="title"/>
          </p:nvPr>
        </p:nvSpPr>
        <p:spPr>
          <a:xfrm>
            <a:off x="1073151" y="689463"/>
            <a:ext cx="3547533" cy="1112520"/>
          </a:xfrm>
        </p:spPr>
        <p:txBody>
          <a:bodyPr anchor="ctr"/>
          <a:lstStyle/>
          <a:p>
            <a:r>
              <a:rPr lang="it-IT" sz="2800" dirty="0"/>
              <a:t>Esempio EPC</a:t>
            </a:r>
          </a:p>
        </p:txBody>
      </p:sp>
      <p:pic>
        <p:nvPicPr>
          <p:cNvPr id="11" name="Immagine 10">
            <a:extLst>
              <a:ext uri="{FF2B5EF4-FFF2-40B4-BE49-F238E27FC236}">
                <a16:creationId xmlns:a16="http://schemas.microsoft.com/office/drawing/2014/main" id="{E13401B2-0B21-4165-88B2-B9F17B08C91E}"/>
              </a:ext>
            </a:extLst>
          </p:cNvPr>
          <p:cNvPicPr>
            <a:picLocks noChangeAspect="1"/>
          </p:cNvPicPr>
          <p:nvPr/>
        </p:nvPicPr>
        <p:blipFill>
          <a:blip r:embed="rId2"/>
          <a:stretch>
            <a:fillRect/>
          </a:stretch>
        </p:blipFill>
        <p:spPr>
          <a:xfrm>
            <a:off x="3410369" y="1592900"/>
            <a:ext cx="1162690" cy="501305"/>
          </a:xfrm>
          <a:prstGeom prst="rect">
            <a:avLst/>
          </a:prstGeom>
        </p:spPr>
      </p:pic>
      <p:grpSp>
        <p:nvGrpSpPr>
          <p:cNvPr id="32" name="Raggruppa">
            <a:extLst>
              <a:ext uri="{FF2B5EF4-FFF2-40B4-BE49-F238E27FC236}">
                <a16:creationId xmlns:a16="http://schemas.microsoft.com/office/drawing/2014/main" id="{46663E15-1293-56F7-D07D-17E4FF7F38E5}"/>
              </a:ext>
            </a:extLst>
          </p:cNvPr>
          <p:cNvGrpSpPr/>
          <p:nvPr/>
        </p:nvGrpSpPr>
        <p:grpSpPr>
          <a:xfrm>
            <a:off x="231504" y="1245723"/>
            <a:ext cx="11728992" cy="5433704"/>
            <a:chOff x="-219634" y="-317500"/>
            <a:chExt cx="11728991" cy="5433703"/>
          </a:xfrm>
        </p:grpSpPr>
        <p:sp>
          <p:nvSpPr>
            <p:cNvPr id="33" name="Linea">
              <a:extLst>
                <a:ext uri="{FF2B5EF4-FFF2-40B4-BE49-F238E27FC236}">
                  <a16:creationId xmlns:a16="http://schemas.microsoft.com/office/drawing/2014/main" id="{D9615A42-B755-51C0-894E-BDE08512165B}"/>
                </a:ext>
              </a:extLst>
            </p:cNvPr>
            <p:cNvSpPr/>
            <p:nvPr/>
          </p:nvSpPr>
          <p:spPr>
            <a:xfrm>
              <a:off x="6709783" y="2339916"/>
              <a:ext cx="2017562" cy="1"/>
            </a:xfrm>
            <a:prstGeom prst="line">
              <a:avLst/>
            </a:prstGeom>
            <a:noFill/>
            <a:ln w="25400" cap="flat">
              <a:solidFill>
                <a:srgbClr val="A7A7A7"/>
              </a:solidFill>
              <a:prstDash val="sysDot"/>
              <a:miter lim="400000"/>
              <a:tailEnd type="triangle" w="med" len="med"/>
            </a:ln>
            <a:effectLst/>
          </p:spPr>
          <p:txBody>
            <a:bodyPr wrap="square" lIns="45718" tIns="45718" rIns="45718" bIns="45718" numCol="1" anchor="t">
              <a:noAutofit/>
            </a:bodyPr>
            <a:lstStyle/>
            <a:p>
              <a:pPr defTabSz="457200">
                <a:defRPr sz="1800">
                  <a:solidFill>
                    <a:srgbClr val="000000"/>
                  </a:solidFill>
                  <a:latin typeface="Times New Roman"/>
                  <a:ea typeface="Times New Roman"/>
                  <a:cs typeface="Times New Roman"/>
                  <a:sym typeface="Times New Roman"/>
                </a:defRPr>
              </a:pPr>
              <a:endParaRPr/>
            </a:p>
          </p:txBody>
        </p:sp>
        <p:graphicFrame>
          <p:nvGraphicFramePr>
            <p:cNvPr id="34" name="Istogramma in pila 2D">
              <a:extLst>
                <a:ext uri="{FF2B5EF4-FFF2-40B4-BE49-F238E27FC236}">
                  <a16:creationId xmlns:a16="http://schemas.microsoft.com/office/drawing/2014/main" id="{DCE3D7A2-83B2-5C01-0841-14EBD5B3D3A1}"/>
                </a:ext>
              </a:extLst>
            </p:cNvPr>
            <p:cNvGraphicFramePr/>
            <p:nvPr/>
          </p:nvGraphicFramePr>
          <p:xfrm>
            <a:off x="-219634" y="-317500"/>
            <a:ext cx="11728991" cy="4903701"/>
          </p:xfrm>
          <a:graphic>
            <a:graphicData uri="http://schemas.openxmlformats.org/drawingml/2006/chart">
              <c:chart xmlns:c="http://schemas.openxmlformats.org/drawingml/2006/chart" xmlns:r="http://schemas.openxmlformats.org/officeDocument/2006/relationships" r:id="rId3"/>
            </a:graphicData>
          </a:graphic>
        </p:graphicFrame>
        <p:sp>
          <p:nvSpPr>
            <p:cNvPr id="35" name="Linea">
              <a:extLst>
                <a:ext uri="{FF2B5EF4-FFF2-40B4-BE49-F238E27FC236}">
                  <a16:creationId xmlns:a16="http://schemas.microsoft.com/office/drawing/2014/main" id="{E6F2A4E5-73BE-FE63-45CB-5955AFA26AF5}"/>
                </a:ext>
              </a:extLst>
            </p:cNvPr>
            <p:cNvSpPr/>
            <p:nvPr/>
          </p:nvSpPr>
          <p:spPr>
            <a:xfrm>
              <a:off x="2808358" y="2339916"/>
              <a:ext cx="2017562" cy="1"/>
            </a:xfrm>
            <a:prstGeom prst="line">
              <a:avLst/>
            </a:prstGeom>
            <a:noFill/>
            <a:ln w="25400" cap="flat">
              <a:solidFill>
                <a:srgbClr val="A7A7A7"/>
              </a:solidFill>
              <a:prstDash val="sysDot"/>
              <a:miter lim="400000"/>
              <a:tailEnd type="triangle" w="med" len="med"/>
            </a:ln>
            <a:effectLst/>
          </p:spPr>
          <p:txBody>
            <a:bodyPr wrap="square" lIns="45718" tIns="45718" rIns="45718" bIns="45718" numCol="1" anchor="t">
              <a:noAutofit/>
            </a:bodyPr>
            <a:lstStyle/>
            <a:p>
              <a:pPr defTabSz="457200">
                <a:defRPr sz="1800">
                  <a:solidFill>
                    <a:srgbClr val="000000"/>
                  </a:solidFill>
                  <a:latin typeface="Times New Roman"/>
                  <a:ea typeface="Times New Roman"/>
                  <a:cs typeface="Times New Roman"/>
                  <a:sym typeface="Times New Roman"/>
                </a:defRPr>
              </a:pPr>
              <a:endParaRPr/>
            </a:p>
          </p:txBody>
        </p:sp>
        <p:sp>
          <p:nvSpPr>
            <p:cNvPr id="36" name="CONTRATTO CON ESCo…">
              <a:extLst>
                <a:ext uri="{FF2B5EF4-FFF2-40B4-BE49-F238E27FC236}">
                  <a16:creationId xmlns:a16="http://schemas.microsoft.com/office/drawing/2014/main" id="{99156CD4-CD75-CC75-BABA-9003141EF021}"/>
                </a:ext>
              </a:extLst>
            </p:cNvPr>
            <p:cNvSpPr txBox="1"/>
            <p:nvPr/>
          </p:nvSpPr>
          <p:spPr>
            <a:xfrm>
              <a:off x="2826980" y="1843314"/>
              <a:ext cx="1865204"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1300">
                  <a:solidFill>
                    <a:srgbClr val="A7A7A7"/>
                  </a:solidFill>
                  <a:latin typeface="Avenir Heavy"/>
                  <a:ea typeface="Avenir Heavy"/>
                  <a:cs typeface="Avenir Heavy"/>
                  <a:sym typeface="Avenir Heavy"/>
                </a:defRPr>
              </a:pPr>
              <a:r>
                <a:rPr dirty="0">
                  <a:solidFill>
                    <a:srgbClr val="0D3163"/>
                  </a:solidFill>
                </a:rPr>
                <a:t>CONTRATTO CON </a:t>
              </a:r>
              <a:r>
                <a:rPr lang="it-IT" dirty="0">
                  <a:solidFill>
                    <a:srgbClr val="0D3163"/>
                  </a:solidFill>
                </a:rPr>
                <a:t>ESCO</a:t>
              </a:r>
              <a:endParaRPr dirty="0">
                <a:solidFill>
                  <a:srgbClr val="0D3163"/>
                </a:solidFill>
              </a:endParaRPr>
            </a:p>
            <a:p>
              <a:pPr algn="ctr" defTabSz="457200">
                <a:defRPr sz="1300">
                  <a:solidFill>
                    <a:srgbClr val="A7A7A7"/>
                  </a:solidFill>
                  <a:latin typeface="Avenir Heavy"/>
                  <a:ea typeface="Avenir Heavy"/>
                  <a:cs typeface="Avenir Heavy"/>
                  <a:sym typeface="Avenir Heavy"/>
                </a:defRPr>
              </a:pPr>
              <a:endParaRPr dirty="0">
                <a:solidFill>
                  <a:srgbClr val="0D3163"/>
                </a:solidFill>
              </a:endParaRPr>
            </a:p>
            <a:p>
              <a:pPr algn="ctr" defTabSz="457200">
                <a:defRPr sz="1300">
                  <a:solidFill>
                    <a:srgbClr val="A7A7A7"/>
                  </a:solidFill>
                  <a:latin typeface="Avenir Heavy"/>
                  <a:ea typeface="Avenir Heavy"/>
                  <a:cs typeface="Avenir Heavy"/>
                  <a:sym typeface="Avenir Heavy"/>
                </a:defRPr>
              </a:pPr>
              <a:r>
                <a:rPr dirty="0">
                  <a:solidFill>
                    <a:srgbClr val="0D3163"/>
                  </a:solidFill>
                </a:rPr>
                <a:t>EPC</a:t>
              </a:r>
            </a:p>
          </p:txBody>
        </p:sp>
        <p:sp>
          <p:nvSpPr>
            <p:cNvPr id="37" name="Consumo energetico">
              <a:extLst>
                <a:ext uri="{FF2B5EF4-FFF2-40B4-BE49-F238E27FC236}">
                  <a16:creationId xmlns:a16="http://schemas.microsoft.com/office/drawing/2014/main" id="{53861E2D-11FD-79EA-164D-557D846DD8FD}"/>
                </a:ext>
              </a:extLst>
            </p:cNvPr>
            <p:cNvSpPr txBox="1"/>
            <p:nvPr/>
          </p:nvSpPr>
          <p:spPr>
            <a:xfrm>
              <a:off x="1071779" y="1729465"/>
              <a:ext cx="1690438" cy="125161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t>Consumo energetico</a:t>
              </a:r>
            </a:p>
          </p:txBody>
        </p:sp>
        <p:sp>
          <p:nvSpPr>
            <p:cNvPr id="38" name="Consumo energetico">
              <a:extLst>
                <a:ext uri="{FF2B5EF4-FFF2-40B4-BE49-F238E27FC236}">
                  <a16:creationId xmlns:a16="http://schemas.microsoft.com/office/drawing/2014/main" id="{C9E52102-7B0A-BF64-D523-9503655996C4}"/>
                </a:ext>
              </a:extLst>
            </p:cNvPr>
            <p:cNvSpPr txBox="1"/>
            <p:nvPr/>
          </p:nvSpPr>
          <p:spPr>
            <a:xfrm>
              <a:off x="4909613" y="2793325"/>
              <a:ext cx="1690438"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t>Consumo energetico</a:t>
              </a:r>
            </a:p>
          </p:txBody>
        </p:sp>
        <p:sp>
          <p:nvSpPr>
            <p:cNvPr id="39" name="Risparmio energetico">
              <a:extLst>
                <a:ext uri="{FF2B5EF4-FFF2-40B4-BE49-F238E27FC236}">
                  <a16:creationId xmlns:a16="http://schemas.microsoft.com/office/drawing/2014/main" id="{9627C682-D439-4FEE-15E5-FCFBD15B61C4}"/>
                </a:ext>
              </a:extLst>
            </p:cNvPr>
            <p:cNvSpPr txBox="1"/>
            <p:nvPr/>
          </p:nvSpPr>
          <p:spPr>
            <a:xfrm>
              <a:off x="4909613" y="1690768"/>
              <a:ext cx="1690438" cy="103068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Risparmio</a:t>
              </a:r>
              <a:r>
                <a:rPr dirty="0"/>
                <a:t> </a:t>
              </a:r>
              <a:r>
                <a:rPr dirty="0" err="1"/>
                <a:t>energetico</a:t>
              </a:r>
              <a:endParaRPr dirty="0"/>
            </a:p>
          </p:txBody>
        </p:sp>
        <p:sp>
          <p:nvSpPr>
            <p:cNvPr id="40" name="Canone ESCo">
              <a:extLst>
                <a:ext uri="{FF2B5EF4-FFF2-40B4-BE49-F238E27FC236}">
                  <a16:creationId xmlns:a16="http://schemas.microsoft.com/office/drawing/2014/main" id="{43666587-80C5-0BDB-F48D-F4E44B20D453}"/>
                </a:ext>
              </a:extLst>
            </p:cNvPr>
            <p:cNvSpPr txBox="1"/>
            <p:nvPr/>
          </p:nvSpPr>
          <p:spPr>
            <a:xfrm>
              <a:off x="4909613" y="821553"/>
              <a:ext cx="1690438" cy="103067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Canone</a:t>
              </a:r>
              <a:r>
                <a:rPr dirty="0"/>
                <a:t> </a:t>
              </a:r>
              <a:r>
                <a:rPr lang="it-IT" dirty="0"/>
                <a:t>ESCO</a:t>
              </a:r>
              <a:endParaRPr dirty="0"/>
            </a:p>
          </p:txBody>
        </p:sp>
        <p:sp>
          <p:nvSpPr>
            <p:cNvPr id="41" name="Consumo energetico">
              <a:extLst>
                <a:ext uri="{FF2B5EF4-FFF2-40B4-BE49-F238E27FC236}">
                  <a16:creationId xmlns:a16="http://schemas.microsoft.com/office/drawing/2014/main" id="{0ADC0A1A-4369-5758-309C-2B513F30748C}"/>
                </a:ext>
              </a:extLst>
            </p:cNvPr>
            <p:cNvSpPr txBox="1"/>
            <p:nvPr/>
          </p:nvSpPr>
          <p:spPr>
            <a:xfrm>
              <a:off x="8747449" y="2793325"/>
              <a:ext cx="1690437"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t>Consumo energetico</a:t>
              </a:r>
            </a:p>
          </p:txBody>
        </p:sp>
        <p:sp>
          <p:nvSpPr>
            <p:cNvPr id="42" name="Risparmio energetico">
              <a:extLst>
                <a:ext uri="{FF2B5EF4-FFF2-40B4-BE49-F238E27FC236}">
                  <a16:creationId xmlns:a16="http://schemas.microsoft.com/office/drawing/2014/main" id="{EC2BBE07-414C-8E40-932D-40645B00A111}"/>
                </a:ext>
              </a:extLst>
            </p:cNvPr>
            <p:cNvSpPr txBox="1"/>
            <p:nvPr/>
          </p:nvSpPr>
          <p:spPr>
            <a:xfrm>
              <a:off x="8747449" y="841821"/>
              <a:ext cx="1690437" cy="103067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lvl1pPr algn="ctr" defTabSz="457200">
                <a:defRPr sz="2000">
                  <a:solidFill>
                    <a:srgbClr val="FFFFFF"/>
                  </a:solidFill>
                  <a:latin typeface="Avenir Heavy"/>
                  <a:ea typeface="Avenir Heavy"/>
                  <a:cs typeface="Avenir Heavy"/>
                  <a:sym typeface="Avenir Heavy"/>
                </a:defRPr>
              </a:lvl1pPr>
            </a:lstStyle>
            <a:p>
              <a:r>
                <a:rPr dirty="0" err="1"/>
                <a:t>Risparmio</a:t>
              </a:r>
              <a:r>
                <a:rPr dirty="0"/>
                <a:t> </a:t>
              </a:r>
              <a:r>
                <a:rPr dirty="0" err="1"/>
                <a:t>energetico</a:t>
              </a:r>
              <a:endParaRPr dirty="0"/>
            </a:p>
          </p:txBody>
        </p:sp>
        <p:sp>
          <p:nvSpPr>
            <p:cNvPr id="43" name="PRIMA…">
              <a:extLst>
                <a:ext uri="{FF2B5EF4-FFF2-40B4-BE49-F238E27FC236}">
                  <a16:creationId xmlns:a16="http://schemas.microsoft.com/office/drawing/2014/main" id="{7EC32AF9-FBF7-66D3-EF43-A8BB7C44DA46}"/>
                </a:ext>
              </a:extLst>
            </p:cNvPr>
            <p:cNvSpPr txBox="1"/>
            <p:nvPr/>
          </p:nvSpPr>
          <p:spPr>
            <a:xfrm>
              <a:off x="861133" y="4458120"/>
              <a:ext cx="2111729" cy="6580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2000">
                  <a:solidFill>
                    <a:srgbClr val="000000"/>
                  </a:solidFill>
                  <a:latin typeface="Avenir Heavy"/>
                  <a:ea typeface="Avenir Heavy"/>
                  <a:cs typeface="Avenir Heavy"/>
                  <a:sym typeface="Avenir Heavy"/>
                </a:defRPr>
              </a:pPr>
              <a:r>
                <a:rPr dirty="0"/>
                <a:t>PRIMA</a:t>
              </a:r>
            </a:p>
            <a:p>
              <a:pPr algn="ctr" defTabSz="457200">
                <a:defRPr sz="2000">
                  <a:solidFill>
                    <a:srgbClr val="000000"/>
                  </a:solidFill>
                  <a:latin typeface="Avenir Heavy"/>
                  <a:ea typeface="Avenir Heavy"/>
                  <a:cs typeface="Avenir Heavy"/>
                  <a:sym typeface="Avenir Heavy"/>
                </a:defRPr>
              </a:pPr>
              <a:r>
                <a:rPr dirty="0"/>
                <a:t>EPC con </a:t>
              </a:r>
              <a:r>
                <a:rPr lang="it-IT" dirty="0"/>
                <a:t>ESCO</a:t>
              </a:r>
              <a:endParaRPr dirty="0"/>
            </a:p>
          </p:txBody>
        </p:sp>
        <p:sp>
          <p:nvSpPr>
            <p:cNvPr id="44" name="DURANTE…">
              <a:extLst>
                <a:ext uri="{FF2B5EF4-FFF2-40B4-BE49-F238E27FC236}">
                  <a16:creationId xmlns:a16="http://schemas.microsoft.com/office/drawing/2014/main" id="{61AE6AF3-BDDC-BB77-5023-3A36F237AE07}"/>
                </a:ext>
              </a:extLst>
            </p:cNvPr>
            <p:cNvSpPr txBox="1"/>
            <p:nvPr/>
          </p:nvSpPr>
          <p:spPr>
            <a:xfrm>
              <a:off x="4698968" y="4447951"/>
              <a:ext cx="2111729" cy="6580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2000">
                  <a:solidFill>
                    <a:srgbClr val="000000"/>
                  </a:solidFill>
                  <a:latin typeface="Avenir Heavy"/>
                  <a:ea typeface="Avenir Heavy"/>
                  <a:cs typeface="Avenir Heavy"/>
                  <a:sym typeface="Avenir Heavy"/>
                </a:defRPr>
              </a:pPr>
              <a:r>
                <a:rPr dirty="0"/>
                <a:t>DURANTE</a:t>
              </a:r>
            </a:p>
            <a:p>
              <a:pPr algn="ctr" defTabSz="457200">
                <a:defRPr sz="2000">
                  <a:solidFill>
                    <a:srgbClr val="000000"/>
                  </a:solidFill>
                  <a:latin typeface="Avenir Heavy"/>
                  <a:ea typeface="Avenir Heavy"/>
                  <a:cs typeface="Avenir Heavy"/>
                  <a:sym typeface="Avenir Heavy"/>
                </a:defRPr>
              </a:pPr>
              <a:r>
                <a:rPr lang="it-IT" dirty="0"/>
                <a:t>EPC con ESCO</a:t>
              </a:r>
            </a:p>
          </p:txBody>
        </p:sp>
        <p:sp>
          <p:nvSpPr>
            <p:cNvPr id="45" name="DOPO…">
              <a:extLst>
                <a:ext uri="{FF2B5EF4-FFF2-40B4-BE49-F238E27FC236}">
                  <a16:creationId xmlns:a16="http://schemas.microsoft.com/office/drawing/2014/main" id="{3BB2248E-935D-1355-6E7F-CB0AA12FBC57}"/>
                </a:ext>
              </a:extLst>
            </p:cNvPr>
            <p:cNvSpPr txBox="1"/>
            <p:nvPr/>
          </p:nvSpPr>
          <p:spPr>
            <a:xfrm>
              <a:off x="8536803" y="4458120"/>
              <a:ext cx="2111730" cy="6580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defTabSz="457200">
                <a:defRPr sz="2000">
                  <a:solidFill>
                    <a:srgbClr val="000000"/>
                  </a:solidFill>
                  <a:latin typeface="Avenir Heavy"/>
                  <a:ea typeface="Avenir Heavy"/>
                  <a:cs typeface="Avenir Heavy"/>
                  <a:sym typeface="Avenir Heavy"/>
                </a:defRPr>
              </a:pPr>
              <a:r>
                <a:rPr dirty="0"/>
                <a:t>DOPO</a:t>
              </a:r>
            </a:p>
            <a:p>
              <a:pPr algn="ctr" defTabSz="457200">
                <a:defRPr sz="2000">
                  <a:solidFill>
                    <a:srgbClr val="000000"/>
                  </a:solidFill>
                  <a:latin typeface="Avenir Heavy"/>
                  <a:ea typeface="Avenir Heavy"/>
                  <a:cs typeface="Avenir Heavy"/>
                  <a:sym typeface="Avenir Heavy"/>
                </a:defRPr>
              </a:pPr>
              <a:r>
                <a:rPr lang="it-IT" dirty="0"/>
                <a:t>EPC con ESCO</a:t>
              </a:r>
            </a:p>
          </p:txBody>
        </p:sp>
        <p:sp>
          <p:nvSpPr>
            <p:cNvPr id="46" name="FINE CONTRATTO">
              <a:extLst>
                <a:ext uri="{FF2B5EF4-FFF2-40B4-BE49-F238E27FC236}">
                  <a16:creationId xmlns:a16="http://schemas.microsoft.com/office/drawing/2014/main" id="{00FD1081-DE18-D592-D88D-8B298BBA4CAA}"/>
                </a:ext>
              </a:extLst>
            </p:cNvPr>
            <p:cNvSpPr txBox="1"/>
            <p:nvPr/>
          </p:nvSpPr>
          <p:spPr>
            <a:xfrm>
              <a:off x="6660581" y="1796534"/>
              <a:ext cx="1865204" cy="99320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ctr">
              <a:noAutofit/>
            </a:bodyPr>
            <a:lstStyle/>
            <a:p>
              <a:pPr algn="ctr">
                <a:defRPr sz="1300">
                  <a:solidFill>
                    <a:srgbClr val="A7A7A7"/>
                  </a:solidFill>
                  <a:latin typeface="Avenir Heavy"/>
                  <a:ea typeface="Avenir Heavy"/>
                  <a:cs typeface="Avenir Heavy"/>
                  <a:sym typeface="Avenir Heavy"/>
                </a:defRPr>
              </a:pPr>
              <a:r>
                <a:rPr lang="it-IT" dirty="0">
                  <a:solidFill>
                    <a:srgbClr val="0D3163"/>
                  </a:solidFill>
                </a:rPr>
                <a:t>FINE </a:t>
              </a:r>
              <a:r>
                <a:rPr dirty="0">
                  <a:solidFill>
                    <a:srgbClr val="0D3163"/>
                  </a:solidFill>
                </a:rPr>
                <a:t>CONTRATTO</a:t>
              </a:r>
            </a:p>
            <a:p>
              <a:pPr algn="ctr" defTabSz="457200">
                <a:defRPr sz="1300">
                  <a:solidFill>
                    <a:srgbClr val="A7A7A7"/>
                  </a:solidFill>
                  <a:latin typeface="Avenir Heavy"/>
                  <a:ea typeface="Avenir Heavy"/>
                  <a:cs typeface="Avenir Heavy"/>
                  <a:sym typeface="Avenir Heavy"/>
                </a:defRPr>
              </a:pPr>
              <a:endParaRPr dirty="0">
                <a:solidFill>
                  <a:srgbClr val="0D3163"/>
                </a:solidFill>
              </a:endParaRPr>
            </a:p>
          </p:txBody>
        </p:sp>
      </p:grpSp>
    </p:spTree>
    <p:extLst>
      <p:ext uri="{BB962C8B-B14F-4D97-AF65-F5344CB8AC3E}">
        <p14:creationId xmlns:p14="http://schemas.microsoft.com/office/powerpoint/2010/main" val="20636416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E6EC6A0-ADDD-4879-993A-3051ADD7C5E7}"/>
              </a:ext>
            </a:extLst>
          </p:cNvPr>
          <p:cNvSpPr>
            <a:spLocks noGrp="1"/>
          </p:cNvSpPr>
          <p:nvPr>
            <p:ph type="body" idx="1"/>
          </p:nvPr>
        </p:nvSpPr>
        <p:spPr>
          <a:xfrm>
            <a:off x="1783123" y="5553111"/>
            <a:ext cx="9901543" cy="433955"/>
          </a:xfrm>
        </p:spPr>
        <p:txBody>
          <a:bodyPr/>
          <a:lstStyle/>
          <a:p>
            <a:r>
              <a:rPr lang="it-IT" sz="2400" dirty="0"/>
              <a:t>Strumenti per la tua efficienza</a:t>
            </a:r>
          </a:p>
        </p:txBody>
      </p:sp>
      <p:pic>
        <p:nvPicPr>
          <p:cNvPr id="7" name="Immagine 6">
            <a:extLst>
              <a:ext uri="{FF2B5EF4-FFF2-40B4-BE49-F238E27FC236}">
                <a16:creationId xmlns:a16="http://schemas.microsoft.com/office/drawing/2014/main" id="{BE3D1CF4-EFE1-46C6-B13E-E735307B9A48}"/>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0" y="0"/>
            <a:ext cx="4895557" cy="4895557"/>
          </a:xfrm>
          <a:prstGeom prst="rect">
            <a:avLst/>
          </a:prstGeom>
        </p:spPr>
      </p:pic>
      <p:cxnSp>
        <p:nvCxnSpPr>
          <p:cNvPr id="5" name="Connettore diritto 4">
            <a:extLst>
              <a:ext uri="{FF2B5EF4-FFF2-40B4-BE49-F238E27FC236}">
                <a16:creationId xmlns:a16="http://schemas.microsoft.com/office/drawing/2014/main" id="{14B5E7FC-F0F8-4C25-B18E-D78F6EA3FB3B}"/>
              </a:ext>
            </a:extLst>
          </p:cNvPr>
          <p:cNvCxnSpPr>
            <a:cxnSpLocks/>
          </p:cNvCxnSpPr>
          <p:nvPr/>
        </p:nvCxnSpPr>
        <p:spPr>
          <a:xfrm>
            <a:off x="4895557" y="0"/>
            <a:ext cx="0" cy="4895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E802EEED-8058-46A2-BCE1-FACEDE8F1F46}"/>
              </a:ext>
            </a:extLst>
          </p:cNvPr>
          <p:cNvSpPr>
            <a:spLocks noGrp="1"/>
          </p:cNvSpPr>
          <p:nvPr>
            <p:ph type="title"/>
          </p:nvPr>
        </p:nvSpPr>
        <p:spPr/>
        <p:txBody>
          <a:bodyPr/>
          <a:lstStyle/>
          <a:p>
            <a:r>
              <a:rPr lang="it-IT" dirty="0"/>
              <a:t>Finanza per </a:t>
            </a:r>
            <a:br>
              <a:rPr lang="it-IT" dirty="0"/>
            </a:br>
            <a:r>
              <a:rPr lang="it-IT" dirty="0"/>
              <a:t>l’efficienza energetica</a:t>
            </a:r>
          </a:p>
        </p:txBody>
      </p:sp>
      <p:sp>
        <p:nvSpPr>
          <p:cNvPr id="6" name="Titolo 1">
            <a:extLst>
              <a:ext uri="{FF2B5EF4-FFF2-40B4-BE49-F238E27FC236}">
                <a16:creationId xmlns:a16="http://schemas.microsoft.com/office/drawing/2014/main" id="{35E7A4BC-B0CF-8C83-E0AE-201D9AEBFF9B}"/>
              </a:ext>
            </a:extLst>
          </p:cNvPr>
          <p:cNvSpPr txBox="1">
            <a:spLocks/>
          </p:cNvSpPr>
          <p:nvPr/>
        </p:nvSpPr>
        <p:spPr>
          <a:xfrm>
            <a:off x="6488150" y="285378"/>
            <a:ext cx="5196516" cy="434974"/>
          </a:xfrm>
          <a:prstGeom prst="rect">
            <a:avLst/>
          </a:prstGeom>
          <a:effectLst>
            <a:outerShdw blurRad="50800" dir="14400000">
              <a:srgbClr val="000000">
                <a:alpha val="60000"/>
              </a:srgbClr>
            </a:outerShdw>
          </a:effectLst>
        </p:spPr>
        <p:txBody>
          <a:bodyPr vert="horz" lIns="91440" tIns="45720" rIns="91440" bIns="45720" rtlCol="0" anchor="ctr">
            <a:noAutofit/>
          </a:bodyPr>
          <a:lstStyle>
            <a:lvl1pPr algn="r" defTabSz="457200" rtl="0" eaLnBrk="1" latinLnBrk="0" hangingPunct="1">
              <a:spcBef>
                <a:spcPct val="0"/>
              </a:spcBef>
              <a:buNone/>
              <a:defRPr sz="4800" b="1" kern="1200" cap="none">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t-IT" sz="3000" dirty="0">
                <a:solidFill>
                  <a:schemeClr val="bg2"/>
                </a:solidFill>
                <a:latin typeface="Futura LT Book" panose="02000504030000020003" pitchFamily="2" charset="0"/>
              </a:rPr>
              <a:t>CONFINDUSTRIA UDINE</a:t>
            </a:r>
          </a:p>
        </p:txBody>
      </p:sp>
    </p:spTree>
    <p:extLst>
      <p:ext uri="{BB962C8B-B14F-4D97-AF65-F5344CB8AC3E}">
        <p14:creationId xmlns:p14="http://schemas.microsoft.com/office/powerpoint/2010/main" val="32624953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Strumenti incentivanti</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CasellaDiTesto 7">
            <a:extLst>
              <a:ext uri="{FF2B5EF4-FFF2-40B4-BE49-F238E27FC236}">
                <a16:creationId xmlns:a16="http://schemas.microsoft.com/office/drawing/2014/main" id="{EB276F8F-CF2A-AE74-5EEC-A32DAEF9F22F}"/>
              </a:ext>
            </a:extLst>
          </p:cNvPr>
          <p:cNvSpPr txBox="1"/>
          <p:nvPr/>
        </p:nvSpPr>
        <p:spPr>
          <a:xfrm>
            <a:off x="152400" y="2192941"/>
            <a:ext cx="11887200" cy="4102533"/>
          </a:xfrm>
          <a:prstGeom prst="rect">
            <a:avLst/>
          </a:prstGeom>
          <a:noFill/>
        </p:spPr>
        <p:txBody>
          <a:bodyPr wrap="square">
            <a:spAutoFit/>
          </a:bodyPr>
          <a:lstStyle/>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Titoli di Efficienza Energetica (TEE)</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Certificati Bianchi CAR (Cogenerazione ad alto rendimento)</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Conto Termico 2.0</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Decreto FER 1</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Detrazioni fiscali</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Credito di imposta su acquisto beni strumentali</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Bandi nazionali e regionali</a:t>
            </a:r>
          </a:p>
          <a:p>
            <a:pPr algn="just" defTabSz="457200">
              <a:lnSpc>
                <a:spcPct val="150000"/>
              </a:lnSpc>
              <a:buSzPct val="80000"/>
              <a:defRPr sz="2200" b="1">
                <a:solidFill>
                  <a:srgbClr val="000000"/>
                </a:solidFill>
                <a:latin typeface="MontserratRoman-Regular"/>
                <a:ea typeface="MontserratRoman-Regular"/>
                <a:cs typeface="MontserratRoman-Regular"/>
                <a:sym typeface="MontserratRoman-Regular"/>
              </a:defRPr>
            </a:pPr>
            <a:r>
              <a:rPr lang="it-IT" dirty="0"/>
              <a:t>Fondo nazionale efficienza energetica</a:t>
            </a:r>
          </a:p>
        </p:txBody>
      </p:sp>
    </p:spTree>
    <p:extLst>
      <p:ext uri="{BB962C8B-B14F-4D97-AF65-F5344CB8AC3E}">
        <p14:creationId xmlns:p14="http://schemas.microsoft.com/office/powerpoint/2010/main" val="5913184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lstStyle/>
          <a:p>
            <a:r>
              <a:rPr lang="it-IT" dirty="0"/>
              <a:t>Crediti d’imposta energia</a:t>
            </a:r>
            <a:br>
              <a:rPr lang="it-IT" dirty="0"/>
            </a:br>
            <a:r>
              <a:rPr lang="it-IT" dirty="0"/>
              <a:t>elettrica</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9" name="object 7">
            <a:extLst>
              <a:ext uri="{FF2B5EF4-FFF2-40B4-BE49-F238E27FC236}">
                <a16:creationId xmlns:a16="http://schemas.microsoft.com/office/drawing/2014/main" id="{1A24DAEE-BD2C-44CB-0E24-99AF13E2E375}"/>
              </a:ext>
            </a:extLst>
          </p:cNvPr>
          <p:cNvGraphicFramePr>
            <a:graphicFrameLocks noGrp="1"/>
          </p:cNvGraphicFramePr>
          <p:nvPr/>
        </p:nvGraphicFramePr>
        <p:xfrm>
          <a:off x="311150" y="2323071"/>
          <a:ext cx="11569699" cy="4355996"/>
        </p:xfrm>
        <a:graphic>
          <a:graphicData uri="http://schemas.openxmlformats.org/drawingml/2006/table">
            <a:tbl>
              <a:tblPr firstRow="1" bandRow="1"/>
              <a:tblGrid>
                <a:gridCol w="2638290">
                  <a:extLst>
                    <a:ext uri="{9D8B030D-6E8A-4147-A177-3AD203B41FA5}">
                      <a16:colId xmlns:a16="http://schemas.microsoft.com/office/drawing/2014/main" val="20000"/>
                    </a:ext>
                  </a:extLst>
                </a:gridCol>
                <a:gridCol w="2477014">
                  <a:extLst>
                    <a:ext uri="{9D8B030D-6E8A-4147-A177-3AD203B41FA5}">
                      <a16:colId xmlns:a16="http://schemas.microsoft.com/office/drawing/2014/main" val="20001"/>
                    </a:ext>
                  </a:extLst>
                </a:gridCol>
                <a:gridCol w="2248002">
                  <a:extLst>
                    <a:ext uri="{9D8B030D-6E8A-4147-A177-3AD203B41FA5}">
                      <a16:colId xmlns:a16="http://schemas.microsoft.com/office/drawing/2014/main" val="20002"/>
                    </a:ext>
                  </a:extLst>
                </a:gridCol>
                <a:gridCol w="2469029">
                  <a:extLst>
                    <a:ext uri="{9D8B030D-6E8A-4147-A177-3AD203B41FA5}">
                      <a16:colId xmlns:a16="http://schemas.microsoft.com/office/drawing/2014/main" val="20003"/>
                    </a:ext>
                  </a:extLst>
                </a:gridCol>
                <a:gridCol w="1737364">
                  <a:extLst>
                    <a:ext uri="{9D8B030D-6E8A-4147-A177-3AD203B41FA5}">
                      <a16:colId xmlns:a16="http://schemas.microsoft.com/office/drawing/2014/main" val="20004"/>
                    </a:ext>
                  </a:extLst>
                </a:gridCol>
              </a:tblGrid>
              <a:tr h="449175">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314325" marR="307340" indent="65405">
                        <a:lnSpc>
                          <a:spcPct val="100000"/>
                        </a:lnSpc>
                      </a:pPr>
                      <a:r>
                        <a:rPr sz="1200" b="1" dirty="0" err="1">
                          <a:solidFill>
                            <a:srgbClr val="FFFFFF"/>
                          </a:solidFill>
                          <a:latin typeface="Montserrat" panose="00000500000000000000" pitchFamily="2" charset="0"/>
                          <a:cs typeface="Calibri" panose="020F0502020204030204" pitchFamily="34" charset="0"/>
                        </a:rPr>
                        <a:t>Soggetti</a:t>
                      </a:r>
                      <a:r>
                        <a:rPr sz="1200" b="1" dirty="0">
                          <a:solidFill>
                            <a:srgbClr val="FFFFFF"/>
                          </a:solidFill>
                          <a:latin typeface="Montserrat" panose="00000500000000000000" pitchFamily="2" charset="0"/>
                          <a:cs typeface="Calibri" panose="020F0502020204030204" pitchFamily="34" charset="0"/>
                        </a:rPr>
                        <a:t> </a:t>
                      </a:r>
                      <a:r>
                        <a:rPr sz="1200" b="1" spc="5" dirty="0">
                          <a:solidFill>
                            <a:srgbClr val="FFFFFF"/>
                          </a:solidFill>
                          <a:latin typeface="Montserrat" panose="00000500000000000000" pitchFamily="2" charset="0"/>
                          <a:cs typeface="Calibri" panose="020F0502020204030204" pitchFamily="34" charset="0"/>
                        </a:rPr>
                        <a:t> </a:t>
                      </a:r>
                      <a:r>
                        <a:rPr sz="1200" b="1" dirty="0" err="1">
                          <a:solidFill>
                            <a:srgbClr val="FFFFFF"/>
                          </a:solidFill>
                          <a:latin typeface="Montserrat" panose="00000500000000000000" pitchFamily="2" charset="0"/>
                          <a:cs typeface="Calibri" panose="020F0502020204030204" pitchFamily="34" charset="0"/>
                        </a:rPr>
                        <a:t>b</a:t>
                      </a:r>
                      <a:r>
                        <a:rPr sz="1200" b="1" spc="-10" dirty="0" err="1">
                          <a:solidFill>
                            <a:srgbClr val="FFFFFF"/>
                          </a:solidFill>
                          <a:latin typeface="Montserrat" panose="00000500000000000000" pitchFamily="2" charset="0"/>
                          <a:cs typeface="Calibri" panose="020F0502020204030204" pitchFamily="34" charset="0"/>
                        </a:rPr>
                        <a:t>e</a:t>
                      </a:r>
                      <a:r>
                        <a:rPr sz="1200" b="1" dirty="0" err="1">
                          <a:solidFill>
                            <a:srgbClr val="FFFFFF"/>
                          </a:solidFill>
                          <a:latin typeface="Montserrat" panose="00000500000000000000" pitchFamily="2" charset="0"/>
                          <a:cs typeface="Calibri" panose="020F0502020204030204" pitchFamily="34" charset="0"/>
                        </a:rPr>
                        <a:t>n</a:t>
                      </a:r>
                      <a:r>
                        <a:rPr sz="1200" b="1" spc="-10" dirty="0" err="1">
                          <a:solidFill>
                            <a:srgbClr val="FFFFFF"/>
                          </a:solidFill>
                          <a:latin typeface="Montserrat" panose="00000500000000000000" pitchFamily="2" charset="0"/>
                          <a:cs typeface="Calibri" panose="020F0502020204030204" pitchFamily="34" charset="0"/>
                        </a:rPr>
                        <a:t>e</a:t>
                      </a:r>
                      <a:r>
                        <a:rPr sz="1200" b="1" spc="-5" dirty="0" err="1">
                          <a:solidFill>
                            <a:srgbClr val="FFFFFF"/>
                          </a:solidFill>
                          <a:latin typeface="Montserrat" panose="00000500000000000000" pitchFamily="2" charset="0"/>
                          <a:cs typeface="Calibri" panose="020F0502020204030204" pitchFamily="34" charset="0"/>
                        </a:rPr>
                        <a:t>f</a:t>
                      </a:r>
                      <a:r>
                        <a:rPr sz="1200" b="1" dirty="0" err="1">
                          <a:solidFill>
                            <a:srgbClr val="FFFFFF"/>
                          </a:solidFill>
                          <a:latin typeface="Montserrat" panose="00000500000000000000" pitchFamily="2" charset="0"/>
                          <a:cs typeface="Calibri" panose="020F0502020204030204" pitchFamily="34" charset="0"/>
                        </a:rPr>
                        <a:t>i</a:t>
                      </a:r>
                      <a:r>
                        <a:rPr sz="1200" b="1" spc="-5" dirty="0" err="1">
                          <a:solidFill>
                            <a:srgbClr val="FFFFFF"/>
                          </a:solidFill>
                          <a:latin typeface="Montserrat" panose="00000500000000000000" pitchFamily="2" charset="0"/>
                          <a:cs typeface="Calibri" panose="020F0502020204030204" pitchFamily="34" charset="0"/>
                        </a:rPr>
                        <a:t>c</a:t>
                      </a:r>
                      <a:r>
                        <a:rPr sz="1200" b="1" dirty="0" err="1">
                          <a:solidFill>
                            <a:srgbClr val="FFFFFF"/>
                          </a:solidFill>
                          <a:latin typeface="Montserrat" panose="00000500000000000000" pitchFamily="2" charset="0"/>
                          <a:cs typeface="Calibri" panose="020F0502020204030204" pitchFamily="34" charset="0"/>
                        </a:rPr>
                        <a:t>i</a:t>
                      </a:r>
                      <a:r>
                        <a:rPr sz="1200" b="1" spc="-5" dirty="0" err="1">
                          <a:solidFill>
                            <a:srgbClr val="FFFFFF"/>
                          </a:solidFill>
                          <a:latin typeface="Montserrat" panose="00000500000000000000" pitchFamily="2" charset="0"/>
                          <a:cs typeface="Calibri" panose="020F0502020204030204" pitchFamily="34" charset="0"/>
                        </a:rPr>
                        <a:t>ari</a:t>
                      </a:r>
                      <a:endParaRPr sz="1200" dirty="0">
                        <a:latin typeface="Montserrat" panose="00000500000000000000" pitchFamily="2" charset="0"/>
                        <a:cs typeface="Calibri" panose="020F0502020204030204" pitchFamily="34" charset="0"/>
                      </a:endParaRPr>
                    </a:p>
                  </a:txBody>
                  <a:tcPr marL="0" marR="0" marT="4231"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lnTlToBr w="12700" cmpd="sng">
                      <a:noFill/>
                      <a:prstDash val="solid"/>
                    </a:lnTlToBr>
                    <a:lnBlToTr w="12700" cmpd="sng">
                      <a:noFill/>
                      <a:prstDash val="solid"/>
                    </a:lnBlToTr>
                    <a:solidFill>
                      <a:srgbClr val="4F81BC"/>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spcBef>
                          <a:spcPts val="5"/>
                        </a:spcBef>
                      </a:pPr>
                      <a:r>
                        <a:rPr sz="1200" b="1" dirty="0" err="1">
                          <a:solidFill>
                            <a:srgbClr val="FFFFFF"/>
                          </a:solidFill>
                          <a:latin typeface="Montserrat" panose="00000500000000000000" pitchFamily="2" charset="0"/>
                          <a:cs typeface="Calibri" panose="020F0502020204030204" pitchFamily="34" charset="0"/>
                        </a:rPr>
                        <a:t>Requisito</a:t>
                      </a:r>
                      <a:endParaRPr sz="1200" dirty="0">
                        <a:latin typeface="Montserrat" panose="00000500000000000000" pitchFamily="2" charset="0"/>
                        <a:cs typeface="Calibri" panose="020F0502020204030204" pitchFamily="34" charset="0"/>
                      </a:endParaRPr>
                    </a:p>
                  </a:txBody>
                  <a:tcPr marL="0" marR="0" marT="3702"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lnTlToBr w="12700" cmpd="sng">
                      <a:noFill/>
                      <a:prstDash val="solid"/>
                    </a:lnTlToBr>
                    <a:lnBlToTr w="12700" cmpd="sng">
                      <a:noFill/>
                      <a:prstDash val="solid"/>
                    </a:lnBlToTr>
                    <a:solidFill>
                      <a:srgbClr val="4F81BC"/>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635" algn="ctr">
                        <a:lnSpc>
                          <a:spcPct val="100000"/>
                        </a:lnSpc>
                        <a:spcBef>
                          <a:spcPts val="5"/>
                        </a:spcBef>
                      </a:pPr>
                      <a:r>
                        <a:rPr sz="1200" b="1" dirty="0" err="1">
                          <a:solidFill>
                            <a:srgbClr val="FFFFFF"/>
                          </a:solidFill>
                          <a:latin typeface="Montserrat" panose="00000500000000000000" pitchFamily="2" charset="0"/>
                          <a:cs typeface="Calibri" panose="020F0502020204030204" pitchFamily="34" charset="0"/>
                        </a:rPr>
                        <a:t>Normativa</a:t>
                      </a:r>
                      <a:endParaRPr sz="1200" dirty="0">
                        <a:latin typeface="Montserrat" panose="00000500000000000000" pitchFamily="2" charset="0"/>
                        <a:cs typeface="Calibri" panose="020F0502020204030204" pitchFamily="34" charset="0"/>
                      </a:endParaRPr>
                    </a:p>
                  </a:txBody>
                  <a:tcPr marL="0" marR="0" marT="3702"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lnTlToBr w="12700" cmpd="sng">
                      <a:noFill/>
                      <a:prstDash val="solid"/>
                    </a:lnTlToBr>
                    <a:lnBlToTr w="12700" cmpd="sng">
                      <a:noFill/>
                      <a:prstDash val="solid"/>
                    </a:lnBlToTr>
                    <a:solidFill>
                      <a:srgbClr val="4F81BC"/>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245110" marR="236854" indent="147320">
                        <a:lnSpc>
                          <a:spcPct val="100000"/>
                        </a:lnSpc>
                      </a:pPr>
                      <a:r>
                        <a:rPr sz="1200" b="1" spc="-5" dirty="0" err="1">
                          <a:solidFill>
                            <a:srgbClr val="FFFFFF"/>
                          </a:solidFill>
                          <a:latin typeface="Montserrat" panose="00000500000000000000" pitchFamily="2" charset="0"/>
                          <a:cs typeface="Calibri" panose="020F0502020204030204" pitchFamily="34" charset="0"/>
                        </a:rPr>
                        <a:t>Periodo</a:t>
                      </a:r>
                      <a:r>
                        <a:rPr sz="1200" b="1" spc="-5" dirty="0">
                          <a:solidFill>
                            <a:srgbClr val="FFFFFF"/>
                          </a:solidFill>
                          <a:latin typeface="Montserrat" panose="00000500000000000000" pitchFamily="2" charset="0"/>
                          <a:cs typeface="Calibri" panose="020F0502020204030204" pitchFamily="34" charset="0"/>
                        </a:rPr>
                        <a:t> </a:t>
                      </a:r>
                      <a:r>
                        <a:rPr sz="1200" b="1" dirty="0">
                          <a:solidFill>
                            <a:srgbClr val="FFFFFF"/>
                          </a:solidFill>
                          <a:latin typeface="Montserrat" panose="00000500000000000000" pitchFamily="2" charset="0"/>
                          <a:cs typeface="Calibri" panose="020F0502020204030204" pitchFamily="34" charset="0"/>
                        </a:rPr>
                        <a:t> </a:t>
                      </a:r>
                      <a:r>
                        <a:rPr sz="1200" b="1" spc="-5" dirty="0" err="1">
                          <a:solidFill>
                            <a:srgbClr val="FFFFFF"/>
                          </a:solidFill>
                          <a:latin typeface="Montserrat" panose="00000500000000000000" pitchFamily="2" charset="0"/>
                          <a:cs typeface="Calibri" panose="020F0502020204030204" pitchFamily="34" charset="0"/>
                        </a:rPr>
                        <a:t>a</a:t>
                      </a:r>
                      <a:r>
                        <a:rPr sz="1200" b="1" dirty="0" err="1">
                          <a:solidFill>
                            <a:srgbClr val="FFFFFF"/>
                          </a:solidFill>
                          <a:latin typeface="Montserrat" panose="00000500000000000000" pitchFamily="2" charset="0"/>
                          <a:cs typeface="Calibri" panose="020F0502020204030204" pitchFamily="34" charset="0"/>
                        </a:rPr>
                        <a:t>g</a:t>
                      </a:r>
                      <a:r>
                        <a:rPr sz="1200" b="1" spc="-5" dirty="0" err="1">
                          <a:solidFill>
                            <a:srgbClr val="FFFFFF"/>
                          </a:solidFill>
                          <a:latin typeface="Montserrat" panose="00000500000000000000" pitchFamily="2" charset="0"/>
                          <a:cs typeface="Calibri" panose="020F0502020204030204" pitchFamily="34" charset="0"/>
                        </a:rPr>
                        <a:t>e</a:t>
                      </a:r>
                      <a:r>
                        <a:rPr sz="1200" b="1" dirty="0" err="1">
                          <a:solidFill>
                            <a:srgbClr val="FFFFFF"/>
                          </a:solidFill>
                          <a:latin typeface="Montserrat" panose="00000500000000000000" pitchFamily="2" charset="0"/>
                          <a:cs typeface="Calibri" panose="020F0502020204030204" pitchFamily="34" charset="0"/>
                        </a:rPr>
                        <a:t>v</a:t>
                      </a:r>
                      <a:r>
                        <a:rPr sz="1200" b="1" spc="-5" dirty="0" err="1">
                          <a:solidFill>
                            <a:srgbClr val="FFFFFF"/>
                          </a:solidFill>
                          <a:latin typeface="Montserrat" panose="00000500000000000000" pitchFamily="2" charset="0"/>
                          <a:cs typeface="Calibri" panose="020F0502020204030204" pitchFamily="34" charset="0"/>
                        </a:rPr>
                        <a:t>o</a:t>
                      </a:r>
                      <a:r>
                        <a:rPr sz="1200" b="1" dirty="0" err="1">
                          <a:solidFill>
                            <a:srgbClr val="FFFFFF"/>
                          </a:solidFill>
                          <a:latin typeface="Montserrat" panose="00000500000000000000" pitchFamily="2" charset="0"/>
                          <a:cs typeface="Calibri" panose="020F0502020204030204" pitchFamily="34" charset="0"/>
                        </a:rPr>
                        <a:t>l</a:t>
                      </a:r>
                      <a:r>
                        <a:rPr sz="1200" b="1" spc="-5" dirty="0" err="1">
                          <a:solidFill>
                            <a:srgbClr val="FFFFFF"/>
                          </a:solidFill>
                          <a:latin typeface="Montserrat" panose="00000500000000000000" pitchFamily="2" charset="0"/>
                          <a:cs typeface="Calibri" panose="020F0502020204030204" pitchFamily="34" charset="0"/>
                        </a:rPr>
                        <a:t>az</a:t>
                      </a:r>
                      <a:r>
                        <a:rPr sz="1200" b="1" dirty="0" err="1">
                          <a:solidFill>
                            <a:srgbClr val="FFFFFF"/>
                          </a:solidFill>
                          <a:latin typeface="Montserrat" panose="00000500000000000000" pitchFamily="2" charset="0"/>
                          <a:cs typeface="Calibri" panose="020F0502020204030204" pitchFamily="34" charset="0"/>
                        </a:rPr>
                        <a:t>i</a:t>
                      </a:r>
                      <a:r>
                        <a:rPr sz="1200" b="1" spc="-5" dirty="0" err="1">
                          <a:solidFill>
                            <a:srgbClr val="FFFFFF"/>
                          </a:solidFill>
                          <a:latin typeface="Montserrat" panose="00000500000000000000" pitchFamily="2" charset="0"/>
                          <a:cs typeface="Calibri" panose="020F0502020204030204" pitchFamily="34" charset="0"/>
                        </a:rPr>
                        <a:t>o</a:t>
                      </a:r>
                      <a:r>
                        <a:rPr sz="1200" b="1" dirty="0" err="1">
                          <a:solidFill>
                            <a:srgbClr val="FFFFFF"/>
                          </a:solidFill>
                          <a:latin typeface="Montserrat" panose="00000500000000000000" pitchFamily="2" charset="0"/>
                          <a:cs typeface="Calibri" panose="020F0502020204030204" pitchFamily="34" charset="0"/>
                        </a:rPr>
                        <a:t>ne</a:t>
                      </a:r>
                      <a:endParaRPr sz="1200" dirty="0">
                        <a:latin typeface="Montserrat" panose="00000500000000000000" pitchFamily="2" charset="0"/>
                        <a:cs typeface="Calibri" panose="020F0502020204030204" pitchFamily="34" charset="0"/>
                      </a:endParaRPr>
                    </a:p>
                  </a:txBody>
                  <a:tcPr marL="0" marR="0" marT="4231"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lnTlToBr w="12700" cmpd="sng">
                      <a:noFill/>
                      <a:prstDash val="solid"/>
                    </a:lnTlToBr>
                    <a:lnBlToTr w="12700" cmpd="sng">
                      <a:noFill/>
                      <a:prstDash val="solid"/>
                    </a:lnBlToTr>
                    <a:solidFill>
                      <a:srgbClr val="4F81BC"/>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2540" algn="ctr">
                        <a:lnSpc>
                          <a:spcPct val="100000"/>
                        </a:lnSpc>
                        <a:spcBef>
                          <a:spcPts val="5"/>
                        </a:spcBef>
                      </a:pPr>
                      <a:r>
                        <a:rPr sz="1200" b="1" dirty="0" err="1">
                          <a:solidFill>
                            <a:srgbClr val="FFFFFF"/>
                          </a:solidFill>
                          <a:latin typeface="Montserrat" panose="00000500000000000000" pitchFamily="2" charset="0"/>
                          <a:cs typeface="Calibri" panose="020F0502020204030204" pitchFamily="34" charset="0"/>
                        </a:rPr>
                        <a:t>Agevolazione</a:t>
                      </a:r>
                      <a:endParaRPr sz="1200" dirty="0">
                        <a:latin typeface="Montserrat" panose="00000500000000000000" pitchFamily="2" charset="0"/>
                        <a:cs typeface="Calibri" panose="020F0502020204030204" pitchFamily="34" charset="0"/>
                      </a:endParaRPr>
                    </a:p>
                  </a:txBody>
                  <a:tcPr marL="0" marR="0" marT="3702"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lnTlToBr w="12700" cmpd="sng">
                      <a:noFill/>
                      <a:prstDash val="solid"/>
                    </a:lnTlToBr>
                    <a:lnBlToTr w="12700" cmpd="sng">
                      <a:noFill/>
                      <a:prstDash val="solid"/>
                    </a:lnBlToTr>
                    <a:solidFill>
                      <a:srgbClr val="4F81BC"/>
                    </a:solidFill>
                  </a:tcPr>
                </a:tc>
                <a:extLst>
                  <a:ext uri="{0D108BD9-81ED-4DB2-BD59-A6C34878D82A}">
                    <a16:rowId xmlns:a16="http://schemas.microsoft.com/office/drawing/2014/main" val="10000"/>
                  </a:ext>
                </a:extLst>
              </a:tr>
              <a:tr h="319236">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spcBef>
                          <a:spcPts val="295"/>
                        </a:spcBef>
                      </a:pPr>
                      <a:r>
                        <a:rPr sz="1200" dirty="0" err="1">
                          <a:latin typeface="Montserrat" panose="00000500000000000000" pitchFamily="2" charset="0"/>
                          <a:cs typeface="Calibri" panose="020F0502020204030204" pitchFamily="34" charset="0"/>
                        </a:rPr>
                        <a:t>Incremento</a:t>
                      </a:r>
                      <a:r>
                        <a:rPr sz="1200" dirty="0">
                          <a:latin typeface="Montserrat" panose="00000500000000000000" pitchFamily="2" charset="0"/>
                          <a:cs typeface="Calibri" panose="020F0502020204030204" pitchFamily="34" charset="0"/>
                        </a:rPr>
                        <a:t>,</a:t>
                      </a:r>
                      <a:r>
                        <a:rPr sz="1200" spc="-25"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nell’ultimo</a:t>
                      </a:r>
                      <a:r>
                        <a:rPr sz="1200" spc="-35"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trimest</a:t>
                      </a:r>
                      <a:r>
                        <a:rPr lang="it-IT" sz="1200" spc="-5" dirty="0">
                          <a:latin typeface="Montserrat" panose="00000500000000000000" pitchFamily="2" charset="0"/>
                          <a:cs typeface="Calibri" panose="020F0502020204030204" pitchFamily="34" charset="0"/>
                        </a:rPr>
                        <a:t>re</a:t>
                      </a:r>
                      <a:endParaRPr sz="1200" dirty="0">
                        <a:latin typeface="Montserrat" panose="00000500000000000000" pitchFamily="2" charset="0"/>
                        <a:cs typeface="Calibri" panose="020F0502020204030204" pitchFamily="34" charset="0"/>
                      </a:endParaRPr>
                    </a:p>
                  </a:txBody>
                  <a:tcPr marL="0" marR="0" marT="31203" marB="0" anchor="ctr">
                    <a:lnL w="12700">
                      <a:solidFill>
                        <a:srgbClr val="FFFFFF"/>
                      </a:solidFill>
                      <a:prstDash val="solid"/>
                    </a:lnL>
                    <a:lnR w="12700">
                      <a:solidFill>
                        <a:srgbClr val="FFFFFF"/>
                      </a:solidFill>
                      <a:prstDash val="solid"/>
                    </a:lnR>
                    <a:lnT w="381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1"/>
                  </a:ext>
                </a:extLst>
              </a:tr>
              <a:tr h="366249">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0" marR="0" lvl="0" indent="0" algn="ctr" defTabSz="584200" rtl="0" eaLnBrk="1" fontAlgn="auto" latinLnBrk="0" hangingPunct="1">
                        <a:lnSpc>
                          <a:spcPct val="100000"/>
                        </a:lnSpc>
                        <a:spcBef>
                          <a:spcPts val="0"/>
                        </a:spcBef>
                        <a:spcAft>
                          <a:spcPts val="0"/>
                        </a:spcAft>
                        <a:buClrTx/>
                        <a:buSzTx/>
                        <a:buFontTx/>
                        <a:buNone/>
                        <a:tabLst/>
                        <a:defRPr/>
                      </a:pPr>
                      <a:r>
                        <a:rPr lang="it-IT" sz="1200" spc="-5" dirty="0">
                          <a:latin typeface="Montserrat" panose="00000500000000000000" pitchFamily="2" charset="0"/>
                          <a:cs typeface="Calibri" panose="020F0502020204030204" pitchFamily="34" charset="0"/>
                        </a:rPr>
                        <a:t>Imprese</a:t>
                      </a:r>
                      <a:endParaRPr lang="it-IT" sz="1200" dirty="0">
                        <a:latin typeface="Montserrat" panose="00000500000000000000" pitchFamily="2" charset="0"/>
                        <a:cs typeface="Calibri" panose="020F0502020204030204" pitchFamily="34" charset="0"/>
                      </a:endParaRPr>
                    </a:p>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a:latin typeface="Montserrat" panose="00000500000000000000" pitchFamily="2" charset="0"/>
                          <a:cs typeface="Calibri" panose="020F0502020204030204" pitchFamily="34" charset="0"/>
                        </a:rPr>
                        <a:t>2021,</a:t>
                      </a:r>
                      <a:r>
                        <a:rPr sz="1200" spc="-15">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del</a:t>
                      </a:r>
                      <a:r>
                        <a:rPr sz="1200" spc="-2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costo</a:t>
                      </a:r>
                      <a:r>
                        <a:rPr sz="1200" spc="-1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per</a:t>
                      </a:r>
                      <a:r>
                        <a:rPr sz="1200" spc="-1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kWh</a:t>
                      </a:r>
                      <a:r>
                        <a:rPr sz="1200" spc="-2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(al</a:t>
                      </a:r>
                      <a:r>
                        <a:rPr sz="1200" spc="-2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netto</a:t>
                      </a: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2"/>
                  </a:ext>
                </a:extLst>
              </a:tr>
              <a:tr h="366249">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0" marR="0" lvl="0" indent="0" algn="ctr" defTabSz="584200" rtl="0" eaLnBrk="1" fontAlgn="auto" latinLnBrk="0" hangingPunct="1">
                        <a:lnSpc>
                          <a:spcPct val="100000"/>
                        </a:lnSpc>
                        <a:spcBef>
                          <a:spcPts val="0"/>
                        </a:spcBef>
                        <a:spcAft>
                          <a:spcPts val="0"/>
                        </a:spcAft>
                        <a:buClrTx/>
                        <a:buSzTx/>
                        <a:buFontTx/>
                        <a:buNone/>
                        <a:tabLst/>
                        <a:defRPr/>
                      </a:pPr>
                      <a:r>
                        <a:rPr lang="it-IT" sz="1200" b="1" dirty="0">
                          <a:latin typeface="Montserrat" panose="00000500000000000000" pitchFamily="2" charset="0"/>
                          <a:cs typeface="Calibri" panose="020F0502020204030204" pitchFamily="34" charset="0"/>
                        </a:rPr>
                        <a:t>Energivore</a:t>
                      </a:r>
                    </a:p>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spc="-5">
                          <a:latin typeface="Montserrat" panose="00000500000000000000" pitchFamily="2" charset="0"/>
                          <a:cs typeface="Calibri" panose="020F0502020204030204" pitchFamily="34" charset="0"/>
                        </a:rPr>
                        <a:t>di</a:t>
                      </a:r>
                      <a:r>
                        <a:rPr sz="1200" spc="-25">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imposte</a:t>
                      </a:r>
                      <a:r>
                        <a:rPr sz="1200" spc="-1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ed</a:t>
                      </a:r>
                      <a:r>
                        <a:rPr sz="1200" spc="-2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eventuali</a:t>
                      </a:r>
                      <a:r>
                        <a:rPr sz="1200" spc="-4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sussidi)</a:t>
                      </a: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spc="-5" dirty="0">
                          <a:latin typeface="Montserrat" panose="00000500000000000000" pitchFamily="2" charset="0"/>
                          <a:cs typeface="Calibri" panose="020F0502020204030204" pitchFamily="34" charset="0"/>
                        </a:rPr>
                        <a:t>Art.</a:t>
                      </a:r>
                      <a:r>
                        <a:rPr sz="1200" spc="-30"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15</a:t>
                      </a:r>
                      <a:r>
                        <a:rPr sz="1200" spc="-20" dirty="0">
                          <a:latin typeface="Montserrat" panose="00000500000000000000" pitchFamily="2" charset="0"/>
                          <a:cs typeface="Calibri" panose="020F0502020204030204" pitchFamily="34" charset="0"/>
                        </a:rPr>
                        <a:t> </a:t>
                      </a:r>
                      <a:r>
                        <a:rPr sz="1200" spc="-5" dirty="0">
                          <a:latin typeface="Montserrat" panose="00000500000000000000" pitchFamily="2" charset="0"/>
                          <a:cs typeface="Calibri" panose="020F0502020204030204" pitchFamily="34" charset="0"/>
                        </a:rPr>
                        <a:t>D.L.</a:t>
                      </a:r>
                      <a:r>
                        <a:rPr sz="1200" spc="-10"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4/2022</a:t>
                      </a: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dirty="0">
                          <a:latin typeface="Montserrat" panose="00000500000000000000" pitchFamily="2" charset="0"/>
                          <a:cs typeface="Calibri" panose="020F0502020204030204" pitchFamily="34" charset="0"/>
                        </a:rPr>
                        <a:t>I</a:t>
                      </a:r>
                      <a:r>
                        <a:rPr sz="1200" spc="-15"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trimestre</a:t>
                      </a:r>
                      <a:r>
                        <a:rPr sz="1200" spc="-35"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2022</a:t>
                      </a: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2540" algn="ctr">
                        <a:lnSpc>
                          <a:spcPct val="100000"/>
                        </a:lnSpc>
                      </a:pPr>
                      <a:r>
                        <a:rPr sz="1200" b="1" dirty="0">
                          <a:latin typeface="Montserrat" panose="00000500000000000000" pitchFamily="2" charset="0"/>
                          <a:cs typeface="Calibri" panose="020F0502020204030204" pitchFamily="34" charset="0"/>
                        </a:rPr>
                        <a:t>20%</a:t>
                      </a: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3"/>
                  </a:ext>
                </a:extLst>
              </a:tr>
              <a:tr h="297484">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spc="-5">
                          <a:latin typeface="Montserrat" panose="00000500000000000000" pitchFamily="2" charset="0"/>
                          <a:cs typeface="Calibri" panose="020F0502020204030204" pitchFamily="34" charset="0"/>
                        </a:rPr>
                        <a:t>superiore</a:t>
                      </a:r>
                      <a:r>
                        <a:rPr sz="1200" spc="-4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al</a:t>
                      </a:r>
                      <a:r>
                        <a:rPr sz="1200" spc="-1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30%</a:t>
                      </a:r>
                      <a:r>
                        <a:rPr sz="1200" spc="-35">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rispetto</a:t>
                      </a:r>
                      <a:r>
                        <a:rPr sz="1200" spc="-2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al</a:t>
                      </a: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4"/>
                  </a:ext>
                </a:extLst>
              </a:tr>
              <a:tr h="297484">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endParaRPr sz="1200" b="1"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a:latin typeface="Montserrat" panose="00000500000000000000" pitchFamily="2" charset="0"/>
                          <a:cs typeface="Calibri" panose="020F0502020204030204" pitchFamily="34" charset="0"/>
                        </a:rPr>
                        <a:t>medesimo</a:t>
                      </a:r>
                      <a:r>
                        <a:rPr sz="1200" spc="-4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periodo</a:t>
                      </a:r>
                      <a:r>
                        <a:rPr sz="1200" spc="-4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del</a:t>
                      </a:r>
                      <a:r>
                        <a:rPr sz="1200" spc="-3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2019.</a:t>
                      </a: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5"/>
                  </a:ext>
                </a:extLst>
              </a:tr>
              <a:tr h="449693">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spcBef>
                          <a:spcPts val="20"/>
                        </a:spcBef>
                      </a:pPr>
                      <a:endParaRPr sz="1200" dirty="0">
                        <a:latin typeface="Montserrat" panose="00000500000000000000" pitchFamily="2" charset="0"/>
                        <a:cs typeface="Calibri" panose="020F0502020204030204" pitchFamily="34" charset="0"/>
                      </a:endParaRPr>
                    </a:p>
                    <a:p>
                      <a:pPr algn="ctr">
                        <a:lnSpc>
                          <a:spcPct val="100000"/>
                        </a:lnSpc>
                        <a:spcBef>
                          <a:spcPts val="5"/>
                        </a:spcBef>
                      </a:pPr>
                      <a:r>
                        <a:rPr sz="1200" spc="-5" dirty="0" err="1">
                          <a:latin typeface="Montserrat" panose="00000500000000000000" pitchFamily="2" charset="0"/>
                          <a:cs typeface="Calibri" panose="020F0502020204030204" pitchFamily="34" charset="0"/>
                        </a:rPr>
                        <a:t>Incremento</a:t>
                      </a:r>
                      <a:r>
                        <a:rPr sz="1200" spc="-5" dirty="0">
                          <a:latin typeface="Montserrat" panose="00000500000000000000" pitchFamily="2" charset="0"/>
                          <a:cs typeface="Calibri" panose="020F0502020204030204" pitchFamily="34" charset="0"/>
                        </a:rPr>
                        <a:t>,</a:t>
                      </a:r>
                      <a:r>
                        <a:rPr sz="1200" spc="-25" dirty="0">
                          <a:latin typeface="Montserrat" panose="00000500000000000000" pitchFamily="2" charset="0"/>
                          <a:cs typeface="Calibri" panose="020F0502020204030204" pitchFamily="34" charset="0"/>
                        </a:rPr>
                        <a:t> </a:t>
                      </a:r>
                      <a:r>
                        <a:rPr sz="1200" dirty="0" err="1">
                          <a:latin typeface="Montserrat" panose="00000500000000000000" pitchFamily="2" charset="0"/>
                          <a:cs typeface="Calibri" panose="020F0502020204030204" pitchFamily="34" charset="0"/>
                        </a:rPr>
                        <a:t>nel</a:t>
                      </a:r>
                      <a:r>
                        <a:rPr sz="1200" spc="-15"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primo</a:t>
                      </a:r>
                      <a:r>
                        <a:rPr sz="1200" spc="-20"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trimestre</a:t>
                      </a:r>
                      <a:endParaRPr sz="1200" dirty="0">
                        <a:latin typeface="Montserrat" panose="00000500000000000000" pitchFamily="2" charset="0"/>
                        <a:cs typeface="Calibri" panose="020F0502020204030204" pitchFamily="34" charset="0"/>
                      </a:endParaRPr>
                    </a:p>
                  </a:txBody>
                  <a:tcPr marL="0" marR="0" marT="2115"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spcBef>
                          <a:spcPts val="5"/>
                        </a:spcBef>
                      </a:pPr>
                      <a:endParaRPr sz="1200">
                        <a:latin typeface="Montserrat" panose="00000500000000000000" pitchFamily="2" charset="0"/>
                        <a:cs typeface="Calibri" panose="020F0502020204030204" pitchFamily="34" charset="0"/>
                      </a:endParaRPr>
                    </a:p>
                    <a:p>
                      <a:pPr algn="ctr">
                        <a:lnSpc>
                          <a:spcPct val="100000"/>
                        </a:lnSpc>
                        <a:spcBef>
                          <a:spcPts val="5"/>
                        </a:spcBef>
                      </a:pPr>
                      <a:r>
                        <a:rPr sz="1200">
                          <a:latin typeface="Montserrat" panose="00000500000000000000" pitchFamily="2" charset="0"/>
                          <a:cs typeface="Calibri" panose="020F0502020204030204" pitchFamily="34" charset="0"/>
                        </a:rPr>
                        <a:t>Art.</a:t>
                      </a:r>
                      <a:r>
                        <a:rPr sz="1200" spc="-3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4</a:t>
                      </a:r>
                      <a:r>
                        <a:rPr sz="1200" spc="-1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D.L.</a:t>
                      </a:r>
                      <a:r>
                        <a:rPr sz="1200" spc="-2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17/2022</a:t>
                      </a:r>
                    </a:p>
                  </a:txBody>
                  <a:tcPr marL="0" marR="0" marT="529"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spcBef>
                          <a:spcPts val="5"/>
                        </a:spcBef>
                      </a:pPr>
                      <a:endParaRPr sz="1200" dirty="0">
                        <a:latin typeface="Montserrat" panose="00000500000000000000" pitchFamily="2" charset="0"/>
                        <a:cs typeface="Calibri" panose="020F0502020204030204" pitchFamily="34" charset="0"/>
                      </a:endParaRPr>
                    </a:p>
                    <a:p>
                      <a:pPr marL="2540" algn="ctr">
                        <a:lnSpc>
                          <a:spcPct val="100000"/>
                        </a:lnSpc>
                        <a:spcBef>
                          <a:spcPts val="5"/>
                        </a:spcBef>
                      </a:pPr>
                      <a:r>
                        <a:rPr sz="1200" b="1" dirty="0">
                          <a:latin typeface="Montserrat" panose="00000500000000000000" pitchFamily="2" charset="0"/>
                          <a:cs typeface="Calibri" panose="020F0502020204030204" pitchFamily="34" charset="0"/>
                        </a:rPr>
                        <a:t>25%</a:t>
                      </a:r>
                    </a:p>
                  </a:txBody>
                  <a:tcPr marL="0" marR="0" marT="529"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6"/>
                  </a:ext>
                </a:extLst>
              </a:tr>
              <a:tr h="185319">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tc rowSpan="2">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145415">
                        <a:lnSpc>
                          <a:spcPct val="100000"/>
                        </a:lnSpc>
                      </a:pPr>
                      <a:r>
                        <a:rPr sz="1200">
                          <a:latin typeface="Montserrat" panose="00000500000000000000" pitchFamily="2" charset="0"/>
                          <a:cs typeface="Calibri" panose="020F0502020204030204" pitchFamily="34" charset="0"/>
                        </a:rPr>
                        <a:t>2022,</a:t>
                      </a:r>
                      <a:r>
                        <a:rPr sz="1200" spc="-15">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del</a:t>
                      </a:r>
                      <a:r>
                        <a:rPr sz="1200" spc="-2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costo</a:t>
                      </a:r>
                      <a:r>
                        <a:rPr sz="1200" spc="-1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per</a:t>
                      </a:r>
                      <a:r>
                        <a:rPr sz="1200" spc="-1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kWh</a:t>
                      </a:r>
                      <a:r>
                        <a:rPr sz="1200" spc="-2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(al</a:t>
                      </a:r>
                      <a:r>
                        <a:rPr sz="1200" spc="-2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netto</a:t>
                      </a: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tc rowSpan="2">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w="12700">
                      <a:solidFill>
                        <a:srgbClr val="FFFFFF"/>
                      </a:solidFill>
                      <a:prstDash val="solid"/>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7"/>
                  </a:ext>
                </a:extLst>
              </a:tr>
              <a:tr h="183125">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tc vMerge="1">
                  <a:txBody>
                    <a:bodyPr/>
                    <a:lstStyle/>
                    <a:p>
                      <a:endParaRPr/>
                    </a:p>
                  </a:txBody>
                  <a:tcPr marL="0" marR="0" marT="0" marB="0">
                    <a:lnL w="12700">
                      <a:solidFill>
                        <a:srgbClr val="FFFFFF"/>
                      </a:solidFill>
                      <a:prstDash val="solid"/>
                    </a:lnL>
                    <a:lnR w="12700">
                      <a:solidFill>
                        <a:srgbClr val="FFFFFF"/>
                      </a:solidFill>
                      <a:prstDash val="solid"/>
                    </a:ln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tc vMerge="1">
                  <a:txBody>
                    <a:bodyPr/>
                    <a:lstStyle/>
                    <a:p>
                      <a:endParaRPr/>
                    </a:p>
                  </a:txBody>
                  <a:tcPr marL="0" marR="0" marT="0" marB="0">
                    <a:lnL w="12700">
                      <a:solidFill>
                        <a:srgbClr val="FFFFFF"/>
                      </a:solidFill>
                      <a:prstDash val="solid"/>
                    </a:lnL>
                    <a:lnR w="12700">
                      <a:solidFill>
                        <a:srgbClr val="FFFFFF"/>
                      </a:solidFill>
                      <a:prstDash val="solid"/>
                    </a:ln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8"/>
                  </a:ext>
                </a:extLst>
              </a:tr>
              <a:tr h="732498">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0" marR="0" lvl="0" indent="0" algn="ctr" defTabSz="584200" rtl="0" eaLnBrk="1" fontAlgn="auto" latinLnBrk="0" hangingPunct="1">
                        <a:lnSpc>
                          <a:spcPct val="100000"/>
                        </a:lnSpc>
                        <a:spcBef>
                          <a:spcPts val="0"/>
                        </a:spcBef>
                        <a:spcAft>
                          <a:spcPts val="0"/>
                        </a:spcAft>
                        <a:buClrTx/>
                        <a:buSzTx/>
                        <a:buFontTx/>
                        <a:buNone/>
                        <a:tabLst/>
                        <a:defRPr/>
                      </a:pPr>
                      <a:r>
                        <a:rPr lang="it-IT" sz="1200" dirty="0">
                          <a:latin typeface="Montserrat" panose="00000500000000000000" pitchFamily="2" charset="0"/>
                          <a:cs typeface="Calibri" panose="020F0502020204030204" pitchFamily="34" charset="0"/>
                        </a:rPr>
                        <a:t>Imprese</a:t>
                      </a:r>
                      <a:r>
                        <a:rPr lang="it-IT" sz="1200" spc="-55" dirty="0">
                          <a:latin typeface="Montserrat" panose="00000500000000000000" pitchFamily="2" charset="0"/>
                          <a:cs typeface="Calibri" panose="020F0502020204030204" pitchFamily="34" charset="0"/>
                        </a:rPr>
                        <a:t> </a:t>
                      </a:r>
                      <a:r>
                        <a:rPr lang="it-IT" sz="1200" b="1" dirty="0">
                          <a:latin typeface="Montserrat" panose="00000500000000000000" pitchFamily="2" charset="0"/>
                          <a:cs typeface="Calibri" panose="020F0502020204030204" pitchFamily="34" charset="0"/>
                        </a:rPr>
                        <a:t>NON</a:t>
                      </a:r>
                    </a:p>
                    <a:p>
                      <a:pPr algn="ctr">
                        <a:lnSpc>
                          <a:spcPct val="100000"/>
                        </a:lnSpc>
                      </a:pPr>
                      <a:r>
                        <a:rPr lang="it-IT" sz="1200" b="1" spc="-5" dirty="0">
                          <a:latin typeface="Montserrat" panose="00000500000000000000" pitchFamily="2" charset="0"/>
                          <a:cs typeface="Calibri" panose="020F0502020204030204" pitchFamily="34" charset="0"/>
                        </a:rPr>
                        <a:t>Ene</a:t>
                      </a:r>
                      <a:r>
                        <a:rPr lang="it-IT" sz="1200" b="1" dirty="0">
                          <a:latin typeface="Montserrat" panose="00000500000000000000" pitchFamily="2" charset="0"/>
                          <a:cs typeface="Calibri" panose="020F0502020204030204" pitchFamily="34" charset="0"/>
                        </a:rPr>
                        <a:t>r</a:t>
                      </a:r>
                      <a:r>
                        <a:rPr lang="it-IT" sz="1200" b="1" spc="-5" dirty="0">
                          <a:latin typeface="Montserrat" panose="00000500000000000000" pitchFamily="2" charset="0"/>
                          <a:cs typeface="Calibri" panose="020F0502020204030204" pitchFamily="34" charset="0"/>
                        </a:rPr>
                        <a:t>g</a:t>
                      </a:r>
                      <a:r>
                        <a:rPr lang="it-IT" sz="1200" b="1" dirty="0">
                          <a:latin typeface="Montserrat" panose="00000500000000000000" pitchFamily="2" charset="0"/>
                          <a:cs typeface="Calibri" panose="020F0502020204030204" pitchFamily="34" charset="0"/>
                        </a:rPr>
                        <a:t>iv</a:t>
                      </a:r>
                      <a:r>
                        <a:rPr lang="it-IT" sz="1200" b="1" spc="-5" dirty="0">
                          <a:latin typeface="Montserrat" panose="00000500000000000000" pitchFamily="2" charset="0"/>
                          <a:cs typeface="Calibri" panose="020F0502020204030204" pitchFamily="34" charset="0"/>
                        </a:rPr>
                        <a:t>o</a:t>
                      </a:r>
                      <a:r>
                        <a:rPr lang="it-IT" sz="1200" b="1" dirty="0">
                          <a:latin typeface="Montserrat" panose="00000500000000000000" pitchFamily="2" charset="0"/>
                          <a:cs typeface="Calibri" panose="020F0502020204030204" pitchFamily="34" charset="0"/>
                        </a:rPr>
                        <a:t>re</a:t>
                      </a:r>
                      <a:r>
                        <a:rPr lang="it-IT" sz="1200" spc="-35" dirty="0">
                          <a:latin typeface="Montserrat" panose="00000500000000000000" pitchFamily="2" charset="0"/>
                          <a:cs typeface="Calibri" panose="020F0502020204030204" pitchFamily="34" charset="0"/>
                        </a:rPr>
                        <a:t> </a:t>
                      </a:r>
                      <a:r>
                        <a:rPr lang="it-IT" sz="1200" dirty="0">
                          <a:latin typeface="Montserrat" panose="00000500000000000000" pitchFamily="2" charset="0"/>
                          <a:cs typeface="Calibri" panose="020F0502020204030204" pitchFamily="34" charset="0"/>
                        </a:rPr>
                        <a:t>c</a:t>
                      </a:r>
                      <a:r>
                        <a:rPr lang="it-IT" sz="1200" spc="-10" dirty="0">
                          <a:latin typeface="Montserrat" panose="00000500000000000000" pitchFamily="2" charset="0"/>
                          <a:cs typeface="Calibri" panose="020F0502020204030204" pitchFamily="34" charset="0"/>
                        </a:rPr>
                        <a:t>o</a:t>
                      </a:r>
                      <a:r>
                        <a:rPr lang="it-IT" sz="1200" dirty="0">
                          <a:latin typeface="Montserrat" panose="00000500000000000000" pitchFamily="2" charset="0"/>
                          <a:cs typeface="Calibri" panose="020F0502020204030204" pitchFamily="34" charset="0"/>
                        </a:rPr>
                        <a:t>n</a:t>
                      </a:r>
                    </a:p>
                    <a:p>
                      <a:pPr marL="0" marR="0" lvl="0" indent="0" algn="ctr" defTabSz="584200" rtl="0" eaLnBrk="1" fontAlgn="auto" latinLnBrk="0" hangingPunct="1">
                        <a:lnSpc>
                          <a:spcPct val="100000"/>
                        </a:lnSpc>
                        <a:spcBef>
                          <a:spcPts val="0"/>
                        </a:spcBef>
                        <a:spcAft>
                          <a:spcPts val="0"/>
                        </a:spcAft>
                        <a:buClrTx/>
                        <a:buSzTx/>
                        <a:buFontTx/>
                        <a:buNone/>
                        <a:tabLst/>
                        <a:defRPr/>
                      </a:pPr>
                      <a:r>
                        <a:rPr lang="it-IT" sz="1200" spc="-5" dirty="0">
                          <a:latin typeface="Montserrat" panose="00000500000000000000" pitchFamily="2" charset="0"/>
                          <a:cs typeface="Calibri" panose="020F0502020204030204" pitchFamily="34" charset="0"/>
                        </a:rPr>
                        <a:t>contatore</a:t>
                      </a:r>
                      <a:r>
                        <a:rPr lang="it-IT" sz="1200" spc="-40" dirty="0">
                          <a:latin typeface="Montserrat" panose="00000500000000000000" pitchFamily="2" charset="0"/>
                          <a:cs typeface="Calibri" panose="020F0502020204030204" pitchFamily="34" charset="0"/>
                        </a:rPr>
                        <a:t> </a:t>
                      </a:r>
                      <a:r>
                        <a:rPr lang="it-IT" sz="1200" dirty="0">
                          <a:latin typeface="Montserrat" panose="00000500000000000000" pitchFamily="2" charset="0"/>
                          <a:cs typeface="Calibri" panose="020F0502020204030204" pitchFamily="34" charset="0"/>
                        </a:rPr>
                        <a:t>≥ 16,5kW</a:t>
                      </a:r>
                    </a:p>
                    <a:p>
                      <a:pPr algn="ctr">
                        <a:lnSpc>
                          <a:spcPct val="100000"/>
                        </a:lnSpc>
                      </a:pPr>
                      <a:endParaRPr sz="1200" b="1"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spc="-5" dirty="0">
                          <a:latin typeface="Montserrat" panose="00000500000000000000" pitchFamily="2" charset="0"/>
                          <a:cs typeface="Calibri" panose="020F0502020204030204" pitchFamily="34" charset="0"/>
                        </a:rPr>
                        <a:t>di</a:t>
                      </a:r>
                      <a:r>
                        <a:rPr sz="1200" spc="-25"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imposte</a:t>
                      </a:r>
                      <a:r>
                        <a:rPr sz="1200" spc="-10"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ed</a:t>
                      </a:r>
                      <a:r>
                        <a:rPr sz="1200" spc="-20" dirty="0">
                          <a:latin typeface="Montserrat" panose="00000500000000000000" pitchFamily="2" charset="0"/>
                          <a:cs typeface="Calibri" panose="020F0502020204030204" pitchFamily="34" charset="0"/>
                        </a:rPr>
                        <a:t> </a:t>
                      </a:r>
                      <a:r>
                        <a:rPr sz="1200" dirty="0" err="1">
                          <a:latin typeface="Montserrat" panose="00000500000000000000" pitchFamily="2" charset="0"/>
                          <a:cs typeface="Calibri" panose="020F0502020204030204" pitchFamily="34" charset="0"/>
                        </a:rPr>
                        <a:t>eventuali</a:t>
                      </a:r>
                      <a:r>
                        <a:rPr sz="1200" spc="-40"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sussidi</a:t>
                      </a:r>
                      <a:r>
                        <a:rPr sz="1200" spc="-5" dirty="0">
                          <a:latin typeface="Montserrat" panose="00000500000000000000" pitchFamily="2" charset="0"/>
                          <a:cs typeface="Calibri" panose="020F0502020204030204" pitchFamily="34" charset="0"/>
                        </a:rPr>
                        <a:t>)</a:t>
                      </a: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r>
                        <a:rPr sz="1200" dirty="0">
                          <a:latin typeface="Montserrat" panose="00000500000000000000" pitchFamily="2" charset="0"/>
                          <a:cs typeface="Calibri" panose="020F0502020204030204" pitchFamily="34" charset="0"/>
                        </a:rPr>
                        <a:t>II</a:t>
                      </a:r>
                      <a:r>
                        <a:rPr sz="1200" spc="-20" dirty="0">
                          <a:latin typeface="Montserrat" panose="00000500000000000000" pitchFamily="2" charset="0"/>
                          <a:cs typeface="Calibri" panose="020F0502020204030204" pitchFamily="34" charset="0"/>
                        </a:rPr>
                        <a:t> </a:t>
                      </a:r>
                      <a:r>
                        <a:rPr sz="1200" spc="-5" dirty="0" err="1">
                          <a:latin typeface="Montserrat" panose="00000500000000000000" pitchFamily="2" charset="0"/>
                          <a:cs typeface="Calibri" panose="020F0502020204030204" pitchFamily="34" charset="0"/>
                        </a:rPr>
                        <a:t>trimestre</a:t>
                      </a:r>
                      <a:r>
                        <a:rPr sz="1200" spc="-30"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2022</a:t>
                      </a: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09"/>
                  </a:ext>
                </a:extLst>
              </a:tr>
              <a:tr h="631757">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pPr>
                      <a:endParaRPr lang="it-IT" sz="1200" b="1" spc="-5" dirty="0">
                        <a:latin typeface="Montserrat" panose="00000500000000000000" pitchFamily="2" charset="0"/>
                        <a:cs typeface="Calibri" panose="020F0502020204030204" pitchFamily="34" charset="0"/>
                      </a:endParaRPr>
                    </a:p>
                    <a:p>
                      <a:pPr algn="ct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309880">
                        <a:lnSpc>
                          <a:spcPct val="100000"/>
                        </a:lnSpc>
                      </a:pPr>
                      <a:r>
                        <a:rPr sz="1200" spc="-5">
                          <a:latin typeface="Montserrat" panose="00000500000000000000" pitchFamily="2" charset="0"/>
                          <a:cs typeface="Calibri" panose="020F0502020204030204" pitchFamily="34" charset="0"/>
                        </a:rPr>
                        <a:t>superiore</a:t>
                      </a:r>
                      <a:r>
                        <a:rPr sz="1200" spc="-4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al</a:t>
                      </a:r>
                      <a:r>
                        <a:rPr sz="1200" spc="-1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30%</a:t>
                      </a:r>
                      <a:r>
                        <a:rPr sz="1200" spc="-35">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rispetto</a:t>
                      </a:r>
                      <a:r>
                        <a:rPr sz="1200" spc="-20">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al</a:t>
                      </a:r>
                    </a:p>
                    <a:p>
                      <a:pPr marL="271780">
                        <a:lnSpc>
                          <a:spcPct val="100000"/>
                        </a:lnSpc>
                      </a:pPr>
                      <a:r>
                        <a:rPr sz="1200">
                          <a:latin typeface="Montserrat" panose="00000500000000000000" pitchFamily="2" charset="0"/>
                          <a:cs typeface="Calibri" panose="020F0502020204030204" pitchFamily="34" charset="0"/>
                        </a:rPr>
                        <a:t>medesimo</a:t>
                      </a:r>
                      <a:r>
                        <a:rPr sz="1200" spc="-25">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periodo</a:t>
                      </a:r>
                      <a:r>
                        <a:rPr sz="1200" spc="-40">
                          <a:latin typeface="Montserrat" panose="00000500000000000000" pitchFamily="2" charset="0"/>
                          <a:cs typeface="Calibri" panose="020F0502020204030204" pitchFamily="34" charset="0"/>
                        </a:rPr>
                        <a:t> </a:t>
                      </a:r>
                      <a:r>
                        <a:rPr sz="1200" spc="-5">
                          <a:latin typeface="Montserrat" panose="00000500000000000000" pitchFamily="2" charset="0"/>
                          <a:cs typeface="Calibri" panose="020F0502020204030204" pitchFamily="34" charset="0"/>
                        </a:rPr>
                        <a:t>del</a:t>
                      </a:r>
                      <a:r>
                        <a:rPr sz="1200" spc="-25">
                          <a:latin typeface="Montserrat" panose="00000500000000000000" pitchFamily="2" charset="0"/>
                          <a:cs typeface="Calibri" panose="020F0502020204030204" pitchFamily="34" charset="0"/>
                        </a:rPr>
                        <a:t> </a:t>
                      </a:r>
                      <a:r>
                        <a:rPr sz="1200">
                          <a:latin typeface="Montserrat" panose="00000500000000000000" pitchFamily="2" charset="0"/>
                          <a:cs typeface="Calibri" panose="020F0502020204030204" pitchFamily="34" charset="0"/>
                        </a:rPr>
                        <a:t>2019.</a:t>
                      </a: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gn="ctr">
                        <a:lnSpc>
                          <a:spcPct val="100000"/>
                        </a:lnSpc>
                        <a:spcBef>
                          <a:spcPts val="509"/>
                        </a:spcBef>
                      </a:pPr>
                      <a:r>
                        <a:rPr sz="1200" spc="-5" dirty="0">
                          <a:latin typeface="Montserrat" panose="00000500000000000000" pitchFamily="2" charset="0"/>
                          <a:cs typeface="Calibri" panose="020F0502020204030204" pitchFamily="34" charset="0"/>
                        </a:rPr>
                        <a:t>Art.</a:t>
                      </a:r>
                      <a:r>
                        <a:rPr sz="1200" spc="-30"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3</a:t>
                      </a:r>
                      <a:r>
                        <a:rPr sz="1200" spc="-10" dirty="0">
                          <a:latin typeface="Montserrat" panose="00000500000000000000" pitchFamily="2" charset="0"/>
                          <a:cs typeface="Calibri" panose="020F0502020204030204" pitchFamily="34" charset="0"/>
                        </a:rPr>
                        <a:t> </a:t>
                      </a:r>
                      <a:r>
                        <a:rPr sz="1200" spc="-5" dirty="0">
                          <a:latin typeface="Montserrat" panose="00000500000000000000" pitchFamily="2" charset="0"/>
                          <a:cs typeface="Calibri" panose="020F0502020204030204" pitchFamily="34" charset="0"/>
                        </a:rPr>
                        <a:t>D.L.</a:t>
                      </a:r>
                      <a:r>
                        <a:rPr sz="1200" spc="-25" dirty="0">
                          <a:latin typeface="Montserrat" panose="00000500000000000000" pitchFamily="2" charset="0"/>
                          <a:cs typeface="Calibri" panose="020F0502020204030204" pitchFamily="34" charset="0"/>
                        </a:rPr>
                        <a:t> </a:t>
                      </a:r>
                      <a:r>
                        <a:rPr sz="1200" dirty="0">
                          <a:latin typeface="Montserrat" panose="00000500000000000000" pitchFamily="2" charset="0"/>
                          <a:cs typeface="Calibri" panose="020F0502020204030204" pitchFamily="34" charset="0"/>
                        </a:rPr>
                        <a:t>21/2022</a:t>
                      </a:r>
                    </a:p>
                  </a:txBody>
                  <a:tcPr marL="0" marR="0" marT="53944"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a:lnSpc>
                          <a:spcPct val="100000"/>
                        </a:lnSpc>
                      </a:pPr>
                      <a:endParaRPr sz="1200" dirty="0">
                        <a:latin typeface="Montserrat" panose="00000500000000000000" pitchFamily="2" charset="0"/>
                        <a:cs typeface="Calibri" panose="020F0502020204030204" pitchFamily="34" charset="0"/>
                      </a:endParaRPr>
                    </a:p>
                  </a:txBody>
                  <a:tcPr marL="0" marR="0" marT="0"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tc>
                  <a:txBody>
                    <a:bodyPr/>
                    <a:lstStyle>
                      <a:lvl1pPr marL="0" algn="l" defTabSz="457200" rtl="0" eaLnBrk="1" latinLnBrk="0" hangingPunct="1">
                        <a:defRPr sz="1800" kern="1200">
                          <a:solidFill>
                            <a:schemeClr val="tx1"/>
                          </a:solidFill>
                          <a:latin typeface="Arial"/>
                          <a:ea typeface="Arial"/>
                          <a:cs typeface="Arial"/>
                        </a:defRPr>
                      </a:lvl1pPr>
                      <a:lvl2pPr marL="457200" algn="l" defTabSz="457200" rtl="0" eaLnBrk="1" latinLnBrk="0" hangingPunct="1">
                        <a:defRPr sz="1800" kern="1200">
                          <a:solidFill>
                            <a:schemeClr val="tx1"/>
                          </a:solidFill>
                          <a:latin typeface="Arial"/>
                          <a:ea typeface="Arial"/>
                          <a:cs typeface="Arial"/>
                        </a:defRPr>
                      </a:lvl2pPr>
                      <a:lvl3pPr marL="914400" algn="l" defTabSz="457200" rtl="0" eaLnBrk="1" latinLnBrk="0" hangingPunct="1">
                        <a:defRPr sz="1800" kern="1200">
                          <a:solidFill>
                            <a:schemeClr val="tx1"/>
                          </a:solidFill>
                          <a:latin typeface="Arial"/>
                          <a:ea typeface="Arial"/>
                          <a:cs typeface="Arial"/>
                        </a:defRPr>
                      </a:lvl3pPr>
                      <a:lvl4pPr marL="1371600" algn="l" defTabSz="457200" rtl="0" eaLnBrk="1" latinLnBrk="0" hangingPunct="1">
                        <a:defRPr sz="1800" kern="1200">
                          <a:solidFill>
                            <a:schemeClr val="tx1"/>
                          </a:solidFill>
                          <a:latin typeface="Arial"/>
                          <a:ea typeface="Arial"/>
                          <a:cs typeface="Arial"/>
                        </a:defRPr>
                      </a:lvl4pPr>
                      <a:lvl5pPr marL="1828800" algn="l" defTabSz="457200" rtl="0" eaLnBrk="1" latinLnBrk="0" hangingPunct="1">
                        <a:defRPr sz="1800" kern="1200">
                          <a:solidFill>
                            <a:schemeClr val="tx1"/>
                          </a:solidFill>
                          <a:latin typeface="Arial"/>
                          <a:ea typeface="Arial"/>
                          <a:cs typeface="Arial"/>
                        </a:defRPr>
                      </a:lvl5pPr>
                      <a:lvl6pPr marL="2286000" algn="l" defTabSz="457200" rtl="0" eaLnBrk="1" latinLnBrk="0" hangingPunct="1">
                        <a:defRPr sz="1800" kern="1200">
                          <a:solidFill>
                            <a:schemeClr val="tx1"/>
                          </a:solidFill>
                          <a:latin typeface="Arial"/>
                          <a:ea typeface="Arial"/>
                          <a:cs typeface="Arial"/>
                        </a:defRPr>
                      </a:lvl6pPr>
                      <a:lvl7pPr marL="2743200" algn="l" defTabSz="457200" rtl="0" eaLnBrk="1" latinLnBrk="0" hangingPunct="1">
                        <a:defRPr sz="1800" kern="1200">
                          <a:solidFill>
                            <a:schemeClr val="tx1"/>
                          </a:solidFill>
                          <a:latin typeface="Arial"/>
                          <a:ea typeface="Arial"/>
                          <a:cs typeface="Arial"/>
                        </a:defRPr>
                      </a:lvl7pPr>
                      <a:lvl8pPr marL="3200400" algn="l" defTabSz="457200" rtl="0" eaLnBrk="1" latinLnBrk="0" hangingPunct="1">
                        <a:defRPr sz="1800" kern="1200">
                          <a:solidFill>
                            <a:schemeClr val="tx1"/>
                          </a:solidFill>
                          <a:latin typeface="Arial"/>
                          <a:ea typeface="Arial"/>
                          <a:cs typeface="Arial"/>
                        </a:defRPr>
                      </a:lvl8pPr>
                      <a:lvl9pPr marL="3657600" algn="l" defTabSz="457200" rtl="0" eaLnBrk="1" latinLnBrk="0" hangingPunct="1">
                        <a:defRPr sz="1800" kern="1200">
                          <a:solidFill>
                            <a:schemeClr val="tx1"/>
                          </a:solidFill>
                          <a:latin typeface="Arial"/>
                          <a:ea typeface="Arial"/>
                          <a:cs typeface="Arial"/>
                        </a:defRPr>
                      </a:lvl9pPr>
                    </a:lstStyle>
                    <a:p>
                      <a:pPr marL="2540" algn="ctr">
                        <a:lnSpc>
                          <a:spcPct val="100000"/>
                        </a:lnSpc>
                        <a:spcBef>
                          <a:spcPts val="509"/>
                        </a:spcBef>
                      </a:pPr>
                      <a:r>
                        <a:rPr sz="1200" b="1" dirty="0">
                          <a:latin typeface="Montserrat" panose="00000500000000000000" pitchFamily="2" charset="0"/>
                          <a:cs typeface="Calibri" panose="020F0502020204030204" pitchFamily="34" charset="0"/>
                        </a:rPr>
                        <a:t>1</a:t>
                      </a:r>
                      <a:r>
                        <a:rPr lang="it-IT" sz="1200" b="1" dirty="0">
                          <a:latin typeface="Montserrat" panose="00000500000000000000" pitchFamily="2" charset="0"/>
                          <a:cs typeface="Calibri" panose="020F0502020204030204" pitchFamily="34" charset="0"/>
                        </a:rPr>
                        <a:t>5</a:t>
                      </a:r>
                      <a:r>
                        <a:rPr sz="1200" b="1" dirty="0">
                          <a:latin typeface="Montserrat" panose="00000500000000000000" pitchFamily="2" charset="0"/>
                          <a:cs typeface="Calibri" panose="020F0502020204030204" pitchFamily="34" charset="0"/>
                        </a:rPr>
                        <a:t>%</a:t>
                      </a:r>
                    </a:p>
                  </a:txBody>
                  <a:tcPr marL="0" marR="0" marT="53944" marB="0" anchor="ctr">
                    <a:lnL w="12700">
                      <a:solidFill>
                        <a:srgbClr val="FFFFFF"/>
                      </a:solidFill>
                      <a:prstDash val="solid"/>
                    </a:lnL>
                    <a:lnR w="12700">
                      <a:solidFill>
                        <a:srgbClr val="FFFFFF"/>
                      </a:solidFill>
                      <a:prstDash val="solid"/>
                    </a:lnR>
                    <a:lnT>
                      <a:noFill/>
                    </a:lnT>
                    <a:lnB>
                      <a:noFill/>
                    </a:lnB>
                    <a:lnTlToBr w="12700" cmpd="sng">
                      <a:noFill/>
                      <a:prstDash val="solid"/>
                    </a:lnTlToBr>
                    <a:lnBlToTr w="12700" cmpd="sng">
                      <a:noFill/>
                      <a:prstDash val="solid"/>
                    </a:lnBlToTr>
                    <a:solidFill>
                      <a:srgbClr val="DCE6F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754976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egnaposto contenuto 6">
            <a:extLst>
              <a:ext uri="{FF2B5EF4-FFF2-40B4-BE49-F238E27FC236}">
                <a16:creationId xmlns:a16="http://schemas.microsoft.com/office/drawing/2014/main" id="{CFC6CFAD-8B4F-48C1-B6E0-60FDE9CAC4F9}"/>
              </a:ext>
            </a:extLst>
          </p:cNvPr>
          <p:cNvPicPr>
            <a:picLocks noGrp="1" noChangeAspect="1"/>
          </p:cNvPicPr>
          <p:nvPr>
            <p:ph sz="quarter" idx="4"/>
          </p:nvPr>
        </p:nvPicPr>
        <p:blipFill rotWithShape="1">
          <a:blip r:embed="rId2" cstate="print">
            <a:extLst>
              <a:ext uri="{28A0092B-C50C-407E-A947-70E740481C1C}">
                <a14:useLocalDpi xmlns:a14="http://schemas.microsoft.com/office/drawing/2010/main" val="0"/>
              </a:ext>
            </a:extLst>
          </a:blip>
          <a:srcRect l="50000" t="1004" b="38028"/>
          <a:stretch/>
        </p:blipFill>
        <p:spPr>
          <a:xfrm>
            <a:off x="0" y="0"/>
            <a:ext cx="1554956" cy="1896050"/>
          </a:xfrm>
        </p:spPr>
      </p:pic>
      <p:sp>
        <p:nvSpPr>
          <p:cNvPr id="2" name="Titolo 1">
            <a:extLst>
              <a:ext uri="{FF2B5EF4-FFF2-40B4-BE49-F238E27FC236}">
                <a16:creationId xmlns:a16="http://schemas.microsoft.com/office/drawing/2014/main" id="{7C523E19-83C1-4DA7-ADA2-4FACAA854972}"/>
              </a:ext>
            </a:extLst>
          </p:cNvPr>
          <p:cNvSpPr>
            <a:spLocks noGrp="1"/>
          </p:cNvSpPr>
          <p:nvPr>
            <p:ph type="title"/>
          </p:nvPr>
        </p:nvSpPr>
        <p:spPr>
          <a:xfrm>
            <a:off x="1554956" y="296891"/>
            <a:ext cx="9732280" cy="1252538"/>
          </a:xfrm>
        </p:spPr>
        <p:txBody>
          <a:bodyPr anchor="t"/>
          <a:lstStyle/>
          <a:p>
            <a:r>
              <a:rPr lang="it-IT" dirty="0"/>
              <a:t>Crediti d’imposta gas naturale</a:t>
            </a:r>
          </a:p>
        </p:txBody>
      </p:sp>
      <p:pic>
        <p:nvPicPr>
          <p:cNvPr id="11" name="Segnaposto contenuto 7">
            <a:extLst>
              <a:ext uri="{FF2B5EF4-FFF2-40B4-BE49-F238E27FC236}">
                <a16:creationId xmlns:a16="http://schemas.microsoft.com/office/drawing/2014/main" id="{9EDA7955-4F16-4A23-86B4-7166E566F8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09844" y="1070533"/>
            <a:ext cx="3198270" cy="749429"/>
          </a:xfrm>
          <a:prstGeom prst="rect">
            <a:avLst/>
          </a:prstGeom>
        </p:spPr>
      </p:pic>
      <p:cxnSp>
        <p:nvCxnSpPr>
          <p:cNvPr id="13" name="Connettore diritto 12">
            <a:extLst>
              <a:ext uri="{FF2B5EF4-FFF2-40B4-BE49-F238E27FC236}">
                <a16:creationId xmlns:a16="http://schemas.microsoft.com/office/drawing/2014/main" id="{2135C0B8-CCF8-4B97-A5BE-77D42186DFBC}"/>
              </a:ext>
            </a:extLst>
          </p:cNvPr>
          <p:cNvCxnSpPr/>
          <p:nvPr/>
        </p:nvCxnSpPr>
        <p:spPr>
          <a:xfrm>
            <a:off x="1554956" y="0"/>
            <a:ext cx="0" cy="189605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8" name="object 3">
            <a:extLst>
              <a:ext uri="{FF2B5EF4-FFF2-40B4-BE49-F238E27FC236}">
                <a16:creationId xmlns:a16="http://schemas.microsoft.com/office/drawing/2014/main" id="{9FB339FE-5D23-7EE7-C65D-17B21265F6F7}"/>
              </a:ext>
            </a:extLst>
          </p:cNvPr>
          <p:cNvGraphicFramePr>
            <a:graphicFrameLocks noGrp="1"/>
          </p:cNvGraphicFramePr>
          <p:nvPr/>
        </p:nvGraphicFramePr>
        <p:xfrm>
          <a:off x="120652" y="2323071"/>
          <a:ext cx="11950696" cy="4276827"/>
        </p:xfrm>
        <a:graphic>
          <a:graphicData uri="http://schemas.openxmlformats.org/drawingml/2006/table">
            <a:tbl>
              <a:tblPr firstRow="1" bandRow="1">
                <a:tableStyleId>{2D5ABB26-0587-4C30-8999-92F81FD0307C}</a:tableStyleId>
              </a:tblPr>
              <a:tblGrid>
                <a:gridCol w="1940680">
                  <a:extLst>
                    <a:ext uri="{9D8B030D-6E8A-4147-A177-3AD203B41FA5}">
                      <a16:colId xmlns:a16="http://schemas.microsoft.com/office/drawing/2014/main" val="20000"/>
                    </a:ext>
                  </a:extLst>
                </a:gridCol>
                <a:gridCol w="3664387">
                  <a:extLst>
                    <a:ext uri="{9D8B030D-6E8A-4147-A177-3AD203B41FA5}">
                      <a16:colId xmlns:a16="http://schemas.microsoft.com/office/drawing/2014/main" val="20001"/>
                    </a:ext>
                  </a:extLst>
                </a:gridCol>
                <a:gridCol w="1635562">
                  <a:extLst>
                    <a:ext uri="{9D8B030D-6E8A-4147-A177-3AD203B41FA5}">
                      <a16:colId xmlns:a16="http://schemas.microsoft.com/office/drawing/2014/main" val="20002"/>
                    </a:ext>
                  </a:extLst>
                </a:gridCol>
                <a:gridCol w="2182511">
                  <a:extLst>
                    <a:ext uri="{9D8B030D-6E8A-4147-A177-3AD203B41FA5}">
                      <a16:colId xmlns:a16="http://schemas.microsoft.com/office/drawing/2014/main" val="20003"/>
                    </a:ext>
                  </a:extLst>
                </a:gridCol>
                <a:gridCol w="2527556">
                  <a:extLst>
                    <a:ext uri="{9D8B030D-6E8A-4147-A177-3AD203B41FA5}">
                      <a16:colId xmlns:a16="http://schemas.microsoft.com/office/drawing/2014/main" val="20004"/>
                    </a:ext>
                  </a:extLst>
                </a:gridCol>
              </a:tblGrid>
              <a:tr h="636029">
                <a:tc>
                  <a:txBody>
                    <a:bodyPr/>
                    <a:lstStyle/>
                    <a:p>
                      <a:pPr algn="ctr">
                        <a:lnSpc>
                          <a:spcPct val="100000"/>
                        </a:lnSpc>
                      </a:pPr>
                      <a:r>
                        <a:rPr sz="1200" b="1" dirty="0" err="1">
                          <a:solidFill>
                            <a:srgbClr val="FFFFFF"/>
                          </a:solidFill>
                          <a:latin typeface="Montserrat" panose="00000500000000000000" pitchFamily="2" charset="0"/>
                          <a:cs typeface="Calibri"/>
                        </a:rPr>
                        <a:t>Soggetti</a:t>
                      </a:r>
                      <a:r>
                        <a:rPr sz="1200" b="1" spc="-50" dirty="0">
                          <a:solidFill>
                            <a:srgbClr val="FFFFFF"/>
                          </a:solidFill>
                          <a:latin typeface="Montserrat" panose="00000500000000000000" pitchFamily="2" charset="0"/>
                          <a:cs typeface="Calibri"/>
                        </a:rPr>
                        <a:t> </a:t>
                      </a:r>
                      <a:r>
                        <a:rPr sz="1200" b="1" spc="-5" dirty="0" err="1">
                          <a:solidFill>
                            <a:srgbClr val="FFFFFF"/>
                          </a:solidFill>
                          <a:latin typeface="Montserrat" panose="00000500000000000000" pitchFamily="2" charset="0"/>
                          <a:cs typeface="Calibri"/>
                        </a:rPr>
                        <a:t>beneficiar</a:t>
                      </a:r>
                      <a:r>
                        <a:rPr lang="it-IT" sz="1200" b="1" spc="-5" dirty="0">
                          <a:solidFill>
                            <a:srgbClr val="FFFFFF"/>
                          </a:solidFill>
                          <a:latin typeface="Montserrat" panose="00000500000000000000" pitchFamily="2" charset="0"/>
                          <a:cs typeface="Calibri"/>
                        </a:rPr>
                        <a:t>i</a:t>
                      </a:r>
                      <a:endParaRPr sz="1200"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F81BC"/>
                    </a:solidFill>
                  </a:tcPr>
                </a:tc>
                <a:tc>
                  <a:txBody>
                    <a:bodyPr/>
                    <a:lstStyle/>
                    <a:p>
                      <a:pPr marL="1270" algn="ctr">
                        <a:lnSpc>
                          <a:spcPct val="100000"/>
                        </a:lnSpc>
                      </a:pPr>
                      <a:r>
                        <a:rPr lang="it-IT" sz="1200" b="1" dirty="0">
                          <a:solidFill>
                            <a:srgbClr val="FFFFFF"/>
                          </a:solidFill>
                          <a:latin typeface="Montserrat" panose="00000500000000000000" pitchFamily="2" charset="0"/>
                          <a:cs typeface="Calibri"/>
                        </a:rPr>
                        <a:t>R</a:t>
                      </a:r>
                      <a:r>
                        <a:rPr sz="1200" b="1" dirty="0" err="1">
                          <a:solidFill>
                            <a:srgbClr val="FFFFFF"/>
                          </a:solidFill>
                          <a:latin typeface="Montserrat" panose="00000500000000000000" pitchFamily="2" charset="0"/>
                          <a:cs typeface="Calibri"/>
                        </a:rPr>
                        <a:t>equisito</a:t>
                      </a:r>
                      <a:endParaRPr sz="1200"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F81BC"/>
                    </a:solidFill>
                  </a:tcPr>
                </a:tc>
                <a:tc>
                  <a:txBody>
                    <a:bodyPr/>
                    <a:lstStyle/>
                    <a:p>
                      <a:pPr marL="3175" algn="ctr">
                        <a:lnSpc>
                          <a:spcPct val="100000"/>
                        </a:lnSpc>
                      </a:pPr>
                      <a:r>
                        <a:rPr sz="1200" b="1" dirty="0" err="1">
                          <a:solidFill>
                            <a:srgbClr val="FFFFFF"/>
                          </a:solidFill>
                          <a:latin typeface="Montserrat" panose="00000500000000000000" pitchFamily="2" charset="0"/>
                          <a:cs typeface="Calibri"/>
                        </a:rPr>
                        <a:t>Normativa</a:t>
                      </a:r>
                      <a:endParaRPr sz="1200"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F81BC"/>
                    </a:solidFill>
                  </a:tcPr>
                </a:tc>
                <a:tc>
                  <a:txBody>
                    <a:bodyPr/>
                    <a:lstStyle/>
                    <a:p>
                      <a:pPr marL="104775">
                        <a:lnSpc>
                          <a:spcPct val="100000"/>
                        </a:lnSpc>
                      </a:pPr>
                      <a:r>
                        <a:rPr sz="1200" b="1" dirty="0" err="1">
                          <a:solidFill>
                            <a:srgbClr val="FFFFFF"/>
                          </a:solidFill>
                          <a:latin typeface="Montserrat" panose="00000500000000000000" pitchFamily="2" charset="0"/>
                          <a:cs typeface="Calibri"/>
                        </a:rPr>
                        <a:t>Periodo</a:t>
                      </a:r>
                      <a:r>
                        <a:rPr sz="1200" b="1" spc="-35" dirty="0">
                          <a:solidFill>
                            <a:srgbClr val="FFFFFF"/>
                          </a:solidFill>
                          <a:latin typeface="Montserrat" panose="00000500000000000000" pitchFamily="2" charset="0"/>
                          <a:cs typeface="Calibri"/>
                        </a:rPr>
                        <a:t> </a:t>
                      </a:r>
                      <a:r>
                        <a:rPr sz="1200" b="1" spc="-5" dirty="0" err="1">
                          <a:solidFill>
                            <a:srgbClr val="FFFFFF"/>
                          </a:solidFill>
                          <a:latin typeface="Montserrat" panose="00000500000000000000" pitchFamily="2" charset="0"/>
                          <a:cs typeface="Calibri"/>
                        </a:rPr>
                        <a:t>agevolazione</a:t>
                      </a:r>
                      <a:endParaRPr sz="1200"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F81BC"/>
                    </a:solidFill>
                  </a:tcPr>
                </a:tc>
                <a:tc>
                  <a:txBody>
                    <a:bodyPr/>
                    <a:lstStyle/>
                    <a:p>
                      <a:pPr marL="234315">
                        <a:lnSpc>
                          <a:spcPct val="100000"/>
                        </a:lnSpc>
                      </a:pPr>
                      <a:r>
                        <a:rPr sz="1200" b="1" spc="-5" dirty="0" err="1">
                          <a:solidFill>
                            <a:srgbClr val="FFFFFF"/>
                          </a:solidFill>
                          <a:latin typeface="Montserrat" panose="00000500000000000000" pitchFamily="2" charset="0"/>
                          <a:cs typeface="Calibri"/>
                        </a:rPr>
                        <a:t>Agevolazione</a:t>
                      </a:r>
                      <a:endParaRPr sz="1200"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4F81BC"/>
                    </a:solidFill>
                  </a:tcPr>
                </a:tc>
                <a:extLst>
                  <a:ext uri="{0D108BD9-81ED-4DB2-BD59-A6C34878D82A}">
                    <a16:rowId xmlns:a16="http://schemas.microsoft.com/office/drawing/2014/main" val="10000"/>
                  </a:ext>
                </a:extLst>
              </a:tr>
              <a:tr h="1820399">
                <a:tc>
                  <a:txBody>
                    <a:bodyPr/>
                    <a:lstStyle/>
                    <a:p>
                      <a:pPr algn="ctr">
                        <a:lnSpc>
                          <a:spcPct val="100000"/>
                        </a:lnSpc>
                      </a:pPr>
                      <a:r>
                        <a:rPr sz="1200" spc="-5" dirty="0" err="1">
                          <a:latin typeface="Montserrat" panose="00000500000000000000" pitchFamily="2" charset="0"/>
                          <a:cs typeface="Calibri"/>
                        </a:rPr>
                        <a:t>Imprese</a:t>
                      </a:r>
                      <a:r>
                        <a:rPr sz="1200" spc="-50" dirty="0">
                          <a:latin typeface="Montserrat" panose="00000500000000000000" pitchFamily="2" charset="0"/>
                          <a:cs typeface="Calibri"/>
                        </a:rPr>
                        <a:t> </a:t>
                      </a:r>
                      <a:r>
                        <a:rPr sz="1200" b="1" dirty="0" err="1">
                          <a:latin typeface="Montserrat" panose="00000500000000000000" pitchFamily="2" charset="0"/>
                          <a:cs typeface="Calibri"/>
                        </a:rPr>
                        <a:t>Gasivore</a:t>
                      </a:r>
                      <a:endParaRPr sz="1200" b="1"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tc rowSpan="2">
                  <a:txBody>
                    <a:bodyPr/>
                    <a:lstStyle/>
                    <a:p>
                      <a:pPr marL="102870" marR="94615" indent="-635" algn="just">
                        <a:lnSpc>
                          <a:spcPct val="150000"/>
                        </a:lnSpc>
                        <a:spcBef>
                          <a:spcPts val="770"/>
                        </a:spcBef>
                      </a:pPr>
                      <a:r>
                        <a:rPr sz="1200" dirty="0" err="1">
                          <a:latin typeface="Montserrat" panose="00000500000000000000" pitchFamily="2" charset="0"/>
                          <a:cs typeface="Calibri"/>
                        </a:rPr>
                        <a:t>Aumento</a:t>
                      </a:r>
                      <a:r>
                        <a:rPr sz="1200" dirty="0">
                          <a:latin typeface="Montserrat" panose="00000500000000000000" pitchFamily="2" charset="0"/>
                          <a:cs typeface="Calibri"/>
                        </a:rPr>
                        <a:t> </a:t>
                      </a:r>
                      <a:r>
                        <a:rPr sz="1200" spc="-5" dirty="0" err="1">
                          <a:latin typeface="Montserrat" panose="00000500000000000000" pitchFamily="2" charset="0"/>
                          <a:cs typeface="Calibri"/>
                        </a:rPr>
                        <a:t>superiore</a:t>
                      </a:r>
                      <a:r>
                        <a:rPr sz="1200" spc="-5" dirty="0">
                          <a:latin typeface="Montserrat" panose="00000500000000000000" pitchFamily="2" charset="0"/>
                          <a:cs typeface="Calibri"/>
                        </a:rPr>
                        <a:t> </a:t>
                      </a:r>
                      <a:r>
                        <a:rPr sz="1200" dirty="0">
                          <a:latin typeface="Montserrat" panose="00000500000000000000" pitchFamily="2" charset="0"/>
                          <a:cs typeface="Calibri"/>
                        </a:rPr>
                        <a:t>al </a:t>
                      </a:r>
                      <a:r>
                        <a:rPr sz="1200" spc="5" dirty="0">
                          <a:latin typeface="Montserrat" panose="00000500000000000000" pitchFamily="2" charset="0"/>
                          <a:cs typeface="Calibri"/>
                        </a:rPr>
                        <a:t>30% </a:t>
                      </a:r>
                      <a:r>
                        <a:rPr sz="1200" spc="-5" dirty="0">
                          <a:latin typeface="Montserrat" panose="00000500000000000000" pitchFamily="2" charset="0"/>
                          <a:cs typeface="Calibri"/>
                        </a:rPr>
                        <a:t>del </a:t>
                      </a:r>
                      <a:r>
                        <a:rPr sz="1200" dirty="0">
                          <a:latin typeface="Montserrat" panose="00000500000000000000" pitchFamily="2" charset="0"/>
                          <a:cs typeface="Calibri"/>
                        </a:rPr>
                        <a:t>gas </a:t>
                      </a:r>
                      <a:r>
                        <a:rPr sz="1200" spc="5" dirty="0">
                          <a:latin typeface="Montserrat" panose="00000500000000000000" pitchFamily="2" charset="0"/>
                          <a:cs typeface="Calibri"/>
                        </a:rPr>
                        <a:t> </a:t>
                      </a:r>
                      <a:r>
                        <a:rPr sz="1200" spc="-5" dirty="0" err="1">
                          <a:latin typeface="Montserrat" panose="00000500000000000000" pitchFamily="2" charset="0"/>
                          <a:cs typeface="Calibri"/>
                        </a:rPr>
                        <a:t>naturale</a:t>
                      </a:r>
                      <a:r>
                        <a:rPr sz="1200" spc="-5" dirty="0">
                          <a:latin typeface="Montserrat" panose="00000500000000000000" pitchFamily="2" charset="0"/>
                          <a:cs typeface="Calibri"/>
                        </a:rPr>
                        <a:t>,</a:t>
                      </a:r>
                      <a:r>
                        <a:rPr sz="1200" spc="25" dirty="0">
                          <a:latin typeface="Montserrat" panose="00000500000000000000" pitchFamily="2" charset="0"/>
                          <a:cs typeface="Calibri"/>
                        </a:rPr>
                        <a:t> </a:t>
                      </a:r>
                      <a:r>
                        <a:rPr sz="1200" spc="-5" dirty="0" err="1">
                          <a:latin typeface="Montserrat" panose="00000500000000000000" pitchFamily="2" charset="0"/>
                          <a:cs typeface="Calibri"/>
                        </a:rPr>
                        <a:t>calcolato</a:t>
                      </a:r>
                      <a:r>
                        <a:rPr sz="1200" spc="30" dirty="0">
                          <a:latin typeface="Montserrat" panose="00000500000000000000" pitchFamily="2" charset="0"/>
                          <a:cs typeface="Calibri"/>
                        </a:rPr>
                        <a:t> </a:t>
                      </a:r>
                      <a:r>
                        <a:rPr sz="1200" spc="-5" dirty="0">
                          <a:latin typeface="Montserrat" panose="00000500000000000000" pitchFamily="2" charset="0"/>
                          <a:cs typeface="Calibri"/>
                        </a:rPr>
                        <a:t>come</a:t>
                      </a:r>
                      <a:r>
                        <a:rPr sz="1200" spc="45" dirty="0">
                          <a:latin typeface="Montserrat" panose="00000500000000000000" pitchFamily="2" charset="0"/>
                          <a:cs typeface="Calibri"/>
                        </a:rPr>
                        <a:t> </a:t>
                      </a:r>
                      <a:r>
                        <a:rPr sz="1200" dirty="0">
                          <a:latin typeface="Montserrat" panose="00000500000000000000" pitchFamily="2" charset="0"/>
                          <a:cs typeface="Calibri"/>
                        </a:rPr>
                        <a:t>media, </a:t>
                      </a:r>
                      <a:r>
                        <a:rPr sz="1200" spc="5" dirty="0">
                          <a:latin typeface="Montserrat" panose="00000500000000000000" pitchFamily="2" charset="0"/>
                          <a:cs typeface="Calibri"/>
                        </a:rPr>
                        <a:t> </a:t>
                      </a:r>
                      <a:r>
                        <a:rPr sz="1200" dirty="0" err="1">
                          <a:latin typeface="Montserrat" panose="00000500000000000000" pitchFamily="2" charset="0"/>
                          <a:cs typeface="Calibri"/>
                        </a:rPr>
                        <a:t>riferita</a:t>
                      </a:r>
                      <a:r>
                        <a:rPr sz="1200" spc="-45" dirty="0">
                          <a:latin typeface="Montserrat" panose="00000500000000000000" pitchFamily="2" charset="0"/>
                          <a:cs typeface="Calibri"/>
                        </a:rPr>
                        <a:t> </a:t>
                      </a:r>
                      <a:r>
                        <a:rPr sz="1200" dirty="0">
                          <a:latin typeface="Montserrat" panose="00000500000000000000" pitchFamily="2" charset="0"/>
                          <a:cs typeface="Calibri"/>
                        </a:rPr>
                        <a:t>al</a:t>
                      </a:r>
                      <a:r>
                        <a:rPr sz="1200" spc="-5" dirty="0">
                          <a:latin typeface="Montserrat" panose="00000500000000000000" pitchFamily="2" charset="0"/>
                          <a:cs typeface="Calibri"/>
                        </a:rPr>
                        <a:t> </a:t>
                      </a:r>
                      <a:r>
                        <a:rPr sz="1200" dirty="0">
                          <a:latin typeface="Montserrat" panose="00000500000000000000" pitchFamily="2" charset="0"/>
                          <a:cs typeface="Calibri"/>
                        </a:rPr>
                        <a:t>I</a:t>
                      </a:r>
                      <a:r>
                        <a:rPr sz="1200" spc="-20" dirty="0">
                          <a:latin typeface="Montserrat" panose="00000500000000000000" pitchFamily="2" charset="0"/>
                          <a:cs typeface="Calibri"/>
                        </a:rPr>
                        <a:t> </a:t>
                      </a:r>
                      <a:r>
                        <a:rPr sz="1200" spc="-5" dirty="0" err="1">
                          <a:latin typeface="Montserrat" panose="00000500000000000000" pitchFamily="2" charset="0"/>
                          <a:cs typeface="Calibri"/>
                        </a:rPr>
                        <a:t>trimestre</a:t>
                      </a:r>
                      <a:r>
                        <a:rPr sz="1200" spc="-20" dirty="0">
                          <a:latin typeface="Montserrat" panose="00000500000000000000" pitchFamily="2" charset="0"/>
                          <a:cs typeface="Calibri"/>
                        </a:rPr>
                        <a:t> </a:t>
                      </a:r>
                      <a:r>
                        <a:rPr sz="1200" dirty="0">
                          <a:latin typeface="Montserrat" panose="00000500000000000000" pitchFamily="2" charset="0"/>
                          <a:cs typeface="Calibri"/>
                        </a:rPr>
                        <a:t>2022,</a:t>
                      </a:r>
                      <a:r>
                        <a:rPr sz="1200" spc="-10" dirty="0">
                          <a:latin typeface="Montserrat" panose="00000500000000000000" pitchFamily="2" charset="0"/>
                          <a:cs typeface="Calibri"/>
                        </a:rPr>
                        <a:t> </a:t>
                      </a:r>
                      <a:r>
                        <a:rPr sz="1200" spc="-5" dirty="0" err="1">
                          <a:latin typeface="Montserrat" panose="00000500000000000000" pitchFamily="2" charset="0"/>
                          <a:cs typeface="Calibri"/>
                        </a:rPr>
                        <a:t>dei</a:t>
                      </a:r>
                      <a:r>
                        <a:rPr sz="1200" spc="-20" dirty="0">
                          <a:latin typeface="Montserrat" panose="00000500000000000000" pitchFamily="2" charset="0"/>
                          <a:cs typeface="Calibri"/>
                        </a:rPr>
                        <a:t> </a:t>
                      </a:r>
                      <a:r>
                        <a:rPr sz="1200" dirty="0" err="1">
                          <a:latin typeface="Montserrat" panose="00000500000000000000" pitchFamily="2" charset="0"/>
                          <a:cs typeface="Calibri"/>
                        </a:rPr>
                        <a:t>prezzi</a:t>
                      </a:r>
                      <a:r>
                        <a:rPr sz="1200" spc="-25" dirty="0">
                          <a:latin typeface="Montserrat" panose="00000500000000000000" pitchFamily="2" charset="0"/>
                          <a:cs typeface="Calibri"/>
                        </a:rPr>
                        <a:t> </a:t>
                      </a:r>
                      <a:r>
                        <a:rPr sz="1200" spc="-5" dirty="0">
                          <a:latin typeface="Montserrat" panose="00000500000000000000" pitchFamily="2" charset="0"/>
                          <a:cs typeface="Calibri"/>
                        </a:rPr>
                        <a:t>di </a:t>
                      </a:r>
                      <a:r>
                        <a:rPr sz="1200" spc="-225" dirty="0">
                          <a:latin typeface="Montserrat" panose="00000500000000000000" pitchFamily="2" charset="0"/>
                          <a:cs typeface="Calibri"/>
                        </a:rPr>
                        <a:t> </a:t>
                      </a:r>
                      <a:r>
                        <a:rPr sz="1200" dirty="0" err="1">
                          <a:latin typeface="Montserrat" panose="00000500000000000000" pitchFamily="2" charset="0"/>
                          <a:cs typeface="Calibri"/>
                        </a:rPr>
                        <a:t>riferimento</a:t>
                      </a:r>
                      <a:r>
                        <a:rPr sz="1200" dirty="0">
                          <a:latin typeface="Montserrat" panose="00000500000000000000" pitchFamily="2" charset="0"/>
                          <a:cs typeface="Calibri"/>
                        </a:rPr>
                        <a:t> del Mercato </a:t>
                      </a:r>
                      <a:r>
                        <a:rPr sz="1200" spc="5" dirty="0">
                          <a:latin typeface="Montserrat" panose="00000500000000000000" pitchFamily="2" charset="0"/>
                          <a:cs typeface="Calibri"/>
                        </a:rPr>
                        <a:t> </a:t>
                      </a:r>
                      <a:r>
                        <a:rPr sz="1200" spc="-5" dirty="0" err="1">
                          <a:latin typeface="Montserrat" panose="00000500000000000000" pitchFamily="2" charset="0"/>
                          <a:cs typeface="Calibri"/>
                        </a:rPr>
                        <a:t>Infragiornaliero</a:t>
                      </a:r>
                      <a:r>
                        <a:rPr sz="1200" spc="-45" dirty="0">
                          <a:latin typeface="Montserrat" panose="00000500000000000000" pitchFamily="2" charset="0"/>
                          <a:cs typeface="Calibri"/>
                        </a:rPr>
                        <a:t> </a:t>
                      </a:r>
                      <a:r>
                        <a:rPr sz="1200" dirty="0">
                          <a:latin typeface="Montserrat" panose="00000500000000000000" pitchFamily="2" charset="0"/>
                          <a:cs typeface="Calibri"/>
                        </a:rPr>
                        <a:t>(MI-GAS)</a:t>
                      </a:r>
                    </a:p>
                    <a:p>
                      <a:pPr marL="92075" marR="83820" indent="29845" algn="just">
                        <a:lnSpc>
                          <a:spcPct val="150000"/>
                        </a:lnSpc>
                        <a:spcBef>
                          <a:spcPts val="5"/>
                        </a:spcBef>
                      </a:pPr>
                      <a:r>
                        <a:rPr sz="1200" spc="-5" dirty="0" err="1">
                          <a:latin typeface="Montserrat" panose="00000500000000000000" pitchFamily="2" charset="0"/>
                          <a:cs typeface="Calibri"/>
                        </a:rPr>
                        <a:t>pubblicati</a:t>
                      </a:r>
                      <a:r>
                        <a:rPr sz="1200" spc="-5" dirty="0">
                          <a:latin typeface="Montserrat" panose="00000500000000000000" pitchFamily="2" charset="0"/>
                          <a:cs typeface="Calibri"/>
                        </a:rPr>
                        <a:t> dal </a:t>
                      </a:r>
                      <a:r>
                        <a:rPr sz="1200" dirty="0" err="1">
                          <a:latin typeface="Montserrat" panose="00000500000000000000" pitchFamily="2" charset="0"/>
                          <a:cs typeface="Calibri"/>
                        </a:rPr>
                        <a:t>Gestore</a:t>
                      </a:r>
                      <a:r>
                        <a:rPr sz="1200" dirty="0">
                          <a:latin typeface="Montserrat" panose="00000500000000000000" pitchFamily="2" charset="0"/>
                          <a:cs typeface="Calibri"/>
                        </a:rPr>
                        <a:t> </a:t>
                      </a:r>
                      <a:r>
                        <a:rPr sz="1200" dirty="0" err="1">
                          <a:latin typeface="Montserrat" panose="00000500000000000000" pitchFamily="2" charset="0"/>
                          <a:cs typeface="Calibri"/>
                        </a:rPr>
                        <a:t>dei</a:t>
                      </a:r>
                      <a:r>
                        <a:rPr sz="1200" dirty="0">
                          <a:latin typeface="Montserrat" panose="00000500000000000000" pitchFamily="2" charset="0"/>
                          <a:cs typeface="Calibri"/>
                        </a:rPr>
                        <a:t> </a:t>
                      </a:r>
                      <a:r>
                        <a:rPr sz="1200" spc="-5" dirty="0" err="1">
                          <a:latin typeface="Montserrat" panose="00000500000000000000" pitchFamily="2" charset="0"/>
                          <a:cs typeface="Calibri"/>
                        </a:rPr>
                        <a:t>Mercati</a:t>
                      </a:r>
                      <a:r>
                        <a:rPr sz="1200" spc="-5" dirty="0">
                          <a:latin typeface="Montserrat" panose="00000500000000000000" pitchFamily="2" charset="0"/>
                          <a:cs typeface="Calibri"/>
                        </a:rPr>
                        <a:t> </a:t>
                      </a:r>
                      <a:r>
                        <a:rPr sz="1200" dirty="0">
                          <a:latin typeface="Montserrat" panose="00000500000000000000" pitchFamily="2" charset="0"/>
                          <a:cs typeface="Calibri"/>
                        </a:rPr>
                        <a:t> </a:t>
                      </a:r>
                      <a:r>
                        <a:rPr sz="1200" spc="-5" dirty="0" err="1">
                          <a:latin typeface="Montserrat" panose="00000500000000000000" pitchFamily="2" charset="0"/>
                          <a:cs typeface="Calibri"/>
                        </a:rPr>
                        <a:t>Energetici</a:t>
                      </a:r>
                      <a:r>
                        <a:rPr sz="1200" spc="-5" dirty="0">
                          <a:latin typeface="Montserrat" panose="00000500000000000000" pitchFamily="2" charset="0"/>
                          <a:cs typeface="Calibri"/>
                        </a:rPr>
                        <a:t> </a:t>
                      </a:r>
                      <a:r>
                        <a:rPr sz="1200" dirty="0">
                          <a:latin typeface="Montserrat" panose="00000500000000000000" pitchFamily="2" charset="0"/>
                          <a:cs typeface="Calibri"/>
                        </a:rPr>
                        <a:t>(GME), </a:t>
                      </a:r>
                      <a:r>
                        <a:rPr sz="1200" spc="-5" dirty="0">
                          <a:latin typeface="Montserrat" panose="00000500000000000000" pitchFamily="2" charset="0"/>
                          <a:cs typeface="Calibri"/>
                        </a:rPr>
                        <a:t>rispetto </a:t>
                      </a:r>
                      <a:r>
                        <a:rPr sz="1200" dirty="0">
                          <a:latin typeface="Montserrat" panose="00000500000000000000" pitchFamily="2" charset="0"/>
                          <a:cs typeface="Calibri"/>
                        </a:rPr>
                        <a:t>al I </a:t>
                      </a:r>
                      <a:r>
                        <a:rPr sz="1200" spc="-5" dirty="0" err="1">
                          <a:latin typeface="Montserrat" panose="00000500000000000000" pitchFamily="2" charset="0"/>
                          <a:cs typeface="Calibri"/>
                        </a:rPr>
                        <a:t>trimestre</a:t>
                      </a:r>
                      <a:r>
                        <a:rPr sz="1200" spc="-5" dirty="0">
                          <a:latin typeface="Montserrat" panose="00000500000000000000" pitchFamily="2" charset="0"/>
                          <a:cs typeface="Calibri"/>
                        </a:rPr>
                        <a:t> </a:t>
                      </a:r>
                      <a:r>
                        <a:rPr sz="1200" spc="-225" dirty="0">
                          <a:latin typeface="Montserrat" panose="00000500000000000000" pitchFamily="2" charset="0"/>
                          <a:cs typeface="Calibri"/>
                        </a:rPr>
                        <a:t> </a:t>
                      </a:r>
                      <a:r>
                        <a:rPr sz="1200" dirty="0">
                          <a:latin typeface="Montserrat" panose="00000500000000000000" pitchFamily="2" charset="0"/>
                          <a:cs typeface="Calibri"/>
                        </a:rPr>
                        <a:t>2019</a:t>
                      </a:r>
                    </a:p>
                  </a:txBody>
                  <a:tcPr marL="0" marR="0" marT="105223" marB="0" anchor="ctr">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tc>
                  <a:txBody>
                    <a:bodyPr/>
                    <a:lstStyle/>
                    <a:p>
                      <a:pPr algn="ctr">
                        <a:lnSpc>
                          <a:spcPct val="100000"/>
                        </a:lnSpc>
                      </a:pPr>
                      <a:r>
                        <a:rPr lang="it-IT" sz="1200" spc="-5" dirty="0">
                          <a:latin typeface="Montserrat" panose="00000500000000000000" pitchFamily="2" charset="0"/>
                          <a:cs typeface="Calibri"/>
                        </a:rPr>
                        <a:t>A</a:t>
                      </a:r>
                      <a:r>
                        <a:rPr sz="1200" spc="-5" dirty="0">
                          <a:latin typeface="Montserrat" panose="00000500000000000000" pitchFamily="2" charset="0"/>
                          <a:cs typeface="Calibri"/>
                        </a:rPr>
                        <a:t>rt.</a:t>
                      </a:r>
                      <a:r>
                        <a:rPr sz="1200" spc="-30" dirty="0">
                          <a:latin typeface="Montserrat" panose="00000500000000000000" pitchFamily="2" charset="0"/>
                          <a:cs typeface="Calibri"/>
                        </a:rPr>
                        <a:t> </a:t>
                      </a:r>
                      <a:r>
                        <a:rPr sz="1200" dirty="0">
                          <a:latin typeface="Montserrat" panose="00000500000000000000" pitchFamily="2" charset="0"/>
                          <a:cs typeface="Calibri"/>
                        </a:rPr>
                        <a:t>5</a:t>
                      </a:r>
                      <a:r>
                        <a:rPr sz="1200" spc="-10" dirty="0">
                          <a:latin typeface="Montserrat" panose="00000500000000000000" pitchFamily="2" charset="0"/>
                          <a:cs typeface="Calibri"/>
                        </a:rPr>
                        <a:t> </a:t>
                      </a:r>
                      <a:r>
                        <a:rPr sz="1200" spc="-5" dirty="0">
                          <a:latin typeface="Montserrat" panose="00000500000000000000" pitchFamily="2" charset="0"/>
                          <a:cs typeface="Calibri"/>
                        </a:rPr>
                        <a:t>D.L.</a:t>
                      </a:r>
                      <a:r>
                        <a:rPr sz="1200" spc="-25" dirty="0">
                          <a:latin typeface="Montserrat" panose="00000500000000000000" pitchFamily="2" charset="0"/>
                          <a:cs typeface="Calibri"/>
                        </a:rPr>
                        <a:t> </a:t>
                      </a:r>
                      <a:r>
                        <a:rPr sz="1200" dirty="0">
                          <a:latin typeface="Montserrat" panose="00000500000000000000" pitchFamily="2" charset="0"/>
                          <a:cs typeface="Calibri"/>
                        </a:rPr>
                        <a:t>21/2022</a:t>
                      </a: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tc rowSpan="2">
                  <a:txBody>
                    <a:bodyPr/>
                    <a:lstStyle/>
                    <a:p>
                      <a:pPr algn="l">
                        <a:lnSpc>
                          <a:spcPct val="100000"/>
                        </a:lnSpc>
                      </a:pPr>
                      <a:r>
                        <a:rPr lang="it-IT" sz="1200" dirty="0">
                          <a:latin typeface="Montserrat" panose="00000500000000000000" pitchFamily="2" charset="0"/>
                          <a:cs typeface="Times New Roman"/>
                        </a:rPr>
                        <a:t>       I trimestre 2022</a:t>
                      </a:r>
                      <a:endParaRPr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algn="l">
                        <a:lnSpc>
                          <a:spcPct val="100000"/>
                        </a:lnSpc>
                        <a:spcBef>
                          <a:spcPts val="10"/>
                        </a:spcBef>
                      </a:pPr>
                      <a:endParaRPr lang="it-IT" sz="1200" dirty="0">
                        <a:latin typeface="Montserrat" panose="00000500000000000000" pitchFamily="2" charset="0"/>
                        <a:cs typeface="Times New Roman"/>
                      </a:endParaRPr>
                    </a:p>
                    <a:p>
                      <a:pPr marL="247650" algn="l">
                        <a:lnSpc>
                          <a:spcPct val="100000"/>
                        </a:lnSpc>
                      </a:pPr>
                      <a:r>
                        <a:rPr sz="1200" dirty="0">
                          <a:latin typeface="Montserrat" panose="00000500000000000000" pitchFamily="2" charset="0"/>
                          <a:cs typeface="Calibri"/>
                        </a:rPr>
                        <a:t>II</a:t>
                      </a:r>
                      <a:r>
                        <a:rPr sz="1200" spc="-20" dirty="0">
                          <a:latin typeface="Montserrat" panose="00000500000000000000" pitchFamily="2" charset="0"/>
                          <a:cs typeface="Calibri"/>
                        </a:rPr>
                        <a:t> </a:t>
                      </a:r>
                      <a:r>
                        <a:rPr sz="1200" spc="-5" dirty="0" err="1">
                          <a:latin typeface="Montserrat" panose="00000500000000000000" pitchFamily="2" charset="0"/>
                          <a:cs typeface="Calibri"/>
                        </a:rPr>
                        <a:t>trimestre</a:t>
                      </a:r>
                      <a:r>
                        <a:rPr sz="1200" spc="-30" dirty="0">
                          <a:latin typeface="Montserrat" panose="00000500000000000000" pitchFamily="2" charset="0"/>
                          <a:cs typeface="Calibri"/>
                        </a:rPr>
                        <a:t> </a:t>
                      </a:r>
                      <a:r>
                        <a:rPr sz="1200" dirty="0">
                          <a:latin typeface="Montserrat" panose="00000500000000000000" pitchFamily="2" charset="0"/>
                          <a:cs typeface="Calibri"/>
                        </a:rPr>
                        <a:t>2022</a:t>
                      </a: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tc rowSpan="2">
                  <a:txBody>
                    <a:bodyPr/>
                    <a:lstStyle/>
                    <a:p>
                      <a:pPr algn="ctr">
                        <a:lnSpc>
                          <a:spcPct val="100000"/>
                        </a:lnSpc>
                      </a:pPr>
                      <a:r>
                        <a:rPr lang="it-IT" sz="1200" b="1" dirty="0">
                          <a:latin typeface="Montserrat" panose="00000500000000000000" pitchFamily="2" charset="0"/>
                          <a:cs typeface="Times New Roman"/>
                        </a:rPr>
                        <a:t>10%</a:t>
                      </a:r>
                      <a:endParaRPr sz="1200" b="1" dirty="0">
                        <a:latin typeface="Montserrat" panose="00000500000000000000" pitchFamily="2" charset="0"/>
                        <a:cs typeface="Times New Roman"/>
                      </a:endParaRPr>
                    </a:p>
                    <a:p>
                      <a:pPr>
                        <a:lnSpc>
                          <a:spcPct val="100000"/>
                        </a:lnSpc>
                      </a:pPr>
                      <a:endParaRPr lang="it-IT" sz="1200" b="1" dirty="0">
                        <a:latin typeface="Montserrat" panose="00000500000000000000" pitchFamily="2" charset="0"/>
                        <a:cs typeface="Times New Roman"/>
                      </a:endParaRPr>
                    </a:p>
                    <a:p>
                      <a:pPr>
                        <a:lnSpc>
                          <a:spcPct val="100000"/>
                        </a:lnSpc>
                      </a:pPr>
                      <a:endParaRPr lang="it-IT" sz="1200" b="1" dirty="0">
                        <a:latin typeface="Montserrat" panose="00000500000000000000" pitchFamily="2" charset="0"/>
                        <a:cs typeface="Times New Roman"/>
                      </a:endParaRPr>
                    </a:p>
                    <a:p>
                      <a:pPr>
                        <a:lnSpc>
                          <a:spcPct val="100000"/>
                        </a:lnSpc>
                      </a:pPr>
                      <a:endParaRPr lang="it-IT" sz="1200" b="1" dirty="0">
                        <a:latin typeface="Montserrat" panose="00000500000000000000" pitchFamily="2" charset="0"/>
                        <a:cs typeface="Times New Roman"/>
                      </a:endParaRPr>
                    </a:p>
                    <a:p>
                      <a:pPr>
                        <a:lnSpc>
                          <a:spcPct val="100000"/>
                        </a:lnSpc>
                      </a:pPr>
                      <a:endParaRPr lang="it-IT" sz="1200" b="1" dirty="0">
                        <a:latin typeface="Montserrat" panose="00000500000000000000" pitchFamily="2" charset="0"/>
                        <a:cs typeface="Times New Roman"/>
                      </a:endParaRPr>
                    </a:p>
                    <a:p>
                      <a:pPr>
                        <a:lnSpc>
                          <a:spcPct val="100000"/>
                        </a:lnSpc>
                      </a:pPr>
                      <a:endParaRPr lang="it-IT" sz="1200" b="1" dirty="0">
                        <a:latin typeface="Montserrat" panose="00000500000000000000" pitchFamily="2" charset="0"/>
                        <a:cs typeface="Times New Roman"/>
                      </a:endParaRPr>
                    </a:p>
                    <a:p>
                      <a:pPr>
                        <a:lnSpc>
                          <a:spcPct val="100000"/>
                        </a:lnSpc>
                      </a:pPr>
                      <a:endParaRPr lang="it-IT" sz="1200" b="1" dirty="0">
                        <a:latin typeface="Montserrat" panose="00000500000000000000" pitchFamily="2" charset="0"/>
                        <a:cs typeface="Times New Roman"/>
                      </a:endParaRPr>
                    </a:p>
                    <a:p>
                      <a:pPr marL="2540" algn="ctr">
                        <a:lnSpc>
                          <a:spcPct val="100000"/>
                        </a:lnSpc>
                        <a:spcBef>
                          <a:spcPts val="585"/>
                        </a:spcBef>
                      </a:pPr>
                      <a:endParaRPr lang="it-IT" sz="1200" b="1" dirty="0">
                        <a:latin typeface="Montserrat" panose="00000500000000000000" pitchFamily="2" charset="0"/>
                        <a:cs typeface="Times New Roman"/>
                      </a:endParaRPr>
                    </a:p>
                    <a:p>
                      <a:pPr marL="2540" algn="ctr">
                        <a:lnSpc>
                          <a:spcPct val="100000"/>
                        </a:lnSpc>
                        <a:spcBef>
                          <a:spcPts val="585"/>
                        </a:spcBef>
                      </a:pPr>
                      <a:r>
                        <a:rPr sz="1200" b="1" dirty="0">
                          <a:latin typeface="Montserrat" panose="00000500000000000000" pitchFamily="2" charset="0"/>
                          <a:cs typeface="Calibri"/>
                        </a:rPr>
                        <a:t>2</a:t>
                      </a:r>
                      <a:r>
                        <a:rPr lang="it-IT" sz="1200" b="1" dirty="0">
                          <a:latin typeface="Montserrat" panose="00000500000000000000" pitchFamily="2" charset="0"/>
                          <a:cs typeface="Calibri"/>
                        </a:rPr>
                        <a:t>5</a:t>
                      </a:r>
                      <a:r>
                        <a:rPr sz="1200" b="1" dirty="0">
                          <a:latin typeface="Montserrat" panose="00000500000000000000" pitchFamily="2" charset="0"/>
                          <a:cs typeface="Calibri"/>
                        </a:rPr>
                        <a:t>%</a:t>
                      </a:r>
                    </a:p>
                  </a:txBody>
                  <a:tcPr marL="0" marR="0" marT="0" marB="0" anchor="ctr">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extLst>
                  <a:ext uri="{0D108BD9-81ED-4DB2-BD59-A6C34878D82A}">
                    <a16:rowId xmlns:a16="http://schemas.microsoft.com/office/drawing/2014/main" val="10001"/>
                  </a:ext>
                </a:extLst>
              </a:tr>
              <a:tr h="1820399">
                <a:tc>
                  <a:txBody>
                    <a:bodyPr/>
                    <a:lstStyle/>
                    <a:p>
                      <a:pPr algn="ctr">
                        <a:lnSpc>
                          <a:spcPct val="100000"/>
                        </a:lnSpc>
                      </a:pPr>
                      <a:r>
                        <a:rPr sz="1200" spc="-5" dirty="0" err="1">
                          <a:latin typeface="Montserrat" panose="00000500000000000000" pitchFamily="2" charset="0"/>
                          <a:cs typeface="Calibri"/>
                        </a:rPr>
                        <a:t>Imprese</a:t>
                      </a:r>
                      <a:r>
                        <a:rPr sz="1200" spc="-40" dirty="0">
                          <a:latin typeface="Montserrat" panose="00000500000000000000" pitchFamily="2" charset="0"/>
                          <a:cs typeface="Calibri"/>
                        </a:rPr>
                        <a:t> </a:t>
                      </a:r>
                      <a:r>
                        <a:rPr sz="1200" b="1" dirty="0">
                          <a:latin typeface="Montserrat" panose="00000500000000000000" pitchFamily="2" charset="0"/>
                          <a:cs typeface="Calibri"/>
                        </a:rPr>
                        <a:t>NON</a:t>
                      </a:r>
                      <a:r>
                        <a:rPr sz="1200" b="1" spc="-25" dirty="0">
                          <a:latin typeface="Montserrat" panose="00000500000000000000" pitchFamily="2" charset="0"/>
                          <a:cs typeface="Calibri"/>
                        </a:rPr>
                        <a:t> </a:t>
                      </a:r>
                      <a:r>
                        <a:rPr sz="1200" b="1" dirty="0" err="1">
                          <a:latin typeface="Montserrat" panose="00000500000000000000" pitchFamily="2" charset="0"/>
                          <a:cs typeface="Calibri"/>
                        </a:rPr>
                        <a:t>Gasivore</a:t>
                      </a:r>
                      <a:endParaRPr sz="1200" b="1" dirty="0">
                        <a:latin typeface="Montserrat" panose="00000500000000000000" pitchFamily="2" charset="0"/>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CE6F1"/>
                    </a:solidFill>
                  </a:tcPr>
                </a:tc>
                <a:tc vMerge="1">
                  <a:txBody>
                    <a:bodyPr/>
                    <a:lstStyle/>
                    <a:p>
                      <a:endParaRPr/>
                    </a:p>
                  </a:txBody>
                  <a:tcPr marL="0" marR="0" marT="9779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tc>
                  <a:txBody>
                    <a:bodyPr/>
                    <a:lstStyle/>
                    <a:p>
                      <a:pPr algn="ctr">
                        <a:lnSpc>
                          <a:spcPct val="100000"/>
                        </a:lnSpc>
                      </a:pPr>
                      <a:r>
                        <a:rPr sz="1200" spc="-5" dirty="0">
                          <a:latin typeface="Montserrat" panose="00000500000000000000" pitchFamily="2" charset="0"/>
                          <a:cs typeface="Calibri"/>
                        </a:rPr>
                        <a:t>Art.4</a:t>
                      </a:r>
                      <a:r>
                        <a:rPr sz="1200" spc="-25" dirty="0">
                          <a:latin typeface="Montserrat" panose="00000500000000000000" pitchFamily="2" charset="0"/>
                          <a:cs typeface="Calibri"/>
                        </a:rPr>
                        <a:t> </a:t>
                      </a:r>
                      <a:r>
                        <a:rPr sz="1200" spc="-5" dirty="0">
                          <a:latin typeface="Montserrat" panose="00000500000000000000" pitchFamily="2" charset="0"/>
                          <a:cs typeface="Calibri"/>
                        </a:rPr>
                        <a:t>D.L.</a:t>
                      </a:r>
                      <a:r>
                        <a:rPr sz="1200" spc="-30" dirty="0">
                          <a:latin typeface="Montserrat" panose="00000500000000000000" pitchFamily="2" charset="0"/>
                          <a:cs typeface="Calibri"/>
                        </a:rPr>
                        <a:t> </a:t>
                      </a:r>
                      <a:r>
                        <a:rPr sz="1200" dirty="0">
                          <a:latin typeface="Montserrat" panose="00000500000000000000" pitchFamily="2" charset="0"/>
                          <a:cs typeface="Calibri"/>
                        </a:rPr>
                        <a:t>21/2022</a:t>
                      </a: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CE6F1"/>
                    </a:solidFill>
                  </a:tcPr>
                </a:tc>
                <a:tc vMerge="1">
                  <a:txBody>
                    <a:bodyPr/>
                    <a:lstStyle/>
                    <a:p>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tc vMerge="1">
                  <a:txBody>
                    <a:bodyPr/>
                    <a:lstStyle/>
                    <a:p>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CE6F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817983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DE6EC6A0-ADDD-4879-993A-3051ADD7C5E7}"/>
              </a:ext>
            </a:extLst>
          </p:cNvPr>
          <p:cNvSpPr>
            <a:spLocks noGrp="1"/>
          </p:cNvSpPr>
          <p:nvPr>
            <p:ph type="body" idx="1"/>
          </p:nvPr>
        </p:nvSpPr>
        <p:spPr>
          <a:xfrm>
            <a:off x="885501" y="5326608"/>
            <a:ext cx="9901543" cy="433955"/>
          </a:xfrm>
        </p:spPr>
        <p:txBody>
          <a:bodyPr/>
          <a:lstStyle/>
          <a:p>
            <a:pPr algn="just"/>
            <a:r>
              <a:rPr lang="it-IT" sz="1800" dirty="0">
                <a:effectLst/>
                <a:latin typeface="Arial" panose="020B0604020202020204" pitchFamily="34" charset="0"/>
                <a:ea typeface="Times New Roman" panose="02020603050405020304" pitchFamily="18" charset="0"/>
              </a:rPr>
              <a:t>Per ulteriori informazioni le aziende interessate possono contattare gli uffici di Confindustria Udine e del Consorzio Friuli Energia (Karim Khadiri tel. 0432 276250 -khadiri@confindustria.ud.it, Francesco Gibertini tel. 0432 276200, e-mail gibertini@friulienergia.it)</a:t>
            </a:r>
            <a:r>
              <a:rPr lang="it-IT" sz="2400" dirty="0"/>
              <a:t>.</a:t>
            </a:r>
          </a:p>
        </p:txBody>
      </p:sp>
      <p:pic>
        <p:nvPicPr>
          <p:cNvPr id="7" name="Immagine 6">
            <a:extLst>
              <a:ext uri="{FF2B5EF4-FFF2-40B4-BE49-F238E27FC236}">
                <a16:creationId xmlns:a16="http://schemas.microsoft.com/office/drawing/2014/main" id="{BE3D1CF4-EFE1-46C6-B13E-E735307B9A48}"/>
              </a:ext>
            </a:extLst>
          </p:cNvPr>
          <p:cNvPicPr>
            <a:picLocks noChangeAspect="1"/>
          </p:cNvPicPr>
          <p:nvPr/>
        </p:nvPicPr>
        <p:blipFill>
          <a:blip r:embed="rId2" cstate="print">
            <a:alphaModFix amt="40000"/>
            <a:extLst>
              <a:ext uri="{28A0092B-C50C-407E-A947-70E740481C1C}">
                <a14:useLocalDpi xmlns:a14="http://schemas.microsoft.com/office/drawing/2010/main" val="0"/>
              </a:ext>
            </a:extLst>
          </a:blip>
          <a:stretch>
            <a:fillRect/>
          </a:stretch>
        </p:blipFill>
        <p:spPr>
          <a:xfrm>
            <a:off x="0" y="0"/>
            <a:ext cx="4895557" cy="4895557"/>
          </a:xfrm>
          <a:prstGeom prst="rect">
            <a:avLst/>
          </a:prstGeom>
        </p:spPr>
      </p:pic>
      <p:cxnSp>
        <p:nvCxnSpPr>
          <p:cNvPr id="5" name="Connettore diritto 4">
            <a:extLst>
              <a:ext uri="{FF2B5EF4-FFF2-40B4-BE49-F238E27FC236}">
                <a16:creationId xmlns:a16="http://schemas.microsoft.com/office/drawing/2014/main" id="{14B5E7FC-F0F8-4C25-B18E-D78F6EA3FB3B}"/>
              </a:ext>
            </a:extLst>
          </p:cNvPr>
          <p:cNvCxnSpPr>
            <a:cxnSpLocks/>
          </p:cNvCxnSpPr>
          <p:nvPr/>
        </p:nvCxnSpPr>
        <p:spPr>
          <a:xfrm>
            <a:off x="4895557" y="0"/>
            <a:ext cx="0" cy="4895557"/>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 name="Titolo 1">
            <a:extLst>
              <a:ext uri="{FF2B5EF4-FFF2-40B4-BE49-F238E27FC236}">
                <a16:creationId xmlns:a16="http://schemas.microsoft.com/office/drawing/2014/main" id="{E802EEED-8058-46A2-BCE1-FACEDE8F1F46}"/>
              </a:ext>
            </a:extLst>
          </p:cNvPr>
          <p:cNvSpPr>
            <a:spLocks noGrp="1"/>
          </p:cNvSpPr>
          <p:nvPr>
            <p:ph type="title"/>
          </p:nvPr>
        </p:nvSpPr>
        <p:spPr/>
        <p:txBody>
          <a:bodyPr/>
          <a:lstStyle/>
          <a:p>
            <a:r>
              <a:rPr lang="it-IT" dirty="0">
                <a:latin typeface="Futura LT Book" panose="02000504030000020003" pitchFamily="2" charset="0"/>
              </a:rPr>
              <a:t>CONFINDUSTRIA UDINE</a:t>
            </a:r>
          </a:p>
        </p:txBody>
      </p:sp>
    </p:spTree>
    <p:extLst>
      <p:ext uri="{BB962C8B-B14F-4D97-AF65-F5344CB8AC3E}">
        <p14:creationId xmlns:p14="http://schemas.microsoft.com/office/powerpoint/2010/main" val="2473910079"/>
      </p:ext>
    </p:extLst>
  </p:cSld>
  <p:clrMapOvr>
    <a:masterClrMapping/>
  </p:clrMapOvr>
</p:sld>
</file>

<file path=ppt/theme/theme1.xml><?xml version="1.0" encoding="utf-8"?>
<a:theme xmlns:a="http://schemas.openxmlformats.org/drawingml/2006/main" name="Citazione">
  <a:themeElements>
    <a:clrScheme name="Personalizzato 14">
      <a:dk1>
        <a:sysClr val="windowText" lastClr="000000"/>
      </a:dk1>
      <a:lt1>
        <a:srgbClr val="000000"/>
      </a:lt1>
      <a:dk2>
        <a:srgbClr val="F2F2F2"/>
      </a:dk2>
      <a:lt2>
        <a:srgbClr val="636363"/>
      </a:lt2>
      <a:accent1>
        <a:srgbClr val="0D3163"/>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Citazion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Contorno a fasc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TM03457503[[fn=Citazione]]</Template>
  <TotalTime>3420</TotalTime>
  <Words>5195</Words>
  <Application>Microsoft Macintosh PowerPoint</Application>
  <PresentationFormat>Widescreen</PresentationFormat>
  <Paragraphs>450</Paragraphs>
  <Slides>56</Slides>
  <Notes>0</Notes>
  <HiddenSlides>0</HiddenSlides>
  <MMClips>0</MMClips>
  <ScaleCrop>false</ScaleCrop>
  <HeadingPairs>
    <vt:vector size="6" baseType="variant">
      <vt:variant>
        <vt:lpstr>Caratteri utilizzati</vt:lpstr>
      </vt:variant>
      <vt:variant>
        <vt:i4>14</vt:i4>
      </vt:variant>
      <vt:variant>
        <vt:lpstr>Tema</vt:lpstr>
      </vt:variant>
      <vt:variant>
        <vt:i4>1</vt:i4>
      </vt:variant>
      <vt:variant>
        <vt:lpstr>Titoli diapositive</vt:lpstr>
      </vt:variant>
      <vt:variant>
        <vt:i4>56</vt:i4>
      </vt:variant>
    </vt:vector>
  </HeadingPairs>
  <TitlesOfParts>
    <vt:vector size="71" baseType="lpstr">
      <vt:lpstr>Arial</vt:lpstr>
      <vt:lpstr>Avenir Heavy</vt:lpstr>
      <vt:lpstr>Calibri</vt:lpstr>
      <vt:lpstr>Century Gothic</vt:lpstr>
      <vt:lpstr>Futura LT Book</vt:lpstr>
      <vt:lpstr>Helvetica Neue Medium</vt:lpstr>
      <vt:lpstr>Montserrat</vt:lpstr>
      <vt:lpstr>Montserrat Medium</vt:lpstr>
      <vt:lpstr>Montserrat SemiBold</vt:lpstr>
      <vt:lpstr>Montserrat Thin SemiBold</vt:lpstr>
      <vt:lpstr>MontserratRoman-Regular</vt:lpstr>
      <vt:lpstr>Times New Roman</vt:lpstr>
      <vt:lpstr>Wingdings</vt:lpstr>
      <vt:lpstr>Wingdings 2</vt:lpstr>
      <vt:lpstr>Citazione</vt:lpstr>
      <vt:lpstr>CONFINDUSTRIA UDINE</vt:lpstr>
      <vt:lpstr>Chi siamo</vt:lpstr>
      <vt:lpstr>Contesto</vt:lpstr>
      <vt:lpstr>Contesto</vt:lpstr>
      <vt:lpstr>Efficienza energetica nelle  imprese</vt:lpstr>
      <vt:lpstr>Efficienza energetica nelle  imprese</vt:lpstr>
      <vt:lpstr>Efficienza energetica nelle  imprese </vt:lpstr>
      <vt:lpstr>Efficienza energetica nelle  imprese </vt:lpstr>
      <vt:lpstr>Efficienza energetica nelle  imprese </vt:lpstr>
      <vt:lpstr>Efficienza energetica nelle  imprese – Esempi</vt:lpstr>
      <vt:lpstr>Efficienza energetica nelle  imprese – Esempi</vt:lpstr>
      <vt:lpstr>Efficienza energetica nelle  imprese – Esempi</vt:lpstr>
      <vt:lpstr>Efficienza energetica nelle  imprese con ALI ENERGIA</vt:lpstr>
      <vt:lpstr>Energy Performance Contract (EPC)</vt:lpstr>
      <vt:lpstr>Esempio EPC</vt:lpstr>
      <vt:lpstr>CONFINDUSTRIA UDINE</vt:lpstr>
      <vt:lpstr>Presentazione standard di PowerPoint</vt:lpstr>
      <vt:lpstr>CONFINDUSTRIA UDINE</vt:lpstr>
      <vt:lpstr>EXECUTIVE SUMMARY</vt:lpstr>
      <vt:lpstr>EXECUTIVE SUMMARY</vt:lpstr>
      <vt:lpstr>Premessa</vt:lpstr>
      <vt:lpstr>Contesto</vt:lpstr>
      <vt:lpstr>Confronto degli aumenti: gas naturale</vt:lpstr>
      <vt:lpstr>Confronto degli aumenti: energia elettrica</vt:lpstr>
      <vt:lpstr>Contesto</vt:lpstr>
      <vt:lpstr>Efficienza energetica nelle  imprese</vt:lpstr>
      <vt:lpstr>Efficienza energetica nelle  imprese</vt:lpstr>
      <vt:lpstr>Tecnologie  implementabili</vt:lpstr>
      <vt:lpstr>Efficienza energetica nelle  imprese </vt:lpstr>
      <vt:lpstr>Autovalutazione energetica</vt:lpstr>
      <vt:lpstr>Diagnosi energetica</vt:lpstr>
      <vt:lpstr>Sistema di monitoraggio</vt:lpstr>
      <vt:lpstr>Monitoraggio – Esempio reale</vt:lpstr>
      <vt:lpstr>Illuminazione</vt:lpstr>
      <vt:lpstr>Intervento – Esempio reale</vt:lpstr>
      <vt:lpstr>Motori elettrici ed azionamenti ad alta efficienza</vt:lpstr>
      <vt:lpstr>Motori e inverter – Esempio  reale</vt:lpstr>
      <vt:lpstr>Aria compressa</vt:lpstr>
      <vt:lpstr>Aria compressa – Esempio  reale</vt:lpstr>
      <vt:lpstr>Fotovoltaico</vt:lpstr>
      <vt:lpstr>Fotovoltaico – Esempio  reale</vt:lpstr>
      <vt:lpstr>Cogenerazione</vt:lpstr>
      <vt:lpstr>Cogenerazione – Esempio  reale</vt:lpstr>
      <vt:lpstr>Interventi in centrale termica e impianti tecnologici</vt:lpstr>
      <vt:lpstr>Impianto di rifasamento automatico</vt:lpstr>
      <vt:lpstr>Analisi termografica quadri elettrici</vt:lpstr>
      <vt:lpstr>Certificazione ISO50001</vt:lpstr>
      <vt:lpstr>Interventi gestionali</vt:lpstr>
      <vt:lpstr>Energy management in  outsourcing</vt:lpstr>
      <vt:lpstr>Energy Performance Contract (EPC)</vt:lpstr>
      <vt:lpstr>Esempio EPC</vt:lpstr>
      <vt:lpstr>Finanza per  l’efficienza energetica</vt:lpstr>
      <vt:lpstr>Strumenti incentivanti</vt:lpstr>
      <vt:lpstr>Crediti d’imposta energia elettrica</vt:lpstr>
      <vt:lpstr>Crediti d’imposta gas naturale</vt:lpstr>
      <vt:lpstr>CONFINDUSTRIA UDINE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Conferenza stampa 2020</dc:title>
  <dc:creator>Davide Rossi</dc:creator>
  <cp:lastModifiedBy>Lisa Macor</cp:lastModifiedBy>
  <cp:revision>186</cp:revision>
  <dcterms:created xsi:type="dcterms:W3CDTF">2020-01-09T09:25:58Z</dcterms:created>
  <dcterms:modified xsi:type="dcterms:W3CDTF">2022-06-20T14:37:42Z</dcterms:modified>
</cp:coreProperties>
</file>