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7" r:id="rId1"/>
  </p:sldMasterIdLst>
  <p:notesMasterIdLst>
    <p:notesMasterId r:id="rId23"/>
  </p:notesMasterIdLst>
  <p:handoutMasterIdLst>
    <p:handoutMasterId r:id="rId24"/>
  </p:handoutMasterIdLst>
  <p:sldIdLst>
    <p:sldId id="494" r:id="rId2"/>
    <p:sldId id="285" r:id="rId3"/>
    <p:sldId id="655" r:id="rId4"/>
    <p:sldId id="656" r:id="rId5"/>
    <p:sldId id="661" r:id="rId6"/>
    <p:sldId id="662" r:id="rId7"/>
    <p:sldId id="663" r:id="rId8"/>
    <p:sldId id="665" r:id="rId9"/>
    <p:sldId id="670" r:id="rId10"/>
    <p:sldId id="689" r:id="rId11"/>
    <p:sldId id="690" r:id="rId12"/>
    <p:sldId id="686" r:id="rId13"/>
    <p:sldId id="691" r:id="rId14"/>
    <p:sldId id="692" r:id="rId15"/>
    <p:sldId id="693" r:id="rId16"/>
    <p:sldId id="683" r:id="rId17"/>
    <p:sldId id="694" r:id="rId18"/>
    <p:sldId id="684" r:id="rId19"/>
    <p:sldId id="679" r:id="rId20"/>
    <p:sldId id="676" r:id="rId21"/>
    <p:sldId id="515" r:id="rId22"/>
  </p:sldIdLst>
  <p:sldSz cx="9144000" cy="6858000" type="screen4x3"/>
  <p:notesSz cx="6858000" cy="9872663"/>
  <p:defaultTextStyle>
    <a:defPPr>
      <a:defRPr lang="it-IT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199" userDrawn="1">
          <p15:clr>
            <a:srgbClr val="A4A3A4"/>
          </p15:clr>
        </p15:guide>
        <p15:guide id="2" pos="2236" userDrawn="1">
          <p15:clr>
            <a:srgbClr val="A4A3A4"/>
          </p15:clr>
        </p15:guide>
        <p15:guide id="3" orient="horz" pos="3109" userDrawn="1">
          <p15:clr>
            <a:srgbClr val="A4A3A4"/>
          </p15:clr>
        </p15:guide>
        <p15:guide id="4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C00"/>
    <a:srgbClr val="FF7300"/>
    <a:srgbClr val="FF7600"/>
    <a:srgbClr val="F6EA50"/>
    <a:srgbClr val="F5D651"/>
    <a:srgbClr val="F1B64D"/>
    <a:srgbClr val="FFFF99"/>
    <a:srgbClr val="336699"/>
    <a:srgbClr val="006699"/>
    <a:srgbClr val="4C5FE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25866" autoAdjust="0"/>
    <p:restoredTop sz="99643" autoAdjust="0"/>
  </p:normalViewPr>
  <p:slideViewPr>
    <p:cSldViewPr>
      <p:cViewPr varScale="1">
        <p:scale>
          <a:sx n="112" d="100"/>
          <a:sy n="112" d="100"/>
        </p:scale>
        <p:origin x="-87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49" d="100"/>
          <a:sy n="49" d="100"/>
        </p:scale>
        <p:origin x="-2592" y="-114"/>
      </p:cViewPr>
      <p:guideLst>
        <p:guide orient="horz" pos="3199"/>
        <p:guide orient="horz" pos="3109"/>
        <p:guide pos="2236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2"/>
            <a:ext cx="2971800" cy="493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993" tIns="47997" rIns="95993" bIns="47997" numCol="1" anchor="t" anchorCtr="0" compatLnSpc="1">
            <a:prstTxWarp prst="textNoShape">
              <a:avLst/>
            </a:prstTxWarp>
          </a:bodyPr>
          <a:lstStyle>
            <a:lvl1pPr defTabSz="960041" eaLnBrk="1" hangingPunct="1">
              <a:defRPr sz="1300">
                <a:latin typeface="Arial" pitchFamily="34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2" y="2"/>
            <a:ext cx="2971800" cy="493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993" tIns="47997" rIns="95993" bIns="47997" numCol="1" anchor="t" anchorCtr="0" compatLnSpc="1">
            <a:prstTxWarp prst="textNoShape">
              <a:avLst/>
            </a:prstTxWarp>
          </a:bodyPr>
          <a:lstStyle>
            <a:lvl1pPr algn="r" defTabSz="960041" eaLnBrk="1" hangingPunct="1">
              <a:defRPr sz="1300">
                <a:latin typeface="Arial" pitchFamily="34" charset="0"/>
              </a:defRPr>
            </a:lvl1pPr>
          </a:lstStyle>
          <a:p>
            <a:pPr>
              <a:defRPr/>
            </a:pPr>
            <a:fld id="{327305CD-4EA9-4209-AB0E-4EAE38907585}" type="datetimeFigureOut">
              <a:rPr lang="it-IT"/>
              <a:pPr>
                <a:defRPr/>
              </a:pPr>
              <a:t>21/06/2022</a:t>
            </a:fld>
            <a:endParaRPr lang="it-IT"/>
          </a:p>
        </p:txBody>
      </p:sp>
      <p:sp>
        <p:nvSpPr>
          <p:cNvPr id="6963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79423"/>
            <a:ext cx="2971800" cy="493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993" tIns="47997" rIns="95993" bIns="47997" numCol="1" anchor="b" anchorCtr="0" compatLnSpc="1">
            <a:prstTxWarp prst="textNoShape">
              <a:avLst/>
            </a:prstTxWarp>
          </a:bodyPr>
          <a:lstStyle>
            <a:lvl1pPr defTabSz="960041" eaLnBrk="1" hangingPunct="1">
              <a:defRPr sz="1300">
                <a:latin typeface="Arial" pitchFamily="34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963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2" y="9379423"/>
            <a:ext cx="2971800" cy="493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993" tIns="47997" rIns="95993" bIns="47997" numCol="1" anchor="b" anchorCtr="0" compatLnSpc="1">
            <a:prstTxWarp prst="textNoShape">
              <a:avLst/>
            </a:prstTxWarp>
          </a:bodyPr>
          <a:lstStyle>
            <a:lvl1pPr algn="r" defTabSz="960041" eaLnBrk="1" hangingPunct="1">
              <a:defRPr sz="1300"/>
            </a:lvl1pPr>
          </a:lstStyle>
          <a:p>
            <a:pPr>
              <a:defRPr/>
            </a:pPr>
            <a:fld id="{571DA92D-D6D6-47DB-8A26-638EAE36C5A6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0065844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" y="3"/>
            <a:ext cx="2944813" cy="5153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8619" tIns="44309" rIns="88619" bIns="44309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01379" name="Rectangle 1027"/>
          <p:cNvSpPr>
            <a:spLocks noGrp="1" noChangeArrowheads="1"/>
          </p:cNvSpPr>
          <p:nvPr>
            <p:ph type="dt" idx="1"/>
          </p:nvPr>
        </p:nvSpPr>
        <p:spPr bwMode="auto">
          <a:xfrm>
            <a:off x="3902078" y="3"/>
            <a:ext cx="2943225" cy="5153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8619" tIns="44309" rIns="88619" bIns="44309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901C72EF-D424-48F0-9BAA-01A01F4CC389}" type="datetimeFigureOut">
              <a:rPr lang="it-IT" altLang="it-IT"/>
              <a:pPr>
                <a:defRPr/>
              </a:pPr>
              <a:t>21/06/2022</a:t>
            </a:fld>
            <a:endParaRPr lang="it-IT" altLang="it-IT"/>
          </a:p>
        </p:txBody>
      </p:sp>
      <p:sp>
        <p:nvSpPr>
          <p:cNvPr id="59396" name="Rectangle 1028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09650" y="735013"/>
            <a:ext cx="4900613" cy="36750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01381" name="Rectangle 1029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2650" y="4703895"/>
            <a:ext cx="5080000" cy="4410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8619" tIns="44309" rIns="88619" bIns="4430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noProof="0"/>
              <a:t>Fare clic per modificare gli stili del testo dello schema</a:t>
            </a:r>
          </a:p>
          <a:p>
            <a:pPr lvl="1"/>
            <a:r>
              <a:rPr lang="it-IT" altLang="it-IT" noProof="0"/>
              <a:t>Secondo livello</a:t>
            </a:r>
          </a:p>
          <a:p>
            <a:pPr lvl="2"/>
            <a:r>
              <a:rPr lang="it-IT" altLang="it-IT" noProof="0"/>
              <a:t>Terzo livello</a:t>
            </a:r>
          </a:p>
          <a:p>
            <a:pPr lvl="3"/>
            <a:r>
              <a:rPr lang="it-IT" altLang="it-IT" noProof="0"/>
              <a:t>Quarto livello</a:t>
            </a:r>
          </a:p>
          <a:p>
            <a:pPr lvl="4"/>
            <a:r>
              <a:rPr lang="it-IT" altLang="it-IT" noProof="0"/>
              <a:t>Quinto livello</a:t>
            </a:r>
          </a:p>
        </p:txBody>
      </p:sp>
      <p:sp>
        <p:nvSpPr>
          <p:cNvPr id="101382" name="Rectangle 1030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3" y="9409365"/>
            <a:ext cx="2944813" cy="43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8619" tIns="44309" rIns="88619" bIns="44309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01383" name="Rectangle 1031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02078" y="9409365"/>
            <a:ext cx="2943225" cy="43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8619" tIns="44309" rIns="88619" bIns="44309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652BAE73-BD2F-49E8-88D7-B0D07F8D9361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71566587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0419" name="Segnaposto note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it-IT" altLang="it-IT"/>
          </a:p>
        </p:txBody>
      </p:sp>
      <p:sp>
        <p:nvSpPr>
          <p:cNvPr id="60420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19046" indent="-276190">
              <a:defRPr>
                <a:solidFill>
                  <a:schemeClr val="tx1"/>
                </a:solidFill>
                <a:latin typeface="Arial" charset="0"/>
              </a:defRPr>
            </a:lvl2pPr>
            <a:lvl3pPr marL="1106346" indent="-220634">
              <a:defRPr>
                <a:solidFill>
                  <a:schemeClr val="tx1"/>
                </a:solidFill>
                <a:latin typeface="Arial" charset="0"/>
              </a:defRPr>
            </a:lvl3pPr>
            <a:lvl4pPr marL="1550790" indent="-220634">
              <a:defRPr>
                <a:solidFill>
                  <a:schemeClr val="tx1"/>
                </a:solidFill>
                <a:latin typeface="Arial" charset="0"/>
              </a:defRPr>
            </a:lvl4pPr>
            <a:lvl5pPr marL="1993646" indent="-220634">
              <a:defRPr>
                <a:solidFill>
                  <a:schemeClr val="tx1"/>
                </a:solidFill>
                <a:latin typeface="Arial" charset="0"/>
              </a:defRPr>
            </a:lvl5pPr>
            <a:lvl6pPr marL="2450788" indent="-22063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07929" indent="-22063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365069" indent="-22063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22211" indent="-22063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6A4221CA-3179-4266-AF6F-5388EED0933E}" type="slidenum">
              <a:rPr lang="it-IT" altLang="it-IT" smtClean="0"/>
              <a:pPr/>
              <a:t>1</a:t>
            </a:fld>
            <a:endParaRPr lang="it-IT" alt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2F0A15-DDF9-4BE8-B849-D3DB95110544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202312078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8FA01D-80B3-4892-9D41-EB8F4C967546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575844595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9F284C-4632-4ADC-83B2-6892574211E6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86169762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96BB08-15AA-4797-A018-276C39803778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170262230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46586B-290F-4145-B529-2AC671B85524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685353585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0E6B4C-5240-44E4-9A7C-5FC540603BF0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13916219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D5AA86-B067-4DC9-9B60-DB3C2ECDAA10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42355694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60879-D998-4FC2-87BF-2A0ECF317259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748617386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4A2D24-9348-44A8-85FE-25079C9794F2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789065501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06C9F9-4EC7-481D-85D8-C3A77E3249E9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777805599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9A571A-AC64-4048-9363-07A5BC30876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740281808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614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14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14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6C0AC497-24E5-42EF-AEBF-EB69ACD6C092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040" r:id="rId1"/>
    <p:sldLayoutId id="2147485041" r:id="rId2"/>
    <p:sldLayoutId id="2147485042" r:id="rId3"/>
    <p:sldLayoutId id="2147485043" r:id="rId4"/>
    <p:sldLayoutId id="2147485044" r:id="rId5"/>
    <p:sldLayoutId id="2147485045" r:id="rId6"/>
    <p:sldLayoutId id="2147485046" r:id="rId7"/>
    <p:sldLayoutId id="2147485047" r:id="rId8"/>
    <p:sldLayoutId id="2147485048" r:id="rId9"/>
    <p:sldLayoutId id="2147485049" r:id="rId10"/>
    <p:sldLayoutId id="2147485050" r:id="rId11"/>
  </p:sldLayoutIdLst>
  <p:transition/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emf"/><Relationship Id="rId3" Type="http://schemas.openxmlformats.org/officeDocument/2006/relationships/image" Target="../media/image3.png"/><Relationship Id="rId7" Type="http://schemas.openxmlformats.org/officeDocument/2006/relationships/image" Target="../media/image15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emf"/><Relationship Id="rId5" Type="http://schemas.openxmlformats.org/officeDocument/2006/relationships/image" Target="../media/image13.emf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17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3.png"/><Relationship Id="rId7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png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3.png"/><Relationship Id="rId7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152" y="1196752"/>
            <a:ext cx="7248333" cy="3420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CasellaDiTesto 1"/>
          <p:cNvSpPr txBox="1">
            <a:spLocks noChangeArrowheads="1"/>
          </p:cNvSpPr>
          <p:nvPr/>
        </p:nvSpPr>
        <p:spPr bwMode="auto">
          <a:xfrm>
            <a:off x="20638" y="0"/>
            <a:ext cx="9123362" cy="32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buClrTx/>
              <a:buFontTx/>
              <a:buNone/>
            </a:pPr>
            <a:r>
              <a:rPr lang="en-US" altLang="it-IT" sz="700" i="1" dirty="0">
                <a:solidFill>
                  <a:srgbClr val="000000"/>
                </a:solidFill>
              </a:rPr>
              <a:t>Il </a:t>
            </a:r>
            <a:r>
              <a:rPr lang="it-IT" altLang="it-IT" sz="700" i="1" dirty="0">
                <a:solidFill>
                  <a:srgbClr val="000000"/>
                </a:solidFill>
              </a:rPr>
              <a:t>documento</a:t>
            </a:r>
            <a:r>
              <a:rPr lang="en-US" altLang="it-IT" sz="700" i="1" dirty="0">
                <a:solidFill>
                  <a:srgbClr val="000000"/>
                </a:solidFill>
              </a:rPr>
              <a:t> e  le </a:t>
            </a:r>
            <a:r>
              <a:rPr lang="it-IT" altLang="it-IT" sz="700" i="1" dirty="0">
                <a:solidFill>
                  <a:srgbClr val="000000"/>
                </a:solidFill>
              </a:rPr>
              <a:t>informazioni</a:t>
            </a:r>
            <a:r>
              <a:rPr lang="en-US" altLang="it-IT" sz="700" i="1" dirty="0">
                <a:solidFill>
                  <a:srgbClr val="000000"/>
                </a:solidFill>
              </a:rPr>
              <a:t> in </a:t>
            </a:r>
            <a:r>
              <a:rPr lang="it-IT" altLang="it-IT" sz="700" i="1" dirty="0">
                <a:solidFill>
                  <a:srgbClr val="000000"/>
                </a:solidFill>
              </a:rPr>
              <a:t>esso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contenute</a:t>
            </a:r>
            <a:r>
              <a:rPr lang="en-US" altLang="it-IT" sz="700" i="1" dirty="0">
                <a:solidFill>
                  <a:srgbClr val="000000"/>
                </a:solidFill>
              </a:rPr>
              <a:t>  </a:t>
            </a:r>
            <a:r>
              <a:rPr lang="it-IT" altLang="it-IT" sz="700" i="1" dirty="0">
                <a:solidFill>
                  <a:srgbClr val="000000"/>
                </a:solidFill>
              </a:rPr>
              <a:t>sono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di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proprietà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della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Fototherm Srl</a:t>
            </a:r>
            <a:r>
              <a:rPr lang="it-IT" altLang="it-IT" sz="700" dirty="0">
                <a:solidFill>
                  <a:srgbClr val="000000"/>
                </a:solidFill>
              </a:rPr>
              <a:t>. </a:t>
            </a:r>
          </a:p>
          <a:p>
            <a:pPr algn="ctr">
              <a:buClrTx/>
              <a:buFontTx/>
              <a:buNone/>
            </a:pPr>
            <a:r>
              <a:rPr lang="it-IT" altLang="it-IT" sz="700" i="1" dirty="0">
                <a:solidFill>
                  <a:srgbClr val="000000"/>
                </a:solidFill>
              </a:rPr>
              <a:t>La riproduzione del presente  documento o l’utilizzo delle informazioni in esso contenuto, in tutto o in parte, è severamente proibito, senza un  espresso consenso  scritto da parte della Fototherm Srl</a:t>
            </a:r>
          </a:p>
        </p:txBody>
      </p:sp>
      <p:pic>
        <p:nvPicPr>
          <p:cNvPr id="13319" name="Picture 1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5822950"/>
            <a:ext cx="161925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egnaposto numero diapositiva 4">
            <a:extLst>
              <a:ext uri="{FF2B5EF4-FFF2-40B4-BE49-F238E27FC236}">
                <a16:creationId xmlns="" xmlns:a16="http://schemas.microsoft.com/office/drawing/2014/main" id="{48BCCB5F-A1A2-4AB9-B619-6403238A8B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3958" y="6381750"/>
            <a:ext cx="2133600" cy="476250"/>
          </a:xfrm>
        </p:spPr>
        <p:txBody>
          <a:bodyPr/>
          <a:lstStyle/>
          <a:p>
            <a:pPr>
              <a:defRPr/>
            </a:pPr>
            <a:fld id="{FDD5AA86-B067-4DC9-9B60-DB3C2ECDAA10}" type="slidenum">
              <a:rPr lang="it-IT" altLang="it-IT" smtClean="0"/>
              <a:pPr>
                <a:defRPr/>
              </a:pPr>
              <a:t>1</a:t>
            </a:fld>
            <a:endParaRPr lang="it-IT" altLang="it-IT" dirty="0"/>
          </a:p>
        </p:txBody>
      </p:sp>
      <p:sp>
        <p:nvSpPr>
          <p:cNvPr id="10" name="CasellaDiTesto 1"/>
          <p:cNvSpPr txBox="1">
            <a:spLocks noChangeArrowheads="1"/>
          </p:cNvSpPr>
          <p:nvPr/>
        </p:nvSpPr>
        <p:spPr bwMode="auto">
          <a:xfrm>
            <a:off x="958152" y="1196752"/>
            <a:ext cx="208771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it-IT" altLang="it-IT" sz="1200" b="1" dirty="0" smtClean="0">
                <a:solidFill>
                  <a:schemeClr val="bg1"/>
                </a:solidFill>
              </a:rPr>
              <a:t>21 GIUGNO </a:t>
            </a:r>
            <a:r>
              <a:rPr lang="it-IT" altLang="it-IT" sz="1200" b="1" dirty="0">
                <a:solidFill>
                  <a:schemeClr val="bg1"/>
                </a:solidFill>
              </a:rPr>
              <a:t>2022 </a:t>
            </a:r>
            <a:r>
              <a:rPr lang="it-IT" altLang="it-IT" sz="1200" b="1" dirty="0" smtClean="0">
                <a:solidFill>
                  <a:schemeClr val="bg1"/>
                </a:solidFill>
              </a:rPr>
              <a:t> UDINE</a:t>
            </a:r>
            <a:endParaRPr lang="it-IT" altLang="it-IT" sz="1200" b="1" dirty="0">
              <a:solidFill>
                <a:schemeClr val="bg1"/>
              </a:solidFill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171450" y="4752031"/>
            <a:ext cx="8821738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2" algn="ctr" eaLnBrk="1" hangingPunct="1">
              <a:buFontTx/>
              <a:buNone/>
              <a:defRPr/>
            </a:pPr>
            <a:r>
              <a:rPr lang="it-IT" altLang="it-IT" b="1" kern="0" dirty="0">
                <a:solidFill>
                  <a:srgbClr val="00CC00"/>
                </a:solidFill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TRANSIZIONE ENERGETICA:</a:t>
            </a:r>
          </a:p>
          <a:p>
            <a:pPr marL="0" lvl="2" algn="ctr" eaLnBrk="1" hangingPunct="1">
              <a:buFontTx/>
              <a:buNone/>
              <a:defRPr/>
            </a:pPr>
            <a:r>
              <a:rPr lang="it-IT" altLang="it-IT" b="1" kern="0" dirty="0" smtClean="0">
                <a:solidFill>
                  <a:srgbClr val="00CC00"/>
                </a:solidFill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IL SOLE, </a:t>
            </a:r>
            <a:r>
              <a:rPr lang="it-IT" altLang="it-IT" b="1" kern="0" dirty="0">
                <a:solidFill>
                  <a:srgbClr val="00CC00"/>
                </a:solidFill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ALLEATO CONTRO IL CARO ENERGIA</a:t>
            </a:r>
          </a:p>
          <a:p>
            <a:pPr marL="0" lvl="2" algn="ctr" eaLnBrk="1" hangingPunct="1">
              <a:buFontTx/>
              <a:buNone/>
              <a:defRPr/>
            </a:pPr>
            <a:endParaRPr lang="it-IT" altLang="it-IT" b="1" kern="0" dirty="0">
              <a:solidFill>
                <a:srgbClr val="F6EA50"/>
              </a:solidFill>
              <a:latin typeface="DejaVu Sans" panose="020B0603030804020204" pitchFamily="34" charset="0"/>
              <a:ea typeface="DejaVu Sans" panose="020B0603030804020204" pitchFamily="34" charset="0"/>
              <a:cs typeface="DejaVu Sans" panose="020B0603030804020204" pitchFamily="34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45" y="6089650"/>
            <a:ext cx="27733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ttangolo 2"/>
          <p:cNvSpPr/>
          <p:nvPr/>
        </p:nvSpPr>
        <p:spPr>
          <a:xfrm>
            <a:off x="611560" y="692696"/>
            <a:ext cx="799288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2" algn="ctr" eaLnBrk="1" hangingPunct="1">
              <a:defRPr/>
            </a:pPr>
            <a:r>
              <a:rPr lang="it-IT" altLang="it-IT" sz="1600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CONVEGNO: </a:t>
            </a:r>
            <a:r>
              <a:rPr lang="it-IT" altLang="it-IT" sz="1600" kern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" </a:t>
            </a:r>
            <a:r>
              <a:rPr lang="it-IT" altLang="it-IT" sz="1600" kern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EFFICIENZA ENERGETICA</a:t>
            </a:r>
            <a:r>
              <a:rPr lang="it-IT" altLang="it-IT" sz="1600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, RINNOVABILI E CREDITO D’IMPOSTA"</a:t>
            </a:r>
            <a:endParaRPr lang="it-IT" altLang="it-IT" sz="1600" kern="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3900" y="1196752"/>
            <a:ext cx="1470025" cy="1474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5899253"/>
            <a:ext cx="955651" cy="958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7" name="Picture 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5822950"/>
            <a:ext cx="161925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egnaposto numero diapositiva 2">
            <a:extLst>
              <a:ext uri="{FF2B5EF4-FFF2-40B4-BE49-F238E27FC236}">
                <a16:creationId xmlns="" xmlns:a16="http://schemas.microsoft.com/office/drawing/2014/main" id="{759A3D01-5715-45AF-8FC6-5A1B523534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10399" y="6362983"/>
            <a:ext cx="2133600" cy="476250"/>
          </a:xfrm>
        </p:spPr>
        <p:txBody>
          <a:bodyPr/>
          <a:lstStyle/>
          <a:p>
            <a:pPr>
              <a:defRPr/>
            </a:pPr>
            <a:fld id="{FDD5AA86-B067-4DC9-9B60-DB3C2ECDAA10}" type="slidenum">
              <a:rPr lang="it-IT" altLang="it-IT" smtClean="0"/>
              <a:pPr>
                <a:defRPr/>
              </a:pPr>
              <a:t>2</a:t>
            </a:fld>
            <a:endParaRPr lang="it-IT" altLang="it-IT"/>
          </a:p>
        </p:txBody>
      </p:sp>
      <p:sp>
        <p:nvSpPr>
          <p:cNvPr id="13" name="CasellaDiTesto 1"/>
          <p:cNvSpPr txBox="1">
            <a:spLocks noChangeArrowheads="1"/>
          </p:cNvSpPr>
          <p:nvPr/>
        </p:nvSpPr>
        <p:spPr bwMode="auto">
          <a:xfrm>
            <a:off x="20638" y="0"/>
            <a:ext cx="9123362" cy="32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buClrTx/>
              <a:buFontTx/>
              <a:buNone/>
            </a:pPr>
            <a:r>
              <a:rPr lang="en-US" altLang="it-IT" sz="700" i="1" dirty="0">
                <a:solidFill>
                  <a:srgbClr val="000000"/>
                </a:solidFill>
              </a:rPr>
              <a:t>Il </a:t>
            </a:r>
            <a:r>
              <a:rPr lang="it-IT" altLang="it-IT" sz="700" i="1" dirty="0">
                <a:solidFill>
                  <a:srgbClr val="000000"/>
                </a:solidFill>
              </a:rPr>
              <a:t>documento</a:t>
            </a:r>
            <a:r>
              <a:rPr lang="en-US" altLang="it-IT" sz="700" i="1" dirty="0">
                <a:solidFill>
                  <a:srgbClr val="000000"/>
                </a:solidFill>
              </a:rPr>
              <a:t> e  le </a:t>
            </a:r>
            <a:r>
              <a:rPr lang="it-IT" altLang="it-IT" sz="700" i="1" dirty="0">
                <a:solidFill>
                  <a:srgbClr val="000000"/>
                </a:solidFill>
              </a:rPr>
              <a:t>informazioni</a:t>
            </a:r>
            <a:r>
              <a:rPr lang="en-US" altLang="it-IT" sz="700" i="1" dirty="0">
                <a:solidFill>
                  <a:srgbClr val="000000"/>
                </a:solidFill>
              </a:rPr>
              <a:t> in </a:t>
            </a:r>
            <a:r>
              <a:rPr lang="it-IT" altLang="it-IT" sz="700" i="1" dirty="0">
                <a:solidFill>
                  <a:srgbClr val="000000"/>
                </a:solidFill>
              </a:rPr>
              <a:t>esso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contenute</a:t>
            </a:r>
            <a:r>
              <a:rPr lang="en-US" altLang="it-IT" sz="700" i="1" dirty="0">
                <a:solidFill>
                  <a:srgbClr val="000000"/>
                </a:solidFill>
              </a:rPr>
              <a:t>  </a:t>
            </a:r>
            <a:r>
              <a:rPr lang="it-IT" altLang="it-IT" sz="700" i="1" dirty="0">
                <a:solidFill>
                  <a:srgbClr val="000000"/>
                </a:solidFill>
              </a:rPr>
              <a:t>sono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di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proprietà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della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Fototherm Srl</a:t>
            </a:r>
            <a:r>
              <a:rPr lang="it-IT" altLang="it-IT" sz="700" dirty="0">
                <a:solidFill>
                  <a:srgbClr val="000000"/>
                </a:solidFill>
              </a:rPr>
              <a:t>. </a:t>
            </a:r>
          </a:p>
          <a:p>
            <a:pPr algn="ctr">
              <a:buClrTx/>
              <a:buFontTx/>
              <a:buNone/>
            </a:pPr>
            <a:r>
              <a:rPr lang="it-IT" altLang="it-IT" sz="700" i="1" dirty="0">
                <a:solidFill>
                  <a:srgbClr val="000000"/>
                </a:solidFill>
              </a:rPr>
              <a:t>La riproduzione del presente  documento o l’utilizzo delle informazioni in esso contenuto, in tutto o in parte, è severamente proibito, senza un  espresso consenso  scritto da parte della Fototherm Srl</a:t>
            </a:r>
            <a:r>
              <a:rPr lang="it-IT" altLang="it-IT" sz="700" dirty="0">
                <a:solidFill>
                  <a:srgbClr val="000000"/>
                </a:solidFill>
              </a:rPr>
              <a:t>. </a:t>
            </a:r>
            <a:endParaRPr lang="it-IT" altLang="it-IT" sz="700" i="1" dirty="0">
              <a:solidFill>
                <a:srgbClr val="000000"/>
              </a:solidFill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45" y="6089650"/>
            <a:ext cx="27733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Immagine 9">
            <a:extLst>
              <a:ext uri="{FF2B5EF4-FFF2-40B4-BE49-F238E27FC236}">
                <a16:creationId xmlns="" xmlns:a16="http://schemas.microsoft.com/office/drawing/2014/main" id="{18E7BB82-0253-BDDE-4B50-FC73C6B1848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7388" t="26068" r="12924" b="24085"/>
          <a:stretch/>
        </p:blipFill>
        <p:spPr bwMode="auto">
          <a:xfrm>
            <a:off x="928273" y="1891853"/>
            <a:ext cx="7308092" cy="368128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1" name="Rectangle 3">
            <a:extLst>
              <a:ext uri="{FF2B5EF4-FFF2-40B4-BE49-F238E27FC236}">
                <a16:creationId xmlns="" xmlns:a16="http://schemas.microsoft.com/office/drawing/2014/main" id="{FBCF10E1-28EF-A1E5-8D41-B51AD1E1D5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6353" y="608473"/>
            <a:ext cx="8751293" cy="6113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2" algn="ctr" eaLnBrk="1" hangingPunct="1">
              <a:buFontTx/>
              <a:buNone/>
              <a:defRPr/>
            </a:pPr>
            <a:r>
              <a:rPr lang="it-IT" altLang="it-IT" b="1" kern="0" dirty="0">
                <a:solidFill>
                  <a:srgbClr val="00CC00"/>
                </a:solidFill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COSA STA ACCADENDO NEL MONDO</a:t>
            </a:r>
          </a:p>
          <a:p>
            <a:pPr marL="0" lvl="2" algn="ctr" eaLnBrk="1" hangingPunct="1">
              <a:buFontTx/>
              <a:buNone/>
              <a:defRPr/>
            </a:pPr>
            <a:endParaRPr lang="it-IT" altLang="it-IT" b="1" kern="0" dirty="0">
              <a:solidFill>
                <a:srgbClr val="FF7600"/>
              </a:solidFill>
              <a:latin typeface="DejaVu Sans" panose="020B0603030804020204" pitchFamily="34" charset="0"/>
              <a:ea typeface="DejaVu Sans" panose="020B0603030804020204" pitchFamily="34" charset="0"/>
              <a:cs typeface="DejaVu Sans" panose="020B0603030804020204" pitchFamily="34" charset="0"/>
            </a:endParaRPr>
          </a:p>
        </p:txBody>
      </p:sp>
      <p:sp>
        <p:nvSpPr>
          <p:cNvPr id="2" name="CasellaDiTesto 1">
            <a:extLst>
              <a:ext uri="{FF2B5EF4-FFF2-40B4-BE49-F238E27FC236}">
                <a16:creationId xmlns="" xmlns:a16="http://schemas.microsoft.com/office/drawing/2014/main" id="{E10A6D3D-5E83-DB90-E6C7-3B6C5467FE65}"/>
              </a:ext>
            </a:extLst>
          </p:cNvPr>
          <p:cNvSpPr txBox="1"/>
          <p:nvPr/>
        </p:nvSpPr>
        <p:spPr>
          <a:xfrm>
            <a:off x="439959" y="1362254"/>
            <a:ext cx="82640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altLang="it-IT" sz="1600" kern="0" dirty="0"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Produzione di energia per fonte:</a:t>
            </a:r>
            <a:endParaRPr lang="it-IT" sz="1600" dirty="0"/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5899253"/>
            <a:ext cx="955651" cy="958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7" name="Picture 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5822950"/>
            <a:ext cx="161925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egnaposto numero diapositiva 2">
            <a:extLst>
              <a:ext uri="{FF2B5EF4-FFF2-40B4-BE49-F238E27FC236}">
                <a16:creationId xmlns="" xmlns:a16="http://schemas.microsoft.com/office/drawing/2014/main" id="{759A3D01-5715-45AF-8FC6-5A1B523534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10399" y="6362983"/>
            <a:ext cx="2133600" cy="476250"/>
          </a:xfrm>
        </p:spPr>
        <p:txBody>
          <a:bodyPr/>
          <a:lstStyle/>
          <a:p>
            <a:pPr>
              <a:defRPr/>
            </a:pPr>
            <a:fld id="{FDD5AA86-B067-4DC9-9B60-DB3C2ECDAA10}" type="slidenum">
              <a:rPr lang="it-IT" altLang="it-IT" smtClean="0"/>
              <a:pPr>
                <a:defRPr/>
              </a:pPr>
              <a:t>3</a:t>
            </a:fld>
            <a:endParaRPr lang="it-IT" altLang="it-IT"/>
          </a:p>
        </p:txBody>
      </p:sp>
      <p:sp>
        <p:nvSpPr>
          <p:cNvPr id="13" name="CasellaDiTesto 1"/>
          <p:cNvSpPr txBox="1">
            <a:spLocks noChangeArrowheads="1"/>
          </p:cNvSpPr>
          <p:nvPr/>
        </p:nvSpPr>
        <p:spPr bwMode="auto">
          <a:xfrm>
            <a:off x="20638" y="0"/>
            <a:ext cx="9123362" cy="32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buClrTx/>
              <a:buFontTx/>
              <a:buNone/>
            </a:pPr>
            <a:r>
              <a:rPr lang="en-US" altLang="it-IT" sz="700" i="1" dirty="0">
                <a:solidFill>
                  <a:srgbClr val="000000"/>
                </a:solidFill>
              </a:rPr>
              <a:t>Il </a:t>
            </a:r>
            <a:r>
              <a:rPr lang="it-IT" altLang="it-IT" sz="700" i="1" dirty="0">
                <a:solidFill>
                  <a:srgbClr val="000000"/>
                </a:solidFill>
              </a:rPr>
              <a:t>documento</a:t>
            </a:r>
            <a:r>
              <a:rPr lang="en-US" altLang="it-IT" sz="700" i="1" dirty="0">
                <a:solidFill>
                  <a:srgbClr val="000000"/>
                </a:solidFill>
              </a:rPr>
              <a:t> e  le </a:t>
            </a:r>
            <a:r>
              <a:rPr lang="it-IT" altLang="it-IT" sz="700" i="1" dirty="0">
                <a:solidFill>
                  <a:srgbClr val="000000"/>
                </a:solidFill>
              </a:rPr>
              <a:t>informazioni</a:t>
            </a:r>
            <a:r>
              <a:rPr lang="en-US" altLang="it-IT" sz="700" i="1" dirty="0">
                <a:solidFill>
                  <a:srgbClr val="000000"/>
                </a:solidFill>
              </a:rPr>
              <a:t> in </a:t>
            </a:r>
            <a:r>
              <a:rPr lang="it-IT" altLang="it-IT" sz="700" i="1" dirty="0">
                <a:solidFill>
                  <a:srgbClr val="000000"/>
                </a:solidFill>
              </a:rPr>
              <a:t>esso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contenute</a:t>
            </a:r>
            <a:r>
              <a:rPr lang="en-US" altLang="it-IT" sz="700" i="1" dirty="0">
                <a:solidFill>
                  <a:srgbClr val="000000"/>
                </a:solidFill>
              </a:rPr>
              <a:t>  </a:t>
            </a:r>
            <a:r>
              <a:rPr lang="it-IT" altLang="it-IT" sz="700" i="1" dirty="0">
                <a:solidFill>
                  <a:srgbClr val="000000"/>
                </a:solidFill>
              </a:rPr>
              <a:t>sono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di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proprietà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della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Fototherm Srl</a:t>
            </a:r>
            <a:r>
              <a:rPr lang="it-IT" altLang="it-IT" sz="700" dirty="0">
                <a:solidFill>
                  <a:srgbClr val="000000"/>
                </a:solidFill>
              </a:rPr>
              <a:t>. </a:t>
            </a:r>
          </a:p>
          <a:p>
            <a:pPr algn="ctr">
              <a:buClrTx/>
              <a:buFontTx/>
              <a:buNone/>
            </a:pPr>
            <a:r>
              <a:rPr lang="it-IT" altLang="it-IT" sz="700" i="1" dirty="0">
                <a:solidFill>
                  <a:srgbClr val="000000"/>
                </a:solidFill>
              </a:rPr>
              <a:t>La riproduzione del presente  documento o l’utilizzo delle informazioni in esso contenuto, in tutto o in parte, è severamente proibito, senza un  espresso consenso  scritto da parte della Fototherm Srl</a:t>
            </a:r>
            <a:r>
              <a:rPr lang="it-IT" altLang="it-IT" sz="700" dirty="0">
                <a:solidFill>
                  <a:srgbClr val="000000"/>
                </a:solidFill>
              </a:rPr>
              <a:t>. </a:t>
            </a:r>
            <a:endParaRPr lang="it-IT" altLang="it-IT" sz="700" i="1" dirty="0">
              <a:solidFill>
                <a:srgbClr val="000000"/>
              </a:solidFill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45" y="6089650"/>
            <a:ext cx="27733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3">
            <a:extLst>
              <a:ext uri="{FF2B5EF4-FFF2-40B4-BE49-F238E27FC236}">
                <a16:creationId xmlns="" xmlns:a16="http://schemas.microsoft.com/office/drawing/2014/main" id="{56BFE888-FAD9-9593-E979-F9E3A8C704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6353" y="608473"/>
            <a:ext cx="8751293" cy="6113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2" algn="ctr" eaLnBrk="1" hangingPunct="1">
              <a:buFontTx/>
              <a:buNone/>
              <a:defRPr/>
            </a:pPr>
            <a:r>
              <a:rPr lang="it-IT" altLang="it-IT" b="1" kern="0" dirty="0" smtClean="0">
                <a:solidFill>
                  <a:srgbClr val="00CC00"/>
                </a:solidFill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COSA STA ACCADENDO AL FV NEL MONDO</a:t>
            </a:r>
            <a:endParaRPr lang="it-IT" altLang="it-IT" b="1" kern="0" dirty="0">
              <a:solidFill>
                <a:srgbClr val="00CC00"/>
              </a:solidFill>
              <a:latin typeface="DejaVu Sans" panose="020B0603030804020204" pitchFamily="34" charset="0"/>
              <a:ea typeface="DejaVu Sans" panose="020B0603030804020204" pitchFamily="34" charset="0"/>
              <a:cs typeface="DejaVu Sans" panose="020B0603030804020204" pitchFamily="34" charset="0"/>
            </a:endParaRPr>
          </a:p>
          <a:p>
            <a:pPr marL="0" lvl="2" algn="ctr" eaLnBrk="1" hangingPunct="1">
              <a:buFontTx/>
              <a:buNone/>
              <a:defRPr/>
            </a:pPr>
            <a:endParaRPr lang="it-IT" altLang="it-IT" b="1" kern="0" dirty="0">
              <a:solidFill>
                <a:srgbClr val="FF7600"/>
              </a:solidFill>
              <a:latin typeface="DejaVu Sans" panose="020B0603030804020204" pitchFamily="34" charset="0"/>
              <a:ea typeface="DejaVu Sans" panose="020B0603030804020204" pitchFamily="34" charset="0"/>
              <a:cs typeface="DejaVu Sans" panose="020B0603030804020204" pitchFamily="34" charset="0"/>
            </a:endParaRPr>
          </a:p>
        </p:txBody>
      </p:sp>
      <p:sp>
        <p:nvSpPr>
          <p:cNvPr id="10" name="CasellaDiTesto 9">
            <a:extLst>
              <a:ext uri="{FF2B5EF4-FFF2-40B4-BE49-F238E27FC236}">
                <a16:creationId xmlns="" xmlns:a16="http://schemas.microsoft.com/office/drawing/2014/main" id="{4A28804F-D68F-00CA-B7A4-6C4229860DC8}"/>
              </a:ext>
            </a:extLst>
          </p:cNvPr>
          <p:cNvSpPr txBox="1"/>
          <p:nvPr/>
        </p:nvSpPr>
        <p:spPr>
          <a:xfrm>
            <a:off x="439959" y="1362254"/>
            <a:ext cx="82640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altLang="it-IT" sz="1600" kern="0" dirty="0"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I primi 10 mercati del fotovoltaico:</a:t>
            </a:r>
            <a:endParaRPr lang="it-IT" sz="1600" dirty="0"/>
          </a:p>
        </p:txBody>
      </p:sp>
      <p:pic>
        <p:nvPicPr>
          <p:cNvPr id="11" name="Immagine 10">
            <a:extLst>
              <a:ext uri="{FF2B5EF4-FFF2-40B4-BE49-F238E27FC236}">
                <a16:creationId xmlns="" xmlns:a16="http://schemas.microsoft.com/office/drawing/2014/main" id="{359FEC90-3582-D3C2-FC0F-E9B33981703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7836" t="24593" r="12838" b="22630"/>
          <a:stretch/>
        </p:blipFill>
        <p:spPr bwMode="auto">
          <a:xfrm>
            <a:off x="872110" y="1801688"/>
            <a:ext cx="7399776" cy="399557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5899253"/>
            <a:ext cx="955651" cy="958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6191618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7" name="Picture 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5822950"/>
            <a:ext cx="161925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egnaposto numero diapositiva 2">
            <a:extLst>
              <a:ext uri="{FF2B5EF4-FFF2-40B4-BE49-F238E27FC236}">
                <a16:creationId xmlns="" xmlns:a16="http://schemas.microsoft.com/office/drawing/2014/main" id="{759A3D01-5715-45AF-8FC6-5A1B523534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10399" y="6362983"/>
            <a:ext cx="2133600" cy="476250"/>
          </a:xfrm>
        </p:spPr>
        <p:txBody>
          <a:bodyPr/>
          <a:lstStyle/>
          <a:p>
            <a:pPr>
              <a:defRPr/>
            </a:pPr>
            <a:fld id="{FDD5AA86-B067-4DC9-9B60-DB3C2ECDAA10}" type="slidenum">
              <a:rPr lang="it-IT" altLang="it-IT" smtClean="0"/>
              <a:pPr>
                <a:defRPr/>
              </a:pPr>
              <a:t>4</a:t>
            </a:fld>
            <a:endParaRPr lang="it-IT" altLang="it-IT"/>
          </a:p>
        </p:txBody>
      </p:sp>
      <p:sp>
        <p:nvSpPr>
          <p:cNvPr id="13" name="CasellaDiTesto 1"/>
          <p:cNvSpPr txBox="1">
            <a:spLocks noChangeArrowheads="1"/>
          </p:cNvSpPr>
          <p:nvPr/>
        </p:nvSpPr>
        <p:spPr bwMode="auto">
          <a:xfrm>
            <a:off x="20638" y="0"/>
            <a:ext cx="9123362" cy="32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buClrTx/>
              <a:buFontTx/>
              <a:buNone/>
            </a:pPr>
            <a:r>
              <a:rPr lang="en-US" altLang="it-IT" sz="700" i="1" dirty="0">
                <a:solidFill>
                  <a:srgbClr val="000000"/>
                </a:solidFill>
              </a:rPr>
              <a:t>Il </a:t>
            </a:r>
            <a:r>
              <a:rPr lang="it-IT" altLang="it-IT" sz="700" i="1" dirty="0">
                <a:solidFill>
                  <a:srgbClr val="000000"/>
                </a:solidFill>
              </a:rPr>
              <a:t>documento</a:t>
            </a:r>
            <a:r>
              <a:rPr lang="en-US" altLang="it-IT" sz="700" i="1" dirty="0">
                <a:solidFill>
                  <a:srgbClr val="000000"/>
                </a:solidFill>
              </a:rPr>
              <a:t> e  le </a:t>
            </a:r>
            <a:r>
              <a:rPr lang="it-IT" altLang="it-IT" sz="700" i="1" dirty="0">
                <a:solidFill>
                  <a:srgbClr val="000000"/>
                </a:solidFill>
              </a:rPr>
              <a:t>informazioni</a:t>
            </a:r>
            <a:r>
              <a:rPr lang="en-US" altLang="it-IT" sz="700" i="1" dirty="0">
                <a:solidFill>
                  <a:srgbClr val="000000"/>
                </a:solidFill>
              </a:rPr>
              <a:t> in </a:t>
            </a:r>
            <a:r>
              <a:rPr lang="it-IT" altLang="it-IT" sz="700" i="1" dirty="0">
                <a:solidFill>
                  <a:srgbClr val="000000"/>
                </a:solidFill>
              </a:rPr>
              <a:t>esso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contenute</a:t>
            </a:r>
            <a:r>
              <a:rPr lang="en-US" altLang="it-IT" sz="700" i="1" dirty="0">
                <a:solidFill>
                  <a:srgbClr val="000000"/>
                </a:solidFill>
              </a:rPr>
              <a:t>  </a:t>
            </a:r>
            <a:r>
              <a:rPr lang="it-IT" altLang="it-IT" sz="700" i="1" dirty="0">
                <a:solidFill>
                  <a:srgbClr val="000000"/>
                </a:solidFill>
              </a:rPr>
              <a:t>sono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di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proprietà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della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Fototherm Srl</a:t>
            </a:r>
            <a:r>
              <a:rPr lang="it-IT" altLang="it-IT" sz="700" dirty="0">
                <a:solidFill>
                  <a:srgbClr val="000000"/>
                </a:solidFill>
              </a:rPr>
              <a:t>. </a:t>
            </a:r>
          </a:p>
          <a:p>
            <a:pPr algn="ctr">
              <a:buClrTx/>
              <a:buFontTx/>
              <a:buNone/>
            </a:pPr>
            <a:r>
              <a:rPr lang="it-IT" altLang="it-IT" sz="700" i="1" dirty="0">
                <a:solidFill>
                  <a:srgbClr val="000000"/>
                </a:solidFill>
              </a:rPr>
              <a:t>La riproduzione del presente  documento o l’utilizzo delle informazioni in esso contenuto, in tutto o in parte, è severamente proibito, senza un  espresso consenso  scritto da parte della Fototherm Srl</a:t>
            </a:r>
            <a:r>
              <a:rPr lang="it-IT" altLang="it-IT" sz="700" dirty="0">
                <a:solidFill>
                  <a:srgbClr val="000000"/>
                </a:solidFill>
              </a:rPr>
              <a:t>. </a:t>
            </a:r>
            <a:endParaRPr lang="it-IT" altLang="it-IT" sz="700" i="1" dirty="0">
              <a:solidFill>
                <a:srgbClr val="000000"/>
              </a:solidFill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45" y="6089650"/>
            <a:ext cx="27733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608" b="1425"/>
          <a:stretch/>
        </p:blipFill>
        <p:spPr bwMode="auto">
          <a:xfrm>
            <a:off x="584777" y="1844824"/>
            <a:ext cx="7974441" cy="3965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3">
            <a:extLst>
              <a:ext uri="{FF2B5EF4-FFF2-40B4-BE49-F238E27FC236}">
                <a16:creationId xmlns="" xmlns:a16="http://schemas.microsoft.com/office/drawing/2014/main" id="{26BCC127-F0BE-2250-EF5E-58E86ADD00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6353" y="608473"/>
            <a:ext cx="8751293" cy="6113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2" algn="ctr" eaLnBrk="1" hangingPunct="1">
              <a:buFontTx/>
              <a:buNone/>
              <a:defRPr/>
            </a:pPr>
            <a:r>
              <a:rPr lang="it-IT" altLang="it-IT" b="1" kern="0" dirty="0">
                <a:solidFill>
                  <a:srgbClr val="00CC00"/>
                </a:solidFill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PERCHÉ UTILIZZARE IL FOTOVOLTAICO</a:t>
            </a:r>
          </a:p>
          <a:p>
            <a:pPr marL="0" lvl="2" algn="ctr" eaLnBrk="1" hangingPunct="1">
              <a:buFontTx/>
              <a:buNone/>
              <a:defRPr/>
            </a:pPr>
            <a:endParaRPr lang="it-IT" altLang="it-IT" b="1" kern="0" dirty="0">
              <a:solidFill>
                <a:srgbClr val="FF7600"/>
              </a:solidFill>
              <a:latin typeface="DejaVu Sans" panose="020B0603030804020204" pitchFamily="34" charset="0"/>
              <a:ea typeface="DejaVu Sans" panose="020B0603030804020204" pitchFamily="34" charset="0"/>
              <a:cs typeface="DejaVu Sans" panose="020B0603030804020204" pitchFamily="34" charset="0"/>
            </a:endParaRPr>
          </a:p>
        </p:txBody>
      </p:sp>
      <p:sp>
        <p:nvSpPr>
          <p:cNvPr id="10" name="CasellaDiTesto 9">
            <a:extLst>
              <a:ext uri="{FF2B5EF4-FFF2-40B4-BE49-F238E27FC236}">
                <a16:creationId xmlns="" xmlns:a16="http://schemas.microsoft.com/office/drawing/2014/main" id="{F093D5C1-1C94-9A94-6FE6-5879D5346C06}"/>
              </a:ext>
            </a:extLst>
          </p:cNvPr>
          <p:cNvSpPr txBox="1"/>
          <p:nvPr/>
        </p:nvSpPr>
        <p:spPr>
          <a:xfrm>
            <a:off x="439959" y="1362254"/>
            <a:ext cx="82640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altLang="it-IT" sz="1600" kern="0" dirty="0"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Confronto del valore di produzione dell’energia per tecnologia:</a:t>
            </a:r>
            <a:endParaRPr lang="it-IT" sz="1600" dirty="0"/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5899253"/>
            <a:ext cx="955651" cy="958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6840892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7" name="Picture 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5822950"/>
            <a:ext cx="161925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egnaposto numero diapositiva 2">
            <a:extLst>
              <a:ext uri="{FF2B5EF4-FFF2-40B4-BE49-F238E27FC236}">
                <a16:creationId xmlns="" xmlns:a16="http://schemas.microsoft.com/office/drawing/2014/main" id="{759A3D01-5715-45AF-8FC6-5A1B523534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10399" y="6362983"/>
            <a:ext cx="2133600" cy="476250"/>
          </a:xfrm>
        </p:spPr>
        <p:txBody>
          <a:bodyPr/>
          <a:lstStyle/>
          <a:p>
            <a:pPr>
              <a:defRPr/>
            </a:pPr>
            <a:fld id="{FDD5AA86-B067-4DC9-9B60-DB3C2ECDAA10}" type="slidenum">
              <a:rPr lang="it-IT" altLang="it-IT" smtClean="0"/>
              <a:pPr>
                <a:defRPr/>
              </a:pPr>
              <a:t>5</a:t>
            </a:fld>
            <a:endParaRPr lang="it-IT" altLang="it-IT"/>
          </a:p>
        </p:txBody>
      </p:sp>
      <p:sp>
        <p:nvSpPr>
          <p:cNvPr id="13" name="CasellaDiTesto 1"/>
          <p:cNvSpPr txBox="1">
            <a:spLocks noChangeArrowheads="1"/>
          </p:cNvSpPr>
          <p:nvPr/>
        </p:nvSpPr>
        <p:spPr bwMode="auto">
          <a:xfrm>
            <a:off x="20638" y="0"/>
            <a:ext cx="9123362" cy="32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buClrTx/>
              <a:buFontTx/>
              <a:buNone/>
            </a:pPr>
            <a:r>
              <a:rPr lang="en-US" altLang="it-IT" sz="700" i="1" dirty="0">
                <a:solidFill>
                  <a:srgbClr val="000000"/>
                </a:solidFill>
              </a:rPr>
              <a:t>Il </a:t>
            </a:r>
            <a:r>
              <a:rPr lang="it-IT" altLang="it-IT" sz="700" i="1" dirty="0">
                <a:solidFill>
                  <a:srgbClr val="000000"/>
                </a:solidFill>
              </a:rPr>
              <a:t>documento</a:t>
            </a:r>
            <a:r>
              <a:rPr lang="en-US" altLang="it-IT" sz="700" i="1" dirty="0">
                <a:solidFill>
                  <a:srgbClr val="000000"/>
                </a:solidFill>
              </a:rPr>
              <a:t> e  le </a:t>
            </a:r>
            <a:r>
              <a:rPr lang="it-IT" altLang="it-IT" sz="700" i="1" dirty="0">
                <a:solidFill>
                  <a:srgbClr val="000000"/>
                </a:solidFill>
              </a:rPr>
              <a:t>informazioni</a:t>
            </a:r>
            <a:r>
              <a:rPr lang="en-US" altLang="it-IT" sz="700" i="1" dirty="0">
                <a:solidFill>
                  <a:srgbClr val="000000"/>
                </a:solidFill>
              </a:rPr>
              <a:t> in </a:t>
            </a:r>
            <a:r>
              <a:rPr lang="it-IT" altLang="it-IT" sz="700" i="1" dirty="0">
                <a:solidFill>
                  <a:srgbClr val="000000"/>
                </a:solidFill>
              </a:rPr>
              <a:t>esso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contenute</a:t>
            </a:r>
            <a:r>
              <a:rPr lang="en-US" altLang="it-IT" sz="700" i="1" dirty="0">
                <a:solidFill>
                  <a:srgbClr val="000000"/>
                </a:solidFill>
              </a:rPr>
              <a:t>  </a:t>
            </a:r>
            <a:r>
              <a:rPr lang="it-IT" altLang="it-IT" sz="700" i="1" dirty="0">
                <a:solidFill>
                  <a:srgbClr val="000000"/>
                </a:solidFill>
              </a:rPr>
              <a:t>sono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di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proprietà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della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Fototherm Srl</a:t>
            </a:r>
            <a:r>
              <a:rPr lang="it-IT" altLang="it-IT" sz="700" dirty="0">
                <a:solidFill>
                  <a:srgbClr val="000000"/>
                </a:solidFill>
              </a:rPr>
              <a:t>. </a:t>
            </a:r>
          </a:p>
          <a:p>
            <a:pPr algn="ctr">
              <a:buClrTx/>
              <a:buFontTx/>
              <a:buNone/>
            </a:pPr>
            <a:r>
              <a:rPr lang="it-IT" altLang="it-IT" sz="700" i="1" dirty="0">
                <a:solidFill>
                  <a:srgbClr val="000000"/>
                </a:solidFill>
              </a:rPr>
              <a:t>La riproduzione del presente  documento o l’utilizzo delle informazioni in esso contenuto, in tutto o in parte, è severamente proibito, senza un  espresso consenso  scritto da parte della Fototherm Srl</a:t>
            </a:r>
            <a:r>
              <a:rPr lang="it-IT" altLang="it-IT" sz="700" dirty="0">
                <a:solidFill>
                  <a:srgbClr val="000000"/>
                </a:solidFill>
              </a:rPr>
              <a:t>. </a:t>
            </a:r>
            <a:endParaRPr lang="it-IT" altLang="it-IT" sz="700" i="1" dirty="0">
              <a:solidFill>
                <a:srgbClr val="000000"/>
              </a:solidFill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45" y="6089650"/>
            <a:ext cx="27733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" y="1268760"/>
            <a:ext cx="8305800" cy="460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3">
            <a:extLst>
              <a:ext uri="{FF2B5EF4-FFF2-40B4-BE49-F238E27FC236}">
                <a16:creationId xmlns="" xmlns:a16="http://schemas.microsoft.com/office/drawing/2014/main" id="{29A784C1-C87D-CA53-67C6-A7CEB0EB5A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6353" y="608473"/>
            <a:ext cx="8751293" cy="6113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2" algn="ctr" eaLnBrk="1" hangingPunct="1">
              <a:buFontTx/>
              <a:buNone/>
              <a:defRPr/>
            </a:pPr>
            <a:r>
              <a:rPr lang="it-IT" altLang="it-IT" b="1" kern="0" dirty="0">
                <a:solidFill>
                  <a:srgbClr val="00CC00"/>
                </a:solidFill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OBIETTIVI ITALIANI</a:t>
            </a:r>
          </a:p>
          <a:p>
            <a:pPr marL="0" lvl="2" algn="ctr" eaLnBrk="1" hangingPunct="1">
              <a:buFontTx/>
              <a:buNone/>
              <a:defRPr/>
            </a:pPr>
            <a:endParaRPr lang="it-IT" altLang="it-IT" b="1" kern="0" dirty="0">
              <a:solidFill>
                <a:srgbClr val="FF7600"/>
              </a:solidFill>
              <a:latin typeface="DejaVu Sans" panose="020B0603030804020204" pitchFamily="34" charset="0"/>
              <a:ea typeface="DejaVu Sans" panose="020B0603030804020204" pitchFamily="34" charset="0"/>
              <a:cs typeface="DejaVu Sans" panose="020B0603030804020204" pitchFamily="34" charset="0"/>
            </a:endParaRP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5899253"/>
            <a:ext cx="955651" cy="958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893750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7" name="Picture 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5822950"/>
            <a:ext cx="161925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egnaposto numero diapositiva 2">
            <a:extLst>
              <a:ext uri="{FF2B5EF4-FFF2-40B4-BE49-F238E27FC236}">
                <a16:creationId xmlns="" xmlns:a16="http://schemas.microsoft.com/office/drawing/2014/main" id="{759A3D01-5715-45AF-8FC6-5A1B523534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10399" y="6362983"/>
            <a:ext cx="2133600" cy="476250"/>
          </a:xfrm>
        </p:spPr>
        <p:txBody>
          <a:bodyPr/>
          <a:lstStyle/>
          <a:p>
            <a:pPr>
              <a:defRPr/>
            </a:pPr>
            <a:fld id="{FDD5AA86-B067-4DC9-9B60-DB3C2ECDAA10}" type="slidenum">
              <a:rPr lang="it-IT" altLang="it-IT" smtClean="0"/>
              <a:pPr>
                <a:defRPr/>
              </a:pPr>
              <a:t>6</a:t>
            </a:fld>
            <a:endParaRPr lang="it-IT" altLang="it-IT"/>
          </a:p>
        </p:txBody>
      </p:sp>
      <p:sp>
        <p:nvSpPr>
          <p:cNvPr id="13" name="CasellaDiTesto 1"/>
          <p:cNvSpPr txBox="1">
            <a:spLocks noChangeArrowheads="1"/>
          </p:cNvSpPr>
          <p:nvPr/>
        </p:nvSpPr>
        <p:spPr bwMode="auto">
          <a:xfrm>
            <a:off x="20638" y="0"/>
            <a:ext cx="9123362" cy="32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buClrTx/>
              <a:buFontTx/>
              <a:buNone/>
            </a:pPr>
            <a:r>
              <a:rPr lang="en-US" altLang="it-IT" sz="700" i="1" dirty="0">
                <a:solidFill>
                  <a:srgbClr val="000000"/>
                </a:solidFill>
              </a:rPr>
              <a:t>Il </a:t>
            </a:r>
            <a:r>
              <a:rPr lang="it-IT" altLang="it-IT" sz="700" i="1" dirty="0">
                <a:solidFill>
                  <a:srgbClr val="000000"/>
                </a:solidFill>
              </a:rPr>
              <a:t>documento</a:t>
            </a:r>
            <a:r>
              <a:rPr lang="en-US" altLang="it-IT" sz="700" i="1" dirty="0">
                <a:solidFill>
                  <a:srgbClr val="000000"/>
                </a:solidFill>
              </a:rPr>
              <a:t> e  le </a:t>
            </a:r>
            <a:r>
              <a:rPr lang="it-IT" altLang="it-IT" sz="700" i="1" dirty="0">
                <a:solidFill>
                  <a:srgbClr val="000000"/>
                </a:solidFill>
              </a:rPr>
              <a:t>informazioni</a:t>
            </a:r>
            <a:r>
              <a:rPr lang="en-US" altLang="it-IT" sz="700" i="1" dirty="0">
                <a:solidFill>
                  <a:srgbClr val="000000"/>
                </a:solidFill>
              </a:rPr>
              <a:t> in </a:t>
            </a:r>
            <a:r>
              <a:rPr lang="it-IT" altLang="it-IT" sz="700" i="1" dirty="0">
                <a:solidFill>
                  <a:srgbClr val="000000"/>
                </a:solidFill>
              </a:rPr>
              <a:t>esso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contenute</a:t>
            </a:r>
            <a:r>
              <a:rPr lang="en-US" altLang="it-IT" sz="700" i="1" dirty="0">
                <a:solidFill>
                  <a:srgbClr val="000000"/>
                </a:solidFill>
              </a:rPr>
              <a:t>  </a:t>
            </a:r>
            <a:r>
              <a:rPr lang="it-IT" altLang="it-IT" sz="700" i="1" dirty="0">
                <a:solidFill>
                  <a:srgbClr val="000000"/>
                </a:solidFill>
              </a:rPr>
              <a:t>sono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di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proprietà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della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Fototherm Srl</a:t>
            </a:r>
            <a:r>
              <a:rPr lang="it-IT" altLang="it-IT" sz="700" dirty="0">
                <a:solidFill>
                  <a:srgbClr val="000000"/>
                </a:solidFill>
              </a:rPr>
              <a:t>. </a:t>
            </a:r>
          </a:p>
          <a:p>
            <a:pPr algn="ctr">
              <a:buClrTx/>
              <a:buFontTx/>
              <a:buNone/>
            </a:pPr>
            <a:r>
              <a:rPr lang="it-IT" altLang="it-IT" sz="700" i="1" dirty="0">
                <a:solidFill>
                  <a:srgbClr val="000000"/>
                </a:solidFill>
              </a:rPr>
              <a:t>La riproduzione del presente  documento o l’utilizzo delle informazioni in esso contenuto, in tutto o in parte, è severamente proibito, senza un  espresso consenso  scritto da parte della Fototherm Srl</a:t>
            </a:r>
            <a:r>
              <a:rPr lang="it-IT" altLang="it-IT" sz="700" dirty="0">
                <a:solidFill>
                  <a:srgbClr val="000000"/>
                </a:solidFill>
              </a:rPr>
              <a:t>. </a:t>
            </a:r>
            <a:endParaRPr lang="it-IT" altLang="it-IT" sz="700" i="1" dirty="0">
              <a:solidFill>
                <a:srgbClr val="000000"/>
              </a:solidFill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45" y="6089650"/>
            <a:ext cx="27733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" y="1340867"/>
            <a:ext cx="8305800" cy="45364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3">
            <a:extLst>
              <a:ext uri="{FF2B5EF4-FFF2-40B4-BE49-F238E27FC236}">
                <a16:creationId xmlns="" xmlns:a16="http://schemas.microsoft.com/office/drawing/2014/main" id="{8B76E83C-4068-4637-617E-D25EADEB71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6353" y="608473"/>
            <a:ext cx="8751293" cy="6113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2" algn="ctr" eaLnBrk="1" hangingPunct="1">
              <a:buFontTx/>
              <a:buNone/>
              <a:defRPr/>
            </a:pPr>
            <a:r>
              <a:rPr lang="it-IT" altLang="it-IT" b="1" kern="0" dirty="0">
                <a:solidFill>
                  <a:srgbClr val="00CC00"/>
                </a:solidFill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POTENZA DA INSTALLARE</a:t>
            </a:r>
          </a:p>
          <a:p>
            <a:pPr marL="0" lvl="2" algn="ctr" eaLnBrk="1" hangingPunct="1">
              <a:buFontTx/>
              <a:buNone/>
              <a:defRPr/>
            </a:pPr>
            <a:endParaRPr lang="it-IT" altLang="it-IT" b="1" kern="0" dirty="0">
              <a:solidFill>
                <a:srgbClr val="FF7600"/>
              </a:solidFill>
              <a:latin typeface="DejaVu Sans" panose="020B0603030804020204" pitchFamily="34" charset="0"/>
              <a:ea typeface="DejaVu Sans" panose="020B0603030804020204" pitchFamily="34" charset="0"/>
              <a:cs typeface="DejaVu Sans" panose="020B0603030804020204" pitchFamily="34" charset="0"/>
            </a:endParaRP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5899253"/>
            <a:ext cx="955651" cy="958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0588379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7" name="Picture 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5822950"/>
            <a:ext cx="161925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egnaposto numero diapositiva 2">
            <a:extLst>
              <a:ext uri="{FF2B5EF4-FFF2-40B4-BE49-F238E27FC236}">
                <a16:creationId xmlns="" xmlns:a16="http://schemas.microsoft.com/office/drawing/2014/main" id="{759A3D01-5715-45AF-8FC6-5A1B523534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10399" y="6362983"/>
            <a:ext cx="2133600" cy="476250"/>
          </a:xfrm>
        </p:spPr>
        <p:txBody>
          <a:bodyPr/>
          <a:lstStyle/>
          <a:p>
            <a:pPr>
              <a:defRPr/>
            </a:pPr>
            <a:fld id="{FDD5AA86-B067-4DC9-9B60-DB3C2ECDAA10}" type="slidenum">
              <a:rPr lang="it-IT" altLang="it-IT" smtClean="0"/>
              <a:pPr>
                <a:defRPr/>
              </a:pPr>
              <a:t>7</a:t>
            </a:fld>
            <a:endParaRPr lang="it-IT" altLang="it-IT"/>
          </a:p>
        </p:txBody>
      </p:sp>
      <p:sp>
        <p:nvSpPr>
          <p:cNvPr id="13" name="CasellaDiTesto 1"/>
          <p:cNvSpPr txBox="1">
            <a:spLocks noChangeArrowheads="1"/>
          </p:cNvSpPr>
          <p:nvPr/>
        </p:nvSpPr>
        <p:spPr bwMode="auto">
          <a:xfrm>
            <a:off x="20638" y="0"/>
            <a:ext cx="9123362" cy="32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buClrTx/>
              <a:buFontTx/>
              <a:buNone/>
            </a:pPr>
            <a:r>
              <a:rPr lang="en-US" altLang="it-IT" sz="700" i="1" dirty="0">
                <a:solidFill>
                  <a:srgbClr val="000000"/>
                </a:solidFill>
              </a:rPr>
              <a:t>Il </a:t>
            </a:r>
            <a:r>
              <a:rPr lang="it-IT" altLang="it-IT" sz="700" i="1" dirty="0">
                <a:solidFill>
                  <a:srgbClr val="000000"/>
                </a:solidFill>
              </a:rPr>
              <a:t>documento</a:t>
            </a:r>
            <a:r>
              <a:rPr lang="en-US" altLang="it-IT" sz="700" i="1" dirty="0">
                <a:solidFill>
                  <a:srgbClr val="000000"/>
                </a:solidFill>
              </a:rPr>
              <a:t> e  le </a:t>
            </a:r>
            <a:r>
              <a:rPr lang="it-IT" altLang="it-IT" sz="700" i="1" dirty="0">
                <a:solidFill>
                  <a:srgbClr val="000000"/>
                </a:solidFill>
              </a:rPr>
              <a:t>informazioni</a:t>
            </a:r>
            <a:r>
              <a:rPr lang="en-US" altLang="it-IT" sz="700" i="1" dirty="0">
                <a:solidFill>
                  <a:srgbClr val="000000"/>
                </a:solidFill>
              </a:rPr>
              <a:t> in </a:t>
            </a:r>
            <a:r>
              <a:rPr lang="it-IT" altLang="it-IT" sz="700" i="1" dirty="0">
                <a:solidFill>
                  <a:srgbClr val="000000"/>
                </a:solidFill>
              </a:rPr>
              <a:t>esso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contenute</a:t>
            </a:r>
            <a:r>
              <a:rPr lang="en-US" altLang="it-IT" sz="700" i="1" dirty="0">
                <a:solidFill>
                  <a:srgbClr val="000000"/>
                </a:solidFill>
              </a:rPr>
              <a:t>  </a:t>
            </a:r>
            <a:r>
              <a:rPr lang="it-IT" altLang="it-IT" sz="700" i="1" dirty="0">
                <a:solidFill>
                  <a:srgbClr val="000000"/>
                </a:solidFill>
              </a:rPr>
              <a:t>sono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di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proprietà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della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Fototherm Srl</a:t>
            </a:r>
            <a:r>
              <a:rPr lang="it-IT" altLang="it-IT" sz="700" dirty="0">
                <a:solidFill>
                  <a:srgbClr val="000000"/>
                </a:solidFill>
              </a:rPr>
              <a:t>. </a:t>
            </a:r>
          </a:p>
          <a:p>
            <a:pPr algn="ctr">
              <a:buClrTx/>
              <a:buFontTx/>
              <a:buNone/>
            </a:pPr>
            <a:r>
              <a:rPr lang="it-IT" altLang="it-IT" sz="700" i="1" dirty="0">
                <a:solidFill>
                  <a:srgbClr val="000000"/>
                </a:solidFill>
              </a:rPr>
              <a:t>La riproduzione del presente  documento o l’utilizzo delle informazioni in esso contenuto, in tutto o in parte, è severamente proibito, senza un  espresso consenso  scritto da parte della Fototherm Srl</a:t>
            </a:r>
            <a:r>
              <a:rPr lang="it-IT" altLang="it-IT" sz="700" dirty="0">
                <a:solidFill>
                  <a:srgbClr val="000000"/>
                </a:solidFill>
              </a:rPr>
              <a:t>. </a:t>
            </a:r>
            <a:endParaRPr lang="it-IT" altLang="it-IT" sz="700" i="1" dirty="0">
              <a:solidFill>
                <a:srgbClr val="000000"/>
              </a:solidFill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45" y="6089650"/>
            <a:ext cx="27733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575" y="1541809"/>
            <a:ext cx="8324850" cy="433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3">
            <a:extLst>
              <a:ext uri="{FF2B5EF4-FFF2-40B4-BE49-F238E27FC236}">
                <a16:creationId xmlns="" xmlns:a16="http://schemas.microsoft.com/office/drawing/2014/main" id="{1C7B8455-D056-1719-1E41-8502DFFE24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6353" y="608473"/>
            <a:ext cx="8751293" cy="6113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2" algn="ctr" eaLnBrk="1" hangingPunct="1">
              <a:buFontTx/>
              <a:buNone/>
              <a:defRPr/>
            </a:pPr>
            <a:r>
              <a:rPr lang="it-IT" altLang="it-IT" b="1" kern="0" dirty="0">
                <a:solidFill>
                  <a:srgbClr val="00CC00"/>
                </a:solidFill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OBIETTIVI ANNUI</a:t>
            </a:r>
          </a:p>
          <a:p>
            <a:pPr marL="0" lvl="2" algn="ctr" eaLnBrk="1" hangingPunct="1">
              <a:buFontTx/>
              <a:buNone/>
              <a:defRPr/>
            </a:pPr>
            <a:endParaRPr lang="it-IT" altLang="it-IT" b="1" kern="0" dirty="0">
              <a:solidFill>
                <a:srgbClr val="FF7600"/>
              </a:solidFill>
              <a:latin typeface="DejaVu Sans" panose="020B0603030804020204" pitchFamily="34" charset="0"/>
              <a:ea typeface="DejaVu Sans" panose="020B0603030804020204" pitchFamily="34" charset="0"/>
              <a:cs typeface="DejaVu Sans" panose="020B0603030804020204" pitchFamily="34" charset="0"/>
            </a:endParaRP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5899253"/>
            <a:ext cx="955651" cy="958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6917087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7" name="Picture 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5822950"/>
            <a:ext cx="161925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egnaposto numero diapositiva 2">
            <a:extLst>
              <a:ext uri="{FF2B5EF4-FFF2-40B4-BE49-F238E27FC236}">
                <a16:creationId xmlns="" xmlns:a16="http://schemas.microsoft.com/office/drawing/2014/main" id="{759A3D01-5715-45AF-8FC6-5A1B523534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10399" y="6362983"/>
            <a:ext cx="2133600" cy="476250"/>
          </a:xfrm>
        </p:spPr>
        <p:txBody>
          <a:bodyPr/>
          <a:lstStyle/>
          <a:p>
            <a:pPr>
              <a:defRPr/>
            </a:pPr>
            <a:fld id="{FDD5AA86-B067-4DC9-9B60-DB3C2ECDAA10}" type="slidenum">
              <a:rPr lang="it-IT" altLang="it-IT" smtClean="0"/>
              <a:pPr>
                <a:defRPr/>
              </a:pPr>
              <a:t>8</a:t>
            </a:fld>
            <a:endParaRPr lang="it-IT" altLang="it-IT"/>
          </a:p>
        </p:txBody>
      </p:sp>
      <p:sp>
        <p:nvSpPr>
          <p:cNvPr id="13" name="CasellaDiTesto 1"/>
          <p:cNvSpPr txBox="1">
            <a:spLocks noChangeArrowheads="1"/>
          </p:cNvSpPr>
          <p:nvPr/>
        </p:nvSpPr>
        <p:spPr bwMode="auto">
          <a:xfrm>
            <a:off x="20638" y="0"/>
            <a:ext cx="9123362" cy="32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buClrTx/>
              <a:buFontTx/>
              <a:buNone/>
            </a:pPr>
            <a:r>
              <a:rPr lang="en-US" altLang="it-IT" sz="700" i="1" dirty="0">
                <a:solidFill>
                  <a:srgbClr val="000000"/>
                </a:solidFill>
              </a:rPr>
              <a:t>Il </a:t>
            </a:r>
            <a:r>
              <a:rPr lang="it-IT" altLang="it-IT" sz="700" i="1" dirty="0">
                <a:solidFill>
                  <a:srgbClr val="000000"/>
                </a:solidFill>
              </a:rPr>
              <a:t>documento</a:t>
            </a:r>
            <a:r>
              <a:rPr lang="en-US" altLang="it-IT" sz="700" i="1" dirty="0">
                <a:solidFill>
                  <a:srgbClr val="000000"/>
                </a:solidFill>
              </a:rPr>
              <a:t> e  le </a:t>
            </a:r>
            <a:r>
              <a:rPr lang="it-IT" altLang="it-IT" sz="700" i="1" dirty="0">
                <a:solidFill>
                  <a:srgbClr val="000000"/>
                </a:solidFill>
              </a:rPr>
              <a:t>informazioni</a:t>
            </a:r>
            <a:r>
              <a:rPr lang="en-US" altLang="it-IT" sz="700" i="1" dirty="0">
                <a:solidFill>
                  <a:srgbClr val="000000"/>
                </a:solidFill>
              </a:rPr>
              <a:t> in </a:t>
            </a:r>
            <a:r>
              <a:rPr lang="it-IT" altLang="it-IT" sz="700" i="1" dirty="0">
                <a:solidFill>
                  <a:srgbClr val="000000"/>
                </a:solidFill>
              </a:rPr>
              <a:t>esso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contenute</a:t>
            </a:r>
            <a:r>
              <a:rPr lang="en-US" altLang="it-IT" sz="700" i="1" dirty="0">
                <a:solidFill>
                  <a:srgbClr val="000000"/>
                </a:solidFill>
              </a:rPr>
              <a:t>  </a:t>
            </a:r>
            <a:r>
              <a:rPr lang="it-IT" altLang="it-IT" sz="700" i="1" dirty="0">
                <a:solidFill>
                  <a:srgbClr val="000000"/>
                </a:solidFill>
              </a:rPr>
              <a:t>sono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di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proprietà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della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Fototherm Srl</a:t>
            </a:r>
            <a:r>
              <a:rPr lang="it-IT" altLang="it-IT" sz="700" dirty="0">
                <a:solidFill>
                  <a:srgbClr val="000000"/>
                </a:solidFill>
              </a:rPr>
              <a:t>. </a:t>
            </a:r>
          </a:p>
          <a:p>
            <a:pPr algn="ctr">
              <a:buClrTx/>
              <a:buFontTx/>
              <a:buNone/>
            </a:pPr>
            <a:r>
              <a:rPr lang="it-IT" altLang="it-IT" sz="700" i="1" dirty="0">
                <a:solidFill>
                  <a:srgbClr val="000000"/>
                </a:solidFill>
              </a:rPr>
              <a:t>La riproduzione del presente  documento o l’utilizzo delle informazioni in esso contenuto, in tutto o in parte, è severamente proibito, senza un  espresso consenso  scritto da parte della Fototherm Srl</a:t>
            </a:r>
            <a:r>
              <a:rPr lang="it-IT" altLang="it-IT" sz="700" dirty="0">
                <a:solidFill>
                  <a:srgbClr val="000000"/>
                </a:solidFill>
              </a:rPr>
              <a:t>. </a:t>
            </a:r>
            <a:endParaRPr lang="it-IT" altLang="it-IT" sz="700" i="1" dirty="0">
              <a:solidFill>
                <a:srgbClr val="000000"/>
              </a:solidFill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45" y="6089650"/>
            <a:ext cx="27733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88" y="1532284"/>
            <a:ext cx="8277225" cy="434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3">
            <a:extLst>
              <a:ext uri="{FF2B5EF4-FFF2-40B4-BE49-F238E27FC236}">
                <a16:creationId xmlns="" xmlns:a16="http://schemas.microsoft.com/office/drawing/2014/main" id="{CED35B12-31FD-D216-3048-5325944E72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6353" y="608473"/>
            <a:ext cx="8751293" cy="6113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2" algn="ctr" eaLnBrk="1" hangingPunct="1">
              <a:buFontTx/>
              <a:buNone/>
              <a:defRPr/>
            </a:pPr>
            <a:r>
              <a:rPr lang="it-IT" altLang="it-IT" b="1" kern="0" dirty="0">
                <a:solidFill>
                  <a:srgbClr val="00CC00"/>
                </a:solidFill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PIANO TEMPORALE</a:t>
            </a:r>
          </a:p>
          <a:p>
            <a:pPr marL="0" lvl="2" algn="ctr" eaLnBrk="1" hangingPunct="1">
              <a:buFontTx/>
              <a:buNone/>
              <a:defRPr/>
            </a:pPr>
            <a:endParaRPr lang="it-IT" altLang="it-IT" b="1" kern="0" dirty="0">
              <a:solidFill>
                <a:srgbClr val="FF7600"/>
              </a:solidFill>
              <a:latin typeface="DejaVu Sans" panose="020B0603030804020204" pitchFamily="34" charset="0"/>
              <a:ea typeface="DejaVu Sans" panose="020B0603030804020204" pitchFamily="34" charset="0"/>
              <a:cs typeface="DejaVu Sans" panose="020B0603030804020204" pitchFamily="34" charset="0"/>
            </a:endParaRP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5899253"/>
            <a:ext cx="955651" cy="958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78108355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7" name="Picture 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5822950"/>
            <a:ext cx="161925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egnaposto numero diapositiva 2">
            <a:extLst>
              <a:ext uri="{FF2B5EF4-FFF2-40B4-BE49-F238E27FC236}">
                <a16:creationId xmlns="" xmlns:a16="http://schemas.microsoft.com/office/drawing/2014/main" id="{759A3D01-5715-45AF-8FC6-5A1B523534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10399" y="6362983"/>
            <a:ext cx="2133600" cy="476250"/>
          </a:xfrm>
        </p:spPr>
        <p:txBody>
          <a:bodyPr/>
          <a:lstStyle/>
          <a:p>
            <a:pPr>
              <a:defRPr/>
            </a:pPr>
            <a:fld id="{FDD5AA86-B067-4DC9-9B60-DB3C2ECDAA10}" type="slidenum">
              <a:rPr lang="it-IT" altLang="it-IT" smtClean="0"/>
              <a:pPr>
                <a:defRPr/>
              </a:pPr>
              <a:t>9</a:t>
            </a:fld>
            <a:endParaRPr lang="it-IT" altLang="it-IT"/>
          </a:p>
        </p:txBody>
      </p:sp>
      <p:sp>
        <p:nvSpPr>
          <p:cNvPr id="13" name="CasellaDiTesto 1"/>
          <p:cNvSpPr txBox="1">
            <a:spLocks noChangeArrowheads="1"/>
          </p:cNvSpPr>
          <p:nvPr/>
        </p:nvSpPr>
        <p:spPr bwMode="auto">
          <a:xfrm>
            <a:off x="20638" y="0"/>
            <a:ext cx="9123362" cy="32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buClrTx/>
              <a:buFontTx/>
              <a:buNone/>
            </a:pPr>
            <a:r>
              <a:rPr lang="en-US" altLang="it-IT" sz="700" i="1" dirty="0">
                <a:solidFill>
                  <a:srgbClr val="000000"/>
                </a:solidFill>
              </a:rPr>
              <a:t>Il </a:t>
            </a:r>
            <a:r>
              <a:rPr lang="it-IT" altLang="it-IT" sz="700" i="1" dirty="0">
                <a:solidFill>
                  <a:srgbClr val="000000"/>
                </a:solidFill>
              </a:rPr>
              <a:t>documento</a:t>
            </a:r>
            <a:r>
              <a:rPr lang="en-US" altLang="it-IT" sz="700" i="1" dirty="0">
                <a:solidFill>
                  <a:srgbClr val="000000"/>
                </a:solidFill>
              </a:rPr>
              <a:t> e  le </a:t>
            </a:r>
            <a:r>
              <a:rPr lang="it-IT" altLang="it-IT" sz="700" i="1" dirty="0">
                <a:solidFill>
                  <a:srgbClr val="000000"/>
                </a:solidFill>
              </a:rPr>
              <a:t>informazioni</a:t>
            </a:r>
            <a:r>
              <a:rPr lang="en-US" altLang="it-IT" sz="700" i="1" dirty="0">
                <a:solidFill>
                  <a:srgbClr val="000000"/>
                </a:solidFill>
              </a:rPr>
              <a:t> in </a:t>
            </a:r>
            <a:r>
              <a:rPr lang="it-IT" altLang="it-IT" sz="700" i="1" dirty="0">
                <a:solidFill>
                  <a:srgbClr val="000000"/>
                </a:solidFill>
              </a:rPr>
              <a:t>esso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contenute</a:t>
            </a:r>
            <a:r>
              <a:rPr lang="en-US" altLang="it-IT" sz="700" i="1" dirty="0">
                <a:solidFill>
                  <a:srgbClr val="000000"/>
                </a:solidFill>
              </a:rPr>
              <a:t>  </a:t>
            </a:r>
            <a:r>
              <a:rPr lang="it-IT" altLang="it-IT" sz="700" i="1" dirty="0">
                <a:solidFill>
                  <a:srgbClr val="000000"/>
                </a:solidFill>
              </a:rPr>
              <a:t>sono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di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proprietà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della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Fototherm Srl</a:t>
            </a:r>
            <a:r>
              <a:rPr lang="it-IT" altLang="it-IT" sz="700" dirty="0">
                <a:solidFill>
                  <a:srgbClr val="000000"/>
                </a:solidFill>
              </a:rPr>
              <a:t>. </a:t>
            </a:r>
          </a:p>
          <a:p>
            <a:pPr algn="ctr">
              <a:buClrTx/>
              <a:buFontTx/>
              <a:buNone/>
            </a:pPr>
            <a:r>
              <a:rPr lang="it-IT" altLang="it-IT" sz="700" i="1" dirty="0">
                <a:solidFill>
                  <a:srgbClr val="000000"/>
                </a:solidFill>
              </a:rPr>
              <a:t>La riproduzione del presente  documento o l’utilizzo delle informazioni in esso contenuto, in tutto o in parte, è severamente proibito, senza un  espresso consenso  scritto da parte della Fototherm Srl</a:t>
            </a:r>
            <a:r>
              <a:rPr lang="it-IT" altLang="it-IT" sz="700" dirty="0">
                <a:solidFill>
                  <a:srgbClr val="000000"/>
                </a:solidFill>
              </a:rPr>
              <a:t>. </a:t>
            </a:r>
            <a:endParaRPr lang="it-IT" altLang="it-IT" sz="700" i="1" dirty="0">
              <a:solidFill>
                <a:srgbClr val="000000"/>
              </a:solidFill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45" y="6089650"/>
            <a:ext cx="27733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3">
            <a:extLst>
              <a:ext uri="{FF2B5EF4-FFF2-40B4-BE49-F238E27FC236}">
                <a16:creationId xmlns="" xmlns:a16="http://schemas.microsoft.com/office/drawing/2014/main" id="{933D2DF3-B6D6-E054-9F65-618877849A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6353" y="608473"/>
            <a:ext cx="8751293" cy="6113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2" algn="ctr" eaLnBrk="1" hangingPunct="1">
              <a:buFontTx/>
              <a:buNone/>
              <a:defRPr/>
            </a:pPr>
            <a:r>
              <a:rPr lang="it-IT" altLang="it-IT" b="1" kern="0" dirty="0" smtClean="0">
                <a:solidFill>
                  <a:srgbClr val="00CC00"/>
                </a:solidFill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SEMPLIFICAZIONI CON IL DL ENERGIA (17/2022)</a:t>
            </a:r>
            <a:endParaRPr lang="it-IT" altLang="it-IT" b="1" kern="0" dirty="0">
              <a:solidFill>
                <a:srgbClr val="00CC00"/>
              </a:solidFill>
              <a:latin typeface="DejaVu Sans" panose="020B0603030804020204" pitchFamily="34" charset="0"/>
              <a:ea typeface="DejaVu Sans" panose="020B0603030804020204" pitchFamily="34" charset="0"/>
              <a:cs typeface="DejaVu Sans" panose="020B0603030804020204" pitchFamily="34" charset="0"/>
            </a:endParaRPr>
          </a:p>
          <a:p>
            <a:pPr marL="0" lvl="2" algn="ctr" eaLnBrk="1" hangingPunct="1">
              <a:buFontTx/>
              <a:buNone/>
              <a:defRPr/>
            </a:pPr>
            <a:endParaRPr lang="it-IT" altLang="it-IT" b="1" kern="0" dirty="0">
              <a:solidFill>
                <a:srgbClr val="FF7600"/>
              </a:solidFill>
              <a:latin typeface="DejaVu Sans" panose="020B0603030804020204" pitchFamily="34" charset="0"/>
              <a:ea typeface="DejaVu Sans" panose="020B0603030804020204" pitchFamily="34" charset="0"/>
              <a:cs typeface="DejaVu Sans" panose="020B0603030804020204" pitchFamily="34" charset="0"/>
            </a:endParaRPr>
          </a:p>
        </p:txBody>
      </p:sp>
      <p:sp>
        <p:nvSpPr>
          <p:cNvPr id="10" name="CasellaDiTesto 9">
            <a:extLst>
              <a:ext uri="{FF2B5EF4-FFF2-40B4-BE49-F238E27FC236}">
                <a16:creationId xmlns="" xmlns:a16="http://schemas.microsoft.com/office/drawing/2014/main" id="{929B6E8F-1161-870D-A3C8-2BBFF26FE3D8}"/>
              </a:ext>
            </a:extLst>
          </p:cNvPr>
          <p:cNvSpPr txBox="1"/>
          <p:nvPr/>
        </p:nvSpPr>
        <p:spPr>
          <a:xfrm>
            <a:off x="439959" y="1362254"/>
            <a:ext cx="826407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it-IT" kern="0" dirty="0" smtClean="0"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Installazione di </a:t>
            </a:r>
            <a:r>
              <a:rPr lang="it-IT" u="sng" kern="0" dirty="0" smtClean="0"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fotovoltaico su tetto ed opere funzionali </a:t>
            </a:r>
            <a:r>
              <a:rPr lang="it-IT" kern="0" dirty="0" smtClean="0"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alla connessione sono "manutenzione ordinaria" , </a:t>
            </a:r>
            <a:r>
              <a:rPr lang="it-IT" u="sng" kern="0" dirty="0" smtClean="0"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sempre ammessa</a:t>
            </a:r>
            <a:r>
              <a:rPr lang="it-IT" kern="0" dirty="0" smtClean="0"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;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it-IT" u="sng" kern="0" dirty="0"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Paesaggistica non necessaria </a:t>
            </a:r>
            <a:r>
              <a:rPr lang="it-IT" kern="0" dirty="0"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se i pannelli FV sono integrati;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it-IT" kern="0" dirty="0"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Identificazione </a:t>
            </a:r>
            <a:r>
              <a:rPr lang="it-IT" u="sng" kern="0" dirty="0" smtClean="0"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AREE IDONEE </a:t>
            </a:r>
            <a:r>
              <a:rPr lang="it-IT" kern="0" dirty="0" smtClean="0"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per </a:t>
            </a:r>
            <a:r>
              <a:rPr lang="it-IT" kern="0" dirty="0"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impianti a terra presso zone industriali, </a:t>
            </a:r>
            <a:r>
              <a:rPr lang="it-IT" kern="0" dirty="0" smtClean="0"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artigianali, commerciali, FS, autostrade </a:t>
            </a:r>
            <a:r>
              <a:rPr lang="it-IT" kern="0" dirty="0"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(</a:t>
            </a:r>
            <a:r>
              <a:rPr lang="it-IT" u="sng" kern="0" dirty="0"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SOLAR BELT</a:t>
            </a:r>
            <a:r>
              <a:rPr lang="it-IT" kern="0" dirty="0"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);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it-IT" kern="0" dirty="0" smtClean="0"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Nelle </a:t>
            </a:r>
            <a:r>
              <a:rPr lang="it-IT" u="sng" kern="0" dirty="0" smtClean="0"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aree industriali</a:t>
            </a:r>
            <a:r>
              <a:rPr lang="it-IT" kern="0" dirty="0" smtClean="0"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 in </a:t>
            </a:r>
            <a:r>
              <a:rPr lang="it-IT" u="sng" kern="0" dirty="0" smtClean="0"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deroga agli strumenti urbanistici comunali</a:t>
            </a:r>
            <a:r>
              <a:rPr lang="it-IT" kern="0" dirty="0" smtClean="0"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 ed oltre indici di copertura esistenti : si può arrivare al </a:t>
            </a:r>
            <a:r>
              <a:rPr lang="it-IT" u="sng" kern="0" dirty="0" smtClean="0"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60% di area</a:t>
            </a:r>
            <a:r>
              <a:rPr lang="it-IT" kern="0" dirty="0" smtClean="0"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;</a:t>
            </a: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it-IT" kern="0" dirty="0" smtClean="0">
                <a:solidFill>
                  <a:srgbClr val="000000"/>
                </a:solidFill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Possibilità </a:t>
            </a:r>
            <a:r>
              <a:rPr lang="it-IT" kern="0" dirty="0">
                <a:solidFill>
                  <a:srgbClr val="000000"/>
                </a:solidFill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di effettuare </a:t>
            </a:r>
            <a:r>
              <a:rPr lang="it-IT" u="sng" kern="0" dirty="0">
                <a:solidFill>
                  <a:srgbClr val="000000"/>
                </a:solidFill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l’autoconsumo a distanza fino a 10 km</a:t>
            </a:r>
            <a:r>
              <a:rPr lang="it-IT" kern="0" dirty="0">
                <a:solidFill>
                  <a:srgbClr val="000000"/>
                </a:solidFill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;</a:t>
            </a: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5899253"/>
            <a:ext cx="955651" cy="958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8330685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7" name="Picture 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5822950"/>
            <a:ext cx="161925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egnaposto numero diapositiva 2">
            <a:extLst>
              <a:ext uri="{FF2B5EF4-FFF2-40B4-BE49-F238E27FC236}">
                <a16:creationId xmlns="" xmlns:a16="http://schemas.microsoft.com/office/drawing/2014/main" id="{759A3D01-5715-45AF-8FC6-5A1B523534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10399" y="6362983"/>
            <a:ext cx="2133600" cy="476250"/>
          </a:xfrm>
        </p:spPr>
        <p:txBody>
          <a:bodyPr/>
          <a:lstStyle/>
          <a:p>
            <a:pPr>
              <a:defRPr/>
            </a:pPr>
            <a:fld id="{FDD5AA86-B067-4DC9-9B60-DB3C2ECDAA10}" type="slidenum">
              <a:rPr lang="it-IT" altLang="it-IT" smtClean="0"/>
              <a:pPr>
                <a:defRPr/>
              </a:pPr>
              <a:t>10</a:t>
            </a:fld>
            <a:endParaRPr lang="it-IT" altLang="it-IT"/>
          </a:p>
        </p:txBody>
      </p:sp>
      <p:sp>
        <p:nvSpPr>
          <p:cNvPr id="13" name="CasellaDiTesto 1"/>
          <p:cNvSpPr txBox="1">
            <a:spLocks noChangeArrowheads="1"/>
          </p:cNvSpPr>
          <p:nvPr/>
        </p:nvSpPr>
        <p:spPr bwMode="auto">
          <a:xfrm>
            <a:off x="20638" y="0"/>
            <a:ext cx="9123362" cy="32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buClrTx/>
              <a:buFontTx/>
              <a:buNone/>
            </a:pPr>
            <a:r>
              <a:rPr lang="en-US" altLang="it-IT" sz="700" i="1" dirty="0">
                <a:solidFill>
                  <a:srgbClr val="000000"/>
                </a:solidFill>
              </a:rPr>
              <a:t>Il </a:t>
            </a:r>
            <a:r>
              <a:rPr lang="it-IT" altLang="it-IT" sz="700" i="1" dirty="0">
                <a:solidFill>
                  <a:srgbClr val="000000"/>
                </a:solidFill>
              </a:rPr>
              <a:t>documento</a:t>
            </a:r>
            <a:r>
              <a:rPr lang="en-US" altLang="it-IT" sz="700" i="1" dirty="0">
                <a:solidFill>
                  <a:srgbClr val="000000"/>
                </a:solidFill>
              </a:rPr>
              <a:t> e  le </a:t>
            </a:r>
            <a:r>
              <a:rPr lang="it-IT" altLang="it-IT" sz="700" i="1" dirty="0">
                <a:solidFill>
                  <a:srgbClr val="000000"/>
                </a:solidFill>
              </a:rPr>
              <a:t>informazioni</a:t>
            </a:r>
            <a:r>
              <a:rPr lang="en-US" altLang="it-IT" sz="700" i="1" dirty="0">
                <a:solidFill>
                  <a:srgbClr val="000000"/>
                </a:solidFill>
              </a:rPr>
              <a:t> in </a:t>
            </a:r>
            <a:r>
              <a:rPr lang="it-IT" altLang="it-IT" sz="700" i="1" dirty="0">
                <a:solidFill>
                  <a:srgbClr val="000000"/>
                </a:solidFill>
              </a:rPr>
              <a:t>esso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contenute</a:t>
            </a:r>
            <a:r>
              <a:rPr lang="en-US" altLang="it-IT" sz="700" i="1" dirty="0">
                <a:solidFill>
                  <a:srgbClr val="000000"/>
                </a:solidFill>
              </a:rPr>
              <a:t>  </a:t>
            </a:r>
            <a:r>
              <a:rPr lang="it-IT" altLang="it-IT" sz="700" i="1" dirty="0">
                <a:solidFill>
                  <a:srgbClr val="000000"/>
                </a:solidFill>
              </a:rPr>
              <a:t>sono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di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proprietà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della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Fototherm Srl</a:t>
            </a:r>
            <a:r>
              <a:rPr lang="it-IT" altLang="it-IT" sz="700" dirty="0">
                <a:solidFill>
                  <a:srgbClr val="000000"/>
                </a:solidFill>
              </a:rPr>
              <a:t>. </a:t>
            </a:r>
          </a:p>
          <a:p>
            <a:pPr algn="ctr">
              <a:buClrTx/>
              <a:buFontTx/>
              <a:buNone/>
            </a:pPr>
            <a:r>
              <a:rPr lang="it-IT" altLang="it-IT" sz="700" i="1" dirty="0">
                <a:solidFill>
                  <a:srgbClr val="000000"/>
                </a:solidFill>
              </a:rPr>
              <a:t>La riproduzione del presente  documento o l’utilizzo delle informazioni in esso contenuto, in tutto o in parte, è severamente proibito, senza un  espresso consenso  scritto da parte della Fototherm Srl</a:t>
            </a:r>
            <a:r>
              <a:rPr lang="it-IT" altLang="it-IT" sz="700" dirty="0">
                <a:solidFill>
                  <a:srgbClr val="000000"/>
                </a:solidFill>
              </a:rPr>
              <a:t>. </a:t>
            </a:r>
            <a:endParaRPr lang="it-IT" altLang="it-IT" sz="700" i="1" dirty="0">
              <a:solidFill>
                <a:srgbClr val="000000"/>
              </a:solidFill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45" y="6089650"/>
            <a:ext cx="27733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3">
            <a:extLst>
              <a:ext uri="{FF2B5EF4-FFF2-40B4-BE49-F238E27FC236}">
                <a16:creationId xmlns="" xmlns:a16="http://schemas.microsoft.com/office/drawing/2014/main" id="{933D2DF3-B6D6-E054-9F65-618877849A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6353" y="608473"/>
            <a:ext cx="8751293" cy="6113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2" algn="ctr" eaLnBrk="1" hangingPunct="1">
              <a:buNone/>
              <a:defRPr/>
            </a:pPr>
            <a:r>
              <a:rPr lang="it-IT" altLang="it-IT" b="1" kern="0" dirty="0" smtClean="0">
                <a:solidFill>
                  <a:srgbClr val="00CC00"/>
                </a:solidFill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"SOLAR BELT" DEL DL </a:t>
            </a:r>
            <a:r>
              <a:rPr lang="it-IT" altLang="it-IT" b="1" kern="0" dirty="0" smtClean="0">
                <a:solidFill>
                  <a:srgbClr val="00CC00"/>
                </a:solidFill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ENERGIA </a:t>
            </a:r>
            <a:r>
              <a:rPr lang="it-IT" altLang="it-IT" b="1" kern="0" dirty="0">
                <a:solidFill>
                  <a:srgbClr val="00CC00"/>
                </a:solidFill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(17/2022)</a:t>
            </a:r>
          </a:p>
          <a:p>
            <a:pPr marL="0" lvl="2" algn="ctr" eaLnBrk="1" hangingPunct="1">
              <a:buFontTx/>
              <a:buNone/>
              <a:defRPr/>
            </a:pPr>
            <a:r>
              <a:rPr lang="it-IT" altLang="it-IT" b="1" kern="0" dirty="0" smtClean="0">
                <a:solidFill>
                  <a:srgbClr val="FF7600"/>
                </a:solidFill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 </a:t>
            </a:r>
            <a:endParaRPr lang="it-IT" altLang="it-IT" b="1" kern="0" dirty="0">
              <a:solidFill>
                <a:srgbClr val="FF7600"/>
              </a:solidFill>
              <a:latin typeface="DejaVu Sans" panose="020B0603030804020204" pitchFamily="34" charset="0"/>
              <a:ea typeface="DejaVu Sans" panose="020B0603030804020204" pitchFamily="34" charset="0"/>
              <a:cs typeface="DejaVu Sans" panose="020B0603030804020204" pitchFamily="34" charset="0"/>
            </a:endParaRPr>
          </a:p>
          <a:p>
            <a:pPr marL="0" lvl="2" algn="ctr" eaLnBrk="1" hangingPunct="1">
              <a:buFontTx/>
              <a:buNone/>
              <a:defRPr/>
            </a:pPr>
            <a:endParaRPr lang="it-IT" altLang="it-IT" b="1" kern="0" dirty="0">
              <a:solidFill>
                <a:srgbClr val="FF7600"/>
              </a:solidFill>
              <a:latin typeface="DejaVu Sans" panose="020B0603030804020204" pitchFamily="34" charset="0"/>
              <a:ea typeface="DejaVu Sans" panose="020B0603030804020204" pitchFamily="34" charset="0"/>
              <a:cs typeface="DejaVu Sans" panose="020B0603030804020204" pitchFamily="34" charset="0"/>
            </a:endParaRPr>
          </a:p>
        </p:txBody>
      </p:sp>
      <p:sp>
        <p:nvSpPr>
          <p:cNvPr id="10" name="CasellaDiTesto 9">
            <a:extLst>
              <a:ext uri="{FF2B5EF4-FFF2-40B4-BE49-F238E27FC236}">
                <a16:creationId xmlns="" xmlns:a16="http://schemas.microsoft.com/office/drawing/2014/main" id="{929B6E8F-1161-870D-A3C8-2BBFF26FE3D8}"/>
              </a:ext>
            </a:extLst>
          </p:cNvPr>
          <p:cNvSpPr txBox="1"/>
          <p:nvPr/>
        </p:nvSpPr>
        <p:spPr>
          <a:xfrm>
            <a:off x="439959" y="1362254"/>
            <a:ext cx="826407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it-IT" kern="0" dirty="0" smtClean="0"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Vengono definite </a:t>
            </a:r>
            <a:r>
              <a:rPr lang="it-IT" u="sng" kern="0" dirty="0" smtClean="0"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AREE IDONEE </a:t>
            </a:r>
            <a:r>
              <a:rPr lang="it-IT" kern="0" dirty="0" smtClean="0"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ad installazione di impianti fotovoltaici a terra , quindi </a:t>
            </a:r>
            <a:r>
              <a:rPr lang="it-IT" u="sng" kern="0" dirty="0" smtClean="0"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ammissibili </a:t>
            </a:r>
            <a:r>
              <a:rPr lang="it-IT" u="sng" kern="0" dirty="0" smtClean="0"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di accesso agli incentivi statali</a:t>
            </a:r>
            <a:r>
              <a:rPr lang="it-IT" kern="0" dirty="0" smtClean="0"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:</a:t>
            </a:r>
            <a:endParaRPr lang="it-IT" kern="0" dirty="0">
              <a:latin typeface="DejaVu Sans" panose="020B0603030804020204" pitchFamily="34" charset="0"/>
              <a:ea typeface="DejaVu Sans" panose="020B0603030804020204" pitchFamily="34" charset="0"/>
              <a:cs typeface="DejaVu Sans" panose="020B0603030804020204" pitchFamily="34" charset="0"/>
            </a:endParaRP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it-IT" kern="0" dirty="0" smtClean="0"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Aree entro 300m da zone a destinazione industriale, artigianale </a:t>
            </a:r>
            <a:r>
              <a:rPr lang="it-IT" kern="0" dirty="0"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e </a:t>
            </a:r>
            <a:r>
              <a:rPr lang="it-IT" kern="0" dirty="0" smtClean="0"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commerciali + cave e miniere (zone interesse nazionale);</a:t>
            </a:r>
            <a:endParaRPr lang="it-IT" kern="0" dirty="0">
              <a:latin typeface="DejaVu Sans" panose="020B0603030804020204" pitchFamily="34" charset="0"/>
              <a:ea typeface="DejaVu Sans" panose="020B0603030804020204" pitchFamily="34" charset="0"/>
              <a:cs typeface="DejaVu Sans" panose="020B0603030804020204" pitchFamily="34" charset="0"/>
            </a:endParaRP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it-IT" kern="0" dirty="0" smtClean="0"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Aree interne a stabilimenti ed aree agricole entro 300m da essi;</a:t>
            </a:r>
            <a:endParaRPr lang="it-IT" kern="0" dirty="0">
              <a:latin typeface="DejaVu Sans" panose="020B0603030804020204" pitchFamily="34" charset="0"/>
              <a:ea typeface="DejaVu Sans" panose="020B0603030804020204" pitchFamily="34" charset="0"/>
              <a:cs typeface="DejaVu Sans" panose="020B0603030804020204" pitchFamily="34" charset="0"/>
            </a:endParaRP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it-IT" kern="0" dirty="0" smtClean="0"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Aree entro 300m da fotovoltaici esistenti ed in rifacimento;</a:t>
            </a:r>
            <a:endParaRPr lang="it-IT" kern="0" dirty="0">
              <a:latin typeface="DejaVu Sans" panose="020B0603030804020204" pitchFamily="34" charset="0"/>
              <a:ea typeface="DejaVu Sans" panose="020B0603030804020204" pitchFamily="34" charset="0"/>
              <a:cs typeface="DejaVu Sans" panose="020B0603030804020204" pitchFamily="34" charset="0"/>
            </a:endParaRP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it-IT" kern="0" dirty="0" smtClean="0"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Aree entro 150m da rete autostrade ed FS.</a:t>
            </a:r>
          </a:p>
          <a:p>
            <a:pPr>
              <a:lnSpc>
                <a:spcPct val="200000"/>
              </a:lnSpc>
            </a:pPr>
            <a:r>
              <a:rPr lang="it-IT" u="sng" kern="0" dirty="0" smtClean="0"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AREE IDONEE</a:t>
            </a:r>
            <a:r>
              <a:rPr lang="it-IT" kern="0" dirty="0" smtClean="0"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 HANNO PERCORSO </a:t>
            </a:r>
            <a:r>
              <a:rPr lang="it-IT" u="sng" kern="0" dirty="0" smtClean="0"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AUTORIZZATIVO PRIVILEGIATO</a:t>
            </a:r>
            <a:endParaRPr lang="it-IT" u="sng" kern="0" dirty="0">
              <a:latin typeface="DejaVu Sans" panose="020B0603030804020204" pitchFamily="34" charset="0"/>
              <a:ea typeface="DejaVu Sans" panose="020B0603030804020204" pitchFamily="34" charset="0"/>
              <a:cs typeface="DejaVu Sans" panose="020B0603030804020204" pitchFamily="34" charset="0"/>
            </a:endParaRP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5899253"/>
            <a:ext cx="955651" cy="958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3378861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7" name="Picture 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5822950"/>
            <a:ext cx="161925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egnaposto numero diapositiva 2">
            <a:extLst>
              <a:ext uri="{FF2B5EF4-FFF2-40B4-BE49-F238E27FC236}">
                <a16:creationId xmlns="" xmlns:a16="http://schemas.microsoft.com/office/drawing/2014/main" id="{759A3D01-5715-45AF-8FC6-5A1B523534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10399" y="6362983"/>
            <a:ext cx="2133600" cy="476250"/>
          </a:xfrm>
        </p:spPr>
        <p:txBody>
          <a:bodyPr/>
          <a:lstStyle/>
          <a:p>
            <a:pPr>
              <a:defRPr/>
            </a:pPr>
            <a:fld id="{FDD5AA86-B067-4DC9-9B60-DB3C2ECDAA10}" type="slidenum">
              <a:rPr lang="it-IT" altLang="it-IT" smtClean="0"/>
              <a:pPr>
                <a:defRPr/>
              </a:pPr>
              <a:t>11</a:t>
            </a:fld>
            <a:endParaRPr lang="it-IT" altLang="it-IT"/>
          </a:p>
        </p:txBody>
      </p:sp>
      <p:sp>
        <p:nvSpPr>
          <p:cNvPr id="13" name="CasellaDiTesto 1"/>
          <p:cNvSpPr txBox="1">
            <a:spLocks noChangeArrowheads="1"/>
          </p:cNvSpPr>
          <p:nvPr/>
        </p:nvSpPr>
        <p:spPr bwMode="auto">
          <a:xfrm>
            <a:off x="20638" y="0"/>
            <a:ext cx="9123362" cy="32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buClrTx/>
              <a:buFontTx/>
              <a:buNone/>
            </a:pPr>
            <a:r>
              <a:rPr lang="en-US" altLang="it-IT" sz="700" i="1" dirty="0">
                <a:solidFill>
                  <a:srgbClr val="000000"/>
                </a:solidFill>
              </a:rPr>
              <a:t>Il </a:t>
            </a:r>
            <a:r>
              <a:rPr lang="it-IT" altLang="it-IT" sz="700" i="1" dirty="0">
                <a:solidFill>
                  <a:srgbClr val="000000"/>
                </a:solidFill>
              </a:rPr>
              <a:t>documento</a:t>
            </a:r>
            <a:r>
              <a:rPr lang="en-US" altLang="it-IT" sz="700" i="1" dirty="0">
                <a:solidFill>
                  <a:srgbClr val="000000"/>
                </a:solidFill>
              </a:rPr>
              <a:t> e  le </a:t>
            </a:r>
            <a:r>
              <a:rPr lang="it-IT" altLang="it-IT" sz="700" i="1" dirty="0">
                <a:solidFill>
                  <a:srgbClr val="000000"/>
                </a:solidFill>
              </a:rPr>
              <a:t>informazioni</a:t>
            </a:r>
            <a:r>
              <a:rPr lang="en-US" altLang="it-IT" sz="700" i="1" dirty="0">
                <a:solidFill>
                  <a:srgbClr val="000000"/>
                </a:solidFill>
              </a:rPr>
              <a:t> in </a:t>
            </a:r>
            <a:r>
              <a:rPr lang="it-IT" altLang="it-IT" sz="700" i="1" dirty="0">
                <a:solidFill>
                  <a:srgbClr val="000000"/>
                </a:solidFill>
              </a:rPr>
              <a:t>esso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contenute</a:t>
            </a:r>
            <a:r>
              <a:rPr lang="en-US" altLang="it-IT" sz="700" i="1" dirty="0">
                <a:solidFill>
                  <a:srgbClr val="000000"/>
                </a:solidFill>
              </a:rPr>
              <a:t>  </a:t>
            </a:r>
            <a:r>
              <a:rPr lang="it-IT" altLang="it-IT" sz="700" i="1" dirty="0">
                <a:solidFill>
                  <a:srgbClr val="000000"/>
                </a:solidFill>
              </a:rPr>
              <a:t>sono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di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proprietà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della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Fototherm Srl</a:t>
            </a:r>
            <a:r>
              <a:rPr lang="it-IT" altLang="it-IT" sz="700" dirty="0">
                <a:solidFill>
                  <a:srgbClr val="000000"/>
                </a:solidFill>
              </a:rPr>
              <a:t>. </a:t>
            </a:r>
          </a:p>
          <a:p>
            <a:pPr algn="ctr">
              <a:buClrTx/>
              <a:buFontTx/>
              <a:buNone/>
            </a:pPr>
            <a:r>
              <a:rPr lang="it-IT" altLang="it-IT" sz="700" i="1" dirty="0">
                <a:solidFill>
                  <a:srgbClr val="000000"/>
                </a:solidFill>
              </a:rPr>
              <a:t>La riproduzione del presente  documento o l’utilizzo delle informazioni in esso contenuto, in tutto o in parte, è severamente proibito, senza un  espresso consenso  scritto da parte della Fototherm Srl</a:t>
            </a:r>
            <a:r>
              <a:rPr lang="it-IT" altLang="it-IT" sz="700" dirty="0">
                <a:solidFill>
                  <a:srgbClr val="000000"/>
                </a:solidFill>
              </a:rPr>
              <a:t>. </a:t>
            </a:r>
            <a:endParaRPr lang="it-IT" altLang="it-IT" sz="700" i="1" dirty="0">
              <a:solidFill>
                <a:srgbClr val="000000"/>
              </a:solidFill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45" y="6089650"/>
            <a:ext cx="27733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3">
            <a:extLst>
              <a:ext uri="{FF2B5EF4-FFF2-40B4-BE49-F238E27FC236}">
                <a16:creationId xmlns="" xmlns:a16="http://schemas.microsoft.com/office/drawing/2014/main" id="{933D2DF3-B6D6-E054-9F65-618877849A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6353" y="608473"/>
            <a:ext cx="8751293" cy="6113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2" algn="ctr" eaLnBrk="1" hangingPunct="1">
              <a:buNone/>
              <a:defRPr/>
            </a:pPr>
            <a:r>
              <a:rPr lang="it-IT" altLang="it-IT" b="1" kern="0" dirty="0" smtClean="0">
                <a:solidFill>
                  <a:srgbClr val="00CC00"/>
                </a:solidFill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"SOLAR BELT" DEL DL </a:t>
            </a:r>
            <a:r>
              <a:rPr lang="it-IT" altLang="it-IT" b="1" kern="0" dirty="0" smtClean="0">
                <a:solidFill>
                  <a:srgbClr val="00CC00"/>
                </a:solidFill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ENERGIA </a:t>
            </a:r>
            <a:r>
              <a:rPr lang="it-IT" altLang="it-IT" b="1" kern="0" dirty="0">
                <a:solidFill>
                  <a:srgbClr val="00CC00"/>
                </a:solidFill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(17/2022)</a:t>
            </a:r>
          </a:p>
          <a:p>
            <a:pPr marL="0" lvl="2" algn="ctr" eaLnBrk="1" hangingPunct="1">
              <a:buFontTx/>
              <a:buNone/>
              <a:defRPr/>
            </a:pPr>
            <a:r>
              <a:rPr lang="it-IT" altLang="it-IT" b="1" kern="0" dirty="0" smtClean="0">
                <a:solidFill>
                  <a:srgbClr val="FF7600"/>
                </a:solidFill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 </a:t>
            </a:r>
            <a:endParaRPr lang="it-IT" altLang="it-IT" b="1" kern="0" dirty="0">
              <a:solidFill>
                <a:srgbClr val="FF7600"/>
              </a:solidFill>
              <a:latin typeface="DejaVu Sans" panose="020B0603030804020204" pitchFamily="34" charset="0"/>
              <a:ea typeface="DejaVu Sans" panose="020B0603030804020204" pitchFamily="34" charset="0"/>
              <a:cs typeface="DejaVu Sans" panose="020B0603030804020204" pitchFamily="34" charset="0"/>
            </a:endParaRPr>
          </a:p>
          <a:p>
            <a:pPr marL="0" lvl="2" algn="ctr" eaLnBrk="1" hangingPunct="1">
              <a:buFontTx/>
              <a:buNone/>
              <a:defRPr/>
            </a:pPr>
            <a:endParaRPr lang="it-IT" altLang="it-IT" b="1" kern="0" dirty="0">
              <a:solidFill>
                <a:srgbClr val="FF7600"/>
              </a:solidFill>
              <a:latin typeface="DejaVu Sans" panose="020B0603030804020204" pitchFamily="34" charset="0"/>
              <a:ea typeface="DejaVu Sans" panose="020B0603030804020204" pitchFamily="34" charset="0"/>
              <a:cs typeface="DejaVu Sans" panose="020B0603030804020204" pitchFamily="34" charset="0"/>
            </a:endParaRPr>
          </a:p>
        </p:txBody>
      </p:sp>
      <p:sp>
        <p:nvSpPr>
          <p:cNvPr id="10" name="CasellaDiTesto 9">
            <a:extLst>
              <a:ext uri="{FF2B5EF4-FFF2-40B4-BE49-F238E27FC236}">
                <a16:creationId xmlns="" xmlns:a16="http://schemas.microsoft.com/office/drawing/2014/main" id="{929B6E8F-1161-870D-A3C8-2BBFF26FE3D8}"/>
              </a:ext>
            </a:extLst>
          </p:cNvPr>
          <p:cNvSpPr txBox="1"/>
          <p:nvPr/>
        </p:nvSpPr>
        <p:spPr>
          <a:xfrm>
            <a:off x="439959" y="1362254"/>
            <a:ext cx="826407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it-IT" kern="0" dirty="0" smtClean="0"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PERCORSO AUTORIZZATIVO AREE IDONEE:</a:t>
            </a:r>
            <a:endParaRPr lang="it-IT" kern="0" dirty="0">
              <a:latin typeface="DejaVu Sans" panose="020B0603030804020204" pitchFamily="34" charset="0"/>
              <a:ea typeface="DejaVu Sans" panose="020B0603030804020204" pitchFamily="34" charset="0"/>
              <a:cs typeface="DejaVu Sans" panose="020B0603030804020204" pitchFamily="34" charset="0"/>
            </a:endParaRP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it-IT" kern="0" dirty="0"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fino a 1MW, la dichiarazione di inizio lavori asseverata (DILA);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it-IT" kern="0" dirty="0"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da 1 a 10MW, la procedura abilitativa semplificata (PAS) indipendentemente dal livello di tensione (anche alta tensione);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it-IT" kern="0" dirty="0"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oltre i 10MW la procedura di autorizzazione unica (PAU).</a:t>
            </a:r>
          </a:p>
          <a:p>
            <a:pPr algn="just">
              <a:lnSpc>
                <a:spcPct val="200000"/>
              </a:lnSpc>
            </a:pPr>
            <a:r>
              <a:rPr lang="it-IT" u="sng" kern="0" dirty="0" smtClean="0"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AREE IDONEE </a:t>
            </a:r>
            <a:r>
              <a:rPr lang="it-IT" kern="0" dirty="0" smtClean="0"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POTRANNO QUINDI PARTECIPARE ALLA </a:t>
            </a:r>
            <a:r>
              <a:rPr lang="it-IT" u="sng" kern="0" dirty="0" smtClean="0"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RACCOLTA DI INCENTIVI</a:t>
            </a:r>
            <a:r>
              <a:rPr lang="it-IT" kern="0" dirty="0" smtClean="0"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 E PARTECIPARE A </a:t>
            </a:r>
            <a:r>
              <a:rPr lang="it-IT" u="sng" kern="0" dirty="0" smtClean="0"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COMUNITA’ ENERGETICHE, MA SOPRATTUTTO ESSERE VELOCEMENTE AUTORIZZATE</a:t>
            </a:r>
            <a:endParaRPr lang="it-IT" u="sng" kern="0" dirty="0">
              <a:latin typeface="DejaVu Sans" panose="020B0603030804020204" pitchFamily="34" charset="0"/>
              <a:ea typeface="DejaVu Sans" panose="020B0603030804020204" pitchFamily="34" charset="0"/>
              <a:cs typeface="DejaVu Sans" panose="020B0603030804020204" pitchFamily="34" charset="0"/>
            </a:endParaRP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5899253"/>
            <a:ext cx="955651" cy="958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62478184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7" name="Picture 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5822950"/>
            <a:ext cx="161925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egnaposto numero diapositiva 2">
            <a:extLst>
              <a:ext uri="{FF2B5EF4-FFF2-40B4-BE49-F238E27FC236}">
                <a16:creationId xmlns="" xmlns:a16="http://schemas.microsoft.com/office/drawing/2014/main" id="{759A3D01-5715-45AF-8FC6-5A1B523534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10399" y="6362983"/>
            <a:ext cx="2133600" cy="476250"/>
          </a:xfrm>
        </p:spPr>
        <p:txBody>
          <a:bodyPr/>
          <a:lstStyle/>
          <a:p>
            <a:pPr>
              <a:defRPr/>
            </a:pPr>
            <a:fld id="{FDD5AA86-B067-4DC9-9B60-DB3C2ECDAA10}" type="slidenum">
              <a:rPr lang="it-IT" altLang="it-IT" smtClean="0"/>
              <a:pPr>
                <a:defRPr/>
              </a:pPr>
              <a:t>12</a:t>
            </a:fld>
            <a:endParaRPr lang="it-IT" altLang="it-IT"/>
          </a:p>
        </p:txBody>
      </p:sp>
      <p:sp>
        <p:nvSpPr>
          <p:cNvPr id="13" name="CasellaDiTesto 1"/>
          <p:cNvSpPr txBox="1">
            <a:spLocks noChangeArrowheads="1"/>
          </p:cNvSpPr>
          <p:nvPr/>
        </p:nvSpPr>
        <p:spPr bwMode="auto">
          <a:xfrm>
            <a:off x="20638" y="0"/>
            <a:ext cx="9123362" cy="32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buClrTx/>
              <a:buFontTx/>
              <a:buNone/>
            </a:pPr>
            <a:r>
              <a:rPr lang="en-US" altLang="it-IT" sz="700" i="1" dirty="0">
                <a:solidFill>
                  <a:srgbClr val="000000"/>
                </a:solidFill>
              </a:rPr>
              <a:t>Il </a:t>
            </a:r>
            <a:r>
              <a:rPr lang="it-IT" altLang="it-IT" sz="700" i="1" dirty="0">
                <a:solidFill>
                  <a:srgbClr val="000000"/>
                </a:solidFill>
              </a:rPr>
              <a:t>documento</a:t>
            </a:r>
            <a:r>
              <a:rPr lang="en-US" altLang="it-IT" sz="700" i="1" dirty="0">
                <a:solidFill>
                  <a:srgbClr val="000000"/>
                </a:solidFill>
              </a:rPr>
              <a:t> e  le </a:t>
            </a:r>
            <a:r>
              <a:rPr lang="it-IT" altLang="it-IT" sz="700" i="1" dirty="0">
                <a:solidFill>
                  <a:srgbClr val="000000"/>
                </a:solidFill>
              </a:rPr>
              <a:t>informazioni</a:t>
            </a:r>
            <a:r>
              <a:rPr lang="en-US" altLang="it-IT" sz="700" i="1" dirty="0">
                <a:solidFill>
                  <a:srgbClr val="000000"/>
                </a:solidFill>
              </a:rPr>
              <a:t> in </a:t>
            </a:r>
            <a:r>
              <a:rPr lang="it-IT" altLang="it-IT" sz="700" i="1" dirty="0">
                <a:solidFill>
                  <a:srgbClr val="000000"/>
                </a:solidFill>
              </a:rPr>
              <a:t>esso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contenute</a:t>
            </a:r>
            <a:r>
              <a:rPr lang="en-US" altLang="it-IT" sz="700" i="1" dirty="0">
                <a:solidFill>
                  <a:srgbClr val="000000"/>
                </a:solidFill>
              </a:rPr>
              <a:t>  </a:t>
            </a:r>
            <a:r>
              <a:rPr lang="it-IT" altLang="it-IT" sz="700" i="1" dirty="0">
                <a:solidFill>
                  <a:srgbClr val="000000"/>
                </a:solidFill>
              </a:rPr>
              <a:t>sono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di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proprietà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della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Fototherm Srl</a:t>
            </a:r>
            <a:r>
              <a:rPr lang="it-IT" altLang="it-IT" sz="700" dirty="0">
                <a:solidFill>
                  <a:srgbClr val="000000"/>
                </a:solidFill>
              </a:rPr>
              <a:t>. </a:t>
            </a:r>
          </a:p>
          <a:p>
            <a:pPr algn="ctr">
              <a:buClrTx/>
              <a:buFontTx/>
              <a:buNone/>
            </a:pPr>
            <a:r>
              <a:rPr lang="it-IT" altLang="it-IT" sz="700" i="1" dirty="0">
                <a:solidFill>
                  <a:srgbClr val="000000"/>
                </a:solidFill>
              </a:rPr>
              <a:t>La riproduzione del presente  documento o l’utilizzo delle informazioni in esso contenuto, in tutto o in parte, è severamente proibito, senza un  espresso consenso  scritto da parte della Fototherm Srl</a:t>
            </a:r>
            <a:r>
              <a:rPr lang="it-IT" altLang="it-IT" sz="700" dirty="0">
                <a:solidFill>
                  <a:srgbClr val="000000"/>
                </a:solidFill>
              </a:rPr>
              <a:t>. </a:t>
            </a:r>
            <a:endParaRPr lang="it-IT" altLang="it-IT" sz="700" i="1" dirty="0">
              <a:solidFill>
                <a:srgbClr val="000000"/>
              </a:solidFill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45" y="6089650"/>
            <a:ext cx="27733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Rectangle 3">
            <a:extLst>
              <a:ext uri="{FF2B5EF4-FFF2-40B4-BE49-F238E27FC236}">
                <a16:creationId xmlns="" xmlns:a16="http://schemas.microsoft.com/office/drawing/2014/main" id="{43206F5F-ECE0-7755-A2DB-1F3D6310BD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6353" y="608473"/>
            <a:ext cx="8751293" cy="6113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2" algn="ctr" eaLnBrk="1" hangingPunct="1">
              <a:buFontTx/>
              <a:buNone/>
              <a:defRPr/>
            </a:pPr>
            <a:r>
              <a:rPr lang="it-IT" altLang="it-IT" b="1" kern="0" dirty="0" smtClean="0">
                <a:solidFill>
                  <a:srgbClr val="00CC00"/>
                </a:solidFill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"AUTOCONSUMO ENTRO 10km" </a:t>
            </a:r>
            <a:r>
              <a:rPr lang="it-IT" altLang="it-IT" b="1" kern="0" dirty="0">
                <a:solidFill>
                  <a:srgbClr val="00CC00"/>
                </a:solidFill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DEL DL ENERGIA </a:t>
            </a:r>
          </a:p>
          <a:p>
            <a:pPr marL="0" lvl="2" algn="ctr" eaLnBrk="1" hangingPunct="1">
              <a:buFontTx/>
              <a:buNone/>
              <a:defRPr/>
            </a:pPr>
            <a:endParaRPr lang="it-IT" altLang="it-IT" b="1" kern="0" dirty="0">
              <a:solidFill>
                <a:srgbClr val="FF7600"/>
              </a:solidFill>
              <a:latin typeface="DejaVu Sans" panose="020B0603030804020204" pitchFamily="34" charset="0"/>
              <a:ea typeface="DejaVu Sans" panose="020B0603030804020204" pitchFamily="34" charset="0"/>
              <a:cs typeface="DejaVu Sans" panose="020B0603030804020204" pitchFamily="34" charset="0"/>
            </a:endParaRPr>
          </a:p>
        </p:txBody>
      </p:sp>
      <p:sp>
        <p:nvSpPr>
          <p:cNvPr id="11" name="CasellaDiTesto 10">
            <a:extLst>
              <a:ext uri="{FF2B5EF4-FFF2-40B4-BE49-F238E27FC236}">
                <a16:creationId xmlns="" xmlns:a16="http://schemas.microsoft.com/office/drawing/2014/main" id="{3B205336-7981-858D-BFC6-D8D3EC4CA052}"/>
              </a:ext>
            </a:extLst>
          </p:cNvPr>
          <p:cNvSpPr txBox="1"/>
          <p:nvPr/>
        </p:nvSpPr>
        <p:spPr>
          <a:xfrm>
            <a:off x="439959" y="1362254"/>
            <a:ext cx="8264079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it-IT" u="sng" dirty="0" smtClean="0"/>
              <a:t>Possibilità </a:t>
            </a:r>
            <a:r>
              <a:rPr lang="it-IT" u="sng" dirty="0"/>
              <a:t>di fare </a:t>
            </a:r>
            <a:r>
              <a:rPr lang="it-IT" b="1" u="sng" dirty="0"/>
              <a:t>autoconsumo a distanza</a:t>
            </a:r>
            <a:r>
              <a:rPr lang="it-IT" u="sng" dirty="0"/>
              <a:t> con un </a:t>
            </a:r>
            <a:r>
              <a:rPr lang="it-IT" b="1" u="sng" dirty="0"/>
              <a:t>collegamento diretto</a:t>
            </a:r>
            <a:r>
              <a:rPr lang="it-IT" u="sng" dirty="0"/>
              <a:t> fino a </a:t>
            </a:r>
            <a:r>
              <a:rPr lang="it-IT" b="1" u="sng" dirty="0"/>
              <a:t>10 </a:t>
            </a:r>
            <a:r>
              <a:rPr lang="it-IT" b="1" u="sng" dirty="0" smtClean="0"/>
              <a:t>chilometri (no altre utenze diverse):</a:t>
            </a:r>
            <a:endParaRPr lang="it-IT" b="1" dirty="0" smtClean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it-IT" dirty="0" smtClean="0"/>
              <a:t>Oneri </a:t>
            </a:r>
            <a:r>
              <a:rPr lang="it-IT" dirty="0"/>
              <a:t>di sistema </a:t>
            </a:r>
            <a:r>
              <a:rPr lang="it-IT" dirty="0" smtClean="0"/>
              <a:t>applicati(purtroppo qualcuno deve pagarli…);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it-IT" dirty="0" smtClean="0"/>
              <a:t>Non applicate accisa, perdite, dispacciamento, trasmissione e no trader;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it-IT" dirty="0" smtClean="0"/>
              <a:t>Risparmi stimati fra 23-28€/MWh (per impianti di terzi) e 29-40</a:t>
            </a:r>
            <a:r>
              <a:rPr lang="it-IT" dirty="0"/>
              <a:t> €/MWh</a:t>
            </a:r>
            <a:r>
              <a:rPr lang="it-IT" dirty="0" smtClean="0"/>
              <a:t> (impianti propri no accisa).</a:t>
            </a:r>
          </a:p>
          <a:p>
            <a:pPr algn="just">
              <a:lnSpc>
                <a:spcPct val="150000"/>
              </a:lnSpc>
            </a:pPr>
            <a:r>
              <a:rPr lang="it-IT" dirty="0" smtClean="0"/>
              <a:t>Possibilità per auto-consumatore di </a:t>
            </a:r>
            <a:r>
              <a:rPr lang="it-IT" b="1" dirty="0"/>
              <a:t>utilizzare la rete di distribuzione</a:t>
            </a:r>
            <a:r>
              <a:rPr lang="it-IT" dirty="0"/>
              <a:t> esistente </a:t>
            </a:r>
            <a:r>
              <a:rPr lang="it-IT" dirty="0" smtClean="0"/>
              <a:t>(entro 10 km) per </a:t>
            </a:r>
            <a:r>
              <a:rPr lang="it-IT" dirty="0"/>
              <a:t>condividere l’energia prodotta dagli impianti a fonti rinnovabili e consumarla nei punti di prelievo nella titolarità dello stesso </a:t>
            </a:r>
            <a:r>
              <a:rPr lang="it-IT" dirty="0" smtClean="0"/>
              <a:t>auto-consumatore: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it-IT" dirty="0" smtClean="0"/>
              <a:t>Autoconsumo collettivo e comunità energetiche.</a:t>
            </a:r>
            <a:endParaRPr lang="it-IT" dirty="0"/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5899253"/>
            <a:ext cx="955651" cy="958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64798553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7" name="Picture 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5822950"/>
            <a:ext cx="161925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egnaposto numero diapositiva 2">
            <a:extLst>
              <a:ext uri="{FF2B5EF4-FFF2-40B4-BE49-F238E27FC236}">
                <a16:creationId xmlns="" xmlns:a16="http://schemas.microsoft.com/office/drawing/2014/main" id="{759A3D01-5715-45AF-8FC6-5A1B523534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10399" y="6362983"/>
            <a:ext cx="2133600" cy="476250"/>
          </a:xfrm>
        </p:spPr>
        <p:txBody>
          <a:bodyPr/>
          <a:lstStyle/>
          <a:p>
            <a:pPr>
              <a:defRPr/>
            </a:pPr>
            <a:fld id="{FDD5AA86-B067-4DC9-9B60-DB3C2ECDAA10}" type="slidenum">
              <a:rPr lang="it-IT" altLang="it-IT" smtClean="0"/>
              <a:pPr>
                <a:defRPr/>
              </a:pPr>
              <a:t>13</a:t>
            </a:fld>
            <a:endParaRPr lang="it-IT" altLang="it-IT"/>
          </a:p>
        </p:txBody>
      </p:sp>
      <p:sp>
        <p:nvSpPr>
          <p:cNvPr id="13" name="CasellaDiTesto 1"/>
          <p:cNvSpPr txBox="1">
            <a:spLocks noChangeArrowheads="1"/>
          </p:cNvSpPr>
          <p:nvPr/>
        </p:nvSpPr>
        <p:spPr bwMode="auto">
          <a:xfrm>
            <a:off x="20638" y="0"/>
            <a:ext cx="9123362" cy="32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buClrTx/>
              <a:buFontTx/>
              <a:buNone/>
            </a:pPr>
            <a:r>
              <a:rPr lang="en-US" altLang="it-IT" sz="700" i="1" dirty="0">
                <a:solidFill>
                  <a:srgbClr val="000000"/>
                </a:solidFill>
              </a:rPr>
              <a:t>Il </a:t>
            </a:r>
            <a:r>
              <a:rPr lang="it-IT" altLang="it-IT" sz="700" i="1" dirty="0">
                <a:solidFill>
                  <a:srgbClr val="000000"/>
                </a:solidFill>
              </a:rPr>
              <a:t>documento</a:t>
            </a:r>
            <a:r>
              <a:rPr lang="en-US" altLang="it-IT" sz="700" i="1" dirty="0">
                <a:solidFill>
                  <a:srgbClr val="000000"/>
                </a:solidFill>
              </a:rPr>
              <a:t> e  le </a:t>
            </a:r>
            <a:r>
              <a:rPr lang="it-IT" altLang="it-IT" sz="700" i="1" dirty="0">
                <a:solidFill>
                  <a:srgbClr val="000000"/>
                </a:solidFill>
              </a:rPr>
              <a:t>informazioni</a:t>
            </a:r>
            <a:r>
              <a:rPr lang="en-US" altLang="it-IT" sz="700" i="1" dirty="0">
                <a:solidFill>
                  <a:srgbClr val="000000"/>
                </a:solidFill>
              </a:rPr>
              <a:t> in </a:t>
            </a:r>
            <a:r>
              <a:rPr lang="it-IT" altLang="it-IT" sz="700" i="1" dirty="0">
                <a:solidFill>
                  <a:srgbClr val="000000"/>
                </a:solidFill>
              </a:rPr>
              <a:t>esso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contenute</a:t>
            </a:r>
            <a:r>
              <a:rPr lang="en-US" altLang="it-IT" sz="700" i="1" dirty="0">
                <a:solidFill>
                  <a:srgbClr val="000000"/>
                </a:solidFill>
              </a:rPr>
              <a:t>  </a:t>
            </a:r>
            <a:r>
              <a:rPr lang="it-IT" altLang="it-IT" sz="700" i="1" dirty="0">
                <a:solidFill>
                  <a:srgbClr val="000000"/>
                </a:solidFill>
              </a:rPr>
              <a:t>sono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di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proprietà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della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Fototherm Srl</a:t>
            </a:r>
            <a:r>
              <a:rPr lang="it-IT" altLang="it-IT" sz="700" dirty="0">
                <a:solidFill>
                  <a:srgbClr val="000000"/>
                </a:solidFill>
              </a:rPr>
              <a:t>. </a:t>
            </a:r>
          </a:p>
          <a:p>
            <a:pPr algn="ctr">
              <a:buClrTx/>
              <a:buFontTx/>
              <a:buNone/>
            </a:pPr>
            <a:r>
              <a:rPr lang="it-IT" altLang="it-IT" sz="700" i="1" dirty="0">
                <a:solidFill>
                  <a:srgbClr val="000000"/>
                </a:solidFill>
              </a:rPr>
              <a:t>La riproduzione del presente  documento o l’utilizzo delle informazioni in esso contenuto, in tutto o in parte, è severamente proibito, senza un  espresso consenso  scritto da parte della Fototherm Srl</a:t>
            </a:r>
            <a:r>
              <a:rPr lang="it-IT" altLang="it-IT" sz="700" dirty="0">
                <a:solidFill>
                  <a:srgbClr val="000000"/>
                </a:solidFill>
              </a:rPr>
              <a:t>. </a:t>
            </a:r>
            <a:endParaRPr lang="it-IT" altLang="it-IT" sz="700" i="1" dirty="0">
              <a:solidFill>
                <a:srgbClr val="000000"/>
              </a:solidFill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45" y="6089650"/>
            <a:ext cx="27733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Rectangle 3">
            <a:extLst>
              <a:ext uri="{FF2B5EF4-FFF2-40B4-BE49-F238E27FC236}">
                <a16:creationId xmlns="" xmlns:a16="http://schemas.microsoft.com/office/drawing/2014/main" id="{43206F5F-ECE0-7755-A2DB-1F3D6310BD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6353" y="608473"/>
            <a:ext cx="8751293" cy="6113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2" algn="ctr" eaLnBrk="1" hangingPunct="1">
              <a:buFontTx/>
              <a:buNone/>
              <a:defRPr/>
            </a:pPr>
            <a:r>
              <a:rPr lang="it-IT" altLang="it-IT" b="1" kern="0" dirty="0" smtClean="0">
                <a:solidFill>
                  <a:srgbClr val="00CC00"/>
                </a:solidFill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NUMERI SALIENTI DEL FOTOVOLTAICO</a:t>
            </a:r>
            <a:endParaRPr lang="it-IT" altLang="it-IT" b="1" kern="0" dirty="0">
              <a:solidFill>
                <a:srgbClr val="00CC00"/>
              </a:solidFill>
              <a:latin typeface="DejaVu Sans" panose="020B0603030804020204" pitchFamily="34" charset="0"/>
              <a:ea typeface="DejaVu Sans" panose="020B0603030804020204" pitchFamily="34" charset="0"/>
              <a:cs typeface="DejaVu Sans" panose="020B0603030804020204" pitchFamily="34" charset="0"/>
            </a:endParaRPr>
          </a:p>
          <a:p>
            <a:pPr marL="0" lvl="2" algn="ctr" eaLnBrk="1" hangingPunct="1">
              <a:buFontTx/>
              <a:buNone/>
              <a:defRPr/>
            </a:pPr>
            <a:endParaRPr lang="it-IT" altLang="it-IT" b="1" kern="0" dirty="0">
              <a:solidFill>
                <a:srgbClr val="FF7600"/>
              </a:solidFill>
              <a:latin typeface="DejaVu Sans" panose="020B0603030804020204" pitchFamily="34" charset="0"/>
              <a:ea typeface="DejaVu Sans" panose="020B0603030804020204" pitchFamily="34" charset="0"/>
              <a:cs typeface="DejaVu Sans" panose="020B0603030804020204" pitchFamily="34" charset="0"/>
            </a:endParaRPr>
          </a:p>
        </p:txBody>
      </p:sp>
      <p:sp>
        <p:nvSpPr>
          <p:cNvPr id="11" name="CasellaDiTesto 10">
            <a:extLst>
              <a:ext uri="{FF2B5EF4-FFF2-40B4-BE49-F238E27FC236}">
                <a16:creationId xmlns="" xmlns:a16="http://schemas.microsoft.com/office/drawing/2014/main" id="{3B205336-7981-858D-BFC6-D8D3EC4CA052}"/>
              </a:ext>
            </a:extLst>
          </p:cNvPr>
          <p:cNvSpPr txBox="1"/>
          <p:nvPr/>
        </p:nvSpPr>
        <p:spPr>
          <a:xfrm>
            <a:off x="439959" y="1362254"/>
            <a:ext cx="8264079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it-IT" dirty="0" smtClean="0"/>
              <a:t>UNITÁ DI MISURA: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it-IT" dirty="0" smtClean="0"/>
              <a:t>Kilowatt di picco (kWp</a:t>
            </a:r>
            <a:r>
              <a:rPr lang="it-IT" dirty="0" smtClean="0"/>
              <a:t>), </a:t>
            </a:r>
            <a:r>
              <a:rPr lang="it-IT" dirty="0" smtClean="0"/>
              <a:t>ovvero oggi 2-3 </a:t>
            </a:r>
            <a:r>
              <a:rPr lang="it-IT" dirty="0" smtClean="0"/>
              <a:t>moduli fotovoltaici;</a:t>
            </a:r>
            <a:endParaRPr lang="it-IT" dirty="0"/>
          </a:p>
          <a:p>
            <a:pPr algn="just">
              <a:lnSpc>
                <a:spcPct val="150000"/>
              </a:lnSpc>
            </a:pPr>
            <a:endParaRPr lang="it-IT" dirty="0"/>
          </a:p>
          <a:p>
            <a:pPr algn="just">
              <a:lnSpc>
                <a:spcPct val="150000"/>
              </a:lnSpc>
            </a:pPr>
            <a:r>
              <a:rPr lang="it-IT" dirty="0" smtClean="0"/>
              <a:t>OCCUPAZIONE DI SPAZIO:</a:t>
            </a:r>
            <a:endParaRPr lang="it-IT" b="1" dirty="0" smtClean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it-IT" dirty="0" smtClean="0"/>
              <a:t>Su tetto 5-6m</a:t>
            </a:r>
            <a:r>
              <a:rPr lang="it-IT" baseline="30000" dirty="0" smtClean="0"/>
              <a:t>2</a:t>
            </a:r>
            <a:r>
              <a:rPr lang="it-IT" dirty="0" smtClean="0"/>
              <a:t> / </a:t>
            </a:r>
            <a:r>
              <a:rPr lang="it-IT" dirty="0" smtClean="0"/>
              <a:t>kWp;</a:t>
            </a:r>
            <a:endParaRPr lang="it-IT" dirty="0" smtClean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it-IT" dirty="0" smtClean="0"/>
              <a:t>A terra  12-14m</a:t>
            </a:r>
            <a:r>
              <a:rPr lang="it-IT" baseline="30000" dirty="0" smtClean="0"/>
              <a:t>2</a:t>
            </a:r>
            <a:r>
              <a:rPr lang="it-IT" dirty="0" smtClean="0"/>
              <a:t> </a:t>
            </a:r>
            <a:r>
              <a:rPr lang="it-IT" dirty="0"/>
              <a:t>/ </a:t>
            </a:r>
            <a:r>
              <a:rPr lang="it-IT" dirty="0" smtClean="0"/>
              <a:t>kWp;</a:t>
            </a:r>
            <a:endParaRPr lang="it-IT" dirty="0" smtClean="0"/>
          </a:p>
          <a:p>
            <a:pPr algn="just">
              <a:lnSpc>
                <a:spcPct val="150000"/>
              </a:lnSpc>
            </a:pPr>
            <a:endParaRPr lang="it-IT" dirty="0" smtClean="0"/>
          </a:p>
          <a:p>
            <a:pPr algn="just">
              <a:lnSpc>
                <a:spcPct val="150000"/>
              </a:lnSpc>
            </a:pPr>
            <a:r>
              <a:rPr lang="it-IT" dirty="0" smtClean="0"/>
              <a:t>PRODUTTIVITÁ ANNUA IN </a:t>
            </a:r>
            <a:r>
              <a:rPr lang="it-IT" dirty="0" smtClean="0"/>
              <a:t>FVG:</a:t>
            </a:r>
            <a:endParaRPr lang="it-IT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it-IT" dirty="0"/>
              <a:t>Su </a:t>
            </a:r>
            <a:r>
              <a:rPr lang="it-IT" dirty="0" smtClean="0"/>
              <a:t>tetto 1.100-1.200 kWh </a:t>
            </a:r>
            <a:r>
              <a:rPr lang="it-IT" dirty="0"/>
              <a:t>/ </a:t>
            </a:r>
            <a:r>
              <a:rPr lang="it-IT" dirty="0" smtClean="0"/>
              <a:t>kWp;</a:t>
            </a:r>
            <a:endParaRPr lang="it-IT" dirty="0" smtClean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it-IT" dirty="0"/>
              <a:t>A terra </a:t>
            </a:r>
            <a:r>
              <a:rPr lang="it-IT" dirty="0" smtClean="0"/>
              <a:t>1.200-1.500 </a:t>
            </a:r>
            <a:r>
              <a:rPr lang="it-IT" dirty="0"/>
              <a:t>kWh / </a:t>
            </a:r>
            <a:r>
              <a:rPr lang="it-IT" dirty="0" smtClean="0"/>
              <a:t>kWp;</a:t>
            </a:r>
            <a:endParaRPr lang="it-IT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it-IT" dirty="0"/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5899253"/>
            <a:ext cx="955651" cy="958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9645944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7" name="Picture 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5822950"/>
            <a:ext cx="161925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egnaposto numero diapositiva 2">
            <a:extLst>
              <a:ext uri="{FF2B5EF4-FFF2-40B4-BE49-F238E27FC236}">
                <a16:creationId xmlns="" xmlns:a16="http://schemas.microsoft.com/office/drawing/2014/main" id="{759A3D01-5715-45AF-8FC6-5A1B523534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10399" y="6362983"/>
            <a:ext cx="2133600" cy="476250"/>
          </a:xfrm>
        </p:spPr>
        <p:txBody>
          <a:bodyPr/>
          <a:lstStyle/>
          <a:p>
            <a:pPr>
              <a:defRPr/>
            </a:pPr>
            <a:fld id="{FDD5AA86-B067-4DC9-9B60-DB3C2ECDAA10}" type="slidenum">
              <a:rPr lang="it-IT" altLang="it-IT" smtClean="0"/>
              <a:pPr>
                <a:defRPr/>
              </a:pPr>
              <a:t>14</a:t>
            </a:fld>
            <a:endParaRPr lang="it-IT" altLang="it-IT"/>
          </a:p>
        </p:txBody>
      </p:sp>
      <p:sp>
        <p:nvSpPr>
          <p:cNvPr id="13" name="CasellaDiTesto 1"/>
          <p:cNvSpPr txBox="1">
            <a:spLocks noChangeArrowheads="1"/>
          </p:cNvSpPr>
          <p:nvPr/>
        </p:nvSpPr>
        <p:spPr bwMode="auto">
          <a:xfrm>
            <a:off x="20638" y="0"/>
            <a:ext cx="9123362" cy="32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buClrTx/>
              <a:buFontTx/>
              <a:buNone/>
            </a:pPr>
            <a:r>
              <a:rPr lang="en-US" altLang="it-IT" sz="700" i="1" dirty="0">
                <a:solidFill>
                  <a:srgbClr val="000000"/>
                </a:solidFill>
              </a:rPr>
              <a:t>Il </a:t>
            </a:r>
            <a:r>
              <a:rPr lang="it-IT" altLang="it-IT" sz="700" i="1" dirty="0">
                <a:solidFill>
                  <a:srgbClr val="000000"/>
                </a:solidFill>
              </a:rPr>
              <a:t>documento</a:t>
            </a:r>
            <a:r>
              <a:rPr lang="en-US" altLang="it-IT" sz="700" i="1" dirty="0">
                <a:solidFill>
                  <a:srgbClr val="000000"/>
                </a:solidFill>
              </a:rPr>
              <a:t> e  le </a:t>
            </a:r>
            <a:r>
              <a:rPr lang="it-IT" altLang="it-IT" sz="700" i="1" dirty="0">
                <a:solidFill>
                  <a:srgbClr val="000000"/>
                </a:solidFill>
              </a:rPr>
              <a:t>informazioni</a:t>
            </a:r>
            <a:r>
              <a:rPr lang="en-US" altLang="it-IT" sz="700" i="1" dirty="0">
                <a:solidFill>
                  <a:srgbClr val="000000"/>
                </a:solidFill>
              </a:rPr>
              <a:t> in </a:t>
            </a:r>
            <a:r>
              <a:rPr lang="it-IT" altLang="it-IT" sz="700" i="1" dirty="0">
                <a:solidFill>
                  <a:srgbClr val="000000"/>
                </a:solidFill>
              </a:rPr>
              <a:t>esso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contenute</a:t>
            </a:r>
            <a:r>
              <a:rPr lang="en-US" altLang="it-IT" sz="700" i="1" dirty="0">
                <a:solidFill>
                  <a:srgbClr val="000000"/>
                </a:solidFill>
              </a:rPr>
              <a:t>  </a:t>
            </a:r>
            <a:r>
              <a:rPr lang="it-IT" altLang="it-IT" sz="700" i="1" dirty="0">
                <a:solidFill>
                  <a:srgbClr val="000000"/>
                </a:solidFill>
              </a:rPr>
              <a:t>sono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di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proprietà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della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Fototherm Srl</a:t>
            </a:r>
            <a:r>
              <a:rPr lang="it-IT" altLang="it-IT" sz="700" dirty="0">
                <a:solidFill>
                  <a:srgbClr val="000000"/>
                </a:solidFill>
              </a:rPr>
              <a:t>. </a:t>
            </a:r>
          </a:p>
          <a:p>
            <a:pPr algn="ctr">
              <a:buClrTx/>
              <a:buFontTx/>
              <a:buNone/>
            </a:pPr>
            <a:r>
              <a:rPr lang="it-IT" altLang="it-IT" sz="700" i="1" dirty="0">
                <a:solidFill>
                  <a:srgbClr val="000000"/>
                </a:solidFill>
              </a:rPr>
              <a:t>La riproduzione del presente  documento o l’utilizzo delle informazioni in esso contenuto, in tutto o in parte, è severamente proibito, senza un  espresso consenso  scritto da parte della Fototherm Srl</a:t>
            </a:r>
            <a:r>
              <a:rPr lang="it-IT" altLang="it-IT" sz="700" dirty="0">
                <a:solidFill>
                  <a:srgbClr val="000000"/>
                </a:solidFill>
              </a:rPr>
              <a:t>. </a:t>
            </a:r>
            <a:endParaRPr lang="it-IT" altLang="it-IT" sz="700" i="1" dirty="0">
              <a:solidFill>
                <a:srgbClr val="000000"/>
              </a:solidFill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45" y="6089650"/>
            <a:ext cx="27733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Rectangle 3">
            <a:extLst>
              <a:ext uri="{FF2B5EF4-FFF2-40B4-BE49-F238E27FC236}">
                <a16:creationId xmlns="" xmlns:a16="http://schemas.microsoft.com/office/drawing/2014/main" id="{43206F5F-ECE0-7755-A2DB-1F3D6310BD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6353" y="608473"/>
            <a:ext cx="8751293" cy="6113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2" algn="ctr" eaLnBrk="1" hangingPunct="1">
              <a:buFontTx/>
              <a:buNone/>
              <a:defRPr/>
            </a:pPr>
            <a:r>
              <a:rPr lang="it-IT" altLang="it-IT" b="1" kern="0" dirty="0" smtClean="0">
                <a:solidFill>
                  <a:srgbClr val="00CC00"/>
                </a:solidFill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NUMERI SALIENTI DEL FOTOVOLTAICO</a:t>
            </a:r>
            <a:endParaRPr lang="it-IT" altLang="it-IT" b="1" kern="0" dirty="0">
              <a:solidFill>
                <a:srgbClr val="00CC00"/>
              </a:solidFill>
              <a:latin typeface="DejaVu Sans" panose="020B0603030804020204" pitchFamily="34" charset="0"/>
              <a:ea typeface="DejaVu Sans" panose="020B0603030804020204" pitchFamily="34" charset="0"/>
              <a:cs typeface="DejaVu Sans" panose="020B0603030804020204" pitchFamily="34" charset="0"/>
            </a:endParaRPr>
          </a:p>
          <a:p>
            <a:pPr marL="0" lvl="2" algn="ctr" eaLnBrk="1" hangingPunct="1">
              <a:buFontTx/>
              <a:buNone/>
              <a:defRPr/>
            </a:pPr>
            <a:endParaRPr lang="it-IT" altLang="it-IT" b="1" kern="0" dirty="0">
              <a:solidFill>
                <a:srgbClr val="FF7600"/>
              </a:solidFill>
              <a:latin typeface="DejaVu Sans" panose="020B0603030804020204" pitchFamily="34" charset="0"/>
              <a:ea typeface="DejaVu Sans" panose="020B0603030804020204" pitchFamily="34" charset="0"/>
              <a:cs typeface="DejaVu Sans" panose="020B0603030804020204" pitchFamily="34" charset="0"/>
            </a:endParaRPr>
          </a:p>
        </p:txBody>
      </p:sp>
      <p:sp>
        <p:nvSpPr>
          <p:cNvPr id="11" name="CasellaDiTesto 10">
            <a:extLst>
              <a:ext uri="{FF2B5EF4-FFF2-40B4-BE49-F238E27FC236}">
                <a16:creationId xmlns="" xmlns:a16="http://schemas.microsoft.com/office/drawing/2014/main" id="{3B205336-7981-858D-BFC6-D8D3EC4CA052}"/>
              </a:ext>
            </a:extLst>
          </p:cNvPr>
          <p:cNvSpPr txBox="1"/>
          <p:nvPr/>
        </p:nvSpPr>
        <p:spPr>
          <a:xfrm>
            <a:off x="439959" y="1362254"/>
            <a:ext cx="8264079" cy="43858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it-IT" dirty="0" smtClean="0"/>
              <a:t>COSTO: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it-IT" dirty="0" smtClean="0"/>
              <a:t>Su tetto 720-900€ / kWp in funzione delle taglie (15.000-100kWp);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it-IT" dirty="0" smtClean="0"/>
              <a:t>A terra 760-880</a:t>
            </a:r>
            <a:r>
              <a:rPr lang="it-IT" dirty="0"/>
              <a:t>€ / kWp in funzione delle </a:t>
            </a:r>
            <a:r>
              <a:rPr lang="it-IT" dirty="0" smtClean="0"/>
              <a:t>taglie (10.000-1.000kWp);</a:t>
            </a:r>
          </a:p>
          <a:p>
            <a:pPr algn="just">
              <a:lnSpc>
                <a:spcPct val="150000"/>
              </a:lnSpc>
            </a:pPr>
            <a:endParaRPr lang="it-IT" sz="1200" dirty="0" smtClean="0"/>
          </a:p>
          <a:p>
            <a:pPr algn="just">
              <a:lnSpc>
                <a:spcPct val="150000"/>
              </a:lnSpc>
            </a:pPr>
            <a:r>
              <a:rPr lang="it-IT" dirty="0" smtClean="0"/>
              <a:t>PAY BACK:</a:t>
            </a:r>
            <a:endParaRPr lang="it-IT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it-IT" dirty="0"/>
              <a:t>Su </a:t>
            </a:r>
            <a:r>
              <a:rPr lang="it-IT" dirty="0" smtClean="0"/>
              <a:t>tetto 2,8-3,2 anni circa in autoconsumo; 4-4,5 anni in </a:t>
            </a:r>
            <a:r>
              <a:rPr lang="it-IT" dirty="0" smtClean="0"/>
              <a:t>vendita;</a:t>
            </a:r>
            <a:endParaRPr lang="it-IT" dirty="0" smtClean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it-IT" u="sng" dirty="0"/>
              <a:t>A terra </a:t>
            </a:r>
            <a:r>
              <a:rPr lang="it-IT" u="sng" dirty="0" smtClean="0"/>
              <a:t>numeri simili</a:t>
            </a:r>
            <a:r>
              <a:rPr lang="it-IT" dirty="0" smtClean="0"/>
              <a:t>;</a:t>
            </a:r>
          </a:p>
          <a:p>
            <a:pPr algn="just">
              <a:lnSpc>
                <a:spcPct val="150000"/>
              </a:lnSpc>
            </a:pPr>
            <a:endParaRPr lang="it-IT" sz="1200" dirty="0"/>
          </a:p>
          <a:p>
            <a:pPr algn="just">
              <a:lnSpc>
                <a:spcPct val="150000"/>
              </a:lnSpc>
            </a:pPr>
            <a:r>
              <a:rPr lang="it-IT" dirty="0" smtClean="0"/>
              <a:t>GARANZIA:</a:t>
            </a:r>
            <a:endParaRPr lang="it-IT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it-IT" dirty="0" smtClean="0"/>
              <a:t>10 anni sul prodotto (inverter + moduli fotovoltaici);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it-IT" u="sng" dirty="0" smtClean="0"/>
              <a:t>25-30 anni sulla performance dei moduli </a:t>
            </a:r>
            <a:r>
              <a:rPr lang="it-IT" dirty="0" smtClean="0"/>
              <a:t>(-15% massimo decadimento);</a:t>
            </a:r>
            <a:endParaRPr lang="it-IT" dirty="0"/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5899253"/>
            <a:ext cx="955651" cy="958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74816576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7" name="Picture 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5822950"/>
            <a:ext cx="161925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egnaposto numero diapositiva 2">
            <a:extLst>
              <a:ext uri="{FF2B5EF4-FFF2-40B4-BE49-F238E27FC236}">
                <a16:creationId xmlns="" xmlns:a16="http://schemas.microsoft.com/office/drawing/2014/main" id="{759A3D01-5715-45AF-8FC6-5A1B523534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10399" y="6362983"/>
            <a:ext cx="2133600" cy="476250"/>
          </a:xfrm>
        </p:spPr>
        <p:txBody>
          <a:bodyPr/>
          <a:lstStyle/>
          <a:p>
            <a:pPr>
              <a:defRPr/>
            </a:pPr>
            <a:fld id="{FDD5AA86-B067-4DC9-9B60-DB3C2ECDAA10}" type="slidenum">
              <a:rPr lang="it-IT" altLang="it-IT" smtClean="0"/>
              <a:pPr>
                <a:defRPr/>
              </a:pPr>
              <a:t>15</a:t>
            </a:fld>
            <a:endParaRPr lang="it-IT" altLang="it-IT"/>
          </a:p>
        </p:txBody>
      </p:sp>
      <p:sp>
        <p:nvSpPr>
          <p:cNvPr id="13" name="CasellaDiTesto 1"/>
          <p:cNvSpPr txBox="1">
            <a:spLocks noChangeArrowheads="1"/>
          </p:cNvSpPr>
          <p:nvPr/>
        </p:nvSpPr>
        <p:spPr bwMode="auto">
          <a:xfrm>
            <a:off x="20638" y="0"/>
            <a:ext cx="9123362" cy="32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buClrTx/>
              <a:buFontTx/>
              <a:buNone/>
            </a:pPr>
            <a:r>
              <a:rPr lang="en-US" altLang="it-IT" sz="700" i="1" dirty="0">
                <a:solidFill>
                  <a:srgbClr val="000000"/>
                </a:solidFill>
              </a:rPr>
              <a:t>Il </a:t>
            </a:r>
            <a:r>
              <a:rPr lang="it-IT" altLang="it-IT" sz="700" i="1" dirty="0">
                <a:solidFill>
                  <a:srgbClr val="000000"/>
                </a:solidFill>
              </a:rPr>
              <a:t>documento</a:t>
            </a:r>
            <a:r>
              <a:rPr lang="en-US" altLang="it-IT" sz="700" i="1" dirty="0">
                <a:solidFill>
                  <a:srgbClr val="000000"/>
                </a:solidFill>
              </a:rPr>
              <a:t> e  le </a:t>
            </a:r>
            <a:r>
              <a:rPr lang="it-IT" altLang="it-IT" sz="700" i="1" dirty="0">
                <a:solidFill>
                  <a:srgbClr val="000000"/>
                </a:solidFill>
              </a:rPr>
              <a:t>informazioni</a:t>
            </a:r>
            <a:r>
              <a:rPr lang="en-US" altLang="it-IT" sz="700" i="1" dirty="0">
                <a:solidFill>
                  <a:srgbClr val="000000"/>
                </a:solidFill>
              </a:rPr>
              <a:t> in </a:t>
            </a:r>
            <a:r>
              <a:rPr lang="it-IT" altLang="it-IT" sz="700" i="1" dirty="0">
                <a:solidFill>
                  <a:srgbClr val="000000"/>
                </a:solidFill>
              </a:rPr>
              <a:t>esso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contenute</a:t>
            </a:r>
            <a:r>
              <a:rPr lang="en-US" altLang="it-IT" sz="700" i="1" dirty="0">
                <a:solidFill>
                  <a:srgbClr val="000000"/>
                </a:solidFill>
              </a:rPr>
              <a:t>  </a:t>
            </a:r>
            <a:r>
              <a:rPr lang="it-IT" altLang="it-IT" sz="700" i="1" dirty="0">
                <a:solidFill>
                  <a:srgbClr val="000000"/>
                </a:solidFill>
              </a:rPr>
              <a:t>sono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di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proprietà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della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Fototherm Srl</a:t>
            </a:r>
            <a:r>
              <a:rPr lang="it-IT" altLang="it-IT" sz="700" dirty="0">
                <a:solidFill>
                  <a:srgbClr val="000000"/>
                </a:solidFill>
              </a:rPr>
              <a:t>. </a:t>
            </a:r>
          </a:p>
          <a:p>
            <a:pPr algn="ctr">
              <a:buClrTx/>
              <a:buFontTx/>
              <a:buNone/>
            </a:pPr>
            <a:r>
              <a:rPr lang="it-IT" altLang="it-IT" sz="700" i="1" dirty="0">
                <a:solidFill>
                  <a:srgbClr val="000000"/>
                </a:solidFill>
              </a:rPr>
              <a:t>La riproduzione del presente  documento o l’utilizzo delle informazioni in esso contenuto, in tutto o in parte, è severamente proibito, senza un  espresso consenso  scritto da parte della Fototherm Srl</a:t>
            </a:r>
            <a:r>
              <a:rPr lang="it-IT" altLang="it-IT" sz="700" dirty="0">
                <a:solidFill>
                  <a:srgbClr val="000000"/>
                </a:solidFill>
              </a:rPr>
              <a:t>. </a:t>
            </a:r>
            <a:endParaRPr lang="it-IT" altLang="it-IT" sz="700" i="1" dirty="0">
              <a:solidFill>
                <a:srgbClr val="000000"/>
              </a:solidFill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45" y="6089650"/>
            <a:ext cx="27733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Rectangle 3">
            <a:extLst>
              <a:ext uri="{FF2B5EF4-FFF2-40B4-BE49-F238E27FC236}">
                <a16:creationId xmlns="" xmlns:a16="http://schemas.microsoft.com/office/drawing/2014/main" id="{43206F5F-ECE0-7755-A2DB-1F3D6310BD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6353" y="608473"/>
            <a:ext cx="8751293" cy="6113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2" algn="ctr" eaLnBrk="1" hangingPunct="1">
              <a:buFontTx/>
              <a:buNone/>
              <a:defRPr/>
            </a:pPr>
            <a:r>
              <a:rPr lang="it-IT" altLang="it-IT" b="1" kern="0" dirty="0" smtClean="0">
                <a:solidFill>
                  <a:srgbClr val="00CC00"/>
                </a:solidFill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NUMERI SALIENTI DEL FOTOVOLTAICO</a:t>
            </a:r>
            <a:endParaRPr lang="it-IT" altLang="it-IT" b="1" kern="0" dirty="0">
              <a:solidFill>
                <a:srgbClr val="00CC00"/>
              </a:solidFill>
              <a:latin typeface="DejaVu Sans" panose="020B0603030804020204" pitchFamily="34" charset="0"/>
              <a:ea typeface="DejaVu Sans" panose="020B0603030804020204" pitchFamily="34" charset="0"/>
              <a:cs typeface="DejaVu Sans" panose="020B0603030804020204" pitchFamily="34" charset="0"/>
            </a:endParaRPr>
          </a:p>
          <a:p>
            <a:pPr marL="0" lvl="2" algn="ctr" eaLnBrk="1" hangingPunct="1">
              <a:buFontTx/>
              <a:buNone/>
              <a:defRPr/>
            </a:pPr>
            <a:endParaRPr lang="it-IT" altLang="it-IT" b="1" kern="0" dirty="0">
              <a:solidFill>
                <a:srgbClr val="FF7600"/>
              </a:solidFill>
              <a:latin typeface="DejaVu Sans" panose="020B0603030804020204" pitchFamily="34" charset="0"/>
              <a:ea typeface="DejaVu Sans" panose="020B0603030804020204" pitchFamily="34" charset="0"/>
              <a:cs typeface="DejaVu Sans" panose="020B0603030804020204" pitchFamily="34" charset="0"/>
            </a:endParaRPr>
          </a:p>
        </p:txBody>
      </p:sp>
      <p:sp>
        <p:nvSpPr>
          <p:cNvPr id="11" name="CasellaDiTesto 10">
            <a:extLst>
              <a:ext uri="{FF2B5EF4-FFF2-40B4-BE49-F238E27FC236}">
                <a16:creationId xmlns="" xmlns:a16="http://schemas.microsoft.com/office/drawing/2014/main" id="{3B205336-7981-858D-BFC6-D8D3EC4CA052}"/>
              </a:ext>
            </a:extLst>
          </p:cNvPr>
          <p:cNvSpPr txBox="1"/>
          <p:nvPr/>
        </p:nvSpPr>
        <p:spPr>
          <a:xfrm>
            <a:off x="439959" y="1362254"/>
            <a:ext cx="8264079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it-IT" dirty="0" smtClean="0"/>
              <a:t>CO</a:t>
            </a:r>
            <a:r>
              <a:rPr lang="it-IT" baseline="-25000" dirty="0" smtClean="0"/>
              <a:t>2</a:t>
            </a:r>
            <a:r>
              <a:rPr lang="it-IT" dirty="0" smtClean="0"/>
              <a:t> EVITATA: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it-IT" dirty="0" smtClean="0"/>
              <a:t>Consiste in </a:t>
            </a:r>
            <a:r>
              <a:rPr lang="it-IT" u="sng" dirty="0"/>
              <a:t>454,6 </a:t>
            </a:r>
            <a:r>
              <a:rPr lang="it-IT" u="sng" dirty="0" smtClean="0"/>
              <a:t>gC</a:t>
            </a:r>
            <a:r>
              <a:rPr lang="it-IT" dirty="0">
                <a:solidFill>
                  <a:srgbClr val="000000"/>
                </a:solidFill>
              </a:rPr>
              <a:t>O</a:t>
            </a:r>
            <a:r>
              <a:rPr lang="it-IT" baseline="-25000" dirty="0">
                <a:solidFill>
                  <a:srgbClr val="000000"/>
                </a:solidFill>
              </a:rPr>
              <a:t>2</a:t>
            </a:r>
            <a:r>
              <a:rPr lang="it-IT" u="sng" dirty="0" smtClean="0"/>
              <a:t>/kWh</a:t>
            </a:r>
            <a:r>
              <a:rPr lang="it-IT" dirty="0" smtClean="0"/>
              <a:t> (da dati 2020) in base ad aggiornamento </a:t>
            </a:r>
            <a:r>
              <a:rPr lang="it-IT" dirty="0"/>
              <a:t>da Rapporto ISPRA </a:t>
            </a:r>
            <a:r>
              <a:rPr lang="it-IT" dirty="0" smtClean="0"/>
              <a:t>343-2021, ovvero utilizzando i dati riferiti alla </a:t>
            </a:r>
            <a:r>
              <a:rPr lang="it-IT" dirty="0"/>
              <a:t>"produzione termoelettrica lorda" come valore di CO2 evitata </a:t>
            </a:r>
            <a:r>
              <a:rPr lang="it-IT" dirty="0" smtClean="0"/>
              <a:t>da introduzione nel mercato elettrico di 1 kWh "rinnovabile" che ufficialmente soppianta un unità elettrica da mix fossile;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it-IT" dirty="0" smtClean="0"/>
              <a:t>Per 1MWp di fotovoltaico installato si aggira fra 500-695 ton C</a:t>
            </a:r>
            <a:r>
              <a:rPr lang="it-IT" dirty="0" smtClean="0">
                <a:solidFill>
                  <a:srgbClr val="000000"/>
                </a:solidFill>
              </a:rPr>
              <a:t>O</a:t>
            </a:r>
            <a:r>
              <a:rPr lang="it-IT" baseline="-25000" dirty="0" smtClean="0">
                <a:solidFill>
                  <a:srgbClr val="000000"/>
                </a:solidFill>
              </a:rPr>
              <a:t>2</a:t>
            </a:r>
            <a:r>
              <a:rPr lang="it-IT" dirty="0" smtClean="0"/>
              <a:t>/anno;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it-IT" u="sng" dirty="0" smtClean="0"/>
              <a:t>Valore odierno della C</a:t>
            </a:r>
            <a:r>
              <a:rPr lang="it-IT" u="sng" dirty="0" smtClean="0">
                <a:solidFill>
                  <a:srgbClr val="000000"/>
                </a:solidFill>
              </a:rPr>
              <a:t>O</a:t>
            </a:r>
            <a:r>
              <a:rPr lang="it-IT" u="sng" baseline="-25000" dirty="0" smtClean="0">
                <a:solidFill>
                  <a:srgbClr val="000000"/>
                </a:solidFill>
              </a:rPr>
              <a:t>2 </a:t>
            </a:r>
            <a:r>
              <a:rPr lang="it-IT" u="sng" dirty="0" smtClean="0">
                <a:solidFill>
                  <a:srgbClr val="000000"/>
                </a:solidFill>
              </a:rPr>
              <a:t> 80€/ ton  </a:t>
            </a:r>
            <a:r>
              <a:rPr lang="it-IT" dirty="0" smtClean="0">
                <a:solidFill>
                  <a:srgbClr val="000000"/>
                </a:solidFill>
              </a:rPr>
              <a:t>(MERCATO ETS</a:t>
            </a:r>
            <a:r>
              <a:rPr lang="it-IT" dirty="0" smtClean="0">
                <a:solidFill>
                  <a:srgbClr val="000000"/>
                </a:solidFill>
              </a:rPr>
              <a:t>);</a:t>
            </a:r>
          </a:p>
          <a:p>
            <a:pPr algn="just">
              <a:lnSpc>
                <a:spcPct val="150000"/>
              </a:lnSpc>
            </a:pPr>
            <a:r>
              <a:rPr lang="it-IT" dirty="0" smtClean="0">
                <a:solidFill>
                  <a:srgbClr val="000000"/>
                </a:solidFill>
              </a:rPr>
              <a:t>DIVENTA UNA COMPONENTE NON TRASCURABILE DEL RITORNO D’INVESTIMENTO.</a:t>
            </a:r>
            <a:endParaRPr lang="it-IT" dirty="0" smtClean="0"/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5899253"/>
            <a:ext cx="955651" cy="958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38271416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7" name="Picture 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5822950"/>
            <a:ext cx="161925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egnaposto numero diapositiva 2">
            <a:extLst>
              <a:ext uri="{FF2B5EF4-FFF2-40B4-BE49-F238E27FC236}">
                <a16:creationId xmlns="" xmlns:a16="http://schemas.microsoft.com/office/drawing/2014/main" id="{759A3D01-5715-45AF-8FC6-5A1B523534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10399" y="6362983"/>
            <a:ext cx="2133600" cy="476250"/>
          </a:xfrm>
        </p:spPr>
        <p:txBody>
          <a:bodyPr/>
          <a:lstStyle/>
          <a:p>
            <a:pPr>
              <a:defRPr/>
            </a:pPr>
            <a:fld id="{FDD5AA86-B067-4DC9-9B60-DB3C2ECDAA10}" type="slidenum">
              <a:rPr lang="it-IT" altLang="it-IT" smtClean="0"/>
              <a:pPr>
                <a:defRPr/>
              </a:pPr>
              <a:t>16</a:t>
            </a:fld>
            <a:endParaRPr lang="it-IT" altLang="it-IT"/>
          </a:p>
        </p:txBody>
      </p:sp>
      <p:sp>
        <p:nvSpPr>
          <p:cNvPr id="13" name="CasellaDiTesto 1"/>
          <p:cNvSpPr txBox="1">
            <a:spLocks noChangeArrowheads="1"/>
          </p:cNvSpPr>
          <p:nvPr/>
        </p:nvSpPr>
        <p:spPr bwMode="auto">
          <a:xfrm>
            <a:off x="20638" y="0"/>
            <a:ext cx="9123362" cy="32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buClrTx/>
              <a:buFontTx/>
              <a:buNone/>
            </a:pPr>
            <a:r>
              <a:rPr lang="en-US" altLang="it-IT" sz="700" i="1" dirty="0">
                <a:solidFill>
                  <a:srgbClr val="000000"/>
                </a:solidFill>
              </a:rPr>
              <a:t>Il </a:t>
            </a:r>
            <a:r>
              <a:rPr lang="it-IT" altLang="it-IT" sz="700" i="1" dirty="0">
                <a:solidFill>
                  <a:srgbClr val="000000"/>
                </a:solidFill>
              </a:rPr>
              <a:t>documento</a:t>
            </a:r>
            <a:r>
              <a:rPr lang="en-US" altLang="it-IT" sz="700" i="1" dirty="0">
                <a:solidFill>
                  <a:srgbClr val="000000"/>
                </a:solidFill>
              </a:rPr>
              <a:t> e  le </a:t>
            </a:r>
            <a:r>
              <a:rPr lang="it-IT" altLang="it-IT" sz="700" i="1" dirty="0">
                <a:solidFill>
                  <a:srgbClr val="000000"/>
                </a:solidFill>
              </a:rPr>
              <a:t>informazioni</a:t>
            </a:r>
            <a:r>
              <a:rPr lang="en-US" altLang="it-IT" sz="700" i="1" dirty="0">
                <a:solidFill>
                  <a:srgbClr val="000000"/>
                </a:solidFill>
              </a:rPr>
              <a:t> in </a:t>
            </a:r>
            <a:r>
              <a:rPr lang="it-IT" altLang="it-IT" sz="700" i="1" dirty="0">
                <a:solidFill>
                  <a:srgbClr val="000000"/>
                </a:solidFill>
              </a:rPr>
              <a:t>esso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contenute</a:t>
            </a:r>
            <a:r>
              <a:rPr lang="en-US" altLang="it-IT" sz="700" i="1" dirty="0">
                <a:solidFill>
                  <a:srgbClr val="000000"/>
                </a:solidFill>
              </a:rPr>
              <a:t>  </a:t>
            </a:r>
            <a:r>
              <a:rPr lang="it-IT" altLang="it-IT" sz="700" i="1" dirty="0">
                <a:solidFill>
                  <a:srgbClr val="000000"/>
                </a:solidFill>
              </a:rPr>
              <a:t>sono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di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proprietà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della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Fototherm Srl</a:t>
            </a:r>
            <a:r>
              <a:rPr lang="it-IT" altLang="it-IT" sz="700" dirty="0">
                <a:solidFill>
                  <a:srgbClr val="000000"/>
                </a:solidFill>
              </a:rPr>
              <a:t>. </a:t>
            </a:r>
          </a:p>
          <a:p>
            <a:pPr algn="ctr">
              <a:buClrTx/>
              <a:buFontTx/>
              <a:buNone/>
            </a:pPr>
            <a:r>
              <a:rPr lang="it-IT" altLang="it-IT" sz="700" i="1" dirty="0">
                <a:solidFill>
                  <a:srgbClr val="000000"/>
                </a:solidFill>
              </a:rPr>
              <a:t>La riproduzione del presente  documento o l’utilizzo delle informazioni in esso contenuto, in tutto o in parte, è severamente proibito, senza un  espresso consenso  scritto da parte della Fototherm Srl</a:t>
            </a:r>
            <a:r>
              <a:rPr lang="it-IT" altLang="it-IT" sz="700" dirty="0">
                <a:solidFill>
                  <a:srgbClr val="000000"/>
                </a:solidFill>
              </a:rPr>
              <a:t>. </a:t>
            </a:r>
            <a:endParaRPr lang="it-IT" altLang="it-IT" sz="700" i="1" dirty="0">
              <a:solidFill>
                <a:srgbClr val="000000"/>
              </a:solidFill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45" y="6089650"/>
            <a:ext cx="27733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3">
            <a:extLst>
              <a:ext uri="{FF2B5EF4-FFF2-40B4-BE49-F238E27FC236}">
                <a16:creationId xmlns="" xmlns:a16="http://schemas.microsoft.com/office/drawing/2014/main" id="{BCFD71F4-5424-68AB-BE3A-F58AB9262C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6353" y="608473"/>
            <a:ext cx="8751293" cy="6113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2" algn="ctr" eaLnBrk="1" hangingPunct="1">
              <a:buNone/>
              <a:defRPr/>
            </a:pPr>
            <a:r>
              <a:rPr lang="it-IT" altLang="it-IT" b="1" kern="0" dirty="0" smtClean="0">
                <a:solidFill>
                  <a:srgbClr val="00CC00"/>
                </a:solidFill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ESEMPI REALIZZAZIONI A TETTO</a:t>
            </a:r>
            <a:endParaRPr lang="it-IT" altLang="it-IT" b="1" kern="0" dirty="0">
              <a:solidFill>
                <a:srgbClr val="00CC00"/>
              </a:solidFill>
              <a:latin typeface="DejaVu Sans" panose="020B0603030804020204" pitchFamily="34" charset="0"/>
              <a:ea typeface="DejaVu Sans" panose="020B0603030804020204" pitchFamily="34" charset="0"/>
              <a:cs typeface="DejaVu Sans" panose="020B0603030804020204" pitchFamily="34" charset="0"/>
            </a:endParaRPr>
          </a:p>
          <a:p>
            <a:pPr marL="0" lvl="2" algn="ctr" eaLnBrk="1" hangingPunct="1">
              <a:buFontTx/>
              <a:buNone/>
              <a:defRPr/>
            </a:pPr>
            <a:endParaRPr lang="it-IT" altLang="it-IT" b="1" kern="0" dirty="0">
              <a:solidFill>
                <a:srgbClr val="FF7600"/>
              </a:solidFill>
              <a:latin typeface="DejaVu Sans" panose="020B0603030804020204" pitchFamily="34" charset="0"/>
              <a:ea typeface="DejaVu Sans" panose="020B0603030804020204" pitchFamily="34" charset="0"/>
              <a:cs typeface="DejaVu Sans" panose="020B0603030804020204" pitchFamily="34" charset="0"/>
            </a:endParaRP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5899253"/>
            <a:ext cx="955651" cy="958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219837"/>
            <a:ext cx="3456383" cy="19931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384550"/>
            <a:ext cx="3456383" cy="2276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219837"/>
            <a:ext cx="3474344" cy="199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384550"/>
            <a:ext cx="3474342" cy="22766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54725749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7" name="Picture 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5822950"/>
            <a:ext cx="161925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egnaposto numero diapositiva 2">
            <a:extLst>
              <a:ext uri="{FF2B5EF4-FFF2-40B4-BE49-F238E27FC236}">
                <a16:creationId xmlns="" xmlns:a16="http://schemas.microsoft.com/office/drawing/2014/main" id="{759A3D01-5715-45AF-8FC6-5A1B523534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10399" y="6362983"/>
            <a:ext cx="2133600" cy="476250"/>
          </a:xfrm>
        </p:spPr>
        <p:txBody>
          <a:bodyPr/>
          <a:lstStyle/>
          <a:p>
            <a:pPr>
              <a:defRPr/>
            </a:pPr>
            <a:fld id="{FDD5AA86-B067-4DC9-9B60-DB3C2ECDAA10}" type="slidenum">
              <a:rPr lang="it-IT" altLang="it-IT" smtClean="0"/>
              <a:pPr>
                <a:defRPr/>
              </a:pPr>
              <a:t>17</a:t>
            </a:fld>
            <a:endParaRPr lang="it-IT" altLang="it-IT"/>
          </a:p>
        </p:txBody>
      </p:sp>
      <p:sp>
        <p:nvSpPr>
          <p:cNvPr id="13" name="CasellaDiTesto 1"/>
          <p:cNvSpPr txBox="1">
            <a:spLocks noChangeArrowheads="1"/>
          </p:cNvSpPr>
          <p:nvPr/>
        </p:nvSpPr>
        <p:spPr bwMode="auto">
          <a:xfrm>
            <a:off x="20638" y="0"/>
            <a:ext cx="9123362" cy="32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buClrTx/>
              <a:buFontTx/>
              <a:buNone/>
            </a:pPr>
            <a:r>
              <a:rPr lang="en-US" altLang="it-IT" sz="700" i="1" dirty="0">
                <a:solidFill>
                  <a:srgbClr val="000000"/>
                </a:solidFill>
              </a:rPr>
              <a:t>Il </a:t>
            </a:r>
            <a:r>
              <a:rPr lang="it-IT" altLang="it-IT" sz="700" i="1" dirty="0">
                <a:solidFill>
                  <a:srgbClr val="000000"/>
                </a:solidFill>
              </a:rPr>
              <a:t>documento</a:t>
            </a:r>
            <a:r>
              <a:rPr lang="en-US" altLang="it-IT" sz="700" i="1" dirty="0">
                <a:solidFill>
                  <a:srgbClr val="000000"/>
                </a:solidFill>
              </a:rPr>
              <a:t> e  le </a:t>
            </a:r>
            <a:r>
              <a:rPr lang="it-IT" altLang="it-IT" sz="700" i="1" dirty="0">
                <a:solidFill>
                  <a:srgbClr val="000000"/>
                </a:solidFill>
              </a:rPr>
              <a:t>informazioni</a:t>
            </a:r>
            <a:r>
              <a:rPr lang="en-US" altLang="it-IT" sz="700" i="1" dirty="0">
                <a:solidFill>
                  <a:srgbClr val="000000"/>
                </a:solidFill>
              </a:rPr>
              <a:t> in </a:t>
            </a:r>
            <a:r>
              <a:rPr lang="it-IT" altLang="it-IT" sz="700" i="1" dirty="0">
                <a:solidFill>
                  <a:srgbClr val="000000"/>
                </a:solidFill>
              </a:rPr>
              <a:t>esso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contenute</a:t>
            </a:r>
            <a:r>
              <a:rPr lang="en-US" altLang="it-IT" sz="700" i="1" dirty="0">
                <a:solidFill>
                  <a:srgbClr val="000000"/>
                </a:solidFill>
              </a:rPr>
              <a:t>  </a:t>
            </a:r>
            <a:r>
              <a:rPr lang="it-IT" altLang="it-IT" sz="700" i="1" dirty="0">
                <a:solidFill>
                  <a:srgbClr val="000000"/>
                </a:solidFill>
              </a:rPr>
              <a:t>sono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di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proprietà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della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Fototherm Srl</a:t>
            </a:r>
            <a:r>
              <a:rPr lang="it-IT" altLang="it-IT" sz="700" dirty="0">
                <a:solidFill>
                  <a:srgbClr val="000000"/>
                </a:solidFill>
              </a:rPr>
              <a:t>. </a:t>
            </a:r>
          </a:p>
          <a:p>
            <a:pPr algn="ctr">
              <a:buClrTx/>
              <a:buFontTx/>
              <a:buNone/>
            </a:pPr>
            <a:r>
              <a:rPr lang="it-IT" altLang="it-IT" sz="700" i="1" dirty="0">
                <a:solidFill>
                  <a:srgbClr val="000000"/>
                </a:solidFill>
              </a:rPr>
              <a:t>La riproduzione del presente  documento o l’utilizzo delle informazioni in esso contenuto, in tutto o in parte, è severamente proibito, senza un  espresso consenso  scritto da parte della Fototherm Srl</a:t>
            </a:r>
            <a:r>
              <a:rPr lang="it-IT" altLang="it-IT" sz="700" dirty="0">
                <a:solidFill>
                  <a:srgbClr val="000000"/>
                </a:solidFill>
              </a:rPr>
              <a:t>. </a:t>
            </a:r>
            <a:endParaRPr lang="it-IT" altLang="it-IT" sz="700" i="1" dirty="0">
              <a:solidFill>
                <a:srgbClr val="000000"/>
              </a:solidFill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45" y="6089650"/>
            <a:ext cx="27733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298561" y="-130110"/>
            <a:ext cx="4456575" cy="7542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3">
            <a:extLst>
              <a:ext uri="{FF2B5EF4-FFF2-40B4-BE49-F238E27FC236}">
                <a16:creationId xmlns="" xmlns:a16="http://schemas.microsoft.com/office/drawing/2014/main" id="{BCFD71F4-5424-68AB-BE3A-F58AB9262C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6353" y="608473"/>
            <a:ext cx="8751293" cy="6113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2" algn="ctr" eaLnBrk="1" hangingPunct="1">
              <a:buNone/>
              <a:defRPr/>
            </a:pPr>
            <a:r>
              <a:rPr lang="it-IT" altLang="it-IT" b="1" kern="0" dirty="0" smtClean="0">
                <a:solidFill>
                  <a:srgbClr val="00CC00"/>
                </a:solidFill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SOLUZIONI TERRA </a:t>
            </a:r>
            <a:r>
              <a:rPr lang="it-IT" altLang="it-IT" b="1" kern="0" dirty="0">
                <a:solidFill>
                  <a:srgbClr val="00CC00"/>
                </a:solidFill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– </a:t>
            </a:r>
            <a:r>
              <a:rPr lang="it-IT" altLang="it-IT" b="1" kern="0" dirty="0" smtClean="0">
                <a:solidFill>
                  <a:srgbClr val="00CC00"/>
                </a:solidFill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INSEGUITORE </a:t>
            </a:r>
            <a:r>
              <a:rPr lang="it-IT" altLang="it-IT" b="1" kern="0" dirty="0">
                <a:solidFill>
                  <a:srgbClr val="00CC00"/>
                </a:solidFill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MONOASSE</a:t>
            </a:r>
          </a:p>
          <a:p>
            <a:pPr marL="0" lvl="2" algn="ctr" eaLnBrk="1" hangingPunct="1">
              <a:buFontTx/>
              <a:buNone/>
              <a:defRPr/>
            </a:pPr>
            <a:endParaRPr lang="it-IT" altLang="it-IT" b="1" kern="0" dirty="0">
              <a:solidFill>
                <a:srgbClr val="FF7600"/>
              </a:solidFill>
              <a:latin typeface="DejaVu Sans" panose="020B0603030804020204" pitchFamily="34" charset="0"/>
              <a:ea typeface="DejaVu Sans" panose="020B0603030804020204" pitchFamily="34" charset="0"/>
              <a:cs typeface="DejaVu Sans" panose="020B0603030804020204" pitchFamily="34" charset="0"/>
            </a:endParaRP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5899253"/>
            <a:ext cx="955651" cy="958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90083522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7" name="Picture 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5822950"/>
            <a:ext cx="161925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egnaposto numero diapositiva 2">
            <a:extLst>
              <a:ext uri="{FF2B5EF4-FFF2-40B4-BE49-F238E27FC236}">
                <a16:creationId xmlns="" xmlns:a16="http://schemas.microsoft.com/office/drawing/2014/main" id="{759A3D01-5715-45AF-8FC6-5A1B523534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10399" y="6362983"/>
            <a:ext cx="2133600" cy="476250"/>
          </a:xfrm>
        </p:spPr>
        <p:txBody>
          <a:bodyPr/>
          <a:lstStyle/>
          <a:p>
            <a:pPr>
              <a:defRPr/>
            </a:pPr>
            <a:fld id="{FDD5AA86-B067-4DC9-9B60-DB3C2ECDAA10}" type="slidenum">
              <a:rPr lang="it-IT" altLang="it-IT" smtClean="0"/>
              <a:pPr>
                <a:defRPr/>
              </a:pPr>
              <a:t>18</a:t>
            </a:fld>
            <a:endParaRPr lang="it-IT" altLang="it-IT"/>
          </a:p>
        </p:txBody>
      </p:sp>
      <p:sp>
        <p:nvSpPr>
          <p:cNvPr id="13" name="CasellaDiTesto 1"/>
          <p:cNvSpPr txBox="1">
            <a:spLocks noChangeArrowheads="1"/>
          </p:cNvSpPr>
          <p:nvPr/>
        </p:nvSpPr>
        <p:spPr bwMode="auto">
          <a:xfrm>
            <a:off x="20638" y="0"/>
            <a:ext cx="9123362" cy="32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buClrTx/>
              <a:buFontTx/>
              <a:buNone/>
            </a:pPr>
            <a:r>
              <a:rPr lang="en-US" altLang="it-IT" sz="700" i="1" dirty="0">
                <a:solidFill>
                  <a:srgbClr val="000000"/>
                </a:solidFill>
              </a:rPr>
              <a:t>Il </a:t>
            </a:r>
            <a:r>
              <a:rPr lang="it-IT" altLang="it-IT" sz="700" i="1" dirty="0">
                <a:solidFill>
                  <a:srgbClr val="000000"/>
                </a:solidFill>
              </a:rPr>
              <a:t>documento</a:t>
            </a:r>
            <a:r>
              <a:rPr lang="en-US" altLang="it-IT" sz="700" i="1" dirty="0">
                <a:solidFill>
                  <a:srgbClr val="000000"/>
                </a:solidFill>
              </a:rPr>
              <a:t> e  le </a:t>
            </a:r>
            <a:r>
              <a:rPr lang="it-IT" altLang="it-IT" sz="700" i="1" dirty="0">
                <a:solidFill>
                  <a:srgbClr val="000000"/>
                </a:solidFill>
              </a:rPr>
              <a:t>informazioni</a:t>
            </a:r>
            <a:r>
              <a:rPr lang="en-US" altLang="it-IT" sz="700" i="1" dirty="0">
                <a:solidFill>
                  <a:srgbClr val="000000"/>
                </a:solidFill>
              </a:rPr>
              <a:t> in </a:t>
            </a:r>
            <a:r>
              <a:rPr lang="it-IT" altLang="it-IT" sz="700" i="1" dirty="0">
                <a:solidFill>
                  <a:srgbClr val="000000"/>
                </a:solidFill>
              </a:rPr>
              <a:t>esso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contenute</a:t>
            </a:r>
            <a:r>
              <a:rPr lang="en-US" altLang="it-IT" sz="700" i="1" dirty="0">
                <a:solidFill>
                  <a:srgbClr val="000000"/>
                </a:solidFill>
              </a:rPr>
              <a:t>  </a:t>
            </a:r>
            <a:r>
              <a:rPr lang="it-IT" altLang="it-IT" sz="700" i="1" dirty="0">
                <a:solidFill>
                  <a:srgbClr val="000000"/>
                </a:solidFill>
              </a:rPr>
              <a:t>sono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di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proprietà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della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Fototherm Srl</a:t>
            </a:r>
            <a:r>
              <a:rPr lang="it-IT" altLang="it-IT" sz="700" dirty="0">
                <a:solidFill>
                  <a:srgbClr val="000000"/>
                </a:solidFill>
              </a:rPr>
              <a:t>. </a:t>
            </a:r>
          </a:p>
          <a:p>
            <a:pPr algn="ctr">
              <a:buClrTx/>
              <a:buFontTx/>
              <a:buNone/>
            </a:pPr>
            <a:r>
              <a:rPr lang="it-IT" altLang="it-IT" sz="700" i="1" dirty="0">
                <a:solidFill>
                  <a:srgbClr val="000000"/>
                </a:solidFill>
              </a:rPr>
              <a:t>La riproduzione del presente  documento o l’utilizzo delle informazioni in esso contenuto, in tutto o in parte, è severamente proibito, senza un  espresso consenso  scritto da parte della Fototherm Srl</a:t>
            </a:r>
            <a:r>
              <a:rPr lang="it-IT" altLang="it-IT" sz="700" dirty="0">
                <a:solidFill>
                  <a:srgbClr val="000000"/>
                </a:solidFill>
              </a:rPr>
              <a:t>. </a:t>
            </a:r>
            <a:endParaRPr lang="it-IT" altLang="it-IT" sz="700" i="1" dirty="0">
              <a:solidFill>
                <a:srgbClr val="000000"/>
              </a:solidFill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45" y="6089650"/>
            <a:ext cx="27733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1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268760"/>
            <a:ext cx="8425185" cy="4680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3">
            <a:extLst>
              <a:ext uri="{FF2B5EF4-FFF2-40B4-BE49-F238E27FC236}">
                <a16:creationId xmlns="" xmlns:a16="http://schemas.microsoft.com/office/drawing/2014/main" id="{0BDBBEAC-C3AC-CCF3-80FF-23ED75C3A6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6353" y="608473"/>
            <a:ext cx="8751293" cy="6113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2" algn="ctr" eaLnBrk="1" hangingPunct="1">
              <a:buNone/>
              <a:defRPr/>
            </a:pPr>
            <a:r>
              <a:rPr lang="it-IT" altLang="it-IT" b="1" kern="0" dirty="0" smtClean="0">
                <a:solidFill>
                  <a:srgbClr val="00CC00"/>
                </a:solidFill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SOLUZIONI TERRA – INSEGUITORE MONOASSE</a:t>
            </a:r>
          </a:p>
          <a:p>
            <a:pPr marL="0" lvl="2" algn="ctr" eaLnBrk="1" hangingPunct="1">
              <a:buFontTx/>
              <a:buNone/>
              <a:defRPr/>
            </a:pPr>
            <a:endParaRPr lang="it-IT" altLang="it-IT" b="1" kern="0" dirty="0">
              <a:solidFill>
                <a:srgbClr val="FF7600"/>
              </a:solidFill>
              <a:latin typeface="DejaVu Sans" panose="020B0603030804020204" pitchFamily="34" charset="0"/>
              <a:ea typeface="DejaVu Sans" panose="020B0603030804020204" pitchFamily="34" charset="0"/>
              <a:cs typeface="DejaVu Sans" panose="020B0603030804020204" pitchFamily="34" charset="0"/>
            </a:endParaRP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5899253"/>
            <a:ext cx="955651" cy="958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6617623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7" name="Picture 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5822950"/>
            <a:ext cx="161925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egnaposto numero diapositiva 2">
            <a:extLst>
              <a:ext uri="{FF2B5EF4-FFF2-40B4-BE49-F238E27FC236}">
                <a16:creationId xmlns="" xmlns:a16="http://schemas.microsoft.com/office/drawing/2014/main" id="{759A3D01-5715-45AF-8FC6-5A1B523534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10399" y="6362983"/>
            <a:ext cx="2133600" cy="476250"/>
          </a:xfrm>
        </p:spPr>
        <p:txBody>
          <a:bodyPr/>
          <a:lstStyle/>
          <a:p>
            <a:pPr>
              <a:defRPr/>
            </a:pPr>
            <a:fld id="{FDD5AA86-B067-4DC9-9B60-DB3C2ECDAA10}" type="slidenum">
              <a:rPr lang="it-IT" altLang="it-IT" smtClean="0"/>
              <a:pPr>
                <a:defRPr/>
              </a:pPr>
              <a:t>19</a:t>
            </a:fld>
            <a:endParaRPr lang="it-IT" altLang="it-IT"/>
          </a:p>
        </p:txBody>
      </p:sp>
      <p:sp>
        <p:nvSpPr>
          <p:cNvPr id="13" name="CasellaDiTesto 1"/>
          <p:cNvSpPr txBox="1">
            <a:spLocks noChangeArrowheads="1"/>
          </p:cNvSpPr>
          <p:nvPr/>
        </p:nvSpPr>
        <p:spPr bwMode="auto">
          <a:xfrm>
            <a:off x="20638" y="0"/>
            <a:ext cx="9123362" cy="32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buClrTx/>
              <a:buFontTx/>
              <a:buNone/>
            </a:pPr>
            <a:r>
              <a:rPr lang="en-US" altLang="it-IT" sz="700" i="1" dirty="0">
                <a:solidFill>
                  <a:srgbClr val="000000"/>
                </a:solidFill>
              </a:rPr>
              <a:t>Il </a:t>
            </a:r>
            <a:r>
              <a:rPr lang="it-IT" altLang="it-IT" sz="700" i="1" dirty="0">
                <a:solidFill>
                  <a:srgbClr val="000000"/>
                </a:solidFill>
              </a:rPr>
              <a:t>documento</a:t>
            </a:r>
            <a:r>
              <a:rPr lang="en-US" altLang="it-IT" sz="700" i="1" dirty="0">
                <a:solidFill>
                  <a:srgbClr val="000000"/>
                </a:solidFill>
              </a:rPr>
              <a:t> e  le </a:t>
            </a:r>
            <a:r>
              <a:rPr lang="it-IT" altLang="it-IT" sz="700" i="1" dirty="0">
                <a:solidFill>
                  <a:srgbClr val="000000"/>
                </a:solidFill>
              </a:rPr>
              <a:t>informazioni</a:t>
            </a:r>
            <a:r>
              <a:rPr lang="en-US" altLang="it-IT" sz="700" i="1" dirty="0">
                <a:solidFill>
                  <a:srgbClr val="000000"/>
                </a:solidFill>
              </a:rPr>
              <a:t> in </a:t>
            </a:r>
            <a:r>
              <a:rPr lang="it-IT" altLang="it-IT" sz="700" i="1" dirty="0">
                <a:solidFill>
                  <a:srgbClr val="000000"/>
                </a:solidFill>
              </a:rPr>
              <a:t>esso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contenute</a:t>
            </a:r>
            <a:r>
              <a:rPr lang="en-US" altLang="it-IT" sz="700" i="1" dirty="0">
                <a:solidFill>
                  <a:srgbClr val="000000"/>
                </a:solidFill>
              </a:rPr>
              <a:t>  </a:t>
            </a:r>
            <a:r>
              <a:rPr lang="it-IT" altLang="it-IT" sz="700" i="1" dirty="0">
                <a:solidFill>
                  <a:srgbClr val="000000"/>
                </a:solidFill>
              </a:rPr>
              <a:t>sono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di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proprietà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della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Fototherm Srl</a:t>
            </a:r>
            <a:r>
              <a:rPr lang="it-IT" altLang="it-IT" sz="700" dirty="0">
                <a:solidFill>
                  <a:srgbClr val="000000"/>
                </a:solidFill>
              </a:rPr>
              <a:t>. </a:t>
            </a:r>
          </a:p>
          <a:p>
            <a:pPr algn="ctr">
              <a:buClrTx/>
              <a:buFontTx/>
              <a:buNone/>
            </a:pPr>
            <a:r>
              <a:rPr lang="it-IT" altLang="it-IT" sz="700" i="1" dirty="0">
                <a:solidFill>
                  <a:srgbClr val="000000"/>
                </a:solidFill>
              </a:rPr>
              <a:t>La riproduzione del presente  documento o l’utilizzo delle informazioni in esso contenuto, in tutto o in parte, è severamente proibito, senza un  espresso consenso  scritto da parte della Fototherm Srl</a:t>
            </a:r>
            <a:r>
              <a:rPr lang="it-IT" altLang="it-IT" sz="700" dirty="0">
                <a:solidFill>
                  <a:srgbClr val="000000"/>
                </a:solidFill>
              </a:rPr>
              <a:t>. </a:t>
            </a:r>
            <a:endParaRPr lang="it-IT" altLang="it-IT" sz="700" i="1" dirty="0">
              <a:solidFill>
                <a:srgbClr val="000000"/>
              </a:solidFill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45" y="6089650"/>
            <a:ext cx="27733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Rectangle 3">
            <a:extLst>
              <a:ext uri="{FF2B5EF4-FFF2-40B4-BE49-F238E27FC236}">
                <a16:creationId xmlns="" xmlns:a16="http://schemas.microsoft.com/office/drawing/2014/main" id="{8FEB0020-0405-6E2E-DB95-5FF8427CBD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6353" y="608473"/>
            <a:ext cx="8751293" cy="6113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2" algn="ctr" eaLnBrk="1" hangingPunct="1">
              <a:buNone/>
              <a:defRPr/>
            </a:pPr>
            <a:r>
              <a:rPr lang="it-IT" altLang="it-IT" b="1" kern="0" dirty="0" smtClean="0">
                <a:solidFill>
                  <a:srgbClr val="00CC00"/>
                </a:solidFill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SOLUZIONI TERRA </a:t>
            </a:r>
            <a:r>
              <a:rPr lang="it-IT" altLang="it-IT" b="1" kern="0" dirty="0">
                <a:solidFill>
                  <a:srgbClr val="00CC00"/>
                </a:solidFill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–AGROFOTOVOLTAICO</a:t>
            </a:r>
          </a:p>
          <a:p>
            <a:pPr marL="0" lvl="2" algn="ctr" eaLnBrk="1" hangingPunct="1">
              <a:buFontTx/>
              <a:buNone/>
              <a:defRPr/>
            </a:pPr>
            <a:endParaRPr lang="it-IT" altLang="it-IT" b="1" kern="0" dirty="0">
              <a:solidFill>
                <a:srgbClr val="FF7600"/>
              </a:solidFill>
              <a:latin typeface="DejaVu Sans" panose="020B0603030804020204" pitchFamily="34" charset="0"/>
              <a:ea typeface="DejaVu Sans" panose="020B0603030804020204" pitchFamily="34" charset="0"/>
              <a:cs typeface="DejaVu Sans" panose="020B0603030804020204" pitchFamily="34" charset="0"/>
            </a:endParaRPr>
          </a:p>
        </p:txBody>
      </p:sp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5899253"/>
            <a:ext cx="955651" cy="958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0501" y="1087987"/>
            <a:ext cx="3240360" cy="2196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0861" y="3789040"/>
            <a:ext cx="3367483" cy="20994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8893" y="1300733"/>
            <a:ext cx="3367483" cy="220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546082"/>
            <a:ext cx="3257253" cy="20431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9839722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7" name="Picture 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5822950"/>
            <a:ext cx="161925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egnaposto numero diapositiva 2">
            <a:extLst>
              <a:ext uri="{FF2B5EF4-FFF2-40B4-BE49-F238E27FC236}">
                <a16:creationId xmlns="" xmlns:a16="http://schemas.microsoft.com/office/drawing/2014/main" id="{759A3D01-5715-45AF-8FC6-5A1B523534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10399" y="6362983"/>
            <a:ext cx="2133600" cy="476250"/>
          </a:xfrm>
        </p:spPr>
        <p:txBody>
          <a:bodyPr/>
          <a:lstStyle/>
          <a:p>
            <a:pPr>
              <a:defRPr/>
            </a:pPr>
            <a:fld id="{FDD5AA86-B067-4DC9-9B60-DB3C2ECDAA10}" type="slidenum">
              <a:rPr lang="it-IT" altLang="it-IT" smtClean="0"/>
              <a:pPr>
                <a:defRPr/>
              </a:pPr>
              <a:t>20</a:t>
            </a:fld>
            <a:endParaRPr lang="it-IT" altLang="it-IT"/>
          </a:p>
        </p:txBody>
      </p:sp>
      <p:sp>
        <p:nvSpPr>
          <p:cNvPr id="13" name="CasellaDiTesto 1"/>
          <p:cNvSpPr txBox="1">
            <a:spLocks noChangeArrowheads="1"/>
          </p:cNvSpPr>
          <p:nvPr/>
        </p:nvSpPr>
        <p:spPr bwMode="auto">
          <a:xfrm>
            <a:off x="20638" y="0"/>
            <a:ext cx="9123362" cy="32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buClrTx/>
              <a:buFontTx/>
              <a:buNone/>
            </a:pPr>
            <a:r>
              <a:rPr lang="en-US" altLang="it-IT" sz="700" i="1" dirty="0">
                <a:solidFill>
                  <a:srgbClr val="000000"/>
                </a:solidFill>
              </a:rPr>
              <a:t>Il </a:t>
            </a:r>
            <a:r>
              <a:rPr lang="it-IT" altLang="it-IT" sz="700" i="1" dirty="0">
                <a:solidFill>
                  <a:srgbClr val="000000"/>
                </a:solidFill>
              </a:rPr>
              <a:t>documento</a:t>
            </a:r>
            <a:r>
              <a:rPr lang="en-US" altLang="it-IT" sz="700" i="1" dirty="0">
                <a:solidFill>
                  <a:srgbClr val="000000"/>
                </a:solidFill>
              </a:rPr>
              <a:t> e  le </a:t>
            </a:r>
            <a:r>
              <a:rPr lang="it-IT" altLang="it-IT" sz="700" i="1" dirty="0">
                <a:solidFill>
                  <a:srgbClr val="000000"/>
                </a:solidFill>
              </a:rPr>
              <a:t>informazioni</a:t>
            </a:r>
            <a:r>
              <a:rPr lang="en-US" altLang="it-IT" sz="700" i="1" dirty="0">
                <a:solidFill>
                  <a:srgbClr val="000000"/>
                </a:solidFill>
              </a:rPr>
              <a:t> in </a:t>
            </a:r>
            <a:r>
              <a:rPr lang="it-IT" altLang="it-IT" sz="700" i="1" dirty="0">
                <a:solidFill>
                  <a:srgbClr val="000000"/>
                </a:solidFill>
              </a:rPr>
              <a:t>esso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contenute</a:t>
            </a:r>
            <a:r>
              <a:rPr lang="en-US" altLang="it-IT" sz="700" i="1" dirty="0">
                <a:solidFill>
                  <a:srgbClr val="000000"/>
                </a:solidFill>
              </a:rPr>
              <a:t>  </a:t>
            </a:r>
            <a:r>
              <a:rPr lang="it-IT" altLang="it-IT" sz="700" i="1" dirty="0">
                <a:solidFill>
                  <a:srgbClr val="000000"/>
                </a:solidFill>
              </a:rPr>
              <a:t>sono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di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proprietà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della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Fototherm Srl</a:t>
            </a:r>
            <a:r>
              <a:rPr lang="it-IT" altLang="it-IT" sz="700" dirty="0">
                <a:solidFill>
                  <a:srgbClr val="000000"/>
                </a:solidFill>
              </a:rPr>
              <a:t>. </a:t>
            </a:r>
          </a:p>
          <a:p>
            <a:pPr algn="ctr">
              <a:buClrTx/>
              <a:buFontTx/>
              <a:buNone/>
            </a:pPr>
            <a:r>
              <a:rPr lang="it-IT" altLang="it-IT" sz="700" i="1" dirty="0">
                <a:solidFill>
                  <a:srgbClr val="000000"/>
                </a:solidFill>
              </a:rPr>
              <a:t>La riproduzione del presente  documento o l’utilizzo delle informazioni in esso contenuto, in tutto o in parte, è severamente proibito, senza un  espresso consenso  scritto da parte della Fototherm Srl</a:t>
            </a:r>
            <a:r>
              <a:rPr lang="it-IT" altLang="it-IT" sz="700" dirty="0">
                <a:solidFill>
                  <a:srgbClr val="000000"/>
                </a:solidFill>
              </a:rPr>
              <a:t>. </a:t>
            </a:r>
            <a:endParaRPr lang="it-IT" altLang="it-IT" sz="700" i="1" dirty="0">
              <a:solidFill>
                <a:srgbClr val="000000"/>
              </a:solidFill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45" y="6089650"/>
            <a:ext cx="27733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645024"/>
            <a:ext cx="3384376" cy="19460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">
            <a:extLst>
              <a:ext uri="{FF2B5EF4-FFF2-40B4-BE49-F238E27FC236}">
                <a16:creationId xmlns="" xmlns:a16="http://schemas.microsoft.com/office/drawing/2014/main" id="{C6B5BAE7-16CC-A4B2-E95D-57A4A29738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219836"/>
            <a:ext cx="3395550" cy="22441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4">
            <a:extLst>
              <a:ext uri="{FF2B5EF4-FFF2-40B4-BE49-F238E27FC236}">
                <a16:creationId xmlns="" xmlns:a16="http://schemas.microsoft.com/office/drawing/2014/main" id="{20FA469F-1D88-7E6F-1760-B8E87ADFED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933056"/>
            <a:ext cx="3240360" cy="1889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ectangle 3">
            <a:extLst>
              <a:ext uri="{FF2B5EF4-FFF2-40B4-BE49-F238E27FC236}">
                <a16:creationId xmlns="" xmlns:a16="http://schemas.microsoft.com/office/drawing/2014/main" id="{4EA4C1E2-615D-ECD4-361B-5A6CC82AEE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6353" y="608473"/>
            <a:ext cx="8751293" cy="6113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2" algn="ctr" eaLnBrk="1" hangingPunct="1">
              <a:buNone/>
              <a:defRPr/>
            </a:pPr>
            <a:r>
              <a:rPr lang="it-IT" altLang="it-IT" b="1" kern="0" dirty="0" smtClean="0">
                <a:solidFill>
                  <a:srgbClr val="00CC00"/>
                </a:solidFill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SOLUZIONI TERRA </a:t>
            </a:r>
            <a:r>
              <a:rPr lang="it-IT" altLang="it-IT" b="1" kern="0" dirty="0">
                <a:solidFill>
                  <a:srgbClr val="00CC00"/>
                </a:solidFill>
                <a:latin typeface="DejaVu Sans" panose="020B0603030804020204" pitchFamily="34" charset="0"/>
                <a:ea typeface="DejaVu Sans" panose="020B0603030804020204" pitchFamily="34" charset="0"/>
                <a:cs typeface="DejaVu Sans" panose="020B0603030804020204" pitchFamily="34" charset="0"/>
              </a:rPr>
              <a:t>–AGROFOTOVOLTAICO</a:t>
            </a:r>
          </a:p>
          <a:p>
            <a:pPr marL="0" lvl="2" algn="ctr" eaLnBrk="1" hangingPunct="1">
              <a:buFontTx/>
              <a:buNone/>
              <a:defRPr/>
            </a:pPr>
            <a:endParaRPr lang="it-IT" altLang="it-IT" b="1" kern="0" dirty="0">
              <a:solidFill>
                <a:srgbClr val="FF7600"/>
              </a:solidFill>
              <a:latin typeface="DejaVu Sans" panose="020B0603030804020204" pitchFamily="34" charset="0"/>
              <a:ea typeface="DejaVu Sans" panose="020B0603030804020204" pitchFamily="34" charset="0"/>
              <a:cs typeface="DejaVu Sans" panose="020B0603030804020204" pitchFamily="34" charset="0"/>
            </a:endParaRPr>
          </a:p>
        </p:txBody>
      </p:sp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5899253"/>
            <a:ext cx="955651" cy="958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0124" y="1449643"/>
            <a:ext cx="3202236" cy="2265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82399648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5" name="Picture 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5822950"/>
            <a:ext cx="161925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egnaposto numero diapositiva 2">
            <a:extLst>
              <a:ext uri="{FF2B5EF4-FFF2-40B4-BE49-F238E27FC236}">
                <a16:creationId xmlns="" xmlns:a16="http://schemas.microsoft.com/office/drawing/2014/main" id="{4CEDA79B-27AB-45AB-8046-37E2F8A3DE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04544" y="6381750"/>
            <a:ext cx="2133600" cy="476250"/>
          </a:xfrm>
        </p:spPr>
        <p:txBody>
          <a:bodyPr/>
          <a:lstStyle/>
          <a:p>
            <a:pPr>
              <a:defRPr/>
            </a:pPr>
            <a:fld id="{FDD5AA86-B067-4DC9-9B60-DB3C2ECDAA10}" type="slidenum">
              <a:rPr lang="it-IT" altLang="it-IT" smtClean="0"/>
              <a:pPr>
                <a:defRPr/>
              </a:pPr>
              <a:t>21</a:t>
            </a:fld>
            <a:endParaRPr lang="it-IT" altLang="it-IT" dirty="0"/>
          </a:p>
        </p:txBody>
      </p:sp>
      <p:sp>
        <p:nvSpPr>
          <p:cNvPr id="12" name="CasellaDiTesto 1"/>
          <p:cNvSpPr txBox="1">
            <a:spLocks noChangeArrowheads="1"/>
          </p:cNvSpPr>
          <p:nvPr/>
        </p:nvSpPr>
        <p:spPr bwMode="auto">
          <a:xfrm>
            <a:off x="20638" y="0"/>
            <a:ext cx="9123362" cy="32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buClrTx/>
              <a:buFontTx/>
              <a:buNone/>
            </a:pPr>
            <a:r>
              <a:rPr lang="en-US" altLang="it-IT" sz="700" i="1" dirty="0">
                <a:solidFill>
                  <a:srgbClr val="000000"/>
                </a:solidFill>
              </a:rPr>
              <a:t>Il </a:t>
            </a:r>
            <a:r>
              <a:rPr lang="it-IT" altLang="it-IT" sz="700" i="1" dirty="0">
                <a:solidFill>
                  <a:srgbClr val="000000"/>
                </a:solidFill>
              </a:rPr>
              <a:t>documento</a:t>
            </a:r>
            <a:r>
              <a:rPr lang="en-US" altLang="it-IT" sz="700" i="1" dirty="0">
                <a:solidFill>
                  <a:srgbClr val="000000"/>
                </a:solidFill>
              </a:rPr>
              <a:t> e  le </a:t>
            </a:r>
            <a:r>
              <a:rPr lang="it-IT" altLang="it-IT" sz="700" i="1" dirty="0">
                <a:solidFill>
                  <a:srgbClr val="000000"/>
                </a:solidFill>
              </a:rPr>
              <a:t>informazioni</a:t>
            </a:r>
            <a:r>
              <a:rPr lang="en-US" altLang="it-IT" sz="700" i="1" dirty="0">
                <a:solidFill>
                  <a:srgbClr val="000000"/>
                </a:solidFill>
              </a:rPr>
              <a:t> in </a:t>
            </a:r>
            <a:r>
              <a:rPr lang="it-IT" altLang="it-IT" sz="700" i="1" dirty="0">
                <a:solidFill>
                  <a:srgbClr val="000000"/>
                </a:solidFill>
              </a:rPr>
              <a:t>esso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contenute</a:t>
            </a:r>
            <a:r>
              <a:rPr lang="en-US" altLang="it-IT" sz="700" i="1" dirty="0">
                <a:solidFill>
                  <a:srgbClr val="000000"/>
                </a:solidFill>
              </a:rPr>
              <a:t>  </a:t>
            </a:r>
            <a:r>
              <a:rPr lang="it-IT" altLang="it-IT" sz="700" i="1" dirty="0">
                <a:solidFill>
                  <a:srgbClr val="000000"/>
                </a:solidFill>
              </a:rPr>
              <a:t>sono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di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proprietà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della</a:t>
            </a:r>
            <a:r>
              <a:rPr lang="en-US" altLang="it-IT" sz="700" i="1" dirty="0">
                <a:solidFill>
                  <a:srgbClr val="000000"/>
                </a:solidFill>
              </a:rPr>
              <a:t> </a:t>
            </a:r>
            <a:r>
              <a:rPr lang="it-IT" altLang="it-IT" sz="700" i="1" dirty="0">
                <a:solidFill>
                  <a:srgbClr val="000000"/>
                </a:solidFill>
              </a:rPr>
              <a:t>Fototherm Srl</a:t>
            </a:r>
            <a:r>
              <a:rPr lang="it-IT" altLang="it-IT" sz="700" dirty="0">
                <a:solidFill>
                  <a:srgbClr val="000000"/>
                </a:solidFill>
              </a:rPr>
              <a:t>. </a:t>
            </a:r>
          </a:p>
          <a:p>
            <a:pPr algn="ctr">
              <a:buClrTx/>
              <a:buFontTx/>
              <a:buNone/>
            </a:pPr>
            <a:r>
              <a:rPr lang="it-IT" altLang="it-IT" sz="700" i="1" dirty="0">
                <a:solidFill>
                  <a:srgbClr val="000000"/>
                </a:solidFill>
              </a:rPr>
              <a:t>La riproduzione del presente  documento o l’utilizzo delle informazioni in esso contenuto, in tutto o in parte, è severamente proibito, senza un  espresso consenso  scritto da parte della Fototherm Srl</a:t>
            </a:r>
            <a:r>
              <a:rPr lang="it-IT" altLang="it-IT" sz="700" dirty="0">
                <a:solidFill>
                  <a:srgbClr val="000000"/>
                </a:solidFill>
              </a:rPr>
              <a:t>. </a:t>
            </a:r>
            <a:endParaRPr lang="it-IT" altLang="it-IT" sz="700" i="1" dirty="0">
              <a:solidFill>
                <a:srgbClr val="000000"/>
              </a:solidFill>
            </a:endParaRPr>
          </a:p>
        </p:txBody>
      </p:sp>
      <p:pic>
        <p:nvPicPr>
          <p:cNvPr id="16" name="Picture 12" descr="Logo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295081"/>
            <a:ext cx="4536504" cy="894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3"/>
          <p:cNvSpPr>
            <a:spLocks noChangeArrowheads="1"/>
          </p:cNvSpPr>
          <p:nvPr/>
        </p:nvSpPr>
        <p:spPr bwMode="auto">
          <a:xfrm>
            <a:off x="623528" y="2579636"/>
            <a:ext cx="4080519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1600" b="1" dirty="0">
                <a:solidFill>
                  <a:srgbClr val="333399"/>
                </a:solidFill>
              </a:rPr>
              <a:t>FOTOTHERM S.R.L.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1600" dirty="0">
                <a:solidFill>
                  <a:srgbClr val="333399"/>
                </a:solidFill>
              </a:rPr>
              <a:t>VIA OLMI 1 - 33050 GONARS (UD)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1600" dirty="0">
                <a:solidFill>
                  <a:srgbClr val="333399"/>
                </a:solidFill>
              </a:rPr>
              <a:t>Tel. +39 0432 931595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1600" u="sng" dirty="0">
                <a:solidFill>
                  <a:srgbClr val="333399"/>
                </a:solidFill>
              </a:rPr>
              <a:t>luca.maresia@fototherm.com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1600" u="sng" dirty="0">
                <a:solidFill>
                  <a:srgbClr val="333399"/>
                </a:solidFill>
              </a:rPr>
              <a:t>fotovoltaico@pec.fototherm.com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1600" dirty="0">
                <a:solidFill>
                  <a:srgbClr val="333399"/>
                </a:solidFill>
              </a:rPr>
              <a:t>www.fototherm.com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9378" y="1366872"/>
            <a:ext cx="2844998" cy="285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utoUpdateAnimBg="0"/>
    </p:bldLst>
  </p:timing>
</p:sld>
</file>

<file path=ppt/theme/theme1.xml><?xml version="1.0" encoding="utf-8"?>
<a:theme xmlns:a="http://schemas.openxmlformats.org/drawingml/2006/main" name="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34549</TotalTime>
  <Words>1775</Words>
  <Application>Microsoft Office PowerPoint</Application>
  <PresentationFormat>Presentazione su schermo (4:3)</PresentationFormat>
  <Paragraphs>146</Paragraphs>
  <Slides>21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21</vt:i4>
      </vt:variant>
    </vt:vector>
  </HeadingPairs>
  <TitlesOfParts>
    <vt:vector size="22" baseType="lpstr">
      <vt:lpstr>Struttura predefinita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fototherm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luca maresia</dc:creator>
  <cp:lastModifiedBy>EROS MIANI</cp:lastModifiedBy>
  <cp:revision>2019</cp:revision>
  <cp:lastPrinted>2022-05-20T16:57:44Z</cp:lastPrinted>
  <dcterms:created xsi:type="dcterms:W3CDTF">2008-03-28T13:34:52Z</dcterms:created>
  <dcterms:modified xsi:type="dcterms:W3CDTF">2022-06-21T05:19:58Z</dcterms:modified>
</cp:coreProperties>
</file>