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97"/>
  </p:notesMasterIdLst>
  <p:sldIdLst>
    <p:sldId id="257" r:id="rId6"/>
    <p:sldId id="258" r:id="rId7"/>
    <p:sldId id="259" r:id="rId8"/>
    <p:sldId id="261" r:id="rId9"/>
    <p:sldId id="309" r:id="rId10"/>
    <p:sldId id="287" r:id="rId11"/>
    <p:sldId id="288" r:id="rId12"/>
    <p:sldId id="289" r:id="rId13"/>
    <p:sldId id="269" r:id="rId14"/>
    <p:sldId id="290" r:id="rId15"/>
    <p:sldId id="292" r:id="rId16"/>
    <p:sldId id="293" r:id="rId17"/>
    <p:sldId id="373" r:id="rId18"/>
    <p:sldId id="380" r:id="rId19"/>
    <p:sldId id="377" r:id="rId20"/>
    <p:sldId id="336" r:id="rId21"/>
    <p:sldId id="378" r:id="rId22"/>
    <p:sldId id="353" r:id="rId23"/>
    <p:sldId id="345" r:id="rId24"/>
    <p:sldId id="352" r:id="rId25"/>
    <p:sldId id="354" r:id="rId26"/>
    <p:sldId id="355" r:id="rId27"/>
    <p:sldId id="356" r:id="rId28"/>
    <p:sldId id="359" r:id="rId29"/>
    <p:sldId id="358" r:id="rId30"/>
    <p:sldId id="361" r:id="rId31"/>
    <p:sldId id="362" r:id="rId32"/>
    <p:sldId id="317" r:id="rId33"/>
    <p:sldId id="379" r:id="rId34"/>
    <p:sldId id="263" r:id="rId35"/>
    <p:sldId id="286" r:id="rId36"/>
    <p:sldId id="366" r:id="rId37"/>
    <p:sldId id="367" r:id="rId38"/>
    <p:sldId id="368" r:id="rId39"/>
    <p:sldId id="369" r:id="rId40"/>
    <p:sldId id="291" r:id="rId41"/>
    <p:sldId id="370" r:id="rId42"/>
    <p:sldId id="371" r:id="rId43"/>
    <p:sldId id="294" r:id="rId44"/>
    <p:sldId id="298" r:id="rId45"/>
    <p:sldId id="295" r:id="rId46"/>
    <p:sldId id="296" r:id="rId47"/>
    <p:sldId id="297" r:id="rId48"/>
    <p:sldId id="382" r:id="rId49"/>
    <p:sldId id="383" r:id="rId50"/>
    <p:sldId id="384" r:id="rId51"/>
    <p:sldId id="385" r:id="rId52"/>
    <p:sldId id="386" r:id="rId53"/>
    <p:sldId id="299" r:id="rId54"/>
    <p:sldId id="387" r:id="rId55"/>
    <p:sldId id="300" r:id="rId56"/>
    <p:sldId id="301" r:id="rId57"/>
    <p:sldId id="388" r:id="rId58"/>
    <p:sldId id="390" r:id="rId59"/>
    <p:sldId id="302" r:id="rId60"/>
    <p:sldId id="304" r:id="rId61"/>
    <p:sldId id="305" r:id="rId62"/>
    <p:sldId id="306" r:id="rId63"/>
    <p:sldId id="391" r:id="rId64"/>
    <p:sldId id="308" r:id="rId65"/>
    <p:sldId id="310" r:id="rId66"/>
    <p:sldId id="1639" r:id="rId67"/>
    <p:sldId id="1640" r:id="rId68"/>
    <p:sldId id="1630" r:id="rId69"/>
    <p:sldId id="1632" r:id="rId70"/>
    <p:sldId id="303" r:id="rId71"/>
    <p:sldId id="1633" r:id="rId72"/>
    <p:sldId id="1634" r:id="rId73"/>
    <p:sldId id="1635" r:id="rId74"/>
    <p:sldId id="1636" r:id="rId75"/>
    <p:sldId id="1637" r:id="rId76"/>
    <p:sldId id="1638" r:id="rId77"/>
    <p:sldId id="1642" r:id="rId78"/>
    <p:sldId id="1644" r:id="rId79"/>
    <p:sldId id="1645" r:id="rId80"/>
    <p:sldId id="1647" r:id="rId81"/>
    <p:sldId id="320" r:id="rId82"/>
    <p:sldId id="1662" r:id="rId83"/>
    <p:sldId id="1654" r:id="rId84"/>
    <p:sldId id="1655" r:id="rId85"/>
    <p:sldId id="389" r:id="rId86"/>
    <p:sldId id="1656" r:id="rId87"/>
    <p:sldId id="1657" r:id="rId88"/>
    <p:sldId id="397" r:id="rId89"/>
    <p:sldId id="398" r:id="rId90"/>
    <p:sldId id="401" r:id="rId91"/>
    <p:sldId id="399" r:id="rId92"/>
    <p:sldId id="402" r:id="rId93"/>
    <p:sldId id="1661" r:id="rId94"/>
    <p:sldId id="1660" r:id="rId95"/>
    <p:sldId id="1648" r:id="rId9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93" userDrawn="1">
          <p15:clr>
            <a:srgbClr val="A4A3A4"/>
          </p15:clr>
        </p15:guide>
        <p15:guide id="4" pos="72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887"/>
    <a:srgbClr val="FFA300"/>
    <a:srgbClr val="FFFFFF"/>
    <a:srgbClr val="F5E68F"/>
    <a:srgbClr val="EAF2F3"/>
    <a:srgbClr val="D6EA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86" autoAdjust="0"/>
    <p:restoredTop sz="94660" autoAdjust="0"/>
  </p:normalViewPr>
  <p:slideViewPr>
    <p:cSldViewPr snapToGrid="0" showGuides="1">
      <p:cViewPr varScale="1">
        <p:scale>
          <a:sx n="72" d="100"/>
          <a:sy n="72" d="100"/>
        </p:scale>
        <p:origin x="332" y="48"/>
      </p:cViewPr>
      <p:guideLst>
        <p:guide orient="horz" pos="2160"/>
        <p:guide pos="3840"/>
        <p:guide pos="393"/>
        <p:guide pos="72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5" Type="http://schemas.openxmlformats.org/officeDocument/2006/relationships/slideMaster" Target="slideMasters/slideMaster2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slide" Target="slides/slide89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slide" Target="slides/slide82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56" Type="http://schemas.openxmlformats.org/officeDocument/2006/relationships/slide" Target="slides/slide51.xml"/><Relationship Id="rId77" Type="http://schemas.openxmlformats.org/officeDocument/2006/relationships/slide" Target="slides/slide72.xml"/><Relationship Id="rId100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93" Type="http://schemas.openxmlformats.org/officeDocument/2006/relationships/slide" Target="slides/slide88.xml"/><Relationship Id="rId98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fondazionenordest-my.sharepoint.com/personal/g_toschi_fondazionenordest_onmicrosoft_com/Documents/_Fondazione/2022/2022%20Rapporto/Presentazione/Incertezza/WUI_Data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fondazionenordest-my.sharepoint.com/personal/g_toschi_fondazionenordest_onmicrosoft_com/Documents/_Fondazione/2022/2022%20Rapporto/Rapporto/Finale/Grafici/3.2/Grafici3-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olazzi\AppData\Local\Microsoft\Windows\INetCache\Content.Outlook\2EQ40F29\Nuovi%20saldi%20(002)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894083552056002E-2"/>
          <c:y val="2.7095109294544287E-2"/>
          <c:w val="0.90137890966754153"/>
          <c:h val="0.92162401574803154"/>
        </c:manualLayout>
      </c:layout>
      <c:lineChart>
        <c:grouping val="standard"/>
        <c:varyColors val="0"/>
        <c:ser>
          <c:idx val="0"/>
          <c:order val="0"/>
          <c:spPr>
            <a:ln w="38100" cap="rnd">
              <a:solidFill>
                <a:srgbClr val="FFA300"/>
              </a:solidFill>
              <a:round/>
            </a:ln>
            <a:effectLst/>
          </c:spPr>
          <c:marker>
            <c:symbol val="none"/>
          </c:marker>
          <c:trendline>
            <c:spPr>
              <a:ln w="38100" cap="rnd">
                <a:solidFill>
                  <a:srgbClr val="004887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'F1'!$A$4:$A$132</c:f>
              <c:strCache>
                <c:ptCount val="129"/>
                <c:pt idx="0">
                  <c:v>1990q1</c:v>
                </c:pt>
                <c:pt idx="1">
                  <c:v>1990q2</c:v>
                </c:pt>
                <c:pt idx="2">
                  <c:v>1990q3</c:v>
                </c:pt>
                <c:pt idx="3">
                  <c:v>1990q4</c:v>
                </c:pt>
                <c:pt idx="4">
                  <c:v>1991q1</c:v>
                </c:pt>
                <c:pt idx="5">
                  <c:v>1991q2</c:v>
                </c:pt>
                <c:pt idx="6">
                  <c:v>1991q3</c:v>
                </c:pt>
                <c:pt idx="7">
                  <c:v>1991q4</c:v>
                </c:pt>
                <c:pt idx="8">
                  <c:v>1992q1</c:v>
                </c:pt>
                <c:pt idx="9">
                  <c:v>1992q2</c:v>
                </c:pt>
                <c:pt idx="10">
                  <c:v>1992q3</c:v>
                </c:pt>
                <c:pt idx="11">
                  <c:v>1992q4</c:v>
                </c:pt>
                <c:pt idx="12">
                  <c:v>1993q1</c:v>
                </c:pt>
                <c:pt idx="13">
                  <c:v>1993q2</c:v>
                </c:pt>
                <c:pt idx="14">
                  <c:v>1993q3</c:v>
                </c:pt>
                <c:pt idx="15">
                  <c:v>1993q4</c:v>
                </c:pt>
                <c:pt idx="16">
                  <c:v>1994q1</c:v>
                </c:pt>
                <c:pt idx="17">
                  <c:v>1994q2</c:v>
                </c:pt>
                <c:pt idx="18">
                  <c:v>1994q3</c:v>
                </c:pt>
                <c:pt idx="19">
                  <c:v>1994q4</c:v>
                </c:pt>
                <c:pt idx="20">
                  <c:v>1995q1</c:v>
                </c:pt>
                <c:pt idx="21">
                  <c:v>1995q2</c:v>
                </c:pt>
                <c:pt idx="22">
                  <c:v>1995q3</c:v>
                </c:pt>
                <c:pt idx="23">
                  <c:v>1995q4</c:v>
                </c:pt>
                <c:pt idx="24">
                  <c:v>1996q1</c:v>
                </c:pt>
                <c:pt idx="25">
                  <c:v>1996q2</c:v>
                </c:pt>
                <c:pt idx="26">
                  <c:v>1996q3</c:v>
                </c:pt>
                <c:pt idx="27">
                  <c:v>1996q4</c:v>
                </c:pt>
                <c:pt idx="28">
                  <c:v>1997q1</c:v>
                </c:pt>
                <c:pt idx="29">
                  <c:v>1997q2</c:v>
                </c:pt>
                <c:pt idx="30">
                  <c:v>1997q3</c:v>
                </c:pt>
                <c:pt idx="31">
                  <c:v>1997q4</c:v>
                </c:pt>
                <c:pt idx="32">
                  <c:v>1998q1</c:v>
                </c:pt>
                <c:pt idx="33">
                  <c:v>1998q2</c:v>
                </c:pt>
                <c:pt idx="34">
                  <c:v>1998q3</c:v>
                </c:pt>
                <c:pt idx="35">
                  <c:v>1998q4</c:v>
                </c:pt>
                <c:pt idx="36">
                  <c:v>1999q1</c:v>
                </c:pt>
                <c:pt idx="37">
                  <c:v>1999q2</c:v>
                </c:pt>
                <c:pt idx="38">
                  <c:v>1999q3</c:v>
                </c:pt>
                <c:pt idx="39">
                  <c:v>1999q4</c:v>
                </c:pt>
                <c:pt idx="40">
                  <c:v>2000q1</c:v>
                </c:pt>
                <c:pt idx="41">
                  <c:v>2000q2</c:v>
                </c:pt>
                <c:pt idx="42">
                  <c:v>2000q3</c:v>
                </c:pt>
                <c:pt idx="43">
                  <c:v>2000q4</c:v>
                </c:pt>
                <c:pt idx="44">
                  <c:v>2001q1</c:v>
                </c:pt>
                <c:pt idx="45">
                  <c:v>2001q2</c:v>
                </c:pt>
                <c:pt idx="46">
                  <c:v>2001q3</c:v>
                </c:pt>
                <c:pt idx="47">
                  <c:v>2001q4</c:v>
                </c:pt>
                <c:pt idx="48">
                  <c:v>2002q1</c:v>
                </c:pt>
                <c:pt idx="49">
                  <c:v>2002q2</c:v>
                </c:pt>
                <c:pt idx="50">
                  <c:v>2002q3</c:v>
                </c:pt>
                <c:pt idx="51">
                  <c:v>2002q4</c:v>
                </c:pt>
                <c:pt idx="52">
                  <c:v>2003q1</c:v>
                </c:pt>
                <c:pt idx="53">
                  <c:v>2003q2</c:v>
                </c:pt>
                <c:pt idx="54">
                  <c:v>2003q3</c:v>
                </c:pt>
                <c:pt idx="55">
                  <c:v>2003q4</c:v>
                </c:pt>
                <c:pt idx="56">
                  <c:v>2004q1</c:v>
                </c:pt>
                <c:pt idx="57">
                  <c:v>2004q2</c:v>
                </c:pt>
                <c:pt idx="58">
                  <c:v>2004q3</c:v>
                </c:pt>
                <c:pt idx="59">
                  <c:v>2004q4</c:v>
                </c:pt>
                <c:pt idx="60">
                  <c:v>2005q1</c:v>
                </c:pt>
                <c:pt idx="61">
                  <c:v>2005q2</c:v>
                </c:pt>
                <c:pt idx="62">
                  <c:v>2005q3</c:v>
                </c:pt>
                <c:pt idx="63">
                  <c:v>2005q4</c:v>
                </c:pt>
                <c:pt idx="64">
                  <c:v>2006q1</c:v>
                </c:pt>
                <c:pt idx="65">
                  <c:v>2006q2</c:v>
                </c:pt>
                <c:pt idx="66">
                  <c:v>2006q3</c:v>
                </c:pt>
                <c:pt idx="67">
                  <c:v>2006q4</c:v>
                </c:pt>
                <c:pt idx="68">
                  <c:v>2007q1</c:v>
                </c:pt>
                <c:pt idx="69">
                  <c:v>2007q2</c:v>
                </c:pt>
                <c:pt idx="70">
                  <c:v>2007q3</c:v>
                </c:pt>
                <c:pt idx="71">
                  <c:v>2007q4</c:v>
                </c:pt>
                <c:pt idx="72">
                  <c:v>2008q1</c:v>
                </c:pt>
                <c:pt idx="73">
                  <c:v>2008q2</c:v>
                </c:pt>
                <c:pt idx="74">
                  <c:v>2008q3</c:v>
                </c:pt>
                <c:pt idx="75">
                  <c:v>2008q4</c:v>
                </c:pt>
                <c:pt idx="76">
                  <c:v>2009q1</c:v>
                </c:pt>
                <c:pt idx="77">
                  <c:v>2009q2</c:v>
                </c:pt>
                <c:pt idx="78">
                  <c:v>2009q3</c:v>
                </c:pt>
                <c:pt idx="79">
                  <c:v>2009q4</c:v>
                </c:pt>
                <c:pt idx="80">
                  <c:v>2010q1</c:v>
                </c:pt>
                <c:pt idx="81">
                  <c:v>2010q2</c:v>
                </c:pt>
                <c:pt idx="82">
                  <c:v>2010q3</c:v>
                </c:pt>
                <c:pt idx="83">
                  <c:v>2010q4</c:v>
                </c:pt>
                <c:pt idx="84">
                  <c:v>2011q1</c:v>
                </c:pt>
                <c:pt idx="85">
                  <c:v>2011q2</c:v>
                </c:pt>
                <c:pt idx="86">
                  <c:v>2011q3</c:v>
                </c:pt>
                <c:pt idx="87">
                  <c:v>2011q4</c:v>
                </c:pt>
                <c:pt idx="88">
                  <c:v>2012q1</c:v>
                </c:pt>
                <c:pt idx="89">
                  <c:v>2012q2</c:v>
                </c:pt>
                <c:pt idx="90">
                  <c:v>2012q3</c:v>
                </c:pt>
                <c:pt idx="91">
                  <c:v>2012q4</c:v>
                </c:pt>
                <c:pt idx="92">
                  <c:v>2013q1</c:v>
                </c:pt>
                <c:pt idx="93">
                  <c:v>2013q2</c:v>
                </c:pt>
                <c:pt idx="94">
                  <c:v>2013q3</c:v>
                </c:pt>
                <c:pt idx="95">
                  <c:v>2013q4</c:v>
                </c:pt>
                <c:pt idx="96">
                  <c:v>2014q1</c:v>
                </c:pt>
                <c:pt idx="97">
                  <c:v>2014q2</c:v>
                </c:pt>
                <c:pt idx="98">
                  <c:v>2014q3</c:v>
                </c:pt>
                <c:pt idx="99">
                  <c:v>2014q4</c:v>
                </c:pt>
                <c:pt idx="100">
                  <c:v>2015q1</c:v>
                </c:pt>
                <c:pt idx="101">
                  <c:v>2015q2</c:v>
                </c:pt>
                <c:pt idx="102">
                  <c:v>2015q3</c:v>
                </c:pt>
                <c:pt idx="103">
                  <c:v>2015q4</c:v>
                </c:pt>
                <c:pt idx="104">
                  <c:v>2016q1</c:v>
                </c:pt>
                <c:pt idx="105">
                  <c:v>2016q2</c:v>
                </c:pt>
                <c:pt idx="106">
                  <c:v>2016q3</c:v>
                </c:pt>
                <c:pt idx="107">
                  <c:v>2016q4</c:v>
                </c:pt>
                <c:pt idx="108">
                  <c:v>2017q1</c:v>
                </c:pt>
                <c:pt idx="109">
                  <c:v>2017q2</c:v>
                </c:pt>
                <c:pt idx="110">
                  <c:v>2017q3</c:v>
                </c:pt>
                <c:pt idx="111">
                  <c:v>2017q4</c:v>
                </c:pt>
                <c:pt idx="112">
                  <c:v>2018q1</c:v>
                </c:pt>
                <c:pt idx="113">
                  <c:v>2018q2</c:v>
                </c:pt>
                <c:pt idx="114">
                  <c:v>2018q3</c:v>
                </c:pt>
                <c:pt idx="115">
                  <c:v>2018q4</c:v>
                </c:pt>
                <c:pt idx="116">
                  <c:v>2019q1</c:v>
                </c:pt>
                <c:pt idx="117">
                  <c:v>2019q2</c:v>
                </c:pt>
                <c:pt idx="118">
                  <c:v>2019q3</c:v>
                </c:pt>
                <c:pt idx="119">
                  <c:v>2019q4</c:v>
                </c:pt>
                <c:pt idx="120">
                  <c:v>2020q1</c:v>
                </c:pt>
                <c:pt idx="121">
                  <c:v>2020q2</c:v>
                </c:pt>
                <c:pt idx="122">
                  <c:v>2020q3</c:v>
                </c:pt>
                <c:pt idx="123">
                  <c:v>2020q4</c:v>
                </c:pt>
                <c:pt idx="124">
                  <c:v>2021q1</c:v>
                </c:pt>
                <c:pt idx="125">
                  <c:v>2021q2</c:v>
                </c:pt>
                <c:pt idx="126">
                  <c:v>2021q3</c:v>
                </c:pt>
                <c:pt idx="127">
                  <c:v>2021q4</c:v>
                </c:pt>
                <c:pt idx="128">
                  <c:v>2022q1</c:v>
                </c:pt>
              </c:strCache>
            </c:strRef>
          </c:cat>
          <c:val>
            <c:numRef>
              <c:f>'F1'!$C$4:$C$132</c:f>
              <c:numCache>
                <c:formatCode>#,##0</c:formatCode>
                <c:ptCount val="129"/>
                <c:pt idx="0">
                  <c:v>12496.47</c:v>
                </c:pt>
                <c:pt idx="1">
                  <c:v>8769.9650000000001</c:v>
                </c:pt>
                <c:pt idx="2">
                  <c:v>16198.83</c:v>
                </c:pt>
                <c:pt idx="3">
                  <c:v>11872.27</c:v>
                </c:pt>
                <c:pt idx="4">
                  <c:v>8223.5499999999993</c:v>
                </c:pt>
                <c:pt idx="5">
                  <c:v>10483.81</c:v>
                </c:pt>
                <c:pt idx="6">
                  <c:v>6208.3220000000001</c:v>
                </c:pt>
                <c:pt idx="7">
                  <c:v>7314.1329999999998</c:v>
                </c:pt>
                <c:pt idx="8">
                  <c:v>12616.9</c:v>
                </c:pt>
                <c:pt idx="9">
                  <c:v>7358.835</c:v>
                </c:pt>
                <c:pt idx="10">
                  <c:v>6777.6109999999999</c:v>
                </c:pt>
                <c:pt idx="11">
                  <c:v>13982.37</c:v>
                </c:pt>
                <c:pt idx="12">
                  <c:v>13705.72</c:v>
                </c:pt>
                <c:pt idx="13">
                  <c:v>10558.9</c:v>
                </c:pt>
                <c:pt idx="14">
                  <c:v>15698.88</c:v>
                </c:pt>
                <c:pt idx="15">
                  <c:v>11880.08</c:v>
                </c:pt>
                <c:pt idx="16">
                  <c:v>9655.8529999999992</c:v>
                </c:pt>
                <c:pt idx="17">
                  <c:v>9446.2360000000008</c:v>
                </c:pt>
                <c:pt idx="18">
                  <c:v>12937.13</c:v>
                </c:pt>
                <c:pt idx="19">
                  <c:v>8478.3179999999993</c:v>
                </c:pt>
                <c:pt idx="20">
                  <c:v>11010.07</c:v>
                </c:pt>
                <c:pt idx="21">
                  <c:v>9926.9740000000002</c:v>
                </c:pt>
                <c:pt idx="22">
                  <c:v>8000.6670000000004</c:v>
                </c:pt>
                <c:pt idx="23">
                  <c:v>11781.52</c:v>
                </c:pt>
                <c:pt idx="24">
                  <c:v>10780.95</c:v>
                </c:pt>
                <c:pt idx="25">
                  <c:v>11799.2</c:v>
                </c:pt>
                <c:pt idx="26">
                  <c:v>9862.2459999999992</c:v>
                </c:pt>
                <c:pt idx="27">
                  <c:v>8467.3970000000008</c:v>
                </c:pt>
                <c:pt idx="28">
                  <c:v>8311.3050000000003</c:v>
                </c:pt>
                <c:pt idx="29">
                  <c:v>11003.56</c:v>
                </c:pt>
                <c:pt idx="30">
                  <c:v>8718.8449999999993</c:v>
                </c:pt>
                <c:pt idx="31">
                  <c:v>6869.1059999999998</c:v>
                </c:pt>
                <c:pt idx="32">
                  <c:v>13808.13</c:v>
                </c:pt>
                <c:pt idx="33">
                  <c:v>9724.482</c:v>
                </c:pt>
                <c:pt idx="34">
                  <c:v>14250.31</c:v>
                </c:pt>
                <c:pt idx="35">
                  <c:v>9511.1049999999996</c:v>
                </c:pt>
                <c:pt idx="36">
                  <c:v>11074.92</c:v>
                </c:pt>
                <c:pt idx="37">
                  <c:v>13018.25</c:v>
                </c:pt>
                <c:pt idx="38">
                  <c:v>5777.7690000000002</c:v>
                </c:pt>
                <c:pt idx="39">
                  <c:v>7862.549</c:v>
                </c:pt>
                <c:pt idx="40">
                  <c:v>5832.3329999999996</c:v>
                </c:pt>
                <c:pt idx="41">
                  <c:v>5569.9409999999998</c:v>
                </c:pt>
                <c:pt idx="42">
                  <c:v>13816.67</c:v>
                </c:pt>
                <c:pt idx="43">
                  <c:v>11881.05</c:v>
                </c:pt>
                <c:pt idx="44">
                  <c:v>22324.51</c:v>
                </c:pt>
                <c:pt idx="45">
                  <c:v>13179.21</c:v>
                </c:pt>
                <c:pt idx="46">
                  <c:v>25155.95</c:v>
                </c:pt>
                <c:pt idx="47">
                  <c:v>23448.18</c:v>
                </c:pt>
                <c:pt idx="48">
                  <c:v>22597.360000000001</c:v>
                </c:pt>
                <c:pt idx="49">
                  <c:v>17938.45</c:v>
                </c:pt>
                <c:pt idx="50">
                  <c:v>14136.45</c:v>
                </c:pt>
                <c:pt idx="51">
                  <c:v>27832.880000000001</c:v>
                </c:pt>
                <c:pt idx="52">
                  <c:v>25718.62</c:v>
                </c:pt>
                <c:pt idx="53">
                  <c:v>34454.82</c:v>
                </c:pt>
                <c:pt idx="54">
                  <c:v>23886.34</c:v>
                </c:pt>
                <c:pt idx="55">
                  <c:v>12058.21</c:v>
                </c:pt>
                <c:pt idx="56">
                  <c:v>16122.31</c:v>
                </c:pt>
                <c:pt idx="57">
                  <c:v>9975.3389999999999</c:v>
                </c:pt>
                <c:pt idx="58">
                  <c:v>14397.81</c:v>
                </c:pt>
                <c:pt idx="59">
                  <c:v>13202.73</c:v>
                </c:pt>
                <c:pt idx="60">
                  <c:v>11537.9</c:v>
                </c:pt>
                <c:pt idx="61">
                  <c:v>11866.98</c:v>
                </c:pt>
                <c:pt idx="62">
                  <c:v>20193.73</c:v>
                </c:pt>
                <c:pt idx="63">
                  <c:v>12165.63</c:v>
                </c:pt>
                <c:pt idx="64">
                  <c:v>11552.83</c:v>
                </c:pt>
                <c:pt idx="65">
                  <c:v>8235.1579999999994</c:v>
                </c:pt>
                <c:pt idx="66">
                  <c:v>11854.69</c:v>
                </c:pt>
                <c:pt idx="67">
                  <c:v>9051.4310000000005</c:v>
                </c:pt>
                <c:pt idx="68">
                  <c:v>13357.51</c:v>
                </c:pt>
                <c:pt idx="69">
                  <c:v>18459.61</c:v>
                </c:pt>
                <c:pt idx="70">
                  <c:v>21867.71</c:v>
                </c:pt>
                <c:pt idx="71">
                  <c:v>13843.68</c:v>
                </c:pt>
                <c:pt idx="72">
                  <c:v>13176.87</c:v>
                </c:pt>
                <c:pt idx="73">
                  <c:v>18019.05</c:v>
                </c:pt>
                <c:pt idx="74">
                  <c:v>14048.15</c:v>
                </c:pt>
                <c:pt idx="75">
                  <c:v>13245.42</c:v>
                </c:pt>
                <c:pt idx="76">
                  <c:v>21794.11</c:v>
                </c:pt>
                <c:pt idx="77">
                  <c:v>18972.07</c:v>
                </c:pt>
                <c:pt idx="78">
                  <c:v>14507.25</c:v>
                </c:pt>
                <c:pt idx="79">
                  <c:v>18951.79</c:v>
                </c:pt>
                <c:pt idx="80">
                  <c:v>19711.91</c:v>
                </c:pt>
                <c:pt idx="81">
                  <c:v>21449.03</c:v>
                </c:pt>
                <c:pt idx="82">
                  <c:v>19653.439999999999</c:v>
                </c:pt>
                <c:pt idx="83">
                  <c:v>14901.64</c:v>
                </c:pt>
                <c:pt idx="84">
                  <c:v>13397.83</c:v>
                </c:pt>
                <c:pt idx="85">
                  <c:v>14121</c:v>
                </c:pt>
                <c:pt idx="86">
                  <c:v>20227.560000000001</c:v>
                </c:pt>
                <c:pt idx="87">
                  <c:v>19436.98</c:v>
                </c:pt>
                <c:pt idx="88">
                  <c:v>18629.88</c:v>
                </c:pt>
                <c:pt idx="89">
                  <c:v>36827.879999999997</c:v>
                </c:pt>
                <c:pt idx="90">
                  <c:v>25945.24</c:v>
                </c:pt>
                <c:pt idx="91">
                  <c:v>38752.269999999997</c:v>
                </c:pt>
                <c:pt idx="92">
                  <c:v>31598.92</c:v>
                </c:pt>
                <c:pt idx="93">
                  <c:v>14113.9</c:v>
                </c:pt>
                <c:pt idx="94">
                  <c:v>15802.53</c:v>
                </c:pt>
                <c:pt idx="95">
                  <c:v>18492.009999999998</c:v>
                </c:pt>
                <c:pt idx="96">
                  <c:v>19536.86</c:v>
                </c:pt>
                <c:pt idx="97">
                  <c:v>20086.099999999999</c:v>
                </c:pt>
                <c:pt idx="98">
                  <c:v>14211.19</c:v>
                </c:pt>
                <c:pt idx="99">
                  <c:v>17252.02</c:v>
                </c:pt>
                <c:pt idx="100">
                  <c:v>29838.2</c:v>
                </c:pt>
                <c:pt idx="101">
                  <c:v>25360.74</c:v>
                </c:pt>
                <c:pt idx="102">
                  <c:v>21280.47</c:v>
                </c:pt>
                <c:pt idx="103">
                  <c:v>18517.900000000001</c:v>
                </c:pt>
                <c:pt idx="104">
                  <c:v>22826.080000000002</c:v>
                </c:pt>
                <c:pt idx="105">
                  <c:v>18513.21</c:v>
                </c:pt>
                <c:pt idx="106">
                  <c:v>30182.29</c:v>
                </c:pt>
                <c:pt idx="107">
                  <c:v>32031.3</c:v>
                </c:pt>
                <c:pt idx="108">
                  <c:v>29910.11</c:v>
                </c:pt>
                <c:pt idx="109">
                  <c:v>16514.349999999999</c:v>
                </c:pt>
                <c:pt idx="110">
                  <c:v>16325.61</c:v>
                </c:pt>
                <c:pt idx="111">
                  <c:v>28396.560000000001</c:v>
                </c:pt>
                <c:pt idx="112">
                  <c:v>13622.16</c:v>
                </c:pt>
                <c:pt idx="113">
                  <c:v>25653.23</c:v>
                </c:pt>
                <c:pt idx="114">
                  <c:v>28710.76</c:v>
                </c:pt>
                <c:pt idx="115">
                  <c:v>26443.05</c:v>
                </c:pt>
                <c:pt idx="116">
                  <c:v>36588.019999999997</c:v>
                </c:pt>
                <c:pt idx="117">
                  <c:v>40489.040000000001</c:v>
                </c:pt>
                <c:pt idx="118">
                  <c:v>32800.980000000003</c:v>
                </c:pt>
                <c:pt idx="119">
                  <c:v>52716.26</c:v>
                </c:pt>
                <c:pt idx="120">
                  <c:v>55684.71</c:v>
                </c:pt>
                <c:pt idx="121">
                  <c:v>28914.37</c:v>
                </c:pt>
                <c:pt idx="122">
                  <c:v>27497.73</c:v>
                </c:pt>
                <c:pt idx="123">
                  <c:v>22319.62</c:v>
                </c:pt>
                <c:pt idx="124">
                  <c:v>11888.73</c:v>
                </c:pt>
                <c:pt idx="125">
                  <c:v>18072.810000000001</c:v>
                </c:pt>
                <c:pt idx="126">
                  <c:v>21508.560000000001</c:v>
                </c:pt>
                <c:pt idx="127">
                  <c:v>19802.650000000001</c:v>
                </c:pt>
                <c:pt idx="128">
                  <c:v>26455.02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ACF-49F4-9842-5BC206F5EF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85852271"/>
        <c:axId val="684864799"/>
      </c:lineChart>
      <c:catAx>
        <c:axId val="6858522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488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it-IT"/>
          </a:p>
        </c:txPr>
        <c:crossAx val="684864799"/>
        <c:crosses val="autoZero"/>
        <c:auto val="1"/>
        <c:lblAlgn val="ctr"/>
        <c:lblOffset val="100"/>
        <c:tickLblSkip val="16"/>
        <c:noMultiLvlLbl val="0"/>
      </c:catAx>
      <c:valAx>
        <c:axId val="684864799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488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it-IT"/>
          </a:p>
        </c:txPr>
        <c:crossAx val="6858522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rgbClr val="004887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it-IT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'https://fondazionenordest-my.sharepoint.com/personal/g_toschi_fondazionenordest_onmicrosoft_com/Documents/_Fondazione/2022/2022 Rapporto/Rapporto/3 parte/3.2 Fano Oliva Toschi/Indipendente/[Indipendenti_Istat.xlsx]imprenditoria nord est'!$P$22</c:f>
              <c:strCache>
                <c:ptCount val="1"/>
                <c:pt idx="0">
                  <c:v>Indip. 15-34</c:v>
                </c:pt>
              </c:strCache>
            </c:strRef>
          </c:tx>
          <c:spPr>
            <a:ln w="63500" cap="rnd">
              <a:solidFill>
                <a:srgbClr val="ED7D31"/>
              </a:solidFill>
              <a:round/>
            </a:ln>
            <a:effectLst/>
          </c:spPr>
          <c:marker>
            <c:symbol val="none"/>
          </c:marker>
          <c:cat>
            <c:strRef>
              <c:f>'[1]imprenditoria nord est'!$O$23:$O$34</c:f>
              <c:strCache>
                <c:ptCount val="12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strCache>
            </c:strRef>
          </c:cat>
          <c:val>
            <c:numRef>
              <c:f>'[1]imprenditoria nord est'!$P$23:$P$34</c:f>
              <c:numCache>
                <c:formatCode>General</c:formatCode>
                <c:ptCount val="12"/>
                <c:pt idx="0">
                  <c:v>100</c:v>
                </c:pt>
                <c:pt idx="1">
                  <c:v>97.15798616469219</c:v>
                </c:pt>
                <c:pt idx="2">
                  <c:v>89.565761801676288</c:v>
                </c:pt>
                <c:pt idx="3">
                  <c:v>87.707386326060018</c:v>
                </c:pt>
                <c:pt idx="4">
                  <c:v>84.401109293640957</c:v>
                </c:pt>
                <c:pt idx="5">
                  <c:v>82.905590998672892</c:v>
                </c:pt>
                <c:pt idx="6">
                  <c:v>78.257227383151616</c:v>
                </c:pt>
                <c:pt idx="7">
                  <c:v>80.279616068003762</c:v>
                </c:pt>
                <c:pt idx="8">
                  <c:v>69.409772894612701</c:v>
                </c:pt>
                <c:pt idx="9">
                  <c:v>66.45312617112927</c:v>
                </c:pt>
                <c:pt idx="10">
                  <c:v>70.266433285863556</c:v>
                </c:pt>
                <c:pt idx="11">
                  <c:v>65.996358201321797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F8D-4D14-AE0F-564A7F07CE75}"/>
            </c:ext>
          </c:extLst>
        </c:ser>
        <c:ser>
          <c:idx val="1"/>
          <c:order val="1"/>
          <c:tx>
            <c:strRef>
              <c:f>'https://fondazionenordest-my.sharepoint.com/personal/g_toschi_fondazionenordest_onmicrosoft_com/Documents/_Fondazione/2022/2022 Rapporto/Rapporto/3 parte/3.2 Fano Oliva Toschi/Indipendente/[Indipendenti_Istat.xlsx]imprenditoria nord est'!$Q$22</c:f>
              <c:strCache>
                <c:ptCount val="1"/>
                <c:pt idx="0">
                  <c:v>Indip. 15-64</c:v>
                </c:pt>
              </c:strCache>
            </c:strRef>
          </c:tx>
          <c:spPr>
            <a:ln w="63500" cap="rnd">
              <a:solidFill>
                <a:srgbClr val="004887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'[1]imprenditoria nord est'!$O$23:$O$34</c:f>
              <c:strCache>
                <c:ptCount val="12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strCache>
            </c:strRef>
          </c:cat>
          <c:val>
            <c:numRef>
              <c:f>'[1]imprenditoria nord est'!$Q$23:$Q$34</c:f>
              <c:numCache>
                <c:formatCode>General</c:formatCode>
                <c:ptCount val="12"/>
                <c:pt idx="0">
                  <c:v>100</c:v>
                </c:pt>
                <c:pt idx="1">
                  <c:v>101.14152514040057</c:v>
                </c:pt>
                <c:pt idx="2">
                  <c:v>99.480273000199233</c:v>
                </c:pt>
                <c:pt idx="3">
                  <c:v>99.236619309259495</c:v>
                </c:pt>
                <c:pt idx="4">
                  <c:v>100.09151787975696</c:v>
                </c:pt>
                <c:pt idx="5">
                  <c:v>99.969268903845432</c:v>
                </c:pt>
                <c:pt idx="6">
                  <c:v>97.271855381487711</c:v>
                </c:pt>
                <c:pt idx="7">
                  <c:v>97.436148549390936</c:v>
                </c:pt>
                <c:pt idx="8">
                  <c:v>94.90632081238158</c:v>
                </c:pt>
                <c:pt idx="9">
                  <c:v>94.626026199103734</c:v>
                </c:pt>
                <c:pt idx="10">
                  <c:v>95.510811604872401</c:v>
                </c:pt>
                <c:pt idx="11">
                  <c:v>91.01875272274134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F8D-4D14-AE0F-564A7F07CE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41352248"/>
        <c:axId val="741347768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'https://fondazionenordest-my.sharepoint.com/personal/g_toschi_fondazionenordest_onmicrosoft_com/Documents/_Fondazione/2022/2022 Rapporto/Rapporto/3 parte/3.2 Fano Oliva Toschi/Indipendente/[Indipendenti_Istat.xlsx]imprenditoria nord est'!$R$22</c15:sqref>
                        </c15:formulaRef>
                      </c:ext>
                    </c:extLst>
                    <c:strCache>
                      <c:ptCount val="1"/>
                      <c:pt idx="0">
                        <c:v>dip. 15-34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>
                      <c:ext uri="{02D57815-91ED-43cb-92C2-25804820EDAC}">
                        <c15:formulaRef>
                          <c15:sqref>'[1]imprenditoria nord est'!$O$23:$O$34</c15:sqref>
                        </c15:formulaRef>
                      </c:ext>
                    </c:extLst>
                    <c:strCache>
                      <c:ptCount val="12"/>
                      <c:pt idx="0">
                        <c:v>2009</c:v>
                      </c:pt>
                      <c:pt idx="1">
                        <c:v>2010</c:v>
                      </c:pt>
                      <c:pt idx="2">
                        <c:v>2011</c:v>
                      </c:pt>
                      <c:pt idx="3">
                        <c:v>2012</c:v>
                      </c:pt>
                      <c:pt idx="4">
                        <c:v>2013</c:v>
                      </c:pt>
                      <c:pt idx="5">
                        <c:v>2014</c:v>
                      </c:pt>
                      <c:pt idx="6">
                        <c:v>2015</c:v>
                      </c:pt>
                      <c:pt idx="7">
                        <c:v>2016</c:v>
                      </c:pt>
                      <c:pt idx="8">
                        <c:v>2017</c:v>
                      </c:pt>
                      <c:pt idx="9">
                        <c:v>2018</c:v>
                      </c:pt>
                      <c:pt idx="10">
                        <c:v>2019</c:v>
                      </c:pt>
                      <c:pt idx="11">
                        <c:v>2020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'[1]imprenditoria nord est'!$R$23:$R$34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100</c:v>
                      </c:pt>
                      <c:pt idx="1">
                        <c:v>93.345690241671988</c:v>
                      </c:pt>
                      <c:pt idx="2">
                        <c:v>91.148627572661638</c:v>
                      </c:pt>
                      <c:pt idx="3">
                        <c:v>86.207938276587896</c:v>
                      </c:pt>
                      <c:pt idx="4">
                        <c:v>79.327094295381954</c:v>
                      </c:pt>
                      <c:pt idx="5">
                        <c:v>77.24776065148852</c:v>
                      </c:pt>
                      <c:pt idx="6">
                        <c:v>75.840006418606094</c:v>
                      </c:pt>
                      <c:pt idx="7">
                        <c:v>77.715401952926399</c:v>
                      </c:pt>
                      <c:pt idx="8">
                        <c:v>80.454034511469573</c:v>
                      </c:pt>
                      <c:pt idx="9">
                        <c:v>82.201303533753759</c:v>
                      </c:pt>
                      <c:pt idx="10">
                        <c:v>83.345763924650143</c:v>
                      </c:pt>
                      <c:pt idx="11">
                        <c:v>80.35701859021539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6F8D-4D14-AE0F-564A7F07CE75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'https://fondazionenordest-my.sharepoint.com/personal/g_toschi_fondazionenordest_onmicrosoft_com/Documents/_Fondazione/2022/2022 Rapporto/Rapporto/3 parte/3.2 Fano Oliva Toschi/Indipendente/[Indipendenti_Istat.xlsx]imprenditoria nord est'!$S$22</c15:sqref>
                        </c15:formulaRef>
                      </c:ext>
                    </c:extLst>
                    <c:strCache>
                      <c:ptCount val="1"/>
                      <c:pt idx="0">
                        <c:v>dip. 15-64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prstDash val="dash"/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'[1]imprenditoria nord est'!$O$23:$O$34</c15:sqref>
                        </c15:formulaRef>
                      </c:ext>
                    </c:extLst>
                    <c:strCache>
                      <c:ptCount val="12"/>
                      <c:pt idx="0">
                        <c:v>2009</c:v>
                      </c:pt>
                      <c:pt idx="1">
                        <c:v>2010</c:v>
                      </c:pt>
                      <c:pt idx="2">
                        <c:v>2011</c:v>
                      </c:pt>
                      <c:pt idx="3">
                        <c:v>2012</c:v>
                      </c:pt>
                      <c:pt idx="4">
                        <c:v>2013</c:v>
                      </c:pt>
                      <c:pt idx="5">
                        <c:v>2014</c:v>
                      </c:pt>
                      <c:pt idx="6">
                        <c:v>2015</c:v>
                      </c:pt>
                      <c:pt idx="7">
                        <c:v>2016</c:v>
                      </c:pt>
                      <c:pt idx="8">
                        <c:v>2017</c:v>
                      </c:pt>
                      <c:pt idx="9">
                        <c:v>2018</c:v>
                      </c:pt>
                      <c:pt idx="10">
                        <c:v>2019</c:v>
                      </c:pt>
                      <c:pt idx="11">
                        <c:v>2020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'[1]imprenditoria nord est'!$S$23:$S$34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100</c:v>
                      </c:pt>
                      <c:pt idx="1">
                        <c:v>99.195901957721318</c:v>
                      </c:pt>
                      <c:pt idx="2">
                        <c:v>101.00746441945985</c:v>
                      </c:pt>
                      <c:pt idx="3">
                        <c:v>100.90531945435433</c:v>
                      </c:pt>
                      <c:pt idx="4">
                        <c:v>98.410116652663845</c:v>
                      </c:pt>
                      <c:pt idx="5">
                        <c:v>99.298416344038799</c:v>
                      </c:pt>
                      <c:pt idx="6">
                        <c:v>100.01899880518626</c:v>
                      </c:pt>
                      <c:pt idx="7">
                        <c:v>102.2309346989956</c:v>
                      </c:pt>
                      <c:pt idx="8">
                        <c:v>104.74265590630634</c:v>
                      </c:pt>
                      <c:pt idx="9">
                        <c:v>106.33143099000664</c:v>
                      </c:pt>
                      <c:pt idx="10">
                        <c:v>107.63401018335958</c:v>
                      </c:pt>
                      <c:pt idx="11">
                        <c:v>106.33866109086918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6F8D-4D14-AE0F-564A7F07CE75}"/>
                  </c:ext>
                </c:extLst>
              </c15:ser>
            </c15:filteredLineSeries>
          </c:ext>
        </c:extLst>
      </c:lineChart>
      <c:catAx>
        <c:axId val="741352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rgbClr val="004887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741347768"/>
        <c:crosses val="autoZero"/>
        <c:auto val="1"/>
        <c:lblAlgn val="ctr"/>
        <c:lblOffset val="100"/>
        <c:noMultiLvlLbl val="0"/>
      </c:catAx>
      <c:valAx>
        <c:axId val="741347768"/>
        <c:scaling>
          <c:orientation val="minMax"/>
          <c:min val="6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rgbClr val="004887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741352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4887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 b="1">
          <a:solidFill>
            <a:srgbClr val="004887"/>
          </a:solidFill>
        </a:defRPr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r>
              <a:rPr lang="en-US" sz="2800" b="1" dirty="0">
                <a:solidFill>
                  <a:srgbClr val="FFC000"/>
                </a:solidFill>
              </a:rPr>
              <a:t>Dalla </a:t>
            </a:r>
            <a:r>
              <a:rPr lang="en-US" sz="2800" b="1" dirty="0" err="1">
                <a:solidFill>
                  <a:srgbClr val="FFC000"/>
                </a:solidFill>
              </a:rPr>
              <a:t>fuga</a:t>
            </a:r>
            <a:r>
              <a:rPr lang="en-US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 err="1">
                <a:solidFill>
                  <a:srgbClr val="FFC000"/>
                </a:solidFill>
              </a:rPr>
              <a:t>nessuna</a:t>
            </a:r>
            <a:r>
              <a:rPr lang="en-US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 err="1">
                <a:solidFill>
                  <a:srgbClr val="FFC000"/>
                </a:solidFill>
              </a:rPr>
              <a:t>regione</a:t>
            </a:r>
            <a:r>
              <a:rPr lang="en-US" sz="2800" b="1" dirty="0">
                <a:solidFill>
                  <a:srgbClr val="FFC000"/>
                </a:solidFill>
              </a:rPr>
              <a:t> </a:t>
            </a:r>
          </a:p>
          <a:p>
            <a:pPr algn="l">
              <a:defRPr/>
            </a:pPr>
            <a:r>
              <a:rPr lang="en-US" sz="2800" b="1" dirty="0" err="1">
                <a:solidFill>
                  <a:srgbClr val="FFC000"/>
                </a:solidFill>
              </a:rPr>
              <a:t>si</a:t>
            </a:r>
            <a:r>
              <a:rPr lang="en-US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 err="1">
                <a:solidFill>
                  <a:srgbClr val="FFC000"/>
                </a:solidFill>
              </a:rPr>
              <a:t>salva</a:t>
            </a:r>
            <a:r>
              <a:rPr lang="en-US" sz="2800" b="1" dirty="0">
                <a:solidFill>
                  <a:srgbClr val="FFC000"/>
                </a:solidFill>
              </a:rPr>
              <a:t> </a:t>
            </a:r>
            <a:r>
              <a:rPr lang="en-US" sz="1600" dirty="0">
                <a:solidFill>
                  <a:srgbClr val="004887"/>
                </a:solidFill>
              </a:rPr>
              <a:t>(</a:t>
            </a:r>
            <a:r>
              <a:rPr lang="en-US" sz="1600" dirty="0" err="1">
                <a:solidFill>
                  <a:srgbClr val="004887"/>
                </a:solidFill>
              </a:rPr>
              <a:t>Italiani</a:t>
            </a:r>
            <a:r>
              <a:rPr lang="en-US" sz="1600" dirty="0">
                <a:solidFill>
                  <a:srgbClr val="004887"/>
                </a:solidFill>
              </a:rPr>
              <a:t> </a:t>
            </a:r>
            <a:r>
              <a:rPr lang="en-US" sz="1600" dirty="0" err="1">
                <a:solidFill>
                  <a:srgbClr val="004887"/>
                </a:solidFill>
              </a:rPr>
              <a:t>laureati</a:t>
            </a:r>
            <a:r>
              <a:rPr lang="en-US" sz="1600" dirty="0">
                <a:solidFill>
                  <a:srgbClr val="004887"/>
                </a:solidFill>
              </a:rPr>
              <a:t>, </a:t>
            </a:r>
            <a:r>
              <a:rPr lang="en-US" sz="1600" dirty="0" err="1">
                <a:solidFill>
                  <a:srgbClr val="004887"/>
                </a:solidFill>
              </a:rPr>
              <a:t>saldo</a:t>
            </a:r>
            <a:r>
              <a:rPr lang="en-US" sz="1600" dirty="0">
                <a:solidFill>
                  <a:srgbClr val="004887"/>
                </a:solidFill>
              </a:rPr>
              <a:t> con estero, 2011-19) </a:t>
            </a:r>
          </a:p>
        </c:rich>
      </c:tx>
      <c:layout>
        <c:manualLayout>
          <c:xMode val="edge"/>
          <c:yMode val="edge"/>
          <c:x val="0.13607487903630744"/>
          <c:y val="1.91505070239341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9.1661975725908798E-2"/>
          <c:y val="0.18213898529407321"/>
          <c:w val="0.8703345502463079"/>
          <c:h val="0.6109036585697503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Saldi!$L$26</c:f>
              <c:strCache>
                <c:ptCount val="1"/>
                <c:pt idx="0">
                  <c:v>2011-2019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Saldi!$K$27:$K$46</c:f>
              <c:strCache>
                <c:ptCount val="20"/>
                <c:pt idx="0">
                  <c:v> Valle d'A. </c:v>
                </c:pt>
                <c:pt idx="1">
                  <c:v>Molise</c:v>
                </c:pt>
                <c:pt idx="2">
                  <c:v>Basilicata</c:v>
                </c:pt>
                <c:pt idx="3">
                  <c:v>Umbria</c:v>
                </c:pt>
                <c:pt idx="4">
                  <c:v>Abruzzo</c:v>
                </c:pt>
                <c:pt idx="5">
                  <c:v>Friuli-VG</c:v>
                </c:pt>
                <c:pt idx="6">
                  <c:v>Liguria</c:v>
                </c:pt>
                <c:pt idx="7">
                  <c:v>Marche</c:v>
                </c:pt>
                <c:pt idx="8">
                  <c:v>Trentino-AA</c:v>
                </c:pt>
                <c:pt idx="9">
                  <c:v>Sardegna</c:v>
                </c:pt>
                <c:pt idx="10">
                  <c:v>Calabria</c:v>
                </c:pt>
                <c:pt idx="11">
                  <c:v>Toscana</c:v>
                </c:pt>
                <c:pt idx="12">
                  <c:v>Puglia</c:v>
                </c:pt>
                <c:pt idx="13">
                  <c:v>Emilia-R.</c:v>
                </c:pt>
                <c:pt idx="14">
                  <c:v>Campania</c:v>
                </c:pt>
                <c:pt idx="15">
                  <c:v> Piemonte </c:v>
                </c:pt>
                <c:pt idx="16">
                  <c:v>Sicilia</c:v>
                </c:pt>
                <c:pt idx="17">
                  <c:v>Lazio</c:v>
                </c:pt>
                <c:pt idx="18">
                  <c:v>Veneto</c:v>
                </c:pt>
                <c:pt idx="19">
                  <c:v> Lombardia </c:v>
                </c:pt>
              </c:strCache>
            </c:strRef>
          </c:cat>
          <c:val>
            <c:numRef>
              <c:f>Saldi!$L$27:$L$46</c:f>
              <c:numCache>
                <c:formatCode>#,##0_ ;\-#,##0\ </c:formatCode>
                <c:ptCount val="20"/>
                <c:pt idx="0">
                  <c:v>-374</c:v>
                </c:pt>
                <c:pt idx="1">
                  <c:v>-602</c:v>
                </c:pt>
                <c:pt idx="2">
                  <c:v>-677</c:v>
                </c:pt>
                <c:pt idx="3">
                  <c:v>-1512</c:v>
                </c:pt>
                <c:pt idx="4">
                  <c:v>-1861</c:v>
                </c:pt>
                <c:pt idx="5">
                  <c:v>-2198</c:v>
                </c:pt>
                <c:pt idx="6">
                  <c:v>-2721</c:v>
                </c:pt>
                <c:pt idx="7">
                  <c:v>-2726</c:v>
                </c:pt>
                <c:pt idx="8">
                  <c:v>-3014</c:v>
                </c:pt>
                <c:pt idx="9">
                  <c:v>-3535</c:v>
                </c:pt>
                <c:pt idx="10">
                  <c:v>-3970</c:v>
                </c:pt>
                <c:pt idx="11">
                  <c:v>-4094</c:v>
                </c:pt>
                <c:pt idx="12">
                  <c:v>-5642</c:v>
                </c:pt>
                <c:pt idx="13">
                  <c:v>-6655</c:v>
                </c:pt>
                <c:pt idx="14">
                  <c:v>-8075</c:v>
                </c:pt>
                <c:pt idx="15">
                  <c:v>-8377</c:v>
                </c:pt>
                <c:pt idx="16">
                  <c:v>-9392</c:v>
                </c:pt>
                <c:pt idx="17">
                  <c:v>-9450</c:v>
                </c:pt>
                <c:pt idx="18">
                  <c:v>-9520</c:v>
                </c:pt>
                <c:pt idx="19">
                  <c:v>-22415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1F4-4B39-A27E-492D443CF8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7378367"/>
        <c:axId val="327397919"/>
      </c:barChart>
      <c:catAx>
        <c:axId val="327378367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004887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r>
                  <a:rPr lang="it-IT" sz="1400" baseline="0">
                    <a:solidFill>
                      <a:srgbClr val="004887"/>
                    </a:solidFill>
                  </a:rPr>
                  <a:t>Fonte: elaborazione FNE su dati Istat</a:t>
                </a:r>
              </a:p>
            </c:rich>
          </c:tx>
          <c:layout>
            <c:manualLayout>
              <c:xMode val="edge"/>
              <c:yMode val="edge"/>
              <c:x val="9.9724409448818906E-3"/>
              <c:y val="0.9370526613909773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rgbClr val="004887"/>
                  </a:solidFill>
                  <a:latin typeface="Arial" panose="020B0604020202020204" pitchFamily="34" charset="0"/>
                  <a:ea typeface="+mn-ea"/>
                  <a:cs typeface="+mn-cs"/>
                </a:defRPr>
              </a:pPr>
              <a:endParaRPr lang="it-IT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it-IT"/>
          </a:p>
        </c:txPr>
        <c:crossAx val="327397919"/>
        <c:crosses val="autoZero"/>
        <c:auto val="1"/>
        <c:lblAlgn val="ctr"/>
        <c:lblOffset val="100"/>
        <c:tickLblSkip val="1"/>
        <c:noMultiLvlLbl val="0"/>
      </c:catAx>
      <c:valAx>
        <c:axId val="3273979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it-IT"/>
          </a:p>
        </c:txPr>
        <c:crossAx val="3273783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latin typeface="Arial" panose="020B0604020202020204" pitchFamily="34" charset="0"/>
        </a:defRPr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0.10064</cdr:x>
      <cdr:y>0.64759</cdr:y>
    </cdr:from>
    <cdr:to>
      <cdr:x>0.14342</cdr:x>
      <cdr:y>0.73496</cdr:y>
    </cdr:to>
    <cdr:sp macro="" textlink="">
      <cdr:nvSpPr>
        <cdr:cNvPr id="14" name="Arc 13">
          <a:extLst xmlns:a="http://schemas.openxmlformats.org/drawingml/2006/main">
            <a:ext uri="{FF2B5EF4-FFF2-40B4-BE49-F238E27FC236}">
              <a16:creationId xmlns:a16="http://schemas.microsoft.com/office/drawing/2014/main" id="{9FDB2AF1-517D-4128-9128-10833F57EB9E}"/>
            </a:ext>
          </a:extLst>
        </cdr:cNvPr>
        <cdr:cNvSpPr/>
      </cdr:nvSpPr>
      <cdr:spPr>
        <a:xfrm xmlns:a="http://schemas.openxmlformats.org/drawingml/2006/main" rot="15840381">
          <a:off x="630769" y="3987736"/>
          <a:ext cx="523786" cy="312944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0.10983</cdr:x>
      <cdr:y>0.6336</cdr:y>
    </cdr:from>
    <cdr:to>
      <cdr:x>0.21867</cdr:x>
      <cdr:y>0.70374</cdr:y>
    </cdr:to>
    <cdr:sp macro="" textlink="">
      <cdr:nvSpPr>
        <cdr:cNvPr id="15" name="TextBox 1">
          <a:extLst xmlns:a="http://schemas.openxmlformats.org/drawingml/2006/main">
            <a:ext uri="{FF2B5EF4-FFF2-40B4-BE49-F238E27FC236}">
              <a16:creationId xmlns:a16="http://schemas.microsoft.com/office/drawing/2014/main" id="{5571FE4E-2658-4D4C-9905-5DCF77B93556}"/>
            </a:ext>
          </a:extLst>
        </cdr:cNvPr>
        <cdr:cNvSpPr txBox="1"/>
      </cdr:nvSpPr>
      <cdr:spPr>
        <a:xfrm xmlns:a="http://schemas.openxmlformats.org/drawingml/2006/main">
          <a:off x="931147" y="4345229"/>
          <a:ext cx="922760" cy="4810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Gulf War I</a:t>
          </a:r>
        </a:p>
      </cdr:txBody>
    </cdr:sp>
  </cdr:relSizeAnchor>
  <cdr:relSizeAnchor xmlns:cdr="http://schemas.openxmlformats.org/drawingml/2006/chartDrawing">
    <cdr:from>
      <cdr:x>0.31776</cdr:x>
      <cdr:y>0.52665</cdr:y>
    </cdr:from>
    <cdr:to>
      <cdr:x>0.40216</cdr:x>
      <cdr:y>0.61422</cdr:y>
    </cdr:to>
    <cdr:sp macro="" textlink="">
      <cdr:nvSpPr>
        <cdr:cNvPr id="16" name="Arc 15">
          <a:extLst xmlns:a="http://schemas.openxmlformats.org/drawingml/2006/main">
            <a:ext uri="{FF2B5EF4-FFF2-40B4-BE49-F238E27FC236}">
              <a16:creationId xmlns:a16="http://schemas.microsoft.com/office/drawing/2014/main" id="{22651640-F594-4374-9DF0-244747A24F4C}"/>
            </a:ext>
          </a:extLst>
        </cdr:cNvPr>
        <cdr:cNvSpPr/>
      </cdr:nvSpPr>
      <cdr:spPr>
        <a:xfrm xmlns:a="http://schemas.openxmlformats.org/drawingml/2006/main" rot="20683328">
          <a:off x="2324467" y="3157260"/>
          <a:ext cx="617403" cy="524985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0.2296</cdr:x>
      <cdr:y>0.49191</cdr:y>
    </cdr:from>
    <cdr:to>
      <cdr:x>0.36848</cdr:x>
      <cdr:y>0.55921</cdr:y>
    </cdr:to>
    <cdr:sp macro="" textlink="">
      <cdr:nvSpPr>
        <cdr:cNvPr id="17" name="TextBox 1">
          <a:extLst xmlns:a="http://schemas.openxmlformats.org/drawingml/2006/main">
            <a:ext uri="{FF2B5EF4-FFF2-40B4-BE49-F238E27FC236}">
              <a16:creationId xmlns:a16="http://schemas.microsoft.com/office/drawing/2014/main" id="{B2066D07-6ED0-44EA-9F30-4FAA540F8A24}"/>
            </a:ext>
          </a:extLst>
        </cdr:cNvPr>
        <cdr:cNvSpPr txBox="1"/>
      </cdr:nvSpPr>
      <cdr:spPr>
        <a:xfrm xmlns:a="http://schemas.openxmlformats.org/drawingml/2006/main">
          <a:off x="1679558" y="2948989"/>
          <a:ext cx="1015935" cy="403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US recession and 9/11</a:t>
          </a:r>
        </a:p>
      </cdr:txBody>
    </cdr:sp>
  </cdr:relSizeAnchor>
  <cdr:relSizeAnchor xmlns:cdr="http://schemas.openxmlformats.org/drawingml/2006/chartDrawing">
    <cdr:from>
      <cdr:x>0.39809</cdr:x>
      <cdr:y>0.36817</cdr:y>
    </cdr:from>
    <cdr:to>
      <cdr:x>0.45267</cdr:x>
      <cdr:y>0.48486</cdr:y>
    </cdr:to>
    <cdr:sp macro="" textlink="">
      <cdr:nvSpPr>
        <cdr:cNvPr id="18" name="Arc 17">
          <a:extLst xmlns:a="http://schemas.openxmlformats.org/drawingml/2006/main">
            <a:ext uri="{FF2B5EF4-FFF2-40B4-BE49-F238E27FC236}">
              <a16:creationId xmlns:a16="http://schemas.microsoft.com/office/drawing/2014/main" id="{5C59741E-C5A9-4448-A507-74EDD3452E3B}"/>
            </a:ext>
          </a:extLst>
        </cdr:cNvPr>
        <cdr:cNvSpPr/>
      </cdr:nvSpPr>
      <cdr:spPr>
        <a:xfrm xmlns:a="http://schemas.openxmlformats.org/drawingml/2006/main" rot="19834449">
          <a:off x="2912132" y="2207215"/>
          <a:ext cx="399264" cy="699561"/>
        </a:xfrm>
        <a:prstGeom xmlns:a="http://schemas.openxmlformats.org/drawingml/2006/main" prst="arc">
          <a:avLst/>
        </a:prstGeom>
        <a:noFill xmlns:a="http://schemas.openxmlformats.org/drawingml/2006/main"/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 dirty="0">
            <a:solidFill>
              <a:schemeClr val="bg1"/>
            </a:solidFill>
            <a:highlight>
              <a:srgbClr val="FFA300"/>
            </a:highlight>
          </a:endParaRPr>
        </a:p>
      </cdr:txBody>
    </cdr:sp>
  </cdr:relSizeAnchor>
  <cdr:relSizeAnchor xmlns:cdr="http://schemas.openxmlformats.org/drawingml/2006/chartDrawing">
    <cdr:from>
      <cdr:x>0.27708</cdr:x>
      <cdr:y>0.36173</cdr:y>
    </cdr:from>
    <cdr:to>
      <cdr:x>0.42308</cdr:x>
      <cdr:y>0.46242</cdr:y>
    </cdr:to>
    <cdr:sp macro="" textlink="">
      <cdr:nvSpPr>
        <cdr:cNvPr id="19" name="TextBox 1">
          <a:extLst xmlns:a="http://schemas.openxmlformats.org/drawingml/2006/main">
            <a:ext uri="{FF2B5EF4-FFF2-40B4-BE49-F238E27FC236}">
              <a16:creationId xmlns:a16="http://schemas.microsoft.com/office/drawing/2014/main" id="{2A70F734-F05B-481C-9D7C-57A7711E7B4E}"/>
            </a:ext>
          </a:extLst>
        </cdr:cNvPr>
        <cdr:cNvSpPr txBox="1"/>
      </cdr:nvSpPr>
      <cdr:spPr>
        <a:xfrm xmlns:a="http://schemas.openxmlformats.org/drawingml/2006/main">
          <a:off x="2026883" y="2168603"/>
          <a:ext cx="1068020" cy="6036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Iraq war and outbreak of SARS</a:t>
          </a:r>
        </a:p>
      </cdr:txBody>
    </cdr:sp>
  </cdr:relSizeAnchor>
  <cdr:relSizeAnchor xmlns:cdr="http://schemas.openxmlformats.org/drawingml/2006/chartDrawing">
    <cdr:from>
      <cdr:x>0.56123</cdr:x>
      <cdr:y>0.52528</cdr:y>
    </cdr:from>
    <cdr:to>
      <cdr:x>0.57864</cdr:x>
      <cdr:y>0.68412</cdr:y>
    </cdr:to>
    <cdr:sp macro="" textlink="">
      <cdr:nvSpPr>
        <cdr:cNvPr id="20" name="Arc 19">
          <a:extLst xmlns:a="http://schemas.openxmlformats.org/drawingml/2006/main">
            <a:ext uri="{FF2B5EF4-FFF2-40B4-BE49-F238E27FC236}">
              <a16:creationId xmlns:a16="http://schemas.microsoft.com/office/drawing/2014/main" id="{8B00E56B-26A6-4679-8156-5D4A6EEB75C8}"/>
            </a:ext>
          </a:extLst>
        </cdr:cNvPr>
        <cdr:cNvSpPr/>
      </cdr:nvSpPr>
      <cdr:spPr>
        <a:xfrm xmlns:a="http://schemas.openxmlformats.org/drawingml/2006/main" rot="15666724">
          <a:off x="3693075" y="3561491"/>
          <a:ext cx="952251" cy="127358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0.51273</cdr:x>
      <cdr:y>0.44026</cdr:y>
    </cdr:from>
    <cdr:to>
      <cdr:x>0.6307</cdr:x>
      <cdr:y>0.54269</cdr:y>
    </cdr:to>
    <cdr:sp macro="" textlink="">
      <cdr:nvSpPr>
        <cdr:cNvPr id="21" name="TextBox 1">
          <a:extLst xmlns:a="http://schemas.openxmlformats.org/drawingml/2006/main">
            <a:ext uri="{FF2B5EF4-FFF2-40B4-BE49-F238E27FC236}">
              <a16:creationId xmlns:a16="http://schemas.microsoft.com/office/drawing/2014/main" id="{BF132515-F818-4829-92F5-3916C3EE8AEC}"/>
            </a:ext>
          </a:extLst>
        </cdr:cNvPr>
        <cdr:cNvSpPr txBox="1"/>
      </cdr:nvSpPr>
      <cdr:spPr>
        <a:xfrm xmlns:a="http://schemas.openxmlformats.org/drawingml/2006/main">
          <a:off x="3750735" y="2639346"/>
          <a:ext cx="862974" cy="6140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financial credit crunch</a:t>
          </a:r>
        </a:p>
      </cdr:txBody>
    </cdr:sp>
  </cdr:relSizeAnchor>
  <cdr:relSizeAnchor xmlns:cdr="http://schemas.openxmlformats.org/drawingml/2006/chartDrawing">
    <cdr:from>
      <cdr:x>0.64547</cdr:x>
      <cdr:y>0.21031</cdr:y>
    </cdr:from>
    <cdr:to>
      <cdr:x>0.71082</cdr:x>
      <cdr:y>0.52606</cdr:y>
    </cdr:to>
    <cdr:sp macro="" textlink="">
      <cdr:nvSpPr>
        <cdr:cNvPr id="22" name="Arc 21">
          <a:extLst xmlns:a="http://schemas.openxmlformats.org/drawingml/2006/main">
            <a:ext uri="{FF2B5EF4-FFF2-40B4-BE49-F238E27FC236}">
              <a16:creationId xmlns:a16="http://schemas.microsoft.com/office/drawing/2014/main" id="{AA48B8DB-A0FD-4315-BB6A-F475DEEF195F}"/>
            </a:ext>
          </a:extLst>
        </cdr:cNvPr>
        <cdr:cNvSpPr/>
      </cdr:nvSpPr>
      <cdr:spPr>
        <a:xfrm xmlns:a="http://schemas.openxmlformats.org/drawingml/2006/main" rot="19834449">
          <a:off x="4721707" y="1260822"/>
          <a:ext cx="478048" cy="1892932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 dirty="0">
            <a:solidFill>
              <a:srgbClr val="004887"/>
            </a:solidFill>
            <a:highlight>
              <a:srgbClr val="004887"/>
            </a:highlight>
          </a:endParaRPr>
        </a:p>
      </cdr:txBody>
    </cdr:sp>
  </cdr:relSizeAnchor>
  <cdr:relSizeAnchor xmlns:cdr="http://schemas.openxmlformats.org/drawingml/2006/chartDrawing">
    <cdr:from>
      <cdr:x>0.63522</cdr:x>
      <cdr:y>0.32984</cdr:y>
    </cdr:from>
    <cdr:to>
      <cdr:x>0.69151</cdr:x>
      <cdr:y>0.46374</cdr:y>
    </cdr:to>
    <cdr:sp macro="" textlink="">
      <cdr:nvSpPr>
        <cdr:cNvPr id="23" name="Arc 22">
          <a:extLst xmlns:a="http://schemas.openxmlformats.org/drawingml/2006/main">
            <a:ext uri="{FF2B5EF4-FFF2-40B4-BE49-F238E27FC236}">
              <a16:creationId xmlns:a16="http://schemas.microsoft.com/office/drawing/2014/main" id="{AA48B8DB-A0FD-4315-BB6A-F475DEEF195F}"/>
            </a:ext>
          </a:extLst>
        </cdr:cNvPr>
        <cdr:cNvSpPr/>
      </cdr:nvSpPr>
      <cdr:spPr>
        <a:xfrm xmlns:a="http://schemas.openxmlformats.org/drawingml/2006/main" rot="19834449">
          <a:off x="4646774" y="1977429"/>
          <a:ext cx="411772" cy="802735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0.49071</cdr:x>
      <cdr:y>0.33703</cdr:y>
    </cdr:from>
    <cdr:to>
      <cdr:x>0.67602</cdr:x>
      <cdr:y>0.4169</cdr:y>
    </cdr:to>
    <cdr:sp macro="" textlink="">
      <cdr:nvSpPr>
        <cdr:cNvPr id="24" name="TextBox 1">
          <a:extLst xmlns:a="http://schemas.openxmlformats.org/drawingml/2006/main">
            <a:ext uri="{FF2B5EF4-FFF2-40B4-BE49-F238E27FC236}">
              <a16:creationId xmlns:a16="http://schemas.microsoft.com/office/drawing/2014/main" id="{EA47CD09-69A6-43A7-8301-F1A94F637121}"/>
            </a:ext>
          </a:extLst>
        </cdr:cNvPr>
        <cdr:cNvSpPr txBox="1"/>
      </cdr:nvSpPr>
      <cdr:spPr>
        <a:xfrm xmlns:a="http://schemas.openxmlformats.org/drawingml/2006/main">
          <a:off x="3589617" y="2020532"/>
          <a:ext cx="1355580" cy="4788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sovereign debt crisis in Europe</a:t>
          </a:r>
        </a:p>
      </cdr:txBody>
    </cdr:sp>
  </cdr:relSizeAnchor>
  <cdr:relSizeAnchor xmlns:cdr="http://schemas.openxmlformats.org/drawingml/2006/chartDrawing">
    <cdr:from>
      <cdr:x>0.444</cdr:x>
      <cdr:y>0.21945</cdr:y>
    </cdr:from>
    <cdr:to>
      <cdr:x>0.69444</cdr:x>
      <cdr:y>0.30354</cdr:y>
    </cdr:to>
    <cdr:sp macro="" textlink="">
      <cdr:nvSpPr>
        <cdr:cNvPr id="25" name="TextBox 1">
          <a:extLst xmlns:a="http://schemas.openxmlformats.org/drawingml/2006/main">
            <a:ext uri="{FF2B5EF4-FFF2-40B4-BE49-F238E27FC236}">
              <a16:creationId xmlns:a16="http://schemas.microsoft.com/office/drawing/2014/main" id="{E715217C-1CC8-4439-B7C6-27B49669C098}"/>
            </a:ext>
          </a:extLst>
        </cdr:cNvPr>
        <cdr:cNvSpPr txBox="1"/>
      </cdr:nvSpPr>
      <cdr:spPr>
        <a:xfrm xmlns:a="http://schemas.openxmlformats.org/drawingml/2006/main">
          <a:off x="3247970" y="1369123"/>
          <a:ext cx="1832019" cy="5246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US fiscal cliff and sovereign debt crisis in Europe</a:t>
          </a:r>
        </a:p>
      </cdr:txBody>
    </cdr:sp>
  </cdr:relSizeAnchor>
  <cdr:relSizeAnchor xmlns:cdr="http://schemas.openxmlformats.org/drawingml/2006/chartDrawing">
    <cdr:from>
      <cdr:x>0.73021</cdr:x>
      <cdr:y>0.36001</cdr:y>
    </cdr:from>
    <cdr:to>
      <cdr:x>0.80399</cdr:x>
      <cdr:y>0.59176</cdr:y>
    </cdr:to>
    <cdr:sp macro="" textlink="">
      <cdr:nvSpPr>
        <cdr:cNvPr id="26" name="Arc 25">
          <a:extLst xmlns:a="http://schemas.openxmlformats.org/drawingml/2006/main">
            <a:ext uri="{FF2B5EF4-FFF2-40B4-BE49-F238E27FC236}">
              <a16:creationId xmlns:a16="http://schemas.microsoft.com/office/drawing/2014/main" id="{60657517-AA45-4E7E-A835-15C546EDF234}"/>
            </a:ext>
          </a:extLst>
        </cdr:cNvPr>
        <cdr:cNvSpPr/>
      </cdr:nvSpPr>
      <cdr:spPr>
        <a:xfrm xmlns:a="http://schemas.openxmlformats.org/drawingml/2006/main">
          <a:off x="5341644" y="2158266"/>
          <a:ext cx="539716" cy="1389350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0.74019</cdr:x>
      <cdr:y>0.20008</cdr:y>
    </cdr:from>
    <cdr:to>
      <cdr:x>0.81485</cdr:x>
      <cdr:y>0.70011</cdr:y>
    </cdr:to>
    <cdr:sp macro="" textlink="">
      <cdr:nvSpPr>
        <cdr:cNvPr id="27" name="Arc 26">
          <a:extLst xmlns:a="http://schemas.openxmlformats.org/drawingml/2006/main">
            <a:ext uri="{FF2B5EF4-FFF2-40B4-BE49-F238E27FC236}">
              <a16:creationId xmlns:a16="http://schemas.microsoft.com/office/drawing/2014/main" id="{C29BD250-B5A5-4289-A375-6917B2493AB9}"/>
            </a:ext>
          </a:extLst>
        </cdr:cNvPr>
        <cdr:cNvSpPr/>
      </cdr:nvSpPr>
      <cdr:spPr>
        <a:xfrm xmlns:a="http://schemas.openxmlformats.org/drawingml/2006/main">
          <a:off x="5414626" y="1199461"/>
          <a:ext cx="546153" cy="2997698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0.70843</cdr:x>
      <cdr:y>0.33578</cdr:y>
    </cdr:from>
    <cdr:to>
      <cdr:x>0.78265</cdr:x>
      <cdr:y>0.37918</cdr:y>
    </cdr:to>
    <cdr:sp macro="" textlink="">
      <cdr:nvSpPr>
        <cdr:cNvPr id="28" name="TextBox 1">
          <a:extLst xmlns:a="http://schemas.openxmlformats.org/drawingml/2006/main">
            <a:ext uri="{FF2B5EF4-FFF2-40B4-BE49-F238E27FC236}">
              <a16:creationId xmlns:a16="http://schemas.microsoft.com/office/drawing/2014/main" id="{0631C5F6-D7FB-43C5-9E73-AAADD4000C8E}"/>
            </a:ext>
          </a:extLst>
        </cdr:cNvPr>
        <cdr:cNvSpPr txBox="1"/>
      </cdr:nvSpPr>
      <cdr:spPr>
        <a:xfrm xmlns:a="http://schemas.openxmlformats.org/drawingml/2006/main">
          <a:off x="5182319" y="2013007"/>
          <a:ext cx="542934" cy="2601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Brexit</a:t>
          </a:r>
        </a:p>
      </cdr:txBody>
    </cdr:sp>
  </cdr:relSizeAnchor>
  <cdr:relSizeAnchor xmlns:cdr="http://schemas.openxmlformats.org/drawingml/2006/chartDrawing">
    <cdr:from>
      <cdr:x>0.63542</cdr:x>
      <cdr:y>0.17138</cdr:y>
    </cdr:from>
    <cdr:to>
      <cdr:x>0.79774</cdr:x>
      <cdr:y>0.24292</cdr:y>
    </cdr:to>
    <cdr:sp macro="" textlink="">
      <cdr:nvSpPr>
        <cdr:cNvPr id="29" name="TextBox 1">
          <a:extLst xmlns:a="http://schemas.openxmlformats.org/drawingml/2006/main">
            <a:ext uri="{FF2B5EF4-FFF2-40B4-BE49-F238E27FC236}">
              <a16:creationId xmlns:a16="http://schemas.microsoft.com/office/drawing/2014/main" id="{5ADB67F0-556B-4118-AC2C-D453925025CA}"/>
            </a:ext>
          </a:extLst>
        </cdr:cNvPr>
        <cdr:cNvSpPr txBox="1"/>
      </cdr:nvSpPr>
      <cdr:spPr>
        <a:xfrm xmlns:a="http://schemas.openxmlformats.org/drawingml/2006/main">
          <a:off x="4648224" y="1027429"/>
          <a:ext cx="1187404" cy="4288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US presidential elections</a:t>
          </a:r>
        </a:p>
      </cdr:txBody>
    </cdr:sp>
  </cdr:relSizeAnchor>
  <cdr:relSizeAnchor xmlns:cdr="http://schemas.openxmlformats.org/drawingml/2006/chartDrawing">
    <cdr:from>
      <cdr:x>0.62562</cdr:x>
      <cdr:y>0.28037</cdr:y>
    </cdr:from>
    <cdr:to>
      <cdr:x>0.7824</cdr:x>
      <cdr:y>0.80165</cdr:y>
    </cdr:to>
    <cdr:sp macro="" textlink="">
      <cdr:nvSpPr>
        <cdr:cNvPr id="30" name="Arc 29">
          <a:extLst xmlns:a="http://schemas.openxmlformats.org/drawingml/2006/main">
            <a:ext uri="{FF2B5EF4-FFF2-40B4-BE49-F238E27FC236}">
              <a16:creationId xmlns:a16="http://schemas.microsoft.com/office/drawing/2014/main" id="{1EBE0FCD-8542-488D-974C-1D019295F14B}"/>
            </a:ext>
          </a:extLst>
        </cdr:cNvPr>
        <cdr:cNvSpPr/>
      </cdr:nvSpPr>
      <cdr:spPr>
        <a:xfrm xmlns:a="http://schemas.openxmlformats.org/drawingml/2006/main" rot="3529537">
          <a:off x="3587403" y="2669907"/>
          <a:ext cx="3125091" cy="1146877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0.75219</cdr:x>
      <cdr:y>0.76158</cdr:y>
    </cdr:from>
    <cdr:to>
      <cdr:x>0.96441</cdr:x>
      <cdr:y>0.88079</cdr:y>
    </cdr:to>
    <cdr:sp macro="" textlink="">
      <cdr:nvSpPr>
        <cdr:cNvPr id="31" name="TextBox 1">
          <a:extLst xmlns:a="http://schemas.openxmlformats.org/drawingml/2006/main">
            <a:ext uri="{FF2B5EF4-FFF2-40B4-BE49-F238E27FC236}">
              <a16:creationId xmlns:a16="http://schemas.microsoft.com/office/drawing/2014/main" id="{A1C48D3E-DB9F-4B13-98AE-0F013312E83A}"/>
            </a:ext>
          </a:extLst>
        </cdr:cNvPr>
        <cdr:cNvSpPr txBox="1"/>
      </cdr:nvSpPr>
      <cdr:spPr>
        <a:xfrm xmlns:a="http://schemas.openxmlformats.org/drawingml/2006/main">
          <a:off x="5502418" y="4596645"/>
          <a:ext cx="1552432" cy="7195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FED tightening and political risk in Greece and Ukraine</a:t>
          </a:r>
        </a:p>
      </cdr:txBody>
    </cdr:sp>
  </cdr:relSizeAnchor>
  <cdr:relSizeAnchor xmlns:cdr="http://schemas.openxmlformats.org/drawingml/2006/chartDrawing">
    <cdr:from>
      <cdr:x>0.79584</cdr:x>
      <cdr:y>0.11157</cdr:y>
    </cdr:from>
    <cdr:to>
      <cdr:x>0.88135</cdr:x>
      <cdr:y>0.53135</cdr:y>
    </cdr:to>
    <cdr:sp macro="" textlink="">
      <cdr:nvSpPr>
        <cdr:cNvPr id="32" name="Arc 31">
          <a:extLst xmlns:a="http://schemas.openxmlformats.org/drawingml/2006/main">
            <a:ext uri="{FF2B5EF4-FFF2-40B4-BE49-F238E27FC236}">
              <a16:creationId xmlns:a16="http://schemas.microsoft.com/office/drawing/2014/main" id="{AC7B19A2-661A-4726-A661-306645667FBA}"/>
            </a:ext>
          </a:extLst>
        </cdr:cNvPr>
        <cdr:cNvSpPr/>
      </cdr:nvSpPr>
      <cdr:spPr>
        <a:xfrm xmlns:a="http://schemas.openxmlformats.org/drawingml/2006/main">
          <a:off x="5821717" y="668841"/>
          <a:ext cx="625522" cy="2516596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0.65998</cdr:x>
      <cdr:y>0.07531</cdr:y>
    </cdr:from>
    <cdr:to>
      <cdr:x>0.85529</cdr:x>
      <cdr:y>0.14472</cdr:y>
    </cdr:to>
    <cdr:sp macro="" textlink="">
      <cdr:nvSpPr>
        <cdr:cNvPr id="34" name="TextBox 1">
          <a:extLst xmlns:a="http://schemas.openxmlformats.org/drawingml/2006/main">
            <a:ext uri="{FF2B5EF4-FFF2-40B4-BE49-F238E27FC236}">
              <a16:creationId xmlns:a16="http://schemas.microsoft.com/office/drawing/2014/main" id="{21EC02CE-2AA0-44E6-A9B4-A311DCDC57FA}"/>
            </a:ext>
          </a:extLst>
        </cdr:cNvPr>
        <cdr:cNvSpPr txBox="1"/>
      </cdr:nvSpPr>
      <cdr:spPr>
        <a:xfrm xmlns:a="http://schemas.openxmlformats.org/drawingml/2006/main">
          <a:off x="4827910" y="451486"/>
          <a:ext cx="1428732" cy="4161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US-China trade tensions, and Brexit</a:t>
          </a:r>
        </a:p>
      </cdr:txBody>
    </cdr:sp>
  </cdr:relSizeAnchor>
  <cdr:relSizeAnchor xmlns:cdr="http://schemas.openxmlformats.org/drawingml/2006/chartDrawing">
    <cdr:from>
      <cdr:x>0.80781</cdr:x>
      <cdr:y>0.03893</cdr:y>
    </cdr:from>
    <cdr:to>
      <cdr:x>0.89722</cdr:x>
      <cdr:y>0.13667</cdr:y>
    </cdr:to>
    <cdr:sp macro="" textlink="">
      <cdr:nvSpPr>
        <cdr:cNvPr id="37" name="Arc 36">
          <a:extLst xmlns:a="http://schemas.openxmlformats.org/drawingml/2006/main">
            <a:ext uri="{FF2B5EF4-FFF2-40B4-BE49-F238E27FC236}">
              <a16:creationId xmlns:a16="http://schemas.microsoft.com/office/drawing/2014/main" id="{3772ABA2-AB17-434D-9081-8CF887E648D8}"/>
            </a:ext>
          </a:extLst>
        </cdr:cNvPr>
        <cdr:cNvSpPr/>
      </cdr:nvSpPr>
      <cdr:spPr>
        <a:xfrm xmlns:a="http://schemas.openxmlformats.org/drawingml/2006/main">
          <a:off x="5909316" y="233393"/>
          <a:ext cx="654052" cy="585955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0.72109</cdr:x>
      <cdr:y>0.0235</cdr:y>
    </cdr:from>
    <cdr:to>
      <cdr:x>0.85564</cdr:x>
      <cdr:y>0.07184</cdr:y>
    </cdr:to>
    <cdr:sp macro="" textlink="">
      <cdr:nvSpPr>
        <cdr:cNvPr id="46" name="TextBox 1">
          <a:extLst xmlns:a="http://schemas.openxmlformats.org/drawingml/2006/main">
            <a:ext uri="{FF2B5EF4-FFF2-40B4-BE49-F238E27FC236}">
              <a16:creationId xmlns:a16="http://schemas.microsoft.com/office/drawing/2014/main" id="{AB1392A9-103D-40DA-AC53-B019338750CA}"/>
            </a:ext>
          </a:extLst>
        </cdr:cNvPr>
        <cdr:cNvSpPr txBox="1"/>
      </cdr:nvSpPr>
      <cdr:spPr>
        <a:xfrm xmlns:a="http://schemas.openxmlformats.org/drawingml/2006/main">
          <a:off x="5274942" y="140883"/>
          <a:ext cx="984260" cy="289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Coronavirus </a:t>
          </a:r>
        </a:p>
      </cdr:txBody>
    </cdr:sp>
  </cdr:relSizeAnchor>
  <cdr:relSizeAnchor xmlns:cdr="http://schemas.openxmlformats.org/drawingml/2006/chartDrawing">
    <cdr:from>
      <cdr:x>0.9487</cdr:x>
      <cdr:y>0.44868</cdr:y>
    </cdr:from>
    <cdr:to>
      <cdr:x>0.95495</cdr:x>
      <cdr:y>0.62154</cdr:y>
    </cdr:to>
    <cdr:sp macro="" textlink="">
      <cdr:nvSpPr>
        <cdr:cNvPr id="33" name="Arc 32">
          <a:extLst xmlns:a="http://schemas.openxmlformats.org/drawingml/2006/main">
            <a:ext uri="{FF2B5EF4-FFF2-40B4-BE49-F238E27FC236}">
              <a16:creationId xmlns:a16="http://schemas.microsoft.com/office/drawing/2014/main" id="{7658EF62-9B7F-4E90-8202-87480E126C81}"/>
            </a:ext>
          </a:extLst>
        </cdr:cNvPr>
        <cdr:cNvSpPr/>
      </cdr:nvSpPr>
      <cdr:spPr>
        <a:xfrm xmlns:a="http://schemas.openxmlformats.org/drawingml/2006/main">
          <a:off x="6939914" y="2689860"/>
          <a:ext cx="45719" cy="1036289"/>
        </a:xfrm>
        <a:prstGeom xmlns:a="http://schemas.openxmlformats.org/drawingml/2006/main" prst="arc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0.90391</cdr:x>
      <cdr:y>0.38004</cdr:y>
    </cdr:from>
    <cdr:to>
      <cdr:x>1</cdr:x>
      <cdr:y>0.45225</cdr:y>
    </cdr:to>
    <cdr:sp macro="" textlink="">
      <cdr:nvSpPr>
        <cdr:cNvPr id="35" name="TextBox 1">
          <a:extLst xmlns:a="http://schemas.openxmlformats.org/drawingml/2006/main">
            <a:ext uri="{FF2B5EF4-FFF2-40B4-BE49-F238E27FC236}">
              <a16:creationId xmlns:a16="http://schemas.microsoft.com/office/drawing/2014/main" id="{A89ADBDC-1696-41F9-A69B-281ABDA20195}"/>
            </a:ext>
          </a:extLst>
        </cdr:cNvPr>
        <cdr:cNvSpPr txBox="1"/>
      </cdr:nvSpPr>
      <cdr:spPr>
        <a:xfrm xmlns:a="http://schemas.openxmlformats.org/drawingml/2006/main">
          <a:off x="6612255" y="2278380"/>
          <a:ext cx="702945" cy="4329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rPr>
            <a:t>War in Ukraine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490B9-D80C-46CC-83B8-0900AC5F6158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67464-E354-41FF-86EA-3253CE445AA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2643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E3C3538-94D6-799A-3365-BA35F6E53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DA35299-541A-341E-5BDB-53DA765398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E00824D-47E4-0B02-F438-F991DE284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B11BCB5-A3B8-B5D0-B5C9-3399040C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D3CD00-CBB8-C28E-5573-AA3972CC6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28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29CCA2F-733E-E9E2-4E52-D7C2BB939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B5F7804-3870-C744-C8D8-7027AD738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9F152E5-D062-34D2-6BFE-675D8D9D0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9F7DD07-BC89-A5F1-FEB6-1E9F78650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B15A368-B8A0-979A-166A-37B14CEF1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4976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2370DC-7BD0-6188-D217-4E6EC0CCE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51D3C18-AD37-C9C5-1247-4F7ECEF9C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F0D823D-CB08-AB28-5CFB-665BE6DBF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FC35448-5B3B-0664-41EA-1AFA52BC6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38BD523-D71E-991F-E06C-C3164E669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2220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ABAC33-BDBE-4D23-172C-B0BC70067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8F0BAC3-4015-D39F-D73D-16071A57C8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DBD8C98-C5B0-57F4-814E-E45D11385C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A036A4A-80CF-5557-28C7-C51E6AA69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195EBA3-11FD-E6CB-8564-4A64932C7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1A55549-4E2C-E117-4F02-5CF14C250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0768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30CF8DE-3EBE-956F-5319-87431FD0E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C00DFA0-25E8-5640-F922-C3810E96D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E2236A3-B5A9-6F1B-A33F-57D6C49BC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C7116B6-6F43-8B18-70ED-029F97D98C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5E658122-66FF-F3CE-9779-750D066021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24C988D-5003-9821-248A-6BEB3E8FB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538D750-2D1A-F3A3-21C5-4833B87E4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517DFED8-4FCB-C9E9-58F9-A56FEB125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680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226822-40AD-2A8F-3395-B8928CB75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E4E284C-2BDA-E64A-BC96-23E258983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78FE0987-2FAF-DB4F-C654-FDF2D6C7E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AA9A274-7027-F287-0F97-12E2E148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3092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bg>
      <p:bgPr>
        <a:solidFill>
          <a:srgbClr val="004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2E93EB4-CBF3-C62C-70D2-F419080DB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067B3E4-8600-9DD2-128F-787D7969D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C5237D5-337A-39F1-5FA1-F0D74A65E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503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9A2CD7-34C9-C44B-A3EE-05173AADD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B07F95B-3996-3B31-2206-DF070BA25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FC49F7A-343E-5C78-D97C-1969E8921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D96F95F-5256-4B7A-1F47-448CE433A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B593700-55E3-E567-E5FD-7D159ECB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49A1351-B55B-DD00-B359-C29C71420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6236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8178551-0DD2-D76D-47FC-02D5163E3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E6925DE7-FB48-68C1-864C-22AAD0EF33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92433D7-0AD5-46C2-6579-FBE4BB6507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80C17B3-975A-FFAF-612D-7DA7FBE0A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7EDC69E-03FB-CFAB-E3D8-65D68BB34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F71CE03-03DA-887E-A4A0-98A74093A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086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9343A08-EF52-9F80-1461-0C0927EDE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58CD6A0B-BDC7-8966-F63A-D6F03D073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F49287E-5445-48C9-1C31-F328CAC89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CA85138-D724-37C4-3676-339E78244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1EF8C3F-45E9-68D5-5554-AD5EA5861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5406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237928AE-544C-0B37-1538-078ABD6D45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D022398-7072-3DCD-315F-096A29246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E16D5D7-3D57-81D0-25D7-187067871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37BD34B-7890-70A0-7CA6-F481D3B42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D61248F-F152-C3D5-D629-4E288EA68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1802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766793C-B6A1-C614-8FCB-B81436C4E7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61D41F9-B0E8-9AFC-5747-98B44CB20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45C9644-F6A9-C843-961F-C336FE1BE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757A536-74F5-7C16-9DEB-967538D00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5ABA1BF-F987-A86F-60AB-491DB0CD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16052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DFA222-0EF2-EEDB-5458-787A80053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2931C0E-06BA-D6A1-DF21-38007F501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DC94A71-3141-FAEB-033D-A9808A9CA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CF167CC-8EA7-2FA6-C1E0-27EE4BC49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9E1A530-90A5-3D43-7A8F-EFAF706BB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72006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AC29603-D737-A08F-CF91-29AB06DD0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FF1B755-765E-D5F0-4833-CAC2C322A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E787742-C89F-2EC4-0BF5-EF9FB4240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1168E4D-70CD-E4B5-8DFC-1DCE235CC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02E779E-D4FB-C789-1D83-8786995D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1586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AAB01CF-499D-C327-94D7-6F351EF8F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44C97A9-C2B3-435B-C7B6-AC353D62FE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62EC6F7-1137-8E9F-C58D-343E44119B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18945BA-4AE8-4C0B-4CDC-B62D9115F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5763B06-BD76-0A33-C28A-13C666EC9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A5AEF0A-FBC3-788B-102F-7D98D1A5C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0317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3A5A4A-53C0-9B2A-573E-64C817F4F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2D7CB91-1054-3D1B-39AB-323912622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0F4C6BA-9A3C-527A-4DD7-02EE8729AB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305AC040-7550-D165-4394-D49EF6680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7162FB0-D82D-FDF4-9742-3C3D0A4C2B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94CAB64-EB04-0DCE-5612-1399F1C88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80799208-1210-9334-8D22-46F71A62D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18230680-F73B-FC0D-9B43-B7FF28728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0475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7494A4B-BDB0-FA48-8B4D-9FCC35C31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16F6C68-0910-F7E7-24EE-8CD696245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84732E4-B7F1-0A61-5332-A3B3E645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BC23D770-3455-023C-6F24-5026E743C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85127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5EDDBCC-860E-2E33-E172-ED6A37A27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3657E7F-2E9A-BC0A-46B0-D7CA1C01A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F0921E2-0EBF-596B-1DF7-CE7B6F0F1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36993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EE5182A-3191-EBAF-D351-2403677A5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4E4E22F-8FCD-85D0-9ECF-5D4ABFA0A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6144F07-8A3B-5847-50C6-CBCE13B39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CC3657D-64BD-66AA-784A-90F794705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DCF6404-E355-4593-AFAF-30489E776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D925CE9-62A4-F4B1-A165-8BE0B749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63977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7889791-1695-6D8D-B93F-D5EFD130A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FF7CA60-AEA8-CD4C-B8E2-12F90CB949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A0FA94ED-A8AC-0584-8D2C-68A25195C8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BCCB9DE-3DAE-57EE-13C0-9621E28C0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F729CFE-882A-9A32-BDB2-8598C92C1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0F480D2-93F5-198B-BF8E-A577F9751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4473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3C8B525-A267-3DC9-1BC7-93203C13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FC0A3EE-0856-EDCA-E798-57F805DA1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692C4D2-DDF5-6EBA-C2F1-138353F5C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5E4CE24-B729-4711-7C67-9CC78AF07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C92B7D3-FFFF-7090-8AE4-BDA373F1E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83936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61DA977C-B05B-AD1B-BD09-50791F9E89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D92F13B-2F2A-CD2F-06A9-6FFF04F53D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6C668BE-CFB2-FAFD-E40B-2AC7E6F59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775DA41-AAFB-7A86-FA74-EDCAADD7B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1FAA64F-8725-ACB3-1DB9-FC0A01C43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4011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E9B8FF6A-73F5-6691-18F7-C93D0B166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A2851B4-C350-CBCE-68B4-CD197B4A75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C175D14-3742-B090-04D6-37791A48FB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523B3-A6DC-457B-B89D-59F2CCAE76EA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AB45E29-DBAF-6873-81C0-88AF3B8316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458202F-48B4-8509-F92A-04EAC418FC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D1EB3-D125-4BB0-A69C-89F17672670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9349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677EF548-0556-E19E-530F-F3F1F23F1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5CB369C-A1A3-3456-B5F9-DE96C64EA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0668413-3253-DC47-0302-06BAF14A56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17D88-F8DB-47EC-A21E-3D54B0CB01CB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0430489-C2FE-66A7-EAB9-FA4326BA12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2A2081E-56F6-73F2-5257-6F3C9ED87E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12BF4-726F-40CD-8253-C8262EA5A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2051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orlduncertaintyindex.com/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2.jpe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305FF09D-153E-50A5-2475-590AB9A40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435" y="2529000"/>
            <a:ext cx="4100049" cy="15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04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56BF476-D188-B0DF-4263-7596117D232B}"/>
              </a:ext>
            </a:extLst>
          </p:cNvPr>
          <p:cNvSpPr txBox="1"/>
          <p:nvPr/>
        </p:nvSpPr>
        <p:spPr>
          <a:xfrm>
            <a:off x="2900689" y="1674674"/>
            <a:ext cx="639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Nord Est 2022</a:t>
            </a:r>
          </a:p>
          <a:p>
            <a:r>
              <a:rPr lang="it-IT" sz="5400" b="1" dirty="0">
                <a:solidFill>
                  <a:schemeClr val="bg1"/>
                </a:solidFill>
              </a:rPr>
              <a:t>Il futuro sta passando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9D9A6F3-112F-BCDB-EAA6-201522A65CEE}"/>
              </a:ext>
            </a:extLst>
          </p:cNvPr>
          <p:cNvSpPr txBox="1"/>
          <p:nvPr/>
        </p:nvSpPr>
        <p:spPr>
          <a:xfrm>
            <a:off x="2900689" y="3780693"/>
            <a:ext cx="639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i="1" dirty="0">
                <a:solidFill>
                  <a:srgbClr val="FFA300"/>
                </a:solidFill>
              </a:rPr>
              <a:t>Chi è pronto e chi no</a:t>
            </a: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FB1DA75B-8751-A194-90C0-60621A08979A}"/>
              </a:ext>
            </a:extLst>
          </p:cNvPr>
          <p:cNvCxnSpPr/>
          <p:nvPr/>
        </p:nvCxnSpPr>
        <p:spPr>
          <a:xfrm>
            <a:off x="2901311" y="3604846"/>
            <a:ext cx="6390000" cy="0"/>
          </a:xfrm>
          <a:prstGeom prst="line">
            <a:avLst/>
          </a:prstGeom>
          <a:ln>
            <a:solidFill>
              <a:srgbClr val="FFA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>
            <a:extLst>
              <a:ext uri="{FF2B5EF4-FFF2-40B4-BE49-F238E27FC236}">
                <a16:creationId xmlns:a16="http://schemas.microsoft.com/office/drawing/2014/main" id="{958C88E1-377C-F552-F642-1F32572B756B}"/>
              </a:ext>
            </a:extLst>
          </p:cNvPr>
          <p:cNvSpPr/>
          <p:nvPr/>
        </p:nvSpPr>
        <p:spPr>
          <a:xfrm>
            <a:off x="2720689" y="3512770"/>
            <a:ext cx="180000" cy="180000"/>
          </a:xfrm>
          <a:prstGeom prst="rect">
            <a:avLst/>
          </a:prstGeom>
          <a:solidFill>
            <a:srgbClr val="FF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109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2044005"/>
            <a:ext cx="67007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Luca Paolazzi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Direttore scientifico Fondazione Nord Est</a:t>
            </a:r>
          </a:p>
        </p:txBody>
      </p:sp>
      <p:sp>
        <p:nvSpPr>
          <p:cNvPr id="4" name="Rettangolo con angoli in alto arrotondati 3">
            <a:extLst>
              <a:ext uri="{FF2B5EF4-FFF2-40B4-BE49-F238E27FC236}">
                <a16:creationId xmlns:a16="http://schemas.microsoft.com/office/drawing/2014/main" id="{76976B87-32B0-4A58-8673-F2A28BEC69C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3923CC42-1A99-03F2-7148-C1A732119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8C962C40-5907-50FC-2276-F9F7A14EB7D6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2576459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2044005"/>
            <a:ext cx="52543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Lorenzo </a:t>
            </a:r>
            <a:r>
              <a:rPr lang="it-IT" sz="5400" b="1" dirty="0" err="1">
                <a:solidFill>
                  <a:schemeClr val="bg1"/>
                </a:solidFill>
              </a:rPr>
              <a:t>Mullon</a:t>
            </a:r>
            <a:endParaRPr lang="it-IT" sz="5400" b="1" dirty="0">
              <a:solidFill>
                <a:schemeClr val="bg1"/>
              </a:solidFill>
            </a:endParaRPr>
          </a:p>
          <a:p>
            <a:r>
              <a:rPr lang="it-IT" sz="3000" b="1" dirty="0">
                <a:solidFill>
                  <a:srgbClr val="FFA300"/>
                </a:solidFill>
              </a:rPr>
              <a:t>Poeta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47B0FA40-D40F-126E-EA17-FD35E54C46A5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1F306D70-6180-E451-00F5-5E1BF398A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4CADCF86-534E-303B-03D5-7CC54367AD2E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782636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50BCF399-F072-53DC-AF6C-7DB4418E28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0" r="-1" b="318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19847" y="2403608"/>
            <a:ext cx="10953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endParaRPr lang="it-IT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118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2605697"/>
            <a:ext cx="10705390" cy="1646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800" dirty="0">
                <a:solidFill>
                  <a:srgbClr val="004887"/>
                </a:solidFill>
                <a:cs typeface="Arial" panose="020B0604020202020204" pitchFamily="34" charset="0"/>
              </a:rPr>
              <a:t>LA POESIA COME TELESCOPIO</a:t>
            </a:r>
          </a:p>
          <a:p>
            <a:pPr algn="l">
              <a:spcAft>
                <a:spcPts val="600"/>
              </a:spcAft>
            </a:pPr>
            <a:r>
              <a:rPr lang="it-IT" sz="4800" dirty="0">
                <a:solidFill>
                  <a:srgbClr val="004887"/>
                </a:solidFill>
                <a:cs typeface="Arial" panose="020B0604020202020204" pitchFamily="34" charset="0"/>
              </a:rPr>
              <a:t>PER GUARDARE LONTANO</a:t>
            </a:r>
            <a:endParaRPr lang="it-IT" sz="4000" i="0" u="none" strike="noStrike" baseline="0" dirty="0"/>
          </a:p>
        </p:txBody>
      </p:sp>
    </p:spTree>
    <p:extLst>
      <p:ext uri="{BB962C8B-B14F-4D97-AF65-F5344CB8AC3E}">
        <p14:creationId xmlns:p14="http://schemas.microsoft.com/office/powerpoint/2010/main" val="1332089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7" y="3075057"/>
            <a:ext cx="1095049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4000" i="0" u="none" strike="noStrike" baseline="0" dirty="0">
                <a:solidFill>
                  <a:srgbClr val="004887"/>
                </a:solidFill>
                <a:cs typeface="Arial" panose="020B0604020202020204" pitchFamily="34" charset="0"/>
              </a:rPr>
              <a:t>tutto ciò che fa di un fiore un fiore è tutto</a:t>
            </a:r>
            <a:endParaRPr lang="it-IT" sz="4000" dirty="0">
              <a:solidFill>
                <a:srgbClr val="004887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531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3013501"/>
            <a:ext cx="10886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4800" dirty="0">
                <a:solidFill>
                  <a:srgbClr val="004887"/>
                </a:solidFill>
                <a:cs typeface="Arial" panose="020B0604020202020204" pitchFamily="34" charset="0"/>
              </a:rPr>
              <a:t>FUTURO, ISTRUZIONI PER L’USO</a:t>
            </a:r>
            <a:endParaRPr lang="it-IT" sz="4000" i="0" u="none" strike="noStrike" baseline="0" dirty="0"/>
          </a:p>
        </p:txBody>
      </p:sp>
    </p:spTree>
    <p:extLst>
      <p:ext uri="{BB962C8B-B14F-4D97-AF65-F5344CB8AC3E}">
        <p14:creationId xmlns:p14="http://schemas.microsoft.com/office/powerpoint/2010/main" val="2074728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662861"/>
            <a:ext cx="10977114" cy="5555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oltre l’orizzonte c’è una fascia bianca luminosissima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cs typeface="Arial" panose="020B0604020202020204" pitchFamily="34" charset="0"/>
              </a:rPr>
              <a:t>dove si spezzano le linee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si perdono i contorni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e</a:t>
            </a:r>
            <a:r>
              <a:rPr lang="it-IT" sz="4000" i="0" u="none" strike="noStrike" baseline="0" dirty="0">
                <a:solidFill>
                  <a:srgbClr val="004887"/>
                </a:solidFill>
                <a:cs typeface="Arial" panose="020B0604020202020204" pitchFamily="34" charset="0"/>
              </a:rPr>
              <a:t> tutto viene macinato e rimacinato</a:t>
            </a:r>
          </a:p>
          <a:p>
            <a:pPr algn="l">
              <a:spcAft>
                <a:spcPts val="600"/>
              </a:spcAft>
            </a:pPr>
            <a:endParaRPr lang="it-IT" sz="4000" dirty="0">
              <a:solidFill>
                <a:srgbClr val="004887"/>
              </a:solidFill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cs typeface="Arial" panose="020B0604020202020204" pitchFamily="34" charset="0"/>
              </a:rPr>
              <a:t>io sono lì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nell’imprevedibile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c</a:t>
            </a:r>
            <a:r>
              <a:rPr lang="it-IT" sz="4000" i="0" u="none" strike="noStrike" baseline="0" dirty="0">
                <a:solidFill>
                  <a:srgbClr val="004887"/>
                </a:solidFill>
                <a:cs typeface="Arial" panose="020B0604020202020204" pitchFamily="34" charset="0"/>
              </a:rPr>
              <a:t>he si sta formando</a:t>
            </a:r>
            <a:endParaRPr lang="it-IT" sz="4000" dirty="0">
              <a:solidFill>
                <a:srgbClr val="004887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094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9909" y="2733322"/>
            <a:ext cx="10953344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se ami questo istante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puoi fare a meno del tempo</a:t>
            </a:r>
          </a:p>
        </p:txBody>
      </p:sp>
    </p:spTree>
    <p:extLst>
      <p:ext uri="{BB962C8B-B14F-4D97-AF65-F5344CB8AC3E}">
        <p14:creationId xmlns:p14="http://schemas.microsoft.com/office/powerpoint/2010/main" val="325462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31616" y="3086418"/>
            <a:ext cx="10953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il presente è sempre in orario</a:t>
            </a:r>
          </a:p>
        </p:txBody>
      </p:sp>
    </p:spTree>
    <p:extLst>
      <p:ext uri="{BB962C8B-B14F-4D97-AF65-F5344CB8AC3E}">
        <p14:creationId xmlns:p14="http://schemas.microsoft.com/office/powerpoint/2010/main" val="38137109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7349" y="2737929"/>
            <a:ext cx="10953344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per essere simili al cielo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bisogna dipingere la voce di azzurro</a:t>
            </a:r>
          </a:p>
        </p:txBody>
      </p:sp>
    </p:spTree>
    <p:extLst>
      <p:ext uri="{BB962C8B-B14F-4D97-AF65-F5344CB8AC3E}">
        <p14:creationId xmlns:p14="http://schemas.microsoft.com/office/powerpoint/2010/main" val="3088190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ttotitolo 1"/>
          <p:cNvSpPr>
            <a:spLocks noGrp="1"/>
          </p:cNvSpPr>
          <p:nvPr>
            <p:ph type="subTitle" idx="1"/>
          </p:nvPr>
        </p:nvSpPr>
        <p:spPr>
          <a:xfrm>
            <a:off x="4489024" y="5870867"/>
            <a:ext cx="7526336" cy="904011"/>
          </a:xfrm>
        </p:spPr>
        <p:txBody>
          <a:bodyPr>
            <a:normAutofit/>
          </a:bodyPr>
          <a:lstStyle/>
          <a:p>
            <a:pPr algn="r"/>
            <a:r>
              <a:rPr lang="it-IT" sz="3200" b="1" dirty="0"/>
              <a:t>Luca Paolazzi</a:t>
            </a:r>
          </a:p>
        </p:txBody>
      </p:sp>
      <p:pic>
        <p:nvPicPr>
          <p:cNvPr id="4" name="Immagine 1">
            <a:extLst>
              <a:ext uri="{FF2B5EF4-FFF2-40B4-BE49-F238E27FC236}">
                <a16:creationId xmlns:a16="http://schemas.microsoft.com/office/drawing/2014/main" id="{41D36721-991A-4890-02E8-63A903958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2">
            <a:extLst>
              <a:ext uri="{FF2B5EF4-FFF2-40B4-BE49-F238E27FC236}">
                <a16:creationId xmlns:a16="http://schemas.microsoft.com/office/drawing/2014/main" id="{A6ADD467-210A-00B8-E892-BDD053E7C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428625"/>
            <a:ext cx="36004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olo 2"/>
          <p:cNvSpPr>
            <a:spLocks noGrp="1"/>
          </p:cNvSpPr>
          <p:nvPr>
            <p:ph type="ctrTitle"/>
          </p:nvPr>
        </p:nvSpPr>
        <p:spPr>
          <a:xfrm>
            <a:off x="3636962" y="2197768"/>
            <a:ext cx="7526337" cy="3506841"/>
          </a:xfrm>
        </p:spPr>
        <p:txBody>
          <a:bodyPr>
            <a:noAutofit/>
          </a:bodyPr>
          <a:lstStyle/>
          <a:p>
            <a:br>
              <a:rPr lang="it-IT" sz="6300" b="1" dirty="0">
                <a:solidFill>
                  <a:srgbClr val="FFC000"/>
                </a:solidFill>
              </a:rPr>
            </a:br>
            <a:br>
              <a:rPr lang="it-IT" sz="6300" b="1" dirty="0">
                <a:solidFill>
                  <a:srgbClr val="FFC000"/>
                </a:solidFill>
              </a:rPr>
            </a:br>
            <a:br>
              <a:rPr lang="it-IT" sz="6300" b="1" dirty="0">
                <a:solidFill>
                  <a:srgbClr val="FFC000"/>
                </a:solidFill>
              </a:rPr>
            </a:br>
            <a:r>
              <a:rPr lang="it-IT" sz="5400" b="1" dirty="0">
                <a:solidFill>
                  <a:srgbClr val="FFA300"/>
                </a:solidFill>
                <a:latin typeface="+mn-lt"/>
              </a:rPr>
              <a:t>Dove va il Mondo?</a:t>
            </a:r>
            <a:br>
              <a:rPr lang="it-IT" sz="5400" b="1" dirty="0">
                <a:solidFill>
                  <a:srgbClr val="FFA300"/>
                </a:solidFill>
                <a:latin typeface="+mn-lt"/>
              </a:rPr>
            </a:br>
            <a:r>
              <a:rPr lang="it-IT" sz="5400" b="1" dirty="0">
                <a:solidFill>
                  <a:schemeClr val="bg1"/>
                </a:solidFill>
                <a:latin typeface="+mn-lt"/>
              </a:rPr>
              <a:t>Ragionar e immaginar </a:t>
            </a:r>
            <a:r>
              <a:rPr lang="it-IT" sz="5400" b="1" dirty="0">
                <a:solidFill>
                  <a:srgbClr val="FFA300"/>
                </a:solidFill>
                <a:latin typeface="+mn-lt"/>
              </a:rPr>
              <a:t>futuri possibili</a:t>
            </a:r>
            <a:br>
              <a:rPr lang="it-IT" sz="5400" b="1" dirty="0">
                <a:solidFill>
                  <a:srgbClr val="FFC000"/>
                </a:solidFill>
                <a:latin typeface="+mn-lt"/>
              </a:rPr>
            </a:br>
            <a:r>
              <a:rPr lang="it-IT" sz="5400" b="1" dirty="0">
                <a:solidFill>
                  <a:schemeClr val="bg1"/>
                </a:solidFill>
                <a:latin typeface="+mn-lt"/>
              </a:rPr>
              <a:t>per aiutare a farli</a:t>
            </a:r>
          </a:p>
        </p:txBody>
      </p:sp>
    </p:spTree>
    <p:extLst>
      <p:ext uri="{BB962C8B-B14F-4D97-AF65-F5344CB8AC3E}">
        <p14:creationId xmlns:p14="http://schemas.microsoft.com/office/powerpoint/2010/main" val="39014140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AD4BD2BB-6598-5820-5F0D-46F916EE3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6860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EFC33467-51A4-C567-5202-7092C6081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481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3888" y="2107962"/>
            <a:ext cx="4243589" cy="26420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10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700" dirty="0">
                <a:solidFill>
                  <a:srgbClr val="004887"/>
                </a:solidFill>
                <a:cs typeface="Times New Roman" panose="02020603050405020304" pitchFamily="18" charset="0"/>
              </a:rPr>
              <a:t>Siamo seduti</a:t>
            </a:r>
          </a:p>
          <a:p>
            <a:pPr marL="0" indent="0">
              <a:buNone/>
            </a:pPr>
            <a:r>
              <a:rPr lang="it-IT" sz="4700" dirty="0">
                <a:solidFill>
                  <a:srgbClr val="004887"/>
                </a:solidFill>
                <a:cs typeface="Times New Roman" panose="02020603050405020304" pitchFamily="18" charset="0"/>
              </a:rPr>
              <a:t>nella</a:t>
            </a:r>
            <a:r>
              <a:rPr lang="it-IT" sz="4700" b="1" dirty="0">
                <a:solidFill>
                  <a:srgbClr val="004887"/>
                </a:solidFill>
                <a:cs typeface="Times New Roman" panose="02020603050405020304" pitchFamily="18" charset="0"/>
              </a:rPr>
              <a:t> </a:t>
            </a:r>
            <a:r>
              <a:rPr lang="it-IT" sz="4700" b="1" dirty="0">
                <a:solidFill>
                  <a:srgbClr val="FFC000"/>
                </a:solidFill>
                <a:cs typeface="Times New Roman" panose="02020603050405020304" pitchFamily="18" charset="0"/>
              </a:rPr>
              <a:t>plancia</a:t>
            </a:r>
          </a:p>
          <a:p>
            <a:pPr marL="0" indent="0">
              <a:buNone/>
            </a:pPr>
            <a:r>
              <a:rPr lang="it-IT" sz="4700" b="1" dirty="0">
                <a:solidFill>
                  <a:srgbClr val="FFC000"/>
                </a:solidFill>
                <a:cs typeface="Times New Roman" panose="02020603050405020304" pitchFamily="18" charset="0"/>
              </a:rPr>
              <a:t>di comando?</a:t>
            </a:r>
            <a:endParaRPr lang="it-IT" sz="10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La plancia di comando dell airbus a320 - Dago fotogallery">
            <a:extLst>
              <a:ext uri="{FF2B5EF4-FFF2-40B4-BE49-F238E27FC236}">
                <a16:creationId xmlns:a16="http://schemas.microsoft.com/office/drawing/2014/main" id="{1E9E6FAE-8034-F784-D6C5-7CC3CEB935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855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A1D651E7-C448-9B40-1812-4299406CC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825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8" y="922856"/>
            <a:ext cx="1094422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Porsi queste domande significa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interrogarci sul futuro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:</a:t>
            </a:r>
            <a:r>
              <a:rPr lang="it-IT" sz="4000" dirty="0"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come sarà? Cosa ci porterà? E sul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nostro ruolo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: siamo facitori di futuro o in balia del fato?</a:t>
            </a:r>
          </a:p>
          <a:p>
            <a:pPr marL="0" indent="0">
              <a:buNone/>
            </a:pPr>
            <a:endParaRPr lang="it-IT" sz="4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È certo che l’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umanità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, per dimensione e strumenti di produzione e consumo,</a:t>
            </a:r>
            <a:r>
              <a:rPr lang="it-IT" sz="4000" dirty="0">
                <a:cs typeface="Times New Roman" panose="02020603050405020304" pitchFamily="18" charset="0"/>
              </a:rPr>
              <a:t>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fa il domani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della sua esistenza/estinzione sulla Terra.</a:t>
            </a:r>
          </a:p>
        </p:txBody>
      </p:sp>
      <p:sp>
        <p:nvSpPr>
          <p:cNvPr id="4" name="Rettangolo con angoli in alto arrotondati 3">
            <a:extLst>
              <a:ext uri="{FF2B5EF4-FFF2-40B4-BE49-F238E27FC236}">
                <a16:creationId xmlns:a16="http://schemas.microsoft.com/office/drawing/2014/main" id="{C22DE22A-7CBC-835F-6CA9-23F7614994A1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87F76D65-56D5-8812-20BB-39AB6141F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5C519144-8F13-A6CD-E277-1F8CA5B4626A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38211660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testo&#10;&#10;Descrizione generata automaticamente">
            <a:extLst>
              <a:ext uri="{FF2B5EF4-FFF2-40B4-BE49-F238E27FC236}">
                <a16:creationId xmlns:a16="http://schemas.microsoft.com/office/drawing/2014/main" id="{931FBDF6-1BFE-DFDE-A419-A9E3B9EF6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087" y="798575"/>
            <a:ext cx="5693635" cy="5706134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D420E641-697A-96D1-7A6A-8825636929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78" y="798575"/>
            <a:ext cx="6160008" cy="5706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804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7" y="1134522"/>
            <a:ext cx="1094422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Allora se l’umanità ha in mano il proprio destino, possiamo dire lo stesso di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noi qui nel Nord-est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,</a:t>
            </a:r>
            <a:r>
              <a:rPr lang="it-IT" sz="4000" dirty="0"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come in altri luoghi e nell’Italia intera?</a:t>
            </a:r>
          </a:p>
          <a:p>
            <a:pPr marL="0" indent="0">
              <a:buNone/>
            </a:pPr>
            <a:endParaRPr lang="it-IT" sz="2000" dirty="0">
              <a:solidFill>
                <a:srgbClr val="004887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Risposta secca: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SÌ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. Senza se e senza ma.</a:t>
            </a:r>
          </a:p>
          <a:p>
            <a:pPr marL="0" indent="0">
              <a:buNone/>
            </a:pPr>
            <a:endParaRPr lang="it-IT" sz="2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Basta saperlo e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decidere quale futuro</a:t>
            </a:r>
            <a:r>
              <a:rPr lang="it-IT" sz="4000" b="1" dirty="0"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vogliamo.</a:t>
            </a:r>
          </a:p>
        </p:txBody>
      </p:sp>
      <p:sp>
        <p:nvSpPr>
          <p:cNvPr id="4" name="Rettangolo con angoli in alto arrotondati 3">
            <a:extLst>
              <a:ext uri="{FF2B5EF4-FFF2-40B4-BE49-F238E27FC236}">
                <a16:creationId xmlns:a16="http://schemas.microsoft.com/office/drawing/2014/main" id="{6AF85BA4-9FDA-A9EB-6831-48BB3BD2A07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E8476A6-B335-59AF-36A6-72C52586B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422A9261-FE22-EAD8-1CA1-EB48D5B43EB4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545466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8" y="565219"/>
            <a:ext cx="1094422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Ecco perché siamo qui a pensare e cercare di percepire il futuro. O i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futuri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? Al plurale.</a:t>
            </a:r>
          </a:p>
          <a:p>
            <a:pPr marL="0" indent="0">
              <a:buNone/>
            </a:pPr>
            <a:endParaRPr lang="it-IT" sz="2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Perché il primo passaggio obbligato di ogni riflessione sul domani è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svestirsi dell’abito mentale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che ci sia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un solo domani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come esito ineluttabile dell’oggi. </a:t>
            </a:r>
          </a:p>
          <a:p>
            <a:pPr marL="0" indent="0">
              <a:buNone/>
            </a:pPr>
            <a:endParaRPr lang="it-IT" sz="2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Abito comodo e pericoloso.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F4C8170-3F8B-6D69-D445-F7BA41203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08B1DDC-8B1D-CF50-C601-9D8DB6A8A581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3876931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8" y="1389581"/>
            <a:ext cx="10944225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Comodo</a:t>
            </a:r>
            <a:r>
              <a:rPr lang="it-IT" sz="4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per non far nulla e aspettare gli eventi. O, peggio, per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arroccarsi a difesa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dell’esistente, inclusi gli interessi personali.</a:t>
            </a:r>
          </a:p>
          <a:p>
            <a:pPr marL="0" indent="0">
              <a:buNone/>
            </a:pPr>
            <a:endParaRPr lang="it-IT" sz="20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Pericoloso</a:t>
            </a:r>
            <a:r>
              <a:rPr lang="it-IT" sz="4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perché ci porta al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declino</a:t>
            </a:r>
            <a:r>
              <a:rPr lang="it-IT" sz="4000" dirty="0"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come è accaduto negli</a:t>
            </a:r>
            <a:r>
              <a:rPr lang="it-IT" sz="4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ultimi vent’anni</a:t>
            </a:r>
            <a:r>
              <a:rPr lang="it-IT" sz="4000" dirty="0">
                <a:latin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Ma lo diremo meglio dopo con Gianluca Toschi. </a:t>
            </a:r>
          </a:p>
        </p:txBody>
      </p:sp>
      <p:sp>
        <p:nvSpPr>
          <p:cNvPr id="4" name="Rettangolo con angoli in alto arrotondati 3">
            <a:extLst>
              <a:ext uri="{FF2B5EF4-FFF2-40B4-BE49-F238E27FC236}">
                <a16:creationId xmlns:a16="http://schemas.microsoft.com/office/drawing/2014/main" id="{92407CDD-3A2C-1FEF-F538-E22CEECC5D20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9B30B43D-0DC6-D0D4-95E9-D90E16E8C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A3416E40-DC83-A788-648D-CD9B75DA7EA0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2108768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8" y="305254"/>
            <a:ext cx="10944225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Nelle </a:t>
            </a:r>
            <a:r>
              <a:rPr lang="it-IT" sz="4000" i="1" dirty="0">
                <a:solidFill>
                  <a:srgbClr val="004887"/>
                </a:solidFill>
                <a:cs typeface="Times New Roman" panose="02020603050405020304" pitchFamily="18" charset="0"/>
              </a:rPr>
              <a:t>Confessioni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 Sant’Agostino dice che non esiste il futuro se non come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nostra attesa</a:t>
            </a:r>
            <a:r>
              <a:rPr lang="it-IT" sz="4000" dirty="0"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it-IT" sz="2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Attesa è figlia di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immaginazione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. Dunque i futuri sono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due volte molteplici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: ciascuno di noi immagina e l’immaginazione fluttua e si intreccia con quella degli altri e con i fatti del presente come li viviamo.</a:t>
            </a:r>
          </a:p>
          <a:p>
            <a:pPr marL="0" indent="0">
              <a:buNone/>
            </a:pPr>
            <a:endParaRPr lang="it-IT" sz="2000" dirty="0">
              <a:solidFill>
                <a:srgbClr val="004887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Matematicamente i futuri sono un numero fattoriale con </a:t>
            </a:r>
            <a:r>
              <a:rPr lang="it-IT" sz="4000" i="1" dirty="0">
                <a:solidFill>
                  <a:srgbClr val="004887"/>
                </a:solidFill>
                <a:cs typeface="Times New Roman" panose="02020603050405020304" pitchFamily="18" charset="0"/>
              </a:rPr>
              <a:t>n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 tendente all’infinito. Abbiamo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ampia scelta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076112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8" y="809550"/>
            <a:ext cx="1094422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Vi pare astratto tutto questo? Pensate alle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decisioni delle Banche centrali</a:t>
            </a:r>
            <a:r>
              <a:rPr lang="it-IT" sz="4000" dirty="0"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e alla sorpresa della maggiore inflazione. Pensate che le loro scelte siano già scritte?</a:t>
            </a:r>
          </a:p>
          <a:p>
            <a:pPr marL="0" indent="0">
              <a:buNone/>
            </a:pPr>
            <a:endParaRPr lang="it-IT" sz="4000" dirty="0">
              <a:solidFill>
                <a:srgbClr val="004887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NO: dipenderanno dai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dati</a:t>
            </a:r>
            <a:r>
              <a:rPr lang="it-IT" sz="4000" dirty="0">
                <a:cs typeface="Times New Roman" panose="02020603050405020304" pitchFamily="18" charset="0"/>
              </a:rPr>
              <a:t>,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che diranno come va l’economia. E</a:t>
            </a:r>
            <a:r>
              <a:rPr lang="it-IT" sz="4000" dirty="0">
                <a:cs typeface="Times New Roman" panose="02020603050405020304" pitchFamily="18" charset="0"/>
              </a:rPr>
              <a:t>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nessuno sa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quali saranno questi dati.</a:t>
            </a:r>
            <a:endParaRPr lang="it-IT" sz="4000" dirty="0">
              <a:solidFill>
                <a:srgbClr val="FFC000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ttangolo con angoli in alto arrotondati 3">
            <a:extLst>
              <a:ext uri="{FF2B5EF4-FFF2-40B4-BE49-F238E27FC236}">
                <a16:creationId xmlns:a16="http://schemas.microsoft.com/office/drawing/2014/main" id="{665A30CD-B515-DB5A-40D7-49F512B0CE45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5404460-D929-3A7C-4757-A26A6E2AE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CCF7CF5B-7450-BB8E-AFBF-186BFE4F07BE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2580277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7" y="557441"/>
            <a:ext cx="6853237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Meglio pensare al futuro come a un</a:t>
            </a:r>
            <a:r>
              <a:rPr lang="it-IT" sz="4000" dirty="0">
                <a:cs typeface="Times New Roman" panose="02020603050405020304" pitchFamily="18" charset="0"/>
              </a:rPr>
              <a:t>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meraviglioso arazzo</a:t>
            </a:r>
            <a:r>
              <a:rPr lang="it-IT" sz="4000" b="1" dirty="0"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tessuto da miliardi di mani usando migliaia di miliardi di fili. Un arazzo che è un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tappeto volante</a:t>
            </a:r>
            <a:r>
              <a:rPr lang="it-IT" sz="4000" dirty="0">
                <a:solidFill>
                  <a:srgbClr val="FFC000"/>
                </a:solidFill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che ci trasporta in mondi nuovi.</a:t>
            </a:r>
          </a:p>
          <a:p>
            <a:pPr marL="0" indent="0">
              <a:buNone/>
            </a:pPr>
            <a:endParaRPr lang="it-IT" sz="4000" dirty="0">
              <a:solidFill>
                <a:srgbClr val="004887"/>
              </a:solidFill>
              <a:cs typeface="Times New Roman" panose="02020603050405020304" pitchFamily="18" charset="0"/>
            </a:endParaRPr>
          </a:p>
          <a:p>
            <a:endParaRPr lang="it-IT" sz="1400" dirty="0">
              <a:solidFill>
                <a:srgbClr val="004887"/>
              </a:solidFill>
              <a:cs typeface="Times New Roman" panose="02020603050405020304" pitchFamily="18" charset="0"/>
            </a:endParaRPr>
          </a:p>
          <a:p>
            <a:r>
              <a:rPr lang="it-IT" sz="1400" dirty="0">
                <a:solidFill>
                  <a:srgbClr val="004887"/>
                </a:solidFill>
                <a:cs typeface="Times New Roman" panose="02020603050405020304" pitchFamily="18" charset="0"/>
              </a:rPr>
              <a:t>Anonimo fiammingo, </a:t>
            </a:r>
            <a:r>
              <a:rPr lang="it-IT" sz="1400" i="1" dirty="0">
                <a:solidFill>
                  <a:srgbClr val="004887"/>
                </a:solidFill>
                <a:cs typeface="Times New Roman" panose="02020603050405020304" pitchFamily="18" charset="0"/>
              </a:rPr>
              <a:t>Millefiori</a:t>
            </a:r>
            <a:r>
              <a:rPr lang="it-IT" sz="1400" dirty="0">
                <a:solidFill>
                  <a:srgbClr val="004887"/>
                </a:solidFill>
                <a:cs typeface="Times New Roman" panose="02020603050405020304" pitchFamily="18" charset="0"/>
              </a:rPr>
              <a:t>, arazzo 790x270 cm, particolare, XVI secolo, Palazzo dei Vescovi, Pistoia</a:t>
            </a:r>
            <a:endParaRPr lang="it-IT" sz="1400" i="1" dirty="0">
              <a:solidFill>
                <a:srgbClr val="004887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2" descr="L'Arazzo Millefiori e altre meraviglie di Pistoia | Italian Botanical Trips">
            <a:extLst>
              <a:ext uri="{FF2B5EF4-FFF2-40B4-BE49-F238E27FC236}">
                <a16:creationId xmlns:a16="http://schemas.microsoft.com/office/drawing/2014/main" id="{FC847054-9F92-0ABB-BA31-84FFD67287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250"/>
          <a:stretch/>
        </p:blipFill>
        <p:spPr bwMode="auto">
          <a:xfrm>
            <a:off x="7556429" y="-39325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9876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623888" y="673584"/>
            <a:ext cx="10944225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Proviamo a immaginare alcune parti di questo arazzo. Per esempio: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gli occhiali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, stanno diventando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l’intelligente connessione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tra il nostro cervello e il mondo esterno,  rimpiazzando gli </a:t>
            </a:r>
            <a:r>
              <a:rPr lang="it-IT" sz="4000" i="1" dirty="0">
                <a:solidFill>
                  <a:srgbClr val="004887"/>
                </a:solidFill>
                <a:cs typeface="Times New Roman" panose="02020603050405020304" pitchFamily="18" charset="0"/>
              </a:rPr>
              <a:t>smart-phone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it-IT" sz="4000" dirty="0">
              <a:solidFill>
                <a:srgbClr val="004887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it-IT" sz="2000" dirty="0">
              <a:solidFill>
                <a:srgbClr val="FFC000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Siamo preparati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o abbiamo paura di questo nuovo?</a:t>
            </a:r>
            <a:endParaRPr lang="it-IT" sz="4000" dirty="0">
              <a:cs typeface="Times New Roman" panose="02020603050405020304" pitchFamily="18" charset="0"/>
            </a:endParaRPr>
          </a:p>
        </p:txBody>
      </p:sp>
      <p:sp>
        <p:nvSpPr>
          <p:cNvPr id="4" name="Rettangolo con angoli in alto arrotondati 3">
            <a:extLst>
              <a:ext uri="{FF2B5EF4-FFF2-40B4-BE49-F238E27FC236}">
                <a16:creationId xmlns:a16="http://schemas.microsoft.com/office/drawing/2014/main" id="{AF8D7BD9-DE95-6A9E-E483-0804D018C6B0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DE680AC-6787-62A2-21A0-2B61ECD5F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367774D1-4197-078B-CE75-007E0AD9C34C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21870185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81F35-0A17-4E79-AFCC-FAA683FCE12A}"/>
              </a:ext>
            </a:extLst>
          </p:cNvPr>
          <p:cNvSpPr txBox="1"/>
          <p:nvPr/>
        </p:nvSpPr>
        <p:spPr>
          <a:xfrm>
            <a:off x="152399" y="-1036"/>
            <a:ext cx="6170579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Altro esempio dell’arazzo-futuro </a:t>
            </a:r>
            <a:r>
              <a:rPr lang="it-IT" sz="4000" dirty="0">
                <a:solidFill>
                  <a:srgbClr val="004887"/>
                </a:solidFill>
                <a:highlight>
                  <a:srgbClr val="FFFFFF"/>
                </a:highlight>
                <a:cs typeface="Times New Roman" panose="02020603050405020304" pitchFamily="18" charset="0"/>
              </a:rPr>
              <a:t>è il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numero di giovani </a:t>
            </a:r>
            <a:r>
              <a:rPr lang="it-IT" sz="4000" dirty="0">
                <a:solidFill>
                  <a:srgbClr val="004887"/>
                </a:solidFill>
                <a:highlight>
                  <a:srgbClr val="FFFFFF"/>
                </a:highlight>
                <a:cs typeface="Times New Roman" panose="02020603050405020304" pitchFamily="18" charset="0"/>
              </a:rPr>
              <a:t>che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vivranno nella </a:t>
            </a:r>
            <a:r>
              <a:rPr lang="it-IT" sz="4000" dirty="0">
                <a:solidFill>
                  <a:srgbClr val="004887"/>
                </a:solidFill>
                <a:highlight>
                  <a:srgbClr val="FFFFFF"/>
                </a:highlight>
                <a:cs typeface="Times New Roman" panose="02020603050405020304" pitchFamily="18" charset="0"/>
              </a:rPr>
              <a:t>Penisola.</a:t>
            </a:r>
          </a:p>
          <a:p>
            <a:pPr marL="0" indent="0">
              <a:buNone/>
            </a:pPr>
            <a:endParaRPr lang="it-IT" sz="4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Un numero che </a:t>
            </a:r>
            <a:r>
              <a:rPr lang="it-IT" sz="4000" dirty="0">
                <a:solidFill>
                  <a:srgbClr val="004887"/>
                </a:solidFill>
                <a:highlight>
                  <a:srgbClr val="FFFFFF"/>
                </a:highlight>
                <a:cs typeface="Times New Roman" panose="02020603050405020304" pitchFamily="18" charset="0"/>
              </a:rPr>
              <a:t>dipende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non solo dalla </a:t>
            </a:r>
            <a:r>
              <a:rPr lang="it-IT" sz="4000" dirty="0">
                <a:solidFill>
                  <a:srgbClr val="004887"/>
                </a:solidFill>
                <a:highlight>
                  <a:srgbClr val="FFFFFF"/>
                </a:highlight>
                <a:cs typeface="Times New Roman" panose="02020603050405020304" pitchFamily="18" charset="0"/>
              </a:rPr>
              <a:t>fertilità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ma anche dalla </a:t>
            </a:r>
            <a:r>
              <a:rPr lang="it-IT" sz="4000" b="1" dirty="0">
                <a:solidFill>
                  <a:srgbClr val="FFC000"/>
                </a:solidFill>
                <a:cs typeface="Times New Roman" panose="02020603050405020304" pitchFamily="18" charset="0"/>
              </a:rPr>
              <a:t>capacità di trattenerli e attrarne</a:t>
            </a:r>
            <a:r>
              <a:rPr lang="it-IT" sz="4000" b="1" dirty="0">
                <a:cs typeface="Times New Roman" panose="02020603050405020304" pitchFamily="18" charset="0"/>
              </a:rPr>
              <a:t> </a:t>
            </a:r>
            <a:r>
              <a:rPr lang="it-IT" sz="4000" dirty="0">
                <a:solidFill>
                  <a:srgbClr val="004887"/>
                </a:solidFill>
                <a:cs typeface="Times New Roman" panose="02020603050405020304" pitchFamily="18" charset="0"/>
              </a:rPr>
              <a:t>da altrove. Molti arriveranno dall’Africa subsahariana.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FFE579C2-F609-147E-3F7C-81EA30AE10AC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5B8F6C3-81A2-49F9-4739-0D0331759E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68"/>
          <a:stretch/>
        </p:blipFill>
        <p:spPr bwMode="auto">
          <a:xfrm>
            <a:off x="6711519" y="0"/>
            <a:ext cx="5480482" cy="605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124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>
            <a:extLst>
              <a:ext uri="{FF2B5EF4-FFF2-40B4-BE49-F238E27FC236}">
                <a16:creationId xmlns:a16="http://schemas.microsoft.com/office/drawing/2014/main" id="{A4582D06-F760-B192-0D37-3AB26C64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15678" y="0"/>
            <a:ext cx="2576322" cy="588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14F6C00B-1B89-E703-7DED-0C8014197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69263"/>
            <a:ext cx="2591044" cy="588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725CDB2-E5F2-2DA7-CF2F-B418A21908B3}"/>
              </a:ext>
            </a:extLst>
          </p:cNvPr>
          <p:cNvSpPr txBox="1"/>
          <p:nvPr/>
        </p:nvSpPr>
        <p:spPr>
          <a:xfrm rot="20697405">
            <a:off x="5959084" y="1289910"/>
            <a:ext cx="379008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 b="1" dirty="0">
                <a:solidFill>
                  <a:srgbClr val="004887"/>
                </a:solidFill>
                <a:cs typeface="Times New Roman" panose="02020603050405020304" pitchFamily="18" charset="0"/>
              </a:rPr>
              <a:t>Paradisiaca opportunità! </a:t>
            </a:r>
            <a:endParaRPr lang="it-IT" sz="4000" dirty="0">
              <a:solidFill>
                <a:srgbClr val="004887"/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273D1858-4B0D-2437-606D-725FCAABE52D}"/>
              </a:ext>
            </a:extLst>
          </p:cNvPr>
          <p:cNvSpPr txBox="1"/>
          <p:nvPr/>
        </p:nvSpPr>
        <p:spPr>
          <a:xfrm rot="1067465">
            <a:off x="2770288" y="4865153"/>
            <a:ext cx="30038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 b="1" dirty="0">
                <a:solidFill>
                  <a:srgbClr val="FFA300"/>
                </a:solidFill>
                <a:cs typeface="Times New Roman" panose="02020603050405020304" pitchFamily="18" charset="0"/>
              </a:rPr>
              <a:t>Prospettiva infernale!  </a:t>
            </a:r>
            <a:endParaRPr lang="it-IT" sz="4000" dirty="0">
              <a:solidFill>
                <a:srgbClr val="FFA300"/>
              </a:solidFill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604E426-00B7-8E69-F1AF-49A7B193470A}"/>
              </a:ext>
            </a:extLst>
          </p:cNvPr>
          <p:cNvSpPr txBox="1"/>
          <p:nvPr/>
        </p:nvSpPr>
        <p:spPr>
          <a:xfrm>
            <a:off x="6891772" y="6078915"/>
            <a:ext cx="60942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8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Hieronymus Bosch, </a:t>
            </a:r>
            <a:r>
              <a:rPr lang="it-IT" sz="1800" i="1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Visioni dell’Aldilà</a:t>
            </a:r>
            <a:r>
              <a:rPr lang="it-IT" sz="18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it-IT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1500-03, olio        su tavola, Venezia, Gallerie dell’Accademia</a:t>
            </a:r>
            <a:r>
              <a:rPr lang="it-IT" sz="18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it-IT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9583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2044005"/>
            <a:ext cx="45139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Mirko Artuso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Attore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DD4CCE8-1963-3996-CFD4-19B83BFB1FF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1859B75-253C-7694-8EE7-82DFC1F6F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DF8591B-AAEC-67B2-AF7A-7220CB69C459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14532879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1640021"/>
            <a:ext cx="642900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sz="5400" b="1" dirty="0">
              <a:solidFill>
                <a:schemeClr val="bg1"/>
              </a:solidFill>
            </a:endParaRPr>
          </a:p>
          <a:p>
            <a:r>
              <a:rPr lang="it-IT" sz="5400" b="1" dirty="0">
                <a:solidFill>
                  <a:schemeClr val="bg1"/>
                </a:solidFill>
              </a:rPr>
              <a:t>:: Gianluca Toschi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Ricercatore senior Fondazione Nord Est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DD4CCE8-1963-3996-CFD4-19B83BFB1FF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1859B75-253C-7694-8EE7-82DFC1F6F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DF8591B-AAEC-67B2-AF7A-7220CB69C459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29195546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A2CCD525-9CFF-42E9-8817-85860555D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50" y="690562"/>
            <a:ext cx="7581900" cy="547687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E31805C0-3379-D99D-22E1-1EF70C74E970}"/>
              </a:ext>
            </a:extLst>
          </p:cNvPr>
          <p:cNvSpPr txBox="1"/>
          <p:nvPr/>
        </p:nvSpPr>
        <p:spPr>
          <a:xfrm>
            <a:off x="2305050" y="6167437"/>
            <a:ext cx="75818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chemeClr val="bg1"/>
                </a:solidFill>
              </a:rPr>
              <a:t>Fonte: ns. elaborazioni FNE su dati Istat</a:t>
            </a:r>
            <a:endParaRPr lang="it-IT" sz="1200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359CA23-57DD-60B0-E129-736690CD03EC}"/>
              </a:ext>
            </a:extLst>
          </p:cNvPr>
          <p:cNvSpPr txBox="1"/>
          <p:nvPr/>
        </p:nvSpPr>
        <p:spPr>
          <a:xfrm>
            <a:off x="8428948" y="154021"/>
            <a:ext cx="354816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highlight>
                  <a:srgbClr val="FFA300"/>
                </a:highlight>
              </a:rPr>
              <a:t>PIL – Nord-</a:t>
            </a:r>
            <a:r>
              <a:rPr lang="en-US" sz="3200" dirty="0" err="1">
                <a:solidFill>
                  <a:schemeClr val="bg1"/>
                </a:solidFill>
                <a:highlight>
                  <a:srgbClr val="FFA300"/>
                </a:highlight>
              </a:rPr>
              <a:t>est</a:t>
            </a:r>
            <a:r>
              <a:rPr lang="en-US" sz="3200" dirty="0">
                <a:solidFill>
                  <a:schemeClr val="bg1"/>
                </a:solidFill>
                <a:highlight>
                  <a:srgbClr val="FFA300"/>
                </a:highlight>
              </a:rPr>
              <a:t>, Italia </a:t>
            </a:r>
          </a:p>
          <a:p>
            <a:r>
              <a:rPr lang="en-US" sz="3200" dirty="0">
                <a:solidFill>
                  <a:schemeClr val="bg1"/>
                </a:solidFill>
                <a:highlight>
                  <a:srgbClr val="FFA300"/>
                </a:highlight>
              </a:rPr>
              <a:t>2000-2019</a:t>
            </a:r>
            <a:r>
              <a:rPr lang="en-US" sz="1600" dirty="0">
                <a:solidFill>
                  <a:schemeClr val="bg1"/>
                </a:solidFill>
                <a:highlight>
                  <a:srgbClr val="FFA300"/>
                </a:highlight>
              </a:rPr>
              <a:t>	</a:t>
            </a:r>
          </a:p>
          <a:p>
            <a:pPr algn="r"/>
            <a:endParaRPr lang="en-US" sz="1600" dirty="0">
              <a:solidFill>
                <a:schemeClr val="bg1"/>
              </a:solidFill>
              <a:highlight>
                <a:srgbClr val="FFA300"/>
              </a:highlight>
            </a:endParaRPr>
          </a:p>
          <a:p>
            <a:pPr algn="r"/>
            <a:r>
              <a:rPr lang="en-US" sz="1600" b="1" dirty="0">
                <a:solidFill>
                  <a:schemeClr val="bg1"/>
                </a:solidFill>
              </a:rPr>
              <a:t>2000=100</a:t>
            </a:r>
            <a:r>
              <a:rPr lang="en-US" sz="1600" b="1" dirty="0"/>
              <a:t>	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555CE201-7378-24B9-2E5B-4CD9050A210A}"/>
              </a:ext>
            </a:extLst>
          </p:cNvPr>
          <p:cNvSpPr txBox="1"/>
          <p:nvPr/>
        </p:nvSpPr>
        <p:spPr>
          <a:xfrm>
            <a:off x="9481840" y="1429225"/>
            <a:ext cx="144238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highlight>
                  <a:srgbClr val="FFA300"/>
                </a:highlight>
              </a:rPr>
              <a:t>+9,1%</a:t>
            </a:r>
            <a:r>
              <a:rPr lang="en-US" sz="1600" b="1" dirty="0"/>
              <a:t>	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C8C031AB-B51B-AE03-A84A-8A7EC00821D3}"/>
              </a:ext>
            </a:extLst>
          </p:cNvPr>
          <p:cNvSpPr txBox="1"/>
          <p:nvPr/>
        </p:nvSpPr>
        <p:spPr>
          <a:xfrm>
            <a:off x="9481840" y="3442832"/>
            <a:ext cx="144238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highlight>
                  <a:srgbClr val="FFA300"/>
                </a:highlight>
              </a:rPr>
              <a:t>+2,6%</a:t>
            </a:r>
            <a:r>
              <a:rPr lang="en-US" sz="16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791106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mappa&#10;&#10;Descrizione generata automaticamente">
            <a:extLst>
              <a:ext uri="{FF2B5EF4-FFF2-40B4-BE49-F238E27FC236}">
                <a16:creationId xmlns:a16="http://schemas.microsoft.com/office/drawing/2014/main" id="{AD898CBE-9BA3-21ED-A3C0-7D721C049D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8" b="876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6F20338-A568-FDC6-AE9B-79D67136DCCC}"/>
              </a:ext>
            </a:extLst>
          </p:cNvPr>
          <p:cNvSpPr txBox="1"/>
          <p:nvPr/>
        </p:nvSpPr>
        <p:spPr>
          <a:xfrm>
            <a:off x="312022" y="908076"/>
            <a:ext cx="50600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4887"/>
                </a:solidFill>
                <a:highlight>
                  <a:srgbClr val="FFA300"/>
                </a:highlight>
              </a:rPr>
              <a:t>Il </a:t>
            </a:r>
            <a:r>
              <a:rPr lang="en-US" sz="3200" dirty="0" err="1">
                <a:solidFill>
                  <a:srgbClr val="004887"/>
                </a:solidFill>
                <a:highlight>
                  <a:srgbClr val="FFA300"/>
                </a:highlight>
              </a:rPr>
              <a:t>confronto</a:t>
            </a:r>
            <a:r>
              <a:rPr lang="en-US" sz="1600" b="1" dirty="0">
                <a:solidFill>
                  <a:srgbClr val="004887"/>
                </a:solidFill>
              </a:rPr>
              <a:t>	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6169C8E-FB05-DBAF-FDD4-ECC0FFBA42D2}"/>
              </a:ext>
            </a:extLst>
          </p:cNvPr>
          <p:cNvSpPr txBox="1"/>
          <p:nvPr/>
        </p:nvSpPr>
        <p:spPr>
          <a:xfrm>
            <a:off x="2285999" y="6522796"/>
            <a:ext cx="75818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4887"/>
                </a:solidFill>
              </a:rPr>
              <a:t>Fonte: ns. elaborazioni su dati Eurostat</a:t>
            </a:r>
          </a:p>
        </p:txBody>
      </p:sp>
    </p:spTree>
    <p:extLst>
      <p:ext uri="{BB962C8B-B14F-4D97-AF65-F5344CB8AC3E}">
        <p14:creationId xmlns:p14="http://schemas.microsoft.com/office/powerpoint/2010/main" val="41810942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A8EAB35-34CF-BAAD-70E8-CD9F34166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54" y="500060"/>
            <a:ext cx="5631484" cy="5857875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4EB96671-F05F-FBD7-13A9-0DE2B3B606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463" y="500061"/>
            <a:ext cx="5631484" cy="585787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4229B09-6A6C-8F8E-116B-5054C2C814A3}"/>
              </a:ext>
            </a:extLst>
          </p:cNvPr>
          <p:cNvSpPr txBox="1"/>
          <p:nvPr/>
        </p:nvSpPr>
        <p:spPr>
          <a:xfrm>
            <a:off x="6743158" y="3854959"/>
            <a:ext cx="506241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4887"/>
                </a:solidFill>
                <a:highlight>
                  <a:srgbClr val="FFA300"/>
                </a:highlight>
              </a:rPr>
              <a:t>Pil pro-</a:t>
            </a:r>
            <a:r>
              <a:rPr lang="en-US" sz="3200" dirty="0" err="1">
                <a:solidFill>
                  <a:srgbClr val="004887"/>
                </a:solidFill>
                <a:highlight>
                  <a:srgbClr val="FFA300"/>
                </a:highlight>
              </a:rPr>
              <a:t>capite</a:t>
            </a:r>
            <a:r>
              <a:rPr lang="en-US" sz="3200" dirty="0">
                <a:solidFill>
                  <a:srgbClr val="004887"/>
                </a:solidFill>
                <a:highlight>
                  <a:srgbClr val="FFA300"/>
                </a:highlight>
              </a:rPr>
              <a:t> PPS</a:t>
            </a:r>
          </a:p>
          <a:p>
            <a:r>
              <a:rPr lang="en-US" sz="2600" dirty="0" err="1">
                <a:solidFill>
                  <a:srgbClr val="004887"/>
                </a:solidFill>
                <a:highlight>
                  <a:srgbClr val="FFA300"/>
                </a:highlight>
              </a:rPr>
              <a:t>Posizione</a:t>
            </a:r>
            <a:r>
              <a:rPr lang="en-US" sz="2600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2600" dirty="0" err="1">
                <a:solidFill>
                  <a:srgbClr val="004887"/>
                </a:solidFill>
                <a:highlight>
                  <a:srgbClr val="FFA300"/>
                </a:highlight>
              </a:rPr>
              <a:t>nel</a:t>
            </a:r>
            <a:r>
              <a:rPr lang="en-US" sz="2600" dirty="0">
                <a:solidFill>
                  <a:srgbClr val="004887"/>
                </a:solidFill>
                <a:highlight>
                  <a:srgbClr val="FFA300"/>
                </a:highlight>
              </a:rPr>
              <a:t> ranking 2000-2020</a:t>
            </a:r>
            <a:endParaRPr lang="en-US" sz="2600" b="1" dirty="0">
              <a:solidFill>
                <a:srgbClr val="004887"/>
              </a:solidFill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2FDE4B5-7EDE-347A-BF37-BA113656176E}"/>
              </a:ext>
            </a:extLst>
          </p:cNvPr>
          <p:cNvSpPr txBox="1"/>
          <p:nvPr/>
        </p:nvSpPr>
        <p:spPr>
          <a:xfrm>
            <a:off x="2285999" y="6522796"/>
            <a:ext cx="75818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4887"/>
                </a:solidFill>
              </a:rPr>
              <a:t>Fonte: ns. elaborazioni su dati Eurostat</a:t>
            </a:r>
          </a:p>
        </p:txBody>
      </p:sp>
    </p:spTree>
    <p:extLst>
      <p:ext uri="{BB962C8B-B14F-4D97-AF65-F5344CB8AC3E}">
        <p14:creationId xmlns:p14="http://schemas.microsoft.com/office/powerpoint/2010/main" val="13140073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3">
            <a:extLst>
              <a:ext uri="{FF2B5EF4-FFF2-40B4-BE49-F238E27FC236}">
                <a16:creationId xmlns:a16="http://schemas.microsoft.com/office/drawing/2014/main" id="{F89FC44A-2F14-407B-952C-9FF275701A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3155372"/>
              </p:ext>
            </p:extLst>
          </p:nvPr>
        </p:nvGraphicFramePr>
        <p:xfrm>
          <a:off x="3190461" y="0"/>
          <a:ext cx="8478078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asellaDiTesto 3">
            <a:extLst>
              <a:ext uri="{FF2B5EF4-FFF2-40B4-BE49-F238E27FC236}">
                <a16:creationId xmlns:a16="http://schemas.microsoft.com/office/drawing/2014/main" id="{B8C84354-1673-D09B-BFB8-D22CA8B0AA84}"/>
              </a:ext>
            </a:extLst>
          </p:cNvPr>
          <p:cNvSpPr txBox="1"/>
          <p:nvPr/>
        </p:nvSpPr>
        <p:spPr>
          <a:xfrm>
            <a:off x="658539" y="6017340"/>
            <a:ext cx="2531923" cy="504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1200" dirty="0">
                <a:solidFill>
                  <a:srgbClr val="00488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Fonte: ns. rielaborazione su dati WUI </a:t>
            </a:r>
            <a:r>
              <a:rPr lang="it-IT" sz="1200" u="sng" dirty="0">
                <a:solidFill>
                  <a:srgbClr val="00488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https://worlduncertaintyindex.com/</a:t>
            </a:r>
            <a:r>
              <a:rPr lang="it-IT" sz="1200" dirty="0">
                <a:solidFill>
                  <a:srgbClr val="00488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BF77818B-647B-7305-AAA8-5F33094C83A6}"/>
              </a:ext>
            </a:extLst>
          </p:cNvPr>
          <p:cNvSpPr txBox="1"/>
          <p:nvPr/>
        </p:nvSpPr>
        <p:spPr>
          <a:xfrm>
            <a:off x="254232" y="509381"/>
            <a:ext cx="50663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4887"/>
                </a:solidFill>
                <a:highlight>
                  <a:srgbClr val="FFA300"/>
                </a:highlight>
              </a:rPr>
              <a:t>World Uncertainty Index</a:t>
            </a:r>
            <a:r>
              <a:rPr lang="en-US" sz="1600" dirty="0">
                <a:solidFill>
                  <a:srgbClr val="004887"/>
                </a:solidFill>
                <a:highlight>
                  <a:srgbClr val="FFA300"/>
                </a:highlight>
              </a:rPr>
              <a:t>	</a:t>
            </a:r>
          </a:p>
          <a:p>
            <a:endParaRPr lang="en-US" sz="1600" dirty="0">
              <a:solidFill>
                <a:srgbClr val="004887"/>
              </a:solidFill>
              <a:highlight>
                <a:srgbClr val="FFA300"/>
              </a:highlight>
            </a:endParaRPr>
          </a:p>
          <a:p>
            <a:r>
              <a:rPr lang="en-US" sz="1600" dirty="0">
                <a:solidFill>
                  <a:srgbClr val="004887"/>
                </a:solidFill>
              </a:rPr>
              <a:t>1990Q1 to 2022Q1	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058654A-0346-A6B8-83BF-3A97D62115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91" y="1357803"/>
            <a:ext cx="3019380" cy="4659537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1D32218-607D-5EF1-17EC-C38385E499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064" y="776081"/>
            <a:ext cx="3013475" cy="394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9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A1DE85C-00DA-5663-B1BC-D05D707AE684}"/>
              </a:ext>
            </a:extLst>
          </p:cNvPr>
          <p:cNvSpPr txBox="1"/>
          <p:nvPr/>
        </p:nvSpPr>
        <p:spPr>
          <a:xfrm>
            <a:off x="256769" y="506551"/>
            <a:ext cx="83585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È possibile accelerare la corsa della locomotiva? </a:t>
            </a:r>
          </a:p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…e per farla andare dove?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A18B661-AD55-A514-A1E0-6B107749FBAF}"/>
              </a:ext>
            </a:extLst>
          </p:cNvPr>
          <p:cNvSpPr txBox="1"/>
          <p:nvPr/>
        </p:nvSpPr>
        <p:spPr>
          <a:xfrm>
            <a:off x="3229652" y="2373542"/>
            <a:ext cx="835852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3200" b="0" i="0" u="none" strike="noStrike" baseline="0" dirty="0">
                <a:solidFill>
                  <a:srgbClr val="004887"/>
                </a:solidFill>
              </a:rPr>
              <a:t>Esplorazione  di possibili </a:t>
            </a:r>
            <a:r>
              <a:rPr lang="it-IT" sz="3200" b="0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futuri</a:t>
            </a:r>
            <a:r>
              <a:rPr lang="it-IT" sz="3200" b="0" i="0" u="none" strike="noStrike" baseline="0" dirty="0">
                <a:solidFill>
                  <a:srgbClr val="004887"/>
                </a:solidFill>
              </a:rPr>
              <a:t> (plurale), </a:t>
            </a:r>
          </a:p>
          <a:p>
            <a:pPr algn="l"/>
            <a:r>
              <a:rPr lang="it-IT" sz="3200" b="0" i="0" u="none" strike="noStrike" baseline="0" dirty="0">
                <a:solidFill>
                  <a:srgbClr val="004887"/>
                </a:solidFill>
              </a:rPr>
              <a:t>a volta anche contraddittori, </a:t>
            </a:r>
          </a:p>
          <a:p>
            <a:pPr algn="l"/>
            <a:r>
              <a:rPr lang="it-IT" sz="3200" b="0" i="0" u="none" strike="noStrike" baseline="0" dirty="0">
                <a:solidFill>
                  <a:srgbClr val="004887"/>
                </a:solidFill>
              </a:rPr>
              <a:t>nella consapevolezza che i futuri porteranno con sé inevitabilmente </a:t>
            </a:r>
            <a:r>
              <a:rPr lang="it-IT" sz="3200" b="0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sorprese</a:t>
            </a:r>
            <a:endParaRPr lang="it-IT" sz="3200" b="0" i="0" u="none" strike="noStrike" baseline="0" dirty="0">
              <a:solidFill>
                <a:srgbClr val="004887"/>
              </a:solidFill>
            </a:endParaRPr>
          </a:p>
          <a:p>
            <a:pPr algn="l"/>
            <a:endParaRPr lang="it-IT" sz="3200" dirty="0">
              <a:solidFill>
                <a:srgbClr val="004887"/>
              </a:solidFill>
            </a:endParaRPr>
          </a:p>
          <a:p>
            <a:pPr algn="l"/>
            <a:r>
              <a:rPr lang="it-IT" sz="3200" b="1" dirty="0">
                <a:solidFill>
                  <a:srgbClr val="004887"/>
                </a:solidFill>
              </a:rPr>
              <a:t>CAPACITA’ DI SVILUPPARE SCENARI FUTURIBILI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817C9B3-622B-275F-0334-19F78C36475E}"/>
              </a:ext>
            </a:extLst>
          </p:cNvPr>
          <p:cNvSpPr txBox="1"/>
          <p:nvPr/>
        </p:nvSpPr>
        <p:spPr>
          <a:xfrm>
            <a:off x="256769" y="2373542"/>
            <a:ext cx="2733449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004887"/>
                </a:solidFill>
              </a:rPr>
              <a:t>Roberto Poli</a:t>
            </a:r>
          </a:p>
          <a:p>
            <a:pPr algn="l"/>
            <a:r>
              <a:rPr lang="it-IT" sz="2200" dirty="0">
                <a:solidFill>
                  <a:srgbClr val="004887"/>
                </a:solidFill>
              </a:rPr>
              <a:t>Futuri</a:t>
            </a:r>
            <a:endParaRPr lang="it-IT" sz="2200" i="0" u="none" strike="noStrike" baseline="0" dirty="0">
              <a:solidFill>
                <a:srgbClr val="004887"/>
              </a:solidFill>
            </a:endParaRPr>
          </a:p>
          <a:p>
            <a:pPr algn="l"/>
            <a:endParaRPr lang="it-IT" sz="2200" b="1" i="0" u="none" strike="noStrike" baseline="0" dirty="0">
              <a:solidFill>
                <a:srgbClr val="004887"/>
              </a:solidFill>
            </a:endParaRPr>
          </a:p>
          <a:p>
            <a:pPr algn="l"/>
            <a:r>
              <a:rPr lang="it-IT" sz="2200" b="1" dirty="0">
                <a:solidFill>
                  <a:srgbClr val="004887"/>
                </a:solidFill>
              </a:rPr>
              <a:t>Cinzia Battistella</a:t>
            </a:r>
          </a:p>
          <a:p>
            <a:pPr algn="l"/>
            <a:r>
              <a:rPr lang="it-IT" sz="2200" b="1" dirty="0">
                <a:solidFill>
                  <a:srgbClr val="004887"/>
                </a:solidFill>
              </a:rPr>
              <a:t>Alberto Felice De Toni</a:t>
            </a:r>
          </a:p>
          <a:p>
            <a:pPr algn="l"/>
            <a:r>
              <a:rPr lang="it-IT" sz="2200" dirty="0">
                <a:solidFill>
                  <a:srgbClr val="004887"/>
                </a:solidFill>
              </a:rPr>
              <a:t>Corporate foresight</a:t>
            </a:r>
          </a:p>
        </p:txBody>
      </p:sp>
      <p:sp>
        <p:nvSpPr>
          <p:cNvPr id="7" name="Rettangolo con angoli in alto arrotondati 6">
            <a:extLst>
              <a:ext uri="{FF2B5EF4-FFF2-40B4-BE49-F238E27FC236}">
                <a16:creationId xmlns:a16="http://schemas.microsoft.com/office/drawing/2014/main" id="{79815D3C-5281-7EB6-9964-0B7F2220767E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004887"/>
              </a:solidFill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70D743C3-C535-804F-F564-BC5D668F4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08288301-4293-2D9A-722B-54B4931DF747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17432077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Alla caccia dei «segnali di fumo»</a:t>
            </a:r>
          </a:p>
          <a:p>
            <a:r>
              <a:rPr lang="it-IT" sz="2200" dirty="0">
                <a:solidFill>
                  <a:srgbClr val="004887"/>
                </a:solidFill>
                <a:highlight>
                  <a:srgbClr val="FFA300"/>
                </a:highlight>
              </a:rPr>
              <a:t>Fondazione Nord Est come finestra che dal Nord-est guarda il mondo che verrà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0CF4AD-63B9-2AE3-FA7D-F92AA9257F75}"/>
              </a:ext>
            </a:extLst>
          </p:cNvPr>
          <p:cNvSpPr txBox="1"/>
          <p:nvPr/>
        </p:nvSpPr>
        <p:spPr>
          <a:xfrm>
            <a:off x="3229652" y="2373542"/>
            <a:ext cx="835852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3200" b="0" i="0" u="none" strike="noStrike" baseline="0" dirty="0">
                <a:solidFill>
                  <a:srgbClr val="004887"/>
                </a:solidFill>
              </a:rPr>
              <a:t>Per la prima volta nella storia del genere umano, vivano contemporaneamente </a:t>
            </a:r>
            <a:r>
              <a:rPr lang="it-IT" sz="3200" b="0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sette generazioni </a:t>
            </a:r>
            <a:r>
              <a:rPr lang="it-IT" sz="3200" b="0" i="0" u="none" strike="noStrike" baseline="0" dirty="0">
                <a:solidFill>
                  <a:srgbClr val="004887"/>
                </a:solidFill>
              </a:rPr>
              <a:t>e di queste fino a cinque possono trovarsi a lavorare insieme nella stessa azienda od organizzazione</a:t>
            </a:r>
            <a:endParaRPr lang="it-IT" sz="3200" b="1" dirty="0">
              <a:solidFill>
                <a:srgbClr val="004887"/>
              </a:solidFill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2373542"/>
            <a:ext cx="2733449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Isabella Pierantoni</a:t>
            </a:r>
          </a:p>
          <a:p>
            <a:r>
              <a:rPr lang="it-IT" sz="2400" dirty="0">
                <a:solidFill>
                  <a:srgbClr val="004887"/>
                </a:solidFill>
              </a:rPr>
              <a:t>Società</a:t>
            </a:r>
          </a:p>
        </p:txBody>
      </p:sp>
    </p:spTree>
    <p:extLst>
      <p:ext uri="{BB962C8B-B14F-4D97-AF65-F5344CB8AC3E}">
        <p14:creationId xmlns:p14="http://schemas.microsoft.com/office/powerpoint/2010/main" val="12287601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Alla caccia dei «segnali di fumo»</a:t>
            </a:r>
          </a:p>
          <a:p>
            <a:r>
              <a:rPr lang="it-IT" sz="2200" dirty="0">
                <a:solidFill>
                  <a:srgbClr val="004887"/>
                </a:solidFill>
                <a:highlight>
                  <a:srgbClr val="FFA300"/>
                </a:highlight>
              </a:rPr>
              <a:t>Fondazione Nord Est come finestra che dal Nord-est guarda il mondo che verrà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0CF4AD-63B9-2AE3-FA7D-F92AA9257F75}"/>
              </a:ext>
            </a:extLst>
          </p:cNvPr>
          <p:cNvSpPr txBox="1"/>
          <p:nvPr/>
        </p:nvSpPr>
        <p:spPr>
          <a:xfrm>
            <a:off x="3229652" y="2373542"/>
            <a:ext cx="835852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Economia delle piattaforme digitali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Attenzione agli acquisti «etici»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Componente social negli acquisti </a:t>
            </a:r>
            <a:r>
              <a:rPr lang="it-IT" sz="3200" dirty="0">
                <a:solidFill>
                  <a:srgbClr val="004887"/>
                </a:solidFill>
                <a:sym typeface="Wingdings" panose="05000000000000000000" pitchFamily="2" charset="2"/>
              </a:rPr>
              <a:t>IOT</a:t>
            </a:r>
            <a:endParaRPr lang="it-IT" sz="3200" dirty="0">
              <a:solidFill>
                <a:srgbClr val="004887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Economia circolare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Urbanizzazione delle popolazione mondiale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Manifattura additiva e ibrida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2373542"/>
            <a:ext cx="2733449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dirty="0">
                <a:solidFill>
                  <a:srgbClr val="FFA300"/>
                </a:solidFill>
              </a:rPr>
              <a:t>Rosanna Fornasiero</a:t>
            </a:r>
          </a:p>
          <a:p>
            <a:r>
              <a:rPr lang="it-IT" sz="2400" dirty="0">
                <a:solidFill>
                  <a:srgbClr val="004887"/>
                </a:solidFill>
              </a:rPr>
              <a:t>Supply chain</a:t>
            </a:r>
          </a:p>
        </p:txBody>
      </p:sp>
    </p:spTree>
    <p:extLst>
      <p:ext uri="{BB962C8B-B14F-4D97-AF65-F5344CB8AC3E}">
        <p14:creationId xmlns:p14="http://schemas.microsoft.com/office/powerpoint/2010/main" val="28078212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Alla caccia dei «segnali di fumo»</a:t>
            </a:r>
          </a:p>
          <a:p>
            <a:r>
              <a:rPr lang="it-IT" sz="2200" dirty="0">
                <a:solidFill>
                  <a:srgbClr val="004887"/>
                </a:solidFill>
                <a:highlight>
                  <a:srgbClr val="FFA300"/>
                </a:highlight>
              </a:rPr>
              <a:t>Fondazione Nord Est come finestra che dal Nord-est guarda il mondo che verrà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0CF4AD-63B9-2AE3-FA7D-F92AA9257F75}"/>
              </a:ext>
            </a:extLst>
          </p:cNvPr>
          <p:cNvSpPr txBox="1"/>
          <p:nvPr/>
        </p:nvSpPr>
        <p:spPr>
          <a:xfrm>
            <a:off x="3229652" y="2373542"/>
            <a:ext cx="835852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La </a:t>
            </a:r>
            <a:r>
              <a:rPr lang="it-IT" sz="3200" dirty="0" err="1">
                <a:solidFill>
                  <a:srgbClr val="004887"/>
                </a:solidFill>
              </a:rPr>
              <a:t>trasformazion</a:t>
            </a:r>
            <a:r>
              <a:rPr lang="it-IT" sz="3200" dirty="0">
                <a:solidFill>
                  <a:srgbClr val="004887"/>
                </a:solidFill>
              </a:rPr>
              <a:t> digitale farà bene alle imprese, ai consumatori e all’ambiente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I prodotti non saranno più venduti ma si venderà l’utilizzo del prodotto e quindi i prodotti dovranno essere di </a:t>
            </a:r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qualità</a:t>
            </a:r>
            <a:r>
              <a:rPr lang="it-IT" sz="3200" dirty="0">
                <a:solidFill>
                  <a:srgbClr val="004887"/>
                </a:solidFill>
              </a:rPr>
              <a:t> e </a:t>
            </a:r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duraturi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4887"/>
                </a:solidFill>
              </a:rPr>
              <a:t>Importanza dei fattori abilitanti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8" y="2373542"/>
            <a:ext cx="2733449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dirty="0">
                <a:solidFill>
                  <a:srgbClr val="FFA300"/>
                </a:solidFill>
              </a:rPr>
              <a:t>Roberto </a:t>
            </a:r>
            <a:r>
              <a:rPr lang="it-IT" sz="2200" b="1" dirty="0" err="1">
                <a:solidFill>
                  <a:srgbClr val="FFA300"/>
                </a:solidFill>
              </a:rPr>
              <a:t>Siagri</a:t>
            </a:r>
            <a:endParaRPr lang="it-IT" sz="2200" b="1" dirty="0">
              <a:solidFill>
                <a:srgbClr val="FFA300"/>
              </a:solidFill>
            </a:endParaRPr>
          </a:p>
          <a:p>
            <a:r>
              <a:rPr lang="it-IT" sz="2400" dirty="0">
                <a:solidFill>
                  <a:srgbClr val="004887"/>
                </a:solidFill>
              </a:rPr>
              <a:t>Servitizzazione </a:t>
            </a:r>
          </a:p>
          <a:p>
            <a:r>
              <a:rPr lang="it-IT" sz="2400" dirty="0">
                <a:solidFill>
                  <a:srgbClr val="004887"/>
                </a:solidFill>
              </a:rPr>
              <a:t>+ sostenibilità</a:t>
            </a:r>
          </a:p>
          <a:p>
            <a:endParaRPr lang="it-IT" sz="2400" dirty="0">
              <a:solidFill>
                <a:schemeClr val="bg1"/>
              </a:solidFill>
            </a:endParaRPr>
          </a:p>
          <a:p>
            <a:r>
              <a:rPr lang="it-IT" sz="2200" b="1" dirty="0">
                <a:solidFill>
                  <a:srgbClr val="FFA300"/>
                </a:solidFill>
              </a:rPr>
              <a:t>Giuseppe Corcione</a:t>
            </a:r>
          </a:p>
          <a:p>
            <a:r>
              <a:rPr lang="it-IT" sz="2200" dirty="0">
                <a:solidFill>
                  <a:srgbClr val="004887"/>
                </a:solidFill>
              </a:rPr>
              <a:t>Megatrend tecnologici</a:t>
            </a:r>
          </a:p>
        </p:txBody>
      </p:sp>
    </p:spTree>
    <p:extLst>
      <p:ext uri="{BB962C8B-B14F-4D97-AF65-F5344CB8AC3E}">
        <p14:creationId xmlns:p14="http://schemas.microsoft.com/office/powerpoint/2010/main" val="22652295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536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3200" dirty="0">
                <a:solidFill>
                  <a:srgbClr val="004887"/>
                </a:solidFill>
                <a:highlight>
                  <a:srgbClr val="FFFFFF"/>
                </a:highlight>
              </a:rPr>
              <a:t>Futuro, futuro, e il presente?</a:t>
            </a:r>
            <a:endParaRPr lang="it-IT" sz="2200" dirty="0">
              <a:solidFill>
                <a:srgbClr val="004887"/>
              </a:solidFill>
              <a:highlight>
                <a:srgbClr val="FFFFFF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2373542"/>
            <a:ext cx="273344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Tullio Buccellato, Giancarlo </a:t>
            </a:r>
            <a:r>
              <a:rPr lang="it-IT" sz="2200" b="1" i="0" u="none" strike="noStrike" baseline="0" dirty="0" err="1">
                <a:solidFill>
                  <a:srgbClr val="FFA300"/>
                </a:solidFill>
              </a:rPr>
              <a:t>Corò</a:t>
            </a:r>
            <a:r>
              <a:rPr lang="it-IT" sz="2200" b="1" i="0" u="none" strike="noStrike" baseline="0" dirty="0">
                <a:solidFill>
                  <a:srgbClr val="FFA300"/>
                </a:solidFill>
              </a:rPr>
              <a:t>, Gianluca Toschi</a:t>
            </a:r>
          </a:p>
          <a:p>
            <a:r>
              <a:rPr lang="it-IT" sz="2400" dirty="0">
                <a:solidFill>
                  <a:srgbClr val="004887"/>
                </a:solidFill>
              </a:rPr>
              <a:t>Specializzazioni </a:t>
            </a:r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638DE39F-654F-4406-99AF-34BCDDA512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768863"/>
              </p:ext>
            </p:extLst>
          </p:nvPr>
        </p:nvGraphicFramePr>
        <p:xfrm>
          <a:off x="2673575" y="2403475"/>
          <a:ext cx="9181133" cy="20532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57462">
                  <a:extLst>
                    <a:ext uri="{9D8B030D-6E8A-4147-A177-3AD203B41FA5}">
                      <a16:colId xmlns:a16="http://schemas.microsoft.com/office/drawing/2014/main" val="3444562392"/>
                    </a:ext>
                  </a:extLst>
                </a:gridCol>
                <a:gridCol w="1282905">
                  <a:extLst>
                    <a:ext uri="{9D8B030D-6E8A-4147-A177-3AD203B41FA5}">
                      <a16:colId xmlns:a16="http://schemas.microsoft.com/office/drawing/2014/main" val="3508997525"/>
                    </a:ext>
                  </a:extLst>
                </a:gridCol>
                <a:gridCol w="1282905">
                  <a:extLst>
                    <a:ext uri="{9D8B030D-6E8A-4147-A177-3AD203B41FA5}">
                      <a16:colId xmlns:a16="http://schemas.microsoft.com/office/drawing/2014/main" val="4124245082"/>
                    </a:ext>
                  </a:extLst>
                </a:gridCol>
                <a:gridCol w="1282905">
                  <a:extLst>
                    <a:ext uri="{9D8B030D-6E8A-4147-A177-3AD203B41FA5}">
                      <a16:colId xmlns:a16="http://schemas.microsoft.com/office/drawing/2014/main" val="1374963089"/>
                    </a:ext>
                  </a:extLst>
                </a:gridCol>
                <a:gridCol w="691652">
                  <a:extLst>
                    <a:ext uri="{9D8B030D-6E8A-4147-A177-3AD203B41FA5}">
                      <a16:colId xmlns:a16="http://schemas.microsoft.com/office/drawing/2014/main" val="4213348510"/>
                    </a:ext>
                  </a:extLst>
                </a:gridCol>
                <a:gridCol w="691652">
                  <a:extLst>
                    <a:ext uri="{9D8B030D-6E8A-4147-A177-3AD203B41FA5}">
                      <a16:colId xmlns:a16="http://schemas.microsoft.com/office/drawing/2014/main" val="754226668"/>
                    </a:ext>
                  </a:extLst>
                </a:gridCol>
                <a:gridCol w="691652">
                  <a:extLst>
                    <a:ext uri="{9D8B030D-6E8A-4147-A177-3AD203B41FA5}">
                      <a16:colId xmlns:a16="http://schemas.microsoft.com/office/drawing/2014/main" val="2470246556"/>
                    </a:ext>
                  </a:extLst>
                </a:gridCol>
              </a:tblGrid>
              <a:tr h="342203">
                <a:tc>
                  <a:txBody>
                    <a:bodyPr/>
                    <a:lstStyle/>
                    <a:p>
                      <a:pPr algn="l" fontAlgn="b"/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2001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2019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var. v.a.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var. %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peso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peso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04597"/>
                  </a:ext>
                </a:extLst>
              </a:tr>
              <a:tr h="342203">
                <a:tc>
                  <a:txBody>
                    <a:bodyPr/>
                    <a:lstStyle/>
                    <a:p>
                      <a:pPr algn="l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Totale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3.826.240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4.194.777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368.537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9,6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100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100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903502"/>
                  </a:ext>
                </a:extLst>
              </a:tr>
              <a:tr h="342203">
                <a:tc>
                  <a:txBody>
                    <a:bodyPr/>
                    <a:lstStyle/>
                    <a:p>
                      <a:pPr algn="l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Attività manifatturiere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1.401.832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1.167.168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-234.664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-16,7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36,6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27,8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7070810"/>
                  </a:ext>
                </a:extLst>
              </a:tr>
              <a:tr h="342203">
                <a:tc>
                  <a:txBody>
                    <a:bodyPr/>
                    <a:lstStyle/>
                    <a:p>
                      <a:pPr algn="l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Alloggio e di ristorazione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235.120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408.252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173.132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73,6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6,1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9,7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0860434"/>
                  </a:ext>
                </a:extLst>
              </a:tr>
              <a:tr h="342203">
                <a:tc>
                  <a:txBody>
                    <a:bodyPr/>
                    <a:lstStyle/>
                    <a:p>
                      <a:pPr algn="l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Servizi </a:t>
                      </a:r>
                      <a:r>
                        <a:rPr lang="it-IT" sz="2100" u="none" strike="noStrike" dirty="0" err="1">
                          <a:solidFill>
                            <a:srgbClr val="004887"/>
                          </a:solidFill>
                          <a:effectLst/>
                        </a:rPr>
                        <a:t>supp</a:t>
                      </a:r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. alle imprese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161.791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297.991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136.200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84,2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4,2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7,1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4686319"/>
                  </a:ext>
                </a:extLst>
              </a:tr>
              <a:tr h="342203">
                <a:tc>
                  <a:txBody>
                    <a:bodyPr/>
                    <a:lstStyle/>
                    <a:p>
                      <a:pPr algn="l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Sanità e assistenza sociale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69.497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191.212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121.715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>
                          <a:solidFill>
                            <a:srgbClr val="004887"/>
                          </a:solidFill>
                          <a:effectLst/>
                        </a:rPr>
                        <a:t>175</a:t>
                      </a:r>
                      <a:endParaRPr lang="it-IT" sz="2100" b="0" i="0" u="none" strike="noStrike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1,8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100" u="none" strike="noStrike" dirty="0">
                          <a:solidFill>
                            <a:srgbClr val="004887"/>
                          </a:solidFill>
                          <a:effectLst/>
                        </a:rPr>
                        <a:t>4,6</a:t>
                      </a:r>
                      <a:endParaRPr lang="it-IT" sz="2100" b="0" i="0" u="none" strike="noStrike" dirty="0">
                        <a:solidFill>
                          <a:srgbClr val="004887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9" marR="7129" marT="712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077257"/>
                  </a:ext>
                </a:extLst>
              </a:tr>
            </a:tbl>
          </a:graphicData>
        </a:graphic>
      </p:graphicFrame>
      <p:sp>
        <p:nvSpPr>
          <p:cNvPr id="10" name="CasellaDiTesto 9">
            <a:extLst>
              <a:ext uri="{FF2B5EF4-FFF2-40B4-BE49-F238E27FC236}">
                <a16:creationId xmlns:a16="http://schemas.microsoft.com/office/drawing/2014/main" id="{00B12336-4BFD-0A81-0B2D-8E87D4C6B81E}"/>
              </a:ext>
            </a:extLst>
          </p:cNvPr>
          <p:cNvSpPr txBox="1"/>
          <p:nvPr/>
        </p:nvSpPr>
        <p:spPr>
          <a:xfrm>
            <a:off x="8284141" y="1608814"/>
            <a:ext cx="17510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1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un occupato </a:t>
            </a:r>
          </a:p>
          <a:p>
            <a:pPr algn="ctr"/>
            <a:r>
              <a:rPr lang="it-IT" sz="1800" b="1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su sei!</a:t>
            </a:r>
            <a:endParaRPr lang="it-IT" b="1" dirty="0">
              <a:solidFill>
                <a:srgbClr val="004887"/>
              </a:solidFill>
              <a:highlight>
                <a:srgbClr val="FFA3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1755515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3200" dirty="0">
                <a:solidFill>
                  <a:srgbClr val="004887"/>
                </a:solidFill>
                <a:highlight>
                  <a:srgbClr val="FFFFFF"/>
                </a:highlight>
              </a:rPr>
              <a:t>Futuro, futuro, e il presente?</a:t>
            </a:r>
            <a:endParaRPr lang="it-IT" sz="2200" dirty="0">
              <a:solidFill>
                <a:srgbClr val="004887"/>
              </a:solidFill>
              <a:highlight>
                <a:srgbClr val="FFFFFF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2373542"/>
            <a:ext cx="273344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Tullio Buccellato, Giancarlo </a:t>
            </a:r>
            <a:r>
              <a:rPr lang="it-IT" sz="2200" b="1" i="0" u="none" strike="noStrike" baseline="0" dirty="0" err="1">
                <a:solidFill>
                  <a:srgbClr val="FFA300"/>
                </a:solidFill>
              </a:rPr>
              <a:t>Corò</a:t>
            </a:r>
            <a:r>
              <a:rPr lang="it-IT" sz="2200" b="1" i="0" u="none" strike="noStrike" baseline="0" dirty="0">
                <a:solidFill>
                  <a:srgbClr val="FFA300"/>
                </a:solidFill>
              </a:rPr>
              <a:t>, Gianluca Toschi</a:t>
            </a:r>
          </a:p>
          <a:p>
            <a:r>
              <a:rPr lang="it-IT" sz="2400" dirty="0">
                <a:solidFill>
                  <a:srgbClr val="004887"/>
                </a:solidFill>
              </a:rPr>
              <a:t>Specializzazioni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136E7E6-4BB7-56F5-B51A-2C8BEDBE6ACF}"/>
              </a:ext>
            </a:extLst>
          </p:cNvPr>
          <p:cNvSpPr txBox="1"/>
          <p:nvPr/>
        </p:nvSpPr>
        <p:spPr>
          <a:xfrm>
            <a:off x="256768" y="462480"/>
            <a:ext cx="394795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4887"/>
                </a:solidFill>
                <a:highlight>
                  <a:srgbClr val="FFA300"/>
                </a:highlight>
              </a:rPr>
              <a:t>Nord –</a:t>
            </a:r>
            <a:r>
              <a:rPr lang="en-US" sz="3200" dirty="0" err="1">
                <a:solidFill>
                  <a:srgbClr val="004887"/>
                </a:solidFill>
                <a:highlight>
                  <a:srgbClr val="FFA300"/>
                </a:highlight>
              </a:rPr>
              <a:t>est</a:t>
            </a:r>
            <a:endParaRPr lang="en-US" sz="3200" dirty="0">
              <a:solidFill>
                <a:srgbClr val="004887"/>
              </a:solidFill>
              <a:highlight>
                <a:srgbClr val="FFA300"/>
              </a:highlight>
            </a:endParaRPr>
          </a:p>
          <a:p>
            <a:r>
              <a:rPr lang="en-US" sz="3200" dirty="0" err="1">
                <a:solidFill>
                  <a:srgbClr val="004887"/>
                </a:solidFill>
                <a:highlight>
                  <a:srgbClr val="FFA300"/>
                </a:highlight>
              </a:rPr>
              <a:t>Servizi</a:t>
            </a:r>
            <a:r>
              <a:rPr lang="en-US" sz="3200" dirty="0">
                <a:solidFill>
                  <a:srgbClr val="004887"/>
                </a:solidFill>
                <a:highlight>
                  <a:srgbClr val="FFA300"/>
                </a:highlight>
              </a:rPr>
              <a:t> 2001-2019</a:t>
            </a:r>
            <a:r>
              <a:rPr lang="en-US" sz="1600" b="1" dirty="0"/>
              <a:t>	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5617FB3E-83FC-9EBC-0BDD-3CE514AEC707}"/>
              </a:ext>
            </a:extLst>
          </p:cNvPr>
          <p:cNvSpPr txBox="1"/>
          <p:nvPr/>
        </p:nvSpPr>
        <p:spPr>
          <a:xfrm>
            <a:off x="2908461" y="5133635"/>
            <a:ext cx="2067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highlight>
                  <a:srgbClr val="FFA300"/>
                </a:highlight>
              </a:rPr>
              <a:t>KIBS +35,1%</a:t>
            </a:r>
            <a:endParaRPr lang="it-IT" dirty="0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3BFEFDCD-F34A-1EEC-8857-653D009B74F6}"/>
              </a:ext>
            </a:extLst>
          </p:cNvPr>
          <p:cNvSpPr txBox="1"/>
          <p:nvPr/>
        </p:nvSpPr>
        <p:spPr>
          <a:xfrm>
            <a:off x="4476556" y="5135789"/>
            <a:ext cx="2067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highlight>
                  <a:srgbClr val="FFA300"/>
                </a:highlight>
              </a:rPr>
              <a:t>OSPITALITA’ +73,6%</a:t>
            </a:r>
            <a:endParaRPr lang="it-IT" dirty="0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F238D6A5-5BF6-3E0B-6562-E1A89E7500B4}"/>
              </a:ext>
            </a:extLst>
          </p:cNvPr>
          <p:cNvSpPr txBox="1"/>
          <p:nvPr/>
        </p:nvSpPr>
        <p:spPr>
          <a:xfrm>
            <a:off x="3268960" y="5502967"/>
            <a:ext cx="31643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highlight>
                  <a:srgbClr val="FFA300"/>
                </a:highlight>
              </a:rPr>
              <a:t>SERVIZI +45,1%</a:t>
            </a:r>
            <a:endParaRPr lang="it-IT" dirty="0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C1B45748-94DD-365A-2A37-23CCAF451FE8}"/>
              </a:ext>
            </a:extLst>
          </p:cNvPr>
          <p:cNvSpPr txBox="1"/>
          <p:nvPr/>
        </p:nvSpPr>
        <p:spPr>
          <a:xfrm>
            <a:off x="304025" y="5592966"/>
            <a:ext cx="75818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4887"/>
                </a:solidFill>
              </a:rPr>
              <a:t>Fonte: ns. elaborazioni su dati Istat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8E5E3A3A-5923-A548-8F2F-CAC2DEB5DF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078" y="1359361"/>
            <a:ext cx="8002119" cy="323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700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3200" dirty="0">
                <a:solidFill>
                  <a:srgbClr val="004887"/>
                </a:solidFill>
                <a:highlight>
                  <a:srgbClr val="FFFFFF"/>
                </a:highlight>
              </a:rPr>
              <a:t>Futuro, futuro, e il presente?</a:t>
            </a:r>
            <a:endParaRPr lang="it-IT" sz="2200" dirty="0">
              <a:solidFill>
                <a:srgbClr val="004887"/>
              </a:solidFill>
              <a:highlight>
                <a:srgbClr val="FFFFFF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2373542"/>
            <a:ext cx="2733449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Silvia Oliva</a:t>
            </a:r>
          </a:p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Gianluca Toschi</a:t>
            </a:r>
          </a:p>
          <a:p>
            <a:r>
              <a:rPr lang="it-IT" sz="2400" dirty="0">
                <a:solidFill>
                  <a:srgbClr val="004887"/>
                </a:solidFill>
              </a:rPr>
              <a:t>«Patria delle P. IVA»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DCD50F99-62DD-0B3F-396E-1F43061CAFAB}"/>
              </a:ext>
            </a:extLst>
          </p:cNvPr>
          <p:cNvSpPr txBox="1"/>
          <p:nvPr/>
        </p:nvSpPr>
        <p:spPr>
          <a:xfrm>
            <a:off x="256768" y="4646239"/>
            <a:ext cx="1172790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004887"/>
                </a:solidFill>
              </a:rPr>
              <a:t>Il lavoro autonomo ha, rispetto al passato, una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minore attrazione tra i giovani</a:t>
            </a:r>
            <a:r>
              <a:rPr lang="it-IT" sz="2400" dirty="0">
                <a:solidFill>
                  <a:srgbClr val="004887"/>
                </a:solidFill>
              </a:rPr>
              <a:t>. E’ solamente una questione di stipendio o stiamo assistendo a una trasformazione guidata da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valori e comportamenti generazionali</a:t>
            </a:r>
            <a:r>
              <a:rPr lang="it-IT" sz="2400" dirty="0">
                <a:solidFill>
                  <a:srgbClr val="004887"/>
                </a:solidFill>
              </a:rPr>
              <a:t>, non solo lavorativi?</a:t>
            </a:r>
          </a:p>
        </p:txBody>
      </p:sp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DF94856B-83B0-4361-9DD3-01C1B6B9B0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2975419"/>
              </p:ext>
            </p:extLst>
          </p:nvPr>
        </p:nvGraphicFramePr>
        <p:xfrm>
          <a:off x="3184154" y="1237716"/>
          <a:ext cx="8677043" cy="32135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CasellaDiTesto 9">
            <a:extLst>
              <a:ext uri="{FF2B5EF4-FFF2-40B4-BE49-F238E27FC236}">
                <a16:creationId xmlns:a16="http://schemas.microsoft.com/office/drawing/2014/main" id="{93E7B257-A866-1684-AE3E-1E137ADD890C}"/>
              </a:ext>
            </a:extLst>
          </p:cNvPr>
          <p:cNvSpPr txBox="1"/>
          <p:nvPr/>
        </p:nvSpPr>
        <p:spPr>
          <a:xfrm>
            <a:off x="3270023" y="4301626"/>
            <a:ext cx="75818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4887"/>
                </a:solidFill>
              </a:rPr>
              <a:t>Fonte: ns. elaborazioni su dati Istat</a:t>
            </a:r>
          </a:p>
        </p:txBody>
      </p:sp>
    </p:spTree>
    <p:extLst>
      <p:ext uri="{BB962C8B-B14F-4D97-AF65-F5344CB8AC3E}">
        <p14:creationId xmlns:p14="http://schemas.microsoft.com/office/powerpoint/2010/main" val="10001229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3200" dirty="0">
                <a:solidFill>
                  <a:srgbClr val="004887"/>
                </a:solidFill>
                <a:highlight>
                  <a:srgbClr val="FFFFFF"/>
                </a:highlight>
              </a:rPr>
              <a:t>Futuro, futuro, e il presente?</a:t>
            </a:r>
            <a:endParaRPr lang="it-IT" sz="2200" dirty="0">
              <a:solidFill>
                <a:srgbClr val="004887"/>
              </a:solidFill>
              <a:highlight>
                <a:srgbClr val="FFFFFF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1545808"/>
            <a:ext cx="2733449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Gianpiero Dalla </a:t>
            </a:r>
            <a:r>
              <a:rPr lang="it-IT" sz="2200" b="1" i="0" u="none" strike="noStrike" baseline="0" dirty="0" err="1">
                <a:solidFill>
                  <a:srgbClr val="FFA300"/>
                </a:solidFill>
              </a:rPr>
              <a:t>Zuanna</a:t>
            </a:r>
            <a:r>
              <a:rPr lang="it-IT" sz="2200" b="1" i="0" u="none" strike="noStrike" baseline="0" dirty="0">
                <a:solidFill>
                  <a:srgbClr val="FFA300"/>
                </a:solidFill>
              </a:rPr>
              <a:t>, </a:t>
            </a:r>
          </a:p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Chiara Gargiulo</a:t>
            </a:r>
          </a:p>
          <a:p>
            <a:pPr algn="l"/>
            <a:r>
              <a:rPr lang="it-IT" sz="2400" dirty="0">
                <a:solidFill>
                  <a:srgbClr val="004887"/>
                </a:solidFill>
              </a:rPr>
              <a:t>Fabbisogno di lavoratori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F7B5F224-12D3-B655-F934-8488C3FB7401}"/>
              </a:ext>
            </a:extLst>
          </p:cNvPr>
          <p:cNvSpPr txBox="1"/>
          <p:nvPr/>
        </p:nvSpPr>
        <p:spPr>
          <a:xfrm>
            <a:off x="2491848" y="1545808"/>
            <a:ext cx="936934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4887"/>
                </a:solidFill>
              </a:rPr>
              <a:t>Nel 2052 i “nonni” del Nord-est (70-79 anni) saranno quasi il doppio dei loro “nipoti” (0-9 anni)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4887"/>
                </a:solidFill>
              </a:rPr>
              <a:t>Servirebbero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50.000 nuovi lavoratori non qualificati all’anno </a:t>
            </a:r>
            <a:r>
              <a:rPr lang="it-IT" sz="2400" dirty="0">
                <a:solidFill>
                  <a:srgbClr val="004887"/>
                </a:solidFill>
              </a:rPr>
              <a:t>provenienti da fuori Nord-est per preservare un mondo del lavoro simile a quello attuale.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4887"/>
                </a:solidFill>
              </a:rPr>
              <a:t>C’è il rischio che neppure la richiesta nordestina di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lavoro qualificato</a:t>
            </a:r>
            <a:r>
              <a:rPr lang="it-IT" sz="2400" dirty="0">
                <a:solidFill>
                  <a:srgbClr val="004887"/>
                </a:solidFill>
              </a:rPr>
              <a:t> venga soddisfatta, per il fatto che diversi giovani scelgono impieghi qualificati fuori dalla macroarea e per l’auspicabile upgrading della struttura produttiva, che genererebbe un incremento della domanda di occupati qualificati.</a:t>
            </a:r>
          </a:p>
        </p:txBody>
      </p:sp>
    </p:spTree>
    <p:extLst>
      <p:ext uri="{BB962C8B-B14F-4D97-AF65-F5344CB8AC3E}">
        <p14:creationId xmlns:p14="http://schemas.microsoft.com/office/powerpoint/2010/main" val="19289696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3200" dirty="0">
                <a:solidFill>
                  <a:srgbClr val="004887"/>
                </a:solidFill>
                <a:highlight>
                  <a:srgbClr val="FFFFFF"/>
                </a:highlight>
              </a:rPr>
              <a:t>Futuro, futuro, e il presente?</a:t>
            </a:r>
            <a:endParaRPr lang="it-IT" sz="2200" dirty="0">
              <a:solidFill>
                <a:srgbClr val="004887"/>
              </a:solidFill>
              <a:highlight>
                <a:srgbClr val="FFFFFF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9" y="2373542"/>
            <a:ext cx="273344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i="0" u="none" strike="noStrike" baseline="0" dirty="0">
                <a:solidFill>
                  <a:srgbClr val="FFA300"/>
                </a:solidFill>
              </a:rPr>
              <a:t>Daniele Marini</a:t>
            </a:r>
          </a:p>
          <a:p>
            <a:r>
              <a:rPr lang="it-IT" sz="2400" dirty="0">
                <a:solidFill>
                  <a:srgbClr val="004887"/>
                </a:solidFill>
              </a:rPr>
              <a:t>Professioni e competenze 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6C6AD5FF-BEE5-7E40-866E-6AB3D5B33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6344" y="1301897"/>
            <a:ext cx="6334853" cy="4625531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7D2660AB-6D3D-3CB8-7BD1-B85C9D77D8DD}"/>
              </a:ext>
            </a:extLst>
          </p:cNvPr>
          <p:cNvSpPr txBox="1"/>
          <p:nvPr/>
        </p:nvSpPr>
        <p:spPr>
          <a:xfrm>
            <a:off x="2557936" y="2351739"/>
            <a:ext cx="278978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400" dirty="0">
                <a:solidFill>
                  <a:srgbClr val="004887"/>
                </a:solidFill>
              </a:rPr>
              <a:t>Q</a:t>
            </a:r>
            <a:r>
              <a:rPr lang="it-IT" sz="2400" b="0" i="0" u="none" strike="noStrike" baseline="0" dirty="0">
                <a:solidFill>
                  <a:srgbClr val="004887"/>
                </a:solidFill>
              </a:rPr>
              <a:t>uali sono le competenze maggiormente richieste</a:t>
            </a:r>
          </a:p>
          <a:p>
            <a:pPr algn="l"/>
            <a:r>
              <a:rPr lang="it-IT" sz="2400" b="0" i="0" u="none" strike="noStrike" baseline="0" dirty="0">
                <a:solidFill>
                  <a:srgbClr val="004887"/>
                </a:solidFill>
              </a:rPr>
              <a:t>oggi e, soprattutto, per il prossimo futuro?</a:t>
            </a:r>
            <a:endParaRPr lang="it-IT" sz="2400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8264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50BCF399-F072-53DC-AF6C-7DB4418E28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0" r="-1" b="318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19847" y="2403608"/>
            <a:ext cx="10953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endParaRPr lang="it-IT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693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3013501"/>
            <a:ext cx="109533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48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INQUIETUDINI</a:t>
            </a:r>
          </a:p>
        </p:txBody>
      </p:sp>
    </p:spTree>
    <p:extLst>
      <p:ext uri="{BB962C8B-B14F-4D97-AF65-F5344CB8AC3E}">
        <p14:creationId xmlns:p14="http://schemas.microsoft.com/office/powerpoint/2010/main" val="19042859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7" y="64579"/>
            <a:ext cx="11207165" cy="6940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asciami inquieto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voglio sobbalzare per un nonnulla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sentirmi teso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ovraeccitato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voglio che l’aria sia piena di fruscii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elettrica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come in un temporale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 del temporale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quando alla sera ti manca il respiro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it-IT" sz="4000" i="0" u="none" strike="noStrike" baseline="0" dirty="0">
                <a:solidFill>
                  <a:srgbClr val="004887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11932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306752"/>
            <a:ext cx="10948784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sei a letto e non riesci a dormire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sembra di avere un veleno nel sangue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ancora non piove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vedono i lampi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 non arriva il rumore del tuono </a:t>
            </a:r>
          </a:p>
          <a:p>
            <a:pPr algn="l">
              <a:spcAft>
                <a:spcPts val="600"/>
              </a:spcAft>
            </a:pPr>
            <a:endParaRPr lang="it-IT" sz="40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cosa farà?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 voglio stare </a:t>
            </a:r>
          </a:p>
          <a:p>
            <a:pPr algn="l">
              <a:spcAft>
                <a:spcPts val="600"/>
              </a:spcAft>
            </a:pPr>
            <a:r>
              <a:rPr lang="it-IT" sz="4000" i="0" u="none" strike="noStrike" baseline="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 cosa farà</a:t>
            </a:r>
            <a:endParaRPr lang="it-IT" sz="4000" dirty="0">
              <a:solidFill>
                <a:srgbClr val="0048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237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36224" y="1695763"/>
            <a:ext cx="1095334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questa mattina vibra tutto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colonne  l’acqua  il cielo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come se io potessi imprimere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 cose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mia meraviglia</a:t>
            </a:r>
          </a:p>
        </p:txBody>
      </p:sp>
    </p:spTree>
    <p:extLst>
      <p:ext uri="{BB962C8B-B14F-4D97-AF65-F5344CB8AC3E}">
        <p14:creationId xmlns:p14="http://schemas.microsoft.com/office/powerpoint/2010/main" val="23614432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00392" y="1407007"/>
            <a:ext cx="10953344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endParaRPr lang="it-IT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endParaRPr lang="it-IT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MAPPE  PER  MEGATREND</a:t>
            </a:r>
          </a:p>
        </p:txBody>
      </p:sp>
    </p:spTree>
    <p:extLst>
      <p:ext uri="{BB962C8B-B14F-4D97-AF65-F5344CB8AC3E}">
        <p14:creationId xmlns:p14="http://schemas.microsoft.com/office/powerpoint/2010/main" val="16275418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36224" y="1695763"/>
            <a:ext cx="1095334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l’albero è bello persino quando muore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frana la geometria dei rami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 si mettono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indicare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direzioni sconosciute</a:t>
            </a:r>
          </a:p>
        </p:txBody>
      </p:sp>
    </p:spTree>
    <p:extLst>
      <p:ext uri="{BB962C8B-B14F-4D97-AF65-F5344CB8AC3E}">
        <p14:creationId xmlns:p14="http://schemas.microsoft.com/office/powerpoint/2010/main" val="32618452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3013501"/>
            <a:ext cx="109533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8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FLESSIBILITÀ</a:t>
            </a:r>
          </a:p>
        </p:txBody>
      </p:sp>
    </p:spTree>
    <p:extLst>
      <p:ext uri="{BB962C8B-B14F-4D97-AF65-F5344CB8AC3E}">
        <p14:creationId xmlns:p14="http://schemas.microsoft.com/office/powerpoint/2010/main" val="25655157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2382559"/>
            <a:ext cx="10910386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 un gesto misterioso quello di voltarsi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 si può voltare dietro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voltare dentro</a:t>
            </a:r>
            <a:endParaRPr lang="it-IT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6059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2044005"/>
            <a:ext cx="64290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Gianluca Toschi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Ricercatore senior Fondazione Nord Est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DD4CCE8-1963-3996-CFD4-19B83BFB1FF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1859B75-253C-7694-8EE7-82DFC1F6F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DF8591B-AAEC-67B2-AF7A-7220CB69C459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D9F1344A-7CD9-828B-B9EC-65AA5CFD52AC}"/>
              </a:ext>
            </a:extLst>
          </p:cNvPr>
          <p:cNvSpPr txBox="1"/>
          <p:nvPr/>
        </p:nvSpPr>
        <p:spPr>
          <a:xfrm>
            <a:off x="658540" y="3982138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chemeClr val="bg1"/>
                </a:solidFill>
                <a:highlight>
                  <a:srgbClr val="FFA300"/>
                </a:highlight>
              </a:rPr>
              <a:t>Prepararsi al futuro: politiche e scelte per il domani</a:t>
            </a:r>
            <a:endParaRPr lang="it-IT" sz="2200" dirty="0">
              <a:solidFill>
                <a:schemeClr val="bg1"/>
              </a:solidFill>
              <a:highlight>
                <a:srgbClr val="FFA3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3393505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Prepararsi al futuro: politiche e scelte per il domani</a:t>
            </a:r>
            <a:endParaRPr lang="it-IT" sz="2200" dirty="0">
              <a:solidFill>
                <a:srgbClr val="004887"/>
              </a:solidFill>
              <a:highlight>
                <a:srgbClr val="FFA300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0CF4AD-63B9-2AE3-FA7D-F92AA9257F75}"/>
              </a:ext>
            </a:extLst>
          </p:cNvPr>
          <p:cNvSpPr txBox="1"/>
          <p:nvPr/>
        </p:nvSpPr>
        <p:spPr>
          <a:xfrm>
            <a:off x="3229652" y="1996517"/>
            <a:ext cx="863154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4887"/>
                </a:solidFill>
              </a:rPr>
              <a:t>Possibile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conflitto</a:t>
            </a:r>
            <a:r>
              <a:rPr lang="it-IT" sz="2400" dirty="0">
                <a:solidFill>
                  <a:srgbClr val="004887"/>
                </a:solidFill>
              </a:rPr>
              <a:t> tra obiettivi di natura ambientale e sociale e obiettivi di natura economica,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it-IT" sz="2400" dirty="0">
              <a:solidFill>
                <a:srgbClr val="004887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4887"/>
                </a:solidFill>
              </a:rPr>
              <a:t>Mancanza di uno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standard</a:t>
            </a:r>
            <a:r>
              <a:rPr lang="it-IT" sz="2400" dirty="0">
                <a:solidFill>
                  <a:srgbClr val="004887"/>
                </a:solidFill>
              </a:rPr>
              <a:t> definito e condiviso di cosa si intenda per sostenibilità ambientale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it-IT" sz="2400" dirty="0">
              <a:solidFill>
                <a:srgbClr val="004887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400" dirty="0">
                <a:solidFill>
                  <a:srgbClr val="004887"/>
                </a:solidFill>
              </a:rPr>
              <a:t>Necessità di </a:t>
            </a:r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cambiamenti radicali </a:t>
            </a:r>
            <a:r>
              <a:rPr lang="it-IT" sz="2400" dirty="0">
                <a:solidFill>
                  <a:srgbClr val="004887"/>
                </a:solidFill>
              </a:rPr>
              <a:t>nel modo di concepire il ciclo di vita del prodotto, tanto radicali da poter scoraggiare dall’intraprenderli.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8" y="1996517"/>
            <a:ext cx="2733449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dirty="0">
                <a:solidFill>
                  <a:srgbClr val="FFA300"/>
                </a:solidFill>
              </a:rPr>
              <a:t>Simone Carmine, Valentina De Marchi</a:t>
            </a:r>
          </a:p>
          <a:p>
            <a:pPr algn="l"/>
            <a:r>
              <a:rPr lang="it-IT" sz="2400" dirty="0">
                <a:solidFill>
                  <a:srgbClr val="004887"/>
                </a:solidFill>
              </a:rPr>
              <a:t>Sostenibilità – tra il dire e il fare</a:t>
            </a:r>
            <a:endParaRPr lang="it-IT" sz="2200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191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Prepararsi al futuro: politiche e scelte per il domani</a:t>
            </a:r>
            <a:endParaRPr lang="it-IT" sz="2200" dirty="0">
              <a:solidFill>
                <a:srgbClr val="004887"/>
              </a:solidFill>
              <a:highlight>
                <a:srgbClr val="FFA300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0CF4AD-63B9-2AE3-FA7D-F92AA9257F75}"/>
              </a:ext>
            </a:extLst>
          </p:cNvPr>
          <p:cNvSpPr txBox="1"/>
          <p:nvPr/>
        </p:nvSpPr>
        <p:spPr>
          <a:xfrm>
            <a:off x="3229652" y="1996517"/>
            <a:ext cx="863154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400" dirty="0">
                <a:solidFill>
                  <a:srgbClr val="004887"/>
                </a:solidFill>
                <a:highlight>
                  <a:srgbClr val="FFA300"/>
                </a:highlight>
              </a:rPr>
              <a:t>Dynamic capabilities </a:t>
            </a:r>
          </a:p>
          <a:p>
            <a:pPr algn="l"/>
            <a:endParaRPr lang="it-IT" sz="2400" dirty="0">
              <a:solidFill>
                <a:srgbClr val="004887"/>
              </a:solidFill>
            </a:endParaRPr>
          </a:p>
          <a:p>
            <a:pPr algn="l"/>
            <a:r>
              <a:rPr lang="it-IT" sz="2400" dirty="0">
                <a:solidFill>
                  <a:srgbClr val="004887"/>
                </a:solidFill>
              </a:rPr>
              <a:t>Necessità di integrare, costruire e riconfigurare le competenze interne ed esterne alle imprese per affrontare ambienti in rapido cambiamento.</a:t>
            </a:r>
          </a:p>
          <a:p>
            <a:pPr algn="l"/>
            <a:endParaRPr lang="it-IT" sz="2400" dirty="0">
              <a:solidFill>
                <a:srgbClr val="004887"/>
              </a:solidFill>
            </a:endParaRPr>
          </a:p>
          <a:p>
            <a:pPr algn="l"/>
            <a:r>
              <a:rPr lang="it-IT" sz="2400" dirty="0">
                <a:solidFill>
                  <a:srgbClr val="004887"/>
                </a:solidFill>
              </a:rPr>
              <a:t>Nell’ambito dei processi di digitalizzazione diventano centrali le </a:t>
            </a:r>
            <a:r>
              <a:rPr lang="it-IT" sz="2400" dirty="0" err="1">
                <a:solidFill>
                  <a:srgbClr val="004887"/>
                </a:solidFill>
              </a:rPr>
              <a:t>digitalization</a:t>
            </a:r>
            <a:r>
              <a:rPr lang="it-IT" sz="2400" dirty="0">
                <a:solidFill>
                  <a:srgbClr val="004887"/>
                </a:solidFill>
              </a:rPr>
              <a:t> capabilities, che sono quasi per definizione dinamiche.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8" y="1996517"/>
            <a:ext cx="273344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dirty="0">
                <a:solidFill>
                  <a:srgbClr val="FFA300"/>
                </a:solidFill>
              </a:rPr>
              <a:t>Elena Pessot</a:t>
            </a:r>
          </a:p>
          <a:p>
            <a:pPr algn="l"/>
            <a:r>
              <a:rPr lang="it-IT" sz="2200" b="1" dirty="0">
                <a:solidFill>
                  <a:srgbClr val="FFA300"/>
                </a:solidFill>
              </a:rPr>
              <a:t>Alberto Felice De Toni</a:t>
            </a:r>
          </a:p>
        </p:txBody>
      </p:sp>
    </p:spTree>
    <p:extLst>
      <p:ext uri="{BB962C8B-B14F-4D97-AF65-F5344CB8AC3E}">
        <p14:creationId xmlns:p14="http://schemas.microsoft.com/office/powerpoint/2010/main" val="27513912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DCF8D4-8F0D-841F-DCD9-566AEEC03A49}"/>
              </a:ext>
            </a:extLst>
          </p:cNvPr>
          <p:cNvSpPr txBox="1"/>
          <p:nvPr/>
        </p:nvSpPr>
        <p:spPr>
          <a:xfrm>
            <a:off x="256768" y="506551"/>
            <a:ext cx="116044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004887"/>
                </a:solidFill>
                <a:highlight>
                  <a:srgbClr val="FFA300"/>
                </a:highlight>
              </a:rPr>
              <a:t>Prepararsi al futuro: politiche e scelte per il domani</a:t>
            </a:r>
            <a:endParaRPr lang="it-IT" sz="2200" dirty="0">
              <a:solidFill>
                <a:srgbClr val="004887"/>
              </a:solidFill>
              <a:highlight>
                <a:srgbClr val="FFA300"/>
              </a:highlight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5D90476C-2172-6910-37C3-83C22E13B2AA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D6FFB0-5294-24FE-66F5-ABCF2857D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08C231C-D468-C8FA-9EFD-0E73656E9DF0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0CF4AD-63B9-2AE3-FA7D-F92AA9257F75}"/>
              </a:ext>
            </a:extLst>
          </p:cNvPr>
          <p:cNvSpPr txBox="1"/>
          <p:nvPr/>
        </p:nvSpPr>
        <p:spPr>
          <a:xfrm>
            <a:off x="2799537" y="1996517"/>
            <a:ext cx="28255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400" dirty="0">
                <a:solidFill>
                  <a:srgbClr val="004887"/>
                </a:solidFill>
              </a:rPr>
              <a:t>Ecosistema regionale dell’innovazione in Emilia-Romagna</a:t>
            </a:r>
          </a:p>
          <a:p>
            <a:pPr algn="l"/>
            <a:r>
              <a:rPr lang="it-IT" sz="2400" dirty="0">
                <a:solidFill>
                  <a:srgbClr val="004887"/>
                </a:solidFill>
              </a:rPr>
              <a:t>AR-TER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F76CDD-D7CC-F09A-2934-07BDCBFFA642}"/>
              </a:ext>
            </a:extLst>
          </p:cNvPr>
          <p:cNvSpPr txBox="1"/>
          <p:nvPr/>
        </p:nvSpPr>
        <p:spPr>
          <a:xfrm>
            <a:off x="256768" y="1996517"/>
            <a:ext cx="273344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dirty="0">
                <a:solidFill>
                  <a:srgbClr val="FFA300"/>
                </a:solidFill>
              </a:rPr>
              <a:t>Elena Prodi </a:t>
            </a:r>
          </a:p>
          <a:p>
            <a:pPr algn="l"/>
            <a:r>
              <a:rPr lang="it-IT" sz="2200" b="1" dirty="0">
                <a:solidFill>
                  <a:srgbClr val="FFA300"/>
                </a:solidFill>
              </a:rPr>
              <a:t>Marco di Tommaso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B1AC9B3-198C-5A18-E050-AC4E2E4FD654}"/>
              </a:ext>
            </a:extLst>
          </p:cNvPr>
          <p:cNvSpPr txBox="1"/>
          <p:nvPr/>
        </p:nvSpPr>
        <p:spPr>
          <a:xfrm>
            <a:off x="267374" y="3805648"/>
            <a:ext cx="273344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200" b="1" dirty="0">
                <a:solidFill>
                  <a:srgbClr val="FFA300"/>
                </a:solidFill>
              </a:rPr>
              <a:t>Lorenzo Ciapetti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033BE7A0-4D8C-1F3D-B1AC-366269B182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77" y="1271513"/>
            <a:ext cx="6116320" cy="4686300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2AC2C88-05B0-065B-8665-CDDD30D87D00}"/>
              </a:ext>
            </a:extLst>
          </p:cNvPr>
          <p:cNvSpPr txBox="1"/>
          <p:nvPr/>
        </p:nvSpPr>
        <p:spPr>
          <a:xfrm>
            <a:off x="2799537" y="3768121"/>
            <a:ext cx="28255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400" dirty="0">
                <a:solidFill>
                  <a:srgbClr val="004887"/>
                </a:solidFill>
              </a:rPr>
              <a:t>Nord-est: rete di nodi regionali </a:t>
            </a:r>
          </a:p>
        </p:txBody>
      </p:sp>
    </p:spTree>
    <p:extLst>
      <p:ext uri="{BB962C8B-B14F-4D97-AF65-F5344CB8AC3E}">
        <p14:creationId xmlns:p14="http://schemas.microsoft.com/office/powerpoint/2010/main" val="5750348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>
            <a:extLst>
              <a:ext uri="{FF2B5EF4-FFF2-40B4-BE49-F238E27FC236}">
                <a16:creationId xmlns:a16="http://schemas.microsoft.com/office/drawing/2014/main" id="{0012ABF6-7FFB-0D91-C56E-EE869C2495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38300" y="1508125"/>
          <a:ext cx="8915400" cy="384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magine bitmap" r:id="rId2" imgW="8915400" imgH="3840480" progId="Paint.Picture">
                  <p:embed/>
                </p:oleObj>
              </mc:Choice>
              <mc:Fallback>
                <p:oleObj name="Immagine bitmap" r:id="rId2" imgW="8915400" imgH="3840480" progId="Paint.Picture">
                  <p:embed/>
                  <p:pic>
                    <p:nvPicPr>
                      <p:cNvPr id="2" name="Oggetto 1">
                        <a:extLst>
                          <a:ext uri="{FF2B5EF4-FFF2-40B4-BE49-F238E27FC236}">
                            <a16:creationId xmlns:a16="http://schemas.microsoft.com/office/drawing/2014/main" id="{0012ABF6-7FFB-0D91-C56E-EE869C2495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8300" y="1508125"/>
                        <a:ext cx="8915400" cy="3840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18912C83-7FA4-DB77-1FD7-9A6483F8C955}"/>
              </a:ext>
            </a:extLst>
          </p:cNvPr>
          <p:cNvSpPr txBox="1"/>
          <p:nvPr/>
        </p:nvSpPr>
        <p:spPr>
          <a:xfrm>
            <a:off x="961849" y="508896"/>
            <a:ext cx="63208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2007 - economic complexity</a:t>
            </a:r>
            <a:endParaRPr lang="en-US" sz="1600" b="1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12875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Immagine che contiene testo, cruciverba&#10;&#10;Descrizione generata automaticamente">
            <a:extLst>
              <a:ext uri="{FF2B5EF4-FFF2-40B4-BE49-F238E27FC236}">
                <a16:creationId xmlns:a16="http://schemas.microsoft.com/office/drawing/2014/main" id="{5065585F-AE0D-2730-44B9-8A9F4F563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994" y="2004228"/>
            <a:ext cx="4806048" cy="2677656"/>
          </a:xfrm>
          <a:prstGeom prst="rect">
            <a:avLst/>
          </a:prstGeom>
        </p:spPr>
      </p:pic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4E881F6-E654-BDAA-6165-AD2A5AA45EAE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7FD51F5-0800-3EA7-0539-379031215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FD53EE59-767C-87E1-DA6D-DF089B7E8E44}"/>
              </a:ext>
            </a:extLst>
          </p:cNvPr>
          <p:cNvSpPr txBox="1"/>
          <p:nvPr/>
        </p:nvSpPr>
        <p:spPr>
          <a:xfrm>
            <a:off x="7784123" y="6205611"/>
            <a:ext cx="374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ADEB8BF-164D-193A-0465-7C86467AC49C}"/>
              </a:ext>
            </a:extLst>
          </p:cNvPr>
          <p:cNvSpPr txBox="1"/>
          <p:nvPr/>
        </p:nvSpPr>
        <p:spPr>
          <a:xfrm>
            <a:off x="409495" y="660466"/>
            <a:ext cx="945859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Economic complexity e il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gioco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dello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scarabeo</a:t>
            </a:r>
            <a:endParaRPr lang="en-US" sz="1600" b="1" dirty="0">
              <a:solidFill>
                <a:srgbClr val="004887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3FFB021-E46E-FA80-44EA-0D16952013AE}"/>
              </a:ext>
            </a:extLst>
          </p:cNvPr>
          <p:cNvSpPr txBox="1"/>
          <p:nvPr/>
        </p:nvSpPr>
        <p:spPr>
          <a:xfrm>
            <a:off x="409495" y="2004228"/>
            <a:ext cx="568650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2400" b="0" i="0" u="none" strike="noStrike" baseline="0" dirty="0">
                <a:solidFill>
                  <a:srgbClr val="004887"/>
                </a:solidFill>
              </a:rPr>
              <a:t>Le economie che crescono nel lungo periodo sono quelle capaci di</a:t>
            </a:r>
          </a:p>
          <a:p>
            <a:pPr algn="l"/>
            <a:r>
              <a:rPr lang="it-IT" sz="2400" b="0" i="0" u="none" strike="noStrike" baseline="0" dirty="0">
                <a:solidFill>
                  <a:srgbClr val="004887"/>
                </a:solidFill>
              </a:rPr>
              <a:t>produrre </a:t>
            </a:r>
            <a:r>
              <a:rPr lang="it-IT" sz="2400" b="0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beni e servizi complessi</a:t>
            </a:r>
          </a:p>
          <a:p>
            <a:pPr algn="l"/>
            <a:endParaRPr lang="it-IT" sz="2400" dirty="0">
              <a:solidFill>
                <a:srgbClr val="004887"/>
              </a:solidFill>
            </a:endParaRPr>
          </a:p>
          <a:p>
            <a:pPr algn="l"/>
            <a:r>
              <a:rPr lang="it-IT" sz="2400" dirty="0">
                <a:solidFill>
                  <a:srgbClr val="004887"/>
                </a:solidFill>
              </a:rPr>
              <a:t>P</a:t>
            </a:r>
            <a:r>
              <a:rPr lang="it-IT" sz="2400" b="0" i="0" u="none" strike="noStrike" baseline="0" dirty="0">
                <a:solidFill>
                  <a:srgbClr val="004887"/>
                </a:solidFill>
              </a:rPr>
              <a:t>er produrre tali beni e servizi servono pool di competenze </a:t>
            </a:r>
            <a:r>
              <a:rPr lang="it-IT" sz="2400" b="0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diversificate</a:t>
            </a:r>
          </a:p>
          <a:p>
            <a:pPr algn="l"/>
            <a:r>
              <a:rPr lang="it-IT" sz="2400" b="0" i="0" u="none" strike="noStrike" baseline="0" dirty="0">
                <a:solidFill>
                  <a:srgbClr val="004887"/>
                </a:solidFill>
              </a:rPr>
              <a:t>e </a:t>
            </a:r>
            <a:r>
              <a:rPr lang="it-IT" sz="2400" b="0" i="0" u="none" strike="noStrike" baseline="0" dirty="0">
                <a:solidFill>
                  <a:srgbClr val="004887"/>
                </a:solidFill>
                <a:highlight>
                  <a:srgbClr val="FFA300"/>
                </a:highlight>
              </a:rPr>
              <a:t>sofisticate</a:t>
            </a:r>
            <a:endParaRPr lang="it-IT" sz="2400" dirty="0">
              <a:solidFill>
                <a:srgbClr val="004887"/>
              </a:solidFill>
              <a:highlight>
                <a:srgbClr val="FFA3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6773163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emento grafico 1">
            <a:extLst>
              <a:ext uri="{FF2B5EF4-FFF2-40B4-BE49-F238E27FC236}">
                <a16:creationId xmlns:a16="http://schemas.microsoft.com/office/drawing/2014/main" id="{6A42FF21-598A-9621-C0E2-AFD658CF3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90265" y="51059"/>
            <a:ext cx="9611469" cy="6990159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D2E96A9-E1DE-1760-D9C8-14B0A5DAA30D}"/>
              </a:ext>
            </a:extLst>
          </p:cNvPr>
          <p:cNvSpPr txBox="1"/>
          <p:nvPr/>
        </p:nvSpPr>
        <p:spPr>
          <a:xfrm>
            <a:off x="3083649" y="756786"/>
            <a:ext cx="20541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highlight>
                  <a:srgbClr val="004887"/>
                </a:highlight>
              </a:rPr>
              <a:t>…è </a:t>
            </a:r>
            <a:r>
              <a:rPr lang="en-US" sz="3200" b="1" dirty="0" err="1">
                <a:solidFill>
                  <a:schemeClr val="bg1"/>
                </a:solidFill>
                <a:highlight>
                  <a:srgbClr val="004887"/>
                </a:highlight>
              </a:rPr>
              <a:t>vero</a:t>
            </a:r>
            <a:r>
              <a:rPr lang="en-US" sz="3200" b="1" dirty="0">
                <a:solidFill>
                  <a:schemeClr val="bg1"/>
                </a:solidFill>
                <a:highlight>
                  <a:srgbClr val="004887"/>
                </a:highlight>
              </a:rPr>
              <a:t>?</a:t>
            </a:r>
            <a:endParaRPr lang="en-US" sz="1600" b="1" dirty="0">
              <a:highlight>
                <a:srgbClr val="004887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079948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id="{8ADEB8BF-164D-193A-0465-7C86467AC49C}"/>
              </a:ext>
            </a:extLst>
          </p:cNvPr>
          <p:cNvSpPr txBox="1"/>
          <p:nvPr/>
        </p:nvSpPr>
        <p:spPr>
          <a:xfrm>
            <a:off x="409494" y="660466"/>
            <a:ext cx="104286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Relatedness: la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capacità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di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sviluppare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nuove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tecnologie</a:t>
            </a:r>
            <a:endParaRPr lang="en-US" sz="3200" b="1" dirty="0">
              <a:solidFill>
                <a:srgbClr val="004887"/>
              </a:solidFill>
              <a:highlight>
                <a:srgbClr val="FFA300"/>
              </a:highlight>
            </a:endParaRPr>
          </a:p>
          <a:p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(le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scimmie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nella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 </a:t>
            </a:r>
            <a:r>
              <a:rPr lang="en-US" sz="3200" b="1" dirty="0" err="1">
                <a:solidFill>
                  <a:srgbClr val="004887"/>
                </a:solidFill>
                <a:highlight>
                  <a:srgbClr val="FFA300"/>
                </a:highlight>
              </a:rPr>
              <a:t>foresta</a:t>
            </a:r>
            <a:r>
              <a:rPr lang="en-US" sz="3200" b="1" dirty="0">
                <a:solidFill>
                  <a:srgbClr val="004887"/>
                </a:solidFill>
                <a:highlight>
                  <a:srgbClr val="FFA300"/>
                </a:highlight>
              </a:rPr>
              <a:t>)</a:t>
            </a:r>
            <a:endParaRPr lang="en-US" sz="1600" b="1" dirty="0">
              <a:solidFill>
                <a:srgbClr val="004887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3FFB021-E46E-FA80-44EA-0D16952013AE}"/>
              </a:ext>
            </a:extLst>
          </p:cNvPr>
          <p:cNvSpPr txBox="1"/>
          <p:nvPr/>
        </p:nvSpPr>
        <p:spPr>
          <a:xfrm>
            <a:off x="409494" y="2004228"/>
            <a:ext cx="1147306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2400" dirty="0">
                <a:solidFill>
                  <a:srgbClr val="004887"/>
                </a:solidFill>
              </a:rPr>
              <a:t>I</a:t>
            </a:r>
            <a:r>
              <a:rPr lang="it-IT" sz="2400" b="0" i="0" u="none" strike="noStrike" baseline="0" dirty="0">
                <a:solidFill>
                  <a:srgbClr val="004887"/>
                </a:solidFill>
              </a:rPr>
              <a:t> sistemi economici evolvono producendo nuovi beni e servizi che richiedono conoscenze, competenze e know-how che si sviluppano </a:t>
            </a:r>
            <a:r>
              <a:rPr lang="it-IT" sz="2400" b="1" dirty="0">
                <a:solidFill>
                  <a:srgbClr val="004887"/>
                </a:solidFill>
                <a:highlight>
                  <a:srgbClr val="FFA300"/>
                </a:highlight>
              </a:rPr>
              <a:t>a partire dalle</a:t>
            </a:r>
            <a:r>
              <a:rPr lang="it-IT" sz="2400" dirty="0">
                <a:solidFill>
                  <a:srgbClr val="004887"/>
                </a:solidFill>
              </a:rPr>
              <a:t>, e </a:t>
            </a:r>
            <a:r>
              <a:rPr lang="it-IT" sz="2400" b="1" dirty="0">
                <a:solidFill>
                  <a:srgbClr val="004887"/>
                </a:solidFill>
                <a:highlight>
                  <a:srgbClr val="FFA300"/>
                </a:highlight>
              </a:rPr>
              <a:t>in prossimità delle</a:t>
            </a:r>
            <a:r>
              <a:rPr lang="it-IT" sz="2400" dirty="0">
                <a:solidFill>
                  <a:srgbClr val="004887"/>
                </a:solidFill>
              </a:rPr>
              <a:t>, capacità esistenti.</a:t>
            </a:r>
            <a:endParaRPr lang="it-IT" sz="2400" dirty="0">
              <a:solidFill>
                <a:srgbClr val="004887"/>
              </a:solidFill>
              <a:highlight>
                <a:srgbClr val="FFA300"/>
              </a:highlight>
            </a:endParaRPr>
          </a:p>
          <a:p>
            <a:pPr algn="just"/>
            <a:endParaRPr lang="it-IT" sz="2400" b="0" i="0" u="none" strike="noStrike" baseline="0" dirty="0">
              <a:solidFill>
                <a:srgbClr val="004887"/>
              </a:solidFill>
              <a:highlight>
                <a:srgbClr val="FFA300"/>
              </a:highlight>
            </a:endParaRPr>
          </a:p>
          <a:p>
            <a:pPr marL="0" indent="0" algn="just">
              <a:buNone/>
            </a:pPr>
            <a:r>
              <a:rPr lang="it-IT" sz="2400" dirty="0">
                <a:solidFill>
                  <a:srgbClr val="004887"/>
                </a:solidFill>
              </a:rPr>
              <a:t>Il concetto di «</a:t>
            </a:r>
            <a:r>
              <a:rPr lang="it-IT" sz="2400" dirty="0" err="1">
                <a:solidFill>
                  <a:srgbClr val="004887"/>
                </a:solidFill>
              </a:rPr>
              <a:t>relatedness</a:t>
            </a:r>
            <a:r>
              <a:rPr lang="it-IT" sz="2400" dirty="0">
                <a:solidFill>
                  <a:srgbClr val="004887"/>
                </a:solidFill>
              </a:rPr>
              <a:t>» si basa sull'idea che la conoscenza ha un'architettura basata su </a:t>
            </a:r>
            <a:r>
              <a:rPr lang="it-IT" sz="2400" b="1" dirty="0">
                <a:solidFill>
                  <a:srgbClr val="004887"/>
                </a:solidFill>
                <a:highlight>
                  <a:srgbClr val="FFA300"/>
                </a:highlight>
              </a:rPr>
              <a:t>somiglianze</a:t>
            </a:r>
            <a:r>
              <a:rPr lang="it-IT" sz="2400" dirty="0">
                <a:solidFill>
                  <a:srgbClr val="004887"/>
                </a:solidFill>
              </a:rPr>
              <a:t> e </a:t>
            </a:r>
            <a:r>
              <a:rPr lang="it-IT" sz="2400" b="1" dirty="0">
                <a:solidFill>
                  <a:srgbClr val="004887"/>
                </a:solidFill>
                <a:highlight>
                  <a:srgbClr val="FFA300"/>
                </a:highlight>
              </a:rPr>
              <a:t>differenze</a:t>
            </a:r>
            <a:r>
              <a:rPr lang="it-IT" sz="2400" dirty="0">
                <a:solidFill>
                  <a:srgbClr val="004887"/>
                </a:solidFill>
              </a:rPr>
              <a:t> nel modo in cui i diversi tipi di conoscenza possono essere utilizzati. </a:t>
            </a:r>
          </a:p>
          <a:p>
            <a:pPr algn="just"/>
            <a:endParaRPr lang="it-IT" sz="2400" dirty="0">
              <a:solidFill>
                <a:srgbClr val="004887"/>
              </a:solidFill>
            </a:endParaRPr>
          </a:p>
          <a:p>
            <a:pPr marL="0" indent="0" algn="just">
              <a:buNone/>
            </a:pPr>
            <a:r>
              <a:rPr lang="it-IT" sz="2400" dirty="0">
                <a:solidFill>
                  <a:srgbClr val="004887"/>
                </a:solidFill>
              </a:rPr>
              <a:t>Quando i sottoinsiemi della conoscenza sono stretti sostituti l'uno dell'altro, o quando richiedono </a:t>
            </a:r>
            <a:r>
              <a:rPr lang="it-IT" sz="2400" b="1" dirty="0">
                <a:solidFill>
                  <a:srgbClr val="004887"/>
                </a:solidFill>
                <a:highlight>
                  <a:srgbClr val="FFA300"/>
                </a:highlight>
              </a:rPr>
              <a:t>insiemi simili di capacità e abilità cognitive per il loro uso</a:t>
            </a:r>
            <a:r>
              <a:rPr lang="it-IT" sz="2400" dirty="0">
                <a:solidFill>
                  <a:srgbClr val="004887"/>
                </a:solidFill>
              </a:rPr>
              <a:t>, pensiamo che siano correlati o prossimo l'uno all'altro.</a:t>
            </a:r>
          </a:p>
        </p:txBody>
      </p:sp>
    </p:spTree>
    <p:extLst>
      <p:ext uri="{BB962C8B-B14F-4D97-AF65-F5344CB8AC3E}">
        <p14:creationId xmlns:p14="http://schemas.microsoft.com/office/powerpoint/2010/main" val="481994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AD399D81-2D72-9FAB-4BE5-A4EB0B8BB4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660" b="12762"/>
          <a:stretch/>
        </p:blipFill>
        <p:spPr>
          <a:xfrm>
            <a:off x="1815906" y="880188"/>
            <a:ext cx="8894386" cy="5571067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F1B148E-E7E9-ED3C-352E-78927A8879F6}"/>
              </a:ext>
            </a:extLst>
          </p:cNvPr>
          <p:cNvSpPr txBox="1"/>
          <p:nvPr/>
        </p:nvSpPr>
        <p:spPr>
          <a:xfrm>
            <a:off x="4022346" y="6382631"/>
            <a:ext cx="60952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it-IT" sz="1800" dirty="0">
                <a:solidFill>
                  <a:schemeClr val="accent1">
                    <a:lumMod val="50000"/>
                  </a:schemeClr>
                </a:solidFill>
              </a:rPr>
              <a:t>Fonte: </a:t>
            </a:r>
            <a:r>
              <a:rPr lang="it-IT" sz="1800" dirty="0" err="1">
                <a:solidFill>
                  <a:schemeClr val="accent1">
                    <a:lumMod val="50000"/>
                  </a:schemeClr>
                </a:solidFill>
              </a:rPr>
              <a:t>Balland</a:t>
            </a:r>
            <a:r>
              <a:rPr lang="it-IT" sz="1800" dirty="0">
                <a:solidFill>
                  <a:schemeClr val="accent1">
                    <a:lumMod val="50000"/>
                  </a:schemeClr>
                </a:solidFill>
              </a:rPr>
              <a:t> et al. (2019)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D2C7533-368D-AE2C-C8A2-5EC9CABBCD9C}"/>
              </a:ext>
            </a:extLst>
          </p:cNvPr>
          <p:cNvSpPr txBox="1"/>
          <p:nvPr/>
        </p:nvSpPr>
        <p:spPr>
          <a:xfrm>
            <a:off x="1815906" y="295413"/>
            <a:ext cx="71975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004887"/>
                </a:solidFill>
              </a:rPr>
              <a:t>Finalmente</a:t>
            </a:r>
            <a:r>
              <a:rPr lang="en-US" sz="3200" b="1" dirty="0">
                <a:solidFill>
                  <a:srgbClr val="004887"/>
                </a:solidFill>
              </a:rPr>
              <a:t> </a:t>
            </a:r>
            <a:r>
              <a:rPr lang="en-US" sz="3200" b="1" dirty="0" err="1">
                <a:solidFill>
                  <a:srgbClr val="004887"/>
                </a:solidFill>
              </a:rPr>
              <a:t>una</a:t>
            </a:r>
            <a:r>
              <a:rPr lang="en-US" sz="3200" b="1" dirty="0">
                <a:solidFill>
                  <a:srgbClr val="004887"/>
                </a:solidFill>
              </a:rPr>
              <a:t> </a:t>
            </a:r>
            <a:r>
              <a:rPr lang="en-US" sz="3200" b="1" dirty="0" err="1">
                <a:solidFill>
                  <a:srgbClr val="004887"/>
                </a:solidFill>
              </a:rPr>
              <a:t>buona</a:t>
            </a:r>
            <a:r>
              <a:rPr lang="en-US" sz="3200" b="1" dirty="0">
                <a:solidFill>
                  <a:srgbClr val="004887"/>
                </a:solidFill>
              </a:rPr>
              <a:t> </a:t>
            </a:r>
            <a:r>
              <a:rPr lang="en-US" sz="3200" b="1" dirty="0" err="1">
                <a:solidFill>
                  <a:srgbClr val="004887"/>
                </a:solidFill>
              </a:rPr>
              <a:t>notizia</a:t>
            </a:r>
            <a:r>
              <a:rPr lang="en-US" sz="3200" b="1" dirty="0">
                <a:solidFill>
                  <a:srgbClr val="004887"/>
                </a:solidFill>
              </a:rPr>
              <a:t>!</a:t>
            </a:r>
            <a:endParaRPr lang="en-US" sz="1600" b="1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855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56BF476-D188-B0DF-4263-7596117D232B}"/>
              </a:ext>
            </a:extLst>
          </p:cNvPr>
          <p:cNvSpPr txBox="1"/>
          <p:nvPr/>
        </p:nvSpPr>
        <p:spPr>
          <a:xfrm>
            <a:off x="2900689" y="1674674"/>
            <a:ext cx="639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Nord Est 2022</a:t>
            </a:r>
          </a:p>
          <a:p>
            <a:r>
              <a:rPr lang="it-IT" sz="5400" b="1" dirty="0">
                <a:solidFill>
                  <a:schemeClr val="bg1"/>
                </a:solidFill>
              </a:rPr>
              <a:t>Il futuro sta passando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9D9A6F3-112F-BCDB-EAA6-201522A65CEE}"/>
              </a:ext>
            </a:extLst>
          </p:cNvPr>
          <p:cNvSpPr txBox="1"/>
          <p:nvPr/>
        </p:nvSpPr>
        <p:spPr>
          <a:xfrm>
            <a:off x="2900689" y="3780693"/>
            <a:ext cx="639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i="1" dirty="0">
                <a:solidFill>
                  <a:srgbClr val="FFA300"/>
                </a:solidFill>
              </a:rPr>
              <a:t>Chi è pronto e chi no</a:t>
            </a: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FB1DA75B-8751-A194-90C0-60621A08979A}"/>
              </a:ext>
            </a:extLst>
          </p:cNvPr>
          <p:cNvCxnSpPr/>
          <p:nvPr/>
        </p:nvCxnSpPr>
        <p:spPr>
          <a:xfrm>
            <a:off x="2901311" y="3604846"/>
            <a:ext cx="6390000" cy="0"/>
          </a:xfrm>
          <a:prstGeom prst="line">
            <a:avLst/>
          </a:prstGeom>
          <a:ln>
            <a:solidFill>
              <a:srgbClr val="FFA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>
            <a:extLst>
              <a:ext uri="{FF2B5EF4-FFF2-40B4-BE49-F238E27FC236}">
                <a16:creationId xmlns:a16="http://schemas.microsoft.com/office/drawing/2014/main" id="{958C88E1-377C-F552-F642-1F32572B756B}"/>
              </a:ext>
            </a:extLst>
          </p:cNvPr>
          <p:cNvSpPr/>
          <p:nvPr/>
        </p:nvSpPr>
        <p:spPr>
          <a:xfrm>
            <a:off x="2720689" y="3512770"/>
            <a:ext cx="180000" cy="180000"/>
          </a:xfrm>
          <a:prstGeom prst="rect">
            <a:avLst/>
          </a:prstGeom>
          <a:solidFill>
            <a:srgbClr val="FF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462027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56BF476-D188-B0DF-4263-7596117D232B}"/>
              </a:ext>
            </a:extLst>
          </p:cNvPr>
          <p:cNvSpPr txBox="1"/>
          <p:nvPr/>
        </p:nvSpPr>
        <p:spPr>
          <a:xfrm>
            <a:off x="2900689" y="1674674"/>
            <a:ext cx="639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Nord Est 2022</a:t>
            </a:r>
          </a:p>
          <a:p>
            <a:r>
              <a:rPr lang="it-IT" sz="5400" b="1" dirty="0">
                <a:solidFill>
                  <a:schemeClr val="bg1"/>
                </a:solidFill>
              </a:rPr>
              <a:t>Il futuro sta passando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9D9A6F3-112F-BCDB-EAA6-201522A65CEE}"/>
              </a:ext>
            </a:extLst>
          </p:cNvPr>
          <p:cNvSpPr txBox="1"/>
          <p:nvPr/>
        </p:nvSpPr>
        <p:spPr>
          <a:xfrm>
            <a:off x="2900689" y="3780693"/>
            <a:ext cx="639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i="1" dirty="0">
                <a:solidFill>
                  <a:srgbClr val="FFA300"/>
                </a:solidFill>
              </a:rPr>
              <a:t>Chi è pronto e chi no</a:t>
            </a: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FB1DA75B-8751-A194-90C0-60621A08979A}"/>
              </a:ext>
            </a:extLst>
          </p:cNvPr>
          <p:cNvCxnSpPr/>
          <p:nvPr/>
        </p:nvCxnSpPr>
        <p:spPr>
          <a:xfrm>
            <a:off x="2901311" y="3604846"/>
            <a:ext cx="6390000" cy="0"/>
          </a:xfrm>
          <a:prstGeom prst="line">
            <a:avLst/>
          </a:prstGeom>
          <a:ln>
            <a:solidFill>
              <a:srgbClr val="FFA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>
            <a:extLst>
              <a:ext uri="{FF2B5EF4-FFF2-40B4-BE49-F238E27FC236}">
                <a16:creationId xmlns:a16="http://schemas.microsoft.com/office/drawing/2014/main" id="{958C88E1-377C-F552-F642-1F32572B756B}"/>
              </a:ext>
            </a:extLst>
          </p:cNvPr>
          <p:cNvSpPr/>
          <p:nvPr/>
        </p:nvSpPr>
        <p:spPr>
          <a:xfrm>
            <a:off x="2720689" y="3512770"/>
            <a:ext cx="180000" cy="180000"/>
          </a:xfrm>
          <a:prstGeom prst="rect">
            <a:avLst/>
          </a:prstGeom>
          <a:solidFill>
            <a:srgbClr val="FF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1567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50BCF399-F072-53DC-AF6C-7DB4418E28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0" r="-1" b="318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19847" y="2403608"/>
            <a:ext cx="10953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endParaRPr lang="it-IT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8002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573933" y="2739701"/>
            <a:ext cx="112840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800" dirty="0">
                <a:solidFill>
                  <a:srgbClr val="004887"/>
                </a:solidFill>
                <a:cs typeface="Arial" panose="020B0604020202020204" pitchFamily="34" charset="0"/>
              </a:rPr>
              <a:t>CHE IL SOLE SEMBRI UNO SCHERZO</a:t>
            </a:r>
          </a:p>
        </p:txBody>
      </p:sp>
    </p:spTree>
    <p:extLst>
      <p:ext uri="{BB962C8B-B14F-4D97-AF65-F5344CB8AC3E}">
        <p14:creationId xmlns:p14="http://schemas.microsoft.com/office/powerpoint/2010/main" val="34472798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00392" y="482877"/>
            <a:ext cx="10953344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sgranate i sassi, aprite le pareti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cercate nei fiori più delle api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guardatevi negli occhi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fino a sparire uno dentro l’altro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tuffatevi nel fiume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bagnatevi davvero, oltre ogni limite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entrate nelle montagne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dimenticate il corpo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51854200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00392" y="482877"/>
            <a:ext cx="10953344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diventate un’altra cosa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nuove lingue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scavate fino a trovare il cielo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piangete un oceano intero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nuotate in quel flusso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partorite fiori mai visti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cambiate colore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alzatevi sulle cime degli alberi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</a:p>
        </p:txBody>
      </p:sp>
    </p:spTree>
    <p:extLst>
      <p:ext uri="{BB962C8B-B14F-4D97-AF65-F5344CB8AC3E}">
        <p14:creationId xmlns:p14="http://schemas.microsoft.com/office/powerpoint/2010/main" val="24876616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00392" y="482877"/>
            <a:ext cx="10953344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accendetevi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che il sole sembri uno scherzo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e tenetelo tra le mani</a:t>
            </a:r>
          </a:p>
        </p:txBody>
      </p:sp>
    </p:spTree>
    <p:extLst>
      <p:ext uri="{BB962C8B-B14F-4D97-AF65-F5344CB8AC3E}">
        <p14:creationId xmlns:p14="http://schemas.microsoft.com/office/powerpoint/2010/main" val="170136195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573933" y="2739701"/>
            <a:ext cx="112840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800" dirty="0">
                <a:solidFill>
                  <a:srgbClr val="004887"/>
                </a:solidFill>
                <a:cs typeface="Arial" panose="020B0604020202020204" pitchFamily="34" charset="0"/>
              </a:rPr>
              <a:t>GENERAZIONE</a:t>
            </a:r>
          </a:p>
        </p:txBody>
      </p:sp>
    </p:spTree>
    <p:extLst>
      <p:ext uri="{BB962C8B-B14F-4D97-AF65-F5344CB8AC3E}">
        <p14:creationId xmlns:p14="http://schemas.microsoft.com/office/powerpoint/2010/main" val="60082260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19847" y="273257"/>
            <a:ext cx="10953344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Dentro i miei occhi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se ne sono aperti altri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di un bambino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e di un ragazzo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e di un vecchio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Immobili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di fronte al mare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non abbiamo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nessuna età</a:t>
            </a:r>
          </a:p>
        </p:txBody>
      </p:sp>
    </p:spTree>
    <p:extLst>
      <p:ext uri="{BB962C8B-B14F-4D97-AF65-F5344CB8AC3E}">
        <p14:creationId xmlns:p14="http://schemas.microsoft.com/office/powerpoint/2010/main" val="91754871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19847" y="983376"/>
            <a:ext cx="10953344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bisogna agire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pensando che ogni azione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ha un significato eterno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e resterà scolpita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nei colori dell’alba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o urlerà 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nel vento</a:t>
            </a:r>
          </a:p>
        </p:txBody>
      </p:sp>
    </p:spTree>
    <p:extLst>
      <p:ext uri="{BB962C8B-B14F-4D97-AF65-F5344CB8AC3E}">
        <p14:creationId xmlns:p14="http://schemas.microsoft.com/office/powerpoint/2010/main" val="10711165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719847" y="2403608"/>
            <a:ext cx="10953344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cosa ti aspetti</a:t>
            </a:r>
          </a:p>
          <a:p>
            <a:pPr algn="l">
              <a:spcAft>
                <a:spcPts val="600"/>
              </a:spcAft>
            </a:pPr>
            <a:r>
              <a:rPr lang="it-IT" sz="4000" dirty="0">
                <a:solidFill>
                  <a:srgbClr val="004887"/>
                </a:solidFill>
                <a:cs typeface="Arial" panose="020B0604020202020204" pitchFamily="34" charset="0"/>
              </a:rPr>
              <a:t>se non vita e ancora altra vita?</a:t>
            </a:r>
          </a:p>
        </p:txBody>
      </p:sp>
    </p:spTree>
    <p:extLst>
      <p:ext uri="{BB962C8B-B14F-4D97-AF65-F5344CB8AC3E}">
        <p14:creationId xmlns:p14="http://schemas.microsoft.com/office/powerpoint/2010/main" val="84945380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56BF476-D188-B0DF-4263-7596117D232B}"/>
              </a:ext>
            </a:extLst>
          </p:cNvPr>
          <p:cNvSpPr txBox="1"/>
          <p:nvPr/>
        </p:nvSpPr>
        <p:spPr>
          <a:xfrm>
            <a:off x="2900689" y="1674674"/>
            <a:ext cx="639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Nord Est 2022</a:t>
            </a:r>
          </a:p>
          <a:p>
            <a:r>
              <a:rPr lang="it-IT" sz="5400" b="1" dirty="0">
                <a:solidFill>
                  <a:schemeClr val="bg1"/>
                </a:solidFill>
              </a:rPr>
              <a:t>Il futuro sta passando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9D9A6F3-112F-BCDB-EAA6-201522A65CEE}"/>
              </a:ext>
            </a:extLst>
          </p:cNvPr>
          <p:cNvSpPr txBox="1"/>
          <p:nvPr/>
        </p:nvSpPr>
        <p:spPr>
          <a:xfrm>
            <a:off x="2900689" y="3780693"/>
            <a:ext cx="639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i="1" dirty="0">
                <a:solidFill>
                  <a:srgbClr val="FFA300"/>
                </a:solidFill>
              </a:rPr>
              <a:t>Chi è pronto e chi no</a:t>
            </a: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FB1DA75B-8751-A194-90C0-60621A08979A}"/>
              </a:ext>
            </a:extLst>
          </p:cNvPr>
          <p:cNvCxnSpPr/>
          <p:nvPr/>
        </p:nvCxnSpPr>
        <p:spPr>
          <a:xfrm>
            <a:off x="2901311" y="3604846"/>
            <a:ext cx="6390000" cy="0"/>
          </a:xfrm>
          <a:prstGeom prst="line">
            <a:avLst/>
          </a:prstGeom>
          <a:ln>
            <a:solidFill>
              <a:srgbClr val="FFA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>
            <a:extLst>
              <a:ext uri="{FF2B5EF4-FFF2-40B4-BE49-F238E27FC236}">
                <a16:creationId xmlns:a16="http://schemas.microsoft.com/office/drawing/2014/main" id="{958C88E1-377C-F552-F642-1F32572B756B}"/>
              </a:ext>
            </a:extLst>
          </p:cNvPr>
          <p:cNvSpPr/>
          <p:nvPr/>
        </p:nvSpPr>
        <p:spPr>
          <a:xfrm>
            <a:off x="2720689" y="3512770"/>
            <a:ext cx="180000" cy="180000"/>
          </a:xfrm>
          <a:prstGeom prst="rect">
            <a:avLst/>
          </a:prstGeom>
          <a:solidFill>
            <a:srgbClr val="FF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109474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665825"/>
            <a:ext cx="10632998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</a:pPr>
            <a:r>
              <a:rPr lang="it-IT" sz="48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 pronto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rende possibili nuove azioni nel presente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sperimenta novità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si prepara a diversi futuri possibili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sa che i futuri comunque sorprenderanno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guarda a orizzonti di dieci-venti anni</a:t>
            </a:r>
          </a:p>
          <a:p>
            <a:pPr algn="l"/>
            <a:endParaRPr lang="it-IT" sz="4000" i="0" u="none" strike="noStrike" baseline="0" dirty="0"/>
          </a:p>
        </p:txBody>
      </p:sp>
    </p:spTree>
    <p:extLst>
      <p:ext uri="{BB962C8B-B14F-4D97-AF65-F5344CB8AC3E}">
        <p14:creationId xmlns:p14="http://schemas.microsoft.com/office/powerpoint/2010/main" val="9029822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452761"/>
            <a:ext cx="11156780" cy="5734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organizza il lavoro integrando persone di varie età, ciascuna portatrice di saperi e capacità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si sforza di cogliere i segnali deboli di futuro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studia i megatrend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rende la propria azienda vigile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progetta i prodotti e i processi in ottica di piena circolarità e riuso</a:t>
            </a:r>
            <a:endParaRPr lang="it-IT" sz="4000" i="0" u="none" strike="noStrike" baseline="0" dirty="0"/>
          </a:p>
        </p:txBody>
      </p:sp>
    </p:spTree>
    <p:extLst>
      <p:ext uri="{BB962C8B-B14F-4D97-AF65-F5344CB8AC3E}">
        <p14:creationId xmlns:p14="http://schemas.microsoft.com/office/powerpoint/2010/main" val="366707850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23888" y="561548"/>
            <a:ext cx="11632297" cy="6350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ritiene che i giovani laureati allarghino e allunghino lo sguardo aziendale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concepisce l’impresa come un progetto in continua espansione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attrezza il territorio con servizi che conciliano lavoro e vita familiare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punta a governare i flussi migratori e organizza l’accoglienza</a:t>
            </a:r>
          </a:p>
          <a:p>
            <a:pPr>
              <a:spcAft>
                <a:spcPts val="1400"/>
              </a:spcAft>
            </a:pPr>
            <a:endParaRPr lang="it-IT" sz="4000" i="0" u="none" strike="noStrike" baseline="0" dirty="0"/>
          </a:p>
        </p:txBody>
      </p:sp>
    </p:spTree>
    <p:extLst>
      <p:ext uri="{BB962C8B-B14F-4D97-AF65-F5344CB8AC3E}">
        <p14:creationId xmlns:p14="http://schemas.microsoft.com/office/powerpoint/2010/main" val="49056462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6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2488DD-B67C-8101-FF7A-B4121C135C81}"/>
              </a:ext>
            </a:extLst>
          </p:cNvPr>
          <p:cNvSpPr txBox="1"/>
          <p:nvPr/>
        </p:nvSpPr>
        <p:spPr>
          <a:xfrm>
            <a:off x="659399" y="1201783"/>
            <a:ext cx="11316578" cy="414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considera i lavoratori persone da coinvolgere nel progetto-impresa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sfrutta la sostenibilità come un’opportunità</a:t>
            </a:r>
          </a:p>
          <a:p>
            <a:pPr>
              <a:spcAft>
                <a:spcPts val="1400"/>
              </a:spcAft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considera imprevedibili i rischi e rafforza resilienza e capacità di adattamento, anche attraverso la formazione</a:t>
            </a:r>
            <a:endParaRPr lang="it-IT" sz="4000" i="0" u="none" strike="noStrike" baseline="0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8450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2044005"/>
            <a:ext cx="45139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Mirko Artuso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Attore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DD4CCE8-1963-3996-CFD4-19B83BFB1FF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1859B75-253C-7694-8EE7-82DFC1F6F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DF8591B-AAEC-67B2-AF7A-7220CB69C459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241989844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AD4BD2BB-6598-5820-5F0D-46F916EE3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1244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EFC33467-51A4-C567-5202-7092C6081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41594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3525" y="1137424"/>
            <a:ext cx="11677650" cy="4805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Mi concentro adesso sui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giovani</a:t>
            </a:r>
            <a:r>
              <a:rPr lang="it-IT" sz="40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10000"/>
              </a:lnSpc>
              <a:buNone/>
            </a:pPr>
            <a:endParaRPr lang="it-IT" sz="4000" dirty="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 giovani sono la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risorsa scarsa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 sempre più lo sarà nelle nazioni a rapido invecchiamento come l’Italia. Ma nessun altro Paese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maltratta i giovani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come fa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l’Italia</a:t>
            </a:r>
            <a:r>
              <a:rPr lang="it-IT" sz="40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Due indicatori: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fuga e deserto</a:t>
            </a:r>
            <a:r>
              <a:rPr lang="it-IT" sz="40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858159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DBFCA65-573F-15DE-F030-260B5179EF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999" y="732539"/>
            <a:ext cx="6502001" cy="576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52136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dirty="0"/>
          </a:p>
        </p:txBody>
      </p:sp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61EB897F-B28C-B4BD-CFC4-897C69A73E97}"/>
              </a:ext>
            </a:extLst>
          </p:cNvPr>
          <p:cNvGraphicFramePr>
            <a:graphicFrameLocks/>
          </p:cNvGraphicFramePr>
          <p:nvPr/>
        </p:nvGraphicFramePr>
        <p:xfrm>
          <a:off x="2689934" y="719090"/>
          <a:ext cx="6711518" cy="59569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9611012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con angoli in alto arrotondati 1">
            <a:extLst>
              <a:ext uri="{FF2B5EF4-FFF2-40B4-BE49-F238E27FC236}">
                <a16:creationId xmlns:a16="http://schemas.microsoft.com/office/drawing/2014/main" id="{66CAA406-D4BA-FB19-07F8-EE5F8C9E5A45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333E3541-AE66-EE55-3C88-03AE8B07AE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07" y="0"/>
            <a:ext cx="9697986" cy="68580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37A71480-54B0-5490-A597-82BD06D346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5804ABC-A1EF-0FCA-B1A3-939EAA69C58C}"/>
              </a:ext>
            </a:extLst>
          </p:cNvPr>
          <p:cNvSpPr txBox="1"/>
          <p:nvPr/>
        </p:nvSpPr>
        <p:spPr>
          <a:xfrm>
            <a:off x="4915783" y="6328722"/>
            <a:ext cx="66176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6C73EB7-1F33-9771-BFB0-8284EDB0D280}"/>
              </a:ext>
            </a:extLst>
          </p:cNvPr>
          <p:cNvSpPr txBox="1"/>
          <p:nvPr/>
        </p:nvSpPr>
        <p:spPr>
          <a:xfrm>
            <a:off x="3048505" y="112197"/>
            <a:ext cx="60949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0" i="0" u="none" strike="noStrike" baseline="0" dirty="0">
                <a:solidFill>
                  <a:srgbClr val="004887"/>
                </a:solidFill>
              </a:rPr>
              <a:t>Y-Millennials (1994-1980) età 2022: 28-42 anni</a:t>
            </a:r>
            <a:endParaRPr lang="it-IT" dirty="0">
              <a:solidFill>
                <a:srgbClr val="004887"/>
              </a:solidFill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C8628B1-C781-F284-EFBA-1BA026211407}"/>
              </a:ext>
            </a:extLst>
          </p:cNvPr>
          <p:cNvSpPr txBox="1"/>
          <p:nvPr/>
        </p:nvSpPr>
        <p:spPr>
          <a:xfrm>
            <a:off x="266330" y="1049329"/>
            <a:ext cx="320483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Nelle regioni italiane</a:t>
            </a:r>
          </a:p>
          <a:p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è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il deserto di giovani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195074532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Immagine che contiene mappa&#10;&#10;Descrizione generata automaticamente">
            <a:extLst>
              <a:ext uri="{FF2B5EF4-FFF2-40B4-BE49-F238E27FC236}">
                <a16:creationId xmlns:a16="http://schemas.microsoft.com/office/drawing/2014/main" id="{9AB9E0F2-4CEC-8E9D-A969-3C17DA50ED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07" y="0"/>
            <a:ext cx="9697986" cy="6858000"/>
          </a:xfrm>
          <a:prstGeom prst="rect">
            <a:avLst/>
          </a:prstGeom>
        </p:spPr>
      </p:pic>
      <p:sp>
        <p:nvSpPr>
          <p:cNvPr id="2" name="Rettangolo con angoli in alto arrotondati 1">
            <a:extLst>
              <a:ext uri="{FF2B5EF4-FFF2-40B4-BE49-F238E27FC236}">
                <a16:creationId xmlns:a16="http://schemas.microsoft.com/office/drawing/2014/main" id="{66CAA406-D4BA-FB19-07F8-EE5F8C9E5A45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7A71480-54B0-5490-A597-82BD06D346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5804ABC-A1EF-0FCA-B1A3-939EAA69C58C}"/>
              </a:ext>
            </a:extLst>
          </p:cNvPr>
          <p:cNvSpPr txBox="1"/>
          <p:nvPr/>
        </p:nvSpPr>
        <p:spPr>
          <a:xfrm>
            <a:off x="4915783" y="6328722"/>
            <a:ext cx="66176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C481544-A330-1957-CB63-C40AA60045C9}"/>
              </a:ext>
            </a:extLst>
          </p:cNvPr>
          <p:cNvSpPr txBox="1"/>
          <p:nvPr/>
        </p:nvSpPr>
        <p:spPr>
          <a:xfrm>
            <a:off x="3048505" y="112197"/>
            <a:ext cx="60949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0" i="0" u="none" strike="noStrike" baseline="0" dirty="0">
                <a:solidFill>
                  <a:srgbClr val="004887"/>
                </a:solidFill>
              </a:rPr>
              <a:t>Z </a:t>
            </a:r>
            <a:r>
              <a:rPr lang="it-IT" sz="1800" b="0" i="0" u="none" strike="noStrike" baseline="0" dirty="0" err="1">
                <a:solidFill>
                  <a:srgbClr val="004887"/>
                </a:solidFill>
              </a:rPr>
              <a:t>Gen</a:t>
            </a:r>
            <a:r>
              <a:rPr lang="it-IT" sz="1800" b="0" i="0" u="none" strike="noStrike" baseline="0" dirty="0">
                <a:solidFill>
                  <a:srgbClr val="004887"/>
                </a:solidFill>
              </a:rPr>
              <a:t> (1995-2010) età 2022: 12-27 anni</a:t>
            </a:r>
            <a:endParaRPr lang="it-IT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48844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Immagine che contiene mappa&#10;&#10;Descrizione generata automaticamente">
            <a:extLst>
              <a:ext uri="{FF2B5EF4-FFF2-40B4-BE49-F238E27FC236}">
                <a16:creationId xmlns:a16="http://schemas.microsoft.com/office/drawing/2014/main" id="{BA1B23F1-14F3-15DE-770D-21C9D5A95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07" y="0"/>
            <a:ext cx="9697986" cy="6858000"/>
          </a:xfrm>
          <a:prstGeom prst="rect">
            <a:avLst/>
          </a:prstGeom>
        </p:spPr>
      </p:pic>
      <p:sp>
        <p:nvSpPr>
          <p:cNvPr id="2" name="Rettangolo con angoli in alto arrotondati 1">
            <a:extLst>
              <a:ext uri="{FF2B5EF4-FFF2-40B4-BE49-F238E27FC236}">
                <a16:creationId xmlns:a16="http://schemas.microsoft.com/office/drawing/2014/main" id="{66CAA406-D4BA-FB19-07F8-EE5F8C9E5A45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7A71480-54B0-5490-A597-82BD06D346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5804ABC-A1EF-0FCA-B1A3-939EAA69C58C}"/>
              </a:ext>
            </a:extLst>
          </p:cNvPr>
          <p:cNvSpPr txBox="1"/>
          <p:nvPr/>
        </p:nvSpPr>
        <p:spPr>
          <a:xfrm>
            <a:off x="4915783" y="6328722"/>
            <a:ext cx="66176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4AF94CC-C478-06EC-9AB4-FBAE5A73F1E9}"/>
              </a:ext>
            </a:extLst>
          </p:cNvPr>
          <p:cNvSpPr txBox="1"/>
          <p:nvPr/>
        </p:nvSpPr>
        <p:spPr>
          <a:xfrm>
            <a:off x="3048505" y="112197"/>
            <a:ext cx="60949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0" i="0" u="none" strike="noStrike" baseline="0" dirty="0">
                <a:solidFill>
                  <a:srgbClr val="004887"/>
                </a:solidFill>
              </a:rPr>
              <a:t>Alpha </a:t>
            </a:r>
            <a:r>
              <a:rPr lang="it-IT" sz="1800" b="0" i="0" u="none" strike="noStrike" baseline="0" dirty="0" err="1">
                <a:solidFill>
                  <a:srgbClr val="004887"/>
                </a:solidFill>
              </a:rPr>
              <a:t>Gen</a:t>
            </a:r>
            <a:r>
              <a:rPr lang="it-IT" sz="1800" b="0" i="0" u="none" strike="noStrike" baseline="0" dirty="0">
                <a:solidFill>
                  <a:srgbClr val="004887"/>
                </a:solidFill>
              </a:rPr>
              <a:t> (2011-2025) età 2022: 0-11 anni</a:t>
            </a:r>
            <a:endParaRPr lang="it-IT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72288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Immagine che contiene mappa&#10;&#10;Descrizione generata automaticamente">
            <a:extLst>
              <a:ext uri="{FF2B5EF4-FFF2-40B4-BE49-F238E27FC236}">
                <a16:creationId xmlns:a16="http://schemas.microsoft.com/office/drawing/2014/main" id="{BA1B23F1-14F3-15DE-770D-21C9D5A95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07" y="0"/>
            <a:ext cx="9697986" cy="6858000"/>
          </a:xfrm>
          <a:prstGeom prst="rect">
            <a:avLst/>
          </a:prstGeom>
        </p:spPr>
      </p:pic>
      <p:sp>
        <p:nvSpPr>
          <p:cNvPr id="2" name="Rettangolo con angoli in alto arrotondati 1">
            <a:extLst>
              <a:ext uri="{FF2B5EF4-FFF2-40B4-BE49-F238E27FC236}">
                <a16:creationId xmlns:a16="http://schemas.microsoft.com/office/drawing/2014/main" id="{66CAA406-D4BA-FB19-07F8-EE5F8C9E5A45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Immagine che contiene mappa">
            <a:extLst>
              <a:ext uri="{FF2B5EF4-FFF2-40B4-BE49-F238E27FC236}">
                <a16:creationId xmlns:a16="http://schemas.microsoft.com/office/drawing/2014/main" id="{72A23095-8C2B-084B-7DD1-8E06A76D36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07" y="152400"/>
            <a:ext cx="9697986" cy="67056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37A71480-54B0-5490-A597-82BD06D346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5804ABC-A1EF-0FCA-B1A3-939EAA69C58C}"/>
              </a:ext>
            </a:extLst>
          </p:cNvPr>
          <p:cNvSpPr txBox="1"/>
          <p:nvPr/>
        </p:nvSpPr>
        <p:spPr>
          <a:xfrm>
            <a:off x="4915783" y="6328722"/>
            <a:ext cx="66176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0AB8C76-B6A2-0A4F-1C8B-F757FC14B255}"/>
              </a:ext>
            </a:extLst>
          </p:cNvPr>
          <p:cNvSpPr txBox="1"/>
          <p:nvPr/>
        </p:nvSpPr>
        <p:spPr>
          <a:xfrm>
            <a:off x="266330" y="1049329"/>
            <a:ext cx="339127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Mentre spopola la   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X Generation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4E4C6A04-5729-6236-4CBC-E72180637A24}"/>
              </a:ext>
            </a:extLst>
          </p:cNvPr>
          <p:cNvSpPr txBox="1"/>
          <p:nvPr/>
        </p:nvSpPr>
        <p:spPr>
          <a:xfrm>
            <a:off x="3200905" y="173571"/>
            <a:ext cx="60949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0" i="0" u="none" strike="noStrike" baseline="0" dirty="0">
                <a:solidFill>
                  <a:srgbClr val="004887"/>
                </a:solidFill>
              </a:rPr>
              <a:t>X Generation (1965-1979) età 2022: 43-57 anni</a:t>
            </a:r>
            <a:endParaRPr lang="it-IT" dirty="0">
              <a:solidFill>
                <a:srgbClr val="0048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7232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it-IT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3525" y="1137424"/>
            <a:ext cx="11677650" cy="4805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Senza giovani diventa più difficile realizzare la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rivoluzione verde e la rivoluzione digitale</a:t>
            </a:r>
            <a:r>
              <a:rPr lang="it-IT" sz="40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Perché le giovani generazioni hanno una maggiore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sensibilità ambientale 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 tendono a privilegiare l’uso rispetto al possesso del bene, ossia sono a favore della </a:t>
            </a:r>
            <a:r>
              <a:rPr lang="it-IT" sz="4000" dirty="0" err="1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servitizzazione</a:t>
            </a: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it-IT" sz="4000" dirty="0">
                <a:solidFill>
                  <a:srgbClr val="004887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Perché sono molto più pronte ad accogliere le nuove tecnologie e spesso sono </a:t>
            </a:r>
            <a:r>
              <a:rPr lang="it-IT" sz="4000" b="1" dirty="0">
                <a:solidFill>
                  <a:srgbClr val="FFC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native digitali</a:t>
            </a:r>
            <a:r>
              <a:rPr lang="it-IT" sz="40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814917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108117" y="2044005"/>
            <a:ext cx="1201905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Gianpietro Benedetti con Luca Paolazzi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Presidente </a:t>
            </a:r>
            <a:r>
              <a:rPr lang="it-IT" sz="3000" b="1">
                <a:solidFill>
                  <a:srgbClr val="FFA300"/>
                </a:solidFill>
              </a:rPr>
              <a:t>Confindustria Udine</a:t>
            </a:r>
            <a:endParaRPr lang="it-IT" sz="3000" b="1" dirty="0">
              <a:solidFill>
                <a:srgbClr val="FFA300"/>
              </a:solidFill>
            </a:endParaRP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DD4CCE8-1963-3996-CFD4-19B83BFB1FF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1859B75-253C-7694-8EE7-82DFC1F6F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DF8591B-AAEC-67B2-AF7A-7220CB69C459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111655730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BC124A9-9FAC-9F6A-7E22-89550141DD7D}"/>
              </a:ext>
            </a:extLst>
          </p:cNvPr>
          <p:cNvSpPr txBox="1"/>
          <p:nvPr/>
        </p:nvSpPr>
        <p:spPr>
          <a:xfrm>
            <a:off x="658540" y="2044005"/>
            <a:ext cx="45139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:: Mirko Artuso</a:t>
            </a:r>
          </a:p>
          <a:p>
            <a:r>
              <a:rPr lang="it-IT" sz="3000" b="1" dirty="0">
                <a:solidFill>
                  <a:srgbClr val="FFA300"/>
                </a:solidFill>
              </a:rPr>
              <a:t>Attore</a:t>
            </a:r>
          </a:p>
        </p:txBody>
      </p:sp>
      <p:sp>
        <p:nvSpPr>
          <p:cNvPr id="3" name="Rettangolo con angoli in alto arrotondati 2">
            <a:extLst>
              <a:ext uri="{FF2B5EF4-FFF2-40B4-BE49-F238E27FC236}">
                <a16:creationId xmlns:a16="http://schemas.microsoft.com/office/drawing/2014/main" id="{DDD4CCE8-1963-3996-CFD4-19B83BFB1FFD}"/>
              </a:ext>
            </a:extLst>
          </p:cNvPr>
          <p:cNvSpPr/>
          <p:nvPr/>
        </p:nvSpPr>
        <p:spPr>
          <a:xfrm>
            <a:off x="0" y="6138000"/>
            <a:ext cx="12192000" cy="720000"/>
          </a:xfrm>
          <a:prstGeom prst="round2Same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1859B75-253C-7694-8EE7-82DFC1F6F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0" y="6227999"/>
            <a:ext cx="1533098" cy="540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DF8591B-AAEC-67B2-AF7A-7220CB69C459}"/>
              </a:ext>
            </a:extLst>
          </p:cNvPr>
          <p:cNvSpPr txBox="1"/>
          <p:nvPr/>
        </p:nvSpPr>
        <p:spPr>
          <a:xfrm>
            <a:off x="4915783" y="6205611"/>
            <a:ext cx="661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>
                <a:solidFill>
                  <a:srgbClr val="004887"/>
                </a:solidFill>
              </a:rPr>
              <a:t>Presentazione Rapporto Nord Est 2022</a:t>
            </a:r>
          </a:p>
          <a:p>
            <a:pPr algn="r"/>
            <a:r>
              <a:rPr lang="it-IT" sz="1600" i="1" dirty="0">
                <a:solidFill>
                  <a:srgbClr val="004887"/>
                </a:solidFill>
              </a:rPr>
              <a:t>Il futuro sta passando. Chi è pronto e chi no</a:t>
            </a:r>
          </a:p>
        </p:txBody>
      </p:sp>
    </p:spTree>
    <p:extLst>
      <p:ext uri="{BB962C8B-B14F-4D97-AF65-F5344CB8AC3E}">
        <p14:creationId xmlns:p14="http://schemas.microsoft.com/office/powerpoint/2010/main" val="156503931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56BF476-D188-B0DF-4263-7596117D232B}"/>
              </a:ext>
            </a:extLst>
          </p:cNvPr>
          <p:cNvSpPr txBox="1"/>
          <p:nvPr/>
        </p:nvSpPr>
        <p:spPr>
          <a:xfrm>
            <a:off x="2900689" y="1674674"/>
            <a:ext cx="639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dirty="0">
                <a:solidFill>
                  <a:schemeClr val="bg1"/>
                </a:solidFill>
              </a:rPr>
              <a:t>Nord Est 2022</a:t>
            </a:r>
          </a:p>
          <a:p>
            <a:r>
              <a:rPr lang="it-IT" sz="5400" b="1" dirty="0">
                <a:solidFill>
                  <a:schemeClr val="bg1"/>
                </a:solidFill>
              </a:rPr>
              <a:t>Il futuro sta passando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9D9A6F3-112F-BCDB-EAA6-201522A65CEE}"/>
              </a:ext>
            </a:extLst>
          </p:cNvPr>
          <p:cNvSpPr txBox="1"/>
          <p:nvPr/>
        </p:nvSpPr>
        <p:spPr>
          <a:xfrm>
            <a:off x="2900689" y="3780693"/>
            <a:ext cx="639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i="1" dirty="0">
                <a:solidFill>
                  <a:srgbClr val="FFA300"/>
                </a:solidFill>
              </a:rPr>
              <a:t>Chi è pronto e chi no</a:t>
            </a: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FB1DA75B-8751-A194-90C0-60621A08979A}"/>
              </a:ext>
            </a:extLst>
          </p:cNvPr>
          <p:cNvCxnSpPr/>
          <p:nvPr/>
        </p:nvCxnSpPr>
        <p:spPr>
          <a:xfrm>
            <a:off x="2901311" y="3604846"/>
            <a:ext cx="6390000" cy="0"/>
          </a:xfrm>
          <a:prstGeom prst="line">
            <a:avLst/>
          </a:prstGeom>
          <a:ln>
            <a:solidFill>
              <a:srgbClr val="FFA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>
            <a:extLst>
              <a:ext uri="{FF2B5EF4-FFF2-40B4-BE49-F238E27FC236}">
                <a16:creationId xmlns:a16="http://schemas.microsoft.com/office/drawing/2014/main" id="{958C88E1-377C-F552-F642-1F32572B756B}"/>
              </a:ext>
            </a:extLst>
          </p:cNvPr>
          <p:cNvSpPr/>
          <p:nvPr/>
        </p:nvSpPr>
        <p:spPr>
          <a:xfrm>
            <a:off x="2720689" y="3512770"/>
            <a:ext cx="180000" cy="180000"/>
          </a:xfrm>
          <a:prstGeom prst="rect">
            <a:avLst/>
          </a:prstGeom>
          <a:solidFill>
            <a:srgbClr val="FF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95181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a16f221-e504-499d-b2e4-931f08cebc4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276273A4A43F84BA94D9E7D38F2F275" ma:contentTypeVersion="15" ma:contentTypeDescription="Creare un nuovo documento." ma:contentTypeScope="" ma:versionID="e415f274a228bc97f15ef0af92bff48a">
  <xsd:schema xmlns:xsd="http://www.w3.org/2001/XMLSchema" xmlns:xs="http://www.w3.org/2001/XMLSchema" xmlns:p="http://schemas.microsoft.com/office/2006/metadata/properties" xmlns:ns3="7a16f221-e504-499d-b2e4-931f08cebc41" xmlns:ns4="a8fe8da9-0169-4d13-8183-a4208811e2c2" targetNamespace="http://schemas.microsoft.com/office/2006/metadata/properties" ma:root="true" ma:fieldsID="36aadd3b32b049c3055a8dc36aa5eef2" ns3:_="" ns4:_="">
    <xsd:import namespace="7a16f221-e504-499d-b2e4-931f08cebc41"/>
    <xsd:import namespace="a8fe8da9-0169-4d13-8183-a4208811e2c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16f221-e504-499d-b2e4-931f08cebc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fe8da9-0169-4d13-8183-a4208811e2c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9246FC-D930-413C-9460-7A7ABD635E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A8B000-2FD4-4AAF-8B31-8FAF5C71A5F2}">
  <ds:schemaRefs>
    <ds:schemaRef ds:uri="http://schemas.microsoft.com/office/2006/documentManagement/types"/>
    <ds:schemaRef ds:uri="7a16f221-e504-499d-b2e4-931f08cebc41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a8fe8da9-0169-4d13-8183-a4208811e2c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53C25A8-3B09-4ABC-87BC-76A770E178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16f221-e504-499d-b2e4-931f08cebc41"/>
    <ds:schemaRef ds:uri="a8fe8da9-0169-4d13-8183-a4208811e2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2831</Words>
  <Application>Microsoft Office PowerPoint</Application>
  <PresentationFormat>Widescreen</PresentationFormat>
  <Paragraphs>450</Paragraphs>
  <Slides>91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91</vt:i4>
      </vt:variant>
    </vt:vector>
  </HeadingPairs>
  <TitlesOfParts>
    <vt:vector size="97" baseType="lpstr">
      <vt:lpstr>Arial</vt:lpstr>
      <vt:lpstr>Calibri</vt:lpstr>
      <vt:lpstr>Calibri Light</vt:lpstr>
      <vt:lpstr>Tema di Office</vt:lpstr>
      <vt:lpstr>Personalizza struttura</vt:lpstr>
      <vt:lpstr>Immagine bitmap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 Dove va il Mondo? Ragionar e immaginar futuri possibili per aiutare a farli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</vt:lpstr>
      <vt:lpstr>  </vt:lpstr>
      <vt:lpstr>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Gianluca Toschi</dc:creator>
  <cp:lastModifiedBy>Luca Paolazzi</cp:lastModifiedBy>
  <cp:revision>44</cp:revision>
  <dcterms:created xsi:type="dcterms:W3CDTF">2022-07-06T12:43:50Z</dcterms:created>
  <dcterms:modified xsi:type="dcterms:W3CDTF">2023-02-20T07:47:55Z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0x010100F276273A4A43F84BA94D9E7D38F2F275</vt:lpwstr>
  </property>
</Properties>
</file>