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4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5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6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9" r:id="rId1"/>
    <p:sldMasterId id="2147483653" r:id="rId2"/>
    <p:sldMasterId id="2147483660" r:id="rId3"/>
    <p:sldMasterId id="2147483668" r:id="rId4"/>
    <p:sldMasterId id="2147483664" r:id="rId5"/>
    <p:sldMasterId id="2147483684" r:id="rId6"/>
    <p:sldMasterId id="2147483703" r:id="rId7"/>
  </p:sldMasterIdLst>
  <p:notesMasterIdLst>
    <p:notesMasterId r:id="rId21"/>
  </p:notesMasterIdLst>
  <p:handoutMasterIdLst>
    <p:handoutMasterId r:id="rId22"/>
  </p:handoutMasterIdLst>
  <p:sldIdLst>
    <p:sldId id="324" r:id="rId8"/>
    <p:sldId id="427" r:id="rId9"/>
    <p:sldId id="290" r:id="rId10"/>
    <p:sldId id="318" r:id="rId11"/>
    <p:sldId id="405" r:id="rId12"/>
    <p:sldId id="334" r:id="rId13"/>
    <p:sldId id="392" r:id="rId14"/>
    <p:sldId id="431" r:id="rId15"/>
    <p:sldId id="396" r:id="rId16"/>
    <p:sldId id="437" r:id="rId17"/>
    <p:sldId id="397" r:id="rId18"/>
    <p:sldId id="395" r:id="rId19"/>
    <p:sldId id="422" r:id="rId20"/>
  </p:sldIdLst>
  <p:sldSz cx="10801350" cy="6076950"/>
  <p:notesSz cx="6669088" cy="9872663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ignika" pitchFamily="2" charset="0"/>
        <a:ea typeface="ヒラギノ角ゴ Pro W3"/>
        <a:cs typeface="ヒラギノ角ゴ Pro W3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ignika" pitchFamily="2" charset="0"/>
        <a:ea typeface="ヒラギノ角ゴ Pro W3"/>
        <a:cs typeface="ヒラギノ角ゴ Pro W3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ignika" pitchFamily="2" charset="0"/>
        <a:ea typeface="ヒラギノ角ゴ Pro W3"/>
        <a:cs typeface="ヒラギノ角ゴ Pro W3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ignika" pitchFamily="2" charset="0"/>
        <a:ea typeface="ヒラギノ角ゴ Pro W3"/>
        <a:cs typeface="ヒラギノ角ゴ Pro W3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ignika" pitchFamily="2" charset="0"/>
        <a:ea typeface="ヒラギノ角ゴ Pro W3"/>
        <a:cs typeface="ヒラギノ角ゴ Pro W3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ignika" pitchFamily="2" charset="0"/>
        <a:ea typeface="ヒラギノ角ゴ Pro W3"/>
        <a:cs typeface="ヒラギノ角ゴ Pro W3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ignika" pitchFamily="2" charset="0"/>
        <a:ea typeface="ヒラギノ角ゴ Pro W3"/>
        <a:cs typeface="ヒラギノ角ゴ Pro W3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ignika" pitchFamily="2" charset="0"/>
        <a:ea typeface="ヒラギノ角ゴ Pro W3"/>
        <a:cs typeface="ヒラギノ角ゴ Pro W3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ignika" pitchFamily="2" charset="0"/>
        <a:ea typeface="ヒラギノ角ゴ Pro W3"/>
        <a:cs typeface="ヒラギノ角ゴ Pro W3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6180B"/>
    <a:srgbClr val="FF0000"/>
    <a:srgbClr val="000000"/>
    <a:srgbClr val="1323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67" autoAdjust="0"/>
    <p:restoredTop sz="84820" autoAdjust="0"/>
  </p:normalViewPr>
  <p:slideViewPr>
    <p:cSldViewPr>
      <p:cViewPr>
        <p:scale>
          <a:sx n="60" d="100"/>
          <a:sy n="60" d="100"/>
        </p:scale>
        <p:origin x="-1452" y="-264"/>
      </p:cViewPr>
      <p:guideLst>
        <p:guide orient="horz" pos="100"/>
        <p:guide orient="horz" pos="3728"/>
        <p:guide orient="horz" pos="553"/>
        <p:guide orient="horz" pos="3275"/>
        <p:guide pos="6577"/>
        <p:guide pos="22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092" y="-96"/>
      </p:cViewPr>
      <p:guideLst>
        <p:guide orient="horz" pos="3110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presProps" Target="pres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\\abs_fs01\Fs\Energia\Attivit&#224;\025-ISO%2050001\Roberto%20Pitassi\ISO%2050001\Cartella%20Diagnosi\Baseline%2013-14%20v2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F:\DANIELA_ABS\All_PR_7.26_03_Action_plan.xlsx1_19-03.xlsx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dirty="0"/>
              <a:t>Linea di </a:t>
            </a:r>
            <a:r>
              <a:rPr lang="en-US" dirty="0" err="1"/>
              <a:t>tendenza</a:t>
            </a:r>
            <a:r>
              <a:rPr lang="en-US" dirty="0"/>
              <a:t> </a:t>
            </a:r>
            <a:r>
              <a:rPr lang="en-US" baseline="0" dirty="0" smtClean="0"/>
              <a:t> C</a:t>
            </a:r>
            <a:r>
              <a:rPr lang="en-US" dirty="0" smtClean="0"/>
              <a:t>M</a:t>
            </a:r>
            <a:endParaRPr lang="en-US" dirty="0"/>
          </a:p>
        </c:rich>
      </c:tx>
      <c:layout>
        <c:manualLayout>
          <c:xMode val="edge"/>
          <c:yMode val="edge"/>
          <c:x val="7.0934456422254225E-2"/>
          <c:y val="2.8860429649230895E-2"/>
        </c:manualLayout>
      </c:layout>
      <c:overlay val="0"/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v>Linea di Tendenza CCM2</c:v>
          </c:tx>
          <c:spPr>
            <a:ln w="28575">
              <a:noFill/>
            </a:ln>
          </c:spPr>
          <c:marker>
            <c:symbol val="diamond"/>
            <c:size val="7"/>
            <c:spPr>
              <a:solidFill>
                <a:srgbClr val="FF0000"/>
              </a:solidFill>
            </c:spPr>
          </c:marker>
          <c:trendline>
            <c:spPr>
              <a:ln w="19050">
                <a:solidFill>
                  <a:schemeClr val="tx1"/>
                </a:solidFill>
              </a:ln>
            </c:spPr>
            <c:trendlineType val="linear"/>
            <c:dispRSqr val="1"/>
            <c:dispEq val="1"/>
            <c:trendlineLbl>
              <c:layout>
                <c:manualLayout>
                  <c:x val="0.16567060367454067"/>
                  <c:y val="-0.22486181874324532"/>
                </c:manualLayout>
              </c:layout>
              <c:numFmt formatCode="General" sourceLinked="0"/>
            </c:trendlineLbl>
          </c:trendline>
          <c:trendline>
            <c:spPr>
              <a:ln w="28575">
                <a:solidFill>
                  <a:srgbClr val="FF0000"/>
                </a:solidFill>
              </a:ln>
            </c:spPr>
            <c:trendlineType val="linear"/>
            <c:dispRSqr val="0"/>
            <c:dispEq val="0"/>
          </c:trendline>
          <c:xVal>
            <c:numRef>
              <c:f>'Baseline Motrice'!$B$78:$B$89</c:f>
              <c:numCache>
                <c:formatCode>#,##0</c:formatCode>
                <c:ptCount val="12"/>
                <c:pt idx="0">
                  <c:v>39276.002</c:v>
                </c:pt>
                <c:pt idx="1">
                  <c:v>19467.298000000003</c:v>
                </c:pt>
                <c:pt idx="2">
                  <c:v>33323.966</c:v>
                </c:pt>
                <c:pt idx="3">
                  <c:v>45205.342000000004</c:v>
                </c:pt>
                <c:pt idx="4">
                  <c:v>36005.258000000002</c:v>
                </c:pt>
                <c:pt idx="5">
                  <c:v>24909.141</c:v>
                </c:pt>
                <c:pt idx="6">
                  <c:v>31424.234</c:v>
                </c:pt>
                <c:pt idx="7">
                  <c:v>36551.195999999996</c:v>
                </c:pt>
                <c:pt idx="8">
                  <c:v>42456.841</c:v>
                </c:pt>
                <c:pt idx="9">
                  <c:v>38661.54</c:v>
                </c:pt>
                <c:pt idx="10">
                  <c:v>38799.607000000004</c:v>
                </c:pt>
                <c:pt idx="11">
                  <c:v>33839.288</c:v>
                </c:pt>
              </c:numCache>
            </c:numRef>
          </c:xVal>
          <c:yVal>
            <c:numRef>
              <c:f>'Baseline Motrice'!$C$78:$C$89</c:f>
              <c:numCache>
                <c:formatCode>#,##0</c:formatCode>
                <c:ptCount val="12"/>
                <c:pt idx="0">
                  <c:v>538</c:v>
                </c:pt>
                <c:pt idx="1">
                  <c:v>302</c:v>
                </c:pt>
                <c:pt idx="2">
                  <c:v>453</c:v>
                </c:pt>
                <c:pt idx="3">
                  <c:v>584</c:v>
                </c:pt>
                <c:pt idx="4">
                  <c:v>510</c:v>
                </c:pt>
                <c:pt idx="5">
                  <c:v>331</c:v>
                </c:pt>
                <c:pt idx="6">
                  <c:v>454</c:v>
                </c:pt>
                <c:pt idx="7">
                  <c:v>465</c:v>
                </c:pt>
                <c:pt idx="8">
                  <c:v>528</c:v>
                </c:pt>
                <c:pt idx="9">
                  <c:v>494</c:v>
                </c:pt>
                <c:pt idx="10">
                  <c:v>493</c:v>
                </c:pt>
                <c:pt idx="11">
                  <c:v>474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4062080"/>
        <c:axId val="96337920"/>
      </c:scatterChart>
      <c:valAx>
        <c:axId val="74062080"/>
        <c:scaling>
          <c:orientation val="minMax"/>
        </c:scaling>
        <c:delete val="0"/>
        <c:axPos val="b"/>
        <c:numFmt formatCode="#,##0" sourceLinked="1"/>
        <c:majorTickMark val="out"/>
        <c:minorTickMark val="none"/>
        <c:tickLblPos val="nextTo"/>
        <c:crossAx val="96337920"/>
        <c:crosses val="autoZero"/>
        <c:crossBetween val="midCat"/>
      </c:valAx>
      <c:valAx>
        <c:axId val="96337920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74062080"/>
        <c:crosses val="autoZero"/>
        <c:crossBetween val="midCat"/>
      </c:valAx>
    </c:plotArea>
    <c:plotVisOnly val="1"/>
    <c:dispBlanksAs val="gap"/>
    <c:showDLblsOverMax val="0"/>
  </c:chart>
  <c:spPr>
    <a:gradFill>
      <a:gsLst>
        <a:gs pos="0">
          <a:srgbClr val="BBE0E3">
            <a:shade val="30000"/>
            <a:satMod val="115000"/>
          </a:srgbClr>
        </a:gs>
        <a:gs pos="58000">
          <a:srgbClr val="BBE0E3">
            <a:shade val="67500"/>
            <a:satMod val="115000"/>
          </a:srgbClr>
        </a:gs>
        <a:gs pos="100000">
          <a:srgbClr val="BBE0E3">
            <a:shade val="100000"/>
            <a:satMod val="115000"/>
          </a:srgbClr>
        </a:gs>
      </a:gsLst>
      <a:lin ang="5400000" scaled="0"/>
    </a:gradFill>
  </c:sp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lrMapOvr bg1="dk1" tx1="lt1" bg2="dk2" tx2="lt2" accent1="accent1" accent2="accent2" accent3="accent3" accent4="accent4" accent5="accent5" accent6="accent6" hlink="hlink" folHlink="folHlink"/>
  <c:chart>
    <c:title>
      <c:layout/>
      <c:overlay val="0"/>
    </c:title>
    <c:autoTitleDeleted val="0"/>
    <c:plotArea>
      <c:layout>
        <c:manualLayout>
          <c:layoutTarget val="inner"/>
          <c:xMode val="edge"/>
          <c:yMode val="edge"/>
          <c:x val="7.4761279018834864E-2"/>
          <c:y val="0.11460514388297399"/>
          <c:w val="0.87243101182654403"/>
          <c:h val="0.79795571828916423"/>
        </c:manualLayout>
      </c:layout>
      <c:bubbleChart>
        <c:varyColors val="0"/>
        <c:ser>
          <c:idx val="0"/>
          <c:order val="0"/>
          <c:tx>
            <c:v>Stato degli investimenti</c:v>
          </c:tx>
          <c:spPr>
            <a:solidFill>
              <a:schemeClr val="tx2">
                <a:lumMod val="40000"/>
                <a:lumOff val="6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c:spPr>
          <c:invertIfNegative val="0"/>
          <c:dLbls>
            <c:dLbl>
              <c:idx val="0"/>
              <c:layout>
                <c:manualLayout>
                  <c:x val="-5.1550580440668002E-3"/>
                  <c:y val="-6.0196784692579932E-3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 err="1" smtClean="0"/>
                      <a:t>Progetto</a:t>
                    </a:r>
                    <a:r>
                      <a:rPr lang="en-US" sz="1200" dirty="0" smtClean="0"/>
                      <a:t> A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7.8498998304319615E-3"/>
                  <c:y val="6.815844208048546E-3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 err="1" smtClean="0"/>
                      <a:t>Progetto</a:t>
                    </a:r>
                    <a:r>
                      <a:rPr lang="en-US" sz="1200" baseline="0" dirty="0" smtClean="0"/>
                      <a:t> B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9.5293935101761259E-3"/>
                  <c:y val="-6.815844208048546E-3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 err="1" smtClean="0"/>
                      <a:t>Progetto</a:t>
                    </a:r>
                    <a:r>
                      <a:rPr lang="en-US" sz="1200" dirty="0" smtClean="0"/>
                      <a:t> E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3846176233365908E-2"/>
                  <c:y val="-9.6790354560752378E-4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 err="1" smtClean="0"/>
                      <a:t>Progetto</a:t>
                    </a:r>
                    <a:r>
                      <a:rPr lang="en-US" sz="1200" dirty="0" smtClean="0"/>
                      <a:t> C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4399092955691409E-2"/>
                  <c:y val="5.3905545816292602E-2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 err="1" smtClean="0"/>
                      <a:t>Progetto</a:t>
                    </a:r>
                    <a:r>
                      <a:rPr lang="en-US" sz="1200" dirty="0" smtClean="0"/>
                      <a:t> D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xVal>
            <c:numRef>
              <c:f>Azioni!$E$66:$E$70</c:f>
              <c:numCache>
                <c:formatCode>General</c:formatCode>
                <c:ptCount val="5"/>
                <c:pt idx="0">
                  <c:v>758.4</c:v>
                </c:pt>
                <c:pt idx="1">
                  <c:v>846.2</c:v>
                </c:pt>
                <c:pt idx="2">
                  <c:v>3444</c:v>
                </c:pt>
                <c:pt idx="3">
                  <c:v>1135.5</c:v>
                </c:pt>
                <c:pt idx="4">
                  <c:v>26.8</c:v>
                </c:pt>
              </c:numCache>
            </c:numRef>
          </c:xVal>
          <c:yVal>
            <c:numRef>
              <c:f>Azioni!$F$66:$F$70</c:f>
              <c:numCache>
                <c:formatCode>General</c:formatCode>
                <c:ptCount val="5"/>
                <c:pt idx="0">
                  <c:v>1.3</c:v>
                </c:pt>
                <c:pt idx="1">
                  <c:v>1.1000000000000001</c:v>
                </c:pt>
                <c:pt idx="2">
                  <c:v>0.5</c:v>
                </c:pt>
                <c:pt idx="3">
                  <c:v>0.7</c:v>
                </c:pt>
                <c:pt idx="4">
                  <c:v>0.6</c:v>
                </c:pt>
              </c:numCache>
            </c:numRef>
          </c:yVal>
          <c:bubbleSize>
            <c:numRef>
              <c:f>Azioni!$D$66:$D$70</c:f>
              <c:numCache>
                <c:formatCode>General</c:formatCode>
                <c:ptCount val="5"/>
                <c:pt idx="0">
                  <c:v>581203</c:v>
                </c:pt>
                <c:pt idx="1">
                  <c:v>521000</c:v>
                </c:pt>
                <c:pt idx="2">
                  <c:v>822500</c:v>
                </c:pt>
                <c:pt idx="3">
                  <c:v>464621</c:v>
                </c:pt>
                <c:pt idx="4">
                  <c:v>10000</c:v>
                </c:pt>
              </c:numCache>
            </c:numRef>
          </c:bubbleSize>
          <c:bubble3D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100"/>
        <c:showNegBubbles val="0"/>
        <c:axId val="96425088"/>
        <c:axId val="96427008"/>
      </c:bubbleChart>
      <c:valAx>
        <c:axId val="96425088"/>
        <c:scaling>
          <c:orientation val="minMax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r>
                  <a:rPr lang="en-US">
                    <a:solidFill>
                      <a:schemeClr val="bg1"/>
                    </a:solidFill>
                  </a:rPr>
                  <a:t>Risparmio energetico [tep]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aseline="0">
                <a:solidFill>
                  <a:schemeClr val="bg1"/>
                </a:solidFill>
              </a:defRPr>
            </a:pPr>
            <a:endParaRPr lang="it-IT"/>
          </a:p>
        </c:txPr>
        <c:crossAx val="96427008"/>
        <c:crosses val="autoZero"/>
        <c:crossBetween val="midCat"/>
      </c:valAx>
      <c:valAx>
        <c:axId val="96427008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r>
                  <a:rPr lang="it-IT">
                    <a:solidFill>
                      <a:schemeClr val="bg1"/>
                    </a:solidFill>
                  </a:rPr>
                  <a:t>Pay Back [anni]</a:t>
                </a:r>
              </a:p>
            </c:rich>
          </c:tx>
          <c:layout>
            <c:manualLayout>
              <c:xMode val="edge"/>
              <c:yMode val="edge"/>
              <c:x val="1.5558146674366519E-3"/>
              <c:y val="0.39822541369687708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aseline="0">
                <a:solidFill>
                  <a:schemeClr val="bg2"/>
                </a:solidFill>
              </a:defRPr>
            </a:pPr>
            <a:endParaRPr lang="it-IT"/>
          </a:p>
        </c:txPr>
        <c:crossAx val="96425088"/>
        <c:crosses val="autoZero"/>
        <c:crossBetween val="midCat"/>
      </c:valAx>
    </c:plotArea>
    <c:plotVisOnly val="1"/>
    <c:dispBlanksAs val="gap"/>
    <c:showDLblsOverMax val="0"/>
  </c:chart>
  <c:spPr>
    <a:gradFill>
      <a:gsLst>
        <a:gs pos="0">
          <a:schemeClr val="accent1">
            <a:shade val="30000"/>
            <a:satMod val="115000"/>
          </a:schemeClr>
        </a:gs>
        <a:gs pos="58000">
          <a:schemeClr val="accent1">
            <a:shade val="67500"/>
            <a:satMod val="115000"/>
          </a:schemeClr>
        </a:gs>
        <a:gs pos="100000">
          <a:schemeClr val="accent1">
            <a:shade val="100000"/>
            <a:satMod val="115000"/>
          </a:schemeClr>
        </a:gs>
      </a:gsLst>
      <a:lin ang="5400000" scaled="0"/>
    </a:gradFill>
  </c:spPr>
  <c:txPr>
    <a:bodyPr/>
    <a:lstStyle/>
    <a:p>
      <a:pPr>
        <a:defRPr>
          <a:latin typeface="Arial" pitchFamily="34" charset="0"/>
          <a:cs typeface="Arial" pitchFamily="34" charset="0"/>
        </a:defRPr>
      </a:pPr>
      <a:endParaRPr lang="it-IT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D3B333-2919-423E-A069-16F7BA807BA7}" type="doc">
      <dgm:prSet loTypeId="urn:microsoft.com/office/officeart/2005/8/layout/arrow2" loCatId="process" qsTypeId="urn:microsoft.com/office/officeart/2005/8/quickstyle/3d2" qsCatId="3D" csTypeId="urn:microsoft.com/office/officeart/2005/8/colors/accent4_5" csCatId="accent4" phldr="1"/>
      <dgm:spPr/>
    </dgm:pt>
    <dgm:pt modelId="{C7AFC1E2-2CFE-4B8C-8B4B-22040CE30BF4}">
      <dgm:prSet phldrT="[Testo]"/>
      <dgm:spPr/>
      <dgm:t>
        <a:bodyPr/>
        <a:lstStyle/>
        <a:p>
          <a:r>
            <a:rPr lang="it-IT" b="1" dirty="0" smtClean="0">
              <a:latin typeface="Arial" pitchFamily="34" charset="0"/>
              <a:cs typeface="Arial" pitchFamily="34" charset="0"/>
            </a:rPr>
            <a:t>Analisi Energetica</a:t>
          </a:r>
          <a:endParaRPr lang="it-IT" b="1" dirty="0">
            <a:latin typeface="Arial" pitchFamily="34" charset="0"/>
            <a:cs typeface="Arial" pitchFamily="34" charset="0"/>
          </a:endParaRPr>
        </a:p>
      </dgm:t>
    </dgm:pt>
    <dgm:pt modelId="{20D1F467-274C-41BD-BA91-2A375C7A5BC7}" type="parTrans" cxnId="{850772C6-1909-4EAA-9A83-45E4332ED3A3}">
      <dgm:prSet/>
      <dgm:spPr/>
      <dgm:t>
        <a:bodyPr/>
        <a:lstStyle/>
        <a:p>
          <a:endParaRPr lang="it-IT"/>
        </a:p>
      </dgm:t>
    </dgm:pt>
    <dgm:pt modelId="{000EB5E0-8FE5-4A04-A4B7-7FC1BC0F0C06}" type="sibTrans" cxnId="{850772C6-1909-4EAA-9A83-45E4332ED3A3}">
      <dgm:prSet/>
      <dgm:spPr/>
      <dgm:t>
        <a:bodyPr/>
        <a:lstStyle/>
        <a:p>
          <a:endParaRPr lang="it-IT"/>
        </a:p>
      </dgm:t>
    </dgm:pt>
    <dgm:pt modelId="{ADC6156D-820F-4467-A078-9D3484648C2F}">
      <dgm:prSet phldrT="[Testo]"/>
      <dgm:spPr/>
      <dgm:t>
        <a:bodyPr/>
        <a:lstStyle/>
        <a:p>
          <a:r>
            <a:rPr lang="it-IT" b="1" dirty="0" smtClean="0">
              <a:latin typeface="Arial" pitchFamily="34" charset="0"/>
              <a:cs typeface="Arial" pitchFamily="34" charset="0"/>
            </a:rPr>
            <a:t>Progettazione SGE</a:t>
          </a:r>
          <a:endParaRPr lang="it-IT" b="1" dirty="0">
            <a:latin typeface="Arial" pitchFamily="34" charset="0"/>
            <a:cs typeface="Arial" pitchFamily="34" charset="0"/>
          </a:endParaRPr>
        </a:p>
      </dgm:t>
    </dgm:pt>
    <dgm:pt modelId="{B692BCB2-E5AE-4266-A852-841F573CBDCA}" type="parTrans" cxnId="{FF216698-71A2-4EF7-95A0-79FDF1E3893D}">
      <dgm:prSet/>
      <dgm:spPr/>
      <dgm:t>
        <a:bodyPr/>
        <a:lstStyle/>
        <a:p>
          <a:endParaRPr lang="it-IT"/>
        </a:p>
      </dgm:t>
    </dgm:pt>
    <dgm:pt modelId="{69120DE0-317D-4BD1-922F-FAF5243C7996}" type="sibTrans" cxnId="{FF216698-71A2-4EF7-95A0-79FDF1E3893D}">
      <dgm:prSet/>
      <dgm:spPr/>
      <dgm:t>
        <a:bodyPr/>
        <a:lstStyle/>
        <a:p>
          <a:endParaRPr lang="it-IT"/>
        </a:p>
      </dgm:t>
    </dgm:pt>
    <dgm:pt modelId="{BEB4926A-7E90-471D-9178-125738AF0FCD}">
      <dgm:prSet phldrT="[Testo]"/>
      <dgm:spPr/>
      <dgm:t>
        <a:bodyPr/>
        <a:lstStyle/>
        <a:p>
          <a:r>
            <a:rPr lang="it-IT" b="1" dirty="0" smtClean="0">
              <a:latin typeface="Arial" pitchFamily="34" charset="0"/>
              <a:cs typeface="Arial" pitchFamily="34" charset="0"/>
            </a:rPr>
            <a:t>Implementazione SGE</a:t>
          </a:r>
          <a:endParaRPr lang="it-IT" b="1" dirty="0">
            <a:latin typeface="Arial" pitchFamily="34" charset="0"/>
            <a:cs typeface="Arial" pitchFamily="34" charset="0"/>
          </a:endParaRPr>
        </a:p>
      </dgm:t>
    </dgm:pt>
    <dgm:pt modelId="{D4E79351-0E52-49BA-986F-969E24AB12F7}" type="parTrans" cxnId="{1A07EB04-C71A-43B1-8AF7-481644AFEC7D}">
      <dgm:prSet/>
      <dgm:spPr/>
      <dgm:t>
        <a:bodyPr/>
        <a:lstStyle/>
        <a:p>
          <a:endParaRPr lang="it-IT"/>
        </a:p>
      </dgm:t>
    </dgm:pt>
    <dgm:pt modelId="{CF672ED6-AB88-41E2-8CB6-06CB4F7B21B5}" type="sibTrans" cxnId="{1A07EB04-C71A-43B1-8AF7-481644AFEC7D}">
      <dgm:prSet/>
      <dgm:spPr/>
      <dgm:t>
        <a:bodyPr/>
        <a:lstStyle/>
        <a:p>
          <a:endParaRPr lang="it-IT"/>
        </a:p>
      </dgm:t>
    </dgm:pt>
    <dgm:pt modelId="{2EBADA36-CAA9-4312-89EF-A01909B16762}">
      <dgm:prSet phldrT="[Testo]"/>
      <dgm:spPr/>
      <dgm:t>
        <a:bodyPr/>
        <a:lstStyle/>
        <a:p>
          <a:r>
            <a:rPr lang="it-IT" b="1" dirty="0" smtClean="0">
              <a:latin typeface="Arial" pitchFamily="34" charset="0"/>
              <a:cs typeface="Arial" pitchFamily="34" charset="0"/>
            </a:rPr>
            <a:t>Verifica e Riesame</a:t>
          </a:r>
          <a:endParaRPr lang="it-IT" b="1" dirty="0">
            <a:latin typeface="Arial" pitchFamily="34" charset="0"/>
            <a:cs typeface="Arial" pitchFamily="34" charset="0"/>
          </a:endParaRPr>
        </a:p>
      </dgm:t>
    </dgm:pt>
    <dgm:pt modelId="{0BBE2966-2FFC-4D6E-BA74-091E2F105062}" type="parTrans" cxnId="{219E3515-EAC3-49D4-9193-74767155F702}">
      <dgm:prSet/>
      <dgm:spPr/>
      <dgm:t>
        <a:bodyPr/>
        <a:lstStyle/>
        <a:p>
          <a:endParaRPr lang="it-IT"/>
        </a:p>
      </dgm:t>
    </dgm:pt>
    <dgm:pt modelId="{FD2E6723-9953-4895-9798-49DFAB0B52C1}" type="sibTrans" cxnId="{219E3515-EAC3-49D4-9193-74767155F702}">
      <dgm:prSet/>
      <dgm:spPr/>
      <dgm:t>
        <a:bodyPr/>
        <a:lstStyle/>
        <a:p>
          <a:endParaRPr lang="it-IT"/>
        </a:p>
      </dgm:t>
    </dgm:pt>
    <dgm:pt modelId="{65C65F19-6387-441B-8277-9DB2C380BA53}" type="pres">
      <dgm:prSet presAssocID="{A4D3B333-2919-423E-A069-16F7BA807BA7}" presName="arrowDiagram" presStyleCnt="0">
        <dgm:presLayoutVars>
          <dgm:chMax val="5"/>
          <dgm:dir/>
          <dgm:resizeHandles val="exact"/>
        </dgm:presLayoutVars>
      </dgm:prSet>
      <dgm:spPr/>
    </dgm:pt>
    <dgm:pt modelId="{10AF85D2-CD1C-4410-AE69-22ED8EB5F373}" type="pres">
      <dgm:prSet presAssocID="{A4D3B333-2919-423E-A069-16F7BA807BA7}" presName="arrow" presStyleLbl="bgShp" presStyleIdx="0" presStyleCnt="1"/>
      <dgm:sp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/>
          <a:contourClr>
            <a:schemeClr val="bg1"/>
          </a:contourClr>
        </a:sp3d>
      </dgm:spPr>
    </dgm:pt>
    <dgm:pt modelId="{03DDA2C7-C3D3-43CE-826A-7C00B594C3C5}" type="pres">
      <dgm:prSet presAssocID="{A4D3B333-2919-423E-A069-16F7BA807BA7}" presName="arrowDiagram4" presStyleCnt="0"/>
      <dgm:spPr/>
    </dgm:pt>
    <dgm:pt modelId="{67A1CD95-9424-49A8-95C8-C001B089D3DA}" type="pres">
      <dgm:prSet presAssocID="{C7AFC1E2-2CFE-4B8C-8B4B-22040CE30BF4}" presName="bullet4a" presStyleLbl="node1" presStyleIdx="0" presStyleCnt="4"/>
      <dgm:spPr>
        <a:solidFill>
          <a:schemeClr val="accent2"/>
        </a:solidFill>
      </dgm:spPr>
    </dgm:pt>
    <dgm:pt modelId="{A445C4FA-B95F-49DA-B752-021D5FE8BD31}" type="pres">
      <dgm:prSet presAssocID="{C7AFC1E2-2CFE-4B8C-8B4B-22040CE30BF4}" presName="textBox4a" presStyleLbl="revTx" presStyleIdx="0" presStyleCnt="4" custScaleY="32927" custLinFactNeighborX="6003" custLinFactNeighborY="-7272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6A018AF-C7BD-4E21-BA77-864B6EBB7EAA}" type="pres">
      <dgm:prSet presAssocID="{ADC6156D-820F-4467-A078-9D3484648C2F}" presName="bullet4b" presStyleLbl="node1" presStyleIdx="1" presStyleCnt="4"/>
      <dgm:spPr>
        <a:solidFill>
          <a:schemeClr val="accent2"/>
        </a:solidFill>
      </dgm:spPr>
    </dgm:pt>
    <dgm:pt modelId="{DDDC1787-BA61-4428-8D43-49FFA5F2B6D1}" type="pres">
      <dgm:prSet presAssocID="{ADC6156D-820F-4467-A078-9D3484648C2F}" presName="textBox4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8AB38FE-AF81-4769-81DB-4A4FA81A0F3F}" type="pres">
      <dgm:prSet presAssocID="{BEB4926A-7E90-471D-9178-125738AF0FCD}" presName="bullet4c" presStyleLbl="node1" presStyleIdx="2" presStyleCnt="4"/>
      <dgm:spPr>
        <a:solidFill>
          <a:schemeClr val="accent2"/>
        </a:solidFill>
      </dgm:spPr>
    </dgm:pt>
    <dgm:pt modelId="{521617F8-AEC2-4968-8A00-3688E7847FE6}" type="pres">
      <dgm:prSet presAssocID="{BEB4926A-7E90-471D-9178-125738AF0FCD}" presName="textBox4c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F3DAAD9-0B82-4E3B-8748-74EBA0751E98}" type="pres">
      <dgm:prSet presAssocID="{2EBADA36-CAA9-4312-89EF-A01909B16762}" presName="bullet4d" presStyleLbl="node1" presStyleIdx="3" presStyleCnt="4"/>
      <dgm:spPr>
        <a:solidFill>
          <a:schemeClr val="accent2"/>
        </a:solidFill>
      </dgm:spPr>
    </dgm:pt>
    <dgm:pt modelId="{FF5054E8-EDC9-4C56-95CB-23795E211FE5}" type="pres">
      <dgm:prSet presAssocID="{2EBADA36-CAA9-4312-89EF-A01909B16762}" presName="textBox4d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F0B280B1-E6AF-4287-8978-BAAB2C092B06}" type="presOf" srcId="{2EBADA36-CAA9-4312-89EF-A01909B16762}" destId="{FF5054E8-EDC9-4C56-95CB-23795E211FE5}" srcOrd="0" destOrd="0" presId="urn:microsoft.com/office/officeart/2005/8/layout/arrow2"/>
    <dgm:cxn modelId="{E79376AC-C2AB-4129-9A6D-0A461959AF27}" type="presOf" srcId="{ADC6156D-820F-4467-A078-9D3484648C2F}" destId="{DDDC1787-BA61-4428-8D43-49FFA5F2B6D1}" srcOrd="0" destOrd="0" presId="urn:microsoft.com/office/officeart/2005/8/layout/arrow2"/>
    <dgm:cxn modelId="{850772C6-1909-4EAA-9A83-45E4332ED3A3}" srcId="{A4D3B333-2919-423E-A069-16F7BA807BA7}" destId="{C7AFC1E2-2CFE-4B8C-8B4B-22040CE30BF4}" srcOrd="0" destOrd="0" parTransId="{20D1F467-274C-41BD-BA91-2A375C7A5BC7}" sibTransId="{000EB5E0-8FE5-4A04-A4B7-7FC1BC0F0C06}"/>
    <dgm:cxn modelId="{FF216698-71A2-4EF7-95A0-79FDF1E3893D}" srcId="{A4D3B333-2919-423E-A069-16F7BA807BA7}" destId="{ADC6156D-820F-4467-A078-9D3484648C2F}" srcOrd="1" destOrd="0" parTransId="{B692BCB2-E5AE-4266-A852-841F573CBDCA}" sibTransId="{69120DE0-317D-4BD1-922F-FAF5243C7996}"/>
    <dgm:cxn modelId="{219E3515-EAC3-49D4-9193-74767155F702}" srcId="{A4D3B333-2919-423E-A069-16F7BA807BA7}" destId="{2EBADA36-CAA9-4312-89EF-A01909B16762}" srcOrd="3" destOrd="0" parTransId="{0BBE2966-2FFC-4D6E-BA74-091E2F105062}" sibTransId="{FD2E6723-9953-4895-9798-49DFAB0B52C1}"/>
    <dgm:cxn modelId="{ECFFE2BA-E1F1-4575-9891-2501CDF9383F}" type="presOf" srcId="{A4D3B333-2919-423E-A069-16F7BA807BA7}" destId="{65C65F19-6387-441B-8277-9DB2C380BA53}" srcOrd="0" destOrd="0" presId="urn:microsoft.com/office/officeart/2005/8/layout/arrow2"/>
    <dgm:cxn modelId="{95342698-4C9C-49B3-9346-4D63C2B0DC85}" type="presOf" srcId="{BEB4926A-7E90-471D-9178-125738AF0FCD}" destId="{521617F8-AEC2-4968-8A00-3688E7847FE6}" srcOrd="0" destOrd="0" presId="urn:microsoft.com/office/officeart/2005/8/layout/arrow2"/>
    <dgm:cxn modelId="{0FF90A82-F4B4-4030-9250-A1ECBAE09857}" type="presOf" srcId="{C7AFC1E2-2CFE-4B8C-8B4B-22040CE30BF4}" destId="{A445C4FA-B95F-49DA-B752-021D5FE8BD31}" srcOrd="0" destOrd="0" presId="urn:microsoft.com/office/officeart/2005/8/layout/arrow2"/>
    <dgm:cxn modelId="{1A07EB04-C71A-43B1-8AF7-481644AFEC7D}" srcId="{A4D3B333-2919-423E-A069-16F7BA807BA7}" destId="{BEB4926A-7E90-471D-9178-125738AF0FCD}" srcOrd="2" destOrd="0" parTransId="{D4E79351-0E52-49BA-986F-969E24AB12F7}" sibTransId="{CF672ED6-AB88-41E2-8CB6-06CB4F7B21B5}"/>
    <dgm:cxn modelId="{B85CAC8B-6B69-4198-9984-A24B3A6C63CD}" type="presParOf" srcId="{65C65F19-6387-441B-8277-9DB2C380BA53}" destId="{10AF85D2-CD1C-4410-AE69-22ED8EB5F373}" srcOrd="0" destOrd="0" presId="urn:microsoft.com/office/officeart/2005/8/layout/arrow2"/>
    <dgm:cxn modelId="{37132DBC-3AFC-4A9F-A45F-D441891695C3}" type="presParOf" srcId="{65C65F19-6387-441B-8277-9DB2C380BA53}" destId="{03DDA2C7-C3D3-43CE-826A-7C00B594C3C5}" srcOrd="1" destOrd="0" presId="urn:microsoft.com/office/officeart/2005/8/layout/arrow2"/>
    <dgm:cxn modelId="{769C558E-E816-4AB8-937F-8D16EE5F99F8}" type="presParOf" srcId="{03DDA2C7-C3D3-43CE-826A-7C00B594C3C5}" destId="{67A1CD95-9424-49A8-95C8-C001B089D3DA}" srcOrd="0" destOrd="0" presId="urn:microsoft.com/office/officeart/2005/8/layout/arrow2"/>
    <dgm:cxn modelId="{9F3A54FE-FAD5-41E3-AB1F-18C23AB1C52F}" type="presParOf" srcId="{03DDA2C7-C3D3-43CE-826A-7C00B594C3C5}" destId="{A445C4FA-B95F-49DA-B752-021D5FE8BD31}" srcOrd="1" destOrd="0" presId="urn:microsoft.com/office/officeart/2005/8/layout/arrow2"/>
    <dgm:cxn modelId="{C9B239E9-337C-4091-AF92-397C77669802}" type="presParOf" srcId="{03DDA2C7-C3D3-43CE-826A-7C00B594C3C5}" destId="{06A018AF-C7BD-4E21-BA77-864B6EBB7EAA}" srcOrd="2" destOrd="0" presId="urn:microsoft.com/office/officeart/2005/8/layout/arrow2"/>
    <dgm:cxn modelId="{D0C89CC1-CB02-4B21-B36D-8C72BB6DA445}" type="presParOf" srcId="{03DDA2C7-C3D3-43CE-826A-7C00B594C3C5}" destId="{DDDC1787-BA61-4428-8D43-49FFA5F2B6D1}" srcOrd="3" destOrd="0" presId="urn:microsoft.com/office/officeart/2005/8/layout/arrow2"/>
    <dgm:cxn modelId="{964D8880-22B1-4795-A2F2-4EDD19A1648D}" type="presParOf" srcId="{03DDA2C7-C3D3-43CE-826A-7C00B594C3C5}" destId="{F8AB38FE-AF81-4769-81DB-4A4FA81A0F3F}" srcOrd="4" destOrd="0" presId="urn:microsoft.com/office/officeart/2005/8/layout/arrow2"/>
    <dgm:cxn modelId="{54F43B27-2E21-42DE-AC5F-B658CD087AA1}" type="presParOf" srcId="{03DDA2C7-C3D3-43CE-826A-7C00B594C3C5}" destId="{521617F8-AEC2-4968-8A00-3688E7847FE6}" srcOrd="5" destOrd="0" presId="urn:microsoft.com/office/officeart/2005/8/layout/arrow2"/>
    <dgm:cxn modelId="{6EF6948C-E7E5-44EF-BE1D-DA9824E33460}" type="presParOf" srcId="{03DDA2C7-C3D3-43CE-826A-7C00B594C3C5}" destId="{BF3DAAD9-0B82-4E3B-8748-74EBA0751E98}" srcOrd="6" destOrd="0" presId="urn:microsoft.com/office/officeart/2005/8/layout/arrow2"/>
    <dgm:cxn modelId="{3FFF467D-6A14-447D-BEE7-E44CFDFB2B97}" type="presParOf" srcId="{03DDA2C7-C3D3-43CE-826A-7C00B594C3C5}" destId="{FF5054E8-EDC9-4C56-95CB-23795E211FE5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89C193-2156-43D9-B472-4731724E3AEA}" type="doc">
      <dgm:prSet loTypeId="urn:microsoft.com/office/officeart/2005/8/layout/pyramid2" loCatId="pyramid" qsTypeId="urn:microsoft.com/office/officeart/2005/8/quickstyle/3d4" qsCatId="3D" csTypeId="urn:microsoft.com/office/officeart/2005/8/colors/accent2_1" csCatId="accent2" phldr="1"/>
      <dgm:spPr/>
    </dgm:pt>
    <dgm:pt modelId="{CF150C17-4572-4BF5-9391-AD43AEF11B8E}">
      <dgm:prSet phldrT="[Testo]"/>
      <dgm:spPr/>
      <dgm:t>
        <a:bodyPr/>
        <a:lstStyle/>
        <a:p>
          <a:r>
            <a:rPr lang="it-IT" dirty="0" smtClean="0">
              <a:latin typeface="Arial" pitchFamily="34" charset="0"/>
              <a:cs typeface="Arial" pitchFamily="34" charset="0"/>
            </a:rPr>
            <a:t>Gruppo di lavoro Energia</a:t>
          </a:r>
          <a:endParaRPr lang="it-IT" dirty="0">
            <a:latin typeface="Arial" pitchFamily="34" charset="0"/>
            <a:cs typeface="Arial" pitchFamily="34" charset="0"/>
          </a:endParaRPr>
        </a:p>
      </dgm:t>
    </dgm:pt>
    <dgm:pt modelId="{682B9B3B-3C7F-4067-A15E-2CA8088F6986}" type="parTrans" cxnId="{5630353C-7CA5-4C10-9AA0-75224169A81A}">
      <dgm:prSet/>
      <dgm:spPr/>
      <dgm:t>
        <a:bodyPr/>
        <a:lstStyle/>
        <a:p>
          <a:endParaRPr lang="it-IT"/>
        </a:p>
      </dgm:t>
    </dgm:pt>
    <dgm:pt modelId="{69F50D10-F2D6-424D-B9A2-C1B5DFE38151}" type="sibTrans" cxnId="{5630353C-7CA5-4C10-9AA0-75224169A81A}">
      <dgm:prSet/>
      <dgm:spPr/>
      <dgm:t>
        <a:bodyPr/>
        <a:lstStyle/>
        <a:p>
          <a:endParaRPr lang="it-IT"/>
        </a:p>
      </dgm:t>
    </dgm:pt>
    <dgm:pt modelId="{A3BC3D75-1F01-4CD3-BF2B-2C48DAA55B13}">
      <dgm:prSet phldrT="[Testo]"/>
      <dgm:spPr/>
      <dgm:t>
        <a:bodyPr/>
        <a:lstStyle/>
        <a:p>
          <a:r>
            <a:rPr lang="it-IT" dirty="0" smtClean="0">
              <a:latin typeface="Arial" pitchFamily="34" charset="0"/>
              <a:cs typeface="Arial" pitchFamily="34" charset="0"/>
            </a:rPr>
            <a:t>Energy Team</a:t>
          </a:r>
          <a:endParaRPr lang="it-IT" dirty="0">
            <a:latin typeface="Arial" pitchFamily="34" charset="0"/>
            <a:cs typeface="Arial" pitchFamily="34" charset="0"/>
          </a:endParaRPr>
        </a:p>
      </dgm:t>
    </dgm:pt>
    <dgm:pt modelId="{DA5B8134-3D88-412F-B351-966934E489F8}" type="parTrans" cxnId="{01FB1350-643D-4C9D-9444-C7B0257D39E6}">
      <dgm:prSet/>
      <dgm:spPr/>
      <dgm:t>
        <a:bodyPr/>
        <a:lstStyle/>
        <a:p>
          <a:endParaRPr lang="it-IT"/>
        </a:p>
      </dgm:t>
    </dgm:pt>
    <dgm:pt modelId="{2E4F4098-8B85-478D-9507-9F6CACB0C51C}" type="sibTrans" cxnId="{01FB1350-643D-4C9D-9444-C7B0257D39E6}">
      <dgm:prSet/>
      <dgm:spPr/>
      <dgm:t>
        <a:bodyPr/>
        <a:lstStyle/>
        <a:p>
          <a:endParaRPr lang="it-IT"/>
        </a:p>
      </dgm:t>
    </dgm:pt>
    <dgm:pt modelId="{89FA801F-8507-4A2E-B679-04B6B2CD1675}">
      <dgm:prSet phldrT="[Testo]"/>
      <dgm:spPr/>
      <dgm:t>
        <a:bodyPr/>
        <a:lstStyle/>
        <a:p>
          <a:r>
            <a:rPr lang="it-IT" dirty="0" smtClean="0">
              <a:latin typeface="Arial" pitchFamily="34" charset="0"/>
              <a:cs typeface="Arial" pitchFamily="34" charset="0"/>
            </a:rPr>
            <a:t>Tavoli di Efficienza</a:t>
          </a:r>
          <a:endParaRPr lang="it-IT" dirty="0">
            <a:latin typeface="Arial" pitchFamily="34" charset="0"/>
            <a:cs typeface="Arial" pitchFamily="34" charset="0"/>
          </a:endParaRPr>
        </a:p>
      </dgm:t>
    </dgm:pt>
    <dgm:pt modelId="{79262C4E-DAAD-4719-9724-112ED0E70AE5}" type="parTrans" cxnId="{C81D51E5-D5CC-43B0-BF72-B0084F9CD49B}">
      <dgm:prSet/>
      <dgm:spPr/>
      <dgm:t>
        <a:bodyPr/>
        <a:lstStyle/>
        <a:p>
          <a:endParaRPr lang="it-IT"/>
        </a:p>
      </dgm:t>
    </dgm:pt>
    <dgm:pt modelId="{20E2730B-9BC6-4657-8793-825CD559DFEB}" type="sibTrans" cxnId="{C81D51E5-D5CC-43B0-BF72-B0084F9CD49B}">
      <dgm:prSet/>
      <dgm:spPr/>
      <dgm:t>
        <a:bodyPr/>
        <a:lstStyle/>
        <a:p>
          <a:endParaRPr lang="it-IT"/>
        </a:p>
      </dgm:t>
    </dgm:pt>
    <dgm:pt modelId="{E31D2949-7C3F-41EC-AC9C-DF242003B761}" type="pres">
      <dgm:prSet presAssocID="{D089C193-2156-43D9-B472-4731724E3AEA}" presName="compositeShape" presStyleCnt="0">
        <dgm:presLayoutVars>
          <dgm:dir/>
          <dgm:resizeHandles/>
        </dgm:presLayoutVars>
      </dgm:prSet>
      <dgm:spPr/>
    </dgm:pt>
    <dgm:pt modelId="{BDC6FBDF-5A30-403E-B0B0-D439743C690B}" type="pres">
      <dgm:prSet presAssocID="{D089C193-2156-43D9-B472-4731724E3AEA}" presName="pyramid" presStyleLbl="node1" presStyleIdx="0" presStyleCnt="1" custLinFactNeighborX="-999"/>
      <dgm:spPr/>
    </dgm:pt>
    <dgm:pt modelId="{5612E01F-0550-4ED7-89D6-5FFEA71A19DD}" type="pres">
      <dgm:prSet presAssocID="{D089C193-2156-43D9-B472-4731724E3AEA}" presName="theList" presStyleCnt="0"/>
      <dgm:spPr/>
    </dgm:pt>
    <dgm:pt modelId="{A4CC16C5-CB1B-447F-955F-EC8141B2E706}" type="pres">
      <dgm:prSet presAssocID="{CF150C17-4572-4BF5-9391-AD43AEF11B8E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1CBF8E5-6FD4-4EC4-A831-911E1FFE1CF5}" type="pres">
      <dgm:prSet presAssocID="{CF150C17-4572-4BF5-9391-AD43AEF11B8E}" presName="aSpace" presStyleCnt="0"/>
      <dgm:spPr/>
    </dgm:pt>
    <dgm:pt modelId="{9AC1008C-5199-4893-BE22-8E1447831720}" type="pres">
      <dgm:prSet presAssocID="{A3BC3D75-1F01-4CD3-BF2B-2C48DAA55B13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BCFC362-6EE8-4A8D-974A-3FBCB706AFC1}" type="pres">
      <dgm:prSet presAssocID="{A3BC3D75-1F01-4CD3-BF2B-2C48DAA55B13}" presName="aSpace" presStyleCnt="0"/>
      <dgm:spPr/>
    </dgm:pt>
    <dgm:pt modelId="{08CB941B-A810-4631-9B77-F4778EE51A73}" type="pres">
      <dgm:prSet presAssocID="{89FA801F-8507-4A2E-B679-04B6B2CD1675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3E3B0D4-79EF-4541-B550-B45A4A650AA8}" type="pres">
      <dgm:prSet presAssocID="{89FA801F-8507-4A2E-B679-04B6B2CD1675}" presName="aSpace" presStyleCnt="0"/>
      <dgm:spPr/>
    </dgm:pt>
  </dgm:ptLst>
  <dgm:cxnLst>
    <dgm:cxn modelId="{C81D51E5-D5CC-43B0-BF72-B0084F9CD49B}" srcId="{D089C193-2156-43D9-B472-4731724E3AEA}" destId="{89FA801F-8507-4A2E-B679-04B6B2CD1675}" srcOrd="2" destOrd="0" parTransId="{79262C4E-DAAD-4719-9724-112ED0E70AE5}" sibTransId="{20E2730B-9BC6-4657-8793-825CD559DFEB}"/>
    <dgm:cxn modelId="{01FB1350-643D-4C9D-9444-C7B0257D39E6}" srcId="{D089C193-2156-43D9-B472-4731724E3AEA}" destId="{A3BC3D75-1F01-4CD3-BF2B-2C48DAA55B13}" srcOrd="1" destOrd="0" parTransId="{DA5B8134-3D88-412F-B351-966934E489F8}" sibTransId="{2E4F4098-8B85-478D-9507-9F6CACB0C51C}"/>
    <dgm:cxn modelId="{6784B8C7-D535-4D10-BE8E-7862FE451F58}" type="presOf" srcId="{89FA801F-8507-4A2E-B679-04B6B2CD1675}" destId="{08CB941B-A810-4631-9B77-F4778EE51A73}" srcOrd="0" destOrd="0" presId="urn:microsoft.com/office/officeart/2005/8/layout/pyramid2"/>
    <dgm:cxn modelId="{96160715-6DD5-48FA-A709-46860A3F7E75}" type="presOf" srcId="{A3BC3D75-1F01-4CD3-BF2B-2C48DAA55B13}" destId="{9AC1008C-5199-4893-BE22-8E1447831720}" srcOrd="0" destOrd="0" presId="urn:microsoft.com/office/officeart/2005/8/layout/pyramid2"/>
    <dgm:cxn modelId="{5630353C-7CA5-4C10-9AA0-75224169A81A}" srcId="{D089C193-2156-43D9-B472-4731724E3AEA}" destId="{CF150C17-4572-4BF5-9391-AD43AEF11B8E}" srcOrd="0" destOrd="0" parTransId="{682B9B3B-3C7F-4067-A15E-2CA8088F6986}" sibTransId="{69F50D10-F2D6-424D-B9A2-C1B5DFE38151}"/>
    <dgm:cxn modelId="{1AB08D72-6ADE-4F79-A899-1EDBCAB13B7D}" type="presOf" srcId="{D089C193-2156-43D9-B472-4731724E3AEA}" destId="{E31D2949-7C3F-41EC-AC9C-DF242003B761}" srcOrd="0" destOrd="0" presId="urn:microsoft.com/office/officeart/2005/8/layout/pyramid2"/>
    <dgm:cxn modelId="{5DF643B9-4933-4FA1-891A-6EC34D440B78}" type="presOf" srcId="{CF150C17-4572-4BF5-9391-AD43AEF11B8E}" destId="{A4CC16C5-CB1B-447F-955F-EC8141B2E706}" srcOrd="0" destOrd="0" presId="urn:microsoft.com/office/officeart/2005/8/layout/pyramid2"/>
    <dgm:cxn modelId="{5EE7F543-117E-46D0-8145-9E1834056B5D}" type="presParOf" srcId="{E31D2949-7C3F-41EC-AC9C-DF242003B761}" destId="{BDC6FBDF-5A30-403E-B0B0-D439743C690B}" srcOrd="0" destOrd="0" presId="urn:microsoft.com/office/officeart/2005/8/layout/pyramid2"/>
    <dgm:cxn modelId="{7CB24A66-7458-4E07-A052-D0E5F33948AC}" type="presParOf" srcId="{E31D2949-7C3F-41EC-AC9C-DF242003B761}" destId="{5612E01F-0550-4ED7-89D6-5FFEA71A19DD}" srcOrd="1" destOrd="0" presId="urn:microsoft.com/office/officeart/2005/8/layout/pyramid2"/>
    <dgm:cxn modelId="{F5AF7943-3615-4FFD-8046-EC9BAA00F2F3}" type="presParOf" srcId="{5612E01F-0550-4ED7-89D6-5FFEA71A19DD}" destId="{A4CC16C5-CB1B-447F-955F-EC8141B2E706}" srcOrd="0" destOrd="0" presId="urn:microsoft.com/office/officeart/2005/8/layout/pyramid2"/>
    <dgm:cxn modelId="{B3C172E9-05BA-409A-AF8E-5F8E90743E5F}" type="presParOf" srcId="{5612E01F-0550-4ED7-89D6-5FFEA71A19DD}" destId="{F1CBF8E5-6FD4-4EC4-A831-911E1FFE1CF5}" srcOrd="1" destOrd="0" presId="urn:microsoft.com/office/officeart/2005/8/layout/pyramid2"/>
    <dgm:cxn modelId="{E9C1623A-D5A6-41A2-948A-EC8CF25FB3E9}" type="presParOf" srcId="{5612E01F-0550-4ED7-89D6-5FFEA71A19DD}" destId="{9AC1008C-5199-4893-BE22-8E1447831720}" srcOrd="2" destOrd="0" presId="urn:microsoft.com/office/officeart/2005/8/layout/pyramid2"/>
    <dgm:cxn modelId="{7699AC90-65C5-4DA1-826E-47C1EAA815F8}" type="presParOf" srcId="{5612E01F-0550-4ED7-89D6-5FFEA71A19DD}" destId="{EBCFC362-6EE8-4A8D-974A-3FBCB706AFC1}" srcOrd="3" destOrd="0" presId="urn:microsoft.com/office/officeart/2005/8/layout/pyramid2"/>
    <dgm:cxn modelId="{D970BF2A-84A2-457F-9CB1-808D5D497F4D}" type="presParOf" srcId="{5612E01F-0550-4ED7-89D6-5FFEA71A19DD}" destId="{08CB941B-A810-4631-9B77-F4778EE51A73}" srcOrd="4" destOrd="0" presId="urn:microsoft.com/office/officeart/2005/8/layout/pyramid2"/>
    <dgm:cxn modelId="{A4145B59-9D24-456A-BE25-DC45357FD5A8}" type="presParOf" srcId="{5612E01F-0550-4ED7-89D6-5FFEA71A19DD}" destId="{13E3B0D4-79EF-4541-B550-B45A4A650AA8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AF85D2-CD1C-4410-AE69-22ED8EB5F373}">
      <dsp:nvSpPr>
        <dsp:cNvPr id="0" name=""/>
        <dsp:cNvSpPr/>
      </dsp:nvSpPr>
      <dsp:spPr>
        <a:xfrm>
          <a:off x="0" y="148594"/>
          <a:ext cx="7128932" cy="4455583"/>
        </a:xfrm>
        <a:prstGeom prst="swooshArrow">
          <a:avLst>
            <a:gd name="adj1" fmla="val 25000"/>
            <a:gd name="adj2" fmla="val 25000"/>
          </a:avLst>
        </a:prstGeom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67A1CD95-9424-49A8-95C8-C001B089D3DA}">
      <dsp:nvSpPr>
        <dsp:cNvPr id="0" name=""/>
        <dsp:cNvSpPr/>
      </dsp:nvSpPr>
      <dsp:spPr>
        <a:xfrm>
          <a:off x="702199" y="3461766"/>
          <a:ext cx="163965" cy="163965"/>
        </a:xfrm>
        <a:prstGeom prst="ellipse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445C4FA-B95F-49DA-B752-021D5FE8BD31}">
      <dsp:nvSpPr>
        <dsp:cNvPr id="0" name=""/>
        <dsp:cNvSpPr/>
      </dsp:nvSpPr>
      <dsp:spPr>
        <a:xfrm>
          <a:off x="857362" y="3128172"/>
          <a:ext cx="1219047" cy="349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882" tIns="0" rIns="0" bIns="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b="1" kern="1200" dirty="0" smtClean="0">
              <a:latin typeface="Arial" pitchFamily="34" charset="0"/>
              <a:cs typeface="Arial" pitchFamily="34" charset="0"/>
            </a:rPr>
            <a:t>Analisi Energetica</a:t>
          </a:r>
          <a:endParaRPr lang="it-IT" sz="1200" b="1" kern="1200" dirty="0">
            <a:latin typeface="Arial" pitchFamily="34" charset="0"/>
            <a:cs typeface="Arial" pitchFamily="34" charset="0"/>
          </a:endParaRPr>
        </a:p>
      </dsp:txBody>
      <dsp:txXfrm>
        <a:off x="857362" y="3128172"/>
        <a:ext cx="1219047" cy="349167"/>
      </dsp:txXfrm>
    </dsp:sp>
    <dsp:sp modelId="{06A018AF-C7BD-4E21-BA77-864B6EBB7EAA}">
      <dsp:nvSpPr>
        <dsp:cNvPr id="0" name=""/>
        <dsp:cNvSpPr/>
      </dsp:nvSpPr>
      <dsp:spPr>
        <a:xfrm>
          <a:off x="1860651" y="2425397"/>
          <a:ext cx="285157" cy="285157"/>
        </a:xfrm>
        <a:prstGeom prst="ellipse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DDC1787-BA61-4428-8D43-49FFA5F2B6D1}">
      <dsp:nvSpPr>
        <dsp:cNvPr id="0" name=""/>
        <dsp:cNvSpPr/>
      </dsp:nvSpPr>
      <dsp:spPr>
        <a:xfrm>
          <a:off x="2003230" y="2567976"/>
          <a:ext cx="1497075" cy="20362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1099" tIns="0" rIns="0" bIns="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b="1" kern="1200" dirty="0" smtClean="0">
              <a:latin typeface="Arial" pitchFamily="34" charset="0"/>
              <a:cs typeface="Arial" pitchFamily="34" charset="0"/>
            </a:rPr>
            <a:t>Progettazione SGE</a:t>
          </a:r>
          <a:endParaRPr lang="it-IT" sz="1200" b="1" kern="1200" dirty="0">
            <a:latin typeface="Arial" pitchFamily="34" charset="0"/>
            <a:cs typeface="Arial" pitchFamily="34" charset="0"/>
          </a:endParaRPr>
        </a:p>
      </dsp:txBody>
      <dsp:txXfrm>
        <a:off x="2003230" y="2567976"/>
        <a:ext cx="1497075" cy="2036201"/>
      </dsp:txXfrm>
    </dsp:sp>
    <dsp:sp modelId="{F8AB38FE-AF81-4769-81DB-4A4FA81A0F3F}">
      <dsp:nvSpPr>
        <dsp:cNvPr id="0" name=""/>
        <dsp:cNvSpPr/>
      </dsp:nvSpPr>
      <dsp:spPr>
        <a:xfrm>
          <a:off x="3339905" y="1661710"/>
          <a:ext cx="377833" cy="377833"/>
        </a:xfrm>
        <a:prstGeom prst="ellipse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21617F8-AEC2-4968-8A00-3688E7847FE6}">
      <dsp:nvSpPr>
        <dsp:cNvPr id="0" name=""/>
        <dsp:cNvSpPr/>
      </dsp:nvSpPr>
      <dsp:spPr>
        <a:xfrm>
          <a:off x="3528821" y="1850627"/>
          <a:ext cx="1497075" cy="27535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0206" tIns="0" rIns="0" bIns="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b="1" kern="1200" dirty="0" smtClean="0">
              <a:latin typeface="Arial" pitchFamily="34" charset="0"/>
              <a:cs typeface="Arial" pitchFamily="34" charset="0"/>
            </a:rPr>
            <a:t>Implementazione SGE</a:t>
          </a:r>
          <a:endParaRPr lang="it-IT" sz="1200" b="1" kern="1200" dirty="0">
            <a:latin typeface="Arial" pitchFamily="34" charset="0"/>
            <a:cs typeface="Arial" pitchFamily="34" charset="0"/>
          </a:endParaRPr>
        </a:p>
      </dsp:txBody>
      <dsp:txXfrm>
        <a:off x="3528821" y="1850627"/>
        <a:ext cx="1497075" cy="2753550"/>
      </dsp:txXfrm>
    </dsp:sp>
    <dsp:sp modelId="{BF3DAAD9-0B82-4E3B-8748-74EBA0751E98}">
      <dsp:nvSpPr>
        <dsp:cNvPr id="0" name=""/>
        <dsp:cNvSpPr/>
      </dsp:nvSpPr>
      <dsp:spPr>
        <a:xfrm>
          <a:off x="4951043" y="1156447"/>
          <a:ext cx="506154" cy="506154"/>
        </a:xfrm>
        <a:prstGeom prst="ellipse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F5054E8-EDC9-4C56-95CB-23795E211FE5}">
      <dsp:nvSpPr>
        <dsp:cNvPr id="0" name=""/>
        <dsp:cNvSpPr/>
      </dsp:nvSpPr>
      <dsp:spPr>
        <a:xfrm>
          <a:off x="5204121" y="1409524"/>
          <a:ext cx="1497075" cy="31946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8201" tIns="0" rIns="0" bIns="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b="1" kern="1200" dirty="0" smtClean="0">
              <a:latin typeface="Arial" pitchFamily="34" charset="0"/>
              <a:cs typeface="Arial" pitchFamily="34" charset="0"/>
            </a:rPr>
            <a:t>Verifica e Riesame</a:t>
          </a:r>
          <a:endParaRPr lang="it-IT" sz="1200" b="1" kern="1200" dirty="0">
            <a:latin typeface="Arial" pitchFamily="34" charset="0"/>
            <a:cs typeface="Arial" pitchFamily="34" charset="0"/>
          </a:endParaRPr>
        </a:p>
      </dsp:txBody>
      <dsp:txXfrm>
        <a:off x="5204121" y="1409524"/>
        <a:ext cx="1497075" cy="31946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C6FBDF-5A30-403E-B0B0-D439743C690B}">
      <dsp:nvSpPr>
        <dsp:cNvPr id="0" name=""/>
        <dsp:cNvSpPr/>
      </dsp:nvSpPr>
      <dsp:spPr>
        <a:xfrm>
          <a:off x="792147" y="0"/>
          <a:ext cx="4800599" cy="4800599"/>
        </a:xfrm>
        <a:prstGeom prst="triangl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CC16C5-CB1B-447F-955F-EC8141B2E706}">
      <dsp:nvSpPr>
        <dsp:cNvPr id="0" name=""/>
        <dsp:cNvSpPr/>
      </dsp:nvSpPr>
      <dsp:spPr>
        <a:xfrm>
          <a:off x="3240404" y="482638"/>
          <a:ext cx="3120390" cy="1136392"/>
        </a:xfrm>
        <a:prstGeom prst="round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3000" kern="1200" dirty="0" smtClean="0">
              <a:latin typeface="Arial" pitchFamily="34" charset="0"/>
              <a:cs typeface="Arial" pitchFamily="34" charset="0"/>
            </a:rPr>
            <a:t>Gruppo di lavoro Energia</a:t>
          </a:r>
          <a:endParaRPr lang="it-IT" sz="3000" kern="1200" dirty="0">
            <a:latin typeface="Arial" pitchFamily="34" charset="0"/>
            <a:cs typeface="Arial" pitchFamily="34" charset="0"/>
          </a:endParaRPr>
        </a:p>
      </dsp:txBody>
      <dsp:txXfrm>
        <a:off x="3295878" y="538112"/>
        <a:ext cx="3009442" cy="1025444"/>
      </dsp:txXfrm>
    </dsp:sp>
    <dsp:sp modelId="{9AC1008C-5199-4893-BE22-8E1447831720}">
      <dsp:nvSpPr>
        <dsp:cNvPr id="0" name=""/>
        <dsp:cNvSpPr/>
      </dsp:nvSpPr>
      <dsp:spPr>
        <a:xfrm>
          <a:off x="3240404" y="1761079"/>
          <a:ext cx="3120390" cy="1136392"/>
        </a:xfrm>
        <a:prstGeom prst="round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3000" kern="1200" dirty="0" smtClean="0">
              <a:latin typeface="Arial" pitchFamily="34" charset="0"/>
              <a:cs typeface="Arial" pitchFamily="34" charset="0"/>
            </a:rPr>
            <a:t>Energy Team</a:t>
          </a:r>
          <a:endParaRPr lang="it-IT" sz="3000" kern="1200" dirty="0">
            <a:latin typeface="Arial" pitchFamily="34" charset="0"/>
            <a:cs typeface="Arial" pitchFamily="34" charset="0"/>
          </a:endParaRPr>
        </a:p>
      </dsp:txBody>
      <dsp:txXfrm>
        <a:off x="3295878" y="1816553"/>
        <a:ext cx="3009442" cy="1025444"/>
      </dsp:txXfrm>
    </dsp:sp>
    <dsp:sp modelId="{08CB941B-A810-4631-9B77-F4778EE51A73}">
      <dsp:nvSpPr>
        <dsp:cNvPr id="0" name=""/>
        <dsp:cNvSpPr/>
      </dsp:nvSpPr>
      <dsp:spPr>
        <a:xfrm>
          <a:off x="3240404" y="3039520"/>
          <a:ext cx="3120390" cy="1136392"/>
        </a:xfrm>
        <a:prstGeom prst="round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3000" kern="1200" dirty="0" smtClean="0">
              <a:latin typeface="Arial" pitchFamily="34" charset="0"/>
              <a:cs typeface="Arial" pitchFamily="34" charset="0"/>
            </a:rPr>
            <a:t>Tavoli di Efficienza</a:t>
          </a:r>
          <a:endParaRPr lang="it-IT" sz="3000" kern="1200" dirty="0">
            <a:latin typeface="Arial" pitchFamily="34" charset="0"/>
            <a:cs typeface="Arial" pitchFamily="34" charset="0"/>
          </a:endParaRPr>
        </a:p>
      </dsp:txBody>
      <dsp:txXfrm>
        <a:off x="3295878" y="3094994"/>
        <a:ext cx="3009442" cy="10254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0.05611</cdr:x>
      <cdr:y>0.13226</cdr:y>
    </cdr:from>
    <cdr:to>
      <cdr:x>0.86516</cdr:x>
      <cdr:y>0.92727</cdr:y>
    </cdr:to>
    <cdr:cxnSp macro="">
      <cdr:nvCxnSpPr>
        <cdr:cNvPr id="2" name="Connettore 1 1"/>
        <cdr:cNvCxnSpPr/>
      </cdr:nvCxnSpPr>
      <cdr:spPr>
        <a:xfrm xmlns:a="http://schemas.openxmlformats.org/drawingml/2006/main" flipH="1">
          <a:off x="389554" y="523801"/>
          <a:ext cx="5616624" cy="3148607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2">
          <a:schemeClr val="accent2"/>
        </a:lnRef>
        <a:fillRef xmlns:a="http://schemas.openxmlformats.org/drawingml/2006/main" idx="0">
          <a:schemeClr val="accent2"/>
        </a:fillRef>
        <a:effectRef xmlns:a="http://schemas.openxmlformats.org/drawingml/2006/main" idx="1">
          <a:schemeClr val="accent2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890137" cy="49309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4512" tIns="47256" rIns="94512" bIns="47256" numCol="1" anchor="t" anchorCtr="0" compatLnSpc="1">
            <a:prstTxWarp prst="textNoShape">
              <a:avLst/>
            </a:prstTxWarp>
          </a:bodyPr>
          <a:lstStyle>
            <a:lvl1pPr defTabSz="94523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7461" y="1"/>
            <a:ext cx="2890137" cy="49309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4512" tIns="47256" rIns="94512" bIns="47256" numCol="1" anchor="t" anchorCtr="0" compatLnSpc="1">
            <a:prstTxWarp prst="textNoShape">
              <a:avLst/>
            </a:prstTxWarp>
          </a:bodyPr>
          <a:lstStyle>
            <a:lvl1pPr algn="r" defTabSz="94523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8035"/>
            <a:ext cx="2890137" cy="49309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4512" tIns="47256" rIns="94512" bIns="47256" numCol="1" anchor="b" anchorCtr="0" compatLnSpc="1">
            <a:prstTxWarp prst="textNoShape">
              <a:avLst/>
            </a:prstTxWarp>
          </a:bodyPr>
          <a:lstStyle>
            <a:lvl1pPr defTabSz="94523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7461" y="9378035"/>
            <a:ext cx="2890137" cy="49309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4512" tIns="47256" rIns="94512" bIns="47256" numCol="1" anchor="b" anchorCtr="0" compatLnSpc="1">
            <a:prstTxWarp prst="textNoShape">
              <a:avLst/>
            </a:prstTxWarp>
          </a:bodyPr>
          <a:lstStyle>
            <a:lvl1pPr algn="r" defTabSz="945231">
              <a:defRPr sz="1200">
                <a:latin typeface="Arial" charset="0"/>
              </a:defRPr>
            </a:lvl1pPr>
          </a:lstStyle>
          <a:p>
            <a:pPr>
              <a:defRPr/>
            </a:pPr>
            <a:fld id="{FD89B8AE-DEDB-4F0C-B907-5985658B261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986989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890137" cy="49309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4512" tIns="47256" rIns="94512" bIns="47256" numCol="1" anchor="t" anchorCtr="0" compatLnSpc="1">
            <a:prstTxWarp prst="textNoShape">
              <a:avLst/>
            </a:prstTxWarp>
          </a:bodyPr>
          <a:lstStyle>
            <a:lvl1pPr defTabSz="945231">
              <a:defRPr sz="1200">
                <a:latin typeface="Signika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7461" y="1"/>
            <a:ext cx="2890137" cy="49309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4512" tIns="47256" rIns="94512" bIns="47256" numCol="1" anchor="t" anchorCtr="0" compatLnSpc="1">
            <a:prstTxWarp prst="textNoShape">
              <a:avLst/>
            </a:prstTxWarp>
          </a:bodyPr>
          <a:lstStyle>
            <a:lvl1pPr algn="r" defTabSz="945231">
              <a:defRPr sz="1200">
                <a:latin typeface="Signika"/>
              </a:defRPr>
            </a:lvl1pPr>
          </a:lstStyle>
          <a:p>
            <a:pPr>
              <a:defRPr/>
            </a:pPr>
            <a:fld id="{28DF269F-1452-4093-B8E9-EFBC25E46AC9}" type="datetimeFigureOut">
              <a:rPr lang="it-IT"/>
              <a:pPr>
                <a:defRPr/>
              </a:pPr>
              <a:t>29/02/2016</a:t>
            </a:fld>
            <a:endParaRPr lang="it-IT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6038" y="741363"/>
            <a:ext cx="6577012" cy="37004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611" y="4689017"/>
            <a:ext cx="5335867" cy="4442469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4512" tIns="47256" rIns="94512" bIns="4725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035"/>
            <a:ext cx="2890137" cy="49309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4512" tIns="47256" rIns="94512" bIns="47256" numCol="1" anchor="b" anchorCtr="0" compatLnSpc="1">
            <a:prstTxWarp prst="textNoShape">
              <a:avLst/>
            </a:prstTxWarp>
          </a:bodyPr>
          <a:lstStyle>
            <a:lvl1pPr defTabSz="945231">
              <a:defRPr sz="1200">
                <a:latin typeface="Signika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7461" y="9378035"/>
            <a:ext cx="2890137" cy="49309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4512" tIns="47256" rIns="94512" bIns="47256" numCol="1" anchor="b" anchorCtr="0" compatLnSpc="1">
            <a:prstTxWarp prst="textNoShape">
              <a:avLst/>
            </a:prstTxWarp>
          </a:bodyPr>
          <a:lstStyle>
            <a:lvl1pPr algn="r" defTabSz="945231">
              <a:defRPr sz="1200">
                <a:latin typeface="Signika"/>
              </a:defRPr>
            </a:lvl1pPr>
          </a:lstStyle>
          <a:p>
            <a:pPr>
              <a:defRPr/>
            </a:pPr>
            <a:fld id="{17B98B12-D918-45D3-B395-234BBE973C6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55998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Segnaposto note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it-IT" smtClean="0"/>
          </a:p>
        </p:txBody>
      </p:sp>
      <p:sp>
        <p:nvSpPr>
          <p:cNvPr id="21508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5231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08923" indent="-272663" defTabSz="945231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090651" indent="-218130" defTabSz="945231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526911" indent="-218130" defTabSz="945231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1963171" indent="-218130" defTabSz="945231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399431" indent="-218130" defTabSz="94523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835692" indent="-218130" defTabSz="94523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271952" indent="-218130" defTabSz="94523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708212" indent="-218130" defTabSz="94523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fld id="{33027396-5A0B-40B6-BA7E-E111473E32E1}" type="slidenum">
              <a:rPr lang="it-IT" altLang="it-IT" smtClean="0">
                <a:solidFill>
                  <a:srgbClr val="000000"/>
                </a:solidFill>
              </a:rPr>
              <a:pPr eaLnBrk="1" hangingPunct="1"/>
              <a:t>2</a:t>
            </a:fld>
            <a:endParaRPr lang="it-IT" altLang="it-IT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436260" eaLnBrk="1" hangingPunct="1"/>
            <a:endParaRPr lang="en-US" altLang="it-I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Segnaposto note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it-IT" smtClean="0"/>
          </a:p>
        </p:txBody>
      </p:sp>
      <p:sp>
        <p:nvSpPr>
          <p:cNvPr id="23556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5231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08923" indent="-272663" defTabSz="945231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090651" indent="-218130" defTabSz="945231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526911" indent="-218130" defTabSz="945231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1963171" indent="-218130" defTabSz="945231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399431" indent="-218130" defTabSz="94523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835692" indent="-218130" defTabSz="94523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271952" indent="-218130" defTabSz="94523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708212" indent="-218130" defTabSz="94523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fld id="{602B5B4F-5EB6-446C-A596-9A8BC3E48C16}" type="slidenum">
              <a:rPr lang="it-IT" altLang="it-IT" smtClean="0"/>
              <a:pPr eaLnBrk="1" hangingPunct="1"/>
              <a:t>4</a:t>
            </a:fld>
            <a:endParaRPr lang="it-IT" altLang="it-I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Segnaposto note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it-IT" smtClean="0"/>
          </a:p>
        </p:txBody>
      </p:sp>
      <p:sp>
        <p:nvSpPr>
          <p:cNvPr id="24580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5231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08923" indent="-272663" defTabSz="945231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090651" indent="-218130" defTabSz="945231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526911" indent="-218130" defTabSz="945231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1963171" indent="-218130" defTabSz="945231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399431" indent="-218130" defTabSz="94523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835692" indent="-218130" defTabSz="94523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271952" indent="-218130" defTabSz="94523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708212" indent="-218130" defTabSz="94523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fld id="{B59B3580-4B86-4BF6-98CC-DA2CA4197138}" type="slidenum">
              <a:rPr lang="it-IT" altLang="it-IT" smtClean="0"/>
              <a:pPr eaLnBrk="1" hangingPunct="1"/>
              <a:t>5</a:t>
            </a:fld>
            <a:endParaRPr lang="it-IT" altLang="it-I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Segnaposto note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it-IT" smtClean="0"/>
          </a:p>
        </p:txBody>
      </p:sp>
      <p:sp>
        <p:nvSpPr>
          <p:cNvPr id="25604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5231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08923" indent="-272663" defTabSz="945231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090651" indent="-218130" defTabSz="945231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526911" indent="-218130" defTabSz="945231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1963171" indent="-218130" defTabSz="945231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399431" indent="-218130" defTabSz="94523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835692" indent="-218130" defTabSz="94523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271952" indent="-218130" defTabSz="94523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708212" indent="-218130" defTabSz="94523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fld id="{F7B2E474-078C-4C09-BF9D-CCC269C59948}" type="slidenum">
              <a:rPr lang="it-IT" altLang="it-IT" smtClean="0"/>
              <a:pPr eaLnBrk="1" hangingPunct="1"/>
              <a:t>6</a:t>
            </a:fld>
            <a:endParaRPr lang="it-IT" altLang="it-I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Segnaposto note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436260" eaLnBrk="1" hangingPunct="1"/>
            <a:endParaRPr lang="en-US" altLang="it-IT" smtClean="0"/>
          </a:p>
        </p:txBody>
      </p:sp>
      <p:sp>
        <p:nvSpPr>
          <p:cNvPr id="26628" name="Segnaposto numero diapositiva 3"/>
          <p:cNvSpPr txBox="1">
            <a:spLocks noGrp="1"/>
          </p:cNvSpPr>
          <p:nvPr/>
        </p:nvSpPr>
        <p:spPr bwMode="auto">
          <a:xfrm>
            <a:off x="3777461" y="9378035"/>
            <a:ext cx="2890137" cy="493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512" tIns="47256" rIns="94512" bIns="47256" anchor="b"/>
          <a:lstStyle>
            <a:lvl1pPr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algn="r"/>
            <a:fld id="{68F3292D-F9F8-46C7-A699-C7AAB997C46F}" type="slidenum">
              <a:rPr lang="it-IT" altLang="it-IT" sz="1200">
                <a:ea typeface="Adobe Fan Heiti Std B" pitchFamily="34" charset="-128"/>
              </a:rPr>
              <a:pPr algn="r"/>
              <a:t>7</a:t>
            </a:fld>
            <a:endParaRPr lang="it-IT" altLang="it-IT" sz="1200">
              <a:ea typeface="Adobe Fan Heiti Std B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Segnaposto note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436260" eaLnBrk="1" hangingPunct="1"/>
            <a:endParaRPr lang="en-US" altLang="it-IT" smtClean="0"/>
          </a:p>
        </p:txBody>
      </p:sp>
      <p:sp>
        <p:nvSpPr>
          <p:cNvPr id="27652" name="Segnaposto numero diapositiva 3"/>
          <p:cNvSpPr txBox="1">
            <a:spLocks noGrp="1"/>
          </p:cNvSpPr>
          <p:nvPr/>
        </p:nvSpPr>
        <p:spPr bwMode="auto">
          <a:xfrm>
            <a:off x="3777461" y="9378035"/>
            <a:ext cx="2890137" cy="493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512" tIns="47256" rIns="94512" bIns="47256" anchor="b"/>
          <a:lstStyle>
            <a:lvl1pPr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algn="r"/>
            <a:fld id="{C6E1B610-946F-459E-A754-EE07690742B8}" type="slidenum">
              <a:rPr lang="it-IT" altLang="it-IT" sz="1200">
                <a:ea typeface="Adobe Fan Heiti Std B" pitchFamily="34" charset="-128"/>
              </a:rPr>
              <a:pPr algn="r"/>
              <a:t>9</a:t>
            </a:fld>
            <a:endParaRPr lang="it-IT" altLang="it-IT" sz="1200">
              <a:ea typeface="Adobe Fan Heiti Std B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Segnaposto note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436260" eaLnBrk="1" hangingPunct="1"/>
            <a:endParaRPr lang="en-US" altLang="it-IT" smtClean="0"/>
          </a:p>
        </p:txBody>
      </p:sp>
      <p:sp>
        <p:nvSpPr>
          <p:cNvPr id="28676" name="Segnaposto numero diapositiva 3"/>
          <p:cNvSpPr txBox="1">
            <a:spLocks noGrp="1"/>
          </p:cNvSpPr>
          <p:nvPr/>
        </p:nvSpPr>
        <p:spPr bwMode="auto">
          <a:xfrm>
            <a:off x="3777461" y="9378035"/>
            <a:ext cx="2890137" cy="493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512" tIns="47256" rIns="94512" bIns="47256" anchor="b"/>
          <a:lstStyle>
            <a:lvl1pPr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algn="r"/>
            <a:fld id="{E1234BD6-353D-4C11-BE5D-AFDFC34FBF5E}" type="slidenum">
              <a:rPr lang="it-IT" altLang="it-IT" sz="1200">
                <a:ea typeface="Adobe Fan Heiti Std B" pitchFamily="34" charset="-128"/>
              </a:rPr>
              <a:pPr algn="r"/>
              <a:t>10</a:t>
            </a:fld>
            <a:endParaRPr lang="it-IT" altLang="it-IT" sz="1200">
              <a:ea typeface="Adobe Fan Heiti Std B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Segnaposto note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436260" eaLnBrk="1" hangingPunct="1"/>
            <a:endParaRPr lang="en-US" altLang="it-IT" smtClean="0"/>
          </a:p>
        </p:txBody>
      </p:sp>
      <p:sp>
        <p:nvSpPr>
          <p:cNvPr id="29700" name="Segnaposto numero diapositiva 3"/>
          <p:cNvSpPr txBox="1">
            <a:spLocks noGrp="1"/>
          </p:cNvSpPr>
          <p:nvPr/>
        </p:nvSpPr>
        <p:spPr bwMode="auto">
          <a:xfrm>
            <a:off x="3777461" y="9378035"/>
            <a:ext cx="2890137" cy="493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512" tIns="47256" rIns="94512" bIns="47256" anchor="b"/>
          <a:lstStyle>
            <a:lvl1pPr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algn="r"/>
            <a:fld id="{69A43694-217A-4BC9-8D89-7B3B0D122AC2}" type="slidenum">
              <a:rPr lang="it-IT" altLang="it-IT" sz="1200">
                <a:ea typeface="Adobe Fan Heiti Std B" pitchFamily="34" charset="-128"/>
              </a:rPr>
              <a:pPr algn="r"/>
              <a:t>11</a:t>
            </a:fld>
            <a:endParaRPr lang="it-IT" altLang="it-IT" sz="1200">
              <a:ea typeface="Adobe Fan Heiti Std B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Segnaposto note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436260" eaLnBrk="1" hangingPunct="1"/>
            <a:endParaRPr lang="en-US" altLang="it-IT" smtClean="0"/>
          </a:p>
        </p:txBody>
      </p:sp>
      <p:sp>
        <p:nvSpPr>
          <p:cNvPr id="30724" name="Segnaposto numero diapositiva 3"/>
          <p:cNvSpPr txBox="1">
            <a:spLocks noGrp="1"/>
          </p:cNvSpPr>
          <p:nvPr/>
        </p:nvSpPr>
        <p:spPr bwMode="auto">
          <a:xfrm>
            <a:off x="3777461" y="9378035"/>
            <a:ext cx="2890137" cy="493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512" tIns="47256" rIns="94512" bIns="47256" anchor="b"/>
          <a:lstStyle>
            <a:lvl1pPr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defTabSz="990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defTabSz="990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algn="r"/>
            <a:fld id="{F0181ECE-8E1F-4E87-A51E-DB745A4DF201}" type="slidenum">
              <a:rPr lang="it-IT" altLang="it-IT" sz="1200">
                <a:ea typeface="Adobe Fan Heiti Std B" pitchFamily="34" charset="-128"/>
              </a:rPr>
              <a:pPr algn="r"/>
              <a:t>12</a:t>
            </a:fld>
            <a:endParaRPr lang="it-IT" altLang="it-IT" sz="1200">
              <a:ea typeface="Adobe Fan Heiti Std B" pitchFamily="34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it-IT" alt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2971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5358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9750" y="242888"/>
            <a:ext cx="9721850" cy="1012825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5396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0659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7616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9750" y="242888"/>
            <a:ext cx="9721850" cy="1012825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251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5116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786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9750" y="242888"/>
            <a:ext cx="9721850" cy="1012825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374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3521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39254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9750" y="242888"/>
            <a:ext cx="9721850" cy="1012825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6901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94177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57907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9750" y="242888"/>
            <a:ext cx="9721850" cy="1012825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2603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0830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42549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9750" y="242888"/>
            <a:ext cx="9721850" cy="1012825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8447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42141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73817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9750" y="242888"/>
            <a:ext cx="9721850" cy="1012825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044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4.pn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.jpeg"/><Relationship Id="rId4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Z:\Company Line\Loghi\ABS\ABS_log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5270500"/>
            <a:ext cx="612775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+mj-lt"/>
          <a:ea typeface="ヒラギノ角ゴ Pro W3" charset="-128"/>
          <a:cs typeface="ヒラギノ角ゴ Pro W3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Y:\Company Line\Loghi\GLOBALBLUE\Global_Blu_Log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5270500"/>
            <a:ext cx="606425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+mj-lt"/>
          <a:ea typeface="ヒラギノ角ゴ Pro W3" charset="-128"/>
          <a:cs typeface="ヒラギノ角ゴ Pro W3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Y:\Company Line\Loghi\AMBIENTE\ABS_Ambiente_Logo-0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5205413"/>
            <a:ext cx="728663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+mj-lt"/>
          <a:ea typeface="ヒラギノ角ゴ Pro W3" charset="-128"/>
          <a:cs typeface="ヒラギノ角ゴ Pro W3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Y:\Company Line\Loghi\SICUREZZA\ABS_Sicurezza_Logo-01-0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5264150"/>
            <a:ext cx="61277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+mj-lt"/>
          <a:ea typeface="ヒラギノ角ゴ Pro W3" charset="-128"/>
          <a:cs typeface="ヒラギノ角ゴ Pro W3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Y:\Company Line\Loghi\AMBIENTE\ABS_Ambiente_Logo-0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5205413"/>
            <a:ext cx="728663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+mj-lt"/>
          <a:ea typeface="ヒラギノ角ゴ Pro W3" charset="-128"/>
          <a:cs typeface="ヒラギノ角ゴ Pro W3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+mj-lt"/>
          <a:ea typeface="ヒラギノ角ゴ Pro W3" charset="-128"/>
          <a:cs typeface="ヒラギノ角ゴ Pro W3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capogrosso_r\Desktop\WIP_Loghi e Grafismi\Loghi\ACM\Logo\ACM_log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5268913"/>
            <a:ext cx="608012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+mj-lt"/>
          <a:ea typeface="ヒラギノ角ゴ Pro W3" charset="-128"/>
          <a:cs typeface="ヒラギノ角ゴ Pro W3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  <a:ea typeface="ヒラギノ角ゴ Pro W3" charset="-128"/>
          <a:cs typeface="ヒラギノ角ゴ Pro W3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E6180B"/>
          </a:solidFill>
          <a:latin typeface="Signika" pitchFamily="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  <a:cs typeface="ヒラギノ角ゴ Pro W3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ヒラギノ角ゴ Pro W3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3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image" Target="../media/image15.jpeg"/><Relationship Id="rId4" Type="http://schemas.openxmlformats.org/officeDocument/2006/relationships/diagramData" Target="../diagrams/data1.xml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6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mniglot.com/soundfiles/arabic/thanks1_ar.mp3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98" b="2966"/>
          <a:stretch>
            <a:fillRect/>
          </a:stretch>
        </p:blipFill>
        <p:spPr bwMode="auto">
          <a:xfrm>
            <a:off x="0" y="22225"/>
            <a:ext cx="10801350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8"/>
          <p:cNvSpPr>
            <a:spLocks noChangeArrowheads="1"/>
          </p:cNvSpPr>
          <p:nvPr/>
        </p:nvSpPr>
        <p:spPr bwMode="auto">
          <a:xfrm>
            <a:off x="5976938" y="4694238"/>
            <a:ext cx="4527550" cy="1162050"/>
          </a:xfrm>
          <a:prstGeom prst="rect">
            <a:avLst/>
          </a:prstGeom>
          <a:noFill/>
          <a:ln>
            <a:noFill/>
          </a:ln>
          <a:effectLst>
            <a:outerShdw dist="25399" dir="2700000" algn="ctr" rotWithShape="0">
              <a:schemeClr val="bg2">
                <a:alpha val="29999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700" tIns="12700" rIns="12700" bIns="12700"/>
          <a:lstStyle/>
          <a:p>
            <a:pPr algn="r"/>
            <a:r>
              <a:rPr lang="en-US" altLang="it-IT" sz="2400" dirty="0">
                <a:latin typeface="Arial" pitchFamily="34" charset="0"/>
                <a:ea typeface="Adobe Fan Heiti Std B" pitchFamily="34" charset="-128"/>
                <a:cs typeface="Arial" pitchFamily="34" charset="0"/>
              </a:rPr>
              <a:t>Ing. Luca Sassoli</a:t>
            </a:r>
          </a:p>
          <a:p>
            <a:pPr algn="r"/>
            <a:r>
              <a:rPr lang="en-US" altLang="it-IT" sz="2400" dirty="0">
                <a:latin typeface="Arial" pitchFamily="34" charset="0"/>
                <a:ea typeface="Adobe Fan Heiti Std B" pitchFamily="34" charset="-128"/>
                <a:cs typeface="Arial" pitchFamily="34" charset="0"/>
              </a:rPr>
              <a:t>Energy </a:t>
            </a:r>
            <a:r>
              <a:rPr lang="en-US" altLang="it-IT" sz="2400" dirty="0" smtClean="0">
                <a:latin typeface="Arial" pitchFamily="34" charset="0"/>
                <a:ea typeface="Adobe Fan Heiti Std B" pitchFamily="34" charset="-128"/>
                <a:cs typeface="Arial" pitchFamily="34" charset="0"/>
              </a:rPr>
              <a:t>Manager ABS</a:t>
            </a:r>
            <a:endParaRPr lang="en-US" altLang="it-IT" sz="2400" dirty="0">
              <a:latin typeface="Arial" pitchFamily="34" charset="0"/>
              <a:ea typeface="Adobe Fan Heiti Std B" pitchFamily="34" charset="-128"/>
              <a:cs typeface="Arial" pitchFamily="34" charset="0"/>
            </a:endParaRPr>
          </a:p>
          <a:p>
            <a:pPr algn="r"/>
            <a:r>
              <a:rPr lang="it-IT" sz="1600" i="1" dirty="0">
                <a:ea typeface="Adobe Fan Heiti Std B" pitchFamily="34" charset="-128"/>
                <a:cs typeface="Arial" pitchFamily="34" charset="0"/>
              </a:rPr>
              <a:t>E.G.E. </a:t>
            </a:r>
            <a:r>
              <a:rPr lang="it-IT" sz="1600" i="1" dirty="0" err="1">
                <a:ea typeface="Adobe Fan Heiti Std B" pitchFamily="34" charset="-128"/>
                <a:cs typeface="Arial" pitchFamily="34" charset="0"/>
              </a:rPr>
              <a:t>Secem</a:t>
            </a:r>
            <a:r>
              <a:rPr lang="it-IT" sz="1600" i="1" dirty="0">
                <a:ea typeface="Adobe Fan Heiti Std B" pitchFamily="34" charset="-128"/>
                <a:cs typeface="Arial" pitchFamily="34" charset="0"/>
              </a:rPr>
              <a:t> 2-2010-SI/015</a:t>
            </a:r>
          </a:p>
          <a:p>
            <a:pPr algn="r"/>
            <a:endParaRPr lang="en-US" altLang="it-IT" sz="2400" dirty="0">
              <a:latin typeface="Arial" pitchFamily="34" charset="0"/>
              <a:ea typeface="Adobe Fan Heiti Std B" pitchFamily="34" charset="-128"/>
              <a:cs typeface="Arial" pitchFamily="34" charset="0"/>
            </a:endParaRPr>
          </a:p>
        </p:txBody>
      </p:sp>
      <p:pic>
        <p:nvPicPr>
          <p:cNvPr id="7172" name="Picture 8" descr="Y:\Company Line\Grafismi\ABS\ABS testata A3 orizzontal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0188"/>
            <a:ext cx="10801350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3616325"/>
            <a:ext cx="5048250" cy="16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8"/>
          <p:cNvSpPr>
            <a:spLocks noChangeArrowheads="1"/>
          </p:cNvSpPr>
          <p:nvPr/>
        </p:nvSpPr>
        <p:spPr bwMode="auto">
          <a:xfrm>
            <a:off x="576263" y="301625"/>
            <a:ext cx="6505575" cy="608013"/>
          </a:xfrm>
          <a:prstGeom prst="rect">
            <a:avLst/>
          </a:prstGeom>
          <a:noFill/>
          <a:ln>
            <a:noFill/>
          </a:ln>
          <a:effectLst>
            <a:outerShdw dist="25399" dir="2700000" algn="ctr" rotWithShape="0">
              <a:schemeClr val="bg2">
                <a:alpha val="29999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700" tIns="12700" rIns="12700" bIns="12700" anchor="ctr"/>
          <a:lstStyle/>
          <a:p>
            <a:r>
              <a:rPr lang="en-US" altLang="it-IT" sz="4400">
                <a:latin typeface="Arial" pitchFamily="34" charset="0"/>
                <a:ea typeface="Adobe Fan Heiti Std B" pitchFamily="34" charset="-128"/>
                <a:cs typeface="Arial" pitchFamily="34" charset="0"/>
              </a:rPr>
              <a:t>sommario</a:t>
            </a:r>
          </a:p>
        </p:txBody>
      </p:sp>
      <p:sp>
        <p:nvSpPr>
          <p:cNvPr id="8195" name="CasellaDiTesto 3"/>
          <p:cNvSpPr txBox="1">
            <a:spLocks noChangeArrowheads="1"/>
          </p:cNvSpPr>
          <p:nvPr/>
        </p:nvSpPr>
        <p:spPr bwMode="auto">
          <a:xfrm>
            <a:off x="1368425" y="1454150"/>
            <a:ext cx="5327650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buFont typeface="Arial" pitchFamily="34" charset="0"/>
              <a:buChar char="•"/>
            </a:pPr>
            <a:r>
              <a:rPr lang="it-IT" sz="2800">
                <a:latin typeface="Arial" pitchFamily="34" charset="0"/>
                <a:cs typeface="Arial" pitchFamily="34" charset="0"/>
              </a:rPr>
              <a:t>Perché la ISO 50001 in ABS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it-IT" sz="2800">
                <a:latin typeface="Arial" pitchFamily="34" charset="0"/>
                <a:cs typeface="Arial" pitchFamily="34" charset="0"/>
              </a:rPr>
              <a:t>Il Percorso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it-IT" sz="2800">
                <a:latin typeface="Arial" pitchFamily="34" charset="0"/>
                <a:cs typeface="Arial" pitchFamily="34" charset="0"/>
              </a:rPr>
              <a:t>Gli strumenti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it-IT" sz="2800">
                <a:latin typeface="Arial" pitchFamily="34" charset="0"/>
                <a:cs typeface="Arial" pitchFamily="34" charset="0"/>
              </a:rPr>
              <a:t>Le criticità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it-IT" sz="2800">
                <a:latin typeface="Arial" pitchFamily="34" charset="0"/>
                <a:cs typeface="Arial" pitchFamily="34" charset="0"/>
              </a:rPr>
              <a:t>I vantaggi per ABS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8"/>
          <p:cNvSpPr>
            <a:spLocks noChangeArrowheads="1"/>
          </p:cNvSpPr>
          <p:nvPr/>
        </p:nvSpPr>
        <p:spPr bwMode="auto">
          <a:xfrm>
            <a:off x="863600" y="2822575"/>
            <a:ext cx="9505950" cy="2408238"/>
          </a:xfrm>
          <a:prstGeom prst="rect">
            <a:avLst/>
          </a:prstGeom>
          <a:noFill/>
          <a:ln>
            <a:noFill/>
          </a:ln>
          <a:effectLst>
            <a:outerShdw dist="25399" dir="2700000" algn="ctr" rotWithShape="0">
              <a:schemeClr val="bg2">
                <a:alpha val="29999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700" tIns="12700" rIns="12700" bIns="12700" anchor="ctr"/>
          <a:lstStyle/>
          <a:p>
            <a:pPr algn="ctr"/>
            <a:r>
              <a:rPr lang="en-US" altLang="it-IT" sz="4400">
                <a:latin typeface="Arial" pitchFamily="34" charset="0"/>
                <a:ea typeface="Adobe Fan Heiti Std B" pitchFamily="34" charset="-128"/>
                <a:cs typeface="Arial" pitchFamily="34" charset="0"/>
              </a:rPr>
              <a:t>La ISO50001 non è altro che una Diagnosi Energetica applicata in un contesto più ampio e continuativo </a:t>
            </a:r>
          </a:p>
        </p:txBody>
      </p:sp>
      <p:sp>
        <p:nvSpPr>
          <p:cNvPr id="9219" name="CasellaDiTesto 1"/>
          <p:cNvSpPr txBox="1">
            <a:spLocks noChangeArrowheads="1"/>
          </p:cNvSpPr>
          <p:nvPr/>
        </p:nvSpPr>
        <p:spPr bwMode="auto">
          <a:xfrm>
            <a:off x="7704138" y="184150"/>
            <a:ext cx="26289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algn="r" eaLnBrk="1" hangingPunct="1"/>
            <a:r>
              <a:rPr lang="it-IT" sz="1400">
                <a:latin typeface="Arial" pitchFamily="34" charset="0"/>
                <a:cs typeface="Arial" pitchFamily="34" charset="0"/>
              </a:rPr>
              <a:t>Perché la ISO 50001 in ABS </a:t>
            </a:r>
          </a:p>
        </p:txBody>
      </p:sp>
      <p:grpSp>
        <p:nvGrpSpPr>
          <p:cNvPr id="9220" name="Gruppo 5"/>
          <p:cNvGrpSpPr>
            <a:grpSpLocks/>
          </p:cNvGrpSpPr>
          <p:nvPr/>
        </p:nvGrpSpPr>
        <p:grpSpPr bwMode="auto">
          <a:xfrm>
            <a:off x="8064500" y="554038"/>
            <a:ext cx="2208213" cy="100012"/>
            <a:chOff x="0" y="0"/>
            <a:chExt cx="3047999" cy="199159"/>
          </a:xfrm>
        </p:grpSpPr>
        <p:sp>
          <p:nvSpPr>
            <p:cNvPr id="7" name="Rettangolo 6"/>
            <p:cNvSpPr/>
            <p:nvPr/>
          </p:nvSpPr>
          <p:spPr>
            <a:xfrm>
              <a:off x="0" y="0"/>
              <a:ext cx="606971" cy="1991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8" name="Rettangolo 7"/>
            <p:cNvSpPr/>
            <p:nvPr/>
          </p:nvSpPr>
          <p:spPr>
            <a:xfrm>
              <a:off x="624501" y="0"/>
              <a:ext cx="604779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9" name="Rettangolo 8"/>
            <p:cNvSpPr/>
            <p:nvPr/>
          </p:nvSpPr>
          <p:spPr>
            <a:xfrm>
              <a:off x="1229280" y="0"/>
              <a:ext cx="604779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0" name="Rettangolo 9"/>
            <p:cNvSpPr/>
            <p:nvPr/>
          </p:nvSpPr>
          <p:spPr>
            <a:xfrm>
              <a:off x="1834059" y="0"/>
              <a:ext cx="606969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1" name="Rettangolo 10"/>
            <p:cNvSpPr/>
            <p:nvPr/>
          </p:nvSpPr>
          <p:spPr>
            <a:xfrm>
              <a:off x="2441028" y="0"/>
              <a:ext cx="606971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\\sql_abs01\all\FAZIO\Immagini_Salvatore\Impianti_AB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590550"/>
            <a:ext cx="10799763" cy="463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CasellaDiTesto 1"/>
          <p:cNvSpPr txBox="1">
            <a:spLocks noChangeArrowheads="1"/>
          </p:cNvSpPr>
          <p:nvPr/>
        </p:nvSpPr>
        <p:spPr bwMode="auto">
          <a:xfrm>
            <a:off x="7704138" y="184150"/>
            <a:ext cx="26289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algn="r" eaLnBrk="1" hangingPunct="1"/>
            <a:r>
              <a:rPr lang="it-IT" sz="1400">
                <a:latin typeface="Arial" pitchFamily="34" charset="0"/>
                <a:cs typeface="Arial" pitchFamily="34" charset="0"/>
              </a:rPr>
              <a:t>Perché la ISO 50001 in ABS </a:t>
            </a:r>
          </a:p>
        </p:txBody>
      </p:sp>
      <p:grpSp>
        <p:nvGrpSpPr>
          <p:cNvPr id="10244" name="Gruppo 5"/>
          <p:cNvGrpSpPr>
            <a:grpSpLocks/>
          </p:cNvGrpSpPr>
          <p:nvPr/>
        </p:nvGrpSpPr>
        <p:grpSpPr bwMode="auto">
          <a:xfrm>
            <a:off x="8064500" y="554038"/>
            <a:ext cx="2208213" cy="100012"/>
            <a:chOff x="0" y="0"/>
            <a:chExt cx="3047999" cy="199159"/>
          </a:xfrm>
        </p:grpSpPr>
        <p:sp>
          <p:nvSpPr>
            <p:cNvPr id="12" name="Rettangolo 11"/>
            <p:cNvSpPr/>
            <p:nvPr/>
          </p:nvSpPr>
          <p:spPr>
            <a:xfrm>
              <a:off x="0" y="0"/>
              <a:ext cx="606971" cy="1991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3" name="Rettangolo 12"/>
            <p:cNvSpPr/>
            <p:nvPr/>
          </p:nvSpPr>
          <p:spPr>
            <a:xfrm>
              <a:off x="624501" y="0"/>
              <a:ext cx="604779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4" name="Rettangolo 13"/>
            <p:cNvSpPr/>
            <p:nvPr/>
          </p:nvSpPr>
          <p:spPr>
            <a:xfrm>
              <a:off x="1229280" y="0"/>
              <a:ext cx="604779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5" name="Rettangolo 14"/>
            <p:cNvSpPr/>
            <p:nvPr/>
          </p:nvSpPr>
          <p:spPr>
            <a:xfrm>
              <a:off x="1834059" y="0"/>
              <a:ext cx="606969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6" name="Rettangolo 15"/>
            <p:cNvSpPr/>
            <p:nvPr/>
          </p:nvSpPr>
          <p:spPr>
            <a:xfrm>
              <a:off x="2441028" y="0"/>
              <a:ext cx="606971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</p:grpSp>
      <p:pic>
        <p:nvPicPr>
          <p:cNvPr id="10245" name="Picture 2" descr="Z:\2015\ABS\Presentazione_ABS\Immagini\IGQ_Energ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87863"/>
            <a:ext cx="2035175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uppo 32"/>
          <p:cNvGrpSpPr>
            <a:grpSpLocks/>
          </p:cNvGrpSpPr>
          <p:nvPr/>
        </p:nvGrpSpPr>
        <p:grpSpPr bwMode="auto">
          <a:xfrm>
            <a:off x="215900" y="107950"/>
            <a:ext cx="10433050" cy="5616575"/>
            <a:chOff x="215900" y="108127"/>
            <a:chExt cx="10433050" cy="5616398"/>
          </a:xfrm>
        </p:grpSpPr>
        <p:graphicFrame>
          <p:nvGraphicFramePr>
            <p:cNvPr id="6" name="Diagramma 5"/>
            <p:cNvGraphicFramePr/>
            <p:nvPr/>
          </p:nvGraphicFramePr>
          <p:xfrm>
            <a:off x="1719306" y="108127"/>
            <a:ext cx="7128933" cy="4752622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4" r:lo="rId5" r:qs="rId6" r:cs="rId7"/>
            </a:graphicData>
          </a:graphic>
        </p:graphicFrame>
        <p:sp>
          <p:nvSpPr>
            <p:cNvPr id="11276" name="CasellaDiTesto 6"/>
            <p:cNvSpPr txBox="1">
              <a:spLocks noChangeArrowheads="1"/>
            </p:cNvSpPr>
            <p:nvPr/>
          </p:nvSpPr>
          <p:spPr bwMode="auto">
            <a:xfrm>
              <a:off x="215900" y="3932294"/>
              <a:ext cx="1243013" cy="13858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9pPr>
            </a:lstStyle>
            <a:p>
              <a:pPr algn="ctr" eaLnBrk="1" hangingPunct="1"/>
              <a:r>
                <a:rPr lang="it-IT" sz="1200" b="1">
                  <a:latin typeface="Arial" pitchFamily="34" charset="0"/>
                  <a:cs typeface="Arial" pitchFamily="34" charset="0"/>
                </a:rPr>
                <a:t>Costituzione Gruppo di Lavoro Energia</a:t>
              </a:r>
            </a:p>
            <a:p>
              <a:pPr algn="ctr" eaLnBrk="1" hangingPunct="1"/>
              <a:r>
                <a:rPr lang="it-IT" sz="1200" b="1">
                  <a:latin typeface="Arial" pitchFamily="34" charset="0"/>
                  <a:cs typeface="Arial" pitchFamily="34" charset="0"/>
                </a:rPr>
                <a:t>Team Energia, Tavoli Eff.</a:t>
              </a:r>
            </a:p>
            <a:p>
              <a:pPr algn="ctr" eaLnBrk="1" hangingPunct="1"/>
              <a:endParaRPr lang="it-IT" sz="1200" b="1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Freccia angolare in su 7"/>
            <p:cNvSpPr/>
            <p:nvPr/>
          </p:nvSpPr>
          <p:spPr>
            <a:xfrm>
              <a:off x="1243013" y="5054621"/>
              <a:ext cx="7575550" cy="288916"/>
            </a:xfrm>
            <a:prstGeom prst="bentUpArrow">
              <a:avLst/>
            </a:prstGeom>
            <a:solidFill>
              <a:srgbClr val="CC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278" name="CasellaDiTesto 8"/>
            <p:cNvSpPr txBox="1">
              <a:spLocks noChangeArrowheads="1"/>
            </p:cNvSpPr>
            <p:nvPr/>
          </p:nvSpPr>
          <p:spPr bwMode="auto">
            <a:xfrm>
              <a:off x="1754188" y="5438784"/>
              <a:ext cx="1187450" cy="276216"/>
            </a:xfrm>
            <a:prstGeom prst="rect">
              <a:avLst/>
            </a:prstGeom>
            <a:gradFill rotWithShape="0"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174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9pPr>
            </a:lstStyle>
            <a:p>
              <a:pPr eaLnBrk="1" hangingPunct="1"/>
              <a:r>
                <a:rPr lang="it-IT" sz="120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settembre 14</a:t>
              </a:r>
            </a:p>
          </p:txBody>
        </p:sp>
        <p:sp>
          <p:nvSpPr>
            <p:cNvPr id="10" name="Freccia a destra 9"/>
            <p:cNvSpPr/>
            <p:nvPr/>
          </p:nvSpPr>
          <p:spPr>
            <a:xfrm rot="16200000">
              <a:off x="2051056" y="5181615"/>
              <a:ext cx="398450" cy="144463"/>
            </a:xfrm>
            <a:prstGeom prst="rightArrow">
              <a:avLst/>
            </a:prstGeom>
            <a:solidFill>
              <a:srgbClr val="CC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280" name="CasellaDiTesto 10"/>
            <p:cNvSpPr txBox="1">
              <a:spLocks noChangeArrowheads="1"/>
            </p:cNvSpPr>
            <p:nvPr/>
          </p:nvSpPr>
          <p:spPr bwMode="auto">
            <a:xfrm>
              <a:off x="3114675" y="5448309"/>
              <a:ext cx="1187450" cy="276216"/>
            </a:xfrm>
            <a:prstGeom prst="rect">
              <a:avLst/>
            </a:prstGeom>
            <a:gradFill rotWithShape="0"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174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9pPr>
            </a:lstStyle>
            <a:p>
              <a:pPr eaLnBrk="1" hangingPunct="1"/>
              <a:r>
                <a:rPr lang="it-IT" sz="120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Dicembre 14</a:t>
              </a:r>
            </a:p>
          </p:txBody>
        </p:sp>
        <p:sp>
          <p:nvSpPr>
            <p:cNvPr id="12" name="Freccia a destra 11"/>
            <p:cNvSpPr/>
            <p:nvPr/>
          </p:nvSpPr>
          <p:spPr>
            <a:xfrm rot="16200000">
              <a:off x="3397256" y="5181615"/>
              <a:ext cx="398450" cy="144463"/>
            </a:xfrm>
            <a:prstGeom prst="rightArrow">
              <a:avLst/>
            </a:prstGeom>
            <a:solidFill>
              <a:srgbClr val="CC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282" name="CasellaDiTesto 12"/>
            <p:cNvSpPr txBox="1">
              <a:spLocks noChangeArrowheads="1"/>
            </p:cNvSpPr>
            <p:nvPr/>
          </p:nvSpPr>
          <p:spPr bwMode="auto">
            <a:xfrm>
              <a:off x="4770438" y="5437197"/>
              <a:ext cx="1187450" cy="276216"/>
            </a:xfrm>
            <a:prstGeom prst="rect">
              <a:avLst/>
            </a:prstGeom>
            <a:gradFill rotWithShape="0"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174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9pPr>
            </a:lstStyle>
            <a:p>
              <a:pPr eaLnBrk="1" hangingPunct="1"/>
              <a:r>
                <a:rPr lang="it-IT" sz="120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Aprile 15</a:t>
              </a:r>
            </a:p>
          </p:txBody>
        </p:sp>
        <p:sp>
          <p:nvSpPr>
            <p:cNvPr id="14" name="Freccia a destra 13"/>
            <p:cNvSpPr/>
            <p:nvPr/>
          </p:nvSpPr>
          <p:spPr>
            <a:xfrm rot="16200000">
              <a:off x="5053018" y="5181616"/>
              <a:ext cx="398450" cy="144462"/>
            </a:xfrm>
            <a:prstGeom prst="rightArrow">
              <a:avLst/>
            </a:prstGeom>
            <a:solidFill>
              <a:srgbClr val="CC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284" name="CasellaDiTesto 14"/>
            <p:cNvSpPr txBox="1">
              <a:spLocks noChangeArrowheads="1"/>
            </p:cNvSpPr>
            <p:nvPr/>
          </p:nvSpPr>
          <p:spPr bwMode="auto">
            <a:xfrm>
              <a:off x="6354763" y="5437197"/>
              <a:ext cx="1187450" cy="276216"/>
            </a:xfrm>
            <a:prstGeom prst="rect">
              <a:avLst/>
            </a:prstGeom>
            <a:gradFill rotWithShape="0"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174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9pPr>
            </a:lstStyle>
            <a:p>
              <a:pPr eaLnBrk="1" hangingPunct="1"/>
              <a:r>
                <a:rPr lang="it-IT" sz="120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Maggio 15</a:t>
              </a:r>
            </a:p>
          </p:txBody>
        </p:sp>
        <p:sp>
          <p:nvSpPr>
            <p:cNvPr id="16" name="Freccia a destra 15"/>
            <p:cNvSpPr/>
            <p:nvPr/>
          </p:nvSpPr>
          <p:spPr>
            <a:xfrm rot="16200000">
              <a:off x="6638137" y="5182409"/>
              <a:ext cx="398450" cy="142875"/>
            </a:xfrm>
            <a:prstGeom prst="rightArrow">
              <a:avLst/>
            </a:prstGeom>
            <a:solidFill>
              <a:srgbClr val="CC660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286" name="CasellaDiTesto 16"/>
            <p:cNvSpPr txBox="1">
              <a:spLocks noChangeArrowheads="1"/>
            </p:cNvSpPr>
            <p:nvPr/>
          </p:nvSpPr>
          <p:spPr bwMode="auto">
            <a:xfrm>
              <a:off x="8245673" y="5434022"/>
              <a:ext cx="1187450" cy="276216"/>
            </a:xfrm>
            <a:prstGeom prst="rect">
              <a:avLst/>
            </a:prstGeom>
            <a:gradFill rotWithShape="0"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174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9pPr>
            </a:lstStyle>
            <a:p>
              <a:pPr eaLnBrk="1" hangingPunct="1"/>
              <a:r>
                <a:rPr lang="it-IT" sz="120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Luglio 15</a:t>
              </a:r>
            </a:p>
          </p:txBody>
        </p:sp>
        <p:sp>
          <p:nvSpPr>
            <p:cNvPr id="11287" name="CasellaDiTesto 17"/>
            <p:cNvSpPr txBox="1">
              <a:spLocks noChangeArrowheads="1"/>
            </p:cNvSpPr>
            <p:nvPr/>
          </p:nvSpPr>
          <p:spPr bwMode="auto">
            <a:xfrm>
              <a:off x="1160463" y="3005224"/>
              <a:ext cx="1009650" cy="461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9pPr>
            </a:lstStyle>
            <a:p>
              <a:pPr algn="ctr" eaLnBrk="1" hangingPunct="1"/>
              <a:r>
                <a:rPr lang="it-IT" sz="1200" b="1">
                  <a:latin typeface="Arial" pitchFamily="34" charset="0"/>
                  <a:cs typeface="Arial" pitchFamily="34" charset="0"/>
                </a:rPr>
                <a:t>Bilancio energetico</a:t>
              </a:r>
            </a:p>
          </p:txBody>
        </p:sp>
        <p:sp>
          <p:nvSpPr>
            <p:cNvPr id="11288" name="CasellaDiTesto 18"/>
            <p:cNvSpPr txBox="1">
              <a:spLocks noChangeArrowheads="1"/>
            </p:cNvSpPr>
            <p:nvPr/>
          </p:nvSpPr>
          <p:spPr bwMode="auto">
            <a:xfrm>
              <a:off x="2193925" y="2536925"/>
              <a:ext cx="598488" cy="2778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9pPr>
            </a:lstStyle>
            <a:p>
              <a:pPr eaLnBrk="1" hangingPunct="1"/>
              <a:r>
                <a:rPr lang="it-IT" sz="1200" b="1">
                  <a:latin typeface="Arial" pitchFamily="34" charset="0"/>
                  <a:cs typeface="Arial" pitchFamily="34" charset="0"/>
                </a:rPr>
                <a:t>IPE</a:t>
              </a:r>
            </a:p>
          </p:txBody>
        </p:sp>
        <p:sp>
          <p:nvSpPr>
            <p:cNvPr id="11289" name="CasellaDiTesto 19"/>
            <p:cNvSpPr txBox="1">
              <a:spLocks noChangeArrowheads="1"/>
            </p:cNvSpPr>
            <p:nvPr/>
          </p:nvSpPr>
          <p:spPr bwMode="auto">
            <a:xfrm>
              <a:off x="4918075" y="528802"/>
              <a:ext cx="1008063" cy="461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9pPr>
            </a:lstStyle>
            <a:p>
              <a:pPr algn="ctr" eaLnBrk="1" hangingPunct="1"/>
              <a:r>
                <a:rPr lang="it-IT" sz="1200" b="1">
                  <a:latin typeface="Arial" pitchFamily="34" charset="0"/>
                  <a:cs typeface="Arial" pitchFamily="34" charset="0"/>
                </a:rPr>
                <a:t>Modifica MGI</a:t>
              </a:r>
            </a:p>
          </p:txBody>
        </p:sp>
        <p:sp>
          <p:nvSpPr>
            <p:cNvPr id="11290" name="CasellaDiTesto 20"/>
            <p:cNvSpPr txBox="1">
              <a:spLocks noChangeArrowheads="1"/>
            </p:cNvSpPr>
            <p:nvPr/>
          </p:nvSpPr>
          <p:spPr bwMode="auto">
            <a:xfrm>
              <a:off x="2787650" y="1860672"/>
              <a:ext cx="1008063" cy="460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9pPr>
            </a:lstStyle>
            <a:p>
              <a:pPr algn="ctr" eaLnBrk="1" hangingPunct="1"/>
              <a:r>
                <a:rPr lang="it-IT" sz="1200" b="1" dirty="0">
                  <a:latin typeface="Arial" pitchFamily="34" charset="0"/>
                  <a:cs typeface="Arial" pitchFamily="34" charset="0"/>
                </a:rPr>
                <a:t>Registro Interventi</a:t>
              </a:r>
            </a:p>
          </p:txBody>
        </p:sp>
        <p:sp>
          <p:nvSpPr>
            <p:cNvPr id="11291" name="CasellaDiTesto 21"/>
            <p:cNvSpPr txBox="1">
              <a:spLocks noChangeArrowheads="1"/>
            </p:cNvSpPr>
            <p:nvPr/>
          </p:nvSpPr>
          <p:spPr bwMode="auto">
            <a:xfrm>
              <a:off x="3400425" y="1211405"/>
              <a:ext cx="1008063" cy="461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9pPr>
            </a:lstStyle>
            <a:p>
              <a:pPr algn="ctr" eaLnBrk="1" hangingPunct="1"/>
              <a:r>
                <a:rPr lang="it-IT" sz="1200" b="1">
                  <a:latin typeface="Arial" pitchFamily="34" charset="0"/>
                  <a:cs typeface="Arial" pitchFamily="34" charset="0"/>
                </a:rPr>
                <a:t>Definizione Baseline</a:t>
              </a:r>
            </a:p>
          </p:txBody>
        </p:sp>
        <p:sp>
          <p:nvSpPr>
            <p:cNvPr id="11292" name="CasellaDiTesto 23"/>
            <p:cNvSpPr txBox="1">
              <a:spLocks noChangeArrowheads="1"/>
            </p:cNvSpPr>
            <p:nvPr/>
          </p:nvSpPr>
          <p:spPr bwMode="auto">
            <a:xfrm>
              <a:off x="4033838" y="749457"/>
              <a:ext cx="1008062" cy="4619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9pPr>
            </a:lstStyle>
            <a:p>
              <a:pPr algn="ctr" eaLnBrk="1" hangingPunct="1"/>
              <a:r>
                <a:rPr lang="it-IT" sz="1200" b="1">
                  <a:latin typeface="Arial" pitchFamily="34" charset="0"/>
                  <a:cs typeface="Arial" pitchFamily="34" charset="0"/>
                </a:rPr>
                <a:t>Diagnosi Energetica</a:t>
              </a:r>
            </a:p>
          </p:txBody>
        </p:sp>
        <p:pic>
          <p:nvPicPr>
            <p:cNvPr id="11293" name="Picture 2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18563" y="590183"/>
              <a:ext cx="1830387" cy="2592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1294" name="CasellaDiTesto 22"/>
            <p:cNvSpPr txBox="1">
              <a:spLocks noChangeArrowheads="1"/>
            </p:cNvSpPr>
            <p:nvPr/>
          </p:nvSpPr>
          <p:spPr bwMode="auto">
            <a:xfrm>
              <a:off x="6140024" y="544366"/>
              <a:ext cx="1008062" cy="4619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ignika" pitchFamily="2" charset="0"/>
                  <a:ea typeface="ヒラギノ角ゴ Pro W3"/>
                  <a:cs typeface="ヒラギノ角ゴ Pro W3"/>
                </a:defRPr>
              </a:lvl9pPr>
            </a:lstStyle>
            <a:p>
              <a:pPr algn="ctr" eaLnBrk="1" hangingPunct="1"/>
              <a:r>
                <a:rPr lang="it-IT" sz="1200" b="1">
                  <a:latin typeface="Arial" pitchFamily="34" charset="0"/>
                  <a:cs typeface="Arial" pitchFamily="34" charset="0"/>
                </a:rPr>
                <a:t>Audit Interno</a:t>
              </a:r>
            </a:p>
          </p:txBody>
        </p:sp>
      </p:grpSp>
      <p:pic>
        <p:nvPicPr>
          <p:cNvPr id="11267" name="Picture 7" descr="Y:\Company Line\Loghi\ABS\ABS_logo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5270500"/>
            <a:ext cx="611188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itolo 1"/>
          <p:cNvSpPr txBox="1">
            <a:spLocks/>
          </p:cNvSpPr>
          <p:nvPr/>
        </p:nvSpPr>
        <p:spPr bwMode="auto">
          <a:xfrm>
            <a:off x="25400" y="36513"/>
            <a:ext cx="26352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algn="ctr"/>
            <a:r>
              <a:rPr lang="it-IT" sz="1400" b="1">
                <a:latin typeface="Arial" pitchFamily="34" charset="0"/>
                <a:cs typeface="Arial" pitchFamily="34" charset="0"/>
              </a:rPr>
              <a:t>Il Percorso</a:t>
            </a:r>
          </a:p>
        </p:txBody>
      </p:sp>
      <p:grpSp>
        <p:nvGrpSpPr>
          <p:cNvPr id="11269" name="Gruppo 27"/>
          <p:cNvGrpSpPr>
            <a:grpSpLocks/>
          </p:cNvGrpSpPr>
          <p:nvPr/>
        </p:nvGrpSpPr>
        <p:grpSpPr bwMode="auto">
          <a:xfrm>
            <a:off x="220663" y="461963"/>
            <a:ext cx="1538287" cy="109537"/>
            <a:chOff x="0" y="0"/>
            <a:chExt cx="3047999" cy="199159"/>
          </a:xfrm>
        </p:grpSpPr>
        <p:sp>
          <p:nvSpPr>
            <p:cNvPr id="29" name="Rettangolo 28"/>
            <p:cNvSpPr/>
            <p:nvPr/>
          </p:nvSpPr>
          <p:spPr>
            <a:xfrm>
              <a:off x="0" y="0"/>
              <a:ext cx="607083" cy="1991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30" name="Rettangolo 29"/>
            <p:cNvSpPr/>
            <p:nvPr/>
          </p:nvSpPr>
          <p:spPr>
            <a:xfrm>
              <a:off x="1229894" y="0"/>
              <a:ext cx="607085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31" name="Rettangolo 30"/>
            <p:cNvSpPr/>
            <p:nvPr/>
          </p:nvSpPr>
          <p:spPr>
            <a:xfrm>
              <a:off x="1836978" y="0"/>
              <a:ext cx="603938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32" name="Rettangolo 31"/>
            <p:cNvSpPr/>
            <p:nvPr/>
          </p:nvSpPr>
          <p:spPr>
            <a:xfrm>
              <a:off x="2440916" y="0"/>
              <a:ext cx="607083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33" name="Rettangolo 32"/>
            <p:cNvSpPr/>
            <p:nvPr/>
          </p:nvSpPr>
          <p:spPr>
            <a:xfrm>
              <a:off x="622811" y="0"/>
              <a:ext cx="607083" cy="1991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</p:grpSp>
      <p:sp>
        <p:nvSpPr>
          <p:cNvPr id="34" name="CasellaDiTesto 33"/>
          <p:cNvSpPr txBox="1"/>
          <p:nvPr/>
        </p:nvSpPr>
        <p:spPr>
          <a:xfrm>
            <a:off x="3168427" y="3543052"/>
            <a:ext cx="1008063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200" b="1" dirty="0">
                <a:latin typeface="+mj-lt"/>
                <a:ea typeface="ヒラギノ角ゴ Pro W3" charset="-128"/>
                <a:cs typeface="+mn-cs"/>
              </a:rPr>
              <a:t>Definizione del confine</a:t>
            </a:r>
          </a:p>
        </p:txBody>
      </p:sp>
      <p:sp>
        <p:nvSpPr>
          <p:cNvPr id="35" name="CasellaDiTesto 34"/>
          <p:cNvSpPr txBox="1"/>
          <p:nvPr/>
        </p:nvSpPr>
        <p:spPr>
          <a:xfrm>
            <a:off x="4498752" y="3182689"/>
            <a:ext cx="1008063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200" b="1" dirty="0" err="1">
                <a:latin typeface="+mj-lt"/>
                <a:ea typeface="ヒラギノ角ゴ Pro W3" charset="-128"/>
                <a:cs typeface="+mn-cs"/>
              </a:rPr>
              <a:t>Pre</a:t>
            </a:r>
            <a:r>
              <a:rPr lang="it-IT" sz="1200" b="1" dirty="0">
                <a:latin typeface="+mj-lt"/>
                <a:ea typeface="ヒラギノ角ゴ Pro W3" charset="-128"/>
                <a:cs typeface="+mn-cs"/>
              </a:rPr>
              <a:t>-verifica IGQ</a:t>
            </a:r>
          </a:p>
        </p:txBody>
      </p:sp>
      <p:sp>
        <p:nvSpPr>
          <p:cNvPr id="36" name="CasellaDiTesto 35"/>
          <p:cNvSpPr txBox="1"/>
          <p:nvPr/>
        </p:nvSpPr>
        <p:spPr>
          <a:xfrm>
            <a:off x="5471890" y="2606427"/>
            <a:ext cx="1166812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200" b="1" dirty="0">
                <a:latin typeface="+mj-lt"/>
                <a:ea typeface="ヒラギノ角ゴ Pro W3" charset="-128"/>
                <a:cs typeface="+mn-cs"/>
              </a:rPr>
              <a:t>Applicazione nuove Baseline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asellaDiTesto 3"/>
          <p:cNvSpPr txBox="1">
            <a:spLocks noChangeArrowheads="1"/>
          </p:cNvSpPr>
          <p:nvPr/>
        </p:nvSpPr>
        <p:spPr bwMode="auto">
          <a:xfrm>
            <a:off x="8496300" y="171450"/>
            <a:ext cx="19081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it-IT" sz="1400" b="1">
                <a:latin typeface="Arial" pitchFamily="34" charset="0"/>
                <a:cs typeface="Arial" pitchFamily="34" charset="0"/>
              </a:rPr>
              <a:t>Gli strumenti</a:t>
            </a:r>
          </a:p>
        </p:txBody>
      </p:sp>
      <p:sp>
        <p:nvSpPr>
          <p:cNvPr id="12291" name="CasellaDiTesto 14"/>
          <p:cNvSpPr txBox="1">
            <a:spLocks noChangeArrowheads="1"/>
          </p:cNvSpPr>
          <p:nvPr/>
        </p:nvSpPr>
        <p:spPr bwMode="auto">
          <a:xfrm>
            <a:off x="2951163" y="355600"/>
            <a:ext cx="44656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it-IT" sz="2400" b="1">
                <a:latin typeface="Arial" pitchFamily="34" charset="0"/>
                <a:cs typeface="Arial" pitchFamily="34" charset="0"/>
              </a:rPr>
              <a:t> Il Team</a:t>
            </a:r>
          </a:p>
        </p:txBody>
      </p:sp>
      <p:graphicFrame>
        <p:nvGraphicFramePr>
          <p:cNvPr id="2" name="Diagramma 1"/>
          <p:cNvGraphicFramePr/>
          <p:nvPr/>
        </p:nvGraphicFramePr>
        <p:xfrm>
          <a:off x="-359965" y="950243"/>
          <a:ext cx="72009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12293" name="Gruppo 14"/>
          <p:cNvGrpSpPr>
            <a:grpSpLocks/>
          </p:cNvGrpSpPr>
          <p:nvPr/>
        </p:nvGrpSpPr>
        <p:grpSpPr bwMode="auto">
          <a:xfrm>
            <a:off x="8640763" y="479425"/>
            <a:ext cx="1317625" cy="69850"/>
            <a:chOff x="0" y="0"/>
            <a:chExt cx="3047999" cy="199159"/>
          </a:xfrm>
        </p:grpSpPr>
        <p:sp>
          <p:nvSpPr>
            <p:cNvPr id="16" name="Rettangolo 15"/>
            <p:cNvSpPr/>
            <p:nvPr/>
          </p:nvSpPr>
          <p:spPr>
            <a:xfrm>
              <a:off x="0" y="0"/>
              <a:ext cx="605926" cy="1991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7" name="Rettangolo 16"/>
            <p:cNvSpPr/>
            <p:nvPr/>
          </p:nvSpPr>
          <p:spPr>
            <a:xfrm>
              <a:off x="1230215" y="0"/>
              <a:ext cx="605929" cy="199159"/>
            </a:xfrm>
            <a:prstGeom prst="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8" name="Rettangolo 17"/>
            <p:cNvSpPr/>
            <p:nvPr/>
          </p:nvSpPr>
          <p:spPr>
            <a:xfrm>
              <a:off x="1836144" y="0"/>
              <a:ext cx="605926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9" name="Rettangolo 18"/>
            <p:cNvSpPr/>
            <p:nvPr/>
          </p:nvSpPr>
          <p:spPr>
            <a:xfrm>
              <a:off x="2442070" y="0"/>
              <a:ext cx="605929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20" name="Rettangolo 19"/>
            <p:cNvSpPr/>
            <p:nvPr/>
          </p:nvSpPr>
          <p:spPr>
            <a:xfrm>
              <a:off x="624289" y="0"/>
              <a:ext cx="605926" cy="1991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</p:grpSp>
      <p:grpSp>
        <p:nvGrpSpPr>
          <p:cNvPr id="21" name="Gruppo 20"/>
          <p:cNvGrpSpPr/>
          <p:nvPr/>
        </p:nvGrpSpPr>
        <p:grpSpPr>
          <a:xfrm>
            <a:off x="7481367" y="3902571"/>
            <a:ext cx="3120390" cy="1136392"/>
            <a:chOff x="3240404" y="3039520"/>
            <a:chExt cx="3120390" cy="1136392"/>
          </a:xfrm>
          <a:scene3d>
            <a:camera prst="orthographicFront"/>
            <a:lightRig rig="chilly" dir="t"/>
          </a:scene3d>
        </p:grpSpPr>
        <p:sp>
          <p:nvSpPr>
            <p:cNvPr id="22" name="Rettangolo arrotondato 21"/>
            <p:cNvSpPr/>
            <p:nvPr/>
          </p:nvSpPr>
          <p:spPr>
            <a:xfrm>
              <a:off x="3240404" y="3039520"/>
              <a:ext cx="3120390" cy="1136392"/>
            </a:xfrm>
            <a:prstGeom prst="roundRect">
              <a:avLst/>
            </a:prstGeom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Rettangolo 22"/>
            <p:cNvSpPr/>
            <p:nvPr/>
          </p:nvSpPr>
          <p:spPr>
            <a:xfrm>
              <a:off x="3295878" y="3094994"/>
              <a:ext cx="3009442" cy="1025444"/>
            </a:xfrm>
            <a:prstGeom prst="rect">
              <a:avLst/>
            </a:prstGeom>
            <a:sp3d z="127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14300" tIns="114300" rIns="114300" bIns="114300" spcCol="1270" anchor="ctr"/>
            <a:lstStyle/>
            <a:p>
              <a:pPr algn="ctr" defTabSz="13335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it-IT" sz="3000" dirty="0">
                  <a:latin typeface="Arial" pitchFamily="34" charset="0"/>
                  <a:cs typeface="Arial" pitchFamily="34" charset="0"/>
                </a:rPr>
                <a:t>Referente di reparto</a:t>
              </a:r>
              <a:endParaRPr lang="it-IT" sz="30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" name="Freccia a destra con strisce 2"/>
          <p:cNvSpPr/>
          <p:nvPr/>
        </p:nvSpPr>
        <p:spPr>
          <a:xfrm>
            <a:off x="6408738" y="4262438"/>
            <a:ext cx="936625" cy="504825"/>
          </a:xfrm>
          <a:prstGeom prst="striped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2296" name="CasellaDiTesto 3"/>
          <p:cNvSpPr txBox="1">
            <a:spLocks noChangeArrowheads="1"/>
          </p:cNvSpPr>
          <p:nvPr/>
        </p:nvSpPr>
        <p:spPr bwMode="auto">
          <a:xfrm>
            <a:off x="431800" y="1733550"/>
            <a:ext cx="21605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it-IT">
                <a:latin typeface="Arial" pitchFamily="34" charset="0"/>
                <a:cs typeface="Arial" pitchFamily="34" charset="0"/>
              </a:rPr>
              <a:t>multidisciplinarietà</a:t>
            </a:r>
          </a:p>
        </p:txBody>
      </p:sp>
      <p:sp>
        <p:nvSpPr>
          <p:cNvPr id="12297" name="CasellaDiTesto 25"/>
          <p:cNvSpPr txBox="1">
            <a:spLocks noChangeArrowheads="1"/>
          </p:cNvSpPr>
          <p:nvPr/>
        </p:nvSpPr>
        <p:spPr bwMode="auto">
          <a:xfrm>
            <a:off x="623888" y="2236788"/>
            <a:ext cx="21605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it-IT">
                <a:latin typeface="Arial" pitchFamily="34" charset="0"/>
                <a:cs typeface="Arial" pitchFamily="34" charset="0"/>
              </a:rPr>
              <a:t>autorevolezza</a:t>
            </a:r>
          </a:p>
        </p:txBody>
      </p:sp>
      <p:sp>
        <p:nvSpPr>
          <p:cNvPr id="12298" name="CasellaDiTesto 26"/>
          <p:cNvSpPr txBox="1">
            <a:spLocks noChangeArrowheads="1"/>
          </p:cNvSpPr>
          <p:nvPr/>
        </p:nvSpPr>
        <p:spPr bwMode="auto">
          <a:xfrm>
            <a:off x="209550" y="1311275"/>
            <a:ext cx="2673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it-IT">
                <a:latin typeface="Arial" pitchFamily="34" charset="0"/>
                <a:cs typeface="Arial" pitchFamily="34" charset="0"/>
              </a:rPr>
              <a:t>Commitment direzionale</a:t>
            </a:r>
          </a:p>
        </p:txBody>
      </p:sp>
      <p:sp>
        <p:nvSpPr>
          <p:cNvPr id="12299" name="CasellaDiTesto 27"/>
          <p:cNvSpPr txBox="1">
            <a:spLocks noChangeArrowheads="1"/>
          </p:cNvSpPr>
          <p:nvPr/>
        </p:nvSpPr>
        <p:spPr bwMode="auto">
          <a:xfrm>
            <a:off x="555625" y="2822575"/>
            <a:ext cx="21605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it-IT">
                <a:latin typeface="Arial" pitchFamily="34" charset="0"/>
                <a:cs typeface="Arial" pitchFamily="34" charset="0"/>
              </a:rPr>
              <a:t>Competenze energetiche</a:t>
            </a:r>
          </a:p>
        </p:txBody>
      </p:sp>
      <p:sp>
        <p:nvSpPr>
          <p:cNvPr id="12300" name="CasellaDiTesto 28"/>
          <p:cNvSpPr txBox="1">
            <a:spLocks noChangeArrowheads="1"/>
          </p:cNvSpPr>
          <p:nvPr/>
        </p:nvSpPr>
        <p:spPr bwMode="auto">
          <a:xfrm>
            <a:off x="431800" y="3460750"/>
            <a:ext cx="21605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it-IT">
                <a:latin typeface="Arial" pitchFamily="34" charset="0"/>
                <a:cs typeface="Arial" pitchFamily="34" charset="0"/>
              </a:rPr>
              <a:t>coordinamento</a:t>
            </a:r>
          </a:p>
        </p:txBody>
      </p:sp>
      <p:sp>
        <p:nvSpPr>
          <p:cNvPr id="12301" name="CasellaDiTesto 29"/>
          <p:cNvSpPr txBox="1">
            <a:spLocks noChangeArrowheads="1"/>
          </p:cNvSpPr>
          <p:nvPr/>
        </p:nvSpPr>
        <p:spPr bwMode="auto">
          <a:xfrm>
            <a:off x="555625" y="4144963"/>
            <a:ext cx="21605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it-IT">
                <a:latin typeface="Arial" pitchFamily="34" charset="0"/>
                <a:cs typeface="Arial" pitchFamily="34" charset="0"/>
              </a:rPr>
              <a:t>opportunità</a:t>
            </a:r>
          </a:p>
        </p:txBody>
      </p:sp>
      <p:sp>
        <p:nvSpPr>
          <p:cNvPr id="12302" name="CasellaDiTesto 30"/>
          <p:cNvSpPr txBox="1">
            <a:spLocks noChangeArrowheads="1"/>
          </p:cNvSpPr>
          <p:nvPr/>
        </p:nvSpPr>
        <p:spPr bwMode="auto">
          <a:xfrm>
            <a:off x="466725" y="4614863"/>
            <a:ext cx="2159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it-IT">
                <a:latin typeface="Arial" pitchFamily="34" charset="0"/>
                <a:cs typeface="Arial" pitchFamily="34" charset="0"/>
              </a:rPr>
              <a:t>Competenze tecnologiche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400675" y="2462213"/>
            <a:ext cx="3929063" cy="2160587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ヒラギノ角ゴ Pro W3" charset="-128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ヒラギノ角ゴ Pro W3" charset="-128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ヒラギノ角ゴ Pro W3" charset="-128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ヒラギノ角ゴ Pro W3" charset="-128"/>
              </a:defRPr>
            </a:lvl9pPr>
          </a:lstStyle>
          <a:p>
            <a:pPr marL="0" indent="0">
              <a:buFontTx/>
              <a:buNone/>
              <a:defRPr/>
            </a:pPr>
            <a:endParaRPr lang="en-US" sz="1800" dirty="0" smtClean="0">
              <a:latin typeface="Arial" pitchFamily="34" charset="0"/>
              <a:ea typeface="ヒラギノ角ゴ Pro W3"/>
              <a:cs typeface="Arial" pitchFamily="34" charset="0"/>
            </a:endParaRPr>
          </a:p>
          <a:p>
            <a:pPr lvl="1">
              <a:defRPr/>
            </a:pPr>
            <a:endParaRPr lang="en-US" sz="1600" dirty="0" smtClean="0">
              <a:latin typeface="Arial" pitchFamily="34" charset="0"/>
              <a:ea typeface="ヒラギノ角ゴ Pro W3"/>
              <a:cs typeface="Arial" pitchFamily="34" charset="0"/>
            </a:endParaRPr>
          </a:p>
          <a:p>
            <a:pPr>
              <a:defRPr/>
            </a:pPr>
            <a:endParaRPr lang="en-US" sz="1800" dirty="0" smtClean="0">
              <a:latin typeface="Arial" pitchFamily="34" charset="0"/>
              <a:ea typeface="ヒラギノ角ゴ Pro W3"/>
              <a:cs typeface="Arial" pitchFamily="34" charset="0"/>
            </a:endParaRPr>
          </a:p>
          <a:p>
            <a:pPr>
              <a:defRPr/>
            </a:pPr>
            <a:endParaRPr lang="it-IT" sz="1800" u="sng" dirty="0" smtClean="0">
              <a:latin typeface="Arial" pitchFamily="34" charset="0"/>
              <a:ea typeface="ヒラギノ角ゴ Pro W3"/>
              <a:cs typeface="Arial" pitchFamily="34" charset="0"/>
            </a:endParaRPr>
          </a:p>
        </p:txBody>
      </p:sp>
      <p:sp>
        <p:nvSpPr>
          <p:cNvPr id="13315" name="CasellaDiTesto 6"/>
          <p:cNvSpPr txBox="1">
            <a:spLocks noChangeArrowheads="1"/>
          </p:cNvSpPr>
          <p:nvPr/>
        </p:nvSpPr>
        <p:spPr bwMode="auto">
          <a:xfrm>
            <a:off x="647700" y="877888"/>
            <a:ext cx="83534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it-IT" sz="2400" b="1">
                <a:latin typeface="Arial" pitchFamily="34" charset="0"/>
                <a:cs typeface="Arial" pitchFamily="34" charset="0"/>
              </a:rPr>
              <a:t>Gli obiettivi energetici</a:t>
            </a:r>
          </a:p>
        </p:txBody>
      </p:sp>
      <p:sp>
        <p:nvSpPr>
          <p:cNvPr id="8" name="Esplosione 2 7"/>
          <p:cNvSpPr/>
          <p:nvPr/>
        </p:nvSpPr>
        <p:spPr>
          <a:xfrm>
            <a:off x="287338" y="2030413"/>
            <a:ext cx="3673475" cy="2087562"/>
          </a:xfrm>
          <a:prstGeom prst="irregularSeal2">
            <a:avLst/>
          </a:prstGeom>
          <a:solidFill>
            <a:srgbClr val="E6180B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investimenti</a:t>
            </a:r>
          </a:p>
        </p:txBody>
      </p:sp>
      <p:sp>
        <p:nvSpPr>
          <p:cNvPr id="9" name="Esplosione 2 8"/>
          <p:cNvSpPr/>
          <p:nvPr/>
        </p:nvSpPr>
        <p:spPr>
          <a:xfrm>
            <a:off x="3744913" y="2533650"/>
            <a:ext cx="3671887" cy="2089150"/>
          </a:xfrm>
          <a:prstGeom prst="irregularSeal2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Indicatori di Performance</a:t>
            </a:r>
          </a:p>
        </p:txBody>
      </p:sp>
      <p:sp>
        <p:nvSpPr>
          <p:cNvPr id="10" name="Freccia a destra 9"/>
          <p:cNvSpPr/>
          <p:nvPr/>
        </p:nvSpPr>
        <p:spPr>
          <a:xfrm>
            <a:off x="6192838" y="4622800"/>
            <a:ext cx="1655762" cy="647700"/>
          </a:xfrm>
          <a:prstGeom prst="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1" name="Documento 10"/>
          <p:cNvSpPr/>
          <p:nvPr/>
        </p:nvSpPr>
        <p:spPr>
          <a:xfrm>
            <a:off x="8496300" y="4117975"/>
            <a:ext cx="1908175" cy="1584325"/>
          </a:xfrm>
          <a:prstGeom prst="flowChartDocument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b="1" dirty="0">
                <a:latin typeface="Arial" pitchFamily="34" charset="0"/>
                <a:cs typeface="Arial" pitchFamily="34" charset="0"/>
              </a:rPr>
              <a:t>BILANCIO ENERGETICO</a:t>
            </a:r>
          </a:p>
        </p:txBody>
      </p:sp>
      <p:sp>
        <p:nvSpPr>
          <p:cNvPr id="13320" name="CasellaDiTesto 3"/>
          <p:cNvSpPr txBox="1">
            <a:spLocks noChangeArrowheads="1"/>
          </p:cNvSpPr>
          <p:nvPr/>
        </p:nvSpPr>
        <p:spPr bwMode="auto">
          <a:xfrm>
            <a:off x="8496300" y="230188"/>
            <a:ext cx="19081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it-IT" sz="1400" b="1">
                <a:latin typeface="Arial" pitchFamily="34" charset="0"/>
                <a:cs typeface="Arial" pitchFamily="34" charset="0"/>
              </a:rPr>
              <a:t>Gli strumenti</a:t>
            </a:r>
          </a:p>
        </p:txBody>
      </p:sp>
      <p:grpSp>
        <p:nvGrpSpPr>
          <p:cNvPr id="13321" name="Gruppo 12"/>
          <p:cNvGrpSpPr>
            <a:grpSpLocks/>
          </p:cNvGrpSpPr>
          <p:nvPr/>
        </p:nvGrpSpPr>
        <p:grpSpPr bwMode="auto">
          <a:xfrm>
            <a:off x="8640763" y="538163"/>
            <a:ext cx="1317625" cy="68262"/>
            <a:chOff x="0" y="0"/>
            <a:chExt cx="3047999" cy="199159"/>
          </a:xfrm>
        </p:grpSpPr>
        <p:sp>
          <p:nvSpPr>
            <p:cNvPr id="14" name="Rettangolo 13"/>
            <p:cNvSpPr/>
            <p:nvPr/>
          </p:nvSpPr>
          <p:spPr>
            <a:xfrm>
              <a:off x="0" y="0"/>
              <a:ext cx="605926" cy="1991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5" name="Rettangolo 14"/>
            <p:cNvSpPr/>
            <p:nvPr/>
          </p:nvSpPr>
          <p:spPr>
            <a:xfrm>
              <a:off x="1230215" y="0"/>
              <a:ext cx="605929" cy="199159"/>
            </a:xfrm>
            <a:prstGeom prst="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6" name="Rettangolo 15"/>
            <p:cNvSpPr/>
            <p:nvPr/>
          </p:nvSpPr>
          <p:spPr>
            <a:xfrm>
              <a:off x="1836144" y="0"/>
              <a:ext cx="605926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7" name="Rettangolo 16"/>
            <p:cNvSpPr/>
            <p:nvPr/>
          </p:nvSpPr>
          <p:spPr>
            <a:xfrm>
              <a:off x="2442070" y="0"/>
              <a:ext cx="605929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8" name="Rettangolo 17"/>
            <p:cNvSpPr/>
            <p:nvPr/>
          </p:nvSpPr>
          <p:spPr>
            <a:xfrm>
              <a:off x="624289" y="0"/>
              <a:ext cx="605926" cy="1991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uppo 17"/>
          <p:cNvGrpSpPr>
            <a:grpSpLocks/>
          </p:cNvGrpSpPr>
          <p:nvPr/>
        </p:nvGrpSpPr>
        <p:grpSpPr bwMode="auto">
          <a:xfrm>
            <a:off x="936625" y="1022350"/>
            <a:ext cx="5600700" cy="3317875"/>
            <a:chOff x="0" y="0"/>
            <a:chExt cx="7442582" cy="2881346"/>
          </a:xfrm>
        </p:grpSpPr>
        <p:sp>
          <p:nvSpPr>
            <p:cNvPr id="4" name="Freccia a destra 3"/>
            <p:cNvSpPr/>
            <p:nvPr/>
          </p:nvSpPr>
          <p:spPr>
            <a:xfrm>
              <a:off x="2415148" y="0"/>
              <a:ext cx="5027434" cy="1033463"/>
            </a:xfrm>
            <a:prstGeom prst="rightArrow">
              <a:avLst>
                <a:gd name="adj1" fmla="val 100000"/>
                <a:gd name="adj2" fmla="val 50000"/>
              </a:avLst>
            </a:prstGeom>
            <a:solidFill>
              <a:srgbClr val="FF9933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it-IT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energia fusoria </a:t>
              </a:r>
              <a:r>
                <a:rPr lang="it-IT" sz="20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Forno 1</a:t>
              </a:r>
              <a:endParaRPr lang="it-IT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" name="Freccia a destra 4"/>
            <p:cNvSpPr/>
            <p:nvPr/>
          </p:nvSpPr>
          <p:spPr>
            <a:xfrm>
              <a:off x="2410386" y="1909763"/>
              <a:ext cx="4000500" cy="202621"/>
            </a:xfrm>
            <a:prstGeom prst="rightArrow">
              <a:avLst>
                <a:gd name="adj1" fmla="val 100000"/>
                <a:gd name="adj2" fmla="val 50000"/>
              </a:avLst>
            </a:prstGeom>
            <a:solidFill>
              <a:srgbClr val="FF9933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it-IT" sz="9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Trattamento acque                                                                                                  </a:t>
              </a:r>
              <a:endParaRPr lang="it-IT" sz="1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" name="Freccia a destra 5"/>
            <p:cNvSpPr/>
            <p:nvPr/>
          </p:nvSpPr>
          <p:spPr>
            <a:xfrm>
              <a:off x="2410386" y="2095500"/>
              <a:ext cx="4000500" cy="166254"/>
            </a:xfrm>
            <a:prstGeom prst="rightArrow">
              <a:avLst>
                <a:gd name="adj1" fmla="val 100000"/>
                <a:gd name="adj2" fmla="val 50000"/>
              </a:avLst>
            </a:prstGeom>
            <a:solidFill>
              <a:srgbClr val="FF9933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it-IT" sz="9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Fumi    </a:t>
              </a:r>
              <a:r>
                <a:rPr lang="it-IT" sz="900" b="1" dirty="0" smtClean="0">
                  <a:latin typeface="Arial" pitchFamily="34" charset="0"/>
                  <a:cs typeface="Arial" pitchFamily="34" charset="0"/>
                </a:rPr>
                <a:t>                                        </a:t>
              </a:r>
              <a:endParaRPr lang="it-IT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" name="Freccia a destra 6"/>
            <p:cNvSpPr/>
            <p:nvPr/>
          </p:nvSpPr>
          <p:spPr>
            <a:xfrm>
              <a:off x="2410386" y="2247894"/>
              <a:ext cx="4000500" cy="114305"/>
            </a:xfrm>
            <a:prstGeom prst="rightArrow">
              <a:avLst>
                <a:gd name="adj1" fmla="val 100000"/>
                <a:gd name="adj2" fmla="val 50000"/>
              </a:avLst>
            </a:prstGeom>
            <a:solidFill>
              <a:srgbClr val="FF9933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it-IT" sz="9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Laminatoio 1</a:t>
              </a:r>
              <a:endParaRPr lang="it-IT" sz="9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Freccia a destra 7"/>
            <p:cNvSpPr/>
            <p:nvPr/>
          </p:nvSpPr>
          <p:spPr>
            <a:xfrm>
              <a:off x="2410386" y="2352678"/>
              <a:ext cx="4000500" cy="114305"/>
            </a:xfrm>
            <a:prstGeom prst="rightArrow">
              <a:avLst>
                <a:gd name="adj1" fmla="val 100000"/>
                <a:gd name="adj2" fmla="val 50000"/>
              </a:avLst>
            </a:prstGeom>
            <a:solidFill>
              <a:srgbClr val="FF9933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it-IT" sz="9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Aria </a:t>
              </a:r>
              <a:r>
                <a:rPr lang="it-IT" sz="9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compressa</a:t>
              </a:r>
              <a:endParaRPr lang="it-IT" sz="9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" name="Freccia a destra 8"/>
            <p:cNvSpPr/>
            <p:nvPr/>
          </p:nvSpPr>
          <p:spPr>
            <a:xfrm>
              <a:off x="2410370" y="2457448"/>
              <a:ext cx="4000500" cy="114305"/>
            </a:xfrm>
            <a:prstGeom prst="rightArrow">
              <a:avLst>
                <a:gd name="adj1" fmla="val 100000"/>
                <a:gd name="adj2" fmla="val 50000"/>
              </a:avLst>
            </a:prstGeom>
            <a:solidFill>
              <a:srgbClr val="FF9933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it-IT" sz="8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Colata continua</a:t>
              </a:r>
              <a:r>
                <a:rPr lang="it-IT" sz="800" b="1" dirty="0" smtClean="0">
                  <a:latin typeface="Arial" pitchFamily="34" charset="0"/>
                  <a:cs typeface="Arial" pitchFamily="34" charset="0"/>
                </a:rPr>
                <a:t>                                                                             </a:t>
              </a:r>
              <a:endParaRPr lang="it-IT" sz="8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Freccia a destra 9"/>
            <p:cNvSpPr/>
            <p:nvPr/>
          </p:nvSpPr>
          <p:spPr>
            <a:xfrm>
              <a:off x="2410386" y="2557487"/>
              <a:ext cx="4000500" cy="114305"/>
            </a:xfrm>
            <a:prstGeom prst="rightArrow">
              <a:avLst>
                <a:gd name="adj1" fmla="val 100000"/>
                <a:gd name="adj2" fmla="val 50000"/>
              </a:avLst>
            </a:prstGeom>
            <a:solidFill>
              <a:srgbClr val="FF9933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it-IT" sz="8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Laminatoio 2</a:t>
              </a:r>
              <a:r>
                <a:rPr lang="it-IT" sz="800" b="1" dirty="0" smtClean="0">
                  <a:latin typeface="Arial" pitchFamily="34" charset="0"/>
                  <a:cs typeface="Arial" pitchFamily="34" charset="0"/>
                </a:rPr>
                <a:t>                                                                                  </a:t>
              </a:r>
              <a:endParaRPr lang="it-IT" sz="8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Freccia a destra 10"/>
            <p:cNvSpPr/>
            <p:nvPr/>
          </p:nvSpPr>
          <p:spPr>
            <a:xfrm>
              <a:off x="2410386" y="2662271"/>
              <a:ext cx="4000500" cy="114305"/>
            </a:xfrm>
            <a:prstGeom prst="rightArrow">
              <a:avLst>
                <a:gd name="adj1" fmla="val 100000"/>
                <a:gd name="adj2" fmla="val 50000"/>
              </a:avLst>
            </a:prstGeom>
            <a:solidFill>
              <a:srgbClr val="FF9933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it-IT" sz="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Ossigeno VSA1+2+3                                                                  </a:t>
              </a:r>
            </a:p>
          </p:txBody>
        </p:sp>
        <p:sp>
          <p:nvSpPr>
            <p:cNvPr id="12" name="Freccia a destra 11"/>
            <p:cNvSpPr/>
            <p:nvPr/>
          </p:nvSpPr>
          <p:spPr>
            <a:xfrm>
              <a:off x="2410370" y="2767041"/>
              <a:ext cx="4000500" cy="114305"/>
            </a:xfrm>
            <a:prstGeom prst="rightArrow">
              <a:avLst>
                <a:gd name="adj1" fmla="val 100000"/>
                <a:gd name="adj2" fmla="val 50000"/>
              </a:avLst>
            </a:prstGeom>
            <a:solidFill>
              <a:srgbClr val="FF9933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it-IT" sz="8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altro....                                                                                         </a:t>
              </a:r>
            </a:p>
          </p:txBody>
        </p:sp>
        <p:sp>
          <p:nvSpPr>
            <p:cNvPr id="13" name="Freccia a destra 12"/>
            <p:cNvSpPr/>
            <p:nvPr/>
          </p:nvSpPr>
          <p:spPr>
            <a:xfrm>
              <a:off x="2414948" y="1028808"/>
              <a:ext cx="4915100" cy="880955"/>
            </a:xfrm>
            <a:prstGeom prst="rightArrow">
              <a:avLst>
                <a:gd name="adj1" fmla="val 100000"/>
                <a:gd name="adj2" fmla="val 50000"/>
              </a:avLst>
            </a:prstGeom>
            <a:solidFill>
              <a:srgbClr val="FF9933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it-IT" sz="20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energia </a:t>
              </a:r>
              <a:r>
                <a:rPr lang="it-IT" sz="20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fusoria Forno 2</a:t>
              </a:r>
              <a:endParaRPr lang="it-IT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Rettangolo 13"/>
            <p:cNvSpPr/>
            <p:nvPr/>
          </p:nvSpPr>
          <p:spPr>
            <a:xfrm>
              <a:off x="0" y="5603"/>
              <a:ext cx="2421591" cy="286870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it-IT" sz="16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Energia elettrica consumata annua: </a:t>
              </a:r>
              <a:r>
                <a:rPr lang="it-IT" sz="16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XXX.XXX MWh</a:t>
              </a:r>
              <a:endParaRPr lang="it-IT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pPr algn="ctr">
                <a:defRPr/>
              </a:pPr>
              <a:r>
                <a:rPr lang="it-IT" sz="16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(100%)</a:t>
              </a:r>
            </a:p>
            <a:p>
              <a:pPr>
                <a:defRPr/>
              </a:pPr>
              <a:endParaRPr lang="it-IT" sz="1600" b="1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4339" name="Gruppo 1"/>
          <p:cNvGrpSpPr>
            <a:grpSpLocks/>
          </p:cNvGrpSpPr>
          <p:nvPr/>
        </p:nvGrpSpPr>
        <p:grpSpPr bwMode="auto">
          <a:xfrm>
            <a:off x="1060450" y="1603375"/>
            <a:ext cx="10139363" cy="4511675"/>
            <a:chOff x="1059839" y="1602722"/>
            <a:chExt cx="10139847" cy="4512641"/>
          </a:xfrm>
        </p:grpSpPr>
        <p:sp>
          <p:nvSpPr>
            <p:cNvPr id="17" name="Ovale 16"/>
            <p:cNvSpPr/>
            <p:nvPr/>
          </p:nvSpPr>
          <p:spPr>
            <a:xfrm>
              <a:off x="5512990" y="3112758"/>
              <a:ext cx="504849" cy="136871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grpSp>
          <p:nvGrpSpPr>
            <p:cNvPr id="14349" name="Gruppo 17"/>
            <p:cNvGrpSpPr>
              <a:grpSpLocks/>
            </p:cNvGrpSpPr>
            <p:nvPr/>
          </p:nvGrpSpPr>
          <p:grpSpPr bwMode="auto">
            <a:xfrm>
              <a:off x="6592810" y="1602722"/>
              <a:ext cx="3313112" cy="1384300"/>
              <a:chOff x="6354812" y="1692399"/>
              <a:chExt cx="3312368" cy="1384001"/>
            </a:xfrm>
          </p:grpSpPr>
          <p:sp>
            <p:nvSpPr>
              <p:cNvPr id="19" name="Fumetto 3 18"/>
              <p:cNvSpPr/>
              <p:nvPr/>
            </p:nvSpPr>
            <p:spPr>
              <a:xfrm>
                <a:off x="6354543" y="1692399"/>
                <a:ext cx="3312526" cy="1384297"/>
              </a:xfrm>
              <a:prstGeom prst="wedgeEllipseCallout">
                <a:avLst>
                  <a:gd name="adj1" fmla="val -67719"/>
                  <a:gd name="adj2" fmla="val 48867"/>
                </a:avLst>
              </a:prstGeom>
              <a:noFill/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it-IT" sz="2000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366" name="Rettangolo 18"/>
              <p:cNvSpPr>
                <a:spLocks noChangeArrowheads="1"/>
              </p:cNvSpPr>
              <p:nvPr/>
            </p:nvSpPr>
            <p:spPr bwMode="auto">
              <a:xfrm>
                <a:off x="6642844" y="1962428"/>
                <a:ext cx="2817366" cy="954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it-IT" sz="1400" b="1">
                    <a:latin typeface="Arial" pitchFamily="34" charset="0"/>
                    <a:cs typeface="Arial" pitchFamily="34" charset="0"/>
                  </a:rPr>
                  <a:t>WTP</a:t>
                </a:r>
                <a:r>
                  <a:rPr lang="it-IT" sz="1400">
                    <a:latin typeface="Arial" pitchFamily="34" charset="0"/>
                    <a:cs typeface="Arial" pitchFamily="34" charset="0"/>
                  </a:rPr>
                  <a:t>: efficientamento torri raffreddamento, installazione inverter pompe acqua, ottimizzazione delle pressioni,…</a:t>
                </a:r>
              </a:p>
            </p:txBody>
          </p:sp>
        </p:grpSp>
        <p:grpSp>
          <p:nvGrpSpPr>
            <p:cNvPr id="14350" name="Gruppo 20"/>
            <p:cNvGrpSpPr>
              <a:grpSpLocks/>
            </p:cNvGrpSpPr>
            <p:nvPr/>
          </p:nvGrpSpPr>
          <p:grpSpPr bwMode="auto">
            <a:xfrm>
              <a:off x="7009305" y="2907321"/>
              <a:ext cx="2881313" cy="1038225"/>
              <a:chOff x="6642844" y="3174841"/>
              <a:chExt cx="2880320" cy="1037838"/>
            </a:xfrm>
          </p:grpSpPr>
          <p:sp>
            <p:nvSpPr>
              <p:cNvPr id="22" name="Fumetto 3 21"/>
              <p:cNvSpPr/>
              <p:nvPr/>
            </p:nvSpPr>
            <p:spPr>
              <a:xfrm>
                <a:off x="6643612" y="3175446"/>
                <a:ext cx="2815389" cy="1036473"/>
              </a:xfrm>
              <a:prstGeom prst="wedgeEllipseCallout">
                <a:avLst>
                  <a:gd name="adj1" fmla="val -82139"/>
                  <a:gd name="adj2" fmla="val -8803"/>
                </a:avLst>
              </a:prstGeom>
              <a:noFill/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it-IT"/>
              </a:p>
            </p:txBody>
          </p:sp>
          <p:sp>
            <p:nvSpPr>
              <p:cNvPr id="14364" name="Rettangolo 20"/>
              <p:cNvSpPr>
                <a:spLocks noChangeArrowheads="1"/>
              </p:cNvSpPr>
              <p:nvPr/>
            </p:nvSpPr>
            <p:spPr bwMode="auto">
              <a:xfrm>
                <a:off x="6786859" y="3476414"/>
                <a:ext cx="2736305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/>
                <a:r>
                  <a:rPr lang="it-IT" sz="1400" b="1">
                    <a:latin typeface="Arial" pitchFamily="34" charset="0"/>
                    <a:cs typeface="Arial" pitchFamily="34" charset="0"/>
                  </a:rPr>
                  <a:t>Fumi</a:t>
                </a:r>
                <a:r>
                  <a:rPr lang="it-IT" sz="1400">
                    <a:latin typeface="Arial" pitchFamily="34" charset="0"/>
                    <a:cs typeface="Arial" pitchFamily="34" charset="0"/>
                  </a:rPr>
                  <a:t>: installazione inverter aspiratori e regolatori di portate</a:t>
                </a:r>
              </a:p>
            </p:txBody>
          </p:sp>
        </p:grpSp>
        <p:grpSp>
          <p:nvGrpSpPr>
            <p:cNvPr id="14351" name="Gruppo 23"/>
            <p:cNvGrpSpPr>
              <a:grpSpLocks/>
            </p:cNvGrpSpPr>
            <p:nvPr/>
          </p:nvGrpSpPr>
          <p:grpSpPr bwMode="auto">
            <a:xfrm>
              <a:off x="5811227" y="4588624"/>
              <a:ext cx="2881312" cy="1270000"/>
              <a:chOff x="5202684" y="4326969"/>
              <a:chExt cx="2880320" cy="1271285"/>
            </a:xfrm>
          </p:grpSpPr>
          <p:sp>
            <p:nvSpPr>
              <p:cNvPr id="25" name="Fumetto 3 24"/>
              <p:cNvSpPr/>
              <p:nvPr/>
            </p:nvSpPr>
            <p:spPr>
              <a:xfrm>
                <a:off x="5202911" y="4326205"/>
                <a:ext cx="2816977" cy="1037909"/>
              </a:xfrm>
              <a:prstGeom prst="wedgeEllipseCallout">
                <a:avLst>
                  <a:gd name="adj1" fmla="val -36289"/>
                  <a:gd name="adj2" fmla="val -87120"/>
                </a:avLst>
              </a:prstGeom>
              <a:noFill/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it-IT"/>
              </a:p>
            </p:txBody>
          </p:sp>
          <p:sp>
            <p:nvSpPr>
              <p:cNvPr id="14362" name="Rettangolo 23"/>
              <p:cNvSpPr>
                <a:spLocks noChangeArrowheads="1"/>
              </p:cNvSpPr>
              <p:nvPr/>
            </p:nvSpPr>
            <p:spPr bwMode="auto">
              <a:xfrm>
                <a:off x="5346699" y="4428703"/>
                <a:ext cx="2736305" cy="1169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/>
                <a:r>
                  <a:rPr lang="it-IT" sz="1400" b="1">
                    <a:latin typeface="Arial" pitchFamily="34" charset="0"/>
                    <a:cs typeface="Arial" pitchFamily="34" charset="0"/>
                  </a:rPr>
                  <a:t>Compressori</a:t>
                </a:r>
                <a:r>
                  <a:rPr lang="it-IT" sz="1400">
                    <a:latin typeface="Arial" pitchFamily="34" charset="0"/>
                    <a:cs typeface="Arial" pitchFamily="34" charset="0"/>
                  </a:rPr>
                  <a:t>: eliminazione perdite, modulazione delle portate, regolazione pressioni,….</a:t>
                </a:r>
              </a:p>
              <a:p>
                <a:pPr algn="ctr"/>
                <a:endParaRPr lang="it-IT" sz="140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4352" name="Gruppo 26"/>
            <p:cNvGrpSpPr>
              <a:grpSpLocks/>
            </p:cNvGrpSpPr>
            <p:nvPr/>
          </p:nvGrpSpPr>
          <p:grpSpPr bwMode="auto">
            <a:xfrm>
              <a:off x="1059839" y="4654864"/>
              <a:ext cx="2879725" cy="1317625"/>
              <a:chOff x="1890316" y="4479369"/>
              <a:chExt cx="2880320" cy="1317486"/>
            </a:xfrm>
          </p:grpSpPr>
          <p:sp>
            <p:nvSpPr>
              <p:cNvPr id="28" name="Fumetto 3 27"/>
              <p:cNvSpPr/>
              <p:nvPr/>
            </p:nvSpPr>
            <p:spPr>
              <a:xfrm>
                <a:off x="1890316" y="4479055"/>
                <a:ext cx="2816941" cy="1038338"/>
              </a:xfrm>
              <a:prstGeom prst="wedgeEllipseCallout">
                <a:avLst>
                  <a:gd name="adj1" fmla="val 97130"/>
                  <a:gd name="adj2" fmla="val -85362"/>
                </a:avLst>
              </a:prstGeom>
              <a:noFill/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it-IT"/>
              </a:p>
            </p:txBody>
          </p:sp>
          <p:sp>
            <p:nvSpPr>
              <p:cNvPr id="14360" name="Rettangolo 25"/>
              <p:cNvSpPr>
                <a:spLocks noChangeArrowheads="1"/>
              </p:cNvSpPr>
              <p:nvPr/>
            </p:nvSpPr>
            <p:spPr bwMode="auto">
              <a:xfrm>
                <a:off x="2034331" y="4627304"/>
                <a:ext cx="2736305" cy="11695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/>
                <a:r>
                  <a:rPr lang="it-IT" sz="1400" b="1">
                    <a:latin typeface="Arial" pitchFamily="34" charset="0"/>
                    <a:cs typeface="Arial" pitchFamily="34" charset="0"/>
                  </a:rPr>
                  <a:t>Illuminazione</a:t>
                </a:r>
                <a:r>
                  <a:rPr lang="it-IT" sz="1400">
                    <a:latin typeface="Arial" pitchFamily="34" charset="0"/>
                    <a:cs typeface="Arial" pitchFamily="34" charset="0"/>
                  </a:rPr>
                  <a:t>: temporizzatori, dimmer, fotocellule, modulazione con luce esterna,…</a:t>
                </a:r>
              </a:p>
              <a:p>
                <a:pPr algn="ctr"/>
                <a:endParaRPr lang="it-IT" sz="140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4353" name="Gruppo 29"/>
            <p:cNvGrpSpPr>
              <a:grpSpLocks/>
            </p:cNvGrpSpPr>
            <p:nvPr/>
          </p:nvGrpSpPr>
          <p:grpSpPr bwMode="auto">
            <a:xfrm>
              <a:off x="3713085" y="5012050"/>
              <a:ext cx="2879725" cy="1103313"/>
              <a:chOff x="2466380" y="6156895"/>
              <a:chExt cx="2880320" cy="1102042"/>
            </a:xfrm>
          </p:grpSpPr>
          <p:sp>
            <p:nvSpPr>
              <p:cNvPr id="31" name="Fumetto 3 30"/>
              <p:cNvSpPr/>
              <p:nvPr/>
            </p:nvSpPr>
            <p:spPr>
              <a:xfrm>
                <a:off x="2465974" y="6156660"/>
                <a:ext cx="2816941" cy="1038836"/>
              </a:xfrm>
              <a:prstGeom prst="wedgeEllipseCallout">
                <a:avLst>
                  <a:gd name="adj1" fmla="val 16445"/>
                  <a:gd name="adj2" fmla="val -108029"/>
                </a:avLst>
              </a:prstGeom>
              <a:noFill/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it-IT"/>
              </a:p>
            </p:txBody>
          </p:sp>
          <p:sp>
            <p:nvSpPr>
              <p:cNvPr id="14358" name="Rettangolo 27"/>
              <p:cNvSpPr>
                <a:spLocks noChangeArrowheads="1"/>
              </p:cNvSpPr>
              <p:nvPr/>
            </p:nvSpPr>
            <p:spPr bwMode="auto">
              <a:xfrm>
                <a:off x="2610395" y="6304830"/>
                <a:ext cx="2736305" cy="954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/>
                <a:r>
                  <a:rPr lang="it-IT" sz="1400" b="1">
                    <a:latin typeface="Arial" pitchFamily="34" charset="0"/>
                    <a:cs typeface="Arial" pitchFamily="34" charset="0"/>
                  </a:rPr>
                  <a:t>Centrali</a:t>
                </a:r>
                <a:r>
                  <a:rPr lang="it-IT" sz="140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it-IT" sz="1400" b="1">
                    <a:latin typeface="Arial" pitchFamily="34" charset="0"/>
                    <a:cs typeface="Arial" pitchFamily="34" charset="0"/>
                  </a:rPr>
                  <a:t>oleodinamiche</a:t>
                </a:r>
                <a:r>
                  <a:rPr lang="it-IT" sz="1400">
                    <a:latin typeface="Arial" pitchFamily="34" charset="0"/>
                    <a:cs typeface="Arial" pitchFamily="34" charset="0"/>
                  </a:rPr>
                  <a:t>: inverterizzazione, regolatori di pressione</a:t>
                </a:r>
              </a:p>
              <a:p>
                <a:pPr algn="ctr"/>
                <a:endParaRPr lang="it-IT" sz="1400"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4354" name="Gruppo 32"/>
            <p:cNvGrpSpPr>
              <a:grpSpLocks/>
            </p:cNvGrpSpPr>
            <p:nvPr/>
          </p:nvGrpSpPr>
          <p:grpSpPr bwMode="auto">
            <a:xfrm>
              <a:off x="8319961" y="4171142"/>
              <a:ext cx="2879725" cy="1038225"/>
              <a:chOff x="7362924" y="6309295"/>
              <a:chExt cx="2880320" cy="1037838"/>
            </a:xfrm>
          </p:grpSpPr>
          <p:sp>
            <p:nvSpPr>
              <p:cNvPr id="34" name="Fumetto 3 33"/>
              <p:cNvSpPr/>
              <p:nvPr/>
            </p:nvSpPr>
            <p:spPr>
              <a:xfrm>
                <a:off x="7362787" y="6310000"/>
                <a:ext cx="2816941" cy="1036473"/>
              </a:xfrm>
              <a:prstGeom prst="wedgeEllipseCallout">
                <a:avLst>
                  <a:gd name="adj1" fmla="val -123870"/>
                  <a:gd name="adj2" fmla="val -91910"/>
                </a:avLst>
              </a:prstGeom>
              <a:noFill/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it-IT"/>
              </a:p>
            </p:txBody>
          </p:sp>
          <p:sp>
            <p:nvSpPr>
              <p:cNvPr id="14356" name="Rettangolo 29"/>
              <p:cNvSpPr>
                <a:spLocks noChangeArrowheads="1"/>
              </p:cNvSpPr>
              <p:nvPr/>
            </p:nvSpPr>
            <p:spPr bwMode="auto">
              <a:xfrm>
                <a:off x="7506939" y="6641787"/>
                <a:ext cx="2736305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/>
                <a:r>
                  <a:rPr lang="it-IT" sz="1400" b="1">
                    <a:latin typeface="Arial" pitchFamily="34" charset="0"/>
                    <a:cs typeface="Arial" pitchFamily="34" charset="0"/>
                  </a:rPr>
                  <a:t>Motori ad Alta Efficienza</a:t>
                </a:r>
                <a:endParaRPr lang="it-IT" sz="1400">
                  <a:latin typeface="Arial" pitchFamily="34" charset="0"/>
                  <a:cs typeface="Arial" pitchFamily="34" charset="0"/>
                </a:endParaRPr>
              </a:p>
              <a:p>
                <a:pPr algn="ctr"/>
                <a:endParaRPr lang="it-IT" sz="140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4340" name="CasellaDiTesto 38"/>
          <p:cNvSpPr txBox="1">
            <a:spLocks noChangeArrowheads="1"/>
          </p:cNvSpPr>
          <p:nvPr/>
        </p:nvSpPr>
        <p:spPr bwMode="auto">
          <a:xfrm>
            <a:off x="647700" y="123825"/>
            <a:ext cx="8353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it-IT" sz="2400" b="1">
                <a:latin typeface="Arial" pitchFamily="34" charset="0"/>
                <a:cs typeface="Arial" pitchFamily="34" charset="0"/>
              </a:rPr>
              <a:t> Il bilancio energetico e gli IPE</a:t>
            </a:r>
          </a:p>
        </p:txBody>
      </p:sp>
      <p:sp>
        <p:nvSpPr>
          <p:cNvPr id="14341" name="CasellaDiTesto 3"/>
          <p:cNvSpPr txBox="1">
            <a:spLocks noChangeArrowheads="1"/>
          </p:cNvSpPr>
          <p:nvPr/>
        </p:nvSpPr>
        <p:spPr bwMode="auto">
          <a:xfrm>
            <a:off x="8496300" y="230188"/>
            <a:ext cx="19081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it-IT" sz="1400" b="1">
                <a:latin typeface="Arial" pitchFamily="34" charset="0"/>
                <a:cs typeface="Arial" pitchFamily="34" charset="0"/>
              </a:rPr>
              <a:t>Gli strumenti</a:t>
            </a:r>
          </a:p>
        </p:txBody>
      </p:sp>
      <p:grpSp>
        <p:nvGrpSpPr>
          <p:cNvPr id="14342" name="Gruppo 36"/>
          <p:cNvGrpSpPr>
            <a:grpSpLocks/>
          </p:cNvGrpSpPr>
          <p:nvPr/>
        </p:nvGrpSpPr>
        <p:grpSpPr bwMode="auto">
          <a:xfrm>
            <a:off x="8640763" y="538163"/>
            <a:ext cx="1317625" cy="68262"/>
            <a:chOff x="0" y="0"/>
            <a:chExt cx="3047999" cy="199159"/>
          </a:xfrm>
        </p:grpSpPr>
        <p:sp>
          <p:nvSpPr>
            <p:cNvPr id="38" name="Rettangolo 37"/>
            <p:cNvSpPr/>
            <p:nvPr/>
          </p:nvSpPr>
          <p:spPr>
            <a:xfrm>
              <a:off x="0" y="0"/>
              <a:ext cx="605926" cy="1991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39" name="Rettangolo 38"/>
            <p:cNvSpPr/>
            <p:nvPr/>
          </p:nvSpPr>
          <p:spPr>
            <a:xfrm>
              <a:off x="1230215" y="0"/>
              <a:ext cx="605929" cy="199159"/>
            </a:xfrm>
            <a:prstGeom prst="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40" name="Rettangolo 39"/>
            <p:cNvSpPr/>
            <p:nvPr/>
          </p:nvSpPr>
          <p:spPr>
            <a:xfrm>
              <a:off x="1836144" y="0"/>
              <a:ext cx="605926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41" name="Rettangolo 40"/>
            <p:cNvSpPr/>
            <p:nvPr/>
          </p:nvSpPr>
          <p:spPr>
            <a:xfrm>
              <a:off x="2442070" y="0"/>
              <a:ext cx="605929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42" name="Rettangolo 41"/>
            <p:cNvSpPr/>
            <p:nvPr/>
          </p:nvSpPr>
          <p:spPr>
            <a:xfrm>
              <a:off x="624289" y="0"/>
              <a:ext cx="605926" cy="1991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7" descr="Y:\Company Line\Loghi\ABS\ABS_log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5270500"/>
            <a:ext cx="611188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CasellaDiTesto 6"/>
          <p:cNvSpPr txBox="1">
            <a:spLocks noChangeArrowheads="1"/>
          </p:cNvSpPr>
          <p:nvPr/>
        </p:nvSpPr>
        <p:spPr bwMode="auto">
          <a:xfrm>
            <a:off x="7289800" y="950913"/>
            <a:ext cx="31591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it-IT" sz="2400" b="1">
                <a:latin typeface="Arial" pitchFamily="34" charset="0"/>
                <a:cs typeface="Arial" pitchFamily="34" charset="0"/>
              </a:rPr>
              <a:t>Il bilancio energetico e gli IPE</a:t>
            </a:r>
          </a:p>
        </p:txBody>
      </p:sp>
      <p:graphicFrame>
        <p:nvGraphicFramePr>
          <p:cNvPr id="8" name="Grafico 7"/>
          <p:cNvGraphicFramePr/>
          <p:nvPr/>
        </p:nvGraphicFramePr>
        <p:xfrm>
          <a:off x="202624" y="605314"/>
          <a:ext cx="6942282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365" name="Rettangolo 8"/>
          <p:cNvSpPr>
            <a:spLocks noChangeArrowheads="1"/>
          </p:cNvSpPr>
          <p:nvPr/>
        </p:nvSpPr>
        <p:spPr bwMode="auto">
          <a:xfrm>
            <a:off x="1655763" y="4876800"/>
            <a:ext cx="8569325" cy="1200150"/>
          </a:xfrm>
          <a:prstGeom prst="rect">
            <a:avLst/>
          </a:prstGeom>
          <a:gradFill rotWithShape="0">
            <a:gsLst>
              <a:gs pos="0">
                <a:srgbClr val="6A8486"/>
              </a:gs>
              <a:gs pos="58000">
                <a:srgbClr val="9ABEC1"/>
              </a:gs>
              <a:gs pos="100000">
                <a:srgbClr val="B8E3E6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b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Esempio Impianto CM</a:t>
            </a:r>
            <a:r>
              <a:rPr lang="it-IT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it-IT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Consumo specifico 15 MWh/t</a:t>
            </a:r>
          </a:p>
          <a:p>
            <a:r>
              <a:rPr lang="it-IT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Produzione ottobre13: 45.205 t consumo reale: 584 MWh</a:t>
            </a:r>
          </a:p>
          <a:p>
            <a:r>
              <a:rPr lang="it-IT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Consumo Budget: 678 MWh   Consumo Linea tendenza: 581 MWh</a:t>
            </a:r>
          </a:p>
        </p:txBody>
      </p:sp>
      <p:sp>
        <p:nvSpPr>
          <p:cNvPr id="15366" name="CasellaDiTesto 3"/>
          <p:cNvSpPr txBox="1">
            <a:spLocks noChangeArrowheads="1"/>
          </p:cNvSpPr>
          <p:nvPr/>
        </p:nvSpPr>
        <p:spPr bwMode="auto">
          <a:xfrm>
            <a:off x="8496300" y="230188"/>
            <a:ext cx="19081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it-IT" sz="1400" b="1">
                <a:latin typeface="Arial" pitchFamily="34" charset="0"/>
                <a:cs typeface="Arial" pitchFamily="34" charset="0"/>
              </a:rPr>
              <a:t>Gli strumenti</a:t>
            </a:r>
          </a:p>
        </p:txBody>
      </p:sp>
      <p:grpSp>
        <p:nvGrpSpPr>
          <p:cNvPr id="15367" name="Gruppo 8"/>
          <p:cNvGrpSpPr>
            <a:grpSpLocks/>
          </p:cNvGrpSpPr>
          <p:nvPr/>
        </p:nvGrpSpPr>
        <p:grpSpPr bwMode="auto">
          <a:xfrm>
            <a:off x="8640763" y="538163"/>
            <a:ext cx="1317625" cy="68262"/>
            <a:chOff x="0" y="0"/>
            <a:chExt cx="3047999" cy="199159"/>
          </a:xfrm>
        </p:grpSpPr>
        <p:sp>
          <p:nvSpPr>
            <p:cNvPr id="10" name="Rettangolo 9"/>
            <p:cNvSpPr/>
            <p:nvPr/>
          </p:nvSpPr>
          <p:spPr>
            <a:xfrm>
              <a:off x="0" y="0"/>
              <a:ext cx="605926" cy="1991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1" name="Rettangolo 10"/>
            <p:cNvSpPr/>
            <p:nvPr/>
          </p:nvSpPr>
          <p:spPr>
            <a:xfrm>
              <a:off x="1230215" y="0"/>
              <a:ext cx="605929" cy="199159"/>
            </a:xfrm>
            <a:prstGeom prst="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2" name="Rettangolo 11"/>
            <p:cNvSpPr/>
            <p:nvPr/>
          </p:nvSpPr>
          <p:spPr>
            <a:xfrm>
              <a:off x="1836144" y="0"/>
              <a:ext cx="605926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3" name="Rettangolo 12"/>
            <p:cNvSpPr/>
            <p:nvPr/>
          </p:nvSpPr>
          <p:spPr>
            <a:xfrm>
              <a:off x="2442070" y="0"/>
              <a:ext cx="605929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4" name="Rettangolo 13"/>
            <p:cNvSpPr/>
            <p:nvPr/>
          </p:nvSpPr>
          <p:spPr>
            <a:xfrm>
              <a:off x="624289" y="0"/>
              <a:ext cx="605926" cy="1991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400675" y="2462213"/>
            <a:ext cx="3929063" cy="2160587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ヒラギノ角ゴ Pro W3" charset="-128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ヒラギノ角ゴ Pro W3" charset="-128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ヒラギノ角ゴ Pro W3" charset="-128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ヒラギノ角ゴ Pro W3" charset="-128"/>
              </a:defRPr>
            </a:lvl9pPr>
          </a:lstStyle>
          <a:p>
            <a:pPr marL="0" indent="0">
              <a:buFontTx/>
              <a:buNone/>
              <a:defRPr/>
            </a:pPr>
            <a:endParaRPr lang="en-US" sz="1800" dirty="0" smtClean="0">
              <a:latin typeface="Arial" pitchFamily="34" charset="0"/>
              <a:ea typeface="ヒラギノ角ゴ Pro W3"/>
              <a:cs typeface="Arial" pitchFamily="34" charset="0"/>
            </a:endParaRPr>
          </a:p>
          <a:p>
            <a:pPr lvl="1">
              <a:defRPr/>
            </a:pPr>
            <a:endParaRPr lang="en-US" sz="1600" dirty="0" smtClean="0">
              <a:latin typeface="Arial" pitchFamily="34" charset="0"/>
              <a:ea typeface="ヒラギノ角ゴ Pro W3"/>
              <a:cs typeface="Arial" pitchFamily="34" charset="0"/>
            </a:endParaRPr>
          </a:p>
          <a:p>
            <a:pPr>
              <a:defRPr/>
            </a:pPr>
            <a:endParaRPr lang="en-US" sz="1800" dirty="0" smtClean="0">
              <a:latin typeface="Arial" pitchFamily="34" charset="0"/>
              <a:ea typeface="ヒラギノ角ゴ Pro W3"/>
              <a:cs typeface="Arial" pitchFamily="34" charset="0"/>
            </a:endParaRPr>
          </a:p>
          <a:p>
            <a:pPr>
              <a:defRPr/>
            </a:pPr>
            <a:endParaRPr lang="it-IT" sz="1800" u="sng" dirty="0" smtClean="0">
              <a:latin typeface="Arial" pitchFamily="34" charset="0"/>
              <a:ea typeface="ヒラギノ角ゴ Pro W3"/>
              <a:cs typeface="Arial" pitchFamily="34" charset="0"/>
            </a:endParaRPr>
          </a:p>
        </p:txBody>
      </p:sp>
      <p:sp>
        <p:nvSpPr>
          <p:cNvPr id="16387" name="CasellaDiTesto 12"/>
          <p:cNvSpPr txBox="1">
            <a:spLocks noChangeArrowheads="1"/>
          </p:cNvSpPr>
          <p:nvPr/>
        </p:nvSpPr>
        <p:spPr bwMode="auto">
          <a:xfrm>
            <a:off x="647700" y="517525"/>
            <a:ext cx="8353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it-IT" sz="2400" b="1">
                <a:latin typeface="Arial" pitchFamily="34" charset="0"/>
                <a:cs typeface="Arial" pitchFamily="34" charset="0"/>
              </a:rPr>
              <a:t>Action Plan – la scelta degli investimenti</a:t>
            </a:r>
          </a:p>
        </p:txBody>
      </p:sp>
      <p:graphicFrame>
        <p:nvGraphicFramePr>
          <p:cNvPr id="7" name="Grafico 6"/>
          <p:cNvGraphicFramePr/>
          <p:nvPr/>
        </p:nvGraphicFramePr>
        <p:xfrm>
          <a:off x="1512242" y="979191"/>
          <a:ext cx="7289697" cy="47711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389" name="CasellaDiTesto 3"/>
          <p:cNvSpPr txBox="1">
            <a:spLocks noChangeArrowheads="1"/>
          </p:cNvSpPr>
          <p:nvPr/>
        </p:nvSpPr>
        <p:spPr bwMode="auto">
          <a:xfrm>
            <a:off x="8496300" y="230188"/>
            <a:ext cx="19081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it-IT" sz="1400" b="1">
                <a:latin typeface="Arial" pitchFamily="34" charset="0"/>
                <a:cs typeface="Arial" pitchFamily="34" charset="0"/>
              </a:rPr>
              <a:t>Gli strumenti</a:t>
            </a:r>
          </a:p>
        </p:txBody>
      </p:sp>
      <p:grpSp>
        <p:nvGrpSpPr>
          <p:cNvPr id="16390" name="Gruppo 19"/>
          <p:cNvGrpSpPr>
            <a:grpSpLocks/>
          </p:cNvGrpSpPr>
          <p:nvPr/>
        </p:nvGrpSpPr>
        <p:grpSpPr bwMode="auto">
          <a:xfrm>
            <a:off x="8640763" y="590550"/>
            <a:ext cx="1317625" cy="68263"/>
            <a:chOff x="0" y="0"/>
            <a:chExt cx="3047999" cy="199159"/>
          </a:xfrm>
        </p:grpSpPr>
        <p:sp>
          <p:nvSpPr>
            <p:cNvPr id="21" name="Rettangolo 20"/>
            <p:cNvSpPr/>
            <p:nvPr/>
          </p:nvSpPr>
          <p:spPr>
            <a:xfrm>
              <a:off x="0" y="0"/>
              <a:ext cx="605926" cy="1991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22" name="Rettangolo 21"/>
            <p:cNvSpPr/>
            <p:nvPr/>
          </p:nvSpPr>
          <p:spPr>
            <a:xfrm>
              <a:off x="1230215" y="0"/>
              <a:ext cx="605929" cy="199159"/>
            </a:xfrm>
            <a:prstGeom prst="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23" name="Rettangolo 22"/>
            <p:cNvSpPr/>
            <p:nvPr/>
          </p:nvSpPr>
          <p:spPr>
            <a:xfrm>
              <a:off x="1836144" y="0"/>
              <a:ext cx="605926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24" name="Rettangolo 23"/>
            <p:cNvSpPr/>
            <p:nvPr/>
          </p:nvSpPr>
          <p:spPr>
            <a:xfrm>
              <a:off x="2442070" y="0"/>
              <a:ext cx="605929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25" name="Rettangolo 24"/>
            <p:cNvSpPr/>
            <p:nvPr/>
          </p:nvSpPr>
          <p:spPr>
            <a:xfrm>
              <a:off x="624289" y="0"/>
              <a:ext cx="605926" cy="1991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7" descr="Y:\Company Line\Loghi\ABS\ABS_log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5270500"/>
            <a:ext cx="611188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CasellaDiTesto 10"/>
          <p:cNvSpPr txBox="1">
            <a:spLocks noChangeArrowheads="1"/>
          </p:cNvSpPr>
          <p:nvPr/>
        </p:nvSpPr>
        <p:spPr bwMode="auto">
          <a:xfrm>
            <a:off x="215900" y="1093788"/>
            <a:ext cx="10153650" cy="3786187"/>
          </a:xfrm>
          <a:prstGeom prst="rect">
            <a:avLst/>
          </a:prstGeom>
          <a:solidFill>
            <a:srgbClr val="000000">
              <a:alpha val="5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buFont typeface="Arial" pitchFamily="34" charset="0"/>
              <a:buChar char="•"/>
            </a:pPr>
            <a:r>
              <a:rPr lang="it-IT" sz="2400" b="1">
                <a:latin typeface="Arial" pitchFamily="34" charset="0"/>
                <a:cs typeface="Arial" pitchFamily="34" charset="0"/>
              </a:rPr>
              <a:t>Definizione di un obiettivo reale confidente con  il budget investimenti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it-IT" sz="2400" b="1">
                <a:latin typeface="Arial" pitchFamily="34" charset="0"/>
                <a:cs typeface="Arial" pitchFamily="34" charset="0"/>
              </a:rPr>
              <a:t>Elevata variabilità dell’assetto produttivo</a:t>
            </a:r>
          </a:p>
          <a:p>
            <a:pPr lvl="1" eaLnBrk="1" hangingPunct="1"/>
            <a:r>
              <a:rPr lang="it-IT" sz="2400" b="1">
                <a:latin typeface="Arial" pitchFamily="34" charset="0"/>
                <a:cs typeface="Arial" pitchFamily="34" charset="0"/>
              </a:rPr>
              <a:t>Nuove macchine, nuovi impianti, nuovi reparti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it-IT" sz="2400" b="1">
                <a:latin typeface="Arial" pitchFamily="34" charset="0"/>
                <a:cs typeface="Arial" pitchFamily="34" charset="0"/>
              </a:rPr>
              <a:t>Necessità di continui aggiustamenti negli algoritmi di calcolo del risparmio energetico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it-IT" sz="2400" b="1">
                <a:latin typeface="Arial" pitchFamily="34" charset="0"/>
                <a:cs typeface="Arial" pitchFamily="34" charset="0"/>
              </a:rPr>
              <a:t>Definire il perimetro e gli usi significativi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it-IT" sz="2400" b="1">
                <a:latin typeface="Arial" pitchFamily="34" charset="0"/>
                <a:cs typeface="Arial" pitchFamily="34" charset="0"/>
              </a:rPr>
              <a:t>Baseline consolidate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it-IT" sz="2400" b="1">
                <a:latin typeface="Arial" pitchFamily="34" charset="0"/>
                <a:cs typeface="Arial" pitchFamily="34" charset="0"/>
              </a:rPr>
              <a:t>Responsabilizzazione estranea alla tematica dell’Efficienza energetica</a:t>
            </a:r>
          </a:p>
        </p:txBody>
      </p:sp>
      <p:sp>
        <p:nvSpPr>
          <p:cNvPr id="17412" name="CasellaDiTesto 3"/>
          <p:cNvSpPr txBox="1">
            <a:spLocks noChangeArrowheads="1"/>
          </p:cNvSpPr>
          <p:nvPr/>
        </p:nvSpPr>
        <p:spPr bwMode="auto">
          <a:xfrm>
            <a:off x="8496300" y="171450"/>
            <a:ext cx="23050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it-IT" sz="1400" b="1">
                <a:latin typeface="Arial" pitchFamily="34" charset="0"/>
                <a:cs typeface="Arial" pitchFamily="34" charset="0"/>
              </a:rPr>
              <a:t>Le criticità</a:t>
            </a:r>
          </a:p>
        </p:txBody>
      </p:sp>
      <p:grpSp>
        <p:nvGrpSpPr>
          <p:cNvPr id="17413" name="Gruppo 5"/>
          <p:cNvGrpSpPr>
            <a:grpSpLocks/>
          </p:cNvGrpSpPr>
          <p:nvPr/>
        </p:nvGrpSpPr>
        <p:grpSpPr bwMode="auto">
          <a:xfrm>
            <a:off x="8670925" y="538163"/>
            <a:ext cx="1317625" cy="68262"/>
            <a:chOff x="0" y="0"/>
            <a:chExt cx="3047999" cy="199159"/>
          </a:xfrm>
        </p:grpSpPr>
        <p:sp>
          <p:nvSpPr>
            <p:cNvPr id="7" name="Rettangolo 6"/>
            <p:cNvSpPr/>
            <p:nvPr/>
          </p:nvSpPr>
          <p:spPr>
            <a:xfrm>
              <a:off x="0" y="0"/>
              <a:ext cx="605929" cy="1991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8" name="Rettangolo 7"/>
            <p:cNvSpPr/>
            <p:nvPr/>
          </p:nvSpPr>
          <p:spPr>
            <a:xfrm>
              <a:off x="1230218" y="0"/>
              <a:ext cx="605926" cy="199159"/>
            </a:xfrm>
            <a:prstGeom prst="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9" name="Rettangolo 8"/>
            <p:cNvSpPr/>
            <p:nvPr/>
          </p:nvSpPr>
          <p:spPr>
            <a:xfrm>
              <a:off x="1836144" y="0"/>
              <a:ext cx="605929" cy="199159"/>
            </a:xfrm>
            <a:prstGeom prst="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0" name="Rettangolo 9"/>
            <p:cNvSpPr/>
            <p:nvPr/>
          </p:nvSpPr>
          <p:spPr>
            <a:xfrm>
              <a:off x="2442073" y="0"/>
              <a:ext cx="605926" cy="19915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1" name="Rettangolo 10"/>
            <p:cNvSpPr/>
            <p:nvPr/>
          </p:nvSpPr>
          <p:spPr>
            <a:xfrm>
              <a:off x="624289" y="0"/>
              <a:ext cx="605929" cy="1991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</p:grpSp>
      <p:sp>
        <p:nvSpPr>
          <p:cNvPr id="17414" name="CasellaDiTesto 1"/>
          <p:cNvSpPr txBox="1">
            <a:spLocks noChangeArrowheads="1"/>
          </p:cNvSpPr>
          <p:nvPr/>
        </p:nvSpPr>
        <p:spPr bwMode="auto">
          <a:xfrm>
            <a:off x="360363" y="325438"/>
            <a:ext cx="3168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it-IT" sz="2400" b="1">
                <a:latin typeface="Arial" pitchFamily="34" charset="0"/>
                <a:cs typeface="Arial" pitchFamily="34" charset="0"/>
              </a:rPr>
              <a:t>Le Criticità: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asellaDiTesto 1"/>
          <p:cNvSpPr txBox="1">
            <a:spLocks noChangeArrowheads="1"/>
          </p:cNvSpPr>
          <p:nvPr/>
        </p:nvSpPr>
        <p:spPr bwMode="auto">
          <a:xfrm>
            <a:off x="576263" y="806450"/>
            <a:ext cx="9720262" cy="415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buFont typeface="Arial" pitchFamily="34" charset="0"/>
              <a:buChar char="•"/>
            </a:pPr>
            <a:r>
              <a:rPr lang="it-IT" sz="2400" b="1" dirty="0">
                <a:latin typeface="Arial" pitchFamily="34" charset="0"/>
                <a:cs typeface="Arial" pitchFamily="34" charset="0"/>
              </a:rPr>
              <a:t>Monitorare le performance degli impianti significativi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it-IT" sz="2400" b="1" dirty="0">
                <a:latin typeface="Arial" pitchFamily="34" charset="0"/>
                <a:cs typeface="Arial" pitchFamily="34" charset="0"/>
              </a:rPr>
              <a:t>Pianificare le opportunità di miglioramento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it-IT" sz="2400" b="1" dirty="0">
                <a:latin typeface="Arial" pitchFamily="34" charset="0"/>
                <a:cs typeface="Arial" pitchFamily="34" charset="0"/>
              </a:rPr>
              <a:t>Valutare la sostenibilità economica degli interventi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it-IT" sz="2400" b="1" dirty="0">
                <a:latin typeface="Arial" pitchFamily="34" charset="0"/>
                <a:cs typeface="Arial" pitchFamily="34" charset="0"/>
              </a:rPr>
              <a:t>Monitorare le attività di miglioramento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it-IT" sz="2400" b="1" dirty="0">
                <a:latin typeface="Arial" pitchFamily="34" charset="0"/>
                <a:cs typeface="Arial" pitchFamily="34" charset="0"/>
              </a:rPr>
              <a:t>Misurare i risultati ottenuti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it-IT" sz="2400" b="1" dirty="0" smtClean="0">
                <a:latin typeface="Arial" pitchFamily="34" charset="0"/>
                <a:cs typeface="Arial" pitchFamily="34" charset="0"/>
              </a:rPr>
              <a:t>Diffondere </a:t>
            </a:r>
            <a:r>
              <a:rPr lang="it-IT" sz="2400" b="1" dirty="0">
                <a:latin typeface="Arial" pitchFamily="34" charset="0"/>
                <a:cs typeface="Arial" pitchFamily="34" charset="0"/>
              </a:rPr>
              <a:t>la cultura energetica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it-IT" sz="2400" b="1" dirty="0">
                <a:latin typeface="Arial" pitchFamily="34" charset="0"/>
                <a:cs typeface="Arial" pitchFamily="34" charset="0"/>
              </a:rPr>
              <a:t>Fornire prescrizioni ai soggetti coinvolti (progettazione, acquisti,…)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it-IT" sz="2400" b="1" dirty="0">
                <a:latin typeface="Arial" pitchFamily="34" charset="0"/>
                <a:cs typeface="Arial" pitchFamily="34" charset="0"/>
              </a:rPr>
              <a:t>Fissare degli obiettivi e dei traguardi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it-IT" sz="2400" b="1" dirty="0">
                <a:latin typeface="Arial" pitchFamily="34" charset="0"/>
                <a:cs typeface="Arial" pitchFamily="34" charset="0"/>
              </a:rPr>
              <a:t>Promuovere la formazione continua</a:t>
            </a:r>
          </a:p>
          <a:p>
            <a:pPr eaLnBrk="1" hangingPunct="1">
              <a:buFont typeface="Arial" pitchFamily="34" charset="0"/>
              <a:buChar char="•"/>
            </a:pPr>
            <a:endParaRPr lang="it-IT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CasellaDiTesto 2"/>
          <p:cNvSpPr txBox="1">
            <a:spLocks noChangeArrowheads="1"/>
          </p:cNvSpPr>
          <p:nvPr/>
        </p:nvSpPr>
        <p:spPr bwMode="auto">
          <a:xfrm>
            <a:off x="2016299" y="5015121"/>
            <a:ext cx="8496300" cy="707886"/>
          </a:xfrm>
          <a:prstGeom prst="rect">
            <a:avLst/>
          </a:prstGeom>
          <a:gradFill>
            <a:gsLst>
              <a:gs pos="0">
                <a:srgbClr val="FFEFD1">
                  <a:alpha val="29000"/>
                </a:srgbClr>
              </a:gs>
              <a:gs pos="33000">
                <a:srgbClr val="F0EBD5"/>
              </a:gs>
              <a:gs pos="100000">
                <a:srgbClr val="D1C39F"/>
              </a:gs>
            </a:gsLst>
            <a:lin ang="17400000" scaled="0"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algn="ctr" eaLnBrk="1" hangingPunct="1">
              <a:defRPr/>
            </a:pPr>
            <a:r>
              <a:rPr lang="it-IT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Adesso sappiamo quanta energia si consuma, dove si consuma, chi la consuma e come la consuma ! </a:t>
            </a:r>
          </a:p>
        </p:txBody>
      </p:sp>
      <p:sp>
        <p:nvSpPr>
          <p:cNvPr id="18438" name="CasellaDiTesto 3"/>
          <p:cNvSpPr txBox="1">
            <a:spLocks noChangeArrowheads="1"/>
          </p:cNvSpPr>
          <p:nvPr/>
        </p:nvSpPr>
        <p:spPr bwMode="auto">
          <a:xfrm>
            <a:off x="8496300" y="171450"/>
            <a:ext cx="23050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/>
            <a:r>
              <a:rPr lang="it-IT" sz="1400" b="1">
                <a:latin typeface="Arial" pitchFamily="34" charset="0"/>
                <a:cs typeface="Arial" pitchFamily="34" charset="0"/>
              </a:rPr>
              <a:t>I vantaggi per ABS</a:t>
            </a:r>
          </a:p>
        </p:txBody>
      </p:sp>
      <p:grpSp>
        <p:nvGrpSpPr>
          <p:cNvPr id="18439" name="Gruppo 12"/>
          <p:cNvGrpSpPr>
            <a:grpSpLocks/>
          </p:cNvGrpSpPr>
          <p:nvPr/>
        </p:nvGrpSpPr>
        <p:grpSpPr bwMode="auto">
          <a:xfrm>
            <a:off x="8674100" y="498475"/>
            <a:ext cx="1317625" cy="69850"/>
            <a:chOff x="0" y="0"/>
            <a:chExt cx="3047999" cy="199159"/>
          </a:xfrm>
        </p:grpSpPr>
        <p:sp>
          <p:nvSpPr>
            <p:cNvPr id="14" name="Rettangolo 13"/>
            <p:cNvSpPr/>
            <p:nvPr/>
          </p:nvSpPr>
          <p:spPr>
            <a:xfrm>
              <a:off x="0" y="0"/>
              <a:ext cx="605929" cy="1991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5" name="Rettangolo 14"/>
            <p:cNvSpPr/>
            <p:nvPr/>
          </p:nvSpPr>
          <p:spPr>
            <a:xfrm>
              <a:off x="1230218" y="0"/>
              <a:ext cx="605926" cy="199159"/>
            </a:xfrm>
            <a:prstGeom prst="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6" name="Rettangolo 15"/>
            <p:cNvSpPr/>
            <p:nvPr/>
          </p:nvSpPr>
          <p:spPr>
            <a:xfrm>
              <a:off x="1836144" y="0"/>
              <a:ext cx="605929" cy="199159"/>
            </a:xfrm>
            <a:prstGeom prst="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7" name="Rettangolo 16"/>
            <p:cNvSpPr/>
            <p:nvPr/>
          </p:nvSpPr>
          <p:spPr>
            <a:xfrm>
              <a:off x="2442073" y="0"/>
              <a:ext cx="605926" cy="199159"/>
            </a:xfrm>
            <a:prstGeom prst="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  <p:sp>
          <p:nvSpPr>
            <p:cNvPr id="18" name="Rettangolo 17"/>
            <p:cNvSpPr/>
            <p:nvPr/>
          </p:nvSpPr>
          <p:spPr>
            <a:xfrm>
              <a:off x="624289" y="0"/>
              <a:ext cx="605929" cy="19915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it-IT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3"/>
          <p:cNvSpPr>
            <a:spLocks noChangeArrowheads="1"/>
          </p:cNvSpPr>
          <p:nvPr/>
        </p:nvSpPr>
        <p:spPr bwMode="auto">
          <a:xfrm>
            <a:off x="5308600" y="2698750"/>
            <a:ext cx="18415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endParaRPr lang="it-IT" altLang="it-IT" sz="1400">
              <a:solidFill>
                <a:srgbClr val="000000"/>
              </a:solidFill>
              <a:latin typeface="Arial" pitchFamily="34" charset="0"/>
              <a:ea typeface="Adobe Fan Heiti Std B" pitchFamily="34" charset="-128"/>
              <a:cs typeface="Arial" pitchFamily="34" charset="0"/>
            </a:endParaRPr>
          </a:p>
          <a:p>
            <a:pPr eaLnBrk="0" hangingPunct="0"/>
            <a:endParaRPr lang="it-IT" altLang="it-IT" sz="2400">
              <a:solidFill>
                <a:srgbClr val="000000"/>
              </a:solidFill>
              <a:latin typeface="Arial" pitchFamily="34" charset="0"/>
              <a:ea typeface="Adobe Fan Heiti Std B" pitchFamily="34" charset="-128"/>
              <a:cs typeface="Arial" pitchFamily="34" charset="0"/>
            </a:endParaRPr>
          </a:p>
        </p:txBody>
      </p:sp>
      <p:sp>
        <p:nvSpPr>
          <p:cNvPr id="19459" name="Rectangle 14"/>
          <p:cNvSpPr>
            <a:spLocks noChangeArrowheads="1"/>
          </p:cNvSpPr>
          <p:nvPr/>
        </p:nvSpPr>
        <p:spPr bwMode="auto">
          <a:xfrm>
            <a:off x="5308600" y="2698750"/>
            <a:ext cx="18415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endParaRPr lang="it-IT" altLang="it-IT" sz="1400">
              <a:solidFill>
                <a:srgbClr val="000000"/>
              </a:solidFill>
              <a:latin typeface="Arial" pitchFamily="34" charset="0"/>
              <a:ea typeface="Adobe Fan Heiti Std B" pitchFamily="34" charset="-128"/>
              <a:cs typeface="Arial" pitchFamily="34" charset="0"/>
            </a:endParaRPr>
          </a:p>
          <a:p>
            <a:pPr eaLnBrk="0" hangingPunct="0"/>
            <a:endParaRPr lang="it-IT" altLang="it-IT" sz="2400">
              <a:solidFill>
                <a:srgbClr val="000000"/>
              </a:solidFill>
              <a:latin typeface="Arial" pitchFamily="34" charset="0"/>
              <a:ea typeface="Adobe Fan Heiti Std B" pitchFamily="34" charset="-128"/>
              <a:cs typeface="Arial" pitchFamily="34" charset="0"/>
            </a:endParaRPr>
          </a:p>
        </p:txBody>
      </p:sp>
      <p:sp>
        <p:nvSpPr>
          <p:cNvPr id="19460" name="Text Box 19"/>
          <p:cNvSpPr txBox="1">
            <a:spLocks noChangeArrowheads="1"/>
          </p:cNvSpPr>
          <p:nvPr/>
        </p:nvSpPr>
        <p:spPr bwMode="auto">
          <a:xfrm>
            <a:off x="358775" y="284163"/>
            <a:ext cx="1512888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ar-SA" altLang="it-IT" sz="2200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ﺷﻜﺮﺍ</a:t>
            </a:r>
            <a:endParaRPr lang="it-IT" altLang="it-IT" sz="2200">
              <a:solidFill>
                <a:srgbClr val="FFFFFF"/>
              </a:solidFill>
              <a:latin typeface="Arial" pitchFamily="34" charset="0"/>
              <a:ea typeface="Adobe Fan Heiti Std B" pitchFamily="34" charset="-128"/>
              <a:cs typeface="Arial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it-IT" altLang="it-IT" sz="2200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Hvala</a:t>
            </a:r>
          </a:p>
          <a:p>
            <a:pPr eaLnBrk="1" hangingPunct="1">
              <a:spcBef>
                <a:spcPct val="50000"/>
              </a:spcBef>
            </a:pPr>
            <a:r>
              <a:rPr lang="it-IT" altLang="it-IT" sz="2200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謝謝</a:t>
            </a:r>
          </a:p>
          <a:p>
            <a:pPr eaLnBrk="1" hangingPunct="1">
              <a:spcBef>
                <a:spcPct val="50000"/>
              </a:spcBef>
            </a:pPr>
            <a:r>
              <a:rPr lang="it-IT" altLang="it-IT" sz="2200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Dík</a:t>
            </a:r>
          </a:p>
          <a:p>
            <a:pPr eaLnBrk="1" hangingPunct="1">
              <a:spcBef>
                <a:spcPct val="50000"/>
              </a:spcBef>
            </a:pPr>
            <a:r>
              <a:rPr lang="it-IT" altLang="it-IT" sz="2200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Tack</a:t>
            </a:r>
          </a:p>
          <a:p>
            <a:pPr eaLnBrk="1" hangingPunct="1">
              <a:spcBef>
                <a:spcPct val="50000"/>
              </a:spcBef>
            </a:pPr>
            <a:r>
              <a:rPr lang="it-IT" altLang="it-IT" sz="2200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Thank you</a:t>
            </a:r>
          </a:p>
          <a:p>
            <a:pPr eaLnBrk="1" hangingPunct="1">
              <a:spcBef>
                <a:spcPct val="50000"/>
              </a:spcBef>
            </a:pPr>
            <a:r>
              <a:rPr lang="it-IT" altLang="it-IT" sz="2200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Merci</a:t>
            </a:r>
          </a:p>
          <a:p>
            <a:pPr eaLnBrk="1" hangingPunct="1">
              <a:spcBef>
                <a:spcPct val="50000"/>
              </a:spcBef>
            </a:pPr>
            <a:r>
              <a:rPr lang="it-IT" altLang="it-IT" sz="2200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Danke</a:t>
            </a:r>
          </a:p>
          <a:p>
            <a:pPr eaLnBrk="1" hangingPunct="1">
              <a:spcBef>
                <a:spcPct val="50000"/>
              </a:spcBef>
            </a:pPr>
            <a:r>
              <a:rPr lang="it-IT" altLang="it-IT" sz="2200" i="1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Köszi</a:t>
            </a:r>
          </a:p>
          <a:p>
            <a:pPr eaLnBrk="1" hangingPunct="1">
              <a:spcBef>
                <a:spcPct val="50000"/>
              </a:spcBef>
            </a:pPr>
            <a:r>
              <a:rPr lang="it-IT" altLang="it-IT" sz="2200" i="1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Grazie</a:t>
            </a:r>
          </a:p>
          <a:p>
            <a:pPr eaLnBrk="1" hangingPunct="1">
              <a:spcBef>
                <a:spcPct val="50000"/>
              </a:spcBef>
            </a:pPr>
            <a:r>
              <a:rPr lang="it-IT" altLang="it-IT" sz="2200" i="1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Grasie</a:t>
            </a:r>
          </a:p>
        </p:txBody>
      </p:sp>
      <p:sp>
        <p:nvSpPr>
          <p:cNvPr id="19461" name="Rectangle 20">
            <a:hlinkClick r:id="rId3"/>
          </p:cNvPr>
          <p:cNvSpPr>
            <a:spLocks noChangeArrowheads="1"/>
          </p:cNvSpPr>
          <p:nvPr/>
        </p:nvSpPr>
        <p:spPr bwMode="auto">
          <a:xfrm>
            <a:off x="0" y="-153988"/>
            <a:ext cx="10801350" cy="307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endParaRPr lang="it-IT" altLang="it-IT" sz="1400">
              <a:solidFill>
                <a:srgbClr val="000000"/>
              </a:solidFill>
              <a:latin typeface="Arial" pitchFamily="34" charset="0"/>
              <a:ea typeface="Adobe Fan Heiti Std B" pitchFamily="34" charset="-128"/>
              <a:cs typeface="Arial" pitchFamily="34" charset="0"/>
            </a:endParaRPr>
          </a:p>
        </p:txBody>
      </p:sp>
      <p:sp>
        <p:nvSpPr>
          <p:cNvPr id="19462" name="Text Box 22"/>
          <p:cNvSpPr txBox="1">
            <a:spLocks noChangeArrowheads="1"/>
          </p:cNvSpPr>
          <p:nvPr/>
        </p:nvSpPr>
        <p:spPr bwMode="auto">
          <a:xfrm>
            <a:off x="8569325" y="284163"/>
            <a:ext cx="1873250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ignika" pitchFamily="2" charset="0"/>
                <a:ea typeface="ヒラギノ角ゴ Pro W3"/>
                <a:cs typeface="ヒラギノ角ゴ Pro W3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it-IT" altLang="it-IT" sz="2200" i="1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どうも</a:t>
            </a:r>
          </a:p>
          <a:p>
            <a:pPr algn="r" eaLnBrk="1" hangingPunct="1">
              <a:spcBef>
                <a:spcPct val="50000"/>
              </a:spcBef>
            </a:pPr>
            <a:r>
              <a:rPr lang="it-IT" altLang="it-IT" sz="2200" i="1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감사합니다 </a:t>
            </a:r>
          </a:p>
          <a:p>
            <a:pPr algn="r" eaLnBrk="1" hangingPunct="1">
              <a:spcBef>
                <a:spcPct val="50000"/>
              </a:spcBef>
            </a:pPr>
            <a:r>
              <a:rPr lang="it-IT" altLang="it-IT" sz="2200" i="1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Dzięki</a:t>
            </a:r>
          </a:p>
          <a:p>
            <a:pPr algn="r" eaLnBrk="1" hangingPunct="1">
              <a:spcBef>
                <a:spcPct val="50000"/>
              </a:spcBef>
            </a:pPr>
            <a:r>
              <a:rPr lang="it-IT" altLang="it-IT" sz="2200" i="1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Obrigado</a:t>
            </a:r>
          </a:p>
          <a:p>
            <a:pPr algn="r" eaLnBrk="1" hangingPunct="1">
              <a:spcBef>
                <a:spcPct val="50000"/>
              </a:spcBef>
            </a:pPr>
            <a:r>
              <a:rPr lang="it-IT" altLang="it-IT" sz="2200" i="1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Спасибо</a:t>
            </a:r>
          </a:p>
          <a:p>
            <a:pPr algn="r" eaLnBrk="1" hangingPunct="1">
              <a:spcBef>
                <a:spcPct val="50000"/>
              </a:spcBef>
            </a:pPr>
            <a:r>
              <a:rPr lang="it-IT" altLang="it-IT" sz="2200" i="1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Gracias</a:t>
            </a:r>
          </a:p>
          <a:p>
            <a:pPr algn="r" eaLnBrk="1" hangingPunct="1">
              <a:spcBef>
                <a:spcPct val="50000"/>
              </a:spcBef>
            </a:pPr>
            <a:r>
              <a:rPr lang="it-IT" altLang="it-IT" sz="2200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Дякую</a:t>
            </a:r>
          </a:p>
          <a:p>
            <a:pPr algn="r" eaLnBrk="1" hangingPunct="1">
              <a:spcBef>
                <a:spcPct val="50000"/>
              </a:spcBef>
            </a:pPr>
            <a:r>
              <a:rPr lang="hi-IN" altLang="it-IT" sz="2200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धन्यवाद</a:t>
            </a:r>
            <a:endParaRPr lang="it-IT" altLang="it-IT" sz="2200">
              <a:solidFill>
                <a:srgbClr val="FFFFFF"/>
              </a:solidFill>
              <a:latin typeface="Arial" pitchFamily="34" charset="0"/>
              <a:ea typeface="Adobe Fan Heiti Std B" pitchFamily="34" charset="-128"/>
              <a:cs typeface="Arial" pitchFamily="34" charset="0"/>
            </a:endParaRPr>
          </a:p>
          <a:p>
            <a:pPr algn="r" eaLnBrk="1" hangingPunct="1">
              <a:spcBef>
                <a:spcPct val="50000"/>
              </a:spcBef>
            </a:pPr>
            <a:r>
              <a:rPr lang="it-IT" altLang="it-IT" sz="2200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Baie dankie</a:t>
            </a:r>
          </a:p>
          <a:p>
            <a:pPr algn="r" eaLnBrk="1" hangingPunct="1">
              <a:spcBef>
                <a:spcPct val="50000"/>
              </a:spcBef>
            </a:pPr>
            <a:r>
              <a:rPr lang="it-IT" altLang="it-IT" sz="2200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Teşekkürler</a:t>
            </a:r>
          </a:p>
          <a:p>
            <a:pPr algn="r" eaLnBrk="1" hangingPunct="1">
              <a:spcBef>
                <a:spcPct val="50000"/>
              </a:spcBef>
            </a:pPr>
            <a:r>
              <a:rPr lang="he-IL" altLang="it-IT" sz="2200">
                <a:solidFill>
                  <a:srgbClr val="FFFFFF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תודה רבה</a:t>
            </a:r>
            <a:endParaRPr lang="it-IT" altLang="it-IT" sz="2200">
              <a:solidFill>
                <a:srgbClr val="FFFFFF"/>
              </a:solidFill>
              <a:latin typeface="Arial" pitchFamily="34" charset="0"/>
              <a:ea typeface="Adobe Fan Heiti Std B" pitchFamily="34" charset="-128"/>
              <a:cs typeface="Arial" pitchFamily="34" charset="0"/>
            </a:endParaRPr>
          </a:p>
        </p:txBody>
      </p:sp>
      <p:pic>
        <p:nvPicPr>
          <p:cNvPr id="29708" name="Picture 12" descr="Y:\Immagini\NUOVA_STRUTTURA\ABS\MOSAICO\Mosaico_AB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350" y="47625"/>
            <a:ext cx="5962650" cy="598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Struttura predefinita">
  <a:themeElements>
    <a:clrScheme name="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truttura predefinita">
      <a:majorFont>
        <a:latin typeface="Signika"/>
        <a:ea typeface=""/>
        <a:cs typeface=""/>
      </a:majorFont>
      <a:minorFont>
        <a:latin typeface="Signik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Struttura predefinita">
  <a:themeElements>
    <a:clrScheme name="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truttura predefinita">
      <a:majorFont>
        <a:latin typeface="Signika"/>
        <a:ea typeface=""/>
        <a:cs typeface=""/>
      </a:majorFont>
      <a:minorFont>
        <a:latin typeface="Signik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Struttura predefinita">
  <a:themeElements>
    <a:clrScheme name="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truttura predefinita">
      <a:majorFont>
        <a:latin typeface="Signika"/>
        <a:ea typeface=""/>
        <a:cs typeface=""/>
      </a:majorFont>
      <a:minorFont>
        <a:latin typeface="Signik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5_Struttura predefinita">
  <a:themeElements>
    <a:clrScheme name="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truttura predefinita">
      <a:majorFont>
        <a:latin typeface="Signika"/>
        <a:ea typeface=""/>
        <a:cs typeface=""/>
      </a:majorFont>
      <a:minorFont>
        <a:latin typeface="Signik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Struttura predefinita">
  <a:themeElements>
    <a:clrScheme name="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truttura predefinita">
      <a:majorFont>
        <a:latin typeface="Signika"/>
        <a:ea typeface=""/>
        <a:cs typeface=""/>
      </a:majorFont>
      <a:minorFont>
        <a:latin typeface="Signik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6_Struttura predefinita">
  <a:themeElements>
    <a:clrScheme name="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truttura predefinita">
      <a:majorFont>
        <a:latin typeface="Signika"/>
        <a:ea typeface=""/>
        <a:cs typeface=""/>
      </a:majorFont>
      <a:minorFont>
        <a:latin typeface="Signik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7_Struttura predefinita">
  <a:themeElements>
    <a:clrScheme name="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truttura predefinita">
      <a:majorFont>
        <a:latin typeface="Signika"/>
        <a:ea typeface=""/>
        <a:cs typeface=""/>
      </a:majorFont>
      <a:minorFont>
        <a:latin typeface="Signik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Struttura predefinita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Struttura predefinita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1_Struttura predefinita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1_Struttura predefinita">
    <a:majorFont>
      <a:latin typeface="Signika"/>
      <a:ea typeface=""/>
      <a:cs typeface=""/>
    </a:majorFont>
    <a:minorFont>
      <a:latin typeface="Signika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5336</TotalTime>
  <Words>484</Words>
  <Application>Microsoft Office PowerPoint</Application>
  <PresentationFormat>Personalizzato</PresentationFormat>
  <Paragraphs>144</Paragraphs>
  <Slides>13</Slides>
  <Notes>11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7</vt:i4>
      </vt:variant>
      <vt:variant>
        <vt:lpstr>Titoli diapositive</vt:lpstr>
      </vt:variant>
      <vt:variant>
        <vt:i4>13</vt:i4>
      </vt:variant>
    </vt:vector>
  </HeadingPairs>
  <TitlesOfParts>
    <vt:vector size="25" baseType="lpstr">
      <vt:lpstr>Signika</vt:lpstr>
      <vt:lpstr>ヒラギノ角ゴ Pro W3</vt:lpstr>
      <vt:lpstr>Arial</vt:lpstr>
      <vt:lpstr>Calibri</vt:lpstr>
      <vt:lpstr>Adobe Fan Heiti Std B</vt:lpstr>
      <vt:lpstr>1_Struttura predefinita</vt:lpstr>
      <vt:lpstr>2_Struttura predefinita</vt:lpstr>
      <vt:lpstr>3_Struttura predefinita</vt:lpstr>
      <vt:lpstr>5_Struttura predefinita</vt:lpstr>
      <vt:lpstr>4_Struttura predefinita</vt:lpstr>
      <vt:lpstr>6_Struttura predefinita</vt:lpstr>
      <vt:lpstr>7_Struttura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ABS SPA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pravato_p</dc:creator>
  <cp:lastModifiedBy>Sassoli Luca</cp:lastModifiedBy>
  <cp:revision>389</cp:revision>
  <cp:lastPrinted>2016-02-29T09:36:04Z</cp:lastPrinted>
  <dcterms:created xsi:type="dcterms:W3CDTF">2012-06-18T13:21:08Z</dcterms:created>
  <dcterms:modified xsi:type="dcterms:W3CDTF">2016-02-29T09:39:01Z</dcterms:modified>
</cp:coreProperties>
</file>