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theme/themeOverride17.xml" ContentType="application/vnd.openxmlformats-officedocument.themeOverride+xml"/>
  <Override PartName="/ppt/charts/chart18.xml" ContentType="application/vnd.openxmlformats-officedocument.drawingml.chart+xml"/>
  <Override PartName="/ppt/theme/themeOverride18.xml" ContentType="application/vnd.openxmlformats-officedocument.themeOverride+xml"/>
  <Override PartName="/ppt/charts/chart19.xml" ContentType="application/vnd.openxmlformats-officedocument.drawingml.chart+xml"/>
  <Override PartName="/ppt/theme/themeOverride19.xml" ContentType="application/vnd.openxmlformats-officedocument.themeOverride+xml"/>
  <Override PartName="/ppt/charts/chart20.xml" ContentType="application/vnd.openxmlformats-officedocument.drawingml.chart+xml"/>
  <Override PartName="/ppt/theme/themeOverride20.xml" ContentType="application/vnd.openxmlformats-officedocument.themeOverride+xml"/>
  <Override PartName="/ppt/charts/chart21.xml" ContentType="application/vnd.openxmlformats-officedocument.drawingml.chart+xml"/>
  <Override PartName="/ppt/theme/themeOverride21.xml" ContentType="application/vnd.openxmlformats-officedocument.themeOverride+xml"/>
  <Override PartName="/ppt/charts/chart22.xml" ContentType="application/vnd.openxmlformats-officedocument.drawingml.chart+xml"/>
  <Override PartName="/ppt/theme/themeOverride2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63" r:id="rId4"/>
    <p:sldId id="265" r:id="rId5"/>
    <p:sldId id="261" r:id="rId6"/>
    <p:sldId id="262" r:id="rId7"/>
    <p:sldId id="278" r:id="rId8"/>
    <p:sldId id="260" r:id="rId9"/>
    <p:sldId id="264" r:id="rId10"/>
    <p:sldId id="266" r:id="rId11"/>
    <p:sldId id="275" r:id="rId12"/>
    <p:sldId id="276" r:id="rId13"/>
    <p:sldId id="277" r:id="rId14"/>
    <p:sldId id="267" r:id="rId15"/>
    <p:sldId id="268" r:id="rId16"/>
    <p:sldId id="274" r:id="rId17"/>
    <p:sldId id="269" r:id="rId18"/>
    <p:sldId id="279" r:id="rId19"/>
  </p:sldIdLst>
  <p:sldSz cx="9144000" cy="6858000" type="screen4x3"/>
  <p:notesSz cx="6788150" cy="992346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81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3.xlsx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4.xlsx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5.xlsx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6.xlsx"/><Relationship Id="rId1" Type="http://schemas.openxmlformats.org/officeDocument/2006/relationships/themeOverride" Target="../theme/themeOverride16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7.xlsx"/><Relationship Id="rId1" Type="http://schemas.openxmlformats.org/officeDocument/2006/relationships/themeOverride" Target="../theme/themeOverride17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8.xlsx"/><Relationship Id="rId1" Type="http://schemas.openxmlformats.org/officeDocument/2006/relationships/themeOverride" Target="../theme/themeOverride18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19.xlsx"/><Relationship Id="rId1" Type="http://schemas.openxmlformats.org/officeDocument/2006/relationships/themeOverride" Target="../theme/themeOverride19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20.xlsx"/><Relationship Id="rId1" Type="http://schemas.openxmlformats.org/officeDocument/2006/relationships/themeOverride" Target="../theme/themeOverride20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21.xlsx"/><Relationship Id="rId1" Type="http://schemas.openxmlformats.org/officeDocument/2006/relationships/themeOverride" Target="../theme/themeOverride21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glio_di_lavoro_di_Microsoft_Excel22.xlsx"/><Relationship Id="rId1" Type="http://schemas.openxmlformats.org/officeDocument/2006/relationships/themeOverride" Target="../theme/themeOverride2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0.10328783902012248"/>
                  <c:y val="-3.7984835228929719E-4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cap="all" baseline="0" dirty="0" err="1"/>
                      <a:t>ambiente</a:t>
                    </a:r>
                    <a:r>
                      <a:rPr lang="en-US" sz="1100" b="1" cap="all" baseline="0" dirty="0"/>
                      <a:t> di </a:t>
                    </a:r>
                    <a:r>
                      <a:rPr lang="en-US" sz="1100" b="1" cap="all" baseline="0" dirty="0" err="1"/>
                      <a:t>lavoro</a:t>
                    </a:r>
                    <a:r>
                      <a:rPr lang="en-US" sz="1100" b="1" cap="all" baseline="0" dirty="0"/>
                      <a:t> </a:t>
                    </a:r>
                    <a:r>
                      <a:rPr lang="en-US" sz="1100" b="1" cap="all" baseline="0" dirty="0" err="1"/>
                      <a:t>ordinario</a:t>
                    </a:r>
                    <a:r>
                      <a:rPr lang="en-US" sz="1100" b="1" cap="all" baseline="0" dirty="0"/>
                      <a:t>
87%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6.8442694663167103E-2"/>
                  <c:y val="-3.9137503645377658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cap="all" baseline="0" dirty="0" err="1"/>
                      <a:t>stradale</a:t>
                    </a:r>
                    <a:r>
                      <a:rPr lang="en-US" sz="1100" b="1" cap="all" baseline="0" dirty="0"/>
                      <a:t> </a:t>
                    </a:r>
                    <a:r>
                      <a:rPr lang="en-US" sz="1100" b="1" cap="all" baseline="0" dirty="0" err="1"/>
                      <a:t>sul</a:t>
                    </a:r>
                    <a:r>
                      <a:rPr lang="en-US" sz="1100" b="1" cap="all" baseline="0" dirty="0"/>
                      <a:t> </a:t>
                    </a:r>
                    <a:r>
                      <a:rPr lang="en-US" sz="1100" b="1" cap="all" baseline="0" dirty="0" err="1"/>
                      <a:t>lavoro</a:t>
                    </a:r>
                    <a:r>
                      <a:rPr lang="en-US" sz="1100" b="1" cap="all" baseline="0" dirty="0"/>
                      <a:t>
5%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3.9555555555555552E-2"/>
                  <c:y val="-2.6512831729367161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cap="all" baseline="0" dirty="0"/>
                      <a:t>in </a:t>
                    </a:r>
                    <a:r>
                      <a:rPr lang="en-US" sz="1100" b="1" cap="all" baseline="0" dirty="0" err="1"/>
                      <a:t>itinere</a:t>
                    </a:r>
                    <a:r>
                      <a:rPr lang="en-US" sz="1100" b="1" cap="all" baseline="0" dirty="0"/>
                      <a:t>
8%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val>
            <c:numRef>
              <c:f>Foglio1!$F$6:$F$8</c:f>
              <c:numCache>
                <c:formatCode>#,##0;[Red]#,##0</c:formatCode>
                <c:ptCount val="3"/>
                <c:pt idx="0">
                  <c:v>15393</c:v>
                </c:pt>
                <c:pt idx="1">
                  <c:v>842</c:v>
                </c:pt>
                <c:pt idx="2">
                  <c:v>1523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8.5624321068818419E-3"/>
                  <c:y val="0.26460440709839828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cap="all" baseline="0" dirty="0" err="1"/>
                      <a:t>ambiente</a:t>
                    </a:r>
                    <a:r>
                      <a:rPr lang="en-US" sz="1100" b="1" cap="all" baseline="0" dirty="0"/>
                      <a:t> di </a:t>
                    </a:r>
                    <a:r>
                      <a:rPr lang="en-US" sz="1100" b="1" cap="all" baseline="0" dirty="0" err="1"/>
                      <a:t>lavoro</a:t>
                    </a:r>
                    <a:r>
                      <a:rPr lang="en-US" sz="1100" b="1" cap="all" baseline="0" dirty="0"/>
                      <a:t> </a:t>
                    </a:r>
                    <a:r>
                      <a:rPr lang="en-US" sz="1100" b="1" cap="all" baseline="0" dirty="0" err="1"/>
                      <a:t>ordinario</a:t>
                    </a:r>
                    <a:r>
                      <a:rPr lang="en-US" sz="1100" b="1" cap="all" baseline="0" dirty="0"/>
                      <a:t>
58%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7222222222222238E-2"/>
                  <c:y val="3.7037037037037035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cap="all" baseline="0" dirty="0" err="1"/>
                      <a:t>stradale</a:t>
                    </a:r>
                    <a:r>
                      <a:rPr lang="en-US" sz="1100" b="1" cap="all" baseline="0" dirty="0"/>
                      <a:t> </a:t>
                    </a:r>
                    <a:r>
                      <a:rPr lang="en-US" sz="1100" b="1" cap="all" baseline="0" dirty="0" err="1"/>
                      <a:t>sul</a:t>
                    </a:r>
                    <a:r>
                      <a:rPr lang="en-US" sz="1100" b="1" cap="all" baseline="0" dirty="0"/>
                      <a:t> </a:t>
                    </a:r>
                    <a:r>
                      <a:rPr lang="en-US" sz="1100" b="1" cap="all" baseline="0" dirty="0" err="1"/>
                      <a:t>lavoro</a:t>
                    </a:r>
                    <a:r>
                      <a:rPr lang="en-US" sz="1100" b="1" cap="all" baseline="0" dirty="0"/>
                      <a:t>
5%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1.0882178355047348E-2"/>
                  <c:y val="-9.2592692952815539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cap="all" baseline="0" dirty="0"/>
                      <a:t>in </a:t>
                    </a:r>
                    <a:r>
                      <a:rPr lang="en-US" sz="1100" b="1" cap="all" baseline="0" dirty="0" err="1"/>
                      <a:t>itinere</a:t>
                    </a:r>
                    <a:r>
                      <a:rPr lang="en-US" sz="1100" b="1" dirty="0"/>
                      <a:t>
37%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val>
            <c:numRef>
              <c:f>Foglio1!$F$37:$F$39</c:f>
              <c:numCache>
                <c:formatCode>#,##0;[Red]#,##0</c:formatCode>
                <c:ptCount val="3"/>
                <c:pt idx="0">
                  <c:v>11</c:v>
                </c:pt>
                <c:pt idx="1">
                  <c:v>1</c:v>
                </c:pt>
                <c:pt idx="2">
                  <c:v>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Foglio1!$H$58</c:f>
              <c:strCache>
                <c:ptCount val="1"/>
                <c:pt idx="0">
                  <c:v> FVG</c:v>
                </c:pt>
              </c:strCache>
            </c:strRef>
          </c:tx>
          <c:cat>
            <c:numRef>
              <c:f>Foglio1!$I$57:$M$57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Foglio1!$I$58:$M$58</c:f>
              <c:numCache>
                <c:formatCode>General</c:formatCode>
                <c:ptCount val="5"/>
                <c:pt idx="0">
                  <c:v>100</c:v>
                </c:pt>
                <c:pt idx="1">
                  <c:v>104</c:v>
                </c:pt>
                <c:pt idx="2">
                  <c:v>114</c:v>
                </c:pt>
                <c:pt idx="3">
                  <c:v>113</c:v>
                </c:pt>
                <c:pt idx="4">
                  <c:v>96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Foglio1!$H$59</c:f>
              <c:strCache>
                <c:ptCount val="1"/>
                <c:pt idx="0">
                  <c:v> Nord Est</c:v>
                </c:pt>
              </c:strCache>
            </c:strRef>
          </c:tx>
          <c:cat>
            <c:numRef>
              <c:f>Foglio1!$I$57:$M$57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Foglio1!$I$59:$M$59</c:f>
              <c:numCache>
                <c:formatCode>General</c:formatCode>
                <c:ptCount val="5"/>
                <c:pt idx="0">
                  <c:v>100</c:v>
                </c:pt>
                <c:pt idx="1">
                  <c:v>97</c:v>
                </c:pt>
                <c:pt idx="2">
                  <c:v>106</c:v>
                </c:pt>
                <c:pt idx="3">
                  <c:v>98</c:v>
                </c:pt>
                <c:pt idx="4">
                  <c:v>79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Foglio1!$H$60</c:f>
              <c:strCache>
                <c:ptCount val="1"/>
                <c:pt idx="0">
                  <c:v> Italia</c:v>
                </c:pt>
              </c:strCache>
            </c:strRef>
          </c:tx>
          <c:cat>
            <c:numRef>
              <c:f>Foglio1!$I$57:$M$57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Foglio1!$I$60:$M$60</c:f>
              <c:numCache>
                <c:formatCode>General</c:formatCode>
                <c:ptCount val="5"/>
                <c:pt idx="0">
                  <c:v>100</c:v>
                </c:pt>
                <c:pt idx="1">
                  <c:v>99</c:v>
                </c:pt>
                <c:pt idx="2">
                  <c:v>107</c:v>
                </c:pt>
                <c:pt idx="3">
                  <c:v>98</c:v>
                </c:pt>
                <c:pt idx="4">
                  <c:v>83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586176"/>
        <c:axId val="97587968"/>
      </c:lineChart>
      <c:catAx>
        <c:axId val="97586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7587968"/>
        <c:crosses val="autoZero"/>
        <c:auto val="1"/>
        <c:lblAlgn val="ctr"/>
        <c:lblOffset val="100"/>
        <c:noMultiLvlLbl val="0"/>
      </c:catAx>
      <c:valAx>
        <c:axId val="975879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75861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Foglio1!$H$75</c:f>
              <c:strCache>
                <c:ptCount val="1"/>
                <c:pt idx="0">
                  <c:v> FVG</c:v>
                </c:pt>
              </c:strCache>
            </c:strRef>
          </c:tx>
          <c:cat>
            <c:numRef>
              <c:f>Foglio1!$I$74:$M$74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Foglio1!$I$75:$M$75</c:f>
              <c:numCache>
                <c:formatCode>General</c:formatCode>
                <c:ptCount val="5"/>
                <c:pt idx="0">
                  <c:v>100</c:v>
                </c:pt>
                <c:pt idx="1">
                  <c:v>89</c:v>
                </c:pt>
                <c:pt idx="2">
                  <c:v>76</c:v>
                </c:pt>
                <c:pt idx="3">
                  <c:v>72</c:v>
                </c:pt>
                <c:pt idx="4">
                  <c:v>68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Foglio1!$H$76</c:f>
              <c:strCache>
                <c:ptCount val="1"/>
                <c:pt idx="0">
                  <c:v> Nord Est</c:v>
                </c:pt>
              </c:strCache>
            </c:strRef>
          </c:tx>
          <c:cat>
            <c:numRef>
              <c:f>Foglio1!$I$74:$M$74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Foglio1!$I$76:$M$76</c:f>
              <c:numCache>
                <c:formatCode>General</c:formatCode>
                <c:ptCount val="5"/>
                <c:pt idx="0">
                  <c:v>100</c:v>
                </c:pt>
                <c:pt idx="1">
                  <c:v>90</c:v>
                </c:pt>
                <c:pt idx="2">
                  <c:v>82</c:v>
                </c:pt>
                <c:pt idx="3">
                  <c:v>78</c:v>
                </c:pt>
                <c:pt idx="4">
                  <c:v>72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Foglio1!$H$77</c:f>
              <c:strCache>
                <c:ptCount val="1"/>
                <c:pt idx="0">
                  <c:v> Italia</c:v>
                </c:pt>
              </c:strCache>
            </c:strRef>
          </c:tx>
          <c:cat>
            <c:numRef>
              <c:f>Foglio1!$I$74:$M$74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Foglio1!$I$77:$M$77</c:f>
              <c:numCache>
                <c:formatCode>General</c:formatCode>
                <c:ptCount val="5"/>
                <c:pt idx="0">
                  <c:v>100</c:v>
                </c:pt>
                <c:pt idx="1">
                  <c:v>94</c:v>
                </c:pt>
                <c:pt idx="2">
                  <c:v>90</c:v>
                </c:pt>
                <c:pt idx="3">
                  <c:v>84</c:v>
                </c:pt>
                <c:pt idx="4">
                  <c:v>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059968"/>
        <c:axId val="37065856"/>
      </c:lineChart>
      <c:catAx>
        <c:axId val="3705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7065856"/>
        <c:crosses val="autoZero"/>
        <c:auto val="1"/>
        <c:lblAlgn val="ctr"/>
        <c:lblOffset val="100"/>
        <c:noMultiLvlLbl val="0"/>
      </c:catAx>
      <c:valAx>
        <c:axId val="370658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0599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8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b="1" dirty="0" err="1"/>
                      <a:t>Itinere</a:t>
                    </a:r>
                    <a:r>
                      <a:rPr lang="en-US" b="1" dirty="0"/>
                      <a:t>
9%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6327865266841628E-2"/>
                  <c:y val="-0.4126618547681539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b="1" dirty="0"/>
                      <a:t>Ambiente lavoro ordinario</a:t>
                    </a:r>
                    <a:r>
                      <a:rPr lang="en-US" dirty="0"/>
                      <a:t>
</a:t>
                    </a:r>
                    <a:r>
                      <a:rPr lang="en-US" b="1" dirty="0"/>
                      <a:t>79%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b="1" dirty="0" err="1"/>
                      <a:t>Stradale</a:t>
                    </a:r>
                    <a:r>
                      <a:rPr lang="en-US" b="1" dirty="0"/>
                      <a:t> </a:t>
                    </a:r>
                    <a:r>
                      <a:rPr lang="en-US" b="1" dirty="0" err="1"/>
                      <a:t>sul</a:t>
                    </a:r>
                    <a:r>
                      <a:rPr lang="en-US" b="1" dirty="0"/>
                      <a:t> </a:t>
                    </a:r>
                    <a:r>
                      <a:rPr lang="en-US" b="1" dirty="0" err="1"/>
                      <a:t>lavoro</a:t>
                    </a:r>
                    <a:r>
                      <a:rPr lang="en-US" b="1" dirty="0"/>
                      <a:t>
12%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Foglio11!$A$14:$A$16</c:f>
              <c:strCache>
                <c:ptCount val="3"/>
                <c:pt idx="0">
                  <c:v> Itinere</c:v>
                </c:pt>
                <c:pt idx="1">
                  <c:v> Ambiente lavoro ordinario</c:v>
                </c:pt>
                <c:pt idx="2">
                  <c:v> Stradale sul lavoro</c:v>
                </c:pt>
              </c:strCache>
            </c:strRef>
          </c:cat>
          <c:val>
            <c:numRef>
              <c:f>Foglio11!$B$14:$B$16</c:f>
              <c:numCache>
                <c:formatCode>#,##0;[Red]#,##0</c:formatCode>
                <c:ptCount val="3"/>
                <c:pt idx="0">
                  <c:v>80</c:v>
                </c:pt>
                <c:pt idx="1">
                  <c:v>692</c:v>
                </c:pt>
                <c:pt idx="2">
                  <c:v>106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Foglio11!$G$2</c:f>
              <c:strCache>
                <c:ptCount val="1"/>
                <c:pt idx="0">
                  <c:v>FVG</c:v>
                </c:pt>
              </c:strCache>
            </c:strRef>
          </c:tx>
          <c:cat>
            <c:numRef>
              <c:f>Foglio11!$H$1:$L$1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Foglio11!$H$2:$L$2</c:f>
              <c:numCache>
                <c:formatCode>#,##0.00;[Red]#,##0.00</c:formatCode>
                <c:ptCount val="5"/>
                <c:pt idx="0" formatCode="#,##0;[Red]#,##0">
                  <c:v>100</c:v>
                </c:pt>
                <c:pt idx="1">
                  <c:v>82.83</c:v>
                </c:pt>
                <c:pt idx="2">
                  <c:v>84.28</c:v>
                </c:pt>
                <c:pt idx="3">
                  <c:v>85.27</c:v>
                </c:pt>
                <c:pt idx="4">
                  <c:v>67.03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Foglio11!$G$3</c:f>
              <c:strCache>
                <c:ptCount val="1"/>
                <c:pt idx="0">
                  <c:v>Nord est</c:v>
                </c:pt>
              </c:strCache>
            </c:strRef>
          </c:tx>
          <c:cat>
            <c:numRef>
              <c:f>Foglio11!$H$1:$L$1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Foglio11!$H$3:$L$3</c:f>
              <c:numCache>
                <c:formatCode>#,##0.00;[Red]#,##0.00</c:formatCode>
                <c:ptCount val="5"/>
                <c:pt idx="0" formatCode="#,##0;[Red]#,##0">
                  <c:v>100</c:v>
                </c:pt>
                <c:pt idx="1">
                  <c:v>88.12</c:v>
                </c:pt>
                <c:pt idx="2">
                  <c:v>86.77</c:v>
                </c:pt>
                <c:pt idx="3">
                  <c:v>84.1</c:v>
                </c:pt>
                <c:pt idx="4">
                  <c:v>73.17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Foglio11!$G$4</c:f>
              <c:strCache>
                <c:ptCount val="1"/>
                <c:pt idx="0">
                  <c:v>Italia</c:v>
                </c:pt>
              </c:strCache>
            </c:strRef>
          </c:tx>
          <c:cat>
            <c:numRef>
              <c:f>Foglio11!$H$1:$L$1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Foglio11!$H$4:$L$4</c:f>
              <c:numCache>
                <c:formatCode>#,##0.00;[Red]#,##0.00</c:formatCode>
                <c:ptCount val="5"/>
                <c:pt idx="0" formatCode="#,##0;[Red]#,##0">
                  <c:v>100</c:v>
                </c:pt>
                <c:pt idx="1">
                  <c:v>91.27</c:v>
                </c:pt>
                <c:pt idx="2">
                  <c:v>89.79</c:v>
                </c:pt>
                <c:pt idx="3">
                  <c:v>83.01</c:v>
                </c:pt>
                <c:pt idx="4">
                  <c:v>72.86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352768"/>
        <c:axId val="38354304"/>
      </c:lineChart>
      <c:catAx>
        <c:axId val="38352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8354304"/>
        <c:crosses val="autoZero"/>
        <c:auto val="1"/>
        <c:lblAlgn val="ctr"/>
        <c:lblOffset val="100"/>
        <c:noMultiLvlLbl val="0"/>
      </c:catAx>
      <c:valAx>
        <c:axId val="38354304"/>
        <c:scaling>
          <c:orientation val="minMax"/>
        </c:scaling>
        <c:delete val="0"/>
        <c:axPos val="l"/>
        <c:majorGridlines/>
        <c:numFmt formatCode="#,##0;[Red]#,##0" sourceLinked="1"/>
        <c:majorTickMark val="out"/>
        <c:minorTickMark val="none"/>
        <c:tickLblPos val="nextTo"/>
        <c:crossAx val="383527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Foglio2!$B$53</c:f>
              <c:strCache>
                <c:ptCount val="1"/>
                <c:pt idx="0">
                  <c:v>% infortuni su strada (itinere e in occasione di lavoro)</c:v>
                </c:pt>
              </c:strCache>
            </c:strRef>
          </c:tx>
          <c:invertIfNegative val="0"/>
          <c:cat>
            <c:strRef>
              <c:f>Foglio2!$A$54:$A$58</c:f>
              <c:strCache>
                <c:ptCount val="5"/>
                <c:pt idx="0">
                  <c:v> fino a 17 anni</c:v>
                </c:pt>
                <c:pt idx="1">
                  <c:v> da 18 a 34 anni</c:v>
                </c:pt>
                <c:pt idx="2">
                  <c:v> da 35 a 49 anni</c:v>
                </c:pt>
                <c:pt idx="3">
                  <c:v> da 50 a 64 anni</c:v>
                </c:pt>
                <c:pt idx="4">
                  <c:v> 65 anni e oltre</c:v>
                </c:pt>
              </c:strCache>
            </c:strRef>
          </c:cat>
          <c:val>
            <c:numRef>
              <c:f>Foglio2!$B$54:$B$58</c:f>
              <c:numCache>
                <c:formatCode>0.00</c:formatCode>
                <c:ptCount val="5"/>
                <c:pt idx="0">
                  <c:v>0.24570024570024571</c:v>
                </c:pt>
                <c:pt idx="1">
                  <c:v>32.619999999999997</c:v>
                </c:pt>
                <c:pt idx="2" formatCode="General">
                  <c:v>44.29</c:v>
                </c:pt>
                <c:pt idx="3" formatCode="General">
                  <c:v>21.99</c:v>
                </c:pt>
                <c:pt idx="4" formatCode="General">
                  <c:v>0.85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9311232"/>
        <c:axId val="39312768"/>
      </c:barChart>
      <c:catAx>
        <c:axId val="39311232"/>
        <c:scaling>
          <c:orientation val="minMax"/>
        </c:scaling>
        <c:delete val="0"/>
        <c:axPos val="b"/>
        <c:majorTickMark val="none"/>
        <c:minorTickMark val="none"/>
        <c:tickLblPos val="nextTo"/>
        <c:crossAx val="39312768"/>
        <c:crosses val="autoZero"/>
        <c:auto val="1"/>
        <c:lblAlgn val="ctr"/>
        <c:lblOffset val="100"/>
        <c:noMultiLvlLbl val="0"/>
      </c:catAx>
      <c:valAx>
        <c:axId val="39312768"/>
        <c:scaling>
          <c:orientation val="minMax"/>
          <c:max val="45"/>
        </c:scaling>
        <c:delete val="0"/>
        <c:axPos val="l"/>
        <c:numFmt formatCode="0.00" sourceLinked="1"/>
        <c:majorTickMark val="none"/>
        <c:minorTickMark val="none"/>
        <c:tickLblPos val="nextTo"/>
        <c:crossAx val="39311232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200" baseline="0">
                <a:latin typeface="Calibri" pitchFamily="34" charset="0"/>
              </a:defRPr>
            </a:pPr>
            <a:endParaRPr lang="it-IT"/>
          </a:p>
        </c:txPr>
      </c:legendEntry>
      <c:layout>
        <c:manualLayout>
          <c:xMode val="edge"/>
          <c:yMode val="edge"/>
          <c:x val="0.21686561024532128"/>
          <c:y val="0.91891272804494484"/>
          <c:w val="0.56441949610667597"/>
          <c:h val="6.0885246397106602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Foglio3!$A$84</c:f>
              <c:strCache>
                <c:ptCount val="1"/>
                <c:pt idx="0">
                  <c:v>% temp stradale</c:v>
                </c:pt>
              </c:strCache>
            </c:strRef>
          </c:tx>
          <c:invertIfNegative val="0"/>
          <c:cat>
            <c:strRef>
              <c:f>Foglio3!$B$83:$N$83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Foglio3!$B$84:$N$84</c:f>
              <c:numCache>
                <c:formatCode>0.00;[Red]0.00</c:formatCode>
                <c:ptCount val="5"/>
                <c:pt idx="0" formatCode="0.00">
                  <c:v>100</c:v>
                </c:pt>
                <c:pt idx="1">
                  <c:v>94.35</c:v>
                </c:pt>
                <c:pt idx="2">
                  <c:v>91.68</c:v>
                </c:pt>
                <c:pt idx="3" formatCode="General">
                  <c:v>87.15</c:v>
                </c:pt>
                <c:pt idx="4" formatCode="General">
                  <c:v>78.569999999999993</c:v>
                </c:pt>
              </c:numCache>
            </c:numRef>
          </c:val>
        </c:ser>
        <c:ser>
          <c:idx val="1"/>
          <c:order val="1"/>
          <c:tx>
            <c:strRef>
              <c:f>Foglio3!$A$85</c:f>
              <c:strCache>
                <c:ptCount val="1"/>
                <c:pt idx="0">
                  <c:v>% perman. stradale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Foglio3!$B$83:$N$83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Foglio3!$B$85:$N$85</c:f>
              <c:numCache>
                <c:formatCode>0.00;[Red]0.00</c:formatCode>
                <c:ptCount val="5"/>
                <c:pt idx="0" formatCode="0.00">
                  <c:v>0</c:v>
                </c:pt>
                <c:pt idx="1">
                  <c:v>5.27</c:v>
                </c:pt>
                <c:pt idx="2">
                  <c:v>8.0399999999999991</c:v>
                </c:pt>
                <c:pt idx="3" formatCode="General">
                  <c:v>12.29</c:v>
                </c:pt>
                <c:pt idx="4" formatCode="General">
                  <c:v>14.29</c:v>
                </c:pt>
              </c:numCache>
            </c:numRef>
          </c:val>
        </c:ser>
        <c:ser>
          <c:idx val="2"/>
          <c:order val="2"/>
          <c:tx>
            <c:strRef>
              <c:f>Foglio3!$A$86</c:f>
              <c:strCache>
                <c:ptCount val="1"/>
                <c:pt idx="0">
                  <c:v>% morte su strada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Foglio3!$B$83:$N$83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Foglio3!$B$86:$N$86</c:f>
              <c:numCache>
                <c:formatCode>0.00;[Red]0.00</c:formatCode>
                <c:ptCount val="5"/>
                <c:pt idx="0" formatCode="0.00">
                  <c:v>0</c:v>
                </c:pt>
                <c:pt idx="1">
                  <c:v>0.38</c:v>
                </c:pt>
                <c:pt idx="2">
                  <c:v>0.28000000000000003</c:v>
                </c:pt>
                <c:pt idx="3" formatCode="General">
                  <c:v>0.56000000000000005</c:v>
                </c:pt>
                <c:pt idx="4" formatCode="General">
                  <c:v>7.14</c:v>
                </c:pt>
              </c:numCache>
            </c:numRef>
          </c:val>
        </c:ser>
        <c:ser>
          <c:idx val="3"/>
          <c:order val="3"/>
          <c:tx>
            <c:strRef>
              <c:f>Foglio3!$A$87</c:f>
              <c:strCache>
                <c:ptCount val="1"/>
                <c:pt idx="0">
                  <c:v>durata media in gg</c:v>
                </c:pt>
              </c:strCache>
            </c:strRef>
          </c:tx>
          <c:invertIfNegative val="0"/>
          <c:cat>
            <c:strRef>
              <c:f>Foglio3!$B$83:$N$83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Foglio3!$B$87:$N$87</c:f>
              <c:numCache>
                <c:formatCode>0.00;[Red]0.00</c:formatCode>
                <c:ptCount val="5"/>
                <c:pt idx="0" formatCode="0.00">
                  <c:v>36.85</c:v>
                </c:pt>
                <c:pt idx="1">
                  <c:v>22.37</c:v>
                </c:pt>
                <c:pt idx="2">
                  <c:v>30.1</c:v>
                </c:pt>
                <c:pt idx="3" formatCode="General">
                  <c:v>35.47</c:v>
                </c:pt>
                <c:pt idx="4" formatCode="General">
                  <c:v>59.2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8179968"/>
        <c:axId val="38181504"/>
      </c:barChart>
      <c:catAx>
        <c:axId val="38179968"/>
        <c:scaling>
          <c:orientation val="minMax"/>
        </c:scaling>
        <c:delete val="0"/>
        <c:axPos val="b"/>
        <c:majorTickMark val="none"/>
        <c:minorTickMark val="none"/>
        <c:tickLblPos val="nextTo"/>
        <c:crossAx val="38181504"/>
        <c:crosses val="autoZero"/>
        <c:auto val="1"/>
        <c:lblAlgn val="ctr"/>
        <c:lblOffset val="100"/>
        <c:noMultiLvlLbl val="0"/>
      </c:catAx>
      <c:valAx>
        <c:axId val="38181504"/>
        <c:scaling>
          <c:orientation val="minMax"/>
          <c:max val="100"/>
        </c:scaling>
        <c:delete val="0"/>
        <c:axPos val="l"/>
        <c:numFmt formatCode="0.00" sourceLinked="1"/>
        <c:majorTickMark val="none"/>
        <c:minorTickMark val="none"/>
        <c:tickLblPos val="nextTo"/>
        <c:crossAx val="3817996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Foglio3!$A$31</c:f>
              <c:strCache>
                <c:ptCount val="1"/>
                <c:pt idx="0">
                  <c:v>% temp stradale</c:v>
                </c:pt>
              </c:strCache>
            </c:strRef>
          </c:tx>
          <c:invertIfNegative val="0"/>
          <c:cat>
            <c:strRef>
              <c:f>Foglio3!$B$30:$N$30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Foglio3!$B$31:$N$31</c:f>
              <c:numCache>
                <c:formatCode>0.00;[Red]0.00</c:formatCode>
                <c:ptCount val="5"/>
                <c:pt idx="0" formatCode="0">
                  <c:v>100</c:v>
                </c:pt>
                <c:pt idx="1">
                  <c:v>94.35</c:v>
                </c:pt>
                <c:pt idx="2">
                  <c:v>91.68</c:v>
                </c:pt>
                <c:pt idx="3" formatCode="General">
                  <c:v>87.15</c:v>
                </c:pt>
                <c:pt idx="4" formatCode="General">
                  <c:v>78.569999999999993</c:v>
                </c:pt>
              </c:numCache>
            </c:numRef>
          </c:val>
        </c:ser>
        <c:ser>
          <c:idx val="1"/>
          <c:order val="1"/>
          <c:tx>
            <c:strRef>
              <c:f>Foglio3!$A$32</c:f>
              <c:strCache>
                <c:ptCount val="1"/>
                <c:pt idx="0">
                  <c:v>% temp a.l.</c:v>
                </c:pt>
              </c:strCache>
            </c:strRef>
          </c:tx>
          <c:invertIfNegative val="0"/>
          <c:cat>
            <c:strRef>
              <c:f>Foglio3!$B$30:$N$30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Foglio3!$B$32:$N$32</c:f>
              <c:numCache>
                <c:formatCode>0.00;[Red]0.00</c:formatCode>
                <c:ptCount val="5"/>
                <c:pt idx="0" formatCode="0">
                  <c:v>100</c:v>
                </c:pt>
                <c:pt idx="1">
                  <c:v>97.16</c:v>
                </c:pt>
                <c:pt idx="2">
                  <c:v>95.39</c:v>
                </c:pt>
                <c:pt idx="3" formatCode="General">
                  <c:v>91.44</c:v>
                </c:pt>
                <c:pt idx="4" formatCode="General">
                  <c:v>80</c:v>
                </c:pt>
              </c:numCache>
            </c:numRef>
          </c:val>
        </c:ser>
        <c:ser>
          <c:idx val="2"/>
          <c:order val="2"/>
          <c:tx>
            <c:strRef>
              <c:f>Foglio3!$A$33</c:f>
              <c:strCache>
                <c:ptCount val="1"/>
                <c:pt idx="0">
                  <c:v>% perman. Stradale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Foglio3!$B$30:$N$30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Foglio3!$B$33:$N$33</c:f>
              <c:numCache>
                <c:formatCode>0.00;[Red]0.00</c:formatCode>
                <c:ptCount val="5"/>
                <c:pt idx="0" formatCode="0.00">
                  <c:v>0</c:v>
                </c:pt>
                <c:pt idx="1">
                  <c:v>5.27</c:v>
                </c:pt>
                <c:pt idx="2">
                  <c:v>8.0399999999999991</c:v>
                </c:pt>
                <c:pt idx="3" formatCode="General">
                  <c:v>12.29</c:v>
                </c:pt>
                <c:pt idx="4" formatCode="General">
                  <c:v>14.29</c:v>
                </c:pt>
              </c:numCache>
            </c:numRef>
          </c:val>
        </c:ser>
        <c:ser>
          <c:idx val="3"/>
          <c:order val="3"/>
          <c:tx>
            <c:strRef>
              <c:f>Foglio3!$A$34</c:f>
              <c:strCache>
                <c:ptCount val="1"/>
                <c:pt idx="0">
                  <c:v>% perman. A.l.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Foglio3!$B$30:$N$30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Foglio3!$B$34:$N$34</c:f>
              <c:numCache>
                <c:formatCode>0.00;[Red]0.00</c:formatCode>
                <c:ptCount val="5"/>
                <c:pt idx="0" formatCode="0.00">
                  <c:v>0</c:v>
                </c:pt>
                <c:pt idx="1">
                  <c:v>2.8</c:v>
                </c:pt>
                <c:pt idx="2">
                  <c:v>4.4800000000000004</c:v>
                </c:pt>
                <c:pt idx="3" formatCode="General">
                  <c:v>8.4700000000000006</c:v>
                </c:pt>
                <c:pt idx="4" formatCode="General">
                  <c:v>20</c:v>
                </c:pt>
              </c:numCache>
            </c:numRef>
          </c:val>
        </c:ser>
        <c:ser>
          <c:idx val="4"/>
          <c:order val="4"/>
          <c:tx>
            <c:strRef>
              <c:f>Foglio3!$A$35</c:f>
              <c:strCache>
                <c:ptCount val="1"/>
                <c:pt idx="0">
                  <c:v>% morte su strada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Foglio3!$B$30:$N$30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Foglio3!$B$35:$N$35</c:f>
              <c:numCache>
                <c:formatCode>0.00;[Red]0.00</c:formatCode>
                <c:ptCount val="5"/>
                <c:pt idx="0" formatCode="0.00">
                  <c:v>0</c:v>
                </c:pt>
                <c:pt idx="1">
                  <c:v>0.38</c:v>
                </c:pt>
                <c:pt idx="2">
                  <c:v>0.28000000000000003</c:v>
                </c:pt>
                <c:pt idx="3" formatCode="General">
                  <c:v>0.56000000000000005</c:v>
                </c:pt>
                <c:pt idx="4" formatCode="General">
                  <c:v>7.14</c:v>
                </c:pt>
              </c:numCache>
            </c:numRef>
          </c:val>
        </c:ser>
        <c:ser>
          <c:idx val="5"/>
          <c:order val="5"/>
          <c:tx>
            <c:strRef>
              <c:f>Foglio3!$A$36</c:f>
              <c:strCache>
                <c:ptCount val="1"/>
                <c:pt idx="0">
                  <c:v>% morte amb lavo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Foglio3!$B$30:$N$30</c:f>
              <c:strCache>
                <c:ptCount val="5"/>
                <c:pt idx="0">
                  <c:v>fino 17 anni</c:v>
                </c:pt>
                <c:pt idx="1">
                  <c:v>da 18 a 34 anni</c:v>
                </c:pt>
                <c:pt idx="2">
                  <c:v>da 35 a 49 anni</c:v>
                </c:pt>
                <c:pt idx="3">
                  <c:v>da 50 64 anni</c:v>
                </c:pt>
                <c:pt idx="4">
                  <c:v>65 anni e oltre</c:v>
                </c:pt>
              </c:strCache>
            </c:strRef>
          </c:cat>
          <c:val>
            <c:numRef>
              <c:f>Foglio3!$B$36:$N$36</c:f>
              <c:numCache>
                <c:formatCode>0.00;[Red]0.00</c:formatCode>
                <c:ptCount val="5"/>
                <c:pt idx="0" formatCode="0.00">
                  <c:v>0</c:v>
                </c:pt>
                <c:pt idx="1">
                  <c:v>0.04</c:v>
                </c:pt>
                <c:pt idx="2">
                  <c:v>0.12</c:v>
                </c:pt>
                <c:pt idx="3" formatCode="General">
                  <c:v>0.09</c:v>
                </c:pt>
                <c:pt idx="4" formatCode="General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1"/>
        <c:axId val="38941824"/>
        <c:axId val="38943360"/>
      </c:barChart>
      <c:catAx>
        <c:axId val="38941824"/>
        <c:scaling>
          <c:orientation val="minMax"/>
        </c:scaling>
        <c:delete val="0"/>
        <c:axPos val="b"/>
        <c:majorTickMark val="none"/>
        <c:minorTickMark val="none"/>
        <c:tickLblPos val="nextTo"/>
        <c:crossAx val="38943360"/>
        <c:crosses val="autoZero"/>
        <c:auto val="1"/>
        <c:lblAlgn val="ctr"/>
        <c:lblOffset val="100"/>
        <c:noMultiLvlLbl val="0"/>
      </c:catAx>
      <c:valAx>
        <c:axId val="38943360"/>
        <c:scaling>
          <c:orientation val="minMax"/>
          <c:max val="110"/>
        </c:scaling>
        <c:delete val="0"/>
        <c:axPos val="l"/>
        <c:numFmt formatCode="0" sourceLinked="1"/>
        <c:majorTickMark val="none"/>
        <c:minorTickMark val="none"/>
        <c:tickLblPos val="nextTo"/>
        <c:crossAx val="3894182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5576852805060144"/>
          <c:y val="4.1099971691477777E-2"/>
          <c:w val="0.62820678333936175"/>
          <c:h val="0.8828910005690755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Foglio7!$A$39</c:f>
              <c:strCache>
                <c:ptCount val="1"/>
              </c:strCache>
            </c:strRef>
          </c:tx>
          <c:invertIfNegative val="0"/>
          <c:cat>
            <c:strRef>
              <c:f>Foglio7!$B$38:$W$38</c:f>
              <c:strCache>
                <c:ptCount val="20"/>
                <c:pt idx="0">
                  <c:v>A Agricoltura, silvicoltura e pesca</c:v>
                </c:pt>
                <c:pt idx="1">
                  <c:v>C Attivita' manifatturiere</c:v>
                </c:pt>
                <c:pt idx="2">
                  <c:v>D Fornitura di energia elettrica, gas, vapore e aria condizionata</c:v>
                </c:pt>
                <c:pt idx="3">
                  <c:v>E Fornitura di acqua; reti fognarie, attivita' di gestione dei rifiuti </c:v>
                </c:pt>
                <c:pt idx="4">
                  <c:v>F Costruzioni</c:v>
                </c:pt>
                <c:pt idx="5">
                  <c:v>G Commercio all'ingrosso e al dettaglio; riparazione di autov e motocicli</c:v>
                </c:pt>
                <c:pt idx="6">
                  <c:v>H Trasporto e magazzinaggio</c:v>
                </c:pt>
                <c:pt idx="7">
                  <c:v>I Attivita' dei servizi di alloggio e di ristorazione</c:v>
                </c:pt>
                <c:pt idx="8">
                  <c:v>J Servizi di informazione e comunicazione</c:v>
                </c:pt>
                <c:pt idx="9">
                  <c:v>K Attivita' finanziarie e assicurative</c:v>
                </c:pt>
                <c:pt idx="10">
                  <c:v>L Attivita' immobiliari</c:v>
                </c:pt>
                <c:pt idx="11">
                  <c:v>M Attivita' professionali, scientifiche e tecniche</c:v>
                </c:pt>
                <c:pt idx="12">
                  <c:v>N Noleggio, agenzie di viaggio, servizi di supporto alle imprese</c:v>
                </c:pt>
                <c:pt idx="13">
                  <c:v>O Amministrazione pubblica e difesa; assicurazione sociale obbligatoria</c:v>
                </c:pt>
                <c:pt idx="14">
                  <c:v>P Istruzione</c:v>
                </c:pt>
                <c:pt idx="15">
                  <c:v>Q Sanita' e assistenza sociale</c:v>
                </c:pt>
                <c:pt idx="16">
                  <c:v>R Attivita' artistiche, sportive, di intrattenimento e divertimento</c:v>
                </c:pt>
                <c:pt idx="17">
                  <c:v>S Altre attivita' di servizi</c:v>
                </c:pt>
                <c:pt idx="18">
                  <c:v>T Attivita' di famiglie e convivenze come d.l. per personale domestico</c:v>
                </c:pt>
                <c:pt idx="19">
                  <c:v>X Non determinato</c:v>
                </c:pt>
              </c:strCache>
            </c:strRef>
          </c:cat>
          <c:val>
            <c:numRef>
              <c:f>Foglio7!$B$39:$W$39</c:f>
              <c:numCache>
                <c:formatCode>General</c:formatCode>
                <c:ptCount val="20"/>
              </c:numCache>
            </c:numRef>
          </c:val>
        </c:ser>
        <c:ser>
          <c:idx val="1"/>
          <c:order val="1"/>
          <c:tx>
            <c:strRef>
              <c:f>Foglio7!$A$40</c:f>
              <c:strCache>
                <c:ptCount val="1"/>
                <c:pt idx="0">
                  <c:v> Stradale in occasione lavoro</c:v>
                </c:pt>
              </c:strCache>
            </c:strRef>
          </c:tx>
          <c:invertIfNegative val="0"/>
          <c:dLbls>
            <c:dLbl>
              <c:idx val="2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Foglio7!$B$38:$W$38</c:f>
              <c:strCache>
                <c:ptCount val="20"/>
                <c:pt idx="0">
                  <c:v>A Agricoltura, silvicoltura e pesca</c:v>
                </c:pt>
                <c:pt idx="1">
                  <c:v>C Attivita' manifatturiere</c:v>
                </c:pt>
                <c:pt idx="2">
                  <c:v>D Fornitura di energia elettrica, gas, vapore e aria condizionata</c:v>
                </c:pt>
                <c:pt idx="3">
                  <c:v>E Fornitura di acqua; reti fognarie, attivita' di gestione dei rifiuti </c:v>
                </c:pt>
                <c:pt idx="4">
                  <c:v>F Costruzioni</c:v>
                </c:pt>
                <c:pt idx="5">
                  <c:v>G Commercio all'ingrosso e al dettaglio; riparazione di autov e motocicli</c:v>
                </c:pt>
                <c:pt idx="6">
                  <c:v>H Trasporto e magazzinaggio</c:v>
                </c:pt>
                <c:pt idx="7">
                  <c:v>I Attivita' dei servizi di alloggio e di ristorazione</c:v>
                </c:pt>
                <c:pt idx="8">
                  <c:v>J Servizi di informazione e comunicazione</c:v>
                </c:pt>
                <c:pt idx="9">
                  <c:v>K Attivita' finanziarie e assicurative</c:v>
                </c:pt>
                <c:pt idx="10">
                  <c:v>L Attivita' immobiliari</c:v>
                </c:pt>
                <c:pt idx="11">
                  <c:v>M Attivita' professionali, scientifiche e tecniche</c:v>
                </c:pt>
                <c:pt idx="12">
                  <c:v>N Noleggio, agenzie di viaggio, servizi di supporto alle imprese</c:v>
                </c:pt>
                <c:pt idx="13">
                  <c:v>O Amministrazione pubblica e difesa; assicurazione sociale obbligatoria</c:v>
                </c:pt>
                <c:pt idx="14">
                  <c:v>P Istruzione</c:v>
                </c:pt>
                <c:pt idx="15">
                  <c:v>Q Sanita' e assistenza sociale</c:v>
                </c:pt>
                <c:pt idx="16">
                  <c:v>R Attivita' artistiche, sportive, di intrattenimento e divertimento</c:v>
                </c:pt>
                <c:pt idx="17">
                  <c:v>S Altre attivita' di servizi</c:v>
                </c:pt>
                <c:pt idx="18">
                  <c:v>T Attivita' di famiglie e convivenze come d.l. per personale domestico</c:v>
                </c:pt>
                <c:pt idx="19">
                  <c:v>X Non determinato</c:v>
                </c:pt>
              </c:strCache>
            </c:strRef>
          </c:cat>
          <c:val>
            <c:numRef>
              <c:f>Foglio7!$B$40:$W$40</c:f>
              <c:numCache>
                <c:formatCode>General</c:formatCode>
                <c:ptCount val="20"/>
                <c:pt idx="0">
                  <c:v>1</c:v>
                </c:pt>
                <c:pt idx="1">
                  <c:v>49</c:v>
                </c:pt>
                <c:pt idx="2">
                  <c:v>0</c:v>
                </c:pt>
                <c:pt idx="3">
                  <c:v>8</c:v>
                </c:pt>
                <c:pt idx="4">
                  <c:v>58</c:v>
                </c:pt>
                <c:pt idx="5">
                  <c:v>53</c:v>
                </c:pt>
                <c:pt idx="6">
                  <c:v>90</c:v>
                </c:pt>
                <c:pt idx="7">
                  <c:v>23</c:v>
                </c:pt>
                <c:pt idx="8">
                  <c:v>8</c:v>
                </c:pt>
                <c:pt idx="9">
                  <c:v>9</c:v>
                </c:pt>
                <c:pt idx="10">
                  <c:v>2</c:v>
                </c:pt>
                <c:pt idx="11">
                  <c:v>13</c:v>
                </c:pt>
                <c:pt idx="12">
                  <c:v>45</c:v>
                </c:pt>
                <c:pt idx="13">
                  <c:v>31</c:v>
                </c:pt>
                <c:pt idx="14">
                  <c:v>5</c:v>
                </c:pt>
                <c:pt idx="15">
                  <c:v>34</c:v>
                </c:pt>
                <c:pt idx="16">
                  <c:v>3</c:v>
                </c:pt>
                <c:pt idx="17">
                  <c:v>7</c:v>
                </c:pt>
                <c:pt idx="18">
                  <c:v>7</c:v>
                </c:pt>
                <c:pt idx="19">
                  <c:v>10</c:v>
                </c:pt>
              </c:numCache>
            </c:numRef>
          </c:val>
        </c:ser>
        <c:ser>
          <c:idx val="2"/>
          <c:order val="2"/>
          <c:tx>
            <c:strRef>
              <c:f>Foglio7!$A$41</c:f>
              <c:strCache>
                <c:ptCount val="1"/>
                <c:pt idx="0">
                  <c:v> Itinere</c:v>
                </c:pt>
              </c:strCache>
            </c:strRef>
          </c:tx>
          <c:invertIfNegative val="0"/>
          <c:cat>
            <c:strRef>
              <c:f>Foglio7!$B$38:$W$38</c:f>
              <c:strCache>
                <c:ptCount val="20"/>
                <c:pt idx="0">
                  <c:v>A Agricoltura, silvicoltura e pesca</c:v>
                </c:pt>
                <c:pt idx="1">
                  <c:v>C Attivita' manifatturiere</c:v>
                </c:pt>
                <c:pt idx="2">
                  <c:v>D Fornitura di energia elettrica, gas, vapore e aria condizionata</c:v>
                </c:pt>
                <c:pt idx="3">
                  <c:v>E Fornitura di acqua; reti fognarie, attivita' di gestione dei rifiuti </c:v>
                </c:pt>
                <c:pt idx="4">
                  <c:v>F Costruzioni</c:v>
                </c:pt>
                <c:pt idx="5">
                  <c:v>G Commercio all'ingrosso e al dettaglio; riparazione di autov e motocicli</c:v>
                </c:pt>
                <c:pt idx="6">
                  <c:v>H Trasporto e magazzinaggio</c:v>
                </c:pt>
                <c:pt idx="7">
                  <c:v>I Attivita' dei servizi di alloggio e di ristorazione</c:v>
                </c:pt>
                <c:pt idx="8">
                  <c:v>J Servizi di informazione e comunicazione</c:v>
                </c:pt>
                <c:pt idx="9">
                  <c:v>K Attivita' finanziarie e assicurative</c:v>
                </c:pt>
                <c:pt idx="10">
                  <c:v>L Attivita' immobiliari</c:v>
                </c:pt>
                <c:pt idx="11">
                  <c:v>M Attivita' professionali, scientifiche e tecniche</c:v>
                </c:pt>
                <c:pt idx="12">
                  <c:v>N Noleggio, agenzie di viaggio, servizi di supporto alle imprese</c:v>
                </c:pt>
                <c:pt idx="13">
                  <c:v>O Amministrazione pubblica e difesa; assicurazione sociale obbligatoria</c:v>
                </c:pt>
                <c:pt idx="14">
                  <c:v>P Istruzione</c:v>
                </c:pt>
                <c:pt idx="15">
                  <c:v>Q Sanita' e assistenza sociale</c:v>
                </c:pt>
                <c:pt idx="16">
                  <c:v>R Attivita' artistiche, sportive, di intrattenimento e divertimento</c:v>
                </c:pt>
                <c:pt idx="17">
                  <c:v>S Altre attivita' di servizi</c:v>
                </c:pt>
                <c:pt idx="18">
                  <c:v>T Attivita' di famiglie e convivenze come d.l. per personale domestico</c:v>
                </c:pt>
                <c:pt idx="19">
                  <c:v>X Non determinato</c:v>
                </c:pt>
              </c:strCache>
            </c:strRef>
          </c:cat>
          <c:val>
            <c:numRef>
              <c:f>Foglio7!$B$41:$W$41</c:f>
              <c:numCache>
                <c:formatCode>General</c:formatCode>
                <c:ptCount val="20"/>
                <c:pt idx="0">
                  <c:v>4</c:v>
                </c:pt>
                <c:pt idx="1">
                  <c:v>303</c:v>
                </c:pt>
                <c:pt idx="2">
                  <c:v>5</c:v>
                </c:pt>
                <c:pt idx="3">
                  <c:v>8</c:v>
                </c:pt>
                <c:pt idx="4">
                  <c:v>51</c:v>
                </c:pt>
                <c:pt idx="5">
                  <c:v>181</c:v>
                </c:pt>
                <c:pt idx="6">
                  <c:v>70</c:v>
                </c:pt>
                <c:pt idx="7">
                  <c:v>75</c:v>
                </c:pt>
                <c:pt idx="8">
                  <c:v>20</c:v>
                </c:pt>
                <c:pt idx="9">
                  <c:v>22</c:v>
                </c:pt>
                <c:pt idx="10">
                  <c:v>12</c:v>
                </c:pt>
                <c:pt idx="11">
                  <c:v>40</c:v>
                </c:pt>
                <c:pt idx="12">
                  <c:v>89</c:v>
                </c:pt>
                <c:pt idx="13">
                  <c:v>66</c:v>
                </c:pt>
                <c:pt idx="14">
                  <c:v>14</c:v>
                </c:pt>
                <c:pt idx="15">
                  <c:v>156</c:v>
                </c:pt>
                <c:pt idx="16">
                  <c:v>9</c:v>
                </c:pt>
                <c:pt idx="17">
                  <c:v>22</c:v>
                </c:pt>
                <c:pt idx="18">
                  <c:v>10</c:v>
                </c:pt>
                <c:pt idx="19">
                  <c:v>15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0"/>
        <c:overlap val="100"/>
        <c:axId val="82085760"/>
        <c:axId val="82087296"/>
      </c:barChart>
      <c:catAx>
        <c:axId val="82085760"/>
        <c:scaling>
          <c:orientation val="maxMin"/>
        </c:scaling>
        <c:delete val="0"/>
        <c:axPos val="l"/>
        <c:majorTickMark val="none"/>
        <c:minorTickMark val="none"/>
        <c:tickLblPos val="nextTo"/>
        <c:crossAx val="82087296"/>
        <c:crosses val="autoZero"/>
        <c:auto val="1"/>
        <c:lblAlgn val="ctr"/>
        <c:lblOffset val="100"/>
        <c:noMultiLvlLbl val="0"/>
      </c:catAx>
      <c:valAx>
        <c:axId val="82087296"/>
        <c:scaling>
          <c:orientation val="minMax"/>
          <c:max val="350"/>
        </c:scaling>
        <c:delete val="0"/>
        <c:axPos val="t"/>
        <c:numFmt formatCode="General" sourceLinked="1"/>
        <c:majorTickMark val="none"/>
        <c:minorTickMark val="none"/>
        <c:tickLblPos val="nextTo"/>
        <c:crossAx val="82085760"/>
        <c:crosses val="autoZero"/>
        <c:crossBetween val="between"/>
        <c:majorUnit val="25"/>
      </c:valAx>
    </c:plotArea>
    <c:legend>
      <c:legendPos val="b"/>
      <c:legendEntry>
        <c:idx val="0"/>
        <c:delete val="1"/>
      </c:legendEntry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7"/>
          <c:order val="0"/>
          <c:tx>
            <c:strRef>
              <c:f>Foglio8!$K$35</c:f>
              <c:strCache>
                <c:ptCount val="1"/>
                <c:pt idx="0">
                  <c:v>Indici frequenza infortuni stradali in occasione di lavoro</c:v>
                </c:pt>
              </c:strCache>
            </c:strRef>
          </c:tx>
          <c:invertIfNegative val="0"/>
          <c:dLbls>
            <c:dLbl>
              <c:idx val="1"/>
              <c:delete val="1"/>
            </c:dLbl>
            <c:dLbl>
              <c:idx val="3"/>
              <c:delete val="1"/>
            </c:dLbl>
            <c:dLbl>
              <c:idx val="19"/>
              <c:delete val="1"/>
            </c:dLbl>
            <c:txPr>
              <a:bodyPr/>
              <a:lstStyle/>
              <a:p>
                <a:pPr>
                  <a:defRPr>
                    <a:solidFill>
                      <a:sysClr val="windowText" lastClr="000000"/>
                    </a:solidFill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Foglio8!$L$27:$AG$27</c:f>
              <c:strCache>
                <c:ptCount val="21"/>
                <c:pt idx="0">
                  <c:v>A Agricoltura, silvicoltura e pesca</c:v>
                </c:pt>
                <c:pt idx="1">
                  <c:v>B Estrazione di minerali da cave e miniere</c:v>
                </c:pt>
                <c:pt idx="2">
                  <c:v>C Attivita' manifatturiere</c:v>
                </c:pt>
                <c:pt idx="3">
                  <c:v>D Fornitura di energia elettrica, gas, vapore e aria condizionata</c:v>
                </c:pt>
                <c:pt idx="4">
                  <c:v>E Fornitura di acqua; reti fognarie, attivita' di gestione dei rifiuti e risanamento</c:v>
                </c:pt>
                <c:pt idx="5">
                  <c:v>F Costruzioni</c:v>
                </c:pt>
                <c:pt idx="6">
                  <c:v>G Commercio all'ingrosso e al dettaglio; riparazione di autoveicoli e motocicli</c:v>
                </c:pt>
                <c:pt idx="7">
                  <c:v>H Trasporto e magazzinaggio</c:v>
                </c:pt>
                <c:pt idx="8">
                  <c:v>I Attivita' dei servizi di alloggio e di ristorazione</c:v>
                </c:pt>
                <c:pt idx="9">
                  <c:v>J Servizi di informazione e comunicazione</c:v>
                </c:pt>
                <c:pt idx="10">
                  <c:v>K Attivita' finanziarie e assicurative</c:v>
                </c:pt>
                <c:pt idx="11">
                  <c:v>L Attivita' immobiliari</c:v>
                </c:pt>
                <c:pt idx="12">
                  <c:v>M Attivita' professionali, scientifiche e tecniche</c:v>
                </c:pt>
                <c:pt idx="13">
                  <c:v>N Noleggio, agenzie di viaggio, servizi di supporto alle imprese</c:v>
                </c:pt>
                <c:pt idx="14">
                  <c:v>O Amministrazione pubblica e difesa; assicurazione sociale obbligatoria</c:v>
                </c:pt>
                <c:pt idx="15">
                  <c:v>P Istruzione</c:v>
                </c:pt>
                <c:pt idx="16">
                  <c:v>Q Sanita' e assistenza sociale</c:v>
                </c:pt>
                <c:pt idx="17">
                  <c:v>R Attivita' artistiche, sportive, di intrattenimento e divertimento</c:v>
                </c:pt>
                <c:pt idx="18">
                  <c:v>S Altre attivita' di servizi</c:v>
                </c:pt>
                <c:pt idx="19">
                  <c:v>U Organizzazioni ed organismi extraterritoriali</c:v>
                </c:pt>
                <c:pt idx="20">
                  <c:v>X Non determinato</c:v>
                </c:pt>
              </c:strCache>
            </c:strRef>
          </c:cat>
          <c:val>
            <c:numRef>
              <c:f>Foglio8!$L$35:$AG$35</c:f>
              <c:numCache>
                <c:formatCode>#,##0.00;[Red]#,##0.00</c:formatCode>
                <c:ptCount val="21"/>
                <c:pt idx="0">
                  <c:v>0.81632653061224492</c:v>
                </c:pt>
                <c:pt idx="1">
                  <c:v>0</c:v>
                </c:pt>
                <c:pt idx="2">
                  <c:v>0.41340093985438164</c:v>
                </c:pt>
                <c:pt idx="3">
                  <c:v>0</c:v>
                </c:pt>
                <c:pt idx="4">
                  <c:v>2.772002772002772</c:v>
                </c:pt>
                <c:pt idx="5">
                  <c:v>1.679552891437176</c:v>
                </c:pt>
                <c:pt idx="6">
                  <c:v>1.1025128973206855</c:v>
                </c:pt>
                <c:pt idx="7">
                  <c:v>5.6846892369883779</c:v>
                </c:pt>
                <c:pt idx="8">
                  <c:v>1.3082304760821342</c:v>
                </c:pt>
                <c:pt idx="9">
                  <c:v>0.8642108674516582</c:v>
                </c:pt>
                <c:pt idx="10">
                  <c:v>0.48400107555794564</c:v>
                </c:pt>
                <c:pt idx="11">
                  <c:v>0.67294751009421261</c:v>
                </c:pt>
                <c:pt idx="12">
                  <c:v>0.70867858700392494</c:v>
                </c:pt>
                <c:pt idx="13">
                  <c:v>3.8626609442060085</c:v>
                </c:pt>
                <c:pt idx="14">
                  <c:v>1.3942610416479266</c:v>
                </c:pt>
                <c:pt idx="15">
                  <c:v>0.8120838070488875</c:v>
                </c:pt>
                <c:pt idx="16">
                  <c:v>0.89539660802696719</c:v>
                </c:pt>
                <c:pt idx="17">
                  <c:v>1.097293343087052</c:v>
                </c:pt>
                <c:pt idx="18">
                  <c:v>0.68406137007720125</c:v>
                </c:pt>
                <c:pt idx="19">
                  <c:v>0</c:v>
                </c:pt>
                <c:pt idx="20">
                  <c:v>1.6123831022250887</c:v>
                </c:pt>
              </c:numCache>
            </c:numRef>
          </c:val>
        </c:ser>
        <c:ser>
          <c:idx val="8"/>
          <c:order val="1"/>
          <c:tx>
            <c:strRef>
              <c:f>Foglio8!$K$36</c:f>
              <c:strCache>
                <c:ptCount val="1"/>
                <c:pt idx="0">
                  <c:v>Indici frequenza itinere</c:v>
                </c:pt>
              </c:strCache>
            </c:strRef>
          </c:tx>
          <c:invertIfNegative val="0"/>
          <c:dLbls>
            <c:dLbl>
              <c:idx val="1"/>
              <c:delete val="1"/>
            </c:dLbl>
            <c:dLbl>
              <c:idx val="19"/>
              <c:delete val="1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Foglio8!$L$27:$AG$27</c:f>
              <c:strCache>
                <c:ptCount val="21"/>
                <c:pt idx="0">
                  <c:v>A Agricoltura, silvicoltura e pesca</c:v>
                </c:pt>
                <c:pt idx="1">
                  <c:v>B Estrazione di minerali da cave e miniere</c:v>
                </c:pt>
                <c:pt idx="2">
                  <c:v>C Attivita' manifatturiere</c:v>
                </c:pt>
                <c:pt idx="3">
                  <c:v>D Fornitura di energia elettrica, gas, vapore e aria condizionata</c:v>
                </c:pt>
                <c:pt idx="4">
                  <c:v>E Fornitura di acqua; reti fognarie, attivita' di gestione dei rifiuti e risanamento</c:v>
                </c:pt>
                <c:pt idx="5">
                  <c:v>F Costruzioni</c:v>
                </c:pt>
                <c:pt idx="6">
                  <c:v>G Commercio all'ingrosso e al dettaglio; riparazione di autoveicoli e motocicli</c:v>
                </c:pt>
                <c:pt idx="7">
                  <c:v>H Trasporto e magazzinaggio</c:v>
                </c:pt>
                <c:pt idx="8">
                  <c:v>I Attivita' dei servizi di alloggio e di ristorazione</c:v>
                </c:pt>
                <c:pt idx="9">
                  <c:v>J Servizi di informazione e comunicazione</c:v>
                </c:pt>
                <c:pt idx="10">
                  <c:v>K Attivita' finanziarie e assicurative</c:v>
                </c:pt>
                <c:pt idx="11">
                  <c:v>L Attivita' immobiliari</c:v>
                </c:pt>
                <c:pt idx="12">
                  <c:v>M Attivita' professionali, scientifiche e tecniche</c:v>
                </c:pt>
                <c:pt idx="13">
                  <c:v>N Noleggio, agenzie di viaggio, servizi di supporto alle imprese</c:v>
                </c:pt>
                <c:pt idx="14">
                  <c:v>O Amministrazione pubblica e difesa; assicurazione sociale obbligatoria</c:v>
                </c:pt>
                <c:pt idx="15">
                  <c:v>P Istruzione</c:v>
                </c:pt>
                <c:pt idx="16">
                  <c:v>Q Sanita' e assistenza sociale</c:v>
                </c:pt>
                <c:pt idx="17">
                  <c:v>R Attivita' artistiche, sportive, di intrattenimento e divertimento</c:v>
                </c:pt>
                <c:pt idx="18">
                  <c:v>S Altre attivita' di servizi</c:v>
                </c:pt>
                <c:pt idx="19">
                  <c:v>U Organizzazioni ed organismi extraterritoriali</c:v>
                </c:pt>
                <c:pt idx="20">
                  <c:v>X Non determinato</c:v>
                </c:pt>
              </c:strCache>
            </c:strRef>
          </c:cat>
          <c:val>
            <c:numRef>
              <c:f>Foglio8!$L$36:$AG$36</c:f>
              <c:numCache>
                <c:formatCode>#,##0.00;[Red]#,##0.00</c:formatCode>
                <c:ptCount val="21"/>
                <c:pt idx="0">
                  <c:v>3.2653061224489797</c:v>
                </c:pt>
                <c:pt idx="1">
                  <c:v>0</c:v>
                </c:pt>
                <c:pt idx="2">
                  <c:v>2.5563364239975028</c:v>
                </c:pt>
                <c:pt idx="3">
                  <c:v>2.8620492272467084</c:v>
                </c:pt>
                <c:pt idx="4">
                  <c:v>2.772002772002772</c:v>
                </c:pt>
                <c:pt idx="5">
                  <c:v>1.4768482321257927</c:v>
                </c:pt>
                <c:pt idx="6">
                  <c:v>3.7651855550008322</c:v>
                </c:pt>
                <c:pt idx="7">
                  <c:v>4.4214249621020718</c:v>
                </c:pt>
                <c:pt idx="8">
                  <c:v>4.2659689437460893</c:v>
                </c:pt>
                <c:pt idx="9">
                  <c:v>2.1605271686291454</c:v>
                </c:pt>
                <c:pt idx="10">
                  <c:v>1.1831137402527563</c:v>
                </c:pt>
                <c:pt idx="11">
                  <c:v>4.0376850605652761</c:v>
                </c:pt>
                <c:pt idx="12">
                  <c:v>2.1805494984736153</c:v>
                </c:pt>
                <c:pt idx="13">
                  <c:v>7.6394849785407732</c:v>
                </c:pt>
                <c:pt idx="14">
                  <c:v>2.9684267338310693</c:v>
                </c:pt>
                <c:pt idx="15">
                  <c:v>2.2738346597368846</c:v>
                </c:pt>
                <c:pt idx="16">
                  <c:v>4.1082903191825562</c:v>
                </c:pt>
                <c:pt idx="17">
                  <c:v>3.2918800292611556</c:v>
                </c:pt>
                <c:pt idx="18">
                  <c:v>2.1499071630997753</c:v>
                </c:pt>
                <c:pt idx="19">
                  <c:v>0</c:v>
                </c:pt>
                <c:pt idx="20">
                  <c:v>2.4185746533376329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84642816"/>
        <c:axId val="84644608"/>
      </c:barChart>
      <c:catAx>
        <c:axId val="84642816"/>
        <c:scaling>
          <c:orientation val="maxMin"/>
        </c:scaling>
        <c:delete val="0"/>
        <c:axPos val="l"/>
        <c:majorTickMark val="none"/>
        <c:minorTickMark val="none"/>
        <c:tickLblPos val="nextTo"/>
        <c:crossAx val="84644608"/>
        <c:crosses val="autoZero"/>
        <c:auto val="1"/>
        <c:lblAlgn val="ctr"/>
        <c:lblOffset val="100"/>
        <c:noMultiLvlLbl val="0"/>
      </c:catAx>
      <c:valAx>
        <c:axId val="84644608"/>
        <c:scaling>
          <c:orientation val="minMax"/>
          <c:max val="12"/>
        </c:scaling>
        <c:delete val="0"/>
        <c:axPos val="t"/>
        <c:numFmt formatCode="#,##0.00;[Red]#,##0.00" sourceLinked="1"/>
        <c:majorTickMark val="none"/>
        <c:minorTickMark val="none"/>
        <c:tickLblPos val="nextTo"/>
        <c:crossAx val="8464281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Foglio4!$A$54</c:f>
              <c:strCache>
                <c:ptCount val="1"/>
                <c:pt idx="0">
                  <c:v> Stradale in occasione lavoro</c:v>
                </c:pt>
              </c:strCache>
            </c:strRef>
          </c:tx>
          <c:invertIfNegative val="0"/>
          <c:cat>
            <c:strRef>
              <c:f>Foglio4!$B$52:$M$52</c:f>
              <c:strCache>
                <c:ptCount val="12"/>
                <c:pt idx="0">
                  <c:v>gennaio </c:v>
                </c:pt>
                <c:pt idx="1">
                  <c:v>febbraio</c:v>
                </c:pt>
                <c:pt idx="2">
                  <c:v>marzo </c:v>
                </c:pt>
                <c:pt idx="3">
                  <c:v>aprile</c:v>
                </c:pt>
                <c:pt idx="4">
                  <c:v>maggio</c:v>
                </c:pt>
                <c:pt idx="5">
                  <c:v>giugno</c:v>
                </c:pt>
                <c:pt idx="6">
                  <c:v>luglio </c:v>
                </c:pt>
                <c:pt idx="7">
                  <c:v>agosto </c:v>
                </c:pt>
                <c:pt idx="8">
                  <c:v>settembre </c:v>
                </c:pt>
                <c:pt idx="9">
                  <c:v>ottobre</c:v>
                </c:pt>
                <c:pt idx="10">
                  <c:v>novembre</c:v>
                </c:pt>
                <c:pt idx="11">
                  <c:v>dicembre</c:v>
                </c:pt>
              </c:strCache>
            </c:strRef>
          </c:cat>
          <c:val>
            <c:numRef>
              <c:f>Foglio4!$B$54:$M$54</c:f>
              <c:numCache>
                <c:formatCode>General</c:formatCode>
                <c:ptCount val="12"/>
                <c:pt idx="0">
                  <c:v>45</c:v>
                </c:pt>
                <c:pt idx="1">
                  <c:v>40</c:v>
                </c:pt>
                <c:pt idx="2">
                  <c:v>41</c:v>
                </c:pt>
                <c:pt idx="3">
                  <c:v>37</c:v>
                </c:pt>
                <c:pt idx="4">
                  <c:v>38</c:v>
                </c:pt>
                <c:pt idx="5">
                  <c:v>31</c:v>
                </c:pt>
                <c:pt idx="6">
                  <c:v>30</c:v>
                </c:pt>
                <c:pt idx="7">
                  <c:v>34</c:v>
                </c:pt>
                <c:pt idx="8">
                  <c:v>52</c:v>
                </c:pt>
                <c:pt idx="9">
                  <c:v>44</c:v>
                </c:pt>
                <c:pt idx="10">
                  <c:v>38</c:v>
                </c:pt>
                <c:pt idx="11">
                  <c:v>26</c:v>
                </c:pt>
              </c:numCache>
            </c:numRef>
          </c:val>
        </c:ser>
        <c:ser>
          <c:idx val="2"/>
          <c:order val="1"/>
          <c:tx>
            <c:strRef>
              <c:f>Foglio4!$A$55</c:f>
              <c:strCache>
                <c:ptCount val="1"/>
                <c:pt idx="0">
                  <c:v> Itinere</c:v>
                </c:pt>
              </c:strCache>
            </c:strRef>
          </c:tx>
          <c:invertIfNegative val="0"/>
          <c:cat>
            <c:strRef>
              <c:f>Foglio4!$B$52:$M$52</c:f>
              <c:strCache>
                <c:ptCount val="12"/>
                <c:pt idx="0">
                  <c:v>gennaio </c:v>
                </c:pt>
                <c:pt idx="1">
                  <c:v>febbraio</c:v>
                </c:pt>
                <c:pt idx="2">
                  <c:v>marzo </c:v>
                </c:pt>
                <c:pt idx="3">
                  <c:v>aprile</c:v>
                </c:pt>
                <c:pt idx="4">
                  <c:v>maggio</c:v>
                </c:pt>
                <c:pt idx="5">
                  <c:v>giugno</c:v>
                </c:pt>
                <c:pt idx="6">
                  <c:v>luglio </c:v>
                </c:pt>
                <c:pt idx="7">
                  <c:v>agosto </c:v>
                </c:pt>
                <c:pt idx="8">
                  <c:v>settembre </c:v>
                </c:pt>
                <c:pt idx="9">
                  <c:v>ottobre</c:v>
                </c:pt>
                <c:pt idx="10">
                  <c:v>novembre</c:v>
                </c:pt>
                <c:pt idx="11">
                  <c:v>dicembre</c:v>
                </c:pt>
              </c:strCache>
            </c:strRef>
          </c:cat>
          <c:val>
            <c:numRef>
              <c:f>Foglio4!$B$55:$M$55</c:f>
              <c:numCache>
                <c:formatCode>General</c:formatCode>
                <c:ptCount val="12"/>
                <c:pt idx="0">
                  <c:v>121</c:v>
                </c:pt>
                <c:pt idx="1">
                  <c:v>83</c:v>
                </c:pt>
                <c:pt idx="2">
                  <c:v>102</c:v>
                </c:pt>
                <c:pt idx="3">
                  <c:v>83</c:v>
                </c:pt>
                <c:pt idx="4">
                  <c:v>107</c:v>
                </c:pt>
                <c:pt idx="5">
                  <c:v>97</c:v>
                </c:pt>
                <c:pt idx="6">
                  <c:v>100</c:v>
                </c:pt>
                <c:pt idx="7">
                  <c:v>85</c:v>
                </c:pt>
                <c:pt idx="8">
                  <c:v>100</c:v>
                </c:pt>
                <c:pt idx="9">
                  <c:v>107</c:v>
                </c:pt>
                <c:pt idx="10">
                  <c:v>86</c:v>
                </c:pt>
                <c:pt idx="11">
                  <c:v>101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47217792"/>
        <c:axId val="147219584"/>
      </c:barChart>
      <c:catAx>
        <c:axId val="147217792"/>
        <c:scaling>
          <c:orientation val="minMax"/>
        </c:scaling>
        <c:delete val="0"/>
        <c:axPos val="b"/>
        <c:majorTickMark val="none"/>
        <c:minorTickMark val="none"/>
        <c:tickLblPos val="nextTo"/>
        <c:crossAx val="147219584"/>
        <c:crosses val="autoZero"/>
        <c:auto val="1"/>
        <c:lblAlgn val="ctr"/>
        <c:lblOffset val="100"/>
        <c:noMultiLvlLbl val="0"/>
      </c:catAx>
      <c:valAx>
        <c:axId val="14721958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47217792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Foglio5!$A$3</c:f>
              <c:strCache>
                <c:ptCount val="1"/>
                <c:pt idx="0">
                  <c:v> Stradale in occasione lavoro</c:v>
                </c:pt>
              </c:strCache>
            </c:strRef>
          </c:tx>
          <c:invertIfNegative val="0"/>
          <c:cat>
            <c:strRef>
              <c:f>Foglio5!$B$1:$H$1</c:f>
              <c:strCache>
                <c:ptCount val="7"/>
                <c:pt idx="0">
                  <c:v>lunedi</c:v>
                </c:pt>
                <c:pt idx="1">
                  <c:v>martedi</c:v>
                </c:pt>
                <c:pt idx="2">
                  <c:v>mercoledi</c:v>
                </c:pt>
                <c:pt idx="3">
                  <c:v>giovedi</c:v>
                </c:pt>
                <c:pt idx="4">
                  <c:v>venerdi</c:v>
                </c:pt>
                <c:pt idx="5">
                  <c:v>sabato</c:v>
                </c:pt>
                <c:pt idx="6">
                  <c:v>domenica</c:v>
                </c:pt>
              </c:strCache>
            </c:strRef>
          </c:cat>
          <c:val>
            <c:numRef>
              <c:f>Foglio5!$B$3:$H$3</c:f>
              <c:numCache>
                <c:formatCode>#,##0</c:formatCode>
                <c:ptCount val="7"/>
                <c:pt idx="0">
                  <c:v>92</c:v>
                </c:pt>
                <c:pt idx="1">
                  <c:v>78</c:v>
                </c:pt>
                <c:pt idx="2">
                  <c:v>75</c:v>
                </c:pt>
                <c:pt idx="3">
                  <c:v>93</c:v>
                </c:pt>
                <c:pt idx="4">
                  <c:v>83</c:v>
                </c:pt>
                <c:pt idx="5">
                  <c:v>21</c:v>
                </c:pt>
                <c:pt idx="6">
                  <c:v>14</c:v>
                </c:pt>
              </c:numCache>
            </c:numRef>
          </c:val>
        </c:ser>
        <c:ser>
          <c:idx val="2"/>
          <c:order val="1"/>
          <c:tx>
            <c:strRef>
              <c:f>Foglio5!$A$4</c:f>
              <c:strCache>
                <c:ptCount val="1"/>
                <c:pt idx="0">
                  <c:v> Itinere</c:v>
                </c:pt>
              </c:strCache>
            </c:strRef>
          </c:tx>
          <c:invertIfNegative val="0"/>
          <c:cat>
            <c:strRef>
              <c:f>Foglio5!$B$1:$H$1</c:f>
              <c:strCache>
                <c:ptCount val="7"/>
                <c:pt idx="0">
                  <c:v>lunedi</c:v>
                </c:pt>
                <c:pt idx="1">
                  <c:v>martedi</c:v>
                </c:pt>
                <c:pt idx="2">
                  <c:v>mercoledi</c:v>
                </c:pt>
                <c:pt idx="3">
                  <c:v>giovedi</c:v>
                </c:pt>
                <c:pt idx="4">
                  <c:v>venerdi</c:v>
                </c:pt>
                <c:pt idx="5">
                  <c:v>sabato</c:v>
                </c:pt>
                <c:pt idx="6">
                  <c:v>domenica</c:v>
                </c:pt>
              </c:strCache>
            </c:strRef>
          </c:cat>
          <c:val>
            <c:numRef>
              <c:f>Foglio5!$B$4:$H$4</c:f>
              <c:numCache>
                <c:formatCode>#,##0</c:formatCode>
                <c:ptCount val="7"/>
                <c:pt idx="0">
                  <c:v>241</c:v>
                </c:pt>
                <c:pt idx="1">
                  <c:v>201</c:v>
                </c:pt>
                <c:pt idx="2">
                  <c:v>195</c:v>
                </c:pt>
                <c:pt idx="3">
                  <c:v>216</c:v>
                </c:pt>
                <c:pt idx="4">
                  <c:v>187</c:v>
                </c:pt>
                <c:pt idx="5">
                  <c:v>95</c:v>
                </c:pt>
                <c:pt idx="6">
                  <c:v>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68895616"/>
        <c:axId val="168897152"/>
      </c:barChart>
      <c:catAx>
        <c:axId val="168895616"/>
        <c:scaling>
          <c:orientation val="minMax"/>
        </c:scaling>
        <c:delete val="0"/>
        <c:axPos val="b"/>
        <c:majorTickMark val="none"/>
        <c:minorTickMark val="none"/>
        <c:tickLblPos val="nextTo"/>
        <c:crossAx val="168897152"/>
        <c:crosses val="autoZero"/>
        <c:auto val="1"/>
        <c:lblAlgn val="ctr"/>
        <c:lblOffset val="100"/>
        <c:noMultiLvlLbl val="0"/>
      </c:catAx>
      <c:valAx>
        <c:axId val="168897152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crossAx val="16889561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Foglio10!$A$3</c:f>
              <c:strCache>
                <c:ptCount val="1"/>
                <c:pt idx="0">
                  <c:v> Stradale in occasione lavoro</c:v>
                </c:pt>
              </c:strCache>
            </c:strRef>
          </c:tx>
          <c:invertIfNegative val="0"/>
          <c:cat>
            <c:numRef>
              <c:f>Foglio10!$B$1:$Z$1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</c:numCache>
            </c:numRef>
          </c:cat>
          <c:val>
            <c:numRef>
              <c:f>Foglio10!$B$3:$Z$3</c:f>
              <c:numCache>
                <c:formatCode>_-* #,##0_-;\-* #,##0_-;_-* "-"??_-;_-@_-</c:formatCode>
                <c:ptCount val="24"/>
                <c:pt idx="0">
                  <c:v>2</c:v>
                </c:pt>
                <c:pt idx="1">
                  <c:v>0</c:v>
                </c:pt>
                <c:pt idx="2">
                  <c:v>3</c:v>
                </c:pt>
                <c:pt idx="3">
                  <c:v>2</c:v>
                </c:pt>
                <c:pt idx="4">
                  <c:v>5</c:v>
                </c:pt>
                <c:pt idx="5">
                  <c:v>3</c:v>
                </c:pt>
                <c:pt idx="6">
                  <c:v>16</c:v>
                </c:pt>
                <c:pt idx="7">
                  <c:v>42</c:v>
                </c:pt>
                <c:pt idx="8">
                  <c:v>36</c:v>
                </c:pt>
                <c:pt idx="9">
                  <c:v>38</c:v>
                </c:pt>
                <c:pt idx="10">
                  <c:v>36</c:v>
                </c:pt>
                <c:pt idx="11">
                  <c:v>42</c:v>
                </c:pt>
                <c:pt idx="12">
                  <c:v>32</c:v>
                </c:pt>
                <c:pt idx="13">
                  <c:v>25</c:v>
                </c:pt>
                <c:pt idx="14">
                  <c:v>13</c:v>
                </c:pt>
                <c:pt idx="15">
                  <c:v>16</c:v>
                </c:pt>
                <c:pt idx="16">
                  <c:v>22</c:v>
                </c:pt>
                <c:pt idx="17">
                  <c:v>19</c:v>
                </c:pt>
                <c:pt idx="18">
                  <c:v>11</c:v>
                </c:pt>
                <c:pt idx="19">
                  <c:v>8</c:v>
                </c:pt>
                <c:pt idx="20">
                  <c:v>4</c:v>
                </c:pt>
                <c:pt idx="21">
                  <c:v>4</c:v>
                </c:pt>
                <c:pt idx="22">
                  <c:v>5</c:v>
                </c:pt>
                <c:pt idx="23">
                  <c:v>0</c:v>
                </c:pt>
              </c:numCache>
            </c:numRef>
          </c:val>
        </c:ser>
        <c:ser>
          <c:idx val="2"/>
          <c:order val="1"/>
          <c:tx>
            <c:strRef>
              <c:f>Foglio10!$A$4</c:f>
              <c:strCache>
                <c:ptCount val="1"/>
                <c:pt idx="0">
                  <c:v> Itinere</c:v>
                </c:pt>
              </c:strCache>
            </c:strRef>
          </c:tx>
          <c:invertIfNegative val="0"/>
          <c:cat>
            <c:numRef>
              <c:f>Foglio10!$B$1:$Z$1</c:f>
              <c:numCache>
                <c:formatCode>General</c:formatCode>
                <c:ptCount val="2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</c:numCache>
            </c:numRef>
          </c:cat>
          <c:val>
            <c:numRef>
              <c:f>Foglio10!$B$4:$Z$4</c:f>
              <c:numCache>
                <c:formatCode>#,##0;[Red]#,##0</c:formatCode>
                <c:ptCount val="24"/>
                <c:pt idx="0">
                  <c:v>6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29</c:v>
                </c:pt>
                <c:pt idx="5">
                  <c:v>48</c:v>
                </c:pt>
                <c:pt idx="6">
                  <c:v>129</c:v>
                </c:pt>
                <c:pt idx="7">
                  <c:v>179</c:v>
                </c:pt>
                <c:pt idx="8">
                  <c:v>42</c:v>
                </c:pt>
                <c:pt idx="9">
                  <c:v>14</c:v>
                </c:pt>
                <c:pt idx="10">
                  <c:v>19</c:v>
                </c:pt>
                <c:pt idx="11">
                  <c:v>67</c:v>
                </c:pt>
                <c:pt idx="12">
                  <c:v>78</c:v>
                </c:pt>
                <c:pt idx="13">
                  <c:v>74</c:v>
                </c:pt>
                <c:pt idx="14">
                  <c:v>34</c:v>
                </c:pt>
                <c:pt idx="15">
                  <c:v>32</c:v>
                </c:pt>
                <c:pt idx="16">
                  <c:v>69</c:v>
                </c:pt>
                <c:pt idx="17">
                  <c:v>58</c:v>
                </c:pt>
                <c:pt idx="18">
                  <c:v>52</c:v>
                </c:pt>
                <c:pt idx="19">
                  <c:v>13</c:v>
                </c:pt>
                <c:pt idx="20">
                  <c:v>14</c:v>
                </c:pt>
                <c:pt idx="21">
                  <c:v>14</c:v>
                </c:pt>
                <c:pt idx="22">
                  <c:v>3</c:v>
                </c:pt>
                <c:pt idx="2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68702336"/>
        <c:axId val="168703872"/>
      </c:barChart>
      <c:catAx>
        <c:axId val="168702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68703872"/>
        <c:crosses val="autoZero"/>
        <c:auto val="1"/>
        <c:lblAlgn val="ctr"/>
        <c:lblOffset val="100"/>
        <c:noMultiLvlLbl val="0"/>
      </c:catAx>
      <c:valAx>
        <c:axId val="168703872"/>
        <c:scaling>
          <c:orientation val="minMax"/>
          <c:max val="225"/>
        </c:scaling>
        <c:delete val="0"/>
        <c:axPos val="l"/>
        <c:majorGridlines/>
        <c:numFmt formatCode="_-* #,##0_-;\-* #,##0_-;_-* &quot;-&quot;??_-;_-@_-" sourceLinked="1"/>
        <c:majorTickMark val="none"/>
        <c:minorTickMark val="none"/>
        <c:tickLblPos val="nextTo"/>
        <c:crossAx val="168702336"/>
        <c:crosses val="autoZero"/>
        <c:crossBetween val="between"/>
        <c:majorUnit val="25"/>
      </c:valAx>
      <c:dTable>
        <c:showHorzBorder val="1"/>
        <c:showVertBorder val="1"/>
        <c:showOutline val="1"/>
        <c:showKeys val="1"/>
        <c:spPr>
          <a:noFill/>
        </c:spPr>
      </c:dTable>
    </c:plotArea>
    <c:plotVisOnly val="1"/>
    <c:dispBlanksAs val="gap"/>
    <c:showDLblsOverMax val="0"/>
  </c:chart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Foglio6!$A$3</c:f>
              <c:strCache>
                <c:ptCount val="1"/>
                <c:pt idx="0">
                  <c:v> Stradale in occasione lavoro</c:v>
                </c:pt>
              </c:strCache>
            </c:strRef>
          </c:tx>
          <c:invertIfNegative val="0"/>
          <c:cat>
            <c:strRef>
              <c:f>Foglio6!$B$1:$N$1</c:f>
              <c:strCache>
                <c:ptCount val="13"/>
                <c:pt idx="0">
                  <c:v>Cranio</c:v>
                </c:pt>
                <c:pt idx="1">
                  <c:v>Occhi</c:v>
                </c:pt>
                <c:pt idx="2">
                  <c:v>Faccia</c:v>
                </c:pt>
                <c:pt idx="3">
                  <c:v>Collo</c:v>
                </c:pt>
                <c:pt idx="4">
                  <c:v>Torace</c:v>
                </c:pt>
                <c:pt idx="5">
                  <c:v>Organi interni</c:v>
                </c:pt>
                <c:pt idx="6">
                  <c:v>Colonna vertebrale</c:v>
                </c:pt>
                <c:pt idx="7">
                  <c:v>Braccio</c:v>
                </c:pt>
                <c:pt idx="8">
                  <c:v>Gomito</c:v>
                </c:pt>
                <c:pt idx="9">
                  <c:v>Polso</c:v>
                </c:pt>
                <c:pt idx="10">
                  <c:v>Mano</c:v>
                </c:pt>
                <c:pt idx="11">
                  <c:v>Arti inferiori</c:v>
                </c:pt>
                <c:pt idx="12">
                  <c:v>Non determ.</c:v>
                </c:pt>
              </c:strCache>
            </c:strRef>
          </c:cat>
          <c:val>
            <c:numRef>
              <c:f>Foglio6!$B$3:$N$3</c:f>
              <c:numCache>
                <c:formatCode>#,##0;[Red]#,##0</c:formatCode>
                <c:ptCount val="13"/>
                <c:pt idx="0">
                  <c:v>20</c:v>
                </c:pt>
                <c:pt idx="1">
                  <c:v>1</c:v>
                </c:pt>
                <c:pt idx="2">
                  <c:v>8</c:v>
                </c:pt>
                <c:pt idx="3">
                  <c:v>34</c:v>
                </c:pt>
                <c:pt idx="4">
                  <c:v>30</c:v>
                </c:pt>
                <c:pt idx="5">
                  <c:v>3</c:v>
                </c:pt>
                <c:pt idx="6">
                  <c:v>213</c:v>
                </c:pt>
                <c:pt idx="7">
                  <c:v>13</c:v>
                </c:pt>
                <c:pt idx="8">
                  <c:v>12</c:v>
                </c:pt>
                <c:pt idx="9">
                  <c:v>7</c:v>
                </c:pt>
                <c:pt idx="10">
                  <c:v>16</c:v>
                </c:pt>
                <c:pt idx="11">
                  <c:v>69</c:v>
                </c:pt>
                <c:pt idx="12">
                  <c:v>30</c:v>
                </c:pt>
              </c:numCache>
            </c:numRef>
          </c:val>
        </c:ser>
        <c:ser>
          <c:idx val="2"/>
          <c:order val="1"/>
          <c:tx>
            <c:strRef>
              <c:f>Foglio6!$A$4</c:f>
              <c:strCache>
                <c:ptCount val="1"/>
                <c:pt idx="0">
                  <c:v> Itinere</c:v>
                </c:pt>
              </c:strCache>
            </c:strRef>
          </c:tx>
          <c:invertIfNegative val="0"/>
          <c:cat>
            <c:strRef>
              <c:f>Foglio6!$B$1:$N$1</c:f>
              <c:strCache>
                <c:ptCount val="13"/>
                <c:pt idx="0">
                  <c:v>Cranio</c:v>
                </c:pt>
                <c:pt idx="1">
                  <c:v>Occhi</c:v>
                </c:pt>
                <c:pt idx="2">
                  <c:v>Faccia</c:v>
                </c:pt>
                <c:pt idx="3">
                  <c:v>Collo</c:v>
                </c:pt>
                <c:pt idx="4">
                  <c:v>Torace</c:v>
                </c:pt>
                <c:pt idx="5">
                  <c:v>Organi interni</c:v>
                </c:pt>
                <c:pt idx="6">
                  <c:v>Colonna vertebrale</c:v>
                </c:pt>
                <c:pt idx="7">
                  <c:v>Braccio</c:v>
                </c:pt>
                <c:pt idx="8">
                  <c:v>Gomito</c:v>
                </c:pt>
                <c:pt idx="9">
                  <c:v>Polso</c:v>
                </c:pt>
                <c:pt idx="10">
                  <c:v>Mano</c:v>
                </c:pt>
                <c:pt idx="11">
                  <c:v>Arti inferiori</c:v>
                </c:pt>
                <c:pt idx="12">
                  <c:v>Non determ.</c:v>
                </c:pt>
              </c:strCache>
            </c:strRef>
          </c:cat>
          <c:val>
            <c:numRef>
              <c:f>Foglio6!$B$4:$N$4</c:f>
              <c:numCache>
                <c:formatCode>#,##0;[Red]#,##0</c:formatCode>
                <c:ptCount val="13"/>
                <c:pt idx="0">
                  <c:v>52</c:v>
                </c:pt>
                <c:pt idx="1">
                  <c:v>3</c:v>
                </c:pt>
                <c:pt idx="2">
                  <c:v>30</c:v>
                </c:pt>
                <c:pt idx="3">
                  <c:v>41</c:v>
                </c:pt>
                <c:pt idx="4">
                  <c:v>136</c:v>
                </c:pt>
                <c:pt idx="6">
                  <c:v>512</c:v>
                </c:pt>
                <c:pt idx="7">
                  <c:v>21</c:v>
                </c:pt>
                <c:pt idx="8">
                  <c:v>29</c:v>
                </c:pt>
                <c:pt idx="9">
                  <c:v>39</c:v>
                </c:pt>
                <c:pt idx="10">
                  <c:v>36</c:v>
                </c:pt>
                <c:pt idx="11">
                  <c:v>223</c:v>
                </c:pt>
                <c:pt idx="12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68808832"/>
        <c:axId val="168810368"/>
      </c:barChart>
      <c:catAx>
        <c:axId val="168808832"/>
        <c:scaling>
          <c:orientation val="minMax"/>
        </c:scaling>
        <c:delete val="0"/>
        <c:axPos val="b"/>
        <c:majorTickMark val="none"/>
        <c:minorTickMark val="none"/>
        <c:tickLblPos val="nextTo"/>
        <c:crossAx val="168810368"/>
        <c:crosses val="autoZero"/>
        <c:auto val="1"/>
        <c:lblAlgn val="ctr"/>
        <c:lblOffset val="100"/>
        <c:noMultiLvlLbl val="0"/>
      </c:catAx>
      <c:valAx>
        <c:axId val="168810368"/>
        <c:scaling>
          <c:orientation val="minMax"/>
          <c:max val="750"/>
        </c:scaling>
        <c:delete val="0"/>
        <c:axPos val="l"/>
        <c:majorGridlines/>
        <c:numFmt formatCode="#,##0;[Red]#,##0" sourceLinked="1"/>
        <c:majorTickMark val="none"/>
        <c:minorTickMark val="none"/>
        <c:tickLblPos val="nextTo"/>
        <c:crossAx val="168808832"/>
        <c:crosses val="autoZero"/>
        <c:crossBetween val="between"/>
        <c:majorUnit val="50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4925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E5F992-2F9D-480D-A6CF-3FCD8D393E21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4925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F6863-7D71-4236-AECE-E30D7F8656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4674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5048" y="1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5AB547-C9AE-434F-9778-EFF9AF793046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42950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504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AA17CE-1D66-4921-B03F-22B347F280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074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30/05/2014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ail.i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8136904" cy="2582909"/>
          </a:xfrm>
        </p:spPr>
        <p:txBody>
          <a:bodyPr>
            <a:normAutofit/>
          </a:bodyPr>
          <a:lstStyle/>
          <a:p>
            <a:r>
              <a:rPr lang="it-IT" sz="4400" b="1" dirty="0" smtClean="0">
                <a:solidFill>
                  <a:schemeClr val="accent4">
                    <a:lumMod val="75000"/>
                  </a:schemeClr>
                </a:solidFill>
              </a:rPr>
              <a:t>Prevenzione infortuni stradali sul lavoro e in itinere</a:t>
            </a:r>
            <a:endParaRPr lang="it-IT" sz="4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355976" y="5085184"/>
            <a:ext cx="4320480" cy="1080120"/>
          </a:xfrm>
        </p:spPr>
        <p:txBody>
          <a:bodyPr>
            <a:normAutofit fontScale="92500"/>
          </a:bodyPr>
          <a:lstStyle/>
          <a:p>
            <a:r>
              <a:rPr lang="it-IT" b="1" dirty="0" smtClean="0">
                <a:solidFill>
                  <a:schemeClr val="accent4">
                    <a:lumMod val="75000"/>
                  </a:schemeClr>
                </a:solidFill>
              </a:rPr>
              <a:t>INAIL Direzione Territoriale Udine</a:t>
            </a:r>
          </a:p>
          <a:p>
            <a:r>
              <a:rPr lang="it-IT" b="1" dirty="0" smtClean="0">
                <a:solidFill>
                  <a:schemeClr val="accent4">
                    <a:lumMod val="75000"/>
                  </a:schemeClr>
                </a:solidFill>
              </a:rPr>
              <a:t>Processo Prevenzione</a:t>
            </a: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89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Autofit/>
          </a:bodyPr>
          <a:lstStyle/>
          <a:p>
            <a:pPr algn="ctr"/>
            <a:r>
              <a:rPr lang="it-IT" sz="2400" dirty="0" smtClean="0">
                <a:solidFill>
                  <a:schemeClr val="bg1"/>
                </a:solidFill>
              </a:rPr>
              <a:t>DEFINIZIONI</a:t>
            </a:r>
            <a:endParaRPr lang="it-IT" sz="24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b="1" dirty="0" smtClean="0">
                <a:solidFill>
                  <a:schemeClr val="accent4">
                    <a:lumMod val="75000"/>
                  </a:schemeClr>
                </a:solidFill>
              </a:rPr>
              <a:t>INFORTUNIO SUL LAVORO</a:t>
            </a:r>
            <a:r>
              <a:rPr lang="it-IT" dirty="0" smtClean="0">
                <a:solidFill>
                  <a:schemeClr val="accent4">
                    <a:lumMod val="75000"/>
                  </a:schemeClr>
                </a:solidFill>
              </a:rPr>
              <a:t> (art. 2 D.P.R. 1124/1965)</a:t>
            </a:r>
          </a:p>
          <a:p>
            <a:pPr marL="0" indent="0" algn="just">
              <a:buNone/>
            </a:pP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E’ infortunio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sul lavoro quello avvenuto “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per causa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violenta </a:t>
            </a:r>
            <a:r>
              <a:rPr lang="it-IT" sz="2300" u="sng" dirty="0">
                <a:solidFill>
                  <a:schemeClr val="accent4">
                    <a:lumMod val="75000"/>
                  </a:schemeClr>
                </a:solidFill>
              </a:rPr>
              <a:t>in occasione di lavoro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, da cui sia derivata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la morte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o un’</a:t>
            </a:r>
            <a:r>
              <a:rPr lang="it-IT" sz="2300" dirty="0" err="1">
                <a:solidFill>
                  <a:schemeClr val="accent4">
                    <a:lumMod val="75000"/>
                  </a:schemeClr>
                </a:solidFill>
              </a:rPr>
              <a:t>inabiltà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 permanente al lavoro ovvero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un’inabilità temporanea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assoluta che comporti l’astensione dal lavoro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per più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di tre giorni”</a:t>
            </a:r>
          </a:p>
          <a:p>
            <a:pPr marL="0" indent="0">
              <a:buNone/>
            </a:pPr>
            <a:endParaRPr lang="it-IT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it-IT" b="1" dirty="0" smtClean="0">
                <a:solidFill>
                  <a:schemeClr val="accent4">
                    <a:lumMod val="75000"/>
                  </a:schemeClr>
                </a:solidFill>
              </a:rPr>
              <a:t>INFORTUNIO IN ITINERE </a:t>
            </a:r>
            <a:r>
              <a:rPr lang="it-IT" dirty="0" smtClean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it-IT" b="1" dirty="0" smtClean="0">
                <a:solidFill>
                  <a:schemeClr val="accent4">
                    <a:lumMod val="75000"/>
                  </a:schemeClr>
                </a:solidFill>
              </a:rPr>
              <a:t>art. 12 Decreto Legislativo n.38/2000</a:t>
            </a:r>
            <a:r>
              <a:rPr lang="it-IT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</a:p>
          <a:p>
            <a:pPr marL="0" indent="0" algn="just">
              <a:buNone/>
            </a:pPr>
            <a:r>
              <a:rPr lang="it-IT" sz="2300" b="1" dirty="0">
                <a:solidFill>
                  <a:schemeClr val="accent4">
                    <a:lumMod val="75000"/>
                  </a:schemeClr>
                </a:solidFill>
              </a:rPr>
              <a:t>Salvo il caso di interruzione o deviazione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del tutto indipendenti dal lavoro o, comunque, </a:t>
            </a:r>
            <a:r>
              <a:rPr lang="it-IT" sz="2300" b="1" dirty="0">
                <a:solidFill>
                  <a:schemeClr val="accent4">
                    <a:lumMod val="75000"/>
                  </a:schemeClr>
                </a:solidFill>
              </a:rPr>
              <a:t>non necessitate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, l'assicurazione comprende gli infortuni occorsi alle persone assicurate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durante il </a:t>
            </a:r>
            <a:r>
              <a:rPr lang="it-IT" sz="2300" u="sng" dirty="0" smtClean="0">
                <a:solidFill>
                  <a:schemeClr val="accent4">
                    <a:lumMod val="75000"/>
                  </a:schemeClr>
                </a:solidFill>
              </a:rPr>
              <a:t>normale percorso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:</a:t>
            </a:r>
          </a:p>
          <a:p>
            <a:pPr algn="just">
              <a:buFontTx/>
              <a:buChar char="-"/>
            </a:pP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di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andata e ritorno dal </a:t>
            </a:r>
            <a:r>
              <a:rPr lang="it-IT" sz="2300" u="sng" dirty="0">
                <a:solidFill>
                  <a:schemeClr val="accent4">
                    <a:lumMod val="75000"/>
                  </a:schemeClr>
                </a:solidFill>
              </a:rPr>
              <a:t>luogo di abitazione a quello di </a:t>
            </a:r>
            <a:r>
              <a:rPr lang="it-IT" sz="2300" u="sng" dirty="0" smtClean="0">
                <a:solidFill>
                  <a:schemeClr val="accent4">
                    <a:lumMod val="75000"/>
                  </a:schemeClr>
                </a:solidFill>
              </a:rPr>
              <a:t>lavoro;</a:t>
            </a:r>
          </a:p>
          <a:p>
            <a:pPr algn="just">
              <a:buFontTx/>
              <a:buChar char="-"/>
            </a:pP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che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collega </a:t>
            </a:r>
            <a:r>
              <a:rPr lang="it-IT" sz="2300" u="sng" dirty="0">
                <a:solidFill>
                  <a:schemeClr val="accent4">
                    <a:lumMod val="75000"/>
                  </a:schemeClr>
                </a:solidFill>
              </a:rPr>
              <a:t>due luoghi di lavoro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se il lavoratore ha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più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rapporti di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lavoro;</a:t>
            </a:r>
          </a:p>
          <a:p>
            <a:pPr algn="just">
              <a:buFontTx/>
              <a:buChar char="-"/>
            </a:pP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di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andata e ritorno </a:t>
            </a:r>
            <a:r>
              <a:rPr lang="it-IT" sz="2300" u="sng" dirty="0">
                <a:solidFill>
                  <a:schemeClr val="accent4">
                    <a:lumMod val="75000"/>
                  </a:schemeClr>
                </a:solidFill>
              </a:rPr>
              <a:t>dal luogo di lavoro a quello di consumazione abituale dei </a:t>
            </a:r>
            <a:r>
              <a:rPr lang="it-IT" sz="2300" u="sng" dirty="0" smtClean="0">
                <a:solidFill>
                  <a:schemeClr val="accent4">
                    <a:lumMod val="75000"/>
                  </a:schemeClr>
                </a:solidFill>
              </a:rPr>
              <a:t>pasti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qualora non sia presente un servizio di mensa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aziendale.</a:t>
            </a:r>
          </a:p>
          <a:p>
            <a:pPr algn="just">
              <a:buFontTx/>
              <a:buChar char="-"/>
            </a:pPr>
            <a:endParaRPr lang="it-IT" sz="2300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it-IT" sz="2300" u="sng" dirty="0" smtClean="0">
                <a:solidFill>
                  <a:schemeClr val="accent4">
                    <a:lumMod val="75000"/>
                  </a:schemeClr>
                </a:solidFill>
              </a:rPr>
              <a:t>L'interruzione </a:t>
            </a:r>
            <a:r>
              <a:rPr lang="it-IT" sz="2300" u="sng" dirty="0">
                <a:solidFill>
                  <a:schemeClr val="accent4">
                    <a:lumMod val="75000"/>
                  </a:schemeClr>
                </a:solidFill>
              </a:rPr>
              <a:t>e la deviazione si intendono necessitate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quando sono dovute a cause di forza maggiore, ad esigenze essenziali ed improrogabili o all'adempimento di obblighi penalmente rilevanti. L'assicurazione opera anche nel caso di utilizzo del mezzo di trasporto privato,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purché </a:t>
            </a:r>
            <a:r>
              <a:rPr lang="it-IT" sz="2300" dirty="0">
                <a:solidFill>
                  <a:schemeClr val="accent4">
                    <a:lumMod val="75000"/>
                  </a:schemeClr>
                </a:solidFill>
              </a:rPr>
              <a:t>necessitato. Restano, in questo caso, esclusi gli infortuni direttamente cagionati dall'abuso di alcolici e di psicofarmaci o dall'uso non terapeutico di stupefacenti ed allucinogeni; l'assicurazione, inoltre, non opera nei confronti del conducente sprovvisto della prescritta abilitazione di </a:t>
            </a:r>
            <a:r>
              <a:rPr lang="it-IT" sz="2300" dirty="0" smtClean="0">
                <a:solidFill>
                  <a:schemeClr val="accent4">
                    <a:lumMod val="75000"/>
                  </a:schemeClr>
                </a:solidFill>
              </a:rPr>
              <a:t>guida.</a:t>
            </a:r>
            <a:endParaRPr lang="it-IT" sz="23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7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Autofit/>
          </a:bodyPr>
          <a:lstStyle/>
          <a:p>
            <a:pPr algn="ctr"/>
            <a:r>
              <a:rPr lang="it-IT" sz="2000" dirty="0" smtClean="0">
                <a:solidFill>
                  <a:schemeClr val="bg1"/>
                </a:solidFill>
              </a:rPr>
              <a:t>EVOLUZIONE DEGLI INFORTUNI STRADALI SUL LAVORO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639168"/>
              </p:ext>
            </p:extLst>
          </p:nvPr>
        </p:nvGraphicFramePr>
        <p:xfrm>
          <a:off x="395536" y="1268760"/>
          <a:ext cx="8136900" cy="1728195"/>
        </p:xfrm>
        <a:graphic>
          <a:graphicData uri="http://schemas.openxmlformats.org/drawingml/2006/table">
            <a:tbl>
              <a:tblPr/>
              <a:tblGrid>
                <a:gridCol w="2144347"/>
                <a:gridCol w="607802"/>
                <a:gridCol w="607802"/>
                <a:gridCol w="607802"/>
                <a:gridCol w="607802"/>
                <a:gridCol w="607802"/>
                <a:gridCol w="902208"/>
                <a:gridCol w="645791"/>
                <a:gridCol w="797742"/>
                <a:gridCol w="607802"/>
              </a:tblGrid>
              <a:tr h="2468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Tipo di infortunio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2012/2008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2012/2011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46885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8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In occasione di lavoro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23.714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20.332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19.843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18.172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16.235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-7.479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-31,54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-1.937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-10,66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8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 Ambiente di lavoro ordinario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22.834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19.421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18.841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17.179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15.393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-7.441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-32,59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-1.786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-10,40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8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 Con mezzo di trasporto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880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911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1.002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993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842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-4,32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-151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-15,21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8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In itinere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2.232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1.983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1.692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1.611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1.523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-709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-31,77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-5,46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8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In Complesso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25.946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22.315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21.535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19.783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17.758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-8.188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-31,56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-10,24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611559" y="764704"/>
            <a:ext cx="77048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Infortuni sul lavoro avvenuti in FVG  e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denunciati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 all’INAIL per tipo di infortunio e anno evento</a:t>
            </a:r>
            <a:endParaRPr lang="it-IT" sz="1400" b="1" dirty="0">
              <a:solidFill>
                <a:srgbClr val="92A9B9">
                  <a:lumMod val="75000"/>
                </a:srgb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177732" y="3405251"/>
            <a:ext cx="4572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Infortuni complessivi denunciati F.V.G.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2012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 per tipologia</a:t>
            </a:r>
            <a:endParaRPr lang="it-IT" sz="1400" b="1" dirty="0">
              <a:solidFill>
                <a:srgbClr val="92A9B9">
                  <a:lumMod val="75000"/>
                </a:srgbClr>
              </a:solidFill>
            </a:endParaRPr>
          </a:p>
        </p:txBody>
      </p: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1008845"/>
              </p:ext>
            </p:extLst>
          </p:nvPr>
        </p:nvGraphicFramePr>
        <p:xfrm>
          <a:off x="2267744" y="378904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16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EVOLUZIONE </a:t>
            </a:r>
            <a:r>
              <a:rPr lang="it-IT" sz="2000" dirty="0">
                <a:solidFill>
                  <a:srgbClr val="FFFFFF"/>
                </a:solidFill>
              </a:rPr>
              <a:t>DEGLI INFORTUNI STRADALI SUL LAVORO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Infortuni sul lavoro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mortali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 avvenuti 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in FVG  e denunciati all’INAIL per tipo di infortunio e anno evento</a:t>
            </a: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79751"/>
              </p:ext>
            </p:extLst>
          </p:nvPr>
        </p:nvGraphicFramePr>
        <p:xfrm>
          <a:off x="1835696" y="1052736"/>
          <a:ext cx="5202139" cy="1528445"/>
        </p:xfrm>
        <a:graphic>
          <a:graphicData uri="http://schemas.openxmlformats.org/drawingml/2006/table">
            <a:tbl>
              <a:tblPr/>
              <a:tblGrid>
                <a:gridCol w="2154139"/>
                <a:gridCol w="609600"/>
                <a:gridCol w="609600"/>
                <a:gridCol w="609600"/>
                <a:gridCol w="609600"/>
                <a:gridCol w="609600"/>
              </a:tblGrid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Tipo di infortunio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In occasione di lavoro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 Ambiente di lavoro ordinario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- Con mezzo di trasporto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In itinere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In Complesso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</a:tbl>
          </a:graphicData>
        </a:graphic>
      </p:graphicFrame>
      <p:sp>
        <p:nvSpPr>
          <p:cNvPr id="5" name="Rettangolo 4"/>
          <p:cNvSpPr/>
          <p:nvPr/>
        </p:nvSpPr>
        <p:spPr>
          <a:xfrm>
            <a:off x="2913784" y="3148553"/>
            <a:ext cx="33006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Infortuni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mortali  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F.V.G. </a:t>
            </a:r>
            <a:r>
              <a:rPr lang="it-IT" sz="1400" b="1" u="sng" dirty="0">
                <a:solidFill>
                  <a:srgbClr val="92A9B9">
                    <a:lumMod val="75000"/>
                  </a:srgbClr>
                </a:solidFill>
              </a:rPr>
              <a:t>2012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 per tipologia</a:t>
            </a: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9306380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942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Autofit/>
          </a:bodyPr>
          <a:lstStyle/>
          <a:p>
            <a:pPr algn="ctr"/>
            <a:r>
              <a:rPr lang="it-IT" sz="2000" dirty="0" smtClean="0">
                <a:solidFill>
                  <a:schemeClr val="bg1"/>
                </a:solidFill>
              </a:rPr>
              <a:t>EVOLUZIONE DEGLI INFORTUNI STRADALI SUL LAVORO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87624" y="476672"/>
            <a:ext cx="6336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Infortuni in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occasione di lavoro </a:t>
            </a:r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avvenuti con mezzi di trasporto</a:t>
            </a:r>
            <a:endParaRPr lang="it-IT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906517"/>
              </p:ext>
            </p:extLst>
          </p:nvPr>
        </p:nvGraphicFramePr>
        <p:xfrm>
          <a:off x="1746126" y="980728"/>
          <a:ext cx="5219700" cy="2103755"/>
        </p:xfrm>
        <a:graphic>
          <a:graphicData uri="http://schemas.openxmlformats.org/drawingml/2006/table">
            <a:tbl>
              <a:tblPr/>
              <a:tblGrid>
                <a:gridCol w="2171700"/>
                <a:gridCol w="609600"/>
                <a:gridCol w="609600"/>
                <a:gridCol w="609600"/>
                <a:gridCol w="609600"/>
                <a:gridCol w="609600"/>
              </a:tblGrid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Territorio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Gorizia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Pordenone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Trieste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Udine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FVG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911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1.002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993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Nord Est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13.949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15.315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14.092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11.389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Italia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51.445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51.276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54.821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50.263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42.844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1763686" y="3284984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Andamento infortuni  in occasione di lavoro avvenuti con mezzi di trasporto (numeri indice – base 2008=100)</a:t>
            </a:r>
            <a:endParaRPr lang="it-IT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7824669"/>
              </p:ext>
            </p:extLst>
          </p:nvPr>
        </p:nvGraphicFramePr>
        <p:xfrm>
          <a:off x="2069976" y="376349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4318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Autofit/>
          </a:bodyPr>
          <a:lstStyle/>
          <a:p>
            <a:pPr algn="ctr"/>
            <a:r>
              <a:rPr lang="it-IT" sz="2000" dirty="0" smtClean="0">
                <a:solidFill>
                  <a:schemeClr val="bg1"/>
                </a:solidFill>
              </a:rPr>
              <a:t>EVOLUZIONE DEGLI INFORTUNI STRADALI SUL LAVORO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87624" y="476672"/>
            <a:ext cx="6336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Infortuni sul lavoro avvenuti in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itinere</a:t>
            </a:r>
            <a:endParaRPr lang="it-IT" sz="14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763686" y="3284984"/>
            <a:ext cx="59766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Andamento infortuni  avvenuti in itinere (numeri indice – base 2008=100)</a:t>
            </a:r>
            <a:endParaRPr lang="it-IT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756684"/>
              </p:ext>
            </p:extLst>
          </p:nvPr>
        </p:nvGraphicFramePr>
        <p:xfrm>
          <a:off x="1746126" y="980728"/>
          <a:ext cx="5219700" cy="2038985"/>
        </p:xfrm>
        <a:graphic>
          <a:graphicData uri="http://schemas.openxmlformats.org/drawingml/2006/table">
            <a:tbl>
              <a:tblPr/>
              <a:tblGrid>
                <a:gridCol w="2171700"/>
                <a:gridCol w="609600"/>
                <a:gridCol w="609600"/>
                <a:gridCol w="609600"/>
                <a:gridCol w="609600"/>
                <a:gridCol w="609600"/>
              </a:tblGrid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Territorio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Gorizia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203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159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Pordenone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575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438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407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Trieste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525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490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419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343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 Udine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891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820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657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682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666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FVG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2.232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1.983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1.692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1.611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1.523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Nord Est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28.866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25.852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23.730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22.459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20.767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Italia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99.308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92.902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88.020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82.504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76.751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Gra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9185810"/>
              </p:ext>
            </p:extLst>
          </p:nvPr>
        </p:nvGraphicFramePr>
        <p:xfrm>
          <a:off x="2195736" y="364502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401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6388" y="421249"/>
            <a:ext cx="8003232" cy="615280"/>
          </a:xfrm>
        </p:spPr>
        <p:txBody>
          <a:bodyPr>
            <a:normAutofit/>
          </a:bodyPr>
          <a:lstStyle/>
          <a:p>
            <a:pPr algn="ctr"/>
            <a:r>
              <a:rPr lang="it-IT" sz="1400" b="1" spc="0" dirty="0" smtClean="0">
                <a:solidFill>
                  <a:srgbClr val="618197"/>
                </a:solidFill>
                <a:latin typeface="+mn-lt"/>
              </a:rPr>
              <a:t>FOCUS:  Attività Trasporto e Magazzinaggio - Infortuni denunciati per anno</a:t>
            </a:r>
            <a:endParaRPr lang="it-IT" sz="1400" b="1" spc="0" dirty="0">
              <a:solidFill>
                <a:srgbClr val="618197"/>
              </a:solidFill>
              <a:latin typeface="+mn-lt"/>
            </a:endParaRPr>
          </a:p>
        </p:txBody>
      </p:sp>
      <p:graphicFrame>
        <p:nvGraphicFramePr>
          <p:cNvPr id="8" name="Segnaposto contenuto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0086005"/>
              </p:ext>
            </p:extLst>
          </p:nvPr>
        </p:nvGraphicFramePr>
        <p:xfrm>
          <a:off x="2345644" y="980728"/>
          <a:ext cx="4524720" cy="2091680"/>
        </p:xfrm>
        <a:graphic>
          <a:graphicData uri="http://schemas.openxmlformats.org/drawingml/2006/table">
            <a:tbl>
              <a:tblPr/>
              <a:tblGrid>
                <a:gridCol w="1213220"/>
                <a:gridCol w="662300"/>
                <a:gridCol w="662300"/>
                <a:gridCol w="662300"/>
                <a:gridCol w="662300"/>
                <a:gridCol w="662300"/>
              </a:tblGrid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 Territorio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 Gorizia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 Pordenone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196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118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 Trieste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399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334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382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360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335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 Udine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557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443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440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448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618197"/>
                          </a:solidFill>
                          <a:effectLst/>
                          <a:latin typeface="Calibri"/>
                        </a:rPr>
                        <a:t>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 FVG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1.104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1.117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Nord Est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14.611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13.943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12.131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46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Italia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63.429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57.890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56.951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52.649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46.214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ttangolo 8"/>
          <p:cNvSpPr/>
          <p:nvPr/>
        </p:nvSpPr>
        <p:spPr>
          <a:xfrm>
            <a:off x="1259632" y="21139"/>
            <a:ext cx="6696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000" spc="-100" dirty="0">
                <a:solidFill>
                  <a:srgbClr val="FFFFFF"/>
                </a:solidFill>
                <a:ea typeface="+mj-ea"/>
                <a:cs typeface="+mj-cs"/>
              </a:rPr>
              <a:t>EVOLUZIONE DEGLI INFORTUNI </a:t>
            </a:r>
            <a:r>
              <a:rPr lang="it-IT" sz="2000" spc="-100" dirty="0" smtClean="0">
                <a:solidFill>
                  <a:srgbClr val="FFFFFF"/>
                </a:solidFill>
                <a:ea typeface="+mj-ea"/>
                <a:cs typeface="+mj-cs"/>
              </a:rPr>
              <a:t>STRADALI SUL LAVORO</a:t>
            </a:r>
            <a:endParaRPr lang="it-IT" dirty="0"/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2436311"/>
              </p:ext>
            </p:extLst>
          </p:nvPr>
        </p:nvGraphicFramePr>
        <p:xfrm>
          <a:off x="134129" y="4221088"/>
          <a:ext cx="374441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CasellaDiTesto 13"/>
          <p:cNvSpPr txBox="1"/>
          <p:nvPr/>
        </p:nvSpPr>
        <p:spPr>
          <a:xfrm>
            <a:off x="107504" y="3284983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618197"/>
                </a:solidFill>
              </a:rPr>
              <a:t>Infortuni denunciati  FVG anno 2012 per tipologia</a:t>
            </a:r>
            <a:endParaRPr lang="it-IT" sz="1400" b="1" dirty="0">
              <a:solidFill>
                <a:srgbClr val="618197"/>
              </a:solidFill>
            </a:endParaRPr>
          </a:p>
        </p:txBody>
      </p:sp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1152226"/>
              </p:ext>
            </p:extLst>
          </p:nvPr>
        </p:nvGraphicFramePr>
        <p:xfrm>
          <a:off x="4427984" y="393305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4608004" y="3356992"/>
            <a:ext cx="3708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solidFill>
                  <a:srgbClr val="618197"/>
                </a:solidFill>
              </a:rPr>
              <a:t>Andamento infortuni denunciati per </a:t>
            </a:r>
            <a:r>
              <a:rPr lang="it-IT" sz="1400" b="1" dirty="0" smtClean="0">
                <a:solidFill>
                  <a:srgbClr val="618197"/>
                </a:solidFill>
              </a:rPr>
              <a:t>comparto (numeri </a:t>
            </a:r>
            <a:r>
              <a:rPr lang="it-IT" sz="1400" b="1" smtClean="0">
                <a:solidFill>
                  <a:srgbClr val="618197"/>
                </a:solidFill>
              </a:rPr>
              <a:t>indice – base 2008=100)</a:t>
            </a:r>
            <a:endParaRPr lang="it-IT" sz="1400" b="1" dirty="0">
              <a:solidFill>
                <a:srgbClr val="6181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14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Autofit/>
          </a:bodyPr>
          <a:lstStyle/>
          <a:p>
            <a:pPr algn="ctr"/>
            <a:r>
              <a:rPr lang="it-IT" sz="1800" dirty="0" smtClean="0">
                <a:solidFill>
                  <a:schemeClr val="bg1"/>
                </a:solidFill>
              </a:rPr>
              <a:t>INFORTUNI STRADALI  PER CLASSE DI ETA’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7221449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0324611"/>
              </p:ext>
            </p:extLst>
          </p:nvPr>
        </p:nvGraphicFramePr>
        <p:xfrm>
          <a:off x="1138237" y="1543050"/>
          <a:ext cx="6867525" cy="3771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827584" y="548680"/>
            <a:ext cx="7704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Gestione Industria e Servizi. Infortuni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stradali</a:t>
            </a:r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 indennizzati anno 2012  FVG per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classe di età</a:t>
            </a:r>
            <a:endParaRPr lang="it-IT" sz="14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90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STRADALI PER CLASSE ETA’ E CONSEGUENZE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3244846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827584" y="548680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Gestione Industria e Servizi. Infortuni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stradali</a:t>
            </a:r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 indennizzati anno 2012  FVG per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classe di età</a:t>
            </a:r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 e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 conseguenze</a:t>
            </a:r>
            <a:endParaRPr lang="it-IT" sz="14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7" name="Grafico 6"/>
          <p:cNvGraphicFramePr>
            <a:graphicFrameLocks/>
          </p:cNvGraphicFramePr>
          <p:nvPr/>
        </p:nvGraphicFramePr>
        <p:xfrm>
          <a:off x="842962" y="1050131"/>
          <a:ext cx="7458075" cy="4757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5079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 E IN AMBIENTE LAVORATIVO ORDINARIO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0143129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827584" y="548680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Raffronto Infortuni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stradali</a:t>
            </a:r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 e </a:t>
            </a:r>
            <a:r>
              <a:rPr lang="it-IT" sz="1400" b="1" u="sng" dirty="0" smtClean="0">
                <a:solidFill>
                  <a:schemeClr val="accent4">
                    <a:lumMod val="75000"/>
                  </a:schemeClr>
                </a:solidFill>
              </a:rPr>
              <a:t>in ambiente di lavoro </a:t>
            </a:r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indennizzati anno 2012  FVG per</a:t>
            </a:r>
          </a:p>
          <a:p>
            <a:pPr algn="ctr"/>
            <a:r>
              <a:rPr lang="it-IT" sz="1400" b="1" dirty="0" smtClean="0">
                <a:solidFill>
                  <a:schemeClr val="accent4">
                    <a:lumMod val="75000"/>
                  </a:schemeClr>
                </a:solidFill>
              </a:rPr>
              <a:t> classe di età e conseguenze</a:t>
            </a:r>
            <a:endParaRPr lang="it-IT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8655468"/>
              </p:ext>
            </p:extLst>
          </p:nvPr>
        </p:nvGraphicFramePr>
        <p:xfrm>
          <a:off x="217616" y="1412776"/>
          <a:ext cx="867486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070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 2012 </a:t>
            </a:r>
            <a:r>
              <a:rPr lang="it-IT" sz="2000" dirty="0">
                <a:solidFill>
                  <a:srgbClr val="FFFFFF"/>
                </a:solidFill>
              </a:rPr>
              <a:t> </a:t>
            </a:r>
            <a:r>
              <a:rPr lang="it-IT" sz="2000" dirty="0" smtClean="0">
                <a:solidFill>
                  <a:srgbClr val="FFFFFF"/>
                </a:solidFill>
              </a:rPr>
              <a:t>FVG PER  SETTORE DI ATTIVITA’ ECONOMICA  (ATECO 2007)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7767528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262396"/>
              </p:ext>
            </p:extLst>
          </p:nvPr>
        </p:nvGraphicFramePr>
        <p:xfrm>
          <a:off x="107504" y="476672"/>
          <a:ext cx="8856984" cy="6050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518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 2012 </a:t>
            </a:r>
            <a:r>
              <a:rPr lang="it-IT" sz="2000" dirty="0">
                <a:solidFill>
                  <a:srgbClr val="FFFFFF"/>
                </a:solidFill>
              </a:rPr>
              <a:t> </a:t>
            </a:r>
            <a:r>
              <a:rPr lang="it-IT" sz="2000" dirty="0" smtClean="0">
                <a:solidFill>
                  <a:srgbClr val="FFFFFF"/>
                </a:solidFill>
              </a:rPr>
              <a:t>FVG  PER INDICI DI FREQUENZA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67544" y="620688"/>
            <a:ext cx="8280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>
                <a:solidFill>
                  <a:srgbClr val="618197"/>
                </a:solidFill>
                <a:cs typeface="Arial" pitchFamily="34" charset="0"/>
              </a:rPr>
              <a:t>Indici di frequenza infortuni stradali (ogni 1.000 addetti)  per settore di attività economica </a:t>
            </a:r>
            <a:r>
              <a:rPr lang="it-IT" sz="1400" b="1" dirty="0" err="1" smtClean="0">
                <a:solidFill>
                  <a:srgbClr val="618197"/>
                </a:solidFill>
                <a:cs typeface="Arial" pitchFamily="34" charset="0"/>
              </a:rPr>
              <a:t>Ateco</a:t>
            </a:r>
            <a:r>
              <a:rPr lang="it-IT" sz="1400" b="1" dirty="0" smtClean="0">
                <a:solidFill>
                  <a:srgbClr val="618197"/>
                </a:solidFill>
                <a:cs typeface="Arial" pitchFamily="34" charset="0"/>
              </a:rPr>
              <a:t> 2007</a:t>
            </a:r>
            <a:endParaRPr lang="it-IT" sz="1400" b="1" dirty="0">
              <a:solidFill>
                <a:srgbClr val="618197"/>
              </a:solidFill>
              <a:cs typeface="Arial" pitchFamily="34" charset="0"/>
            </a:endParaRPr>
          </a:p>
        </p:txBody>
      </p:sp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7744278"/>
              </p:ext>
            </p:extLst>
          </p:nvPr>
        </p:nvGraphicFramePr>
        <p:xfrm>
          <a:off x="107504" y="957317"/>
          <a:ext cx="8784976" cy="57120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129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-21466"/>
            <a:ext cx="8291264" cy="432048"/>
          </a:xfrm>
        </p:spPr>
        <p:txBody>
          <a:bodyPr>
            <a:noAutofit/>
          </a:bodyPr>
          <a:lstStyle/>
          <a:p>
            <a:pPr algn="ctr"/>
            <a:r>
              <a:rPr lang="it-IT" sz="1800" dirty="0" smtClean="0">
                <a:solidFill>
                  <a:schemeClr val="bg1"/>
                </a:solidFill>
              </a:rPr>
              <a:t>GESTIONE INDUSTRIA E SERVIZI –TUTTI I SETTORI TARIFFARI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23528" y="548680"/>
            <a:ext cx="84249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rgbClr val="618197"/>
                </a:solidFill>
              </a:rPr>
              <a:t>INFORTUNI  INDENNIZZATI 2012  FVG PER  SETTORE DI ATTIVITA’ ECONOMICA / NUMERO </a:t>
            </a:r>
            <a:r>
              <a:rPr lang="it-IT" sz="1200" b="1" dirty="0" smtClean="0">
                <a:solidFill>
                  <a:srgbClr val="618197"/>
                </a:solidFill>
              </a:rPr>
              <a:t>ADDETTI</a:t>
            </a:r>
            <a:endParaRPr lang="it-IT" sz="1200" dirty="0">
              <a:solidFill>
                <a:srgbClr val="618197"/>
              </a:solidFill>
            </a:endParaRP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8789967"/>
              </p:ext>
            </p:extLst>
          </p:nvPr>
        </p:nvGraphicFramePr>
        <p:xfrm>
          <a:off x="323528" y="908658"/>
          <a:ext cx="8424937" cy="5554249"/>
        </p:xfrm>
        <a:graphic>
          <a:graphicData uri="http://schemas.openxmlformats.org/drawingml/2006/table">
            <a:tbl>
              <a:tblPr/>
              <a:tblGrid>
                <a:gridCol w="4684997"/>
                <a:gridCol w="706142"/>
                <a:gridCol w="980755"/>
                <a:gridCol w="627682"/>
                <a:gridCol w="797679"/>
                <a:gridCol w="627682"/>
              </a:tblGrid>
              <a:tr h="593120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Modalità di accadimento infortunio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Ambiente lavoro ordinario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Stradale in occasione lavoro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In itinere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TOTALE INFORTUNI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TOTALE ADDETTI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Agricoltura, silvicoltura e pesca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1.225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 Estrazione di minerali da cave e miniere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528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 Attivita' manifatturiere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2.943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3.295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118.529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 Fornitura di energia elettrica, gas, vapore e aria condizionata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57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1.747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313372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 Fornitura di acqua; reti fognarie, attivita' di gestione dei rifiuti e risanamento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169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2.886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 Costruzioni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1.117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1.226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34.533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313372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 Commercio all'ingrosso e al dettaglio; riparazione di autoveicoli e motocicli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181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1.062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48.072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 Trasporto e magazzinaggio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783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15.832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 Attivita' dei servizi di alloggio e di ristorazione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550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17.581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 Servizi di informazione e comunicazione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54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9.257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 Attivita' finanziarie e assicurative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74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18.595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 Attivita' immobiliari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2.972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 Attivita' professionali, scientifiche e tecniche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175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18.344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 Noleggio, agenzie di viaggio, servizi di supporto alle imprese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638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11.650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 Amministrazione pubblica e difesa; assicurazione sociale obbligatoria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288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385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22.234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 Istruzione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6.157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Q Sanita' e assistenza sociale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1.042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1.232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37.972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 Attivita' artistiche, sportive, di intrattenimento e divertimento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77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2.734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 Altre attivita' di servizi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136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10.233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313372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 Attivita' di famiglie e convivenze come datori di lavoro per personale domestico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299879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 Organizzazioni ed organismi extraterritoriali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755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  <a:tr h="160155">
                <a:tc>
                  <a:txBody>
                    <a:bodyPr/>
                    <a:lstStyle/>
                    <a:p>
                      <a:pPr algn="l" fontAlgn="t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 Non determinato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147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6.202</a:t>
                      </a:r>
                    </a:p>
                  </a:txBody>
                  <a:tcPr marL="6900" marR="6900" marT="690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497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146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PER  MESE DI ACCADIMENTO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827584" y="620688"/>
            <a:ext cx="7704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Infortuni </a:t>
            </a:r>
            <a:r>
              <a:rPr lang="it-IT" sz="1400" b="1" u="sng" dirty="0">
                <a:solidFill>
                  <a:srgbClr val="92A9B9">
                    <a:lumMod val="75000"/>
                  </a:srgbClr>
                </a:solidFill>
              </a:rPr>
              <a:t>stradali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indennizzati 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anno 2012  FVG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per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mese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 di accadimento</a:t>
            </a:r>
            <a:endParaRPr lang="it-IT" sz="1400" b="1" dirty="0">
              <a:solidFill>
                <a:srgbClr val="92A9B9">
                  <a:lumMod val="75000"/>
                </a:srgbClr>
              </a:solidFill>
            </a:endParaRPr>
          </a:p>
        </p:txBody>
      </p:sp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7077407"/>
              </p:ext>
            </p:extLst>
          </p:nvPr>
        </p:nvGraphicFramePr>
        <p:xfrm>
          <a:off x="323528" y="1484784"/>
          <a:ext cx="7972426" cy="3990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7972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 PER  GIORNO DELLA SETTIMANA 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725492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827584" y="620688"/>
            <a:ext cx="7704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Infortuni </a:t>
            </a:r>
            <a:r>
              <a:rPr lang="it-IT" sz="1400" b="1" u="sng" dirty="0">
                <a:solidFill>
                  <a:srgbClr val="92A9B9">
                    <a:lumMod val="75000"/>
                  </a:srgbClr>
                </a:solidFill>
              </a:rPr>
              <a:t>stradali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indennizzati 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anno 2012  FVG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per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giorno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 della settimana di accadimento</a:t>
            </a:r>
            <a:endParaRPr lang="it-IT" sz="1400" b="1" dirty="0">
              <a:solidFill>
                <a:srgbClr val="92A9B9">
                  <a:lumMod val="75000"/>
                </a:srgbClr>
              </a:solidFill>
            </a:endParaRPr>
          </a:p>
        </p:txBody>
      </p: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194744"/>
              </p:ext>
            </p:extLst>
          </p:nvPr>
        </p:nvGraphicFramePr>
        <p:xfrm>
          <a:off x="899592" y="1196752"/>
          <a:ext cx="7453833" cy="491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947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 </a:t>
            </a:r>
            <a:r>
              <a:rPr lang="it-IT" sz="2000" smtClean="0">
                <a:solidFill>
                  <a:srgbClr val="FFFFFF"/>
                </a:solidFill>
              </a:rPr>
              <a:t>PER  ORA </a:t>
            </a:r>
            <a:r>
              <a:rPr lang="it-IT" sz="2000" dirty="0" smtClean="0">
                <a:solidFill>
                  <a:srgbClr val="FFFFFF"/>
                </a:solidFill>
              </a:rPr>
              <a:t>DELLA SETTIMANA 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0454882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827584" y="620688"/>
            <a:ext cx="7704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Infortuni </a:t>
            </a:r>
            <a:r>
              <a:rPr lang="it-IT" sz="1400" b="1" u="sng" dirty="0">
                <a:solidFill>
                  <a:srgbClr val="92A9B9">
                    <a:lumMod val="75000"/>
                  </a:srgbClr>
                </a:solidFill>
              </a:rPr>
              <a:t>stradali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indennizzati 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anno 2012  FVG 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per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ora</a:t>
            </a:r>
            <a:r>
              <a:rPr lang="it-IT" sz="1400" b="1" dirty="0" smtClean="0">
                <a:solidFill>
                  <a:srgbClr val="92A9B9">
                    <a:lumMod val="75000"/>
                  </a:srgbClr>
                </a:solidFill>
              </a:rPr>
              <a:t> di accadimento</a:t>
            </a:r>
            <a:endParaRPr lang="it-IT" sz="1400" b="1" dirty="0">
              <a:solidFill>
                <a:srgbClr val="92A9B9">
                  <a:lumMod val="75000"/>
                </a:srgbClr>
              </a:solidFill>
            </a:endParaRPr>
          </a:p>
        </p:txBody>
      </p:sp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3852027"/>
              </p:ext>
            </p:extLst>
          </p:nvPr>
        </p:nvGraphicFramePr>
        <p:xfrm>
          <a:off x="395536" y="1066800"/>
          <a:ext cx="7924552" cy="5458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4737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4897"/>
            <a:ext cx="8219256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dirty="0" smtClean="0">
                <a:solidFill>
                  <a:srgbClr val="FFFFFF"/>
                </a:solidFill>
              </a:rPr>
              <a:t>INFORTUNI </a:t>
            </a:r>
            <a:r>
              <a:rPr lang="it-IT" sz="2000" dirty="0">
                <a:solidFill>
                  <a:srgbClr val="FFFFFF"/>
                </a:solidFill>
              </a:rPr>
              <a:t>STRADALI </a:t>
            </a:r>
            <a:r>
              <a:rPr lang="it-IT" sz="2000" dirty="0" smtClean="0">
                <a:solidFill>
                  <a:srgbClr val="FFFFFF"/>
                </a:solidFill>
              </a:rPr>
              <a:t> PER  SEDE DELLA LESIONE</a:t>
            </a:r>
            <a:endParaRPr lang="it-IT" sz="32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it-IT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it-IT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0027732"/>
              </p:ext>
            </p:extLst>
          </p:nvPr>
        </p:nvGraphicFramePr>
        <p:xfrm>
          <a:off x="2280080" y="3501008"/>
          <a:ext cx="517224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328629"/>
              </p:ext>
            </p:extLst>
          </p:nvPr>
        </p:nvGraphicFramePr>
        <p:xfrm>
          <a:off x="71190" y="1340768"/>
          <a:ext cx="8677274" cy="5048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683568" y="620688"/>
            <a:ext cx="806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Infortuni </a:t>
            </a:r>
            <a:r>
              <a:rPr lang="it-IT" sz="1400" b="1" u="sng" dirty="0">
                <a:solidFill>
                  <a:srgbClr val="92A9B9">
                    <a:lumMod val="75000"/>
                  </a:srgbClr>
                </a:solidFill>
              </a:rPr>
              <a:t>stradali</a:t>
            </a:r>
            <a:r>
              <a:rPr lang="it-IT" sz="1400" b="1" dirty="0">
                <a:solidFill>
                  <a:srgbClr val="92A9B9">
                    <a:lumMod val="75000"/>
                  </a:srgbClr>
                </a:solidFill>
              </a:rPr>
              <a:t> indennizzati anno 2012  FVG per </a:t>
            </a:r>
            <a:r>
              <a:rPr lang="it-IT" sz="1400" b="1" u="sng" dirty="0" smtClean="0">
                <a:solidFill>
                  <a:srgbClr val="92A9B9">
                    <a:lumMod val="75000"/>
                  </a:srgbClr>
                </a:solidFill>
              </a:rPr>
              <a:t>sede della lesione</a:t>
            </a:r>
            <a:endParaRPr lang="it-IT" sz="1400" b="1" dirty="0">
              <a:solidFill>
                <a:srgbClr val="92A9B9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4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600" b="1" i="1" dirty="0" smtClean="0"/>
              <a:t>Banca dati Statistica INAIL </a:t>
            </a:r>
            <a:r>
              <a:rPr lang="it-IT" sz="1600" i="1" dirty="0" smtClean="0"/>
              <a:t>www.inail.it  - Sezione «Dati e Statistiche»  </a:t>
            </a:r>
            <a:endParaRPr lang="it-IT" sz="1600" b="1" i="1" dirty="0" smtClean="0"/>
          </a:p>
          <a:p>
            <a:endParaRPr lang="it-IT" sz="1600" i="1" dirty="0" smtClean="0"/>
          </a:p>
          <a:p>
            <a:pPr marL="0" indent="0">
              <a:buNone/>
            </a:pPr>
            <a:r>
              <a:rPr lang="it-IT" sz="1600" b="1" i="1" dirty="0" smtClean="0"/>
              <a:t>Rapporto Annuale Regionale 2012 Friuli Venezia Giulia </a:t>
            </a:r>
          </a:p>
          <a:p>
            <a:pPr marL="0" indent="0" algn="just">
              <a:buNone/>
            </a:pPr>
            <a:r>
              <a:rPr lang="it-IT" sz="1600" i="1" dirty="0" smtClean="0"/>
              <a:t>(reperibile sul sito </a:t>
            </a:r>
            <a:r>
              <a:rPr lang="it-IT" sz="1600" i="1" dirty="0" smtClean="0">
                <a:hlinkClick r:id="rId2"/>
              </a:rPr>
              <a:t>www.inail.it</a:t>
            </a:r>
            <a:r>
              <a:rPr lang="it-IT" sz="1600" i="1" dirty="0" smtClean="0"/>
              <a:t>  - Sezione </a:t>
            </a:r>
            <a:r>
              <a:rPr lang="it-IT" sz="1600" i="1" dirty="0" err="1" smtClean="0"/>
              <a:t>Inail</a:t>
            </a:r>
            <a:r>
              <a:rPr lang="it-IT" sz="1600" i="1" dirty="0" smtClean="0"/>
              <a:t> Comunica – Rapporti e relazioni – Rapporti                         Regionali)                                </a:t>
            </a:r>
            <a:endParaRPr lang="it-IT" sz="1600" i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9113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bg1"/>
                </a:solidFill>
              </a:rPr>
              <a:t>SITOGRAFIA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21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1928</TotalTime>
  <Words>1278</Words>
  <Application>Microsoft Office PowerPoint</Application>
  <PresentationFormat>Presentazione su schermo (4:3)</PresentationFormat>
  <Paragraphs>454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19" baseType="lpstr">
      <vt:lpstr>Chiaro</vt:lpstr>
      <vt:lpstr>Prevenzione infortuni stradali sul lavoro e in itinere</vt:lpstr>
      <vt:lpstr>DEFINIZIONI</vt:lpstr>
      <vt:lpstr>EVOLUZIONE DEGLI INFORTUNI STRADALI SUL LAVORO</vt:lpstr>
      <vt:lpstr>EVOLUZIONE DEGLI INFORTUNI STRADALI SUL LAVORO</vt:lpstr>
      <vt:lpstr>EVOLUZIONE DEGLI INFORTUNI STRADALI SUL LAVORO</vt:lpstr>
      <vt:lpstr>EVOLUZIONE DEGLI INFORTUNI STRADALI SUL LAVORO</vt:lpstr>
      <vt:lpstr>FOCUS:  Attività Trasporto e Magazzinaggio - Infortuni denunciati per anno</vt:lpstr>
      <vt:lpstr>INFORTUNI STRADALI  PER CLASSE DI ETA’</vt:lpstr>
      <vt:lpstr>INFORTUNI STRADALI PER CLASSE ETA’ E CONSEGUENZE</vt:lpstr>
      <vt:lpstr>INFORTUNI STRADALI  E IN AMBIENTE LAVORATIVO ORDINARIO</vt:lpstr>
      <vt:lpstr>INFORTUNI STRADALI  2012  FVG PER  SETTORE DI ATTIVITA’ ECONOMICA  (ATECO 2007)</vt:lpstr>
      <vt:lpstr>INFORTUNI STRADALI  2012  FVG  PER INDICI DI FREQUENZA</vt:lpstr>
      <vt:lpstr>GESTIONE INDUSTRIA E SERVIZI –TUTTI I SETTORI TARIFFARI</vt:lpstr>
      <vt:lpstr>INFORTUNI STRADALI PER  MESE DI ACCADIMENTO</vt:lpstr>
      <vt:lpstr>INFORTUNI STRADALI  PER  GIORNO DELLA SETTIMANA </vt:lpstr>
      <vt:lpstr>INFORTUNI STRADALI  PER  ORA DELLA SETTIMANA </vt:lpstr>
      <vt:lpstr>INFORTUNI STRADALI  PER  SEDE DELLA LESIONE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Segatto Sabina</dc:creator>
  <cp:lastModifiedBy>Segatto Sabina</cp:lastModifiedBy>
  <cp:revision>105</cp:revision>
  <cp:lastPrinted>2014-05-27T07:45:36Z</cp:lastPrinted>
  <dcterms:created xsi:type="dcterms:W3CDTF">2014-05-07T05:52:16Z</dcterms:created>
  <dcterms:modified xsi:type="dcterms:W3CDTF">2014-05-30T06:13:02Z</dcterms:modified>
</cp:coreProperties>
</file>