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3"/>
  </p:notesMasterIdLst>
  <p:sldIdLst>
    <p:sldId id="256" r:id="rId2"/>
    <p:sldId id="257" r:id="rId3"/>
    <p:sldId id="263" r:id="rId4"/>
    <p:sldId id="258" r:id="rId5"/>
    <p:sldId id="259" r:id="rId6"/>
    <p:sldId id="261" r:id="rId7"/>
    <p:sldId id="260" r:id="rId8"/>
    <p:sldId id="264" r:id="rId9"/>
    <p:sldId id="262" r:id="rId10"/>
    <p:sldId id="271" r:id="rId11"/>
    <p:sldId id="265" r:id="rId12"/>
    <p:sldId id="268" r:id="rId13"/>
    <p:sldId id="272" r:id="rId14"/>
    <p:sldId id="395" r:id="rId15"/>
    <p:sldId id="285" r:id="rId16"/>
    <p:sldId id="266" r:id="rId17"/>
    <p:sldId id="269" r:id="rId18"/>
    <p:sldId id="283" r:id="rId19"/>
    <p:sldId id="273" r:id="rId20"/>
    <p:sldId id="274" r:id="rId21"/>
    <p:sldId id="317" r:id="rId22"/>
    <p:sldId id="275" r:id="rId23"/>
    <p:sldId id="276" r:id="rId24"/>
    <p:sldId id="277" r:id="rId25"/>
    <p:sldId id="278" r:id="rId26"/>
    <p:sldId id="279" r:id="rId27"/>
    <p:sldId id="280" r:id="rId28"/>
    <p:sldId id="282" r:id="rId29"/>
    <p:sldId id="284" r:id="rId30"/>
    <p:sldId id="318" r:id="rId31"/>
    <p:sldId id="377" r:id="rId32"/>
    <p:sldId id="286" r:id="rId33"/>
    <p:sldId id="378" r:id="rId34"/>
    <p:sldId id="287" r:id="rId35"/>
    <p:sldId id="288" r:id="rId36"/>
    <p:sldId id="289" r:id="rId37"/>
    <p:sldId id="290" r:id="rId38"/>
    <p:sldId id="291" r:id="rId39"/>
    <p:sldId id="319" r:id="rId40"/>
    <p:sldId id="292" r:id="rId41"/>
    <p:sldId id="382" r:id="rId42"/>
    <p:sldId id="310" r:id="rId43"/>
    <p:sldId id="379" r:id="rId44"/>
    <p:sldId id="380" r:id="rId45"/>
    <p:sldId id="309" r:id="rId46"/>
    <p:sldId id="381" r:id="rId47"/>
    <p:sldId id="383" r:id="rId48"/>
    <p:sldId id="386" r:id="rId49"/>
    <p:sldId id="384" r:id="rId50"/>
    <p:sldId id="385" r:id="rId51"/>
    <p:sldId id="387" r:id="rId52"/>
    <p:sldId id="389" r:id="rId53"/>
    <p:sldId id="300" r:id="rId54"/>
    <p:sldId id="322" r:id="rId55"/>
    <p:sldId id="390" r:id="rId56"/>
    <p:sldId id="323" r:id="rId57"/>
    <p:sldId id="391" r:id="rId58"/>
    <p:sldId id="324" r:id="rId59"/>
    <p:sldId id="325" r:id="rId60"/>
    <p:sldId id="327" r:id="rId61"/>
    <p:sldId id="326" r:id="rId62"/>
    <p:sldId id="330" r:id="rId63"/>
    <p:sldId id="392" r:id="rId64"/>
    <p:sldId id="328" r:id="rId65"/>
    <p:sldId id="393" r:id="rId66"/>
    <p:sldId id="329" r:id="rId67"/>
    <p:sldId id="331" r:id="rId68"/>
    <p:sldId id="332" r:id="rId69"/>
    <p:sldId id="334" r:id="rId70"/>
    <p:sldId id="333" r:id="rId71"/>
    <p:sldId id="335" r:id="rId72"/>
    <p:sldId id="336" r:id="rId73"/>
    <p:sldId id="337" r:id="rId74"/>
    <p:sldId id="338" r:id="rId75"/>
    <p:sldId id="339" r:id="rId76"/>
    <p:sldId id="340" r:id="rId77"/>
    <p:sldId id="341" r:id="rId78"/>
    <p:sldId id="342" r:id="rId79"/>
    <p:sldId id="344" r:id="rId80"/>
    <p:sldId id="345" r:id="rId81"/>
    <p:sldId id="346" r:id="rId82"/>
    <p:sldId id="347" r:id="rId83"/>
    <p:sldId id="348" r:id="rId84"/>
    <p:sldId id="349" r:id="rId85"/>
    <p:sldId id="350" r:id="rId86"/>
    <p:sldId id="351" r:id="rId87"/>
    <p:sldId id="394" r:id="rId88"/>
    <p:sldId id="352" r:id="rId89"/>
    <p:sldId id="353" r:id="rId90"/>
    <p:sldId id="357" r:id="rId91"/>
    <p:sldId id="356" r:id="rId92"/>
    <p:sldId id="355" r:id="rId93"/>
    <p:sldId id="358" r:id="rId94"/>
    <p:sldId id="374" r:id="rId95"/>
    <p:sldId id="361" r:id="rId96"/>
    <p:sldId id="363" r:id="rId97"/>
    <p:sldId id="375" r:id="rId98"/>
    <p:sldId id="365" r:id="rId99"/>
    <p:sldId id="369" r:id="rId100"/>
    <p:sldId id="373" r:id="rId101"/>
    <p:sldId id="376" r:id="rId10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22449" autoAdjust="0"/>
    <p:restoredTop sz="94710" autoAdjust="0"/>
  </p:normalViewPr>
  <p:slideViewPr>
    <p:cSldViewPr>
      <p:cViewPr varScale="1">
        <p:scale>
          <a:sx n="71" d="100"/>
          <a:sy n="71" d="100"/>
        </p:scale>
        <p:origin x="-86" y="-3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6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752921-A42A-4A46-91B2-81BCB177E129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2BFA1F5F-3C94-4A2D-A8E7-A51305F774FA}">
      <dgm:prSet phldrT="[Testo]" custT="1"/>
      <dgm:spPr/>
      <dgm:t>
        <a:bodyPr/>
        <a:lstStyle/>
        <a:p>
          <a:r>
            <a:rPr lang="it-IT" sz="1600" b="1" dirty="0" smtClean="0">
              <a:solidFill>
                <a:srgbClr val="FF0000"/>
              </a:solidFill>
            </a:rPr>
            <a:t>General </a:t>
          </a:r>
          <a:r>
            <a:rPr lang="it-IT" sz="1600" b="1" dirty="0" err="1" smtClean="0">
              <a:solidFill>
                <a:srgbClr val="FF0000"/>
              </a:solidFill>
            </a:rPr>
            <a:t>Guidelines</a:t>
          </a:r>
          <a:r>
            <a:rPr lang="it-IT" sz="1600" b="1" dirty="0" smtClean="0">
              <a:solidFill>
                <a:srgbClr val="FF0000"/>
              </a:solidFill>
            </a:rPr>
            <a:t> on </a:t>
          </a:r>
          <a:r>
            <a:rPr lang="it-IT" sz="1600" b="1" dirty="0" err="1" smtClean="0">
              <a:solidFill>
                <a:srgbClr val="FF0000"/>
              </a:solidFill>
            </a:rPr>
            <a:t>Plastics</a:t>
          </a:r>
          <a:endParaRPr lang="it-IT" sz="1600" b="1" dirty="0">
            <a:solidFill>
              <a:srgbClr val="FF0000"/>
            </a:solidFill>
          </a:endParaRPr>
        </a:p>
      </dgm:t>
    </dgm:pt>
    <dgm:pt modelId="{1790463D-8457-48E3-921A-D7963148B6CF}" type="parTrans" cxnId="{C8EB58C0-B216-45B5-9BB6-996ED39DA25B}">
      <dgm:prSet/>
      <dgm:spPr/>
      <dgm:t>
        <a:bodyPr/>
        <a:lstStyle/>
        <a:p>
          <a:endParaRPr lang="it-IT"/>
        </a:p>
      </dgm:t>
    </dgm:pt>
    <dgm:pt modelId="{93D21ACE-EC87-4A9E-B04C-DE2BF8AC9237}" type="sibTrans" cxnId="{C8EB58C0-B216-45B5-9BB6-996ED39DA25B}">
      <dgm:prSet/>
      <dgm:spPr/>
      <dgm:t>
        <a:bodyPr/>
        <a:lstStyle/>
        <a:p>
          <a:endParaRPr lang="it-IT"/>
        </a:p>
      </dgm:t>
    </dgm:pt>
    <dgm:pt modelId="{ECE7E11F-5ED0-4F73-A5C7-EDB1A6C81DB7}">
      <dgm:prSet phldrT="[Testo]"/>
      <dgm:spPr/>
      <dgm:t>
        <a:bodyPr/>
        <a:lstStyle/>
        <a:p>
          <a:r>
            <a:rPr lang="it-IT" dirty="0" err="1" smtClean="0"/>
            <a:t>Guidance</a:t>
          </a:r>
          <a:r>
            <a:rPr lang="it-IT" dirty="0" smtClean="0"/>
            <a:t> </a:t>
          </a:r>
          <a:r>
            <a:rPr lang="it-IT" dirty="0" err="1" smtClean="0"/>
            <a:t>document</a:t>
          </a:r>
          <a:r>
            <a:rPr lang="it-IT" dirty="0" smtClean="0"/>
            <a:t> for </a:t>
          </a:r>
          <a:r>
            <a:rPr lang="it-IT" dirty="0" err="1" smtClean="0"/>
            <a:t>DoC</a:t>
          </a:r>
          <a:endParaRPr lang="it-IT" dirty="0"/>
        </a:p>
      </dgm:t>
    </dgm:pt>
    <dgm:pt modelId="{9DA54E11-650B-4B04-9A1F-92E53B16DD33}" type="parTrans" cxnId="{84B009E4-70FC-48B1-B3C9-CF1478A478EA}">
      <dgm:prSet/>
      <dgm:spPr/>
      <dgm:t>
        <a:bodyPr/>
        <a:lstStyle/>
        <a:p>
          <a:endParaRPr lang="it-IT"/>
        </a:p>
      </dgm:t>
    </dgm:pt>
    <dgm:pt modelId="{3F028B6D-FB53-454A-A8C7-29996997A2BA}" type="sibTrans" cxnId="{84B009E4-70FC-48B1-B3C9-CF1478A478EA}">
      <dgm:prSet/>
      <dgm:spPr/>
      <dgm:t>
        <a:bodyPr/>
        <a:lstStyle/>
        <a:p>
          <a:endParaRPr lang="it-IT"/>
        </a:p>
      </dgm:t>
    </dgm:pt>
    <dgm:pt modelId="{C1EB0934-8E71-478A-9757-EC05064ADB04}">
      <dgm:prSet phldrT="[Testo]"/>
      <dgm:spPr/>
      <dgm:t>
        <a:bodyPr/>
        <a:lstStyle/>
        <a:p>
          <a:r>
            <a:rPr lang="it-IT" dirty="0" err="1" smtClean="0"/>
            <a:t>Guidance</a:t>
          </a:r>
          <a:r>
            <a:rPr lang="it-IT" dirty="0" smtClean="0"/>
            <a:t> </a:t>
          </a:r>
          <a:r>
            <a:rPr lang="it-IT" dirty="0" err="1" smtClean="0"/>
            <a:t>document</a:t>
          </a:r>
          <a:r>
            <a:rPr lang="it-IT" dirty="0" smtClean="0"/>
            <a:t> on </a:t>
          </a:r>
          <a:r>
            <a:rPr lang="it-IT" dirty="0" err="1" smtClean="0"/>
            <a:t>testing</a:t>
          </a:r>
          <a:endParaRPr lang="it-IT" dirty="0"/>
        </a:p>
      </dgm:t>
    </dgm:pt>
    <dgm:pt modelId="{BFF3AA22-4D05-4B72-ACBA-4EBC8031ADF1}" type="parTrans" cxnId="{AE960E50-ED7B-4369-9E6E-3CED8F345B55}">
      <dgm:prSet/>
      <dgm:spPr/>
      <dgm:t>
        <a:bodyPr/>
        <a:lstStyle/>
        <a:p>
          <a:endParaRPr lang="it-IT"/>
        </a:p>
      </dgm:t>
    </dgm:pt>
    <dgm:pt modelId="{B46F0E8F-0EFE-4DC2-9AEC-0A0C4160717A}" type="sibTrans" cxnId="{AE960E50-ED7B-4369-9E6E-3CED8F345B55}">
      <dgm:prSet/>
      <dgm:spPr/>
      <dgm:t>
        <a:bodyPr/>
        <a:lstStyle/>
        <a:p>
          <a:endParaRPr lang="it-IT"/>
        </a:p>
      </dgm:t>
    </dgm:pt>
    <dgm:pt modelId="{9886DA2B-280E-4FCA-BA33-48EEB7D06B3A}">
      <dgm:prSet phldrT="[Testo]"/>
      <dgm:spPr/>
      <dgm:t>
        <a:bodyPr/>
        <a:lstStyle/>
        <a:p>
          <a:r>
            <a:rPr lang="it-IT" dirty="0" err="1" smtClean="0"/>
            <a:t>Guidance</a:t>
          </a:r>
          <a:r>
            <a:rPr lang="it-IT" dirty="0" smtClean="0"/>
            <a:t> </a:t>
          </a:r>
          <a:r>
            <a:rPr lang="it-IT" dirty="0" err="1" smtClean="0"/>
            <a:t>document</a:t>
          </a:r>
          <a:r>
            <a:rPr lang="it-IT" dirty="0" smtClean="0"/>
            <a:t> on </a:t>
          </a:r>
          <a:r>
            <a:rPr lang="it-IT" dirty="0" err="1" smtClean="0"/>
            <a:t>Risk</a:t>
          </a:r>
          <a:r>
            <a:rPr lang="it-IT" dirty="0" smtClean="0"/>
            <a:t> </a:t>
          </a:r>
          <a:r>
            <a:rPr lang="it-IT" dirty="0" err="1" smtClean="0"/>
            <a:t>Assessment</a:t>
          </a:r>
          <a:endParaRPr lang="it-IT" dirty="0"/>
        </a:p>
      </dgm:t>
    </dgm:pt>
    <dgm:pt modelId="{2920BAAB-8BDB-4A93-B982-BFD452A84A8C}" type="parTrans" cxnId="{8B0B04A0-553D-4188-A084-40C20F6DCF1A}">
      <dgm:prSet/>
      <dgm:spPr/>
      <dgm:t>
        <a:bodyPr/>
        <a:lstStyle/>
        <a:p>
          <a:endParaRPr lang="it-IT"/>
        </a:p>
      </dgm:t>
    </dgm:pt>
    <dgm:pt modelId="{8DBADB28-CD7D-43FD-86EF-7A85DEC7F97B}" type="sibTrans" cxnId="{8B0B04A0-553D-4188-A084-40C20F6DCF1A}">
      <dgm:prSet/>
      <dgm:spPr/>
      <dgm:t>
        <a:bodyPr/>
        <a:lstStyle/>
        <a:p>
          <a:endParaRPr lang="it-IT"/>
        </a:p>
      </dgm:t>
    </dgm:pt>
    <dgm:pt modelId="{8C2CBC60-2AC8-4162-8DDA-DA69D0AD8F05}">
      <dgm:prSet phldrT="[Testo]"/>
      <dgm:spPr/>
      <dgm:t>
        <a:bodyPr/>
        <a:lstStyle/>
        <a:p>
          <a:r>
            <a:rPr lang="it-IT" dirty="0" smtClean="0"/>
            <a:t>Others</a:t>
          </a:r>
          <a:endParaRPr lang="it-IT" dirty="0"/>
        </a:p>
      </dgm:t>
    </dgm:pt>
    <dgm:pt modelId="{6C35D858-5B2B-4307-A00E-D09893B28E0E}" type="parTrans" cxnId="{E7A09958-F057-41CC-8AC2-E69490179276}">
      <dgm:prSet/>
      <dgm:spPr/>
      <dgm:t>
        <a:bodyPr/>
        <a:lstStyle/>
        <a:p>
          <a:endParaRPr lang="it-IT"/>
        </a:p>
      </dgm:t>
    </dgm:pt>
    <dgm:pt modelId="{E64BCB22-16BC-4DB8-8372-4850F2DA8276}" type="sibTrans" cxnId="{E7A09958-F057-41CC-8AC2-E69490179276}">
      <dgm:prSet/>
      <dgm:spPr/>
      <dgm:t>
        <a:bodyPr/>
        <a:lstStyle/>
        <a:p>
          <a:endParaRPr lang="it-IT"/>
        </a:p>
      </dgm:t>
    </dgm:pt>
    <dgm:pt modelId="{1A021735-F5D8-4824-9369-B95CAFBCB5B8}" type="pres">
      <dgm:prSet presAssocID="{18752921-A42A-4A46-91B2-81BCB177E12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DD285F9C-8F4C-42DA-AAFB-408AD185F6F0}" type="pres">
      <dgm:prSet presAssocID="{2BFA1F5F-3C94-4A2D-A8E7-A51305F774FA}" presName="centerShape" presStyleLbl="node0" presStyleIdx="0" presStyleCnt="1" custScaleX="126834" custScaleY="135344"/>
      <dgm:spPr/>
      <dgm:t>
        <a:bodyPr/>
        <a:lstStyle/>
        <a:p>
          <a:endParaRPr lang="it-IT"/>
        </a:p>
      </dgm:t>
    </dgm:pt>
    <dgm:pt modelId="{60B8A04A-077A-4AEE-A641-21873EF398F4}" type="pres">
      <dgm:prSet presAssocID="{9DA54E11-650B-4B04-9A1F-92E53B16DD33}" presName="Name9" presStyleLbl="parChTrans1D2" presStyleIdx="0" presStyleCnt="4"/>
      <dgm:spPr/>
      <dgm:t>
        <a:bodyPr/>
        <a:lstStyle/>
        <a:p>
          <a:endParaRPr lang="it-IT"/>
        </a:p>
      </dgm:t>
    </dgm:pt>
    <dgm:pt modelId="{51E657C0-2A3A-4D1B-B610-DE369AFCB528}" type="pres">
      <dgm:prSet presAssocID="{9DA54E11-650B-4B04-9A1F-92E53B16DD33}" presName="connTx" presStyleLbl="parChTrans1D2" presStyleIdx="0" presStyleCnt="4"/>
      <dgm:spPr/>
      <dgm:t>
        <a:bodyPr/>
        <a:lstStyle/>
        <a:p>
          <a:endParaRPr lang="it-IT"/>
        </a:p>
      </dgm:t>
    </dgm:pt>
    <dgm:pt modelId="{C351D8D4-D9DB-4552-8D73-ED656F70334C}" type="pres">
      <dgm:prSet presAssocID="{ECE7E11F-5ED0-4F73-A5C7-EDB1A6C81DB7}" presName="node" presStyleLbl="node1" presStyleIdx="0" presStyleCnt="4" custScaleX="2169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41D03C1-1DEE-49FD-AA83-838D27130DD0}" type="pres">
      <dgm:prSet presAssocID="{BFF3AA22-4D05-4B72-ACBA-4EBC8031ADF1}" presName="Name9" presStyleLbl="parChTrans1D2" presStyleIdx="1" presStyleCnt="4"/>
      <dgm:spPr/>
      <dgm:t>
        <a:bodyPr/>
        <a:lstStyle/>
        <a:p>
          <a:endParaRPr lang="it-IT"/>
        </a:p>
      </dgm:t>
    </dgm:pt>
    <dgm:pt modelId="{4147A28F-5A43-478F-9F8F-0A62CFE6C68C}" type="pres">
      <dgm:prSet presAssocID="{BFF3AA22-4D05-4B72-ACBA-4EBC8031ADF1}" presName="connTx" presStyleLbl="parChTrans1D2" presStyleIdx="1" presStyleCnt="4"/>
      <dgm:spPr/>
      <dgm:t>
        <a:bodyPr/>
        <a:lstStyle/>
        <a:p>
          <a:endParaRPr lang="it-IT"/>
        </a:p>
      </dgm:t>
    </dgm:pt>
    <dgm:pt modelId="{2F6DAD64-E0A2-4733-81A2-1CE18B310F0D}" type="pres">
      <dgm:prSet presAssocID="{C1EB0934-8E71-478A-9757-EC05064ADB04}" presName="node" presStyleLbl="node1" presStyleIdx="1" presStyleCnt="4" custScaleX="239490" custRadScaleRad="147701" custRadScaleInc="-318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153F146-318D-4EC1-97BA-AD7E552C994F}" type="pres">
      <dgm:prSet presAssocID="{2920BAAB-8BDB-4A93-B982-BFD452A84A8C}" presName="Name9" presStyleLbl="parChTrans1D2" presStyleIdx="2" presStyleCnt="4"/>
      <dgm:spPr/>
      <dgm:t>
        <a:bodyPr/>
        <a:lstStyle/>
        <a:p>
          <a:endParaRPr lang="it-IT"/>
        </a:p>
      </dgm:t>
    </dgm:pt>
    <dgm:pt modelId="{F554B60D-093B-4AA7-ADD9-A3EBBED6E509}" type="pres">
      <dgm:prSet presAssocID="{2920BAAB-8BDB-4A93-B982-BFD452A84A8C}" presName="connTx" presStyleLbl="parChTrans1D2" presStyleIdx="2" presStyleCnt="4"/>
      <dgm:spPr/>
      <dgm:t>
        <a:bodyPr/>
        <a:lstStyle/>
        <a:p>
          <a:endParaRPr lang="it-IT"/>
        </a:p>
      </dgm:t>
    </dgm:pt>
    <dgm:pt modelId="{B6629EC5-68A0-4F19-86DF-65976091AB50}" type="pres">
      <dgm:prSet presAssocID="{9886DA2B-280E-4FCA-BA33-48EEB7D06B3A}" presName="node" presStyleLbl="node1" presStyleIdx="2" presStyleCnt="4" custScaleX="25550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7D5E898-96AD-4DF6-BB06-D16FD2AD8702}" type="pres">
      <dgm:prSet presAssocID="{6C35D858-5B2B-4307-A00E-D09893B28E0E}" presName="Name9" presStyleLbl="parChTrans1D2" presStyleIdx="3" presStyleCnt="4"/>
      <dgm:spPr/>
      <dgm:t>
        <a:bodyPr/>
        <a:lstStyle/>
        <a:p>
          <a:endParaRPr lang="it-IT"/>
        </a:p>
      </dgm:t>
    </dgm:pt>
    <dgm:pt modelId="{FCFFAA78-D1E1-4446-8D8F-BEBCEF1809E8}" type="pres">
      <dgm:prSet presAssocID="{6C35D858-5B2B-4307-A00E-D09893B28E0E}" presName="connTx" presStyleLbl="parChTrans1D2" presStyleIdx="3" presStyleCnt="4"/>
      <dgm:spPr/>
      <dgm:t>
        <a:bodyPr/>
        <a:lstStyle/>
        <a:p>
          <a:endParaRPr lang="it-IT"/>
        </a:p>
      </dgm:t>
    </dgm:pt>
    <dgm:pt modelId="{639F6B07-3F39-4546-B87C-DE00AF9ABFCE}" type="pres">
      <dgm:prSet presAssocID="{8C2CBC60-2AC8-4162-8DDA-DA69D0AD8F05}" presName="node" presStyleLbl="node1" presStyleIdx="3" presStyleCnt="4" custScaleX="232707" custScaleY="96174" custRadScaleRad="165465" custRadScaleInc="-94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06560918-F091-40D3-89EB-625BE4017DAE}" type="presOf" srcId="{9DA54E11-650B-4B04-9A1F-92E53B16DD33}" destId="{51E657C0-2A3A-4D1B-B610-DE369AFCB528}" srcOrd="1" destOrd="0" presId="urn:microsoft.com/office/officeart/2005/8/layout/radial1"/>
    <dgm:cxn modelId="{C8EB58C0-B216-45B5-9BB6-996ED39DA25B}" srcId="{18752921-A42A-4A46-91B2-81BCB177E129}" destId="{2BFA1F5F-3C94-4A2D-A8E7-A51305F774FA}" srcOrd="0" destOrd="0" parTransId="{1790463D-8457-48E3-921A-D7963148B6CF}" sibTransId="{93D21ACE-EC87-4A9E-B04C-DE2BF8AC9237}"/>
    <dgm:cxn modelId="{F8DDB6B1-FC21-4C3D-825F-C4239196E148}" type="presOf" srcId="{ECE7E11F-5ED0-4F73-A5C7-EDB1A6C81DB7}" destId="{C351D8D4-D9DB-4552-8D73-ED656F70334C}" srcOrd="0" destOrd="0" presId="urn:microsoft.com/office/officeart/2005/8/layout/radial1"/>
    <dgm:cxn modelId="{9DCC7FE5-904D-4BE1-BF93-97E0C152A4CF}" type="presOf" srcId="{6C35D858-5B2B-4307-A00E-D09893B28E0E}" destId="{FCFFAA78-D1E1-4446-8D8F-BEBCEF1809E8}" srcOrd="1" destOrd="0" presId="urn:microsoft.com/office/officeart/2005/8/layout/radial1"/>
    <dgm:cxn modelId="{03FF78F3-F905-4FF7-ACA9-0E5958AFAF1F}" type="presOf" srcId="{6C35D858-5B2B-4307-A00E-D09893B28E0E}" destId="{87D5E898-96AD-4DF6-BB06-D16FD2AD8702}" srcOrd="0" destOrd="0" presId="urn:microsoft.com/office/officeart/2005/8/layout/radial1"/>
    <dgm:cxn modelId="{819A3A78-D717-4763-9E0F-F4F9131B6DCF}" type="presOf" srcId="{BFF3AA22-4D05-4B72-ACBA-4EBC8031ADF1}" destId="{4147A28F-5A43-478F-9F8F-0A62CFE6C68C}" srcOrd="1" destOrd="0" presId="urn:microsoft.com/office/officeart/2005/8/layout/radial1"/>
    <dgm:cxn modelId="{213411F3-D738-4148-BF39-FE806628FFA9}" type="presOf" srcId="{2BFA1F5F-3C94-4A2D-A8E7-A51305F774FA}" destId="{DD285F9C-8F4C-42DA-AAFB-408AD185F6F0}" srcOrd="0" destOrd="0" presId="urn:microsoft.com/office/officeart/2005/8/layout/radial1"/>
    <dgm:cxn modelId="{C7C7AD33-DDA9-47F0-ADE7-810156354E3B}" type="presOf" srcId="{9886DA2B-280E-4FCA-BA33-48EEB7D06B3A}" destId="{B6629EC5-68A0-4F19-86DF-65976091AB50}" srcOrd="0" destOrd="0" presId="urn:microsoft.com/office/officeart/2005/8/layout/radial1"/>
    <dgm:cxn modelId="{DF4F5725-4840-477D-995C-0BECE0AD16AB}" type="presOf" srcId="{2920BAAB-8BDB-4A93-B982-BFD452A84A8C}" destId="{F554B60D-093B-4AA7-ADD9-A3EBBED6E509}" srcOrd="1" destOrd="0" presId="urn:microsoft.com/office/officeart/2005/8/layout/radial1"/>
    <dgm:cxn modelId="{6E745C9C-FBE7-4BD9-9719-3A79A0E1A881}" type="presOf" srcId="{C1EB0934-8E71-478A-9757-EC05064ADB04}" destId="{2F6DAD64-E0A2-4733-81A2-1CE18B310F0D}" srcOrd="0" destOrd="0" presId="urn:microsoft.com/office/officeart/2005/8/layout/radial1"/>
    <dgm:cxn modelId="{84B009E4-70FC-48B1-B3C9-CF1478A478EA}" srcId="{2BFA1F5F-3C94-4A2D-A8E7-A51305F774FA}" destId="{ECE7E11F-5ED0-4F73-A5C7-EDB1A6C81DB7}" srcOrd="0" destOrd="0" parTransId="{9DA54E11-650B-4B04-9A1F-92E53B16DD33}" sibTransId="{3F028B6D-FB53-454A-A8C7-29996997A2BA}"/>
    <dgm:cxn modelId="{8B0B04A0-553D-4188-A084-40C20F6DCF1A}" srcId="{2BFA1F5F-3C94-4A2D-A8E7-A51305F774FA}" destId="{9886DA2B-280E-4FCA-BA33-48EEB7D06B3A}" srcOrd="2" destOrd="0" parTransId="{2920BAAB-8BDB-4A93-B982-BFD452A84A8C}" sibTransId="{8DBADB28-CD7D-43FD-86EF-7A85DEC7F97B}"/>
    <dgm:cxn modelId="{2F065F39-73EE-497E-9247-8DF88A6D1B11}" type="presOf" srcId="{18752921-A42A-4A46-91B2-81BCB177E129}" destId="{1A021735-F5D8-4824-9369-B95CAFBCB5B8}" srcOrd="0" destOrd="0" presId="urn:microsoft.com/office/officeart/2005/8/layout/radial1"/>
    <dgm:cxn modelId="{2A2BDFFE-9B5D-404A-8E1B-FC1057CCBD43}" type="presOf" srcId="{BFF3AA22-4D05-4B72-ACBA-4EBC8031ADF1}" destId="{041D03C1-1DEE-49FD-AA83-838D27130DD0}" srcOrd="0" destOrd="0" presId="urn:microsoft.com/office/officeart/2005/8/layout/radial1"/>
    <dgm:cxn modelId="{44A5E7F9-2F70-4470-BB98-8F16EBCBD7AB}" type="presOf" srcId="{2920BAAB-8BDB-4A93-B982-BFD452A84A8C}" destId="{B153F146-318D-4EC1-97BA-AD7E552C994F}" srcOrd="0" destOrd="0" presId="urn:microsoft.com/office/officeart/2005/8/layout/radial1"/>
    <dgm:cxn modelId="{AE960E50-ED7B-4369-9E6E-3CED8F345B55}" srcId="{2BFA1F5F-3C94-4A2D-A8E7-A51305F774FA}" destId="{C1EB0934-8E71-478A-9757-EC05064ADB04}" srcOrd="1" destOrd="0" parTransId="{BFF3AA22-4D05-4B72-ACBA-4EBC8031ADF1}" sibTransId="{B46F0E8F-0EFE-4DC2-9AEC-0A0C4160717A}"/>
    <dgm:cxn modelId="{E7A09958-F057-41CC-8AC2-E69490179276}" srcId="{2BFA1F5F-3C94-4A2D-A8E7-A51305F774FA}" destId="{8C2CBC60-2AC8-4162-8DDA-DA69D0AD8F05}" srcOrd="3" destOrd="0" parTransId="{6C35D858-5B2B-4307-A00E-D09893B28E0E}" sibTransId="{E64BCB22-16BC-4DB8-8372-4850F2DA8276}"/>
    <dgm:cxn modelId="{6AF5EDA6-EEAA-4FD5-A2E8-A957305232D3}" type="presOf" srcId="{9DA54E11-650B-4B04-9A1F-92E53B16DD33}" destId="{60B8A04A-077A-4AEE-A641-21873EF398F4}" srcOrd="0" destOrd="0" presId="urn:microsoft.com/office/officeart/2005/8/layout/radial1"/>
    <dgm:cxn modelId="{CE8BF2F2-EE85-403A-B9FA-B669F44A9B79}" type="presOf" srcId="{8C2CBC60-2AC8-4162-8DDA-DA69D0AD8F05}" destId="{639F6B07-3F39-4546-B87C-DE00AF9ABFCE}" srcOrd="0" destOrd="0" presId="urn:microsoft.com/office/officeart/2005/8/layout/radial1"/>
    <dgm:cxn modelId="{27583DF9-6F34-4B4B-A3F3-6515421769ED}" type="presParOf" srcId="{1A021735-F5D8-4824-9369-B95CAFBCB5B8}" destId="{DD285F9C-8F4C-42DA-AAFB-408AD185F6F0}" srcOrd="0" destOrd="0" presId="urn:microsoft.com/office/officeart/2005/8/layout/radial1"/>
    <dgm:cxn modelId="{23A503E8-04F2-4B0D-B8E2-A65BDB94E241}" type="presParOf" srcId="{1A021735-F5D8-4824-9369-B95CAFBCB5B8}" destId="{60B8A04A-077A-4AEE-A641-21873EF398F4}" srcOrd="1" destOrd="0" presId="urn:microsoft.com/office/officeart/2005/8/layout/radial1"/>
    <dgm:cxn modelId="{2F9049BE-A817-4D9C-8E5E-FB6CC216708D}" type="presParOf" srcId="{60B8A04A-077A-4AEE-A641-21873EF398F4}" destId="{51E657C0-2A3A-4D1B-B610-DE369AFCB528}" srcOrd="0" destOrd="0" presId="urn:microsoft.com/office/officeart/2005/8/layout/radial1"/>
    <dgm:cxn modelId="{E20DAC6D-94CF-46CF-B201-FC69CAE1C195}" type="presParOf" srcId="{1A021735-F5D8-4824-9369-B95CAFBCB5B8}" destId="{C351D8D4-D9DB-4552-8D73-ED656F70334C}" srcOrd="2" destOrd="0" presId="urn:microsoft.com/office/officeart/2005/8/layout/radial1"/>
    <dgm:cxn modelId="{1A9D1242-3E33-42DF-B652-522B645CBD50}" type="presParOf" srcId="{1A021735-F5D8-4824-9369-B95CAFBCB5B8}" destId="{041D03C1-1DEE-49FD-AA83-838D27130DD0}" srcOrd="3" destOrd="0" presId="urn:microsoft.com/office/officeart/2005/8/layout/radial1"/>
    <dgm:cxn modelId="{C8CFAC0C-F397-4B10-8AA1-6B140248A1FE}" type="presParOf" srcId="{041D03C1-1DEE-49FD-AA83-838D27130DD0}" destId="{4147A28F-5A43-478F-9F8F-0A62CFE6C68C}" srcOrd="0" destOrd="0" presId="urn:microsoft.com/office/officeart/2005/8/layout/radial1"/>
    <dgm:cxn modelId="{C0943694-295B-4A85-9DAF-6C1B6B5AE19D}" type="presParOf" srcId="{1A021735-F5D8-4824-9369-B95CAFBCB5B8}" destId="{2F6DAD64-E0A2-4733-81A2-1CE18B310F0D}" srcOrd="4" destOrd="0" presId="urn:microsoft.com/office/officeart/2005/8/layout/radial1"/>
    <dgm:cxn modelId="{98977EC0-0305-4AA9-B15A-14EDDF35D153}" type="presParOf" srcId="{1A021735-F5D8-4824-9369-B95CAFBCB5B8}" destId="{B153F146-318D-4EC1-97BA-AD7E552C994F}" srcOrd="5" destOrd="0" presId="urn:microsoft.com/office/officeart/2005/8/layout/radial1"/>
    <dgm:cxn modelId="{ABAE80A1-D031-4DC4-921A-3C5ACC22DE25}" type="presParOf" srcId="{B153F146-318D-4EC1-97BA-AD7E552C994F}" destId="{F554B60D-093B-4AA7-ADD9-A3EBBED6E509}" srcOrd="0" destOrd="0" presId="urn:microsoft.com/office/officeart/2005/8/layout/radial1"/>
    <dgm:cxn modelId="{833DFF9A-302C-40E4-BD39-AD607691F746}" type="presParOf" srcId="{1A021735-F5D8-4824-9369-B95CAFBCB5B8}" destId="{B6629EC5-68A0-4F19-86DF-65976091AB50}" srcOrd="6" destOrd="0" presId="urn:microsoft.com/office/officeart/2005/8/layout/radial1"/>
    <dgm:cxn modelId="{5761A454-8011-49D4-9C1B-5A5B95C5C57B}" type="presParOf" srcId="{1A021735-F5D8-4824-9369-B95CAFBCB5B8}" destId="{87D5E898-96AD-4DF6-BB06-D16FD2AD8702}" srcOrd="7" destOrd="0" presId="urn:microsoft.com/office/officeart/2005/8/layout/radial1"/>
    <dgm:cxn modelId="{32A2BA20-917F-4462-AF7E-D5873DF54681}" type="presParOf" srcId="{87D5E898-96AD-4DF6-BB06-D16FD2AD8702}" destId="{FCFFAA78-D1E1-4446-8D8F-BEBCEF1809E8}" srcOrd="0" destOrd="0" presId="urn:microsoft.com/office/officeart/2005/8/layout/radial1"/>
    <dgm:cxn modelId="{D460081F-5060-47DF-9194-C4331404BA7E}" type="presParOf" srcId="{1A021735-F5D8-4824-9369-B95CAFBCB5B8}" destId="{639F6B07-3F39-4546-B87C-DE00AF9ABFCE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285F9C-8F4C-42DA-AAFB-408AD185F6F0}">
      <dsp:nvSpPr>
        <dsp:cNvPr id="0" name=""/>
        <dsp:cNvSpPr/>
      </dsp:nvSpPr>
      <dsp:spPr>
        <a:xfrm>
          <a:off x="3400756" y="1275323"/>
          <a:ext cx="1418198" cy="15133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dirty="0" smtClean="0">
              <a:solidFill>
                <a:srgbClr val="FF0000"/>
              </a:solidFill>
            </a:rPr>
            <a:t>General </a:t>
          </a:r>
          <a:r>
            <a:rPr lang="it-IT" sz="1600" b="1" kern="1200" dirty="0" err="1" smtClean="0">
              <a:solidFill>
                <a:srgbClr val="FF0000"/>
              </a:solidFill>
            </a:rPr>
            <a:t>Guidelines</a:t>
          </a:r>
          <a:r>
            <a:rPr lang="it-IT" sz="1600" b="1" kern="1200" dirty="0" smtClean="0">
              <a:solidFill>
                <a:srgbClr val="FF0000"/>
              </a:solidFill>
            </a:rPr>
            <a:t> on </a:t>
          </a:r>
          <a:r>
            <a:rPr lang="it-IT" sz="1600" b="1" kern="1200" dirty="0" err="1" smtClean="0">
              <a:solidFill>
                <a:srgbClr val="FF0000"/>
              </a:solidFill>
            </a:rPr>
            <a:t>Plastics</a:t>
          </a:r>
          <a:endParaRPr lang="it-IT" sz="1600" b="1" kern="1200" dirty="0">
            <a:solidFill>
              <a:srgbClr val="FF0000"/>
            </a:solidFill>
          </a:endParaRPr>
        </a:p>
      </dsp:txBody>
      <dsp:txXfrm>
        <a:off x="3608446" y="1496948"/>
        <a:ext cx="1002818" cy="1070103"/>
      </dsp:txXfrm>
    </dsp:sp>
    <dsp:sp modelId="{60B8A04A-077A-4AEE-A641-21873EF398F4}">
      <dsp:nvSpPr>
        <dsp:cNvPr id="0" name=""/>
        <dsp:cNvSpPr/>
      </dsp:nvSpPr>
      <dsp:spPr>
        <a:xfrm rot="16200000">
          <a:off x="4039868" y="1193149"/>
          <a:ext cx="139974" cy="24373"/>
        </a:xfrm>
        <a:custGeom>
          <a:avLst/>
          <a:gdLst/>
          <a:ahLst/>
          <a:cxnLst/>
          <a:rect l="0" t="0" r="0" b="0"/>
          <a:pathLst>
            <a:path>
              <a:moveTo>
                <a:pt x="0" y="12186"/>
              </a:moveTo>
              <a:lnTo>
                <a:pt x="139974" y="121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4106356" y="1201836"/>
        <a:ext cx="6998" cy="6998"/>
      </dsp:txXfrm>
    </dsp:sp>
    <dsp:sp modelId="{C351D8D4-D9DB-4552-8D73-ED656F70334C}">
      <dsp:nvSpPr>
        <dsp:cNvPr id="0" name=""/>
        <dsp:cNvSpPr/>
      </dsp:nvSpPr>
      <dsp:spPr>
        <a:xfrm>
          <a:off x="2897218" y="17196"/>
          <a:ext cx="2425273" cy="11181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err="1" smtClean="0"/>
            <a:t>Guidance</a:t>
          </a:r>
          <a:r>
            <a:rPr lang="it-IT" sz="1400" kern="1200" dirty="0" smtClean="0"/>
            <a:t> </a:t>
          </a:r>
          <a:r>
            <a:rPr lang="it-IT" sz="1400" kern="1200" dirty="0" err="1" smtClean="0"/>
            <a:t>document</a:t>
          </a:r>
          <a:r>
            <a:rPr lang="it-IT" sz="1400" kern="1200" dirty="0" smtClean="0"/>
            <a:t> for </a:t>
          </a:r>
          <a:r>
            <a:rPr lang="it-IT" sz="1400" kern="1200" dirty="0" err="1" smtClean="0"/>
            <a:t>DoC</a:t>
          </a:r>
          <a:endParaRPr lang="it-IT" sz="1400" kern="1200" dirty="0"/>
        </a:p>
      </dsp:txBody>
      <dsp:txXfrm>
        <a:off x="3252391" y="180946"/>
        <a:ext cx="1714927" cy="790653"/>
      </dsp:txXfrm>
    </dsp:sp>
    <dsp:sp modelId="{041D03C1-1DEE-49FD-AA83-838D27130DD0}">
      <dsp:nvSpPr>
        <dsp:cNvPr id="0" name=""/>
        <dsp:cNvSpPr/>
      </dsp:nvSpPr>
      <dsp:spPr>
        <a:xfrm rot="21514113">
          <a:off x="4818744" y="2000799"/>
          <a:ext cx="104039" cy="24373"/>
        </a:xfrm>
        <a:custGeom>
          <a:avLst/>
          <a:gdLst/>
          <a:ahLst/>
          <a:cxnLst/>
          <a:rect l="0" t="0" r="0" b="0"/>
          <a:pathLst>
            <a:path>
              <a:moveTo>
                <a:pt x="0" y="12186"/>
              </a:moveTo>
              <a:lnTo>
                <a:pt x="104039" y="121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4868163" y="2010384"/>
        <a:ext cx="5201" cy="5201"/>
      </dsp:txXfrm>
    </dsp:sp>
    <dsp:sp modelId="{2F6DAD64-E0A2-4733-81A2-1CE18B310F0D}">
      <dsp:nvSpPr>
        <dsp:cNvPr id="0" name=""/>
        <dsp:cNvSpPr/>
      </dsp:nvSpPr>
      <dsp:spPr>
        <a:xfrm>
          <a:off x="4920376" y="1419211"/>
          <a:ext cx="2677864" cy="11181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err="1" smtClean="0"/>
            <a:t>Guidance</a:t>
          </a:r>
          <a:r>
            <a:rPr lang="it-IT" sz="1400" kern="1200" dirty="0" smtClean="0"/>
            <a:t> </a:t>
          </a:r>
          <a:r>
            <a:rPr lang="it-IT" sz="1400" kern="1200" dirty="0" err="1" smtClean="0"/>
            <a:t>document</a:t>
          </a:r>
          <a:r>
            <a:rPr lang="it-IT" sz="1400" kern="1200" dirty="0" smtClean="0"/>
            <a:t> on </a:t>
          </a:r>
          <a:r>
            <a:rPr lang="it-IT" sz="1400" kern="1200" dirty="0" err="1" smtClean="0"/>
            <a:t>testing</a:t>
          </a:r>
          <a:endParaRPr lang="it-IT" sz="1400" kern="1200" dirty="0"/>
        </a:p>
      </dsp:txBody>
      <dsp:txXfrm>
        <a:off x="5312540" y="1582961"/>
        <a:ext cx="1893536" cy="790653"/>
      </dsp:txXfrm>
    </dsp:sp>
    <dsp:sp modelId="{B153F146-318D-4EC1-97BA-AD7E552C994F}">
      <dsp:nvSpPr>
        <dsp:cNvPr id="0" name=""/>
        <dsp:cNvSpPr/>
      </dsp:nvSpPr>
      <dsp:spPr>
        <a:xfrm rot="5400000">
          <a:off x="4039868" y="2846476"/>
          <a:ext cx="139974" cy="24373"/>
        </a:xfrm>
        <a:custGeom>
          <a:avLst/>
          <a:gdLst/>
          <a:ahLst/>
          <a:cxnLst/>
          <a:rect l="0" t="0" r="0" b="0"/>
          <a:pathLst>
            <a:path>
              <a:moveTo>
                <a:pt x="0" y="12186"/>
              </a:moveTo>
              <a:lnTo>
                <a:pt x="139974" y="121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4106356" y="2855164"/>
        <a:ext cx="6998" cy="6998"/>
      </dsp:txXfrm>
    </dsp:sp>
    <dsp:sp modelId="{B6629EC5-68A0-4F19-86DF-65976091AB50}">
      <dsp:nvSpPr>
        <dsp:cNvPr id="0" name=""/>
        <dsp:cNvSpPr/>
      </dsp:nvSpPr>
      <dsp:spPr>
        <a:xfrm>
          <a:off x="2681415" y="2928650"/>
          <a:ext cx="2856880" cy="11181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err="1" smtClean="0"/>
            <a:t>Guidance</a:t>
          </a:r>
          <a:r>
            <a:rPr lang="it-IT" sz="1400" kern="1200" dirty="0" smtClean="0"/>
            <a:t> </a:t>
          </a:r>
          <a:r>
            <a:rPr lang="it-IT" sz="1400" kern="1200" dirty="0" err="1" smtClean="0"/>
            <a:t>document</a:t>
          </a:r>
          <a:r>
            <a:rPr lang="it-IT" sz="1400" kern="1200" dirty="0" smtClean="0"/>
            <a:t> on </a:t>
          </a:r>
          <a:r>
            <a:rPr lang="it-IT" sz="1400" kern="1200" dirty="0" err="1" smtClean="0"/>
            <a:t>Risk</a:t>
          </a:r>
          <a:r>
            <a:rPr lang="it-IT" sz="1400" kern="1200" dirty="0" smtClean="0"/>
            <a:t> </a:t>
          </a:r>
          <a:r>
            <a:rPr lang="it-IT" sz="1400" kern="1200" dirty="0" err="1" smtClean="0"/>
            <a:t>Assessment</a:t>
          </a:r>
          <a:endParaRPr lang="it-IT" sz="1400" kern="1200" dirty="0"/>
        </a:p>
      </dsp:txBody>
      <dsp:txXfrm>
        <a:off x="3099795" y="3092400"/>
        <a:ext cx="2020120" cy="790653"/>
      </dsp:txXfrm>
    </dsp:sp>
    <dsp:sp modelId="{87D5E898-96AD-4DF6-BB06-D16FD2AD8702}">
      <dsp:nvSpPr>
        <dsp:cNvPr id="0" name=""/>
        <dsp:cNvSpPr/>
      </dsp:nvSpPr>
      <dsp:spPr>
        <a:xfrm rot="10774512">
          <a:off x="3001998" y="2026548"/>
          <a:ext cx="398781" cy="24373"/>
        </a:xfrm>
        <a:custGeom>
          <a:avLst/>
          <a:gdLst/>
          <a:ahLst/>
          <a:cxnLst/>
          <a:rect l="0" t="0" r="0" b="0"/>
          <a:pathLst>
            <a:path>
              <a:moveTo>
                <a:pt x="0" y="12186"/>
              </a:moveTo>
              <a:lnTo>
                <a:pt x="398781" y="1218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 rot="10800000">
        <a:off x="3191419" y="2028766"/>
        <a:ext cx="19939" cy="19939"/>
      </dsp:txXfrm>
    </dsp:sp>
    <dsp:sp modelId="{639F6B07-3F39-4546-B87C-DE00AF9ABFCE}">
      <dsp:nvSpPr>
        <dsp:cNvPr id="0" name=""/>
        <dsp:cNvSpPr/>
      </dsp:nvSpPr>
      <dsp:spPr>
        <a:xfrm>
          <a:off x="400192" y="1512172"/>
          <a:ext cx="2602020" cy="107537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Others</a:t>
          </a:r>
          <a:endParaRPr lang="it-IT" sz="1400" kern="1200" dirty="0"/>
        </a:p>
      </dsp:txBody>
      <dsp:txXfrm>
        <a:off x="781249" y="1669657"/>
        <a:ext cx="1839906" cy="7604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3784E-7709-46A0-ACB1-0DB129A4B1CA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5AD4-782D-406E-BF02-83FCD3F359C4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12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5AD4-782D-406E-BF02-83FCD3F359C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98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345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33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009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91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241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565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94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791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358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683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552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A8AAD-1C04-4994-AF6F-F525B40B7A1D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70245-A248-402E-96E5-54524E15C7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314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951490" y="2132856"/>
            <a:ext cx="5400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002060"/>
                </a:solidFill>
              </a:rPr>
              <a:t>«La nuova etichettature dei prodotti alimentari ed </a:t>
            </a:r>
            <a:r>
              <a:rPr lang="it-IT" sz="2800" dirty="0" smtClean="0">
                <a:solidFill>
                  <a:srgbClr val="FF0000"/>
                </a:solidFill>
              </a:rPr>
              <a:t>i materiali a contatto: la normativa di interesse per le aziende del settore</a:t>
            </a:r>
            <a:r>
              <a:rPr lang="it-IT" sz="2800" dirty="0" smtClean="0">
                <a:solidFill>
                  <a:srgbClr val="002060"/>
                </a:solidFill>
              </a:rPr>
              <a:t>»</a:t>
            </a:r>
            <a:endParaRPr lang="en-US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53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268760"/>
            <a:ext cx="726893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rgbClr val="002060"/>
                </a:solidFill>
              </a:rPr>
              <a:t>Agenda:</a:t>
            </a:r>
          </a:p>
          <a:p>
            <a:endParaRPr lang="en-US" sz="28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materiali ed oggetti a contatto con alimenti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dichiarazione di conformità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quadro legislativo europeo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err="1" smtClean="0">
                <a:solidFill>
                  <a:srgbClr val="002060"/>
                </a:solidFill>
              </a:rPr>
              <a:t>inks</a:t>
            </a:r>
            <a:endParaRPr lang="it-IT" sz="2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41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268760"/>
            <a:ext cx="726893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rgbClr val="002060"/>
                </a:solidFill>
              </a:rPr>
              <a:t>Agenda:</a:t>
            </a:r>
          </a:p>
          <a:p>
            <a:endParaRPr lang="en-US" sz="28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FF0000"/>
                </a:solidFill>
              </a:rPr>
              <a:t>materiali ed oggetti a contatto con alimenti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dichiarazione di conformità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quadro legislativo europeo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err="1" smtClean="0">
                <a:solidFill>
                  <a:srgbClr val="002060"/>
                </a:solidFill>
              </a:rPr>
              <a:t>inks</a:t>
            </a:r>
            <a:endParaRPr lang="it-IT" sz="2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07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052736"/>
            <a:ext cx="7268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002060"/>
                </a:solidFill>
              </a:rPr>
              <a:t>MOCA – FCM – M&amp;A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Materiali ed oggetti a contatto con alimenti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617" y="2260032"/>
            <a:ext cx="1548214" cy="1469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69" y="3874603"/>
            <a:ext cx="3317203" cy="2070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58" y="2365021"/>
            <a:ext cx="1852693" cy="1161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048" y="1700808"/>
            <a:ext cx="2419750" cy="1825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210" y="4005064"/>
            <a:ext cx="2597182" cy="1950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923" y="1807883"/>
            <a:ext cx="1088166" cy="2037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69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052736"/>
            <a:ext cx="7268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002060"/>
                </a:solidFill>
              </a:rPr>
              <a:t>Migrazione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Materiali ed oggetti a contatto con alimenti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543" y="1772816"/>
            <a:ext cx="6530763" cy="29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sellaDiTesto 15"/>
          <p:cNvSpPr txBox="1"/>
          <p:nvPr/>
        </p:nvSpPr>
        <p:spPr>
          <a:xfrm>
            <a:off x="912446" y="5126373"/>
            <a:ext cx="72689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anche senza contatto diretto e fino a raggiungimento di uno stato di equilibrio reciproco</a:t>
            </a:r>
          </a:p>
        </p:txBody>
      </p:sp>
      <p:sp>
        <p:nvSpPr>
          <p:cNvPr id="3" name="Anello 2"/>
          <p:cNvSpPr/>
          <p:nvPr/>
        </p:nvSpPr>
        <p:spPr>
          <a:xfrm rot="20634477">
            <a:off x="975932" y="1335648"/>
            <a:ext cx="2945032" cy="3812027"/>
          </a:xfrm>
          <a:prstGeom prst="donut">
            <a:avLst>
              <a:gd name="adj" fmla="val 1007"/>
            </a:avLst>
          </a:prstGeom>
          <a:solidFill>
            <a:srgbClr val="FF0000">
              <a:alpha val="42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7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052736"/>
            <a:ext cx="726893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rgbClr val="002060"/>
                </a:solidFill>
              </a:rPr>
              <a:t>Fattori che influenzano il fenomeno della migrazione: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natura dell’alimento e natura del MOCA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ambiente circostante: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Materiali ed oggetti a contatto con alimenti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161303" y="3501008"/>
            <a:ext cx="611874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temperatura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irraggiamento (UV , microonde, gamma, etc.)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umidità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tempo di contatto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etc.,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29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314346"/>
            <a:ext cx="7268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002060"/>
                </a:solidFill>
              </a:rPr>
              <a:t>NON ESISTE MIGRAZIONE ZERO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1017321" y="3741254"/>
            <a:ext cx="72689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>
                <a:solidFill>
                  <a:srgbClr val="002060"/>
                </a:solidFill>
              </a:rPr>
              <a:t>si possono e si </a:t>
            </a:r>
            <a:r>
              <a:rPr lang="it-IT" sz="2800" i="1" dirty="0" smtClean="0">
                <a:solidFill>
                  <a:srgbClr val="002060"/>
                </a:solidFill>
              </a:rPr>
              <a:t>devono</a:t>
            </a:r>
            <a:r>
              <a:rPr lang="it-IT" sz="2800" dirty="0" smtClean="0">
                <a:solidFill>
                  <a:srgbClr val="002060"/>
                </a:solidFill>
              </a:rPr>
              <a:t> progettare imballaggi e oggetti a migrazione controllata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Materiali ed oggetti a contatto con alimenti</a:t>
            </a:r>
            <a:endParaRPr lang="en-US" sz="16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26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268760"/>
            <a:ext cx="726893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rgbClr val="002060"/>
                </a:solidFill>
              </a:rPr>
              <a:t>Agenda:</a:t>
            </a:r>
          </a:p>
          <a:p>
            <a:endParaRPr lang="en-US" sz="28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materiali ed oggetti a contatto con alimenti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FF0000"/>
                </a:solidFill>
              </a:rPr>
              <a:t>dichiarazione di conformità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quadro legislativo europeo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err="1" smtClean="0">
                <a:solidFill>
                  <a:srgbClr val="002060"/>
                </a:solidFill>
              </a:rPr>
              <a:t>inks</a:t>
            </a:r>
            <a:endParaRPr lang="it-IT" sz="2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09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11330" y="1412776"/>
            <a:ext cx="828092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err="1" smtClean="0">
                <a:solidFill>
                  <a:srgbClr val="002060"/>
                </a:solidFill>
              </a:rPr>
              <a:t>DoC</a:t>
            </a:r>
            <a:r>
              <a:rPr lang="it-IT" sz="2000" b="1" dirty="0" smtClean="0">
                <a:solidFill>
                  <a:srgbClr val="002060"/>
                </a:solidFill>
              </a:rPr>
              <a:t> Area 1</a:t>
            </a:r>
            <a:r>
              <a:rPr lang="it-IT" sz="2000" dirty="0" smtClean="0">
                <a:solidFill>
                  <a:srgbClr val="002060"/>
                </a:solidFill>
              </a:rPr>
              <a:t>: </a:t>
            </a:r>
            <a:r>
              <a:rPr lang="it-IT" dirty="0" smtClean="0">
                <a:solidFill>
                  <a:srgbClr val="002060"/>
                </a:solidFill>
              </a:rPr>
              <a:t>obbligatoria </a:t>
            </a:r>
            <a:r>
              <a:rPr lang="it-IT" dirty="0">
                <a:solidFill>
                  <a:srgbClr val="002060"/>
                </a:solidFill>
              </a:rPr>
              <a:t>per legge ai sensi del Reg. (CE) N.1935/04, del DPR 777/82 e del DM </a:t>
            </a:r>
            <a:r>
              <a:rPr lang="it-IT" dirty="0" smtClean="0">
                <a:solidFill>
                  <a:srgbClr val="002060"/>
                </a:solidFill>
              </a:rPr>
              <a:t>21 Marzo </a:t>
            </a:r>
            <a:r>
              <a:rPr lang="it-IT" dirty="0">
                <a:solidFill>
                  <a:srgbClr val="002060"/>
                </a:solidFill>
              </a:rPr>
              <a:t>1973, </a:t>
            </a:r>
            <a:r>
              <a:rPr lang="it-IT" dirty="0">
                <a:solidFill>
                  <a:srgbClr val="FF0000"/>
                </a:solidFill>
              </a:rPr>
              <a:t>la cui assenza </a:t>
            </a:r>
            <a:r>
              <a:rPr lang="it-IT" dirty="0">
                <a:solidFill>
                  <a:srgbClr val="002060"/>
                </a:solidFill>
              </a:rPr>
              <a:t>può comportare ai sensi dell’</a:t>
            </a:r>
            <a:r>
              <a:rPr lang="it-IT" i="1" dirty="0">
                <a:solidFill>
                  <a:srgbClr val="002060"/>
                </a:solidFill>
              </a:rPr>
              <a:t>art. 4 </a:t>
            </a:r>
            <a:r>
              <a:rPr lang="it-IT" dirty="0">
                <a:solidFill>
                  <a:srgbClr val="002060"/>
                </a:solidFill>
              </a:rPr>
              <a:t>del DPR 777/82 l’erogazione di </a:t>
            </a:r>
            <a:r>
              <a:rPr lang="it-IT" dirty="0" smtClean="0">
                <a:solidFill>
                  <a:srgbClr val="002060"/>
                </a:solidFill>
              </a:rPr>
              <a:t>sanzioni amministrative </a:t>
            </a:r>
            <a:r>
              <a:rPr lang="it-IT" dirty="0">
                <a:solidFill>
                  <a:srgbClr val="002060"/>
                </a:solidFill>
              </a:rPr>
              <a:t>ed eventualmente il sequestro della merce, nonché, nei casi più gravi, può </a:t>
            </a:r>
            <a:r>
              <a:rPr lang="it-IT" dirty="0" smtClean="0">
                <a:solidFill>
                  <a:srgbClr val="002060"/>
                </a:solidFill>
              </a:rPr>
              <a:t>comportare </a:t>
            </a:r>
            <a:r>
              <a:rPr lang="en-US" dirty="0" err="1" smtClean="0">
                <a:solidFill>
                  <a:srgbClr val="002060"/>
                </a:solidFill>
              </a:rPr>
              <a:t>responsabilità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penale</a:t>
            </a:r>
            <a:r>
              <a:rPr lang="en-US" dirty="0"/>
              <a:t>.</a:t>
            </a:r>
            <a:endParaRPr lang="it-IT" dirty="0" smtClean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11330" y="3068960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err="1" smtClean="0">
                <a:solidFill>
                  <a:srgbClr val="002060"/>
                </a:solidFill>
              </a:rPr>
              <a:t>DoC</a:t>
            </a:r>
            <a:r>
              <a:rPr lang="it-IT" sz="2000" b="1" dirty="0" smtClean="0">
                <a:solidFill>
                  <a:srgbClr val="002060"/>
                </a:solidFill>
              </a:rPr>
              <a:t> Area 2</a:t>
            </a:r>
            <a:r>
              <a:rPr lang="it-IT" sz="2000" dirty="0" smtClean="0">
                <a:solidFill>
                  <a:srgbClr val="002060"/>
                </a:solidFill>
              </a:rPr>
              <a:t>: </a:t>
            </a:r>
            <a:r>
              <a:rPr lang="it-IT" dirty="0" smtClean="0">
                <a:solidFill>
                  <a:srgbClr val="002060"/>
                </a:solidFill>
              </a:rPr>
              <a:t>facoltative, vengono dichiarate conformità a disposizioni di legge ma non è obbligatorio emettere una </a:t>
            </a:r>
            <a:r>
              <a:rPr lang="it-IT" dirty="0" err="1" smtClean="0">
                <a:solidFill>
                  <a:srgbClr val="002060"/>
                </a:solidFill>
              </a:rPr>
              <a:t>DoC.</a:t>
            </a:r>
            <a:r>
              <a:rPr lang="it-IT" dirty="0" smtClean="0">
                <a:solidFill>
                  <a:srgbClr val="002060"/>
                </a:solidFill>
              </a:rPr>
              <a:t> Esempio dichiarare la conformità al testo unico ambientale (DL 3 aprile 2006 n° 152)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520359" y="4437112"/>
            <a:ext cx="827189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err="1" smtClean="0">
                <a:solidFill>
                  <a:srgbClr val="002060"/>
                </a:solidFill>
              </a:rPr>
              <a:t>DoC</a:t>
            </a:r>
            <a:r>
              <a:rPr lang="it-IT" sz="2000" b="1" dirty="0" smtClean="0">
                <a:solidFill>
                  <a:srgbClr val="002060"/>
                </a:solidFill>
              </a:rPr>
              <a:t> Area 3</a:t>
            </a:r>
            <a:r>
              <a:rPr lang="it-IT" sz="2000" dirty="0" smtClean="0">
                <a:solidFill>
                  <a:srgbClr val="002060"/>
                </a:solidFill>
              </a:rPr>
              <a:t>: </a:t>
            </a:r>
            <a:r>
              <a:rPr lang="it-IT" dirty="0" smtClean="0">
                <a:solidFill>
                  <a:srgbClr val="002060"/>
                </a:solidFill>
              </a:rPr>
              <a:t>non </a:t>
            </a:r>
            <a:r>
              <a:rPr lang="it-IT" dirty="0">
                <a:solidFill>
                  <a:srgbClr val="002060"/>
                </a:solidFill>
              </a:rPr>
              <a:t>obbligatorie per disposizioni di legge, ma che possono essere </a:t>
            </a:r>
            <a:r>
              <a:rPr lang="it-IT" dirty="0" smtClean="0">
                <a:solidFill>
                  <a:srgbClr val="002060"/>
                </a:solidFill>
              </a:rPr>
              <a:t>richieste sulla </a:t>
            </a:r>
            <a:r>
              <a:rPr lang="it-IT" dirty="0">
                <a:solidFill>
                  <a:srgbClr val="002060"/>
                </a:solidFill>
              </a:rPr>
              <a:t>base di specifiche esigenze dalle aziende utilizzatrici, su particolari sostanze (es. assenza di </a:t>
            </a:r>
            <a:r>
              <a:rPr lang="it-IT" dirty="0" smtClean="0">
                <a:solidFill>
                  <a:srgbClr val="002060"/>
                </a:solidFill>
              </a:rPr>
              <a:t>nichel, assenza </a:t>
            </a:r>
            <a:r>
              <a:rPr lang="it-IT" dirty="0">
                <a:solidFill>
                  <a:srgbClr val="002060"/>
                </a:solidFill>
              </a:rPr>
              <a:t>di lattice, ecc.) oppure su adeguamenti a norme tecniche volontarie (es. applicazione di HACCP </a:t>
            </a:r>
            <a:r>
              <a:rPr lang="it-IT" dirty="0" smtClean="0">
                <a:solidFill>
                  <a:srgbClr val="002060"/>
                </a:solidFill>
              </a:rPr>
              <a:t>alle </a:t>
            </a:r>
            <a:r>
              <a:rPr lang="en-US" dirty="0" err="1" smtClean="0">
                <a:solidFill>
                  <a:srgbClr val="002060"/>
                </a:solidFill>
              </a:rPr>
              <a:t>industrie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produttrici</a:t>
            </a:r>
            <a:r>
              <a:rPr lang="en-US" dirty="0">
                <a:solidFill>
                  <a:srgbClr val="002060"/>
                </a:solidFill>
              </a:rPr>
              <a:t> di </a:t>
            </a:r>
            <a:r>
              <a:rPr lang="en-US" dirty="0" err="1">
                <a:solidFill>
                  <a:srgbClr val="002060"/>
                </a:solidFill>
              </a:rPr>
              <a:t>imballaggi</a:t>
            </a:r>
            <a:r>
              <a:rPr lang="en-US" dirty="0">
                <a:solidFill>
                  <a:srgbClr val="00206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99498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49656" y="852227"/>
            <a:ext cx="72689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200" dirty="0" smtClean="0">
                <a:solidFill>
                  <a:srgbClr val="002060"/>
                </a:solidFill>
              </a:rPr>
              <a:t>Ogni MOCA deve essere accompagnato da una </a:t>
            </a:r>
            <a:r>
              <a:rPr lang="it-IT" sz="2200" dirty="0" err="1" smtClean="0">
                <a:solidFill>
                  <a:srgbClr val="002060"/>
                </a:solidFill>
              </a:rPr>
              <a:t>DoC</a:t>
            </a:r>
            <a:endParaRPr lang="it-IT" sz="2200" dirty="0" smtClean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11330" y="2276872"/>
            <a:ext cx="828092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rgbClr val="002060"/>
                </a:solidFill>
              </a:rPr>
              <a:t>R</a:t>
            </a:r>
            <a:r>
              <a:rPr lang="it-IT" sz="2800" dirty="0" smtClean="0">
                <a:solidFill>
                  <a:srgbClr val="002060"/>
                </a:solidFill>
              </a:rPr>
              <a:t>esponsabilità del </a:t>
            </a:r>
            <a:r>
              <a:rPr lang="it-IT" sz="2800" dirty="0" smtClean="0">
                <a:solidFill>
                  <a:srgbClr val="FF0000"/>
                </a:solidFill>
              </a:rPr>
              <a:t>fornitore/produttore</a:t>
            </a:r>
            <a:r>
              <a:rPr lang="it-IT" sz="2800" dirty="0" smtClean="0">
                <a:solidFill>
                  <a:srgbClr val="002060"/>
                </a:solidFill>
              </a:rPr>
              <a:t> MOCA:</a:t>
            </a:r>
          </a:p>
          <a:p>
            <a:endParaRPr lang="it-IT" sz="28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produrre/conservare/archiviare la documentazione di supporto e renderla disponibile alle autorità;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emettere la </a:t>
            </a:r>
            <a:r>
              <a:rPr lang="it-IT" sz="2400" dirty="0" err="1" smtClean="0">
                <a:solidFill>
                  <a:srgbClr val="002060"/>
                </a:solidFill>
              </a:rPr>
              <a:t>DoC</a:t>
            </a:r>
            <a:r>
              <a:rPr lang="it-IT" sz="2400" dirty="0" smtClean="0">
                <a:solidFill>
                  <a:srgbClr val="002060"/>
                </a:solidFill>
              </a:rPr>
              <a:t> e consegnarla al cliente; </a:t>
            </a:r>
          </a:p>
          <a:p>
            <a:endParaRPr lang="it-IT" sz="2800" dirty="0" smtClean="0">
              <a:solidFill>
                <a:srgbClr val="002060"/>
              </a:solidFill>
            </a:endParaRPr>
          </a:p>
          <a:p>
            <a:endParaRPr lang="it-IT" sz="28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78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25821" y="2204864"/>
            <a:ext cx="828092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rgbClr val="002060"/>
                </a:solidFill>
              </a:rPr>
              <a:t>R</a:t>
            </a:r>
            <a:r>
              <a:rPr lang="it-IT" sz="2800" dirty="0" smtClean="0">
                <a:solidFill>
                  <a:srgbClr val="002060"/>
                </a:solidFill>
              </a:rPr>
              <a:t>esponsabilità dell’</a:t>
            </a:r>
            <a:r>
              <a:rPr lang="it-IT" sz="2800" dirty="0" smtClean="0">
                <a:solidFill>
                  <a:srgbClr val="FF0000"/>
                </a:solidFill>
              </a:rPr>
              <a:t>utilizzatore</a:t>
            </a:r>
            <a:r>
              <a:rPr lang="it-IT" sz="2800" dirty="0" smtClean="0">
                <a:solidFill>
                  <a:srgbClr val="002060"/>
                </a:solidFill>
              </a:rPr>
              <a:t> MOCA:</a:t>
            </a:r>
            <a:endParaRPr lang="it-IT" sz="2800" dirty="0">
              <a:solidFill>
                <a:srgbClr val="002060"/>
              </a:solidFill>
            </a:endParaRP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verificare l’idoneità tecnologica del materiale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>
                <a:solidFill>
                  <a:srgbClr val="002060"/>
                </a:solidFill>
              </a:rPr>
              <a:t>archiviare la </a:t>
            </a:r>
            <a:r>
              <a:rPr lang="it-IT" sz="2400" dirty="0" err="1">
                <a:solidFill>
                  <a:srgbClr val="002060"/>
                </a:solidFill>
              </a:rPr>
              <a:t>DoC</a:t>
            </a:r>
            <a:r>
              <a:rPr lang="it-IT" sz="2400" dirty="0">
                <a:solidFill>
                  <a:srgbClr val="002060"/>
                </a:solidFill>
              </a:rPr>
              <a:t> e renderla disponibile alle autorità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endParaRPr lang="it-IT" sz="2400" dirty="0" smtClean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002056" y="816775"/>
            <a:ext cx="72689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200" dirty="0" smtClean="0">
                <a:solidFill>
                  <a:srgbClr val="002060"/>
                </a:solidFill>
              </a:rPr>
              <a:t>Ogni MOCA deve essere accompagnato da una </a:t>
            </a:r>
            <a:r>
              <a:rPr lang="it-IT" sz="2200" dirty="0" err="1" smtClean="0">
                <a:solidFill>
                  <a:srgbClr val="002060"/>
                </a:solidFill>
              </a:rPr>
              <a:t>DoC</a:t>
            </a:r>
            <a:endParaRPr lang="it-IT" sz="22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0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719037"/>
              </p:ext>
            </p:extLst>
          </p:nvPr>
        </p:nvGraphicFramePr>
        <p:xfrm>
          <a:off x="535266" y="980728"/>
          <a:ext cx="8256984" cy="4049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542"/>
                <a:gridCol w="3024336"/>
                <a:gridCol w="2924106"/>
              </a:tblGrid>
              <a:tr h="205594"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>
                          <a:solidFill>
                            <a:schemeClr val="bg1"/>
                          </a:solidFill>
                        </a:rPr>
                        <a:t>Soggetto</a:t>
                      </a:r>
                      <a:endParaRPr lang="it-IT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>
                          <a:solidFill>
                            <a:schemeClr val="bg1"/>
                          </a:solidFill>
                        </a:rPr>
                        <a:t>Conserva</a:t>
                      </a:r>
                      <a:endParaRPr lang="it-IT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dirty="0" smtClean="0">
                          <a:solidFill>
                            <a:schemeClr val="bg1"/>
                          </a:solidFill>
                        </a:rPr>
                        <a:t>Rilascia</a:t>
                      </a:r>
                      <a:endParaRPr lang="it-IT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13986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Produttore Materie Prime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Ove previsto per legge rilascia la propria </a:t>
                      </a:r>
                      <a:r>
                        <a:rPr lang="it-IT" sz="1400" b="1" dirty="0" err="1" smtClean="0">
                          <a:solidFill>
                            <a:srgbClr val="002060"/>
                          </a:solidFill>
                        </a:rPr>
                        <a:t>DoC</a:t>
                      </a:r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 al trasformatore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822378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Trasformatore/produttore di packaging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Deve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conservare in azienda la </a:t>
                      </a:r>
                      <a:r>
                        <a:rPr lang="it-IT" sz="1400" b="1" baseline="0" dirty="0" err="1" smtClean="0">
                          <a:solidFill>
                            <a:srgbClr val="002060"/>
                          </a:solidFill>
                        </a:rPr>
                        <a:t>DoC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del produttore di materie prime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Deve rilasciare la propria </a:t>
                      </a:r>
                      <a:r>
                        <a:rPr lang="it-IT" sz="1400" b="1" dirty="0" err="1" smtClean="0">
                          <a:solidFill>
                            <a:srgbClr val="002060"/>
                          </a:solidFill>
                        </a:rPr>
                        <a:t>DoC</a:t>
                      </a:r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 all’utilizzatore finale/distributore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finale di alimenti preincartati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976574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Commerciante o grossista di packaging o di materie prime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Deve conservare in azienda la </a:t>
                      </a:r>
                      <a:r>
                        <a:rPr lang="it-IT" sz="1400" b="1" dirty="0" err="1" smtClean="0">
                          <a:solidFill>
                            <a:srgbClr val="002060"/>
                          </a:solidFill>
                        </a:rPr>
                        <a:t>DoC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del </a:t>
                      </a:r>
                      <a:r>
                        <a:rPr lang="it-IT" sz="1400" b="1" baseline="0" dirty="0" err="1" smtClean="0">
                          <a:solidFill>
                            <a:srgbClr val="002060"/>
                          </a:solidFill>
                        </a:rPr>
                        <a:t>converter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o del produttore di materie prime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Deve rilasciare la propria </a:t>
                      </a:r>
                      <a:r>
                        <a:rPr lang="it-IT" sz="1400" b="1" dirty="0" err="1" smtClean="0">
                          <a:solidFill>
                            <a:srgbClr val="002060"/>
                          </a:solidFill>
                        </a:rPr>
                        <a:t>DoC</a:t>
                      </a:r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 all’utilizzatore o al distributore finale di alimenti preincartati o al </a:t>
                      </a:r>
                      <a:r>
                        <a:rPr lang="it-IT" sz="1400" b="1" dirty="0" err="1" smtClean="0">
                          <a:solidFill>
                            <a:srgbClr val="002060"/>
                          </a:solidFill>
                        </a:rPr>
                        <a:t>converter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668182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Utilizzatore di packaging (azienda alimentare)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Deve conservare in azienda la </a:t>
                      </a:r>
                      <a:r>
                        <a:rPr lang="it-IT" sz="1400" b="1" dirty="0" err="1" smtClean="0">
                          <a:solidFill>
                            <a:srgbClr val="002060"/>
                          </a:solidFill>
                        </a:rPr>
                        <a:t>DoC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 del </a:t>
                      </a:r>
                      <a:r>
                        <a:rPr lang="it-IT" sz="1400" b="1" baseline="0" dirty="0" err="1" smtClean="0">
                          <a:solidFill>
                            <a:srgbClr val="002060"/>
                          </a:solidFill>
                        </a:rPr>
                        <a:t>converter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o del grossista di packaging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668182"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Distributore finale di alimenti preincartati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400" b="1" dirty="0" smtClean="0">
                          <a:solidFill>
                            <a:srgbClr val="002060"/>
                          </a:solidFill>
                        </a:rPr>
                        <a:t>Deve conservare in azienda la </a:t>
                      </a:r>
                      <a:r>
                        <a:rPr lang="it-IT" sz="1400" b="1" dirty="0" err="1" smtClean="0">
                          <a:solidFill>
                            <a:srgbClr val="002060"/>
                          </a:solidFill>
                        </a:rPr>
                        <a:t>DoC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del </a:t>
                      </a:r>
                      <a:r>
                        <a:rPr lang="it-IT" sz="1400" b="1" baseline="0" dirty="0" err="1" smtClean="0">
                          <a:solidFill>
                            <a:srgbClr val="002060"/>
                          </a:solidFill>
                        </a:rPr>
                        <a:t>converter</a:t>
                      </a:r>
                      <a:r>
                        <a:rPr lang="it-IT" sz="1400" b="1" baseline="0" dirty="0" smtClean="0">
                          <a:solidFill>
                            <a:srgbClr val="002060"/>
                          </a:solidFill>
                        </a:rPr>
                        <a:t> o del grossista di packaging</a:t>
                      </a:r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ttangolo 2"/>
          <p:cNvSpPr/>
          <p:nvPr/>
        </p:nvSpPr>
        <p:spPr>
          <a:xfrm>
            <a:off x="520358" y="5445224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 smtClean="0">
                <a:solidFill>
                  <a:srgbClr val="002060"/>
                </a:solidFill>
              </a:rPr>
              <a:t>Da «Linee guida alle dichiarazioni di conformità del packaging a contatto con alimenti. Aggiornamento legislativo 2012».</a:t>
            </a:r>
          </a:p>
          <a:p>
            <a:r>
              <a:rPr lang="it-IT" sz="1200" dirty="0" smtClean="0">
                <a:solidFill>
                  <a:srgbClr val="002060"/>
                </a:solidFill>
              </a:rPr>
              <a:t>Istituto Italiano Imballaggio</a:t>
            </a:r>
            <a:endParaRPr lang="it-IT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18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798357" y="1628800"/>
            <a:ext cx="76289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 </a:t>
            </a:r>
            <a:r>
              <a:rPr lang="it-IT" sz="2000" dirty="0" smtClean="0">
                <a:solidFill>
                  <a:srgbClr val="002060"/>
                </a:solidFill>
              </a:rPr>
              <a:t>Punti fondamentali:</a:t>
            </a:r>
          </a:p>
          <a:p>
            <a:endParaRPr lang="it-IT" sz="2000" dirty="0" smtClean="0">
              <a:solidFill>
                <a:srgbClr val="002060"/>
              </a:solidFill>
            </a:endParaRPr>
          </a:p>
          <a:p>
            <a:endParaRPr lang="it-IT" sz="20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>
                <a:solidFill>
                  <a:srgbClr val="002060"/>
                </a:solidFill>
              </a:rPr>
              <a:t>l</a:t>
            </a:r>
            <a:r>
              <a:rPr lang="it-IT" sz="2000" dirty="0" smtClean="0">
                <a:solidFill>
                  <a:srgbClr val="002060"/>
                </a:solidFill>
              </a:rPr>
              <a:t>’identità e l’indirizzo dell’operatore commerciale che emette la dichiarazione (carta intestata)</a:t>
            </a:r>
          </a:p>
          <a:p>
            <a:endParaRPr lang="it-IT" sz="20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>
                <a:solidFill>
                  <a:srgbClr val="002060"/>
                </a:solidFill>
              </a:rPr>
              <a:t>l</a:t>
            </a:r>
            <a:r>
              <a:rPr lang="it-IT" sz="2000" dirty="0" smtClean="0">
                <a:solidFill>
                  <a:srgbClr val="002060"/>
                </a:solidFill>
              </a:rPr>
              <a:t>egislazione di riferimento (generale e/o specifica per quel materiale)</a:t>
            </a:r>
          </a:p>
          <a:p>
            <a:endParaRPr lang="it-IT" sz="20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>
                <a:solidFill>
                  <a:srgbClr val="002060"/>
                </a:solidFill>
              </a:rPr>
              <a:t>i</a:t>
            </a:r>
            <a:r>
              <a:rPr lang="it-IT" sz="2000" dirty="0" smtClean="0">
                <a:solidFill>
                  <a:srgbClr val="002060"/>
                </a:solidFill>
              </a:rPr>
              <a:t>ndicazioni adeguate circa le sostanze impiegate ed eventuali restrizioni</a:t>
            </a:r>
            <a:endParaRPr lang="it-IT" sz="2000" dirty="0">
              <a:solidFill>
                <a:srgbClr val="002060"/>
              </a:solidFill>
            </a:endParaRPr>
          </a:p>
          <a:p>
            <a:endParaRPr lang="en-US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04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798357" y="1484784"/>
            <a:ext cx="76289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 </a:t>
            </a:r>
            <a:r>
              <a:rPr lang="it-IT" sz="2000" dirty="0" smtClean="0">
                <a:solidFill>
                  <a:srgbClr val="002060"/>
                </a:solidFill>
              </a:rPr>
              <a:t>Punti fondamentali </a:t>
            </a:r>
            <a:r>
              <a:rPr lang="it-IT" sz="1600" i="1" dirty="0" smtClean="0">
                <a:solidFill>
                  <a:srgbClr val="002060"/>
                </a:solidFill>
              </a:rPr>
              <a:t>(segue)</a:t>
            </a:r>
            <a:r>
              <a:rPr lang="it-IT" sz="2000" dirty="0" smtClean="0">
                <a:solidFill>
                  <a:srgbClr val="002060"/>
                </a:solidFill>
              </a:rPr>
              <a:t>:</a:t>
            </a:r>
          </a:p>
          <a:p>
            <a:endParaRPr lang="it-IT" sz="2000" dirty="0" smtClean="0">
              <a:solidFill>
                <a:srgbClr val="002060"/>
              </a:solidFill>
            </a:endParaRPr>
          </a:p>
          <a:p>
            <a:endParaRPr lang="it-IT" sz="20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l’indicazione </a:t>
            </a:r>
            <a:r>
              <a:rPr lang="it-IT" sz="2000" dirty="0">
                <a:solidFill>
                  <a:srgbClr val="002060"/>
                </a:solidFill>
              </a:rPr>
              <a:t>della data di </a:t>
            </a:r>
            <a:r>
              <a:rPr lang="it-IT" sz="2000" dirty="0" smtClean="0">
                <a:solidFill>
                  <a:srgbClr val="002060"/>
                </a:solidFill>
              </a:rPr>
              <a:t>compilazione</a:t>
            </a:r>
          </a:p>
          <a:p>
            <a:endParaRPr lang="it-IT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>
                <a:solidFill>
                  <a:srgbClr val="002060"/>
                </a:solidFill>
              </a:rPr>
              <a:t> la firma in calce di un responsabile, non necessariamente il “legale rappresentante della società”, ma </a:t>
            </a:r>
            <a:r>
              <a:rPr lang="it-IT" sz="2000" dirty="0" smtClean="0">
                <a:solidFill>
                  <a:srgbClr val="002060"/>
                </a:solidFill>
              </a:rPr>
              <a:t>il dipendente </a:t>
            </a:r>
            <a:r>
              <a:rPr lang="it-IT" sz="2000" dirty="0">
                <a:solidFill>
                  <a:srgbClr val="002060"/>
                </a:solidFill>
              </a:rPr>
              <a:t>che all’interno dell’azienda svolge una funzione direttamente correlata ad attività attinenti </a:t>
            </a:r>
            <a:r>
              <a:rPr lang="it-IT" sz="2000" dirty="0" smtClean="0">
                <a:solidFill>
                  <a:srgbClr val="002060"/>
                </a:solidFill>
              </a:rPr>
              <a:t>la </a:t>
            </a:r>
            <a:r>
              <a:rPr lang="en-US" sz="2000" dirty="0" err="1" smtClean="0">
                <a:solidFill>
                  <a:srgbClr val="002060"/>
                </a:solidFill>
              </a:rPr>
              <a:t>dichiarazione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stessa</a:t>
            </a:r>
            <a:endParaRPr lang="en-US" sz="2000" dirty="0" smtClean="0">
              <a:solidFill>
                <a:srgbClr val="002060"/>
              </a:solidFill>
            </a:endParaRP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>
                <a:solidFill>
                  <a:srgbClr val="002060"/>
                </a:solidFill>
              </a:rPr>
              <a:t> una documentazione a supporto che ne attesti la veridicità del contenuto della </a:t>
            </a:r>
            <a:r>
              <a:rPr lang="it-IT" sz="2000" dirty="0" smtClean="0">
                <a:solidFill>
                  <a:srgbClr val="002060"/>
                </a:solidFill>
              </a:rPr>
              <a:t>dichiarazione</a:t>
            </a:r>
            <a:endParaRPr lang="en-US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09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506118" y="886156"/>
            <a:ext cx="22157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 smtClean="0">
                <a:solidFill>
                  <a:srgbClr val="002060"/>
                </a:solidFill>
              </a:rPr>
              <a:t>Dove se ne parla:</a:t>
            </a:r>
          </a:p>
          <a:p>
            <a:endParaRPr lang="it-IT" sz="2000" dirty="0">
              <a:solidFill>
                <a:srgbClr val="002060"/>
              </a:solidFill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4124238" y="1412776"/>
            <a:ext cx="4003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2060"/>
                </a:solidFill>
              </a:rPr>
              <a:t>REGOLAMENTO 1935/2004/CE - </a:t>
            </a:r>
            <a:r>
              <a:rPr lang="it-IT" i="1" dirty="0">
                <a:solidFill>
                  <a:srgbClr val="002060"/>
                </a:solidFill>
              </a:rPr>
              <a:t>Art. 16</a:t>
            </a:r>
          </a:p>
          <a:p>
            <a:r>
              <a:rPr lang="it-IT" b="1" dirty="0">
                <a:solidFill>
                  <a:srgbClr val="002060"/>
                </a:solidFill>
              </a:rPr>
              <a:t>REGOLAMENTO 1895/2005/CE - </a:t>
            </a:r>
            <a:r>
              <a:rPr lang="it-IT" i="1" dirty="0">
                <a:solidFill>
                  <a:srgbClr val="002060"/>
                </a:solidFill>
              </a:rPr>
              <a:t>Art. 5</a:t>
            </a:r>
          </a:p>
          <a:p>
            <a:r>
              <a:rPr lang="it-IT" i="1" dirty="0">
                <a:solidFill>
                  <a:srgbClr val="002060"/>
                </a:solidFill>
              </a:rPr>
              <a:t>(solo per materie plastiche)</a:t>
            </a:r>
          </a:p>
          <a:p>
            <a:r>
              <a:rPr lang="it-IT" b="1" dirty="0" smtClean="0">
                <a:solidFill>
                  <a:srgbClr val="002060"/>
                </a:solidFill>
              </a:rPr>
              <a:t>DPR </a:t>
            </a:r>
            <a:r>
              <a:rPr lang="it-IT" b="1" dirty="0">
                <a:solidFill>
                  <a:srgbClr val="002060"/>
                </a:solidFill>
              </a:rPr>
              <a:t>del 23 agosto 1982, n.777 - </a:t>
            </a:r>
            <a:r>
              <a:rPr lang="it-IT" i="1" dirty="0">
                <a:solidFill>
                  <a:srgbClr val="002060"/>
                </a:solidFill>
              </a:rPr>
              <a:t>Artt. 4 e 5 </a:t>
            </a:r>
            <a:r>
              <a:rPr lang="it-IT" i="1" dirty="0" smtClean="0">
                <a:solidFill>
                  <a:srgbClr val="002060"/>
                </a:solidFill>
              </a:rPr>
              <a:t>bis e </a:t>
            </a:r>
            <a:r>
              <a:rPr lang="it-IT" i="1" dirty="0">
                <a:solidFill>
                  <a:srgbClr val="002060"/>
                </a:solidFill>
              </a:rPr>
              <a:t>successivi aggiornamenti</a:t>
            </a:r>
          </a:p>
          <a:p>
            <a:r>
              <a:rPr lang="it-IT" b="1" dirty="0">
                <a:solidFill>
                  <a:srgbClr val="002060"/>
                </a:solidFill>
              </a:rPr>
              <a:t>REGOLAMENTO 282/2008/CE - </a:t>
            </a:r>
            <a:r>
              <a:rPr lang="it-IT" i="1" dirty="0">
                <a:solidFill>
                  <a:srgbClr val="002060"/>
                </a:solidFill>
              </a:rPr>
              <a:t>Art. </a:t>
            </a:r>
            <a:r>
              <a:rPr lang="it-IT" i="1" dirty="0" smtClean="0">
                <a:solidFill>
                  <a:srgbClr val="002060"/>
                </a:solidFill>
              </a:rPr>
              <a:t>12 (solo per plastica riciclata)</a:t>
            </a:r>
            <a:endParaRPr lang="it-IT" i="1" dirty="0">
              <a:solidFill>
                <a:srgbClr val="002060"/>
              </a:solidFill>
            </a:endParaRPr>
          </a:p>
          <a:p>
            <a:r>
              <a:rPr lang="it-IT" b="1" dirty="0" smtClean="0">
                <a:solidFill>
                  <a:srgbClr val="002060"/>
                </a:solidFill>
              </a:rPr>
              <a:t>REGOLAMENTO 10/2011/CE</a:t>
            </a:r>
            <a:r>
              <a:rPr lang="it-IT" i="1" dirty="0" smtClean="0">
                <a:solidFill>
                  <a:srgbClr val="002060"/>
                </a:solidFill>
              </a:rPr>
              <a:t> – Art. 15</a:t>
            </a:r>
          </a:p>
          <a:p>
            <a:r>
              <a:rPr lang="it-IT" i="1" dirty="0">
                <a:solidFill>
                  <a:srgbClr val="002060"/>
                </a:solidFill>
              </a:rPr>
              <a:t>(solo per materie </a:t>
            </a:r>
            <a:r>
              <a:rPr lang="it-IT" i="1" dirty="0" smtClean="0">
                <a:solidFill>
                  <a:srgbClr val="002060"/>
                </a:solidFill>
              </a:rPr>
              <a:t>plastiche – Allegato IV)</a:t>
            </a:r>
            <a:endParaRPr lang="it-IT" i="1" dirty="0">
              <a:solidFill>
                <a:srgbClr val="002060"/>
              </a:solidFill>
            </a:endParaRPr>
          </a:p>
          <a:p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00102" y="1412776"/>
            <a:ext cx="34072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002060"/>
                </a:solidFill>
              </a:rPr>
              <a:t>D.M. 21.03.73 - </a:t>
            </a:r>
            <a:r>
              <a:rPr lang="pt-BR" i="1" dirty="0">
                <a:solidFill>
                  <a:srgbClr val="002060"/>
                </a:solidFill>
              </a:rPr>
              <a:t>Artt. 6 e 7</a:t>
            </a:r>
          </a:p>
          <a:p>
            <a:r>
              <a:rPr lang="it-IT" i="1" dirty="0">
                <a:solidFill>
                  <a:srgbClr val="002060"/>
                </a:solidFill>
              </a:rPr>
              <a:t>e successivi aggiornamenti</a:t>
            </a:r>
          </a:p>
          <a:p>
            <a:r>
              <a:rPr lang="de-DE" b="1" dirty="0">
                <a:solidFill>
                  <a:srgbClr val="002060"/>
                </a:solidFill>
              </a:rPr>
              <a:t>D.M. 18.04.07 n. 76 – </a:t>
            </a:r>
            <a:r>
              <a:rPr lang="de-DE" i="1" dirty="0">
                <a:solidFill>
                  <a:srgbClr val="002060"/>
                </a:solidFill>
              </a:rPr>
              <a:t>Art.8</a:t>
            </a:r>
          </a:p>
          <a:p>
            <a:r>
              <a:rPr lang="it-IT" dirty="0">
                <a:solidFill>
                  <a:srgbClr val="002060"/>
                </a:solidFill>
              </a:rPr>
              <a:t>(solo per alluminio)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1" name="Freccia in giù 10"/>
          <p:cNvSpPr/>
          <p:nvPr/>
        </p:nvSpPr>
        <p:spPr>
          <a:xfrm>
            <a:off x="1614012" y="4561096"/>
            <a:ext cx="531831" cy="380072"/>
          </a:xfrm>
          <a:prstGeom prst="downArrow">
            <a:avLst/>
          </a:prstGeom>
          <a:gradFill flip="none" rotWithShape="1">
            <a:gsLst>
              <a:gs pos="0">
                <a:srgbClr val="002060"/>
              </a:gs>
              <a:gs pos="86000">
                <a:srgbClr val="FF0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Freccia in giù 14"/>
          <p:cNvSpPr/>
          <p:nvPr/>
        </p:nvSpPr>
        <p:spPr>
          <a:xfrm>
            <a:off x="5537663" y="4561096"/>
            <a:ext cx="531831" cy="380072"/>
          </a:xfrm>
          <a:prstGeom prst="downArrow">
            <a:avLst/>
          </a:prstGeom>
          <a:gradFill flip="none" rotWithShape="1">
            <a:gsLst>
              <a:gs pos="0">
                <a:srgbClr val="002060"/>
              </a:gs>
              <a:gs pos="86000">
                <a:srgbClr val="FF0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600102" y="4941168"/>
            <a:ext cx="2706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 smtClean="0">
                <a:solidFill>
                  <a:srgbClr val="002060"/>
                </a:solidFill>
              </a:rPr>
              <a:t>DoC</a:t>
            </a:r>
            <a:r>
              <a:rPr lang="it-IT" sz="2400" b="1" dirty="0" smtClean="0">
                <a:solidFill>
                  <a:srgbClr val="002060"/>
                </a:solidFill>
              </a:rPr>
              <a:t> per partita</a:t>
            </a:r>
            <a:endParaRPr lang="it-IT" sz="2400" b="1" dirty="0">
              <a:solidFill>
                <a:srgbClr val="002060"/>
              </a:solidFill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450242" y="4941168"/>
            <a:ext cx="2706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 smtClean="0">
                <a:solidFill>
                  <a:srgbClr val="002060"/>
                </a:solidFill>
              </a:rPr>
              <a:t>DoC</a:t>
            </a:r>
            <a:r>
              <a:rPr lang="it-IT" sz="2400" b="1" dirty="0" smtClean="0">
                <a:solidFill>
                  <a:srgbClr val="002060"/>
                </a:solidFill>
              </a:rPr>
              <a:t> per M&amp;A</a:t>
            </a:r>
            <a:endParaRPr lang="it-IT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49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606624" y="1052735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Anche gli enti preposti per fare i controlli nelle aziende del settore hanno emanato delle linee guida per «educare» i propri ispettori e sensibilizzarli sull’aspetto MOCA: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48" y="3035654"/>
            <a:ext cx="1572488" cy="50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555776" y="4046229"/>
            <a:ext cx="59046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dirty="0" smtClean="0">
                <a:solidFill>
                  <a:srgbClr val="002060"/>
                </a:solidFill>
              </a:rPr>
              <a:t>REG. CE 1935/2004. LINEE GUIDA PER IL CONTROLLO UFFICIALE DEI MATERIALI E OGGETTI DESTINATI AL CONTATTO CON GLI ALIMENTI. APPROVAZIONE</a:t>
            </a:r>
            <a:endParaRPr lang="en-US" sz="1500" dirty="0">
              <a:solidFill>
                <a:srgbClr val="00206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61" y="3883908"/>
            <a:ext cx="658232" cy="1109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2555776" y="2960552"/>
            <a:ext cx="60486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dirty="0">
                <a:solidFill>
                  <a:srgbClr val="002060"/>
                </a:solidFill>
              </a:rPr>
              <a:t>LINEE GUIDA PER IL CONTROLLO UFFICIALE </a:t>
            </a:r>
            <a:r>
              <a:rPr lang="it-IT" sz="1500" dirty="0" smtClean="0">
                <a:solidFill>
                  <a:srgbClr val="002060"/>
                </a:solidFill>
              </a:rPr>
              <a:t>SUI MATERIALI </a:t>
            </a:r>
            <a:r>
              <a:rPr lang="it-IT" sz="1500" dirty="0">
                <a:solidFill>
                  <a:srgbClr val="002060"/>
                </a:solidFill>
              </a:rPr>
              <a:t>E OGGETTI DESTINATI A VENIRE </a:t>
            </a:r>
            <a:r>
              <a:rPr lang="it-IT" sz="1500" dirty="0" smtClean="0">
                <a:solidFill>
                  <a:srgbClr val="002060"/>
                </a:solidFill>
              </a:rPr>
              <a:t>A </a:t>
            </a:r>
            <a:r>
              <a:rPr lang="en-US" sz="1500" dirty="0" smtClean="0">
                <a:solidFill>
                  <a:srgbClr val="002060"/>
                </a:solidFill>
              </a:rPr>
              <a:t>CONTATTO </a:t>
            </a:r>
            <a:r>
              <a:rPr lang="en-US" sz="1500" dirty="0">
                <a:solidFill>
                  <a:srgbClr val="002060"/>
                </a:solidFill>
              </a:rPr>
              <a:t>CON GLI ALIMENTI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83" y="5379135"/>
            <a:ext cx="1454553" cy="58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ttangolo 15"/>
          <p:cNvSpPr/>
          <p:nvPr/>
        </p:nvSpPr>
        <p:spPr>
          <a:xfrm>
            <a:off x="2621504" y="5280783"/>
            <a:ext cx="59046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500" dirty="0" smtClean="0">
                <a:solidFill>
                  <a:srgbClr val="002060"/>
                </a:solidFill>
              </a:rPr>
              <a:t>OGGETTO: PIANO REGIONALE PER IL CONTROLLO UFFICIALE DEI MATERIALI AD OGGETTI DESTINATI A VENIRE A CONTATTO CON GLI ALIMENTI (MOCA)</a:t>
            </a:r>
            <a:endParaRPr lang="en-US" sz="1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66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454" y="873788"/>
            <a:ext cx="6188818" cy="521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08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1600" i="1" dirty="0" err="1" smtClean="0">
                <a:solidFill>
                  <a:srgbClr val="002060"/>
                </a:solidFill>
              </a:rPr>
              <a:t>DoC</a:t>
            </a:r>
            <a:r>
              <a:rPr lang="it-IT" sz="1600" i="1" dirty="0" smtClean="0">
                <a:solidFill>
                  <a:srgbClr val="002060"/>
                </a:solidFill>
              </a:rPr>
              <a:t>)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47" y="3212976"/>
            <a:ext cx="7713886" cy="1481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72816"/>
            <a:ext cx="2251084" cy="716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35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268760"/>
            <a:ext cx="726893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rgbClr val="002060"/>
                </a:solidFill>
              </a:rPr>
              <a:t>Agenda:</a:t>
            </a:r>
          </a:p>
          <a:p>
            <a:endParaRPr lang="en-US" sz="28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materiali ed oggetti a contatto con alimenti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dichiarazione di conformità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FF0000"/>
                </a:solidFill>
              </a:rPr>
              <a:t>quadro legislativo europeo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err="1" smtClean="0">
                <a:solidFill>
                  <a:srgbClr val="002060"/>
                </a:solidFill>
              </a:rPr>
              <a:t>inks</a:t>
            </a:r>
            <a:endParaRPr lang="it-IT" sz="24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20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9" y="853637"/>
            <a:ext cx="8065175" cy="4921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2" name="Anello 1"/>
          <p:cNvSpPr/>
          <p:nvPr/>
        </p:nvSpPr>
        <p:spPr>
          <a:xfrm>
            <a:off x="7164288" y="1844824"/>
            <a:ext cx="1080120" cy="648072"/>
          </a:xfrm>
          <a:prstGeom prst="donut">
            <a:avLst>
              <a:gd name="adj" fmla="val 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Anello 12"/>
          <p:cNvSpPr/>
          <p:nvPr/>
        </p:nvSpPr>
        <p:spPr>
          <a:xfrm>
            <a:off x="3606666" y="1340768"/>
            <a:ext cx="1080120" cy="648072"/>
          </a:xfrm>
          <a:prstGeom prst="donut">
            <a:avLst>
              <a:gd name="adj" fmla="val 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Anello 2"/>
          <p:cNvSpPr/>
          <p:nvPr/>
        </p:nvSpPr>
        <p:spPr>
          <a:xfrm>
            <a:off x="2411760" y="2348880"/>
            <a:ext cx="3240360" cy="3096344"/>
          </a:xfrm>
          <a:prstGeom prst="donut">
            <a:avLst>
              <a:gd name="adj" fmla="val 132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91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00808"/>
            <a:ext cx="4704562" cy="302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Anello 10"/>
          <p:cNvSpPr/>
          <p:nvPr/>
        </p:nvSpPr>
        <p:spPr>
          <a:xfrm>
            <a:off x="2855829" y="1484784"/>
            <a:ext cx="2808312" cy="2088232"/>
          </a:xfrm>
          <a:prstGeom prst="donut">
            <a:avLst>
              <a:gd name="adj" fmla="val 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13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606624" y="839921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1935/2004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11560" y="1928664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2060"/>
                </a:solidFill>
              </a:rPr>
              <a:t>Art 1</a:t>
            </a:r>
            <a:r>
              <a:rPr lang="it-IT" sz="2400" dirty="0" smtClean="0">
                <a:solidFill>
                  <a:srgbClr val="002060"/>
                </a:solidFill>
              </a:rPr>
              <a:t>- il regolamento </a:t>
            </a:r>
            <a:r>
              <a:rPr lang="it-IT" sz="2400" dirty="0" smtClean="0">
                <a:solidFill>
                  <a:srgbClr val="FF0000"/>
                </a:solidFill>
              </a:rPr>
              <a:t>si applica </a:t>
            </a:r>
            <a:r>
              <a:rPr lang="it-IT" sz="2400" dirty="0" smtClean="0">
                <a:solidFill>
                  <a:srgbClr val="002060"/>
                </a:solidFill>
              </a:rPr>
              <a:t>a: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M&amp;A destinati a essere messi a contatto  con prodotti alimentari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M&amp;A che sono già a contatto con prodotti alimentari e sono destinati a tal fine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M&amp;A di cui si prevede ragionevolmente che possano essere messi a contatto con prodotti alimentari</a:t>
            </a:r>
            <a:endParaRPr lang="it-IT" sz="2400" dirty="0">
              <a:solidFill>
                <a:srgbClr val="002060"/>
              </a:solidFill>
            </a:endParaRPr>
          </a:p>
          <a:p>
            <a:r>
              <a:rPr lang="it-IT" sz="2400" dirty="0" smtClean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891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606624" y="821902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1935/2004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11560" y="1928664"/>
            <a:ext cx="82809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2060"/>
                </a:solidFill>
              </a:rPr>
              <a:t>Art 1</a:t>
            </a:r>
            <a:r>
              <a:rPr lang="it-IT" sz="2400" dirty="0" smtClean="0">
                <a:solidFill>
                  <a:srgbClr val="002060"/>
                </a:solidFill>
              </a:rPr>
              <a:t>- il regolamento </a:t>
            </a:r>
            <a:r>
              <a:rPr lang="it-IT" sz="2400" dirty="0" smtClean="0">
                <a:solidFill>
                  <a:srgbClr val="FF0000"/>
                </a:solidFill>
              </a:rPr>
              <a:t>non</a:t>
            </a:r>
            <a:r>
              <a:rPr lang="it-IT" sz="2400" dirty="0" smtClean="0">
                <a:solidFill>
                  <a:srgbClr val="002060"/>
                </a:solidFill>
              </a:rPr>
              <a:t> </a:t>
            </a:r>
            <a:r>
              <a:rPr lang="it-IT" sz="2400" dirty="0" smtClean="0">
                <a:solidFill>
                  <a:srgbClr val="FF0000"/>
                </a:solidFill>
              </a:rPr>
              <a:t>si applica </a:t>
            </a:r>
            <a:r>
              <a:rPr lang="it-IT" sz="2400" dirty="0" smtClean="0">
                <a:solidFill>
                  <a:srgbClr val="002060"/>
                </a:solidFill>
              </a:rPr>
              <a:t>a: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M&amp;A forniti come oggetti di antiquariato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>
                <a:solidFill>
                  <a:srgbClr val="002060"/>
                </a:solidFill>
              </a:rPr>
              <a:t>A</a:t>
            </a:r>
            <a:r>
              <a:rPr lang="it-IT" sz="2400" dirty="0" smtClean="0">
                <a:solidFill>
                  <a:srgbClr val="002060"/>
                </a:solidFill>
              </a:rPr>
              <a:t> parti di rivestimento edibili di cibi (croste formaggi o preparazioni di carni)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Ad impianti fissi pubblici o privati di approvvigionamento idrico</a:t>
            </a:r>
            <a:endParaRPr lang="it-IT" sz="2400" dirty="0">
              <a:solidFill>
                <a:srgbClr val="002060"/>
              </a:solidFill>
            </a:endParaRPr>
          </a:p>
          <a:p>
            <a:r>
              <a:rPr lang="it-IT" sz="2400" dirty="0" smtClean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766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1935/2004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11560" y="1525364"/>
            <a:ext cx="82809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2060"/>
                </a:solidFill>
              </a:rPr>
              <a:t>Art 3</a:t>
            </a:r>
            <a:r>
              <a:rPr lang="it-IT" sz="2400" dirty="0" smtClean="0">
                <a:solidFill>
                  <a:srgbClr val="002060"/>
                </a:solidFill>
              </a:rPr>
              <a:t>- M&amp;A, in condizioni di impiego normali o prevedibili, non devono trasferire ai prodotti alimentari componenti in quantità tale da: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Costituire un pericolo per la salute umana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Comportare una modifica inaccettabile della composizione dei prodotti alimentari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Comportare un deterioramento delle loro caratteristiche organolettiche</a:t>
            </a:r>
            <a:endParaRPr lang="it-IT" sz="2400" dirty="0">
              <a:solidFill>
                <a:srgbClr val="002060"/>
              </a:solidFill>
            </a:endParaRPr>
          </a:p>
          <a:p>
            <a:r>
              <a:rPr lang="it-IT" sz="2400" dirty="0" smtClean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540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11330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1935/2004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83568" y="1525364"/>
            <a:ext cx="828092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2060"/>
                </a:solidFill>
              </a:rPr>
              <a:t>Art 15</a:t>
            </a:r>
            <a:r>
              <a:rPr lang="it-IT" sz="2400" dirty="0" smtClean="0">
                <a:solidFill>
                  <a:srgbClr val="002060"/>
                </a:solidFill>
              </a:rPr>
              <a:t>- Etichettatura: M&amp;A </a:t>
            </a:r>
            <a:r>
              <a:rPr lang="it-IT" sz="2400" dirty="0" smtClean="0">
                <a:solidFill>
                  <a:srgbClr val="FF0000"/>
                </a:solidFill>
              </a:rPr>
              <a:t>non ancora </a:t>
            </a:r>
            <a:r>
              <a:rPr lang="it-IT" sz="2400" dirty="0" smtClean="0">
                <a:solidFill>
                  <a:srgbClr val="002060"/>
                </a:solidFill>
              </a:rPr>
              <a:t>entrati in contatto con il prodotto alimentare al momento dell’immissione sul mercato sono corredati di quanto segue:</a:t>
            </a:r>
          </a:p>
          <a:p>
            <a:endParaRPr lang="it-IT" sz="24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La dicitura «per contatto con i prodotti alimentari» o il simbolo</a:t>
            </a:r>
          </a:p>
          <a:p>
            <a:pPr marL="342900" indent="-342900">
              <a:buFont typeface="Courier New" pitchFamily="49" charset="0"/>
              <a:buChar char="o"/>
            </a:pPr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it-IT" sz="2200" dirty="0" smtClean="0">
              <a:solidFill>
                <a:srgbClr val="002060"/>
              </a:solidFill>
            </a:endParaRP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Speciali istruzioni da osservare per garantire un impiego sicuro ed adeguato</a:t>
            </a:r>
          </a:p>
          <a:p>
            <a:endParaRPr lang="it-IT" sz="220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124" y="3586088"/>
            <a:ext cx="773832" cy="781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15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1935/2004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35844" y="1772816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2060"/>
                </a:solidFill>
              </a:rPr>
              <a:t>Art 15</a:t>
            </a:r>
            <a:r>
              <a:rPr lang="it-IT" sz="2400" dirty="0" smtClean="0">
                <a:solidFill>
                  <a:srgbClr val="002060"/>
                </a:solidFill>
              </a:rPr>
              <a:t>- </a:t>
            </a:r>
            <a:r>
              <a:rPr lang="it-IT" sz="2400" i="1" dirty="0" smtClean="0">
                <a:solidFill>
                  <a:srgbClr val="002060"/>
                </a:solidFill>
              </a:rPr>
              <a:t>segue</a:t>
            </a:r>
            <a:endParaRPr lang="it-IT" sz="2400" dirty="0" smtClean="0">
              <a:solidFill>
                <a:srgbClr val="002060"/>
              </a:solidFill>
            </a:endParaRPr>
          </a:p>
          <a:p>
            <a:endParaRPr lang="it-IT" sz="2400" dirty="0">
              <a:solidFill>
                <a:srgbClr val="002060"/>
              </a:solidFill>
            </a:endParaRPr>
          </a:p>
          <a:p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Nome, ragione sociale, indirizzo del fabbricante, del trasformatore o del venditore responsabile dell’immissione sul mercato</a:t>
            </a:r>
          </a:p>
          <a:p>
            <a:pPr marL="342900" indent="-342900">
              <a:buFont typeface="Courier New" pitchFamily="49" charset="0"/>
              <a:buChar char="o"/>
            </a:pPr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Adeguata etichettatura o identificazione che ne assicuri la rintracciabilità </a:t>
            </a:r>
          </a:p>
        </p:txBody>
      </p:sp>
    </p:spTree>
    <p:extLst>
      <p:ext uri="{BB962C8B-B14F-4D97-AF65-F5344CB8AC3E}">
        <p14:creationId xmlns:p14="http://schemas.microsoft.com/office/powerpoint/2010/main" val="340371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1935/2004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35844" y="1772816"/>
            <a:ext cx="8280920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2060"/>
                </a:solidFill>
              </a:rPr>
              <a:t>Art 16</a:t>
            </a:r>
            <a:r>
              <a:rPr lang="it-IT" sz="2400" dirty="0" smtClean="0">
                <a:solidFill>
                  <a:srgbClr val="002060"/>
                </a:solidFill>
              </a:rPr>
              <a:t>- Dichiarazione di conformità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M&amp;A devono essere corredati da una dichiarazione scritta che attesti la conformità alle norme vigenti</a:t>
            </a:r>
          </a:p>
          <a:p>
            <a:pPr marL="342900" indent="-342900">
              <a:buFont typeface="Courier New" pitchFamily="49" charset="0"/>
              <a:buChar char="o"/>
            </a:pPr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Una documentazione appropriata è disponibile per dimostrare tale conformità</a:t>
            </a:r>
          </a:p>
          <a:p>
            <a:endParaRPr lang="it-IT" sz="2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16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1935/2004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35844" y="1772816"/>
            <a:ext cx="828092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2060"/>
                </a:solidFill>
              </a:rPr>
              <a:t>Art 17</a:t>
            </a:r>
            <a:r>
              <a:rPr lang="it-IT" sz="2400" dirty="0" smtClean="0">
                <a:solidFill>
                  <a:srgbClr val="002060"/>
                </a:solidFill>
              </a:rPr>
              <a:t>- Rintracciabilità:</a:t>
            </a:r>
          </a:p>
          <a:p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Garantita in tutte le fasi per facilitare il controllo, il ritiro dei prodotti difettosi, le informazioni ai consumatori e l’attribuzione della responsabilità</a:t>
            </a:r>
          </a:p>
          <a:p>
            <a:pPr marL="342900" indent="-342900">
              <a:buFont typeface="Courier New" pitchFamily="49" charset="0"/>
              <a:buChar char="o"/>
            </a:pPr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i="1" dirty="0" smtClean="0">
                <a:solidFill>
                  <a:srgbClr val="002060"/>
                </a:solidFill>
              </a:rPr>
              <a:t>Tenendo in debito conto la fattibilità tecnologica,</a:t>
            </a:r>
            <a:r>
              <a:rPr lang="it-IT" sz="2200" dirty="0">
                <a:solidFill>
                  <a:srgbClr val="002060"/>
                </a:solidFill>
              </a:rPr>
              <a:t> </a:t>
            </a:r>
            <a:r>
              <a:rPr lang="it-IT" sz="2200" dirty="0" smtClean="0">
                <a:solidFill>
                  <a:srgbClr val="002060"/>
                </a:solidFill>
              </a:rPr>
              <a:t>gli operatori economici dispongono di sistemi e di procedure che consentono l’individuazione delle imprese da cui e a cui sono stati forniti M&amp;A. Tali informazioni sono rese disponibili alle autorità competenti che le richiedano</a:t>
            </a:r>
            <a:endParaRPr lang="it-IT" i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64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58" y="2276871"/>
            <a:ext cx="7183819" cy="1864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Anello 12"/>
          <p:cNvSpPr/>
          <p:nvPr/>
        </p:nvSpPr>
        <p:spPr>
          <a:xfrm>
            <a:off x="4716016" y="2492896"/>
            <a:ext cx="2880320" cy="1728192"/>
          </a:xfrm>
          <a:prstGeom prst="donut">
            <a:avLst>
              <a:gd name="adj" fmla="val 0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56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2023/2006 - GMP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93870" y="1340518"/>
            <a:ext cx="82809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Nasce dal caso ITX (</a:t>
            </a:r>
            <a:r>
              <a:rPr lang="it-IT" sz="2200" dirty="0" err="1" smtClean="0">
                <a:solidFill>
                  <a:srgbClr val="002060"/>
                </a:solidFill>
              </a:rPr>
              <a:t>Isopropyl</a:t>
            </a:r>
            <a:r>
              <a:rPr lang="it-IT" sz="2200" dirty="0" smtClean="0">
                <a:solidFill>
                  <a:srgbClr val="002060"/>
                </a:solidFill>
              </a:rPr>
              <a:t> </a:t>
            </a:r>
            <a:r>
              <a:rPr lang="it-IT" sz="2200" dirty="0" err="1" smtClean="0">
                <a:solidFill>
                  <a:srgbClr val="002060"/>
                </a:solidFill>
              </a:rPr>
              <a:t>thioxanthone</a:t>
            </a:r>
            <a:r>
              <a:rPr lang="it-IT" sz="2200" dirty="0" smtClean="0">
                <a:solidFill>
                  <a:srgbClr val="002060"/>
                </a:solidFill>
              </a:rPr>
              <a:t> – </a:t>
            </a:r>
            <a:r>
              <a:rPr lang="it-IT" sz="2200" dirty="0" err="1" smtClean="0">
                <a:solidFill>
                  <a:srgbClr val="002060"/>
                </a:solidFill>
              </a:rPr>
              <a:t>fotoiniziatore</a:t>
            </a:r>
            <a:r>
              <a:rPr lang="it-IT" sz="2200" dirty="0" smtClean="0">
                <a:solidFill>
                  <a:srgbClr val="002060"/>
                </a:solidFill>
              </a:rPr>
              <a:t> utilizzato in inchiostri da stampa off-set UV)</a:t>
            </a: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Per la prima volta si prescrive a livello normativo l’implementazione dei sistemi qualità</a:t>
            </a: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Dà indicazioni di base e strumenti essenziali per adempiere ad art 3 Regolamento 1935/2004</a:t>
            </a:r>
          </a:p>
          <a:p>
            <a:endParaRPr lang="it-IT" sz="22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05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2023/2006 - GMP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93870" y="1340518"/>
            <a:ext cx="828092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2200" dirty="0" smtClean="0">
              <a:solidFill>
                <a:srgbClr val="002060"/>
              </a:solidFill>
            </a:endParaRPr>
          </a:p>
          <a:p>
            <a:endParaRPr lang="it-IT" sz="2200" dirty="0">
              <a:solidFill>
                <a:srgbClr val="002060"/>
              </a:solidFill>
            </a:endParaRP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Necessario controllo di processo e conseguente selezione di materie prime e fornitori adeguati</a:t>
            </a: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200" dirty="0" smtClean="0">
                <a:solidFill>
                  <a:srgbClr val="002060"/>
                </a:solidFill>
              </a:rPr>
              <a:t>E’ dedicato esclusivamente ai processi di fabbricazione MOCA</a:t>
            </a:r>
          </a:p>
        </p:txBody>
      </p:sp>
    </p:spTree>
    <p:extLst>
      <p:ext uri="{BB962C8B-B14F-4D97-AF65-F5344CB8AC3E}">
        <p14:creationId xmlns:p14="http://schemas.microsoft.com/office/powerpoint/2010/main" val="48449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2023/2006 - GMP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93870" y="1340518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 smtClean="0">
                <a:solidFill>
                  <a:srgbClr val="002060"/>
                </a:solidFill>
              </a:rPr>
              <a:t>Allegato</a:t>
            </a:r>
          </a:p>
          <a:p>
            <a:endParaRPr lang="it-IT" sz="2200" dirty="0">
              <a:solidFill>
                <a:srgbClr val="002060"/>
              </a:solidFill>
            </a:endParaRPr>
          </a:p>
          <a:p>
            <a:pPr marL="457200" indent="-457200">
              <a:buAutoNum type="arabicParenR"/>
            </a:pPr>
            <a:r>
              <a:rPr lang="it-IT" sz="2000" dirty="0" smtClean="0">
                <a:solidFill>
                  <a:srgbClr val="002060"/>
                </a:solidFill>
              </a:rPr>
              <a:t>Gli inchiostri applicati su un MOCA (lato non a contatto) devono essere formulati e/o applicati in modo che non siano trasferiti composti, al lato a contatto con il prodotto alimentare, attraverso il substrato o a causa dell’effetto set-off, in concentrazioni tali da non essere in linea con le prescrizioni dell’articolo 3 regolamento 1935/2004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578" y="4077072"/>
            <a:ext cx="2605747" cy="1446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938" y="4157074"/>
            <a:ext cx="1368152" cy="1286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590" y="4430298"/>
            <a:ext cx="3024336" cy="696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59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2023/2006 - GMP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77102" y="1772816"/>
            <a:ext cx="82809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 smtClean="0">
                <a:solidFill>
                  <a:srgbClr val="002060"/>
                </a:solidFill>
              </a:rPr>
              <a:t>Allegato </a:t>
            </a:r>
            <a:r>
              <a:rPr lang="it-IT" sz="2000" i="1" dirty="0" smtClean="0">
                <a:solidFill>
                  <a:srgbClr val="002060"/>
                </a:solidFill>
              </a:rPr>
              <a:t>(segue)</a:t>
            </a:r>
          </a:p>
          <a:p>
            <a:endParaRPr lang="it-IT" sz="2200" dirty="0">
              <a:solidFill>
                <a:srgbClr val="002060"/>
              </a:solidFill>
            </a:endParaRPr>
          </a:p>
          <a:p>
            <a:r>
              <a:rPr lang="it-IT" sz="2200" dirty="0" smtClean="0">
                <a:solidFill>
                  <a:srgbClr val="002060"/>
                </a:solidFill>
              </a:rPr>
              <a:t>2)   Lo stesso deve essere garantito nelle successive fasi di   </a:t>
            </a:r>
            <a:endParaRPr lang="it-IT" sz="2200" dirty="0">
              <a:solidFill>
                <a:srgbClr val="002060"/>
              </a:solidFill>
            </a:endParaRPr>
          </a:p>
          <a:p>
            <a:r>
              <a:rPr lang="it-IT" sz="2200" dirty="0" smtClean="0">
                <a:solidFill>
                  <a:srgbClr val="002060"/>
                </a:solidFill>
              </a:rPr>
              <a:t>       movimentazione/immagazzinamento </a:t>
            </a:r>
          </a:p>
          <a:p>
            <a:endParaRPr lang="it-IT" sz="2200" dirty="0">
              <a:solidFill>
                <a:srgbClr val="002060"/>
              </a:solidFill>
            </a:endParaRP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endParaRPr lang="it-IT" sz="2200" dirty="0" smtClean="0">
              <a:solidFill>
                <a:srgbClr val="002060"/>
              </a:solidFill>
            </a:endParaRPr>
          </a:p>
          <a:p>
            <a:r>
              <a:rPr lang="it-IT" sz="2200" dirty="0" smtClean="0">
                <a:solidFill>
                  <a:srgbClr val="002060"/>
                </a:solidFill>
              </a:rPr>
              <a:t>3)   Le superfici stampate non devono trovarsi a diretto contatto con il </a:t>
            </a:r>
          </a:p>
          <a:p>
            <a:r>
              <a:rPr lang="it-IT" sz="2200" dirty="0" smtClean="0">
                <a:solidFill>
                  <a:srgbClr val="002060"/>
                </a:solidFill>
              </a:rPr>
              <a:t>       prodotto alimentare</a:t>
            </a:r>
          </a:p>
        </p:txBody>
      </p:sp>
    </p:spTree>
    <p:extLst>
      <p:ext uri="{BB962C8B-B14F-4D97-AF65-F5344CB8AC3E}">
        <p14:creationId xmlns:p14="http://schemas.microsoft.com/office/powerpoint/2010/main" val="352932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62391"/>
            <a:ext cx="399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2023/2006 - GMP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126681" y="1858095"/>
            <a:ext cx="5100332" cy="320158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831454" y="2564904"/>
            <a:ext cx="23723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Linee guida per l’applicazione del Regolamento 2023/2006</a:t>
            </a:r>
            <a:endParaRPr lang="it-IT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1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2023/2006 - GMP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31454" y="2564904"/>
            <a:ext cx="23723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Linee guida per l’applicazione del Regolamento 2023/2006</a:t>
            </a:r>
            <a:endParaRPr lang="it-IT" sz="2400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790" y="1195388"/>
            <a:ext cx="3571875" cy="44672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271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2023/2006 - GMP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31454" y="2564904"/>
            <a:ext cx="23723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Linee guida per l’applicazione del Regolamento 2023/2006</a:t>
            </a:r>
            <a:endParaRPr lang="it-IT" sz="240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90203" y="1811084"/>
            <a:ext cx="4684076" cy="331236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831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>
                <a:solidFill>
                  <a:srgbClr val="002060"/>
                </a:solidFill>
              </a:rPr>
              <a:t>Regulation</a:t>
            </a:r>
            <a:r>
              <a:rPr lang="it-IT" b="1" dirty="0">
                <a:solidFill>
                  <a:srgbClr val="002060"/>
                </a:solidFill>
              </a:rPr>
              <a:t> 2023/2006 - GMP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31454" y="2564904"/>
            <a:ext cx="23723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Linee guida per l’applicazione del Regolamento 2023/2006</a:t>
            </a:r>
            <a:endParaRPr lang="it-IT" sz="2400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62779" y="1867876"/>
            <a:ext cx="4636486" cy="3121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54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293" y="1633538"/>
            <a:ext cx="6677025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Anello 10"/>
          <p:cNvSpPr/>
          <p:nvPr/>
        </p:nvSpPr>
        <p:spPr>
          <a:xfrm>
            <a:off x="1907704" y="1412776"/>
            <a:ext cx="4896544" cy="4536504"/>
          </a:xfrm>
          <a:prstGeom prst="donut">
            <a:avLst>
              <a:gd name="adj" fmla="val 132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46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10/2011 -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935698" y="1412776"/>
            <a:ext cx="76405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Emendamenti: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Regolamento 321/2011: restrizioni sull’utilizzo di BPA in biberon in policarbonato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Regolamento 1282/2011: modifiche all’allegato I (lista positiva)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Regolamento 1183/2012:</a:t>
            </a:r>
            <a:r>
              <a:rPr lang="it-IT" sz="2400" dirty="0">
                <a:solidFill>
                  <a:srgbClr val="002060"/>
                </a:solidFill>
              </a:rPr>
              <a:t> modifiche all’allegato I (lista positiva)</a:t>
            </a:r>
          </a:p>
        </p:txBody>
      </p:sp>
    </p:spTree>
    <p:extLst>
      <p:ext uri="{BB962C8B-B14F-4D97-AF65-F5344CB8AC3E}">
        <p14:creationId xmlns:p14="http://schemas.microsoft.com/office/powerpoint/2010/main" val="153154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10/2011 -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923890" y="2204864"/>
            <a:ext cx="7640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Struttura: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48 </a:t>
            </a:r>
            <a:r>
              <a:rPr lang="it-IT" sz="2400" dirty="0" err="1" smtClean="0">
                <a:solidFill>
                  <a:srgbClr val="002060"/>
                </a:solidFill>
              </a:rPr>
              <a:t>consideranda</a:t>
            </a:r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endParaRPr lang="it-IT" sz="24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6 capitoli (CAPI) divisi in 23 articoli</a:t>
            </a:r>
          </a:p>
          <a:p>
            <a:pPr marL="342900" indent="-342900">
              <a:buFont typeface="Courier New" pitchFamily="49" charset="0"/>
              <a:buChar char="o"/>
            </a:pPr>
            <a:endParaRPr lang="it-IT" sz="2400" dirty="0">
              <a:solidFill>
                <a:srgbClr val="002060"/>
              </a:solidFill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6 allegati</a:t>
            </a:r>
          </a:p>
        </p:txBody>
      </p:sp>
    </p:spTree>
    <p:extLst>
      <p:ext uri="{BB962C8B-B14F-4D97-AF65-F5344CB8AC3E}">
        <p14:creationId xmlns:p14="http://schemas.microsoft.com/office/powerpoint/2010/main" val="155518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Scopo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Lista dell’Unione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Plastiche in articoli multi materiale multi strato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Barriera funzionale</a:t>
            </a:r>
          </a:p>
        </p:txBody>
      </p:sp>
      <p:sp>
        <p:nvSpPr>
          <p:cNvPr id="3" name="Freccia a destra 2"/>
          <p:cNvSpPr/>
          <p:nvPr/>
        </p:nvSpPr>
        <p:spPr>
          <a:xfrm>
            <a:off x="827542" y="2389637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341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98968" y="1330677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Scopo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26744" y="2045567"/>
            <a:ext cx="419249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2060"/>
                </a:solidFill>
              </a:rPr>
              <a:t>SI’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Materiali di plastica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Strati di materia plastica o rivestimenti che costituiscono guarnizioni di coperchi o chiusure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Strati di plastica presenti in articoli MMML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Plastiche rivestite/ stampate/tenute insieme da adesivi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004048" y="2132856"/>
            <a:ext cx="378820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200" b="1" dirty="0" smtClean="0">
                <a:solidFill>
                  <a:srgbClr val="002060"/>
                </a:solidFill>
              </a:rPr>
              <a:t>NO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Adesivi/inchiostri/rivestimenti coloranti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Resine a scambio ionico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Gomme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Siliconi</a:t>
            </a:r>
          </a:p>
        </p:txBody>
      </p:sp>
    </p:spTree>
    <p:extLst>
      <p:ext uri="{BB962C8B-B14F-4D97-AF65-F5344CB8AC3E}">
        <p14:creationId xmlns:p14="http://schemas.microsoft.com/office/powerpoint/2010/main" val="271235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98968" y="1330677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Scopo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26744" y="1916832"/>
            <a:ext cx="8012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2060"/>
                </a:solidFill>
              </a:rPr>
              <a:t>Articolo 3.2</a:t>
            </a:r>
          </a:p>
          <a:p>
            <a:r>
              <a:rPr lang="it-IT" sz="2000" dirty="0" smtClean="0">
                <a:solidFill>
                  <a:srgbClr val="002060"/>
                </a:solidFill>
              </a:rPr>
              <a:t>«</a:t>
            </a:r>
            <a:r>
              <a:rPr lang="it-IT" sz="2000" dirty="0">
                <a:solidFill>
                  <a:srgbClr val="002060"/>
                </a:solidFill>
              </a:rPr>
              <a:t>materia plastica»: polimero a cui possono essere stati aggiunti additivi o altre sostanze, capace di funzionare come principale componente strutturale di materiali e oggetti </a:t>
            </a:r>
            <a:r>
              <a:rPr lang="it-IT" sz="2000" dirty="0" smtClean="0">
                <a:solidFill>
                  <a:srgbClr val="002060"/>
                </a:solidFill>
              </a:rPr>
              <a:t>finiti</a:t>
            </a:r>
          </a:p>
        </p:txBody>
      </p:sp>
      <p:sp>
        <p:nvSpPr>
          <p:cNvPr id="3" name="Freccia in giù 2"/>
          <p:cNvSpPr/>
          <p:nvPr/>
        </p:nvSpPr>
        <p:spPr>
          <a:xfrm>
            <a:off x="4518319" y="3415517"/>
            <a:ext cx="22380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645406" y="4221088"/>
            <a:ext cx="80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Esclusione di inchiostri </a:t>
            </a:r>
            <a:r>
              <a:rPr lang="it-IT" sz="2400" dirty="0" err="1" smtClean="0">
                <a:solidFill>
                  <a:srgbClr val="002060"/>
                </a:solidFill>
              </a:rPr>
              <a:t>coatings</a:t>
            </a:r>
            <a:r>
              <a:rPr lang="it-IT" sz="2400" dirty="0" smtClean="0">
                <a:solidFill>
                  <a:srgbClr val="002060"/>
                </a:solidFill>
              </a:rPr>
              <a:t> e adesivi che non sono i componenti strutturali di materiali ed oggetti finiti</a:t>
            </a:r>
            <a:endParaRPr lang="it-IT" sz="20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98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98968" y="1330677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Scopo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26744" y="2852936"/>
            <a:ext cx="80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Componenti presenti nella lista dell’Unione e contenuti in inchiostri, adesivi e </a:t>
            </a:r>
            <a:r>
              <a:rPr lang="it-IT" sz="2400" dirty="0" err="1" smtClean="0">
                <a:solidFill>
                  <a:srgbClr val="002060"/>
                </a:solidFill>
              </a:rPr>
              <a:t>coatings</a:t>
            </a:r>
            <a:r>
              <a:rPr lang="it-IT" sz="2400" dirty="0" smtClean="0">
                <a:solidFill>
                  <a:srgbClr val="002060"/>
                </a:solidFill>
              </a:rPr>
              <a:t> (applicati su M&amp;A in plastica) devono sottostare alle restrizioni di questo regolamento</a:t>
            </a:r>
            <a:endParaRPr lang="it-IT" sz="20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00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Scopo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Lista dell’Unione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Plastiche in articoli multi materiale multi strato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Barriera funzionale</a:t>
            </a:r>
          </a:p>
        </p:txBody>
      </p:sp>
      <p:sp>
        <p:nvSpPr>
          <p:cNvPr id="3" name="Freccia a destra 2"/>
          <p:cNvSpPr/>
          <p:nvPr/>
        </p:nvSpPr>
        <p:spPr>
          <a:xfrm>
            <a:off x="827542" y="2924944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614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98968" y="1330677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Lista dell’Unione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26744" y="1831885"/>
            <a:ext cx="8012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Sostanze incluse: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Monomeri e altre sostanze di partenza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Additivi esclusi coloranti*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Sostanze ausiliarie della polimerizzazione (PPA </a:t>
            </a:r>
            <a:r>
              <a:rPr lang="it-IT" i="1" dirty="0" err="1" smtClean="0">
                <a:solidFill>
                  <a:srgbClr val="002060"/>
                </a:solidFill>
              </a:rPr>
              <a:t>Polymerization</a:t>
            </a:r>
            <a:r>
              <a:rPr lang="it-IT" i="1" dirty="0" smtClean="0">
                <a:solidFill>
                  <a:srgbClr val="002060"/>
                </a:solidFill>
              </a:rPr>
              <a:t> Production Aids</a:t>
            </a:r>
            <a:r>
              <a:rPr lang="it-IT" sz="2400" dirty="0" smtClean="0">
                <a:solidFill>
                  <a:srgbClr val="002060"/>
                </a:solidFill>
              </a:rPr>
              <a:t>) esclusi solventi*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Macromolecole ottenute da fermentazione microbica</a:t>
            </a:r>
          </a:p>
          <a:p>
            <a:pPr>
              <a:lnSpc>
                <a:spcPct val="150000"/>
              </a:lnSpc>
            </a:pPr>
            <a:endParaRPr lang="it-IT" sz="2400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it-IT" sz="2000" dirty="0" smtClean="0">
                <a:solidFill>
                  <a:srgbClr val="002060"/>
                </a:solidFill>
              </a:rPr>
              <a:t>(*): coloranti e solventi sono soggetti a leggi nazionali</a:t>
            </a:r>
            <a:endParaRPr lang="it-IT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7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98968" y="1330677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Lista dell’Unione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26744" y="1831885"/>
            <a:ext cx="80127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Sostanze </a:t>
            </a:r>
            <a:r>
              <a:rPr lang="it-IT" sz="2400" dirty="0" smtClean="0">
                <a:solidFill>
                  <a:srgbClr val="FF0000"/>
                </a:solidFill>
              </a:rPr>
              <a:t>non</a:t>
            </a:r>
            <a:r>
              <a:rPr lang="it-IT" sz="2400" dirty="0" smtClean="0">
                <a:solidFill>
                  <a:srgbClr val="002060"/>
                </a:solidFill>
              </a:rPr>
              <a:t> incluse ma autorizzate: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Sali di acidi, fenoli o alcoli autorizzati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Miscele di sostanze autorizzate (senza reazioni tra le sostanze)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400" dirty="0" err="1" smtClean="0">
                <a:solidFill>
                  <a:srgbClr val="002060"/>
                </a:solidFill>
              </a:rPr>
              <a:t>Prepolimeri</a:t>
            </a:r>
            <a:r>
              <a:rPr lang="it-IT" sz="2400" dirty="0" smtClean="0">
                <a:solidFill>
                  <a:srgbClr val="002060"/>
                </a:solidFill>
              </a:rPr>
              <a:t> o macromolecole sintetiche o naturali, e loro miscele, quando utilizzati come monomeri</a:t>
            </a:r>
          </a:p>
        </p:txBody>
      </p:sp>
    </p:spTree>
    <p:extLst>
      <p:ext uri="{BB962C8B-B14F-4D97-AF65-F5344CB8AC3E}">
        <p14:creationId xmlns:p14="http://schemas.microsoft.com/office/powerpoint/2010/main" val="169717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Scopo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Lista dell’Unione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Plastiche in articoli multi materiale multi strato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Barriera funzionale</a:t>
            </a:r>
          </a:p>
        </p:txBody>
      </p:sp>
      <p:sp>
        <p:nvSpPr>
          <p:cNvPr id="3" name="Freccia a destra 2"/>
          <p:cNvSpPr/>
          <p:nvPr/>
        </p:nvSpPr>
        <p:spPr>
          <a:xfrm>
            <a:off x="908309" y="3471193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844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98968" y="1330677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Plastiche in articoli </a:t>
            </a:r>
            <a:r>
              <a:rPr lang="it-IT" sz="2400" dirty="0" err="1" smtClean="0">
                <a:solidFill>
                  <a:srgbClr val="002060"/>
                </a:solidFill>
              </a:rPr>
              <a:t>multimateriale</a:t>
            </a:r>
            <a:r>
              <a:rPr lang="it-IT" sz="2400" dirty="0" smtClean="0">
                <a:solidFill>
                  <a:srgbClr val="002060"/>
                </a:solidFill>
              </a:rPr>
              <a:t> multistrato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26744" y="2420888"/>
            <a:ext cx="801276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M&amp;A composto da strati di materiale plastico e non plastico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Art 14: i componenti degli strati di materia plastica utilizzati per questi articoli devono essere listati, ma non si applicano i limiti di migrazione specifica e globale (eccetto per CVM)</a:t>
            </a:r>
            <a:endParaRPr lang="it-IT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84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Scopo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Lista dell’Unione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Plastiche in articoli multi materiale multi strato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Barriera funzionale</a:t>
            </a:r>
          </a:p>
        </p:txBody>
      </p:sp>
      <p:sp>
        <p:nvSpPr>
          <p:cNvPr id="3" name="Freccia a destra 2"/>
          <p:cNvSpPr/>
          <p:nvPr/>
        </p:nvSpPr>
        <p:spPr>
          <a:xfrm>
            <a:off x="965013" y="4011470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141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98968" y="1330677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Barriera funzionale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11330" y="1916832"/>
            <a:ext cx="80127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dirty="0" smtClean="0">
                <a:solidFill>
                  <a:srgbClr val="002060"/>
                </a:solidFill>
              </a:rPr>
              <a:t>E’ una barriera che consiste in uno o più strati di qualsiasi materiale che assicura che il M&amp;A finito sia conforme all’articolo 3 del regolamento quadro 1935/2004 (EC) e al regolamento PIM</a:t>
            </a:r>
          </a:p>
          <a:p>
            <a:endParaRPr lang="it-IT" sz="2400" dirty="0">
              <a:solidFill>
                <a:srgbClr val="002060"/>
              </a:solidFill>
            </a:endParaRPr>
          </a:p>
          <a:p>
            <a:r>
              <a:rPr lang="it-IT" sz="2400" dirty="0" smtClean="0">
                <a:solidFill>
                  <a:srgbClr val="002060"/>
                </a:solidFill>
              </a:rPr>
              <a:t>Al di là dello strato barriera posso utilizzare sostanze non listate a patto che: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400" dirty="0">
                <a:solidFill>
                  <a:srgbClr val="002060"/>
                </a:solidFill>
              </a:rPr>
              <a:t>n</a:t>
            </a:r>
            <a:r>
              <a:rPr lang="it-IT" sz="2400" dirty="0" smtClean="0">
                <a:solidFill>
                  <a:srgbClr val="002060"/>
                </a:solidFill>
              </a:rPr>
              <a:t>on siano CMR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it-IT" sz="2400" dirty="0">
                <a:solidFill>
                  <a:srgbClr val="002060"/>
                </a:solidFill>
              </a:rPr>
              <a:t>n</a:t>
            </a:r>
            <a:r>
              <a:rPr lang="it-IT" sz="2400" dirty="0" smtClean="0">
                <a:solidFill>
                  <a:srgbClr val="002060"/>
                </a:solidFill>
              </a:rPr>
              <a:t>on siano </a:t>
            </a:r>
            <a:r>
              <a:rPr lang="it-IT" sz="2400" dirty="0" err="1" smtClean="0">
                <a:solidFill>
                  <a:srgbClr val="002060"/>
                </a:solidFill>
              </a:rPr>
              <a:t>nanomateriali</a:t>
            </a:r>
            <a:endParaRPr lang="it-IT" sz="2400" dirty="0" smtClean="0">
              <a:solidFill>
                <a:srgbClr val="002060"/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it-IT" sz="2400" dirty="0">
                <a:solidFill>
                  <a:srgbClr val="002060"/>
                </a:solidFill>
              </a:rPr>
              <a:t>l</a:t>
            </a:r>
            <a:r>
              <a:rPr lang="it-IT" sz="2400" dirty="0" smtClean="0">
                <a:solidFill>
                  <a:srgbClr val="002060"/>
                </a:solidFill>
              </a:rPr>
              <a:t>a migrazione nell’alimento/simulante sia &lt; 10 </a:t>
            </a:r>
            <a:r>
              <a:rPr lang="it-IT" sz="2400" dirty="0" err="1" smtClean="0">
                <a:solidFill>
                  <a:srgbClr val="002060"/>
                </a:solidFill>
              </a:rPr>
              <a:t>ppb</a:t>
            </a:r>
            <a:endParaRPr lang="it-IT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73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VI</a:t>
            </a:r>
          </a:p>
        </p:txBody>
      </p:sp>
      <p:sp>
        <p:nvSpPr>
          <p:cNvPr id="3" name="Freccia a destra 2"/>
          <p:cNvSpPr/>
          <p:nvPr/>
        </p:nvSpPr>
        <p:spPr>
          <a:xfrm>
            <a:off x="942620" y="2420888"/>
            <a:ext cx="64807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923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39" y="1310802"/>
            <a:ext cx="8358549" cy="2697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Connettore 2 7"/>
          <p:cNvCxnSpPr/>
          <p:nvPr/>
        </p:nvCxnSpPr>
        <p:spPr>
          <a:xfrm flipH="1">
            <a:off x="1727642" y="2492896"/>
            <a:ext cx="3636446" cy="18251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505526" y="4389257"/>
            <a:ext cx="2475323" cy="646331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002060"/>
                </a:solidFill>
              </a:rPr>
              <a:t>Vedere allegato V – 4.1 per calcolo </a:t>
            </a:r>
            <a:r>
              <a:rPr lang="it-IT" b="1" dirty="0" smtClean="0">
                <a:solidFill>
                  <a:srgbClr val="002060"/>
                </a:solidFill>
              </a:rPr>
              <a:t>FRF</a:t>
            </a:r>
            <a:endParaRPr lang="it-IT" b="1" dirty="0">
              <a:solidFill>
                <a:srgbClr val="002060"/>
              </a:solidFill>
            </a:endParaRPr>
          </a:p>
        </p:txBody>
      </p:sp>
      <p:cxnSp>
        <p:nvCxnSpPr>
          <p:cNvPr id="17" name="Connettore 2 16"/>
          <p:cNvCxnSpPr/>
          <p:nvPr/>
        </p:nvCxnSpPr>
        <p:spPr>
          <a:xfrm flipH="1">
            <a:off x="5004048" y="2659533"/>
            <a:ext cx="1008113" cy="15615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4067944" y="4343091"/>
            <a:ext cx="1697271" cy="646331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002060"/>
                </a:solidFill>
              </a:rPr>
              <a:t>NR</a:t>
            </a:r>
            <a:r>
              <a:rPr lang="it-IT" dirty="0" smtClean="0">
                <a:solidFill>
                  <a:srgbClr val="002060"/>
                </a:solidFill>
              </a:rPr>
              <a:t> &lt;0.01 mg/kg</a:t>
            </a:r>
          </a:p>
          <a:p>
            <a:r>
              <a:rPr lang="it-IT" dirty="0" smtClean="0">
                <a:solidFill>
                  <a:srgbClr val="002060"/>
                </a:solidFill>
              </a:rPr>
              <a:t>6 dm</a:t>
            </a:r>
            <a:r>
              <a:rPr lang="it-IT" baseline="30000" dirty="0" smtClean="0">
                <a:solidFill>
                  <a:srgbClr val="002060"/>
                </a:solidFill>
              </a:rPr>
              <a:t>2</a:t>
            </a:r>
            <a:r>
              <a:rPr lang="it-IT" dirty="0" smtClean="0">
                <a:solidFill>
                  <a:srgbClr val="002060"/>
                </a:solidFill>
              </a:rPr>
              <a:t>/1kg </a:t>
            </a:r>
            <a:r>
              <a:rPr lang="it-IT" dirty="0" err="1" smtClean="0">
                <a:solidFill>
                  <a:srgbClr val="002060"/>
                </a:solidFill>
              </a:rPr>
              <a:t>food</a:t>
            </a:r>
            <a:endParaRPr lang="it-IT" dirty="0">
              <a:solidFill>
                <a:srgbClr val="002060"/>
              </a:solidFill>
            </a:endParaRPr>
          </a:p>
        </p:txBody>
      </p:sp>
      <p:cxnSp>
        <p:nvCxnSpPr>
          <p:cNvPr id="21" name="Connettore 2 20"/>
          <p:cNvCxnSpPr/>
          <p:nvPr/>
        </p:nvCxnSpPr>
        <p:spPr>
          <a:xfrm>
            <a:off x="6660232" y="2852936"/>
            <a:ext cx="91954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6479108" y="4318014"/>
            <a:ext cx="2201328" cy="1200329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002060"/>
                </a:solidFill>
              </a:rPr>
              <a:t>Restrizione di gruppo </a:t>
            </a:r>
            <a:r>
              <a:rPr lang="it-IT" dirty="0" smtClean="0">
                <a:solidFill>
                  <a:srgbClr val="002060"/>
                </a:solidFill>
              </a:rPr>
              <a:t>Numero riferito a Tabella 2 colonna 1 di questo allegato</a:t>
            </a:r>
            <a:endParaRPr lang="it-IT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6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39" y="1340768"/>
            <a:ext cx="8358549" cy="2697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8" name="Connettore 2 27"/>
          <p:cNvCxnSpPr/>
          <p:nvPr/>
        </p:nvCxnSpPr>
        <p:spPr>
          <a:xfrm flipH="1">
            <a:off x="1727642" y="2564904"/>
            <a:ext cx="5731498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sellaDiTesto 29"/>
          <p:cNvSpPr txBox="1"/>
          <p:nvPr/>
        </p:nvSpPr>
        <p:spPr>
          <a:xfrm>
            <a:off x="577102" y="4509120"/>
            <a:ext cx="2201328" cy="1200329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002060"/>
                </a:solidFill>
              </a:rPr>
              <a:t>Altre restrizioni</a:t>
            </a:r>
          </a:p>
          <a:p>
            <a:r>
              <a:rPr lang="it-IT" dirty="0" smtClean="0">
                <a:solidFill>
                  <a:srgbClr val="002060"/>
                </a:solidFill>
              </a:rPr>
              <a:t>Es: «da utilizzarsi unicamente nel PET» per </a:t>
            </a:r>
            <a:r>
              <a:rPr lang="it-IT" sz="1600" dirty="0" smtClean="0">
                <a:solidFill>
                  <a:srgbClr val="002060"/>
                </a:solidFill>
              </a:rPr>
              <a:t>POLIETILENGLICOLE</a:t>
            </a:r>
            <a:endParaRPr lang="it-IT" sz="1600" dirty="0">
              <a:solidFill>
                <a:srgbClr val="002060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3491880" y="4437112"/>
            <a:ext cx="4464496" cy="1477328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002060"/>
                </a:solidFill>
              </a:rPr>
              <a:t>Note sulla verifica della conformità </a:t>
            </a:r>
          </a:p>
          <a:p>
            <a:r>
              <a:rPr lang="it-IT" dirty="0" smtClean="0">
                <a:solidFill>
                  <a:srgbClr val="002060"/>
                </a:solidFill>
              </a:rPr>
              <a:t>(tab.3) medesimo allegato</a:t>
            </a:r>
          </a:p>
          <a:p>
            <a:r>
              <a:rPr lang="it-IT" dirty="0" smtClean="0">
                <a:solidFill>
                  <a:srgbClr val="002060"/>
                </a:solidFill>
              </a:rPr>
              <a:t>Es: «Vi è il rischio che l’LMS possa essere superato a contatto con prodotti alimentari ad alto tenore alcolico» (15)</a:t>
            </a:r>
            <a:endParaRPr lang="it-IT" sz="1600" dirty="0">
              <a:solidFill>
                <a:srgbClr val="002060"/>
              </a:solidFill>
            </a:endParaRPr>
          </a:p>
        </p:txBody>
      </p:sp>
      <p:cxnSp>
        <p:nvCxnSpPr>
          <p:cNvPr id="22" name="Connettore 2 21"/>
          <p:cNvCxnSpPr/>
          <p:nvPr/>
        </p:nvCxnSpPr>
        <p:spPr>
          <a:xfrm flipH="1">
            <a:off x="5710090" y="2659533"/>
            <a:ext cx="2678334" cy="17055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37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VI</a:t>
            </a:r>
          </a:p>
        </p:txBody>
      </p:sp>
      <p:sp>
        <p:nvSpPr>
          <p:cNvPr id="11" name="Freccia a destra 10"/>
          <p:cNvSpPr/>
          <p:nvPr/>
        </p:nvSpPr>
        <p:spPr>
          <a:xfrm>
            <a:off x="934658" y="2924944"/>
            <a:ext cx="64807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665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II)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12" y="1412058"/>
            <a:ext cx="6279604" cy="4616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143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VI</a:t>
            </a:r>
          </a:p>
        </p:txBody>
      </p:sp>
      <p:sp>
        <p:nvSpPr>
          <p:cNvPr id="11" name="Freccia a destra 10"/>
          <p:cNvSpPr/>
          <p:nvPr/>
        </p:nvSpPr>
        <p:spPr>
          <a:xfrm>
            <a:off x="942620" y="3501008"/>
            <a:ext cx="64807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303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III)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77102" y="1599183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Simulanti alimentari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321248"/>
              </p:ext>
            </p:extLst>
          </p:nvPr>
        </p:nvGraphicFramePr>
        <p:xfrm>
          <a:off x="596822" y="2492951"/>
          <a:ext cx="3601838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4978"/>
                <a:gridCol w="1426860"/>
              </a:tblGrid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Simulante alimentare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Abbreviazione</a:t>
                      </a:r>
                      <a:endParaRPr lang="it-IT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Etanolo 10% </a:t>
                      </a:r>
                    </a:p>
                    <a:p>
                      <a:pPr algn="ctr"/>
                      <a:r>
                        <a:rPr lang="it-IT" sz="1200" dirty="0" smtClean="0">
                          <a:solidFill>
                            <a:srgbClr val="002060"/>
                          </a:solidFill>
                        </a:rPr>
                        <a:t>(v/v)</a:t>
                      </a:r>
                      <a:endParaRPr lang="it-IT" sz="1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Simulante A</a:t>
                      </a:r>
                      <a:endParaRPr lang="it-IT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Acido acetico 3% </a:t>
                      </a:r>
                    </a:p>
                    <a:p>
                      <a:pPr algn="ctr"/>
                      <a:r>
                        <a:rPr lang="it-IT" sz="1200" dirty="0" smtClean="0">
                          <a:solidFill>
                            <a:srgbClr val="002060"/>
                          </a:solidFill>
                        </a:rPr>
                        <a:t>(p/v)</a:t>
                      </a:r>
                      <a:endParaRPr lang="it-IT" sz="1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Simulante B</a:t>
                      </a:r>
                      <a:endParaRPr lang="it-IT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Etanolo 20% </a:t>
                      </a:r>
                    </a:p>
                    <a:p>
                      <a:pPr algn="ctr"/>
                      <a:r>
                        <a:rPr lang="it-IT" sz="1200" dirty="0" smtClean="0">
                          <a:solidFill>
                            <a:srgbClr val="002060"/>
                          </a:solidFill>
                        </a:rPr>
                        <a:t>(v/v)</a:t>
                      </a:r>
                      <a:endParaRPr lang="it-IT" sz="1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Simulante C</a:t>
                      </a:r>
                      <a:endParaRPr lang="it-IT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5295098" y="2648649"/>
            <a:ext cx="2528416" cy="400110"/>
          </a:xfrm>
          <a:prstGeom prst="rect">
            <a:avLst/>
          </a:prstGeom>
          <a:noFill/>
          <a:ln w="6350">
            <a:solidFill>
              <a:srgbClr val="002060"/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dirty="0" err="1" smtClean="0">
                <a:solidFill>
                  <a:srgbClr val="002060"/>
                </a:solidFill>
              </a:rPr>
              <a:t>pH</a:t>
            </a:r>
            <a:r>
              <a:rPr lang="it-IT" sz="2000" dirty="0" smtClean="0">
                <a:solidFill>
                  <a:srgbClr val="002060"/>
                </a:solidFill>
              </a:rPr>
              <a:t> &lt; 4.5 </a:t>
            </a:r>
            <a:r>
              <a:rPr lang="it-IT" sz="2000" b="1" dirty="0" smtClean="0">
                <a:solidFill>
                  <a:srgbClr val="002060"/>
                </a:solidFill>
              </a:rPr>
              <a:t>aceto</a:t>
            </a:r>
            <a:endParaRPr lang="it-IT" sz="2000" b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295098" y="3621504"/>
            <a:ext cx="3282846" cy="2246769"/>
          </a:xfrm>
          <a:prstGeom prst="rect">
            <a:avLst/>
          </a:prstGeom>
          <a:noFill/>
          <a:ln w="6350">
            <a:solidFill>
              <a:srgbClr val="002060"/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dirty="0" smtClean="0">
                <a:solidFill>
                  <a:srgbClr val="002060"/>
                </a:solidFill>
              </a:rPr>
              <a:t>Per alimenti alcolici con alcol ≤ 20% o per prodotti alimentari con ingredienti organici che li rendono più </a:t>
            </a:r>
            <a:r>
              <a:rPr lang="it-IT" sz="2000" dirty="0" err="1" smtClean="0">
                <a:solidFill>
                  <a:srgbClr val="002060"/>
                </a:solidFill>
              </a:rPr>
              <a:t>lipofilici</a:t>
            </a:r>
            <a:r>
              <a:rPr lang="it-IT" sz="2000" dirty="0" smtClean="0">
                <a:solidFill>
                  <a:srgbClr val="002060"/>
                </a:solidFill>
              </a:rPr>
              <a:t> – </a:t>
            </a:r>
            <a:r>
              <a:rPr lang="it-IT" sz="2000" b="1" dirty="0" smtClean="0">
                <a:solidFill>
                  <a:srgbClr val="002060"/>
                </a:solidFill>
              </a:rPr>
              <a:t>ortaggi sotto forma di purea, gelati, bevande alcoliche</a:t>
            </a:r>
            <a:endParaRPr lang="it-IT" sz="2000" b="1" dirty="0">
              <a:solidFill>
                <a:srgbClr val="002060"/>
              </a:solidFill>
            </a:endParaRPr>
          </a:p>
        </p:txBody>
      </p:sp>
      <p:cxnSp>
        <p:nvCxnSpPr>
          <p:cNvPr id="15" name="Connettore 2 14"/>
          <p:cNvCxnSpPr/>
          <p:nvPr/>
        </p:nvCxnSpPr>
        <p:spPr>
          <a:xfrm flipV="1">
            <a:off x="4175956" y="1953126"/>
            <a:ext cx="1008112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flipV="1">
            <a:off x="4285477" y="4365104"/>
            <a:ext cx="93610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5292080" y="1599183"/>
            <a:ext cx="3282846" cy="707886"/>
          </a:xfrm>
          <a:prstGeom prst="rect">
            <a:avLst/>
          </a:prstGeom>
          <a:noFill/>
          <a:ln w="6350">
            <a:solidFill>
              <a:srgbClr val="002060"/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dirty="0" err="1" smtClean="0">
                <a:solidFill>
                  <a:srgbClr val="002060"/>
                </a:solidFill>
              </a:rPr>
              <a:t>pH</a:t>
            </a:r>
            <a:r>
              <a:rPr lang="it-IT" sz="2000" dirty="0" smtClean="0">
                <a:solidFill>
                  <a:srgbClr val="002060"/>
                </a:solidFill>
              </a:rPr>
              <a:t> &gt; 4,5 </a:t>
            </a:r>
            <a:r>
              <a:rPr lang="it-IT" sz="2000" b="1" dirty="0" smtClean="0">
                <a:solidFill>
                  <a:srgbClr val="002060"/>
                </a:solidFill>
              </a:rPr>
              <a:t>miele, ortaggi freschi, sciroppi di zucchero</a:t>
            </a:r>
            <a:endParaRPr lang="it-IT" sz="2000" b="1" dirty="0">
              <a:solidFill>
                <a:srgbClr val="002060"/>
              </a:solidFill>
            </a:endParaRPr>
          </a:p>
        </p:txBody>
      </p:sp>
      <p:cxnSp>
        <p:nvCxnSpPr>
          <p:cNvPr id="20" name="Connettore 2 19"/>
          <p:cNvCxnSpPr>
            <a:endCxn id="5" idx="1"/>
          </p:cNvCxnSpPr>
          <p:nvPr/>
        </p:nvCxnSpPr>
        <p:spPr>
          <a:xfrm flipV="1">
            <a:off x="4211960" y="2848704"/>
            <a:ext cx="1083138" cy="10843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761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III)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77102" y="1599183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Simulanti alimentari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590487"/>
              </p:ext>
            </p:extLst>
          </p:nvPr>
        </p:nvGraphicFramePr>
        <p:xfrm>
          <a:off x="502787" y="3105095"/>
          <a:ext cx="3601838" cy="16435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6946"/>
                <a:gridCol w="1714892"/>
              </a:tblGrid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Simulante alimentare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Abbreviazione</a:t>
                      </a:r>
                      <a:endParaRPr lang="it-IT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Etanolo 50% </a:t>
                      </a:r>
                    </a:p>
                    <a:p>
                      <a:pPr algn="ctr"/>
                      <a:r>
                        <a:rPr lang="it-IT" sz="1200" dirty="0" smtClean="0">
                          <a:solidFill>
                            <a:srgbClr val="002060"/>
                          </a:solidFill>
                        </a:rPr>
                        <a:t>(v/v)</a:t>
                      </a:r>
                      <a:endParaRPr lang="it-IT" sz="1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Simulante D1</a:t>
                      </a:r>
                      <a:endParaRPr lang="it-IT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Olio vegetale</a:t>
                      </a:r>
                      <a:endParaRPr lang="it-IT" sz="1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Simulante D2</a:t>
                      </a:r>
                      <a:endParaRPr lang="it-IT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5338290" y="3717032"/>
            <a:ext cx="2528416" cy="2246769"/>
          </a:xfrm>
          <a:prstGeom prst="rect">
            <a:avLst/>
          </a:prstGeom>
          <a:noFill/>
          <a:ln w="6350">
            <a:solidFill>
              <a:srgbClr val="002060"/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dirty="0" smtClean="0">
                <a:solidFill>
                  <a:srgbClr val="002060"/>
                </a:solidFill>
              </a:rPr>
              <a:t>Per alimenti che contengono grassi liberi in superficie – </a:t>
            </a:r>
            <a:r>
              <a:rPr lang="it-IT" sz="2000" b="1" dirty="0" smtClean="0">
                <a:solidFill>
                  <a:srgbClr val="002060"/>
                </a:solidFill>
              </a:rPr>
              <a:t>pesto, ortaggi sottolio, frutta in guscio in forma di pasta o crema</a:t>
            </a:r>
            <a:endParaRPr lang="it-IT" sz="2000" b="1" dirty="0">
              <a:solidFill>
                <a:srgbClr val="002060"/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309716" y="1826071"/>
            <a:ext cx="3282846" cy="1631216"/>
          </a:xfrm>
          <a:prstGeom prst="rect">
            <a:avLst/>
          </a:prstGeom>
          <a:noFill/>
          <a:ln w="6350">
            <a:solidFill>
              <a:srgbClr val="002060"/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dirty="0" smtClean="0">
                <a:solidFill>
                  <a:srgbClr val="002060"/>
                </a:solidFill>
              </a:rPr>
              <a:t>Per alimenti alcolici con alcol &gt; 20% o per emulsioni di tipo olio in acqua – </a:t>
            </a:r>
            <a:r>
              <a:rPr lang="it-IT" sz="2000" b="1" dirty="0" smtClean="0">
                <a:solidFill>
                  <a:srgbClr val="002060"/>
                </a:solidFill>
              </a:rPr>
              <a:t>conserve di frutta sott’alcol</a:t>
            </a:r>
            <a:r>
              <a:rPr lang="it-IT" sz="2000" dirty="0" smtClean="0">
                <a:solidFill>
                  <a:srgbClr val="002060"/>
                </a:solidFill>
              </a:rPr>
              <a:t>, </a:t>
            </a:r>
            <a:r>
              <a:rPr lang="it-IT" sz="2000" b="1" dirty="0" smtClean="0">
                <a:solidFill>
                  <a:srgbClr val="002060"/>
                </a:solidFill>
              </a:rPr>
              <a:t>latte, yogurt, formaggi</a:t>
            </a:r>
            <a:endParaRPr lang="it-IT" sz="2000" b="1" dirty="0">
              <a:solidFill>
                <a:srgbClr val="002060"/>
              </a:solidFill>
            </a:endParaRPr>
          </a:p>
        </p:txBody>
      </p:sp>
      <p:cxnSp>
        <p:nvCxnSpPr>
          <p:cNvPr id="15" name="Connettore 2 14"/>
          <p:cNvCxnSpPr/>
          <p:nvPr/>
        </p:nvCxnSpPr>
        <p:spPr>
          <a:xfrm flipV="1">
            <a:off x="4211960" y="2564904"/>
            <a:ext cx="1008112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>
            <a:off x="4211960" y="4437112"/>
            <a:ext cx="936104" cy="3115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937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III)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77102" y="1599183"/>
            <a:ext cx="7640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002060"/>
                </a:solidFill>
              </a:rPr>
              <a:t>Simulanti alimentari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547080"/>
              </p:ext>
            </p:extLst>
          </p:nvPr>
        </p:nvGraphicFramePr>
        <p:xfrm>
          <a:off x="502787" y="3105095"/>
          <a:ext cx="3601838" cy="1094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6946"/>
                <a:gridCol w="1714892"/>
              </a:tblGrid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Simulante alimentare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Abbreviazione</a:t>
                      </a:r>
                      <a:endParaRPr lang="it-IT" dirty="0"/>
                    </a:p>
                  </a:txBody>
                  <a:tcPr/>
                </a:tc>
              </a:tr>
              <a:tr h="454849">
                <a:tc>
                  <a:txBody>
                    <a:bodyPr/>
                    <a:lstStyle/>
                    <a:p>
                      <a:pPr algn="ctr"/>
                      <a:r>
                        <a:rPr lang="it-IT" dirty="0" err="1" smtClean="0">
                          <a:solidFill>
                            <a:srgbClr val="002060"/>
                          </a:solidFill>
                        </a:rPr>
                        <a:t>Tenax</a:t>
                      </a:r>
                      <a:endParaRPr lang="it-IT" sz="1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Simulante E</a:t>
                      </a:r>
                      <a:endParaRPr lang="it-IT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5331420" y="3117448"/>
            <a:ext cx="3282846" cy="1631216"/>
          </a:xfrm>
          <a:prstGeom prst="rect">
            <a:avLst/>
          </a:prstGeom>
          <a:noFill/>
          <a:ln w="6350">
            <a:solidFill>
              <a:srgbClr val="002060"/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dirty="0" smtClean="0">
                <a:solidFill>
                  <a:srgbClr val="002060"/>
                </a:solidFill>
              </a:rPr>
              <a:t>Alimenti solido secchi – </a:t>
            </a:r>
            <a:r>
              <a:rPr lang="it-IT" sz="2000" b="1" dirty="0" smtClean="0">
                <a:solidFill>
                  <a:srgbClr val="002060"/>
                </a:solidFill>
              </a:rPr>
              <a:t>prodotti della panetteria, prodotti a base zucchero, cacao in polvere, caffè, spezie</a:t>
            </a:r>
            <a:endParaRPr lang="it-IT" sz="2000" b="1" dirty="0">
              <a:solidFill>
                <a:srgbClr val="002060"/>
              </a:solidFill>
            </a:endParaRPr>
          </a:p>
        </p:txBody>
      </p:sp>
      <p:cxnSp>
        <p:nvCxnSpPr>
          <p:cNvPr id="15" name="Connettore 2 14"/>
          <p:cNvCxnSpPr/>
          <p:nvPr/>
        </p:nvCxnSpPr>
        <p:spPr>
          <a:xfrm>
            <a:off x="4147734" y="3933056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94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III)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29" y="1268760"/>
            <a:ext cx="8040721" cy="4439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653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III)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77102" y="1484784"/>
            <a:ext cx="8215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 smtClean="0">
                <a:solidFill>
                  <a:srgbClr val="002060"/>
                </a:solidFill>
              </a:rPr>
              <a:t>Designazione simulante alimentare per prova di </a:t>
            </a:r>
            <a:r>
              <a:rPr lang="it-IT" sz="2000" b="1" dirty="0" smtClean="0">
                <a:solidFill>
                  <a:srgbClr val="FF0000"/>
                </a:solidFill>
              </a:rPr>
              <a:t>migrazione globale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71836"/>
              </p:ext>
            </p:extLst>
          </p:nvPr>
        </p:nvGraphicFramePr>
        <p:xfrm>
          <a:off x="897416" y="2276872"/>
          <a:ext cx="7508748" cy="3178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0194"/>
                <a:gridCol w="4778554"/>
              </a:tblGrid>
              <a:tr h="430847">
                <a:tc>
                  <a:txBody>
                    <a:bodyPr/>
                    <a:lstStyle/>
                    <a:p>
                      <a:pPr algn="l"/>
                      <a:r>
                        <a:rPr lang="it-IT" b="0" dirty="0" smtClean="0">
                          <a:solidFill>
                            <a:srgbClr val="002060"/>
                          </a:solidFill>
                        </a:rPr>
                        <a:t>Acqua distillata/A + B +</a:t>
                      </a:r>
                      <a:r>
                        <a:rPr lang="it-IT" b="0" baseline="0" dirty="0" smtClean="0">
                          <a:solidFill>
                            <a:srgbClr val="002060"/>
                          </a:solidFill>
                        </a:rPr>
                        <a:t> D2</a:t>
                      </a:r>
                      <a:endParaRPr lang="it-IT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600" b="0" dirty="0" smtClean="0">
                          <a:solidFill>
                            <a:srgbClr val="002060"/>
                          </a:solidFill>
                        </a:rPr>
                        <a:t>Tutti i tipi di prodotti alimentari</a:t>
                      </a:r>
                      <a:endParaRPr lang="it-IT" sz="16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0847">
                <a:tc>
                  <a:txBody>
                    <a:bodyPr/>
                    <a:lstStyle/>
                    <a:p>
                      <a:pPr algn="l"/>
                      <a:r>
                        <a:rPr lang="it-IT" b="0" dirty="0" smtClean="0">
                          <a:solidFill>
                            <a:srgbClr val="002060"/>
                          </a:solidFill>
                        </a:rPr>
                        <a:t>Acqua distillata/A +</a:t>
                      </a:r>
                      <a:r>
                        <a:rPr lang="it-IT" b="0" baseline="0" dirty="0" smtClean="0">
                          <a:solidFill>
                            <a:srgbClr val="002060"/>
                          </a:solidFill>
                        </a:rPr>
                        <a:t> D2</a:t>
                      </a:r>
                      <a:endParaRPr lang="it-IT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600" b="0" dirty="0" smtClean="0">
                          <a:solidFill>
                            <a:srgbClr val="002060"/>
                          </a:solidFill>
                        </a:rPr>
                        <a:t>Tutti i tipi di prodotti alimentari tranne quelli acidi</a:t>
                      </a:r>
                      <a:endParaRPr lang="it-IT" sz="16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0847">
                <a:tc>
                  <a:txBody>
                    <a:bodyPr/>
                    <a:lstStyle/>
                    <a:p>
                      <a:pPr algn="l"/>
                      <a:r>
                        <a:rPr lang="it-IT" b="0" dirty="0" smtClean="0">
                          <a:solidFill>
                            <a:srgbClr val="002060"/>
                          </a:solidFill>
                        </a:rPr>
                        <a:t>D1</a:t>
                      </a:r>
                      <a:endParaRPr lang="it-IT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600" b="0" dirty="0" smtClean="0">
                          <a:solidFill>
                            <a:srgbClr val="002060"/>
                          </a:solidFill>
                        </a:rPr>
                        <a:t>Prodotti alimentari acquosi</a:t>
                      </a:r>
                      <a:r>
                        <a:rPr lang="it-IT" sz="1600" b="0" baseline="0" dirty="0" smtClean="0">
                          <a:solidFill>
                            <a:srgbClr val="002060"/>
                          </a:solidFill>
                        </a:rPr>
                        <a:t> e/o alcolici e/o lattiero caseari</a:t>
                      </a:r>
                      <a:endParaRPr lang="it-IT" sz="16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0847">
                <a:tc>
                  <a:txBody>
                    <a:bodyPr/>
                    <a:lstStyle/>
                    <a:p>
                      <a:pPr algn="l"/>
                      <a:r>
                        <a:rPr lang="it-IT" b="0" dirty="0" smtClean="0">
                          <a:solidFill>
                            <a:srgbClr val="002060"/>
                          </a:solidFill>
                        </a:rPr>
                        <a:t>D1 + B</a:t>
                      </a:r>
                      <a:endParaRPr lang="it-IT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600" b="0" dirty="0" smtClean="0">
                          <a:solidFill>
                            <a:srgbClr val="002060"/>
                          </a:solidFill>
                        </a:rPr>
                        <a:t>Prodotti alimentari acquosi</a:t>
                      </a:r>
                      <a:r>
                        <a:rPr lang="it-IT" sz="1600" b="0" baseline="0" dirty="0" smtClean="0">
                          <a:solidFill>
                            <a:srgbClr val="002060"/>
                          </a:solidFill>
                        </a:rPr>
                        <a:t> e/o acidi e/o alcolici e/o lattiero caseari</a:t>
                      </a:r>
                      <a:endParaRPr lang="it-IT" sz="16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0847">
                <a:tc>
                  <a:txBody>
                    <a:bodyPr/>
                    <a:lstStyle/>
                    <a:p>
                      <a:pPr algn="l"/>
                      <a:r>
                        <a:rPr lang="it-IT" b="0" dirty="0" smtClean="0">
                          <a:solidFill>
                            <a:srgbClr val="002060"/>
                          </a:solidFill>
                        </a:rPr>
                        <a:t>C</a:t>
                      </a:r>
                      <a:endParaRPr lang="it-IT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0" dirty="0" smtClean="0">
                          <a:solidFill>
                            <a:srgbClr val="002060"/>
                          </a:solidFill>
                        </a:rPr>
                        <a:t>Prodotti alimentari acquosi</a:t>
                      </a:r>
                      <a:r>
                        <a:rPr lang="it-IT" sz="1600" b="0" baseline="0" dirty="0" smtClean="0">
                          <a:solidFill>
                            <a:srgbClr val="002060"/>
                          </a:solidFill>
                        </a:rPr>
                        <a:t> e/o alcolici  (alcol  fino al 20%)</a:t>
                      </a:r>
                      <a:endParaRPr lang="it-IT" sz="1600" b="0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37115">
                <a:tc>
                  <a:txBody>
                    <a:bodyPr/>
                    <a:lstStyle/>
                    <a:p>
                      <a:pPr algn="l"/>
                      <a:r>
                        <a:rPr lang="it-IT" b="0" dirty="0" smtClean="0">
                          <a:solidFill>
                            <a:srgbClr val="002060"/>
                          </a:solidFill>
                        </a:rPr>
                        <a:t>C</a:t>
                      </a:r>
                      <a:r>
                        <a:rPr lang="it-IT" b="0" baseline="0" dirty="0" smtClean="0">
                          <a:solidFill>
                            <a:srgbClr val="002060"/>
                          </a:solidFill>
                        </a:rPr>
                        <a:t> + B</a:t>
                      </a:r>
                      <a:endParaRPr lang="it-IT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0" dirty="0" smtClean="0">
                          <a:solidFill>
                            <a:srgbClr val="002060"/>
                          </a:solidFill>
                        </a:rPr>
                        <a:t>Prodotti alimentari acquosi</a:t>
                      </a:r>
                      <a:r>
                        <a:rPr lang="it-IT" sz="1600" b="0" baseline="0" dirty="0" smtClean="0">
                          <a:solidFill>
                            <a:srgbClr val="002060"/>
                          </a:solidFill>
                        </a:rPr>
                        <a:t> e/o acidi e/o alcolici  (alcol  fino al 20%)</a:t>
                      </a:r>
                      <a:endParaRPr lang="it-IT" sz="1600" b="0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511330" y="562059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002060"/>
                </a:solidFill>
              </a:rPr>
              <a:t>N.B. Per alimenti solido secchi (simulante E) </a:t>
            </a:r>
            <a:r>
              <a:rPr lang="it-IT" b="1" dirty="0" smtClean="0">
                <a:solidFill>
                  <a:srgbClr val="FF0000"/>
                </a:solidFill>
              </a:rPr>
              <a:t>no</a:t>
            </a:r>
            <a:r>
              <a:rPr lang="it-IT" b="1" dirty="0" smtClean="0">
                <a:solidFill>
                  <a:srgbClr val="002060"/>
                </a:solidFill>
              </a:rPr>
              <a:t> prova migrazione globale</a:t>
            </a:r>
            <a:endParaRPr lang="it-IT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55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VI</a:t>
            </a:r>
          </a:p>
        </p:txBody>
      </p:sp>
      <p:sp>
        <p:nvSpPr>
          <p:cNvPr id="11" name="Freccia a destra 10"/>
          <p:cNvSpPr/>
          <p:nvPr/>
        </p:nvSpPr>
        <p:spPr>
          <a:xfrm>
            <a:off x="863502" y="4077072"/>
            <a:ext cx="64807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212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IV)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16610" y="1428484"/>
            <a:ext cx="4759316" cy="4585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528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VI</a:t>
            </a:r>
          </a:p>
        </p:txBody>
      </p:sp>
      <p:sp>
        <p:nvSpPr>
          <p:cNvPr id="11" name="Freccia a destra 10"/>
          <p:cNvSpPr/>
          <p:nvPr/>
        </p:nvSpPr>
        <p:spPr>
          <a:xfrm>
            <a:off x="942620" y="4581128"/>
            <a:ext cx="64807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331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77102" y="1412776"/>
            <a:ext cx="8215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Prove di conformità</a:t>
            </a:r>
            <a:endParaRPr lang="it-IT" sz="2400" dirty="0">
              <a:solidFill>
                <a:srgbClr val="00206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77102" y="1874441"/>
            <a:ext cx="799782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>
                <a:solidFill>
                  <a:srgbClr val="002060"/>
                </a:solidFill>
              </a:rPr>
              <a:t>Regole generali:</a:t>
            </a:r>
          </a:p>
          <a:p>
            <a:endParaRPr lang="it-IT" sz="2000" dirty="0">
              <a:solidFill>
                <a:srgbClr val="002060"/>
              </a:solidFill>
            </a:endParaRPr>
          </a:p>
          <a:p>
            <a:r>
              <a:rPr lang="it-IT" sz="2400" dirty="0" smtClean="0">
                <a:solidFill>
                  <a:srgbClr val="002060"/>
                </a:solidFill>
              </a:rPr>
              <a:t>MOCA già a contatto			SM</a:t>
            </a:r>
          </a:p>
          <a:p>
            <a:r>
              <a:rPr lang="it-IT" sz="2400" dirty="0" smtClean="0">
                <a:solidFill>
                  <a:srgbClr val="002060"/>
                </a:solidFill>
              </a:rPr>
              <a:t>MOCA non ancora a contatto		SM</a:t>
            </a:r>
          </a:p>
          <a:p>
            <a:r>
              <a:rPr lang="it-IT" sz="2400" dirty="0" smtClean="0">
                <a:solidFill>
                  <a:srgbClr val="002060"/>
                </a:solidFill>
              </a:rPr>
              <a:t>MOCA ad uso ripetuto		SM</a:t>
            </a:r>
          </a:p>
          <a:p>
            <a:endParaRPr lang="it-IT" sz="2400" dirty="0" smtClean="0">
              <a:solidFill>
                <a:srgbClr val="002060"/>
              </a:solidFill>
            </a:endParaRPr>
          </a:p>
          <a:p>
            <a:r>
              <a:rPr lang="it-IT" sz="2400" dirty="0" smtClean="0">
                <a:solidFill>
                  <a:srgbClr val="FF0000"/>
                </a:solidFill>
              </a:rPr>
              <a:t>MOCA non ancora a contatto		OM</a:t>
            </a:r>
          </a:p>
          <a:p>
            <a:r>
              <a:rPr lang="it-IT" sz="2400" dirty="0" smtClean="0">
                <a:solidFill>
                  <a:srgbClr val="FF0000"/>
                </a:solidFill>
              </a:rPr>
              <a:t>MOCA ad uso ripetuto		OM</a:t>
            </a:r>
            <a:endParaRPr lang="it-IT" sz="2400" dirty="0">
              <a:solidFill>
                <a:srgbClr val="FF0000"/>
              </a:solidFill>
            </a:endParaRPr>
          </a:p>
        </p:txBody>
      </p:sp>
      <p:sp>
        <p:nvSpPr>
          <p:cNvPr id="5" name="Freccia a destra 4"/>
          <p:cNvSpPr/>
          <p:nvPr/>
        </p:nvSpPr>
        <p:spPr>
          <a:xfrm>
            <a:off x="4378798" y="2741873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Freccia a destra 12"/>
          <p:cNvSpPr/>
          <p:nvPr/>
        </p:nvSpPr>
        <p:spPr>
          <a:xfrm>
            <a:off x="4378798" y="3103601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Freccia a destra 14"/>
          <p:cNvSpPr/>
          <p:nvPr/>
        </p:nvSpPr>
        <p:spPr>
          <a:xfrm>
            <a:off x="4380729" y="3429000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Freccia a destra 15"/>
          <p:cNvSpPr/>
          <p:nvPr/>
        </p:nvSpPr>
        <p:spPr>
          <a:xfrm>
            <a:off x="4380729" y="4535409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Freccia a destra 16"/>
          <p:cNvSpPr/>
          <p:nvPr/>
        </p:nvSpPr>
        <p:spPr>
          <a:xfrm>
            <a:off x="4378798" y="4149080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Parentesi graffa chiusa 7"/>
          <p:cNvSpPr/>
          <p:nvPr/>
        </p:nvSpPr>
        <p:spPr>
          <a:xfrm>
            <a:off x="5724128" y="2616021"/>
            <a:ext cx="369068" cy="975159"/>
          </a:xfrm>
          <a:prstGeom prst="rightBrace">
            <a:avLst>
              <a:gd name="adj1" fmla="val 57885"/>
              <a:gd name="adj2" fmla="val 50000"/>
            </a:avLst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arentesi graffa chiusa 17"/>
          <p:cNvSpPr/>
          <p:nvPr/>
        </p:nvSpPr>
        <p:spPr>
          <a:xfrm>
            <a:off x="5775346" y="3940848"/>
            <a:ext cx="317849" cy="734075"/>
          </a:xfrm>
          <a:prstGeom prst="rightBrace">
            <a:avLst>
              <a:gd name="adj1" fmla="val 48947"/>
              <a:gd name="adj2" fmla="val 50000"/>
            </a:avLst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asellaDiTesto 10"/>
          <p:cNvSpPr txBox="1"/>
          <p:nvPr/>
        </p:nvSpPr>
        <p:spPr>
          <a:xfrm>
            <a:off x="6196694" y="2795869"/>
            <a:ext cx="2223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002060"/>
                </a:solidFill>
              </a:rPr>
              <a:t>Limiti lista positiva Allegato I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6144945" y="3957346"/>
            <a:ext cx="23267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002060"/>
                </a:solidFill>
              </a:rPr>
              <a:t>10 mg/dm</a:t>
            </a:r>
            <a:r>
              <a:rPr lang="it-IT" baseline="30000" dirty="0" smtClean="0">
                <a:solidFill>
                  <a:srgbClr val="002060"/>
                </a:solidFill>
              </a:rPr>
              <a:t>2</a:t>
            </a:r>
          </a:p>
          <a:p>
            <a:r>
              <a:rPr lang="it-IT" dirty="0" smtClean="0">
                <a:solidFill>
                  <a:srgbClr val="002060"/>
                </a:solidFill>
              </a:rPr>
              <a:t>60mg/kg </a:t>
            </a:r>
          </a:p>
          <a:p>
            <a:r>
              <a:rPr lang="it-IT" sz="1400" dirty="0" smtClean="0">
                <a:solidFill>
                  <a:srgbClr val="002060"/>
                </a:solidFill>
              </a:rPr>
              <a:t>MOCA per bambini e lattanti</a:t>
            </a:r>
            <a:endParaRPr lang="en-US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90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77102" y="1412776"/>
            <a:ext cx="8215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Prove di conformità</a:t>
            </a:r>
            <a:endParaRPr lang="it-IT" sz="2400" dirty="0">
              <a:solidFill>
                <a:srgbClr val="00206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63038" y="1896835"/>
            <a:ext cx="79978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MOCA già a contatto				SM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Preparazione del campione (alimento)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Eventuale cottura (se prevista con la confezione)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Rimozione parti non edibili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Omogeneizzazione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Analisi (secondo prescrizioni art 11 regolamento n. 882/2004)</a:t>
            </a:r>
          </a:p>
        </p:txBody>
      </p:sp>
      <p:sp>
        <p:nvSpPr>
          <p:cNvPr id="5" name="Freccia a destra 4"/>
          <p:cNvSpPr/>
          <p:nvPr/>
        </p:nvSpPr>
        <p:spPr>
          <a:xfrm>
            <a:off x="5777768" y="2276872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082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77102" y="1412776"/>
            <a:ext cx="8215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Prove di conformità</a:t>
            </a:r>
            <a:endParaRPr lang="it-IT" sz="2400" dirty="0">
              <a:solidFill>
                <a:srgbClr val="00206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63038" y="1896835"/>
            <a:ext cx="79978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MOCA non ancora a contatto			SM</a:t>
            </a:r>
          </a:p>
          <a:p>
            <a:pPr algn="ctr">
              <a:lnSpc>
                <a:spcPct val="150000"/>
              </a:lnSpc>
            </a:pPr>
            <a:endParaRPr lang="it-IT" sz="24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Preparazione del campione (M&amp;A)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Scelta del simulante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Scelta delle condizioni di contatto</a:t>
            </a:r>
          </a:p>
        </p:txBody>
      </p:sp>
      <p:sp>
        <p:nvSpPr>
          <p:cNvPr id="5" name="Freccia a destra 4"/>
          <p:cNvSpPr/>
          <p:nvPr/>
        </p:nvSpPr>
        <p:spPr>
          <a:xfrm>
            <a:off x="5767808" y="2276872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370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79720"/>
            <a:ext cx="6994854" cy="471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802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454" y="1674416"/>
            <a:ext cx="747985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Stella a 5 punte 10"/>
          <p:cNvSpPr/>
          <p:nvPr/>
        </p:nvSpPr>
        <p:spPr>
          <a:xfrm>
            <a:off x="4427054" y="4822124"/>
            <a:ext cx="288652" cy="238088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999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11330" y="1722872"/>
            <a:ext cx="79978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000" b="1" dirty="0" smtClean="0">
                <a:solidFill>
                  <a:srgbClr val="002060"/>
                </a:solidFill>
              </a:rPr>
              <a:t>Condizioni specifiche</a:t>
            </a:r>
          </a:p>
          <a:p>
            <a:pPr algn="ctr">
              <a:lnSpc>
                <a:spcPct val="150000"/>
              </a:lnSpc>
            </a:pPr>
            <a:r>
              <a:rPr lang="it-IT" sz="2000" dirty="0" smtClean="0">
                <a:solidFill>
                  <a:srgbClr val="002060"/>
                </a:solidFill>
              </a:rPr>
              <a:t>Per tempi di contatto superiori a 30gg (temperatura ambiente o inferiore)</a:t>
            </a:r>
          </a:p>
          <a:p>
            <a:pPr algn="ctr">
              <a:lnSpc>
                <a:spcPct val="150000"/>
              </a:lnSpc>
            </a:pPr>
            <a:endParaRPr lang="it-IT" sz="2400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Contatto massimo per 10gg a 60°C</a:t>
            </a:r>
          </a:p>
        </p:txBody>
      </p:sp>
      <p:sp>
        <p:nvSpPr>
          <p:cNvPr id="13" name="Stella a 5 punte 12"/>
          <p:cNvSpPr/>
          <p:nvPr/>
        </p:nvSpPr>
        <p:spPr>
          <a:xfrm>
            <a:off x="5832594" y="1844824"/>
            <a:ext cx="288652" cy="238088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864" y="4293096"/>
            <a:ext cx="4686300" cy="109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511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07510" y="1334204"/>
            <a:ext cx="7997824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000" b="1" dirty="0" smtClean="0">
                <a:solidFill>
                  <a:srgbClr val="002060"/>
                </a:solidFill>
              </a:rPr>
              <a:t>Condizioni specifiche</a:t>
            </a:r>
          </a:p>
        </p:txBody>
      </p:sp>
      <p:sp>
        <p:nvSpPr>
          <p:cNvPr id="13" name="Stella a 5 punte 12"/>
          <p:cNvSpPr/>
          <p:nvPr/>
        </p:nvSpPr>
        <p:spPr>
          <a:xfrm>
            <a:off x="5774364" y="1468306"/>
            <a:ext cx="288652" cy="238088"/>
          </a:xfrm>
          <a:prstGeom prst="star5">
            <a:avLst/>
          </a:prstGeom>
          <a:solidFill>
            <a:srgbClr val="FFFF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13203"/>
              </p:ext>
            </p:extLst>
          </p:nvPr>
        </p:nvGraphicFramePr>
        <p:xfrm>
          <a:off x="1125930" y="1814092"/>
          <a:ext cx="7268938" cy="424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5350"/>
                <a:gridCol w="5543588"/>
              </a:tblGrid>
              <a:tr h="576064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002060"/>
                          </a:solidFill>
                        </a:rPr>
                        <a:t>10 gg @ 20°C</a:t>
                      </a:r>
                      <a:endParaRPr lang="it-IT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Congelamento tutte le durate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152128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002060"/>
                          </a:solidFill>
                        </a:rPr>
                        <a:t>10 gg @ 40°C</a:t>
                      </a:r>
                      <a:endParaRPr lang="it-IT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Refrigerazione e congelamento tutte le durate</a:t>
                      </a:r>
                    </a:p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Riscaldamento fino a 2 ore @ 70°C</a:t>
                      </a:r>
                    </a:p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Riscaldamento fino a 15min @100°C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512168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002060"/>
                          </a:solidFill>
                        </a:rPr>
                        <a:t>10 gg @ 50°C</a:t>
                      </a:r>
                      <a:endParaRPr lang="it-IT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Refrigerazione e congelamento tutte le durate</a:t>
                      </a:r>
                    </a:p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Riscaldamento fino a 2 ore @ 70°C</a:t>
                      </a:r>
                    </a:p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Riscaldamento fino a 15min @100°C</a:t>
                      </a:r>
                    </a:p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Conservazione fino a 6 mesi @ T</a:t>
                      </a:r>
                      <a:r>
                        <a:rPr lang="it-IT" sz="2000" b="0" baseline="0" dirty="0" smtClean="0">
                          <a:solidFill>
                            <a:srgbClr val="002060"/>
                          </a:solidFill>
                        </a:rPr>
                        <a:t> ambiente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002060"/>
                          </a:solidFill>
                        </a:rPr>
                        <a:t>10 gg @ 60°C</a:t>
                      </a:r>
                      <a:endParaRPr lang="it-IT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Conservazione oltre 6 mesi @ T ambiente</a:t>
                      </a:r>
                    </a:p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Riscaldamento fino a 2 ore @ 70°C</a:t>
                      </a:r>
                    </a:p>
                    <a:p>
                      <a:r>
                        <a:rPr lang="it-IT" sz="2000" b="0" dirty="0" smtClean="0">
                          <a:solidFill>
                            <a:srgbClr val="002060"/>
                          </a:solidFill>
                        </a:rPr>
                        <a:t>Riscaldamento fino a 15 minuti @ 100°C</a:t>
                      </a:r>
                      <a:endParaRPr lang="it-IT" sz="20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25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77102" y="1412776"/>
            <a:ext cx="8215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Prove di conformità</a:t>
            </a:r>
            <a:endParaRPr lang="it-IT" sz="2400" dirty="0">
              <a:solidFill>
                <a:srgbClr val="00206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63038" y="1896835"/>
            <a:ext cx="79978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MOCA ad uso ripetuto			SM</a:t>
            </a:r>
          </a:p>
          <a:p>
            <a:pPr algn="ctr">
              <a:lnSpc>
                <a:spcPct val="150000"/>
              </a:lnSpc>
            </a:pPr>
            <a:endParaRPr lang="it-IT" sz="24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3 contatti ripetuti su singolo campione e analizzo simulante proveniente dal terzo contatto</a:t>
            </a:r>
          </a:p>
          <a:p>
            <a:pPr>
              <a:lnSpc>
                <a:spcPct val="150000"/>
              </a:lnSpc>
            </a:pPr>
            <a:endParaRPr lang="it-IT" sz="2000" dirty="0" smtClean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Le sostanze indicate come NR nell’allegato I o per sostanze utilizzate dietro barriera funzionale, già dalla prima prova non devono essere rilevabili</a:t>
            </a:r>
          </a:p>
        </p:txBody>
      </p:sp>
      <p:sp>
        <p:nvSpPr>
          <p:cNvPr id="5" name="Freccia a destra 4"/>
          <p:cNvSpPr/>
          <p:nvPr/>
        </p:nvSpPr>
        <p:spPr>
          <a:xfrm>
            <a:off x="5767808" y="2276872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420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652878" y="1319186"/>
            <a:ext cx="79978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Approcci di screening SM</a:t>
            </a:r>
          </a:p>
          <a:p>
            <a:pPr algn="ctr">
              <a:lnSpc>
                <a:spcPct val="150000"/>
              </a:lnSpc>
            </a:pPr>
            <a:endParaRPr lang="it-IT" sz="20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Sostituzione della migrazione specifica con la migrazione globale (solo per sostanze non volatili)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Contenuto residuo di sostanza nel materiale e ipotesi migrazione completa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Contenuto </a:t>
            </a:r>
            <a:r>
              <a:rPr lang="it-IT" sz="2000" dirty="0">
                <a:solidFill>
                  <a:srgbClr val="002060"/>
                </a:solidFill>
              </a:rPr>
              <a:t>residuo di sostanza nel materiale e ipotesi migrazione </a:t>
            </a:r>
            <a:r>
              <a:rPr lang="it-IT" sz="2000" dirty="0" smtClean="0">
                <a:solidFill>
                  <a:srgbClr val="002060"/>
                </a:solidFill>
              </a:rPr>
              <a:t>secondo modelli di diffusione universalmente riconosciuti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Sostituti di simulanti alimentari a patto che sovrastimino la SM della sostanza</a:t>
            </a:r>
          </a:p>
        </p:txBody>
      </p:sp>
    </p:spTree>
    <p:extLst>
      <p:ext uri="{BB962C8B-B14F-4D97-AF65-F5344CB8AC3E}">
        <p14:creationId xmlns:p14="http://schemas.microsoft.com/office/powerpoint/2010/main" val="395635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77102" y="1307104"/>
            <a:ext cx="7997824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FF0000"/>
                </a:solidFill>
              </a:rPr>
              <a:t>MOCA non ancora a contatto			OM</a:t>
            </a:r>
          </a:p>
        </p:txBody>
      </p:sp>
      <p:sp>
        <p:nvSpPr>
          <p:cNvPr id="5" name="Freccia a destra 4"/>
          <p:cNvSpPr/>
          <p:nvPr/>
        </p:nvSpPr>
        <p:spPr>
          <a:xfrm>
            <a:off x="5766196" y="1700808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146" y="1899748"/>
            <a:ext cx="6041735" cy="4041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179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704" y="2636912"/>
            <a:ext cx="6902172" cy="3299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57" y="1435241"/>
            <a:ext cx="6913044" cy="1251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630293" y="1307602"/>
            <a:ext cx="1042570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1" dirty="0" smtClean="0">
                <a:solidFill>
                  <a:srgbClr val="002060"/>
                </a:solidFill>
              </a:rPr>
              <a:t>segue</a:t>
            </a:r>
          </a:p>
        </p:txBody>
      </p:sp>
    </p:spTree>
    <p:extLst>
      <p:ext uri="{BB962C8B-B14F-4D97-AF65-F5344CB8AC3E}">
        <p14:creationId xmlns:p14="http://schemas.microsoft.com/office/powerpoint/2010/main" val="17663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570044"/>
              </p:ext>
            </p:extLst>
          </p:nvPr>
        </p:nvGraphicFramePr>
        <p:xfrm>
          <a:off x="1151578" y="1700808"/>
          <a:ext cx="2895546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5883"/>
                <a:gridCol w="1539663"/>
              </a:tblGrid>
              <a:tr h="415539">
                <a:tc>
                  <a:txBody>
                    <a:bodyPr/>
                    <a:lstStyle/>
                    <a:p>
                      <a:endParaRPr lang="it-IT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OM2 </a:t>
                      </a: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dirty="0" smtClean="0">
                          <a:solidFill>
                            <a:srgbClr val="002060"/>
                          </a:solidFill>
                        </a:rPr>
                        <a:t>OM1</a:t>
                      </a:r>
                      <a:endParaRPr lang="it-IT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15539">
                <a:tc>
                  <a:txBody>
                    <a:bodyPr/>
                    <a:lstStyle/>
                    <a:p>
                      <a:r>
                        <a:rPr lang="it-IT" sz="1200" dirty="0" smtClean="0">
                          <a:solidFill>
                            <a:srgbClr val="002060"/>
                          </a:solidFill>
                        </a:rPr>
                        <a:t>tutti gli</a:t>
                      </a:r>
                    </a:p>
                    <a:p>
                      <a:r>
                        <a:rPr lang="it-IT" sz="1200" dirty="0" smtClean="0">
                          <a:solidFill>
                            <a:srgbClr val="002060"/>
                          </a:solidFill>
                        </a:rPr>
                        <a:t>alimenti</a:t>
                      </a:r>
                      <a:endParaRPr lang="it-IT" sz="12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b="1" dirty="0" smtClean="0">
                          <a:solidFill>
                            <a:srgbClr val="002060"/>
                          </a:solidFill>
                        </a:rPr>
                        <a:t>OM3</a:t>
                      </a:r>
                      <a:endParaRPr lang="it-IT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Parentesi graffa aperta 4"/>
          <p:cNvSpPr/>
          <p:nvPr/>
        </p:nvSpPr>
        <p:spPr>
          <a:xfrm>
            <a:off x="2100826" y="1628800"/>
            <a:ext cx="405759" cy="1080120"/>
          </a:xfrm>
          <a:prstGeom prst="leftBrace">
            <a:avLst>
              <a:gd name="adj1" fmla="val 4688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66259"/>
              </p:ext>
            </p:extLst>
          </p:nvPr>
        </p:nvGraphicFramePr>
        <p:xfrm>
          <a:off x="934461" y="3573016"/>
          <a:ext cx="2484318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7205"/>
                <a:gridCol w="1237113"/>
              </a:tblGrid>
              <a:tr h="360040">
                <a:tc rowSpan="3"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OM6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OM1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OM2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OM3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rowSpan="2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200" b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alimenti acquosi non con poliolefine</a:t>
                      </a:r>
                      <a:endParaRPr lang="it-IT" sz="120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OM4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2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OM5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Parentesi graffa aperta 16"/>
          <p:cNvSpPr/>
          <p:nvPr/>
        </p:nvSpPr>
        <p:spPr>
          <a:xfrm>
            <a:off x="2176620" y="3573016"/>
            <a:ext cx="405759" cy="1872208"/>
          </a:xfrm>
          <a:prstGeom prst="leftBrace">
            <a:avLst>
              <a:gd name="adj1" fmla="val 47444"/>
              <a:gd name="adj2" fmla="val 4935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8" name="Tabel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722864"/>
              </p:ext>
            </p:extLst>
          </p:nvPr>
        </p:nvGraphicFramePr>
        <p:xfrm>
          <a:off x="4427984" y="3429000"/>
          <a:ext cx="2484318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7205"/>
                <a:gridCol w="1237113"/>
              </a:tblGrid>
              <a:tr h="360040">
                <a:tc rowSpan="3"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OM7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OM1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OM2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OM3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rowSpan="2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200" b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alimenti grassi non con poliolefine</a:t>
                      </a:r>
                      <a:endParaRPr lang="it-IT" sz="120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OM4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2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OM5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Parentesi graffa aperta 18"/>
          <p:cNvSpPr/>
          <p:nvPr/>
        </p:nvSpPr>
        <p:spPr>
          <a:xfrm>
            <a:off x="5579424" y="3429000"/>
            <a:ext cx="405759" cy="1872208"/>
          </a:xfrm>
          <a:prstGeom prst="leftBrace">
            <a:avLst>
              <a:gd name="adj1" fmla="val 47444"/>
              <a:gd name="adj2" fmla="val 4935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20" name="Tabel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145842"/>
              </p:ext>
            </p:extLst>
          </p:nvPr>
        </p:nvGraphicFramePr>
        <p:xfrm>
          <a:off x="4427984" y="1327825"/>
          <a:ext cx="2484318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7205"/>
                <a:gridCol w="1237113"/>
              </a:tblGrid>
              <a:tr h="360040">
                <a:tc rowSpan="3"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OM5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OM1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OM2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OM3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rowSpan="2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200" b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alimenti acquosi con poliolefine</a:t>
                      </a:r>
                      <a:endParaRPr lang="it-IT" sz="1200" b="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800" b="1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OM4</a:t>
                      </a:r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it-IT" sz="12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it-IT" sz="1800" b="1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Parentesi graffa aperta 20"/>
          <p:cNvSpPr/>
          <p:nvPr/>
        </p:nvSpPr>
        <p:spPr>
          <a:xfrm>
            <a:off x="5570256" y="1307602"/>
            <a:ext cx="405759" cy="1545334"/>
          </a:xfrm>
          <a:prstGeom prst="leftBrace">
            <a:avLst>
              <a:gd name="adj1" fmla="val 47444"/>
              <a:gd name="adj2" fmla="val 5947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981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11" y="2852936"/>
            <a:ext cx="7574805" cy="2445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CasellaDiTesto 12"/>
          <p:cNvSpPr txBox="1"/>
          <p:nvPr/>
        </p:nvSpPr>
        <p:spPr>
          <a:xfrm>
            <a:off x="652878" y="2060848"/>
            <a:ext cx="7997824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000" dirty="0" smtClean="0">
                <a:solidFill>
                  <a:srgbClr val="002060"/>
                </a:solidFill>
              </a:rPr>
              <a:t>In caso in cui prova </a:t>
            </a:r>
            <a:r>
              <a:rPr lang="it-IT" sz="2000" b="1" dirty="0" smtClean="0">
                <a:solidFill>
                  <a:srgbClr val="002060"/>
                </a:solidFill>
              </a:rPr>
              <a:t>OM7</a:t>
            </a:r>
            <a:r>
              <a:rPr lang="it-IT" sz="2000" dirty="0" smtClean="0">
                <a:solidFill>
                  <a:srgbClr val="002060"/>
                </a:solidFill>
              </a:rPr>
              <a:t> sia tecnicamente impossibile:</a:t>
            </a:r>
            <a:endParaRPr lang="it-IT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55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77102" y="1412776"/>
            <a:ext cx="8215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002060"/>
                </a:solidFill>
              </a:rPr>
              <a:t>Prove di conformità</a:t>
            </a:r>
            <a:endParaRPr lang="it-IT" sz="2400" dirty="0">
              <a:solidFill>
                <a:srgbClr val="00206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63038" y="1896835"/>
            <a:ext cx="79978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FF0000"/>
                </a:solidFill>
              </a:rPr>
              <a:t>MOCA ad uso ripetuto			</a:t>
            </a:r>
            <a:r>
              <a:rPr lang="it-IT" sz="2400" dirty="0">
                <a:solidFill>
                  <a:srgbClr val="FF0000"/>
                </a:solidFill>
              </a:rPr>
              <a:t>O</a:t>
            </a:r>
            <a:r>
              <a:rPr lang="it-IT" sz="2400" dirty="0" smtClean="0">
                <a:solidFill>
                  <a:srgbClr val="FF0000"/>
                </a:solidFill>
              </a:rPr>
              <a:t>M</a:t>
            </a:r>
          </a:p>
          <a:p>
            <a:pPr algn="ctr">
              <a:lnSpc>
                <a:spcPct val="150000"/>
              </a:lnSpc>
            </a:pPr>
            <a:endParaRPr lang="it-IT" sz="24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3 contatti ripetuti su singolo campione e analizzo simulante proveniente dal terzo contatto</a:t>
            </a:r>
          </a:p>
          <a:p>
            <a:pPr>
              <a:lnSpc>
                <a:spcPct val="150000"/>
              </a:lnSpc>
            </a:pPr>
            <a:endParaRPr lang="it-IT" sz="2000" dirty="0" smtClean="0">
              <a:solidFill>
                <a:srgbClr val="002060"/>
              </a:solidFill>
            </a:endParaRPr>
          </a:p>
        </p:txBody>
      </p:sp>
      <p:sp>
        <p:nvSpPr>
          <p:cNvPr id="5" name="Freccia a destra 4"/>
          <p:cNvSpPr/>
          <p:nvPr/>
        </p:nvSpPr>
        <p:spPr>
          <a:xfrm>
            <a:off x="5767808" y="2276872"/>
            <a:ext cx="79208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374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652878" y="1319186"/>
            <a:ext cx="799782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Approcci di screening OM</a:t>
            </a:r>
          </a:p>
          <a:p>
            <a:pPr algn="ctr">
              <a:lnSpc>
                <a:spcPct val="150000"/>
              </a:lnSpc>
            </a:pPr>
            <a:endParaRPr lang="it-IT" sz="20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Contenuto residuo di sostanze </a:t>
            </a:r>
            <a:r>
              <a:rPr lang="it-IT" sz="2000" dirty="0" err="1" smtClean="0">
                <a:solidFill>
                  <a:srgbClr val="002060"/>
                </a:solidFill>
              </a:rPr>
              <a:t>migrabili</a:t>
            </a:r>
            <a:r>
              <a:rPr lang="it-IT" sz="2000" dirty="0" smtClean="0">
                <a:solidFill>
                  <a:srgbClr val="002060"/>
                </a:solidFill>
              </a:rPr>
              <a:t> determinate in un’estrazione completa del M&amp;A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000" dirty="0" smtClean="0">
                <a:solidFill>
                  <a:srgbClr val="002060"/>
                </a:solidFill>
              </a:rPr>
              <a:t>Sostituti di simulanti alimentari a patto che sovrastimino la OM della sostanza</a:t>
            </a:r>
          </a:p>
        </p:txBody>
      </p:sp>
    </p:spTree>
    <p:extLst>
      <p:ext uri="{BB962C8B-B14F-4D97-AF65-F5344CB8AC3E}">
        <p14:creationId xmlns:p14="http://schemas.microsoft.com/office/powerpoint/2010/main" val="425476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652878" y="2132856"/>
            <a:ext cx="79978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Coefficienti di correzione</a:t>
            </a:r>
          </a:p>
          <a:p>
            <a:pPr algn="ctr">
              <a:lnSpc>
                <a:spcPct val="150000"/>
              </a:lnSpc>
            </a:pPr>
            <a:endParaRPr lang="it-IT" sz="20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b="1" dirty="0" smtClean="0">
                <a:solidFill>
                  <a:srgbClr val="002060"/>
                </a:solidFill>
              </a:rPr>
              <a:t>FRF (</a:t>
            </a:r>
            <a:r>
              <a:rPr lang="it-IT" sz="2400" b="1" dirty="0" err="1" smtClean="0">
                <a:solidFill>
                  <a:srgbClr val="002060"/>
                </a:solidFill>
              </a:rPr>
              <a:t>Fat</a:t>
            </a:r>
            <a:r>
              <a:rPr lang="it-IT" sz="2400" b="1" dirty="0" smtClean="0">
                <a:solidFill>
                  <a:srgbClr val="002060"/>
                </a:solidFill>
              </a:rPr>
              <a:t> </a:t>
            </a:r>
            <a:r>
              <a:rPr lang="it-IT" sz="2400" b="1" dirty="0" err="1" smtClean="0">
                <a:solidFill>
                  <a:srgbClr val="002060"/>
                </a:solidFill>
              </a:rPr>
              <a:t>Reduction</a:t>
            </a:r>
            <a:r>
              <a:rPr lang="it-IT" sz="2400" b="1" dirty="0" smtClean="0">
                <a:solidFill>
                  <a:srgbClr val="002060"/>
                </a:solidFill>
              </a:rPr>
              <a:t> </a:t>
            </a:r>
            <a:r>
              <a:rPr lang="it-IT" sz="2400" b="1" dirty="0" err="1" smtClean="0">
                <a:solidFill>
                  <a:srgbClr val="002060"/>
                </a:solidFill>
              </a:rPr>
              <a:t>Factor</a:t>
            </a:r>
            <a:r>
              <a:rPr lang="it-IT" sz="2400" b="1" dirty="0" smtClean="0">
                <a:solidFill>
                  <a:srgbClr val="00206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it-IT" sz="2000" dirty="0" smtClean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400" b="1" dirty="0" err="1">
                <a:solidFill>
                  <a:srgbClr val="002060"/>
                </a:solidFill>
              </a:rPr>
              <a:t>Coeff</a:t>
            </a:r>
            <a:r>
              <a:rPr lang="it-IT" sz="2400" b="1" dirty="0">
                <a:solidFill>
                  <a:srgbClr val="002060"/>
                </a:solidFill>
              </a:rPr>
              <a:t> D2</a:t>
            </a:r>
          </a:p>
        </p:txBody>
      </p:sp>
    </p:spTree>
    <p:extLst>
      <p:ext uri="{BB962C8B-B14F-4D97-AF65-F5344CB8AC3E}">
        <p14:creationId xmlns:p14="http://schemas.microsoft.com/office/powerpoint/2010/main" val="278178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24203" y="1317038"/>
            <a:ext cx="7997824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FRF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84" y="1906110"/>
            <a:ext cx="8387330" cy="270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CasellaDiTesto 14"/>
          <p:cNvSpPr txBox="1"/>
          <p:nvPr/>
        </p:nvSpPr>
        <p:spPr>
          <a:xfrm>
            <a:off x="801711" y="5021287"/>
            <a:ext cx="2475323" cy="646331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002060"/>
                </a:solidFill>
              </a:rPr>
              <a:t>Vedere allegato V – 4.1 per calcolo </a:t>
            </a:r>
            <a:r>
              <a:rPr lang="it-IT" b="1" dirty="0" smtClean="0">
                <a:solidFill>
                  <a:srgbClr val="002060"/>
                </a:solidFill>
              </a:rPr>
              <a:t>FRF</a:t>
            </a:r>
            <a:endParaRPr lang="it-IT" b="1" dirty="0">
              <a:solidFill>
                <a:srgbClr val="002060"/>
              </a:solidFill>
            </a:endParaRPr>
          </a:p>
        </p:txBody>
      </p:sp>
      <p:cxnSp>
        <p:nvCxnSpPr>
          <p:cNvPr id="16" name="Connettore 2 15"/>
          <p:cNvCxnSpPr/>
          <p:nvPr/>
        </p:nvCxnSpPr>
        <p:spPr>
          <a:xfrm flipH="1">
            <a:off x="1907704" y="3068960"/>
            <a:ext cx="3636446" cy="18251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01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24203" y="1317038"/>
            <a:ext cx="7997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FRF</a:t>
            </a:r>
          </a:p>
          <a:p>
            <a:pPr algn="ctr">
              <a:lnSpc>
                <a:spcPct val="150000"/>
              </a:lnSpc>
            </a:pPr>
            <a:r>
              <a:rPr lang="it-IT" sz="2000" dirty="0" smtClean="0">
                <a:solidFill>
                  <a:srgbClr val="002060"/>
                </a:solidFill>
              </a:rPr>
              <a:t>Si utilizza per correggere la migrazione specifica nei prodotti alimentari con un tenore di grassi superiore al 20%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622" y="3068960"/>
            <a:ext cx="7006783" cy="1547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CasellaDiTesto 16"/>
          <p:cNvSpPr txBox="1"/>
          <p:nvPr/>
        </p:nvSpPr>
        <p:spPr>
          <a:xfrm>
            <a:off x="794426" y="4641363"/>
            <a:ext cx="79978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000" dirty="0" smtClean="0">
                <a:solidFill>
                  <a:srgbClr val="002060"/>
                </a:solidFill>
              </a:rPr>
              <a:t>I risultati della prova di migrazione vanno divisi per il FRF prima di procedere al confronto con i limiti di migrazione</a:t>
            </a:r>
          </a:p>
        </p:txBody>
      </p:sp>
    </p:spTree>
    <p:extLst>
      <p:ext uri="{BB962C8B-B14F-4D97-AF65-F5344CB8AC3E}">
        <p14:creationId xmlns:p14="http://schemas.microsoft.com/office/powerpoint/2010/main" val="82556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497792" y="893586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24203" y="1317038"/>
            <a:ext cx="799782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smtClean="0">
                <a:solidFill>
                  <a:srgbClr val="002060"/>
                </a:solidFill>
              </a:rPr>
              <a:t>FRF</a:t>
            </a:r>
          </a:p>
          <a:p>
            <a:pPr algn="ctr">
              <a:lnSpc>
                <a:spcPct val="150000"/>
              </a:lnSpc>
            </a:pPr>
            <a:r>
              <a:rPr lang="it-IT" sz="2000" dirty="0" smtClean="0">
                <a:solidFill>
                  <a:srgbClr val="002060"/>
                </a:solidFill>
              </a:rPr>
              <a:t>NON SI APPLICA:</a:t>
            </a:r>
          </a:p>
          <a:p>
            <a:pPr algn="ctr">
              <a:lnSpc>
                <a:spcPct val="150000"/>
              </a:lnSpc>
            </a:pPr>
            <a:endParaRPr lang="it-IT" sz="2000" dirty="0" smtClean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it-IT" sz="2000" dirty="0" smtClean="0">
                <a:solidFill>
                  <a:srgbClr val="002060"/>
                </a:solidFill>
              </a:rPr>
              <a:t>Quando M&amp;A è destinato a lattanti e bambini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it-IT" sz="2000" dirty="0" smtClean="0">
                <a:solidFill>
                  <a:srgbClr val="002060"/>
                </a:solidFill>
              </a:rPr>
              <a:t>Quando non è pratico stimare il rapporto superficie a contatto e quantitativo alimento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it-IT" sz="2000" dirty="0" smtClean="0">
                <a:solidFill>
                  <a:srgbClr val="002060"/>
                </a:solidFill>
              </a:rPr>
              <a:t>Quando si deve applicare il fattore di conversione area/volume di 6dm</a:t>
            </a:r>
            <a:r>
              <a:rPr lang="it-IT" sz="2000" baseline="30000" dirty="0" smtClean="0">
                <a:solidFill>
                  <a:srgbClr val="002060"/>
                </a:solidFill>
              </a:rPr>
              <a:t>2</a:t>
            </a:r>
            <a:r>
              <a:rPr lang="it-IT" sz="2000" dirty="0" smtClean="0">
                <a:solidFill>
                  <a:srgbClr val="002060"/>
                </a:solidFill>
              </a:rPr>
              <a:t>/kg  </a:t>
            </a:r>
          </a:p>
        </p:txBody>
      </p:sp>
    </p:spTree>
    <p:extLst>
      <p:ext uri="{BB962C8B-B14F-4D97-AF65-F5344CB8AC3E}">
        <p14:creationId xmlns:p14="http://schemas.microsoft.com/office/powerpoint/2010/main" val="161930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11330" y="855373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24203" y="1317038"/>
            <a:ext cx="7997824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dirty="0" err="1" smtClean="0">
                <a:solidFill>
                  <a:srgbClr val="002060"/>
                </a:solidFill>
              </a:rPr>
              <a:t>Coeff</a:t>
            </a:r>
            <a:r>
              <a:rPr lang="it-IT" sz="2400" dirty="0" smtClean="0">
                <a:solidFill>
                  <a:srgbClr val="002060"/>
                </a:solidFill>
              </a:rPr>
              <a:t> D2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550081" y="4149080"/>
            <a:ext cx="799782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400" b="1" dirty="0" smtClean="0">
                <a:solidFill>
                  <a:srgbClr val="002060"/>
                </a:solidFill>
              </a:rPr>
              <a:t>1</a:t>
            </a:r>
            <a:r>
              <a:rPr lang="it-IT" sz="2400" dirty="0">
                <a:solidFill>
                  <a:srgbClr val="002060"/>
                </a:solidFill>
              </a:rPr>
              <a:t> ≤ </a:t>
            </a:r>
            <a:r>
              <a:rPr lang="it-IT" sz="2400" dirty="0" err="1" smtClean="0">
                <a:solidFill>
                  <a:srgbClr val="002060"/>
                </a:solidFill>
              </a:rPr>
              <a:t>coeff</a:t>
            </a:r>
            <a:r>
              <a:rPr lang="it-IT" sz="2400" dirty="0" smtClean="0">
                <a:solidFill>
                  <a:srgbClr val="002060"/>
                </a:solidFill>
              </a:rPr>
              <a:t> D2 ≤ </a:t>
            </a:r>
            <a:r>
              <a:rPr lang="it-IT" sz="2400" b="1" dirty="0" smtClean="0">
                <a:solidFill>
                  <a:srgbClr val="002060"/>
                </a:solidFill>
              </a:rPr>
              <a:t>5</a:t>
            </a:r>
          </a:p>
          <a:p>
            <a:r>
              <a:rPr lang="it-IT" sz="2000" dirty="0" smtClean="0">
                <a:solidFill>
                  <a:srgbClr val="002060"/>
                </a:solidFill>
              </a:rPr>
              <a:t>Non è applicabile alla migrazione specifica delle sostanze presente nell’elenco dell’Unione (allegato I) per le quali viene indicato un LMS = NR e per le sostanze non comprese nell’elenco utilizzate dietro una barriera funzionale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05" y="2348880"/>
            <a:ext cx="7496175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76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11330" y="855373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V)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524203" y="1373867"/>
            <a:ext cx="7997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2060"/>
                </a:solidFill>
              </a:rPr>
              <a:t>Correlazione tra </a:t>
            </a:r>
          </a:p>
          <a:p>
            <a:pPr algn="ctr"/>
            <a:r>
              <a:rPr lang="it-IT" sz="2400" b="1" dirty="0" smtClean="0">
                <a:solidFill>
                  <a:srgbClr val="002060"/>
                </a:solidFill>
              </a:rPr>
              <a:t>FRF &amp; </a:t>
            </a:r>
            <a:r>
              <a:rPr lang="it-IT" sz="2400" b="1" dirty="0" err="1" smtClean="0">
                <a:solidFill>
                  <a:srgbClr val="002060"/>
                </a:solidFill>
              </a:rPr>
              <a:t>Coeff</a:t>
            </a:r>
            <a:r>
              <a:rPr lang="it-IT" sz="2400" b="1" dirty="0" smtClean="0">
                <a:solidFill>
                  <a:srgbClr val="002060"/>
                </a:solidFill>
              </a:rPr>
              <a:t> D2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asellaDiTesto 12"/>
              <p:cNvSpPr txBox="1"/>
              <p:nvPr/>
            </p:nvSpPr>
            <p:spPr>
              <a:xfrm>
                <a:off x="511330" y="2564904"/>
                <a:ext cx="7997824" cy="30176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it-IT" sz="2400" b="1" dirty="0" smtClean="0">
                    <a:solidFill>
                      <a:srgbClr val="002060"/>
                    </a:solidFill>
                  </a:rPr>
                  <a:t>1</a:t>
                </a:r>
                <a:r>
                  <a:rPr lang="it-IT" sz="2400" dirty="0">
                    <a:solidFill>
                      <a:srgbClr val="002060"/>
                    </a:solidFill>
                  </a:rPr>
                  <a:t> ≤ </a:t>
                </a:r>
                <a:r>
                  <a:rPr lang="it-IT" sz="2400" dirty="0" err="1" smtClean="0">
                    <a:solidFill>
                      <a:srgbClr val="002060"/>
                    </a:solidFill>
                  </a:rPr>
                  <a:t>coeff</a:t>
                </a:r>
                <a:r>
                  <a:rPr lang="it-IT" sz="2400" dirty="0" smtClean="0">
                    <a:solidFill>
                      <a:srgbClr val="002060"/>
                    </a:solidFill>
                  </a:rPr>
                  <a:t> D2 x FRF ≤ </a:t>
                </a:r>
                <a:r>
                  <a:rPr lang="it-IT" sz="2400" b="1" dirty="0" smtClean="0">
                    <a:solidFill>
                      <a:srgbClr val="002060"/>
                    </a:solidFill>
                  </a:rPr>
                  <a:t>5</a:t>
                </a:r>
              </a:p>
              <a:p>
                <a:pPr algn="ctr">
                  <a:lnSpc>
                    <a:spcPct val="150000"/>
                  </a:lnSpc>
                </a:pPr>
                <a:endParaRPr lang="it-IT" sz="2400" b="1" dirty="0" smtClean="0">
                  <a:solidFill>
                    <a:srgbClr val="002060"/>
                  </a:solidFill>
                </a:endParaRPr>
              </a:p>
              <a:p>
                <a:r>
                  <a:rPr lang="it-IT" sz="2000" dirty="0" smtClean="0">
                    <a:solidFill>
                      <a:srgbClr val="002060"/>
                    </a:solidFill>
                  </a:rPr>
                  <a:t>I due coefficienti possono essere combinati quando FRF è applicabile e si effettua la prova nel simulante D2</a:t>
                </a:r>
              </a:p>
              <a:p>
                <a:endParaRPr lang="it-IT" sz="2000" dirty="0" smtClean="0">
                  <a:solidFill>
                    <a:srgbClr val="002060"/>
                  </a:solidFill>
                </a:endParaRPr>
              </a:p>
              <a:p>
                <a:pPr algn="ctr"/>
                <a:r>
                  <a:rPr lang="it-IT" sz="2000" dirty="0" smtClean="0">
                    <a:solidFill>
                      <a:srgbClr val="002060"/>
                    </a:solidFill>
                  </a:rPr>
                  <a:t>migrazione effettiva </a:t>
                </a:r>
                <a14:m>
                  <m:oMath xmlns:m="http://schemas.openxmlformats.org/officeDocument/2006/math">
                    <m:r>
                      <a:rPr lang="it-IT" sz="2400" i="1" smtClean="0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it-IT" sz="24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migrazione</m:t>
                        </m:r>
                        <m: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sperimentale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FRF</m:t>
                        </m:r>
                        <m: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x</m:t>
                        </m:r>
                        <m: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coeff</m:t>
                        </m:r>
                        <m: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D</m:t>
                        </m:r>
                        <m:r>
                          <a:rPr lang="it-IT" sz="2400" b="0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it-IT" sz="2400" dirty="0">
                  <a:solidFill>
                    <a:srgbClr val="002060"/>
                  </a:solidFill>
                </a:endParaRPr>
              </a:p>
              <a:p>
                <a:endParaRPr lang="it-IT" sz="2000" dirty="0" smtClean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3" name="CasellaDiTesto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330" y="2564904"/>
                <a:ext cx="7997824" cy="3017686"/>
              </a:xfrm>
              <a:prstGeom prst="rect">
                <a:avLst/>
              </a:prstGeom>
              <a:blipFill rotWithShape="1">
                <a:blip r:embed="rId3"/>
                <a:stretch>
                  <a:fillRect l="-83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411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77102" y="845937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688688" y="2071390"/>
            <a:ext cx="64051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III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IV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</a:t>
            </a:r>
          </a:p>
          <a:p>
            <a:pPr marL="342900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it-IT" sz="2400" dirty="0" smtClean="0">
                <a:solidFill>
                  <a:srgbClr val="002060"/>
                </a:solidFill>
              </a:rPr>
              <a:t>Allegato VI</a:t>
            </a:r>
          </a:p>
        </p:txBody>
      </p:sp>
      <p:sp>
        <p:nvSpPr>
          <p:cNvPr id="11" name="Freccia a destra 10"/>
          <p:cNvSpPr/>
          <p:nvPr/>
        </p:nvSpPr>
        <p:spPr>
          <a:xfrm>
            <a:off x="942620" y="5085184"/>
            <a:ext cx="64807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9054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11330" y="855373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 (Allegato VI)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67857" y="2033898"/>
            <a:ext cx="4775389" cy="3341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978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11330" y="855373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11" name="Segnaposto contenuto 2"/>
          <p:cNvSpPr txBox="1">
            <a:spLocks/>
          </p:cNvSpPr>
          <p:nvPr/>
        </p:nvSpPr>
        <p:spPr>
          <a:xfrm>
            <a:off x="611560" y="1556792"/>
            <a:ext cx="7897594" cy="417646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it-IT" sz="2200" b="1" cap="small" dirty="0" smtClean="0">
                <a:solidFill>
                  <a:srgbClr val="002060"/>
                </a:solidFill>
              </a:rPr>
              <a:t>Periodo di transizione</a:t>
            </a: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r>
              <a:rPr lang="it-IT" sz="2200" b="1" cap="small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it-IT" sz="2200" b="1" cap="small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 rot="5400000">
            <a:off x="559088" y="3682876"/>
            <a:ext cx="9331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b="1" cap="small" dirty="0">
                <a:solidFill>
                  <a:srgbClr val="FF0000"/>
                </a:solidFill>
                <a:latin typeface="+mn-lt"/>
              </a:rPr>
              <a:t>2011</a:t>
            </a:r>
            <a:endParaRPr lang="en-US" sz="2200" b="1" cap="small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" name="Freccia a destra 14"/>
          <p:cNvSpPr/>
          <p:nvPr/>
        </p:nvSpPr>
        <p:spPr>
          <a:xfrm>
            <a:off x="1241093" y="2836128"/>
            <a:ext cx="1872208" cy="1940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asellaDiTesto 15"/>
          <p:cNvSpPr txBox="1"/>
          <p:nvPr/>
        </p:nvSpPr>
        <p:spPr>
          <a:xfrm>
            <a:off x="1331640" y="349220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cap="small" dirty="0" smtClean="0">
                <a:solidFill>
                  <a:srgbClr val="FF0000"/>
                </a:solidFill>
                <a:latin typeface="+mn-lt"/>
              </a:rPr>
              <a:t>SD </a:t>
            </a:r>
            <a:r>
              <a:rPr lang="it-IT" sz="1400" b="1" cap="small" dirty="0" err="1" smtClean="0">
                <a:solidFill>
                  <a:srgbClr val="FF0000"/>
                </a:solidFill>
                <a:latin typeface="+mn-lt"/>
              </a:rPr>
              <a:t>based</a:t>
            </a:r>
            <a:r>
              <a:rPr lang="it-IT" sz="1400" b="1" cap="small" dirty="0" smtClean="0">
                <a:solidFill>
                  <a:srgbClr val="FF0000"/>
                </a:solidFill>
                <a:latin typeface="+mn-lt"/>
              </a:rPr>
              <a:t> on Dir. 82/711</a:t>
            </a:r>
            <a:endParaRPr lang="en-US" sz="1400" b="1" cap="small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2591780" y="508113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cap="small" dirty="0">
                <a:solidFill>
                  <a:srgbClr val="FF0000"/>
                </a:solidFill>
                <a:latin typeface="+mn-lt"/>
              </a:rPr>
              <a:t>31 </a:t>
            </a:r>
            <a:r>
              <a:rPr lang="it-IT" sz="1600" b="1" cap="small" dirty="0" err="1" smtClean="0">
                <a:solidFill>
                  <a:srgbClr val="FF0000"/>
                </a:solidFill>
                <a:latin typeface="+mn-lt"/>
              </a:rPr>
              <a:t>Dec</a:t>
            </a:r>
            <a:r>
              <a:rPr lang="it-IT" sz="1600" b="1" cap="small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1600" b="1" cap="small" dirty="0">
                <a:solidFill>
                  <a:srgbClr val="FF0000"/>
                </a:solidFill>
                <a:latin typeface="+mn-lt"/>
              </a:rPr>
              <a:t>2012</a:t>
            </a:r>
            <a:endParaRPr lang="en-US" sz="1600" b="1" cap="small" dirty="0">
              <a:solidFill>
                <a:srgbClr val="FF0000"/>
              </a:solidFill>
              <a:latin typeface="+mn-lt"/>
            </a:endParaRPr>
          </a:p>
        </p:txBody>
      </p:sp>
      <p:cxnSp>
        <p:nvCxnSpPr>
          <p:cNvPr id="18" name="Connettore 1 17"/>
          <p:cNvCxnSpPr/>
          <p:nvPr/>
        </p:nvCxnSpPr>
        <p:spPr>
          <a:xfrm>
            <a:off x="3124589" y="3806163"/>
            <a:ext cx="0" cy="11828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ccia a destra 18"/>
          <p:cNvSpPr/>
          <p:nvPr/>
        </p:nvSpPr>
        <p:spPr>
          <a:xfrm>
            <a:off x="3491880" y="2836128"/>
            <a:ext cx="1872208" cy="1940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Connettore 1 19"/>
          <p:cNvCxnSpPr/>
          <p:nvPr/>
        </p:nvCxnSpPr>
        <p:spPr>
          <a:xfrm>
            <a:off x="5384522" y="3806164"/>
            <a:ext cx="0" cy="11828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ccia a destra 20"/>
          <p:cNvSpPr/>
          <p:nvPr/>
        </p:nvSpPr>
        <p:spPr>
          <a:xfrm>
            <a:off x="5724128" y="2836127"/>
            <a:ext cx="1872208" cy="1940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asellaDiTesto 21"/>
          <p:cNvSpPr txBox="1"/>
          <p:nvPr/>
        </p:nvSpPr>
        <p:spPr>
          <a:xfrm>
            <a:off x="3596691" y="3398330"/>
            <a:ext cx="16625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cap="small" dirty="0" smtClean="0">
                <a:solidFill>
                  <a:srgbClr val="FF0000"/>
                </a:solidFill>
                <a:latin typeface="+mn-lt"/>
              </a:rPr>
              <a:t>SD </a:t>
            </a:r>
            <a:r>
              <a:rPr lang="it-IT" sz="1400" b="1" cap="small" dirty="0" err="1" smtClean="0">
                <a:solidFill>
                  <a:srgbClr val="FF0000"/>
                </a:solidFill>
                <a:latin typeface="+mn-lt"/>
              </a:rPr>
              <a:t>based</a:t>
            </a:r>
            <a:r>
              <a:rPr lang="it-IT" sz="1400" b="1" cap="small" dirty="0" smtClean="0">
                <a:solidFill>
                  <a:srgbClr val="FF0000"/>
                </a:solidFill>
                <a:latin typeface="+mn-lt"/>
              </a:rPr>
              <a:t> on Dir. 82/711 or Reg.10/2011</a:t>
            </a:r>
            <a:endParaRPr lang="en-US" sz="1400" b="1" cap="small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3" name="CasellaDiTesto 22"/>
          <p:cNvSpPr txBox="1"/>
          <p:nvPr/>
        </p:nvSpPr>
        <p:spPr>
          <a:xfrm rot="5400000">
            <a:off x="7416067" y="3649448"/>
            <a:ext cx="9331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200" b="1" cap="small" dirty="0">
                <a:solidFill>
                  <a:srgbClr val="FF0000"/>
                </a:solidFill>
                <a:latin typeface="+mn-lt"/>
              </a:rPr>
              <a:t>2016</a:t>
            </a:r>
            <a:endParaRPr lang="en-US" sz="2200" b="1" cap="small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4725044" y="508113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cap="small" dirty="0">
                <a:solidFill>
                  <a:srgbClr val="FF0000"/>
                </a:solidFill>
                <a:latin typeface="+mn-lt"/>
              </a:rPr>
              <a:t>31 </a:t>
            </a:r>
            <a:r>
              <a:rPr lang="it-IT" sz="1600" b="1" cap="small" dirty="0" err="1" smtClean="0">
                <a:solidFill>
                  <a:srgbClr val="FF0000"/>
                </a:solidFill>
                <a:latin typeface="+mn-lt"/>
              </a:rPr>
              <a:t>Dec</a:t>
            </a:r>
            <a:r>
              <a:rPr lang="it-IT" sz="1600" b="1" cap="small" dirty="0" smtClean="0">
                <a:solidFill>
                  <a:srgbClr val="FF0000"/>
                </a:solidFill>
                <a:latin typeface="+mn-lt"/>
              </a:rPr>
              <a:t> 2015</a:t>
            </a:r>
            <a:endParaRPr lang="en-US" sz="1600" b="1" cap="small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6" name="CasellaDiTesto 25"/>
          <p:cNvSpPr txBox="1"/>
          <p:nvPr/>
        </p:nvSpPr>
        <p:spPr>
          <a:xfrm>
            <a:off x="5868144" y="349220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cap="small" dirty="0" smtClean="0">
                <a:solidFill>
                  <a:srgbClr val="FF0000"/>
                </a:solidFill>
                <a:latin typeface="+mn-lt"/>
              </a:rPr>
              <a:t>SD </a:t>
            </a:r>
            <a:r>
              <a:rPr lang="it-IT" sz="1400" b="1" cap="small" dirty="0" err="1" smtClean="0">
                <a:solidFill>
                  <a:srgbClr val="FF0000"/>
                </a:solidFill>
                <a:latin typeface="+mn-lt"/>
              </a:rPr>
              <a:t>based</a:t>
            </a:r>
            <a:r>
              <a:rPr lang="it-IT" sz="1400" b="1" cap="small" dirty="0" smtClean="0">
                <a:solidFill>
                  <a:srgbClr val="FF0000"/>
                </a:solidFill>
                <a:latin typeface="+mn-lt"/>
              </a:rPr>
              <a:t> on Reg. 10/2011</a:t>
            </a:r>
            <a:endParaRPr lang="en-US" sz="1400" b="1" cap="small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0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smtClean="0">
                <a:solidFill>
                  <a:srgbClr val="002060"/>
                </a:solidFill>
              </a:rPr>
              <a:t>Quadro legislativo europeo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490225" y="872123"/>
            <a:ext cx="799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002060"/>
                </a:solidFill>
              </a:rPr>
              <a:t>Regulation</a:t>
            </a:r>
            <a:r>
              <a:rPr lang="it-IT" b="1" dirty="0" smtClean="0">
                <a:solidFill>
                  <a:srgbClr val="002060"/>
                </a:solidFill>
              </a:rPr>
              <a:t> 10/2011 – PIM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1593385" y="1333788"/>
            <a:ext cx="6116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err="1" smtClean="0">
                <a:solidFill>
                  <a:srgbClr val="002060"/>
                </a:solidFill>
              </a:rPr>
              <a:t>European</a:t>
            </a:r>
            <a:r>
              <a:rPr lang="it-IT" sz="2000" b="1" dirty="0" smtClean="0">
                <a:solidFill>
                  <a:srgbClr val="002060"/>
                </a:solidFill>
              </a:rPr>
              <a:t> </a:t>
            </a:r>
            <a:r>
              <a:rPr lang="it-IT" sz="2000" b="1" dirty="0" err="1" smtClean="0">
                <a:solidFill>
                  <a:srgbClr val="002060"/>
                </a:solidFill>
              </a:rPr>
              <a:t>Comission’s</a:t>
            </a:r>
            <a:r>
              <a:rPr lang="it-IT" sz="2000" b="1" dirty="0" smtClean="0">
                <a:solidFill>
                  <a:srgbClr val="002060"/>
                </a:solidFill>
              </a:rPr>
              <a:t> </a:t>
            </a:r>
            <a:r>
              <a:rPr lang="it-IT" sz="2000" b="1" dirty="0" err="1" smtClean="0">
                <a:solidFill>
                  <a:srgbClr val="002060"/>
                </a:solidFill>
              </a:rPr>
              <a:t>Guidelines</a:t>
            </a:r>
            <a:r>
              <a:rPr lang="it-IT" sz="2000" b="1" dirty="0" smtClean="0">
                <a:solidFill>
                  <a:srgbClr val="002060"/>
                </a:solidFill>
              </a:rPr>
              <a:t> on Reg 10/2011</a:t>
            </a:r>
            <a:endParaRPr lang="it-IT" sz="2000" b="1" dirty="0">
              <a:solidFill>
                <a:srgbClr val="002060"/>
              </a:solidFill>
            </a:endParaRPr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2605080744"/>
              </p:ext>
            </p:extLst>
          </p:nvPr>
        </p:nvGraphicFramePr>
        <p:xfrm>
          <a:off x="381425" y="1916832"/>
          <a:ext cx="825763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1680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831454" y="1268760"/>
            <a:ext cx="726893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>
                <a:solidFill>
                  <a:srgbClr val="002060"/>
                </a:solidFill>
              </a:rPr>
              <a:t>Agenda:</a:t>
            </a:r>
          </a:p>
          <a:p>
            <a:endParaRPr lang="en-US" sz="28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materiali ed oggetti a contatto con alimenti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dichiarazione di conformità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smtClean="0">
                <a:solidFill>
                  <a:srgbClr val="002060"/>
                </a:solidFill>
              </a:rPr>
              <a:t>quadro legislativo europeo</a:t>
            </a:r>
          </a:p>
          <a:p>
            <a:pPr marL="514350" indent="-514350">
              <a:lnSpc>
                <a:spcPct val="200000"/>
              </a:lnSpc>
              <a:buFont typeface="Wingdings" pitchFamily="2" charset="2"/>
              <a:buChar char="ü"/>
            </a:pPr>
            <a:r>
              <a:rPr lang="it-IT" sz="2400" dirty="0" err="1" smtClean="0">
                <a:solidFill>
                  <a:srgbClr val="FF0000"/>
                </a:solidFill>
              </a:rPr>
              <a:t>Inks</a:t>
            </a:r>
            <a:endParaRPr lang="it-IT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76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659" y="1772816"/>
            <a:ext cx="7421495" cy="4029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68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473602" y="856214"/>
            <a:ext cx="7194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Swiss Ordinance on materials and </a:t>
            </a:r>
            <a:r>
              <a:rPr lang="en-US" b="1" dirty="0" smtClean="0">
                <a:solidFill>
                  <a:srgbClr val="002060"/>
                </a:solidFill>
              </a:rPr>
              <a:t>articles (SR817.023.21) Section </a:t>
            </a:r>
            <a:r>
              <a:rPr lang="en-US" b="1" dirty="0">
                <a:solidFill>
                  <a:srgbClr val="002060"/>
                </a:solidFill>
              </a:rPr>
              <a:t>8b "Packaging </a:t>
            </a:r>
            <a:r>
              <a:rPr lang="en-US" b="1" dirty="0" smtClean="0">
                <a:solidFill>
                  <a:srgbClr val="002060"/>
                </a:solidFill>
              </a:rPr>
              <a:t>inks“ (1 </a:t>
            </a:r>
            <a:r>
              <a:rPr lang="en-US" b="1" dirty="0" err="1" smtClean="0">
                <a:solidFill>
                  <a:srgbClr val="002060"/>
                </a:solidFill>
              </a:rPr>
              <a:t>aprile</a:t>
            </a:r>
            <a:r>
              <a:rPr lang="en-US" b="1" dirty="0" smtClean="0">
                <a:solidFill>
                  <a:srgbClr val="002060"/>
                </a:solidFill>
              </a:rPr>
              <a:t> 2010)</a:t>
            </a:r>
            <a:endParaRPr lang="it-IT" b="1" dirty="0">
              <a:solidFill>
                <a:srgbClr val="002060"/>
              </a:solidFill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576209" y="2420888"/>
            <a:ext cx="7868065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200" b="1" dirty="0" smtClean="0">
                <a:solidFill>
                  <a:srgbClr val="002060"/>
                </a:solidFill>
              </a:rPr>
              <a:t>Gli inchiostri devono essere:</a:t>
            </a:r>
          </a:p>
          <a:p>
            <a:endParaRPr lang="it-IT" sz="22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dirty="0" err="1" smtClean="0">
                <a:solidFill>
                  <a:srgbClr val="002060"/>
                </a:solidFill>
              </a:rPr>
              <a:t>Prodotti</a:t>
            </a:r>
            <a:r>
              <a:rPr lang="en-US" sz="2200" dirty="0" smtClean="0">
                <a:solidFill>
                  <a:srgbClr val="002060"/>
                </a:solidFill>
              </a:rPr>
              <a:t> in </a:t>
            </a:r>
            <a:r>
              <a:rPr lang="en-US" sz="2200" dirty="0" err="1" smtClean="0">
                <a:solidFill>
                  <a:srgbClr val="002060"/>
                </a:solidFill>
              </a:rPr>
              <a:t>accordo</a:t>
            </a:r>
            <a:r>
              <a:rPr lang="en-US" sz="2200" dirty="0" smtClean="0">
                <a:solidFill>
                  <a:srgbClr val="002060"/>
                </a:solidFill>
              </a:rPr>
              <a:t> con GMP </a:t>
            </a:r>
            <a:r>
              <a:rPr lang="en-US" sz="2200" dirty="0" err="1" smtClean="0">
                <a:solidFill>
                  <a:srgbClr val="002060"/>
                </a:solidFill>
              </a:rPr>
              <a:t>industriali</a:t>
            </a:r>
            <a:endParaRPr lang="en-US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dirty="0" err="1" smtClean="0">
                <a:solidFill>
                  <a:srgbClr val="002060"/>
                </a:solidFill>
              </a:rPr>
              <a:t>Formulati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esclusivamente</a:t>
            </a:r>
            <a:r>
              <a:rPr lang="en-US" sz="2200" dirty="0" smtClean="0">
                <a:solidFill>
                  <a:srgbClr val="002060"/>
                </a:solidFill>
              </a:rPr>
              <a:t> con 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listate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presenti</a:t>
            </a:r>
            <a:r>
              <a:rPr lang="en-US" sz="2200" dirty="0" smtClean="0">
                <a:solidFill>
                  <a:srgbClr val="002060"/>
                </a:solidFill>
              </a:rPr>
              <a:t> o </a:t>
            </a:r>
            <a:r>
              <a:rPr lang="en-US" sz="2200" dirty="0" err="1" smtClean="0">
                <a:solidFill>
                  <a:srgbClr val="002060"/>
                </a:solidFill>
              </a:rPr>
              <a:t>nello</a:t>
            </a:r>
            <a:r>
              <a:rPr lang="en-US" sz="2200" dirty="0" smtClean="0">
                <a:solidFill>
                  <a:srgbClr val="002060"/>
                </a:solidFill>
              </a:rPr>
              <a:t>  </a:t>
            </a:r>
            <a:r>
              <a:rPr lang="en-US" sz="2200" dirty="0" err="1">
                <a:solidFill>
                  <a:srgbClr val="002060"/>
                </a:solidFill>
              </a:rPr>
              <a:t>a</a:t>
            </a:r>
            <a:r>
              <a:rPr lang="en-US" sz="2200" dirty="0" err="1" smtClean="0">
                <a:solidFill>
                  <a:srgbClr val="002060"/>
                </a:solidFill>
              </a:rPr>
              <a:t>llegato</a:t>
            </a:r>
            <a:r>
              <a:rPr lang="en-US" sz="2200" dirty="0" smtClean="0">
                <a:solidFill>
                  <a:srgbClr val="002060"/>
                </a:solidFill>
              </a:rPr>
              <a:t> 1 (≡ </a:t>
            </a:r>
            <a:r>
              <a:rPr lang="en-US" sz="2200" dirty="0" err="1" smtClean="0">
                <a:solidFill>
                  <a:srgbClr val="002060"/>
                </a:solidFill>
              </a:rPr>
              <a:t>Allegato</a:t>
            </a:r>
            <a:r>
              <a:rPr lang="en-US" sz="2200" dirty="0" smtClean="0">
                <a:solidFill>
                  <a:srgbClr val="002060"/>
                </a:solidFill>
              </a:rPr>
              <a:t> 1 del </a:t>
            </a:r>
            <a:r>
              <a:rPr lang="en-US" sz="2200" dirty="0" err="1" smtClean="0">
                <a:solidFill>
                  <a:srgbClr val="002060"/>
                </a:solidFill>
              </a:rPr>
              <a:t>Regolamento</a:t>
            </a:r>
            <a:r>
              <a:rPr lang="en-US" sz="2200" dirty="0" smtClean="0">
                <a:solidFill>
                  <a:srgbClr val="002060"/>
                </a:solidFill>
              </a:rPr>
              <a:t> (EU) 10/2011) o </a:t>
            </a:r>
            <a:r>
              <a:rPr lang="en-US" sz="2200" dirty="0" err="1" smtClean="0">
                <a:solidFill>
                  <a:srgbClr val="002060"/>
                </a:solidFill>
              </a:rPr>
              <a:t>nello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allegato</a:t>
            </a:r>
            <a:r>
              <a:rPr lang="en-US" sz="2200" dirty="0" smtClean="0">
                <a:solidFill>
                  <a:srgbClr val="002060"/>
                </a:solidFill>
              </a:rPr>
              <a:t> 6 (</a:t>
            </a:r>
            <a:r>
              <a:rPr lang="en-US" sz="2200" dirty="0" err="1" smtClean="0">
                <a:solidFill>
                  <a:srgbClr val="002060"/>
                </a:solidFill>
              </a:rPr>
              <a:t>lista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delle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autorizzate</a:t>
            </a:r>
            <a:r>
              <a:rPr lang="en-US" sz="2200" dirty="0" smtClean="0">
                <a:solidFill>
                  <a:srgbClr val="002060"/>
                </a:solidFill>
              </a:rPr>
              <a:t> per la </a:t>
            </a:r>
            <a:r>
              <a:rPr lang="en-US" sz="2200" dirty="0" err="1" smtClean="0">
                <a:solidFill>
                  <a:srgbClr val="002060"/>
                </a:solidFill>
              </a:rPr>
              <a:t>produzione</a:t>
            </a:r>
            <a:r>
              <a:rPr lang="en-US" sz="2200" dirty="0" smtClean="0">
                <a:solidFill>
                  <a:srgbClr val="002060"/>
                </a:solidFill>
              </a:rPr>
              <a:t> di </a:t>
            </a:r>
            <a:r>
              <a:rPr lang="en-US" sz="2200" dirty="0" err="1" smtClean="0">
                <a:solidFill>
                  <a:srgbClr val="002060"/>
                </a:solidFill>
              </a:rPr>
              <a:t>inchiostri</a:t>
            </a:r>
            <a:r>
              <a:rPr lang="en-US" sz="2200" dirty="0" smtClean="0">
                <a:solidFill>
                  <a:srgbClr val="002060"/>
                </a:solidFill>
              </a:rPr>
              <a:t>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831854"/>
            <a:ext cx="824931" cy="61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89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576209" y="2780928"/>
            <a:ext cx="786806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2200" dirty="0" err="1" smtClean="0">
                <a:solidFill>
                  <a:srgbClr val="002060"/>
                </a:solidFill>
              </a:rPr>
              <a:t>Lista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>
                <a:solidFill>
                  <a:srgbClr val="002060"/>
                </a:solidFill>
              </a:rPr>
              <a:t>A: 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valutate</a:t>
            </a:r>
            <a:r>
              <a:rPr lang="en-US" sz="2200" dirty="0" smtClean="0">
                <a:solidFill>
                  <a:srgbClr val="002060"/>
                </a:solidFill>
              </a:rPr>
              <a:t> (SML</a:t>
            </a:r>
            <a:r>
              <a:rPr lang="en-US" sz="2200" dirty="0">
                <a:solidFill>
                  <a:srgbClr val="002060"/>
                </a:solidFill>
              </a:rPr>
              <a:t>, OML)</a:t>
            </a:r>
          </a:p>
          <a:p>
            <a:pPr>
              <a:lnSpc>
                <a:spcPct val="250000"/>
              </a:lnSpc>
            </a:pPr>
            <a:r>
              <a:rPr lang="en-US" sz="2200" dirty="0" err="1" smtClean="0">
                <a:solidFill>
                  <a:srgbClr val="002060"/>
                </a:solidFill>
              </a:rPr>
              <a:t>Lista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>
                <a:solidFill>
                  <a:srgbClr val="002060"/>
                </a:solidFill>
              </a:rPr>
              <a:t>B: 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r>
              <a:rPr lang="en-US" sz="2200" dirty="0" smtClean="0">
                <a:solidFill>
                  <a:srgbClr val="002060"/>
                </a:solidFill>
              </a:rPr>
              <a:t> non </a:t>
            </a:r>
            <a:r>
              <a:rPr lang="en-US" sz="2200" dirty="0" err="1" smtClean="0">
                <a:solidFill>
                  <a:srgbClr val="002060"/>
                </a:solidFill>
              </a:rPr>
              <a:t>valutate</a:t>
            </a:r>
            <a:r>
              <a:rPr lang="en-US" sz="2200" dirty="0" smtClean="0">
                <a:solidFill>
                  <a:srgbClr val="002060"/>
                </a:solidFill>
              </a:rPr>
              <a:t> (10 </a:t>
            </a:r>
            <a:r>
              <a:rPr lang="en-US" sz="2200" dirty="0">
                <a:solidFill>
                  <a:srgbClr val="002060"/>
                </a:solidFill>
              </a:rPr>
              <a:t>ppb</a:t>
            </a:r>
            <a:r>
              <a:rPr lang="en-US" sz="2200" dirty="0" smtClean="0">
                <a:solidFill>
                  <a:srgbClr val="002060"/>
                </a:solidFill>
              </a:rPr>
              <a:t>)</a:t>
            </a:r>
            <a:endParaRPr lang="en-US" sz="2200" dirty="0">
              <a:solidFill>
                <a:srgbClr val="00206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319" y="829061"/>
            <a:ext cx="824931" cy="61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473602" y="856214"/>
            <a:ext cx="7194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Swiss Ordinance on materials and </a:t>
            </a:r>
            <a:r>
              <a:rPr lang="en-US" b="1" dirty="0" smtClean="0">
                <a:solidFill>
                  <a:srgbClr val="002060"/>
                </a:solidFill>
              </a:rPr>
              <a:t>articles (SR817.023.21) Section </a:t>
            </a:r>
            <a:r>
              <a:rPr lang="en-US" b="1" dirty="0">
                <a:solidFill>
                  <a:srgbClr val="002060"/>
                </a:solidFill>
              </a:rPr>
              <a:t>8b "Packaging </a:t>
            </a:r>
            <a:r>
              <a:rPr lang="en-US" b="1" dirty="0" smtClean="0">
                <a:solidFill>
                  <a:srgbClr val="002060"/>
                </a:solidFill>
              </a:rPr>
              <a:t>inks“ (1 </a:t>
            </a:r>
            <a:r>
              <a:rPr lang="en-US" b="1" dirty="0" err="1" smtClean="0">
                <a:solidFill>
                  <a:srgbClr val="002060"/>
                </a:solidFill>
              </a:rPr>
              <a:t>aprile</a:t>
            </a:r>
            <a:r>
              <a:rPr lang="en-US" b="1" dirty="0" smtClean="0">
                <a:solidFill>
                  <a:srgbClr val="002060"/>
                </a:solidFill>
              </a:rPr>
              <a:t> 2010)</a:t>
            </a:r>
            <a:endParaRPr lang="it-IT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3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1401032" y="1556792"/>
            <a:ext cx="6480720" cy="426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err="1" smtClean="0">
                <a:solidFill>
                  <a:srgbClr val="002060"/>
                </a:solidFill>
              </a:rPr>
              <a:t>Sostanze</a:t>
            </a:r>
            <a:r>
              <a:rPr lang="en-US" sz="2200" b="1" dirty="0" smtClean="0">
                <a:solidFill>
                  <a:srgbClr val="002060"/>
                </a:solidFill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</a:rPr>
              <a:t>listate</a:t>
            </a:r>
            <a:r>
              <a:rPr lang="en-US" sz="2200" b="1" dirty="0" smtClean="0">
                <a:solidFill>
                  <a:srgbClr val="002060"/>
                </a:solidFill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</a:rPr>
              <a:t>nell’allegato</a:t>
            </a:r>
            <a:r>
              <a:rPr lang="en-US" sz="2200" b="1" dirty="0" smtClean="0">
                <a:solidFill>
                  <a:srgbClr val="002060"/>
                </a:solidFill>
              </a:rPr>
              <a:t> 6</a:t>
            </a:r>
          </a:p>
          <a:p>
            <a:endParaRPr lang="en-US" sz="22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dirty="0" err="1" smtClean="0">
                <a:solidFill>
                  <a:srgbClr val="002060"/>
                </a:solidFill>
              </a:rPr>
              <a:t>liste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basate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su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EuPia</a:t>
            </a:r>
            <a:r>
              <a:rPr lang="en-US" sz="2200" dirty="0" smtClean="0">
                <a:solidFill>
                  <a:srgbClr val="002060"/>
                </a:solidFill>
              </a:rPr>
              <a:t> “Inventory list” </a:t>
            </a:r>
          </a:p>
          <a:p>
            <a:pPr>
              <a:lnSpc>
                <a:spcPct val="150000"/>
              </a:lnSpc>
            </a:pPr>
            <a:endParaRPr lang="en-US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dirty="0" err="1" smtClean="0">
                <a:solidFill>
                  <a:srgbClr val="002060"/>
                </a:solidFill>
              </a:rPr>
              <a:t>suddivise</a:t>
            </a:r>
            <a:r>
              <a:rPr lang="en-US" sz="2200" dirty="0" smtClean="0">
                <a:solidFill>
                  <a:srgbClr val="002060"/>
                </a:solidFill>
              </a:rPr>
              <a:t> in 5 </a:t>
            </a:r>
            <a:r>
              <a:rPr lang="en-US" sz="2200" dirty="0" err="1" smtClean="0">
                <a:solidFill>
                  <a:srgbClr val="002060"/>
                </a:solidFill>
              </a:rPr>
              <a:t>categorie</a:t>
            </a:r>
            <a:r>
              <a:rPr lang="en-US" sz="2200" dirty="0" smtClean="0">
                <a:solidFill>
                  <a:srgbClr val="002060"/>
                </a:solidFill>
              </a:rPr>
              <a:t>:</a:t>
            </a:r>
          </a:p>
          <a:p>
            <a:r>
              <a:rPr lang="en-US" sz="2200" dirty="0">
                <a:solidFill>
                  <a:srgbClr val="002060"/>
                </a:solidFill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</a:rPr>
              <a:t>monomeri</a:t>
            </a:r>
            <a:r>
              <a:rPr lang="en-US" sz="2200" dirty="0" smtClean="0">
                <a:solidFill>
                  <a:srgbClr val="002060"/>
                </a:solidFill>
              </a:rPr>
              <a:t> per </a:t>
            </a:r>
            <a:r>
              <a:rPr lang="en-US" sz="2200" dirty="0" err="1" smtClean="0">
                <a:solidFill>
                  <a:srgbClr val="002060"/>
                </a:solidFill>
              </a:rPr>
              <a:t>polimeri</a:t>
            </a:r>
            <a:endParaRPr lang="en-US" sz="2200" dirty="0" smtClean="0">
              <a:solidFill>
                <a:srgbClr val="002060"/>
              </a:solidFill>
            </a:endParaRPr>
          </a:p>
          <a:p>
            <a:r>
              <a:rPr lang="en-US" sz="2200" dirty="0" smtClean="0">
                <a:solidFill>
                  <a:srgbClr val="002060"/>
                </a:solidFill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</a:rPr>
              <a:t>coloranti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</a:p>
          <a:p>
            <a:r>
              <a:rPr lang="en-US" sz="2200" dirty="0">
                <a:solidFill>
                  <a:srgbClr val="002060"/>
                </a:solidFill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</a:rPr>
              <a:t>solventi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</a:p>
          <a:p>
            <a:r>
              <a:rPr lang="en-US" sz="2200" dirty="0">
                <a:solidFill>
                  <a:srgbClr val="002060"/>
                </a:solidFill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</a:rPr>
              <a:t>additivi</a:t>
            </a:r>
            <a:endParaRPr lang="en-US" sz="2200" dirty="0">
              <a:solidFill>
                <a:srgbClr val="002060"/>
              </a:solidFill>
            </a:endParaRPr>
          </a:p>
          <a:p>
            <a:r>
              <a:rPr lang="en-US" sz="2200" dirty="0" smtClean="0">
                <a:solidFill>
                  <a:srgbClr val="002060"/>
                </a:solidFill>
              </a:rPr>
              <a:t>	</a:t>
            </a:r>
            <a:r>
              <a:rPr lang="en-US" sz="2200" dirty="0" err="1" smtClean="0">
                <a:solidFill>
                  <a:srgbClr val="002060"/>
                </a:solidFill>
              </a:rPr>
              <a:t>fotoiniziatori</a:t>
            </a:r>
            <a:endParaRPr lang="en-US" sz="2200" dirty="0">
              <a:solidFill>
                <a:srgbClr val="002060"/>
              </a:solidFill>
            </a:endParaRPr>
          </a:p>
          <a:p>
            <a:endParaRPr lang="it-IT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319" y="861543"/>
            <a:ext cx="824931" cy="61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473602" y="856214"/>
            <a:ext cx="7194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Swiss Ordinance on materials and </a:t>
            </a:r>
            <a:r>
              <a:rPr lang="en-US" b="1" dirty="0" smtClean="0">
                <a:solidFill>
                  <a:srgbClr val="002060"/>
                </a:solidFill>
              </a:rPr>
              <a:t>articles (SR817.023.21) Section </a:t>
            </a:r>
            <a:r>
              <a:rPr lang="en-US" b="1" dirty="0">
                <a:solidFill>
                  <a:srgbClr val="002060"/>
                </a:solidFill>
              </a:rPr>
              <a:t>8b "Packaging </a:t>
            </a:r>
            <a:r>
              <a:rPr lang="en-US" b="1" dirty="0" smtClean="0">
                <a:solidFill>
                  <a:srgbClr val="002060"/>
                </a:solidFill>
              </a:rPr>
              <a:t>inks“ (1 </a:t>
            </a:r>
            <a:r>
              <a:rPr lang="en-US" b="1" dirty="0" err="1" smtClean="0">
                <a:solidFill>
                  <a:srgbClr val="002060"/>
                </a:solidFill>
              </a:rPr>
              <a:t>aprile</a:t>
            </a:r>
            <a:r>
              <a:rPr lang="en-US" b="1" dirty="0" smtClean="0">
                <a:solidFill>
                  <a:srgbClr val="002060"/>
                </a:solidFill>
              </a:rPr>
              <a:t> 2010)</a:t>
            </a:r>
            <a:endParaRPr lang="it-IT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8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1403648" y="1988892"/>
            <a:ext cx="6912768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200" b="1" dirty="0" smtClean="0">
                <a:solidFill>
                  <a:srgbClr val="002060"/>
                </a:solidFill>
              </a:rPr>
              <a:t>Allegato 6 - </a:t>
            </a:r>
            <a:r>
              <a:rPr lang="it-IT" sz="2200" b="1" dirty="0">
                <a:solidFill>
                  <a:srgbClr val="002060"/>
                </a:solidFill>
              </a:rPr>
              <a:t>Version 4 (1 April 2013</a:t>
            </a:r>
            <a:r>
              <a:rPr lang="it-IT" sz="2200" b="1" dirty="0" smtClean="0">
                <a:solidFill>
                  <a:srgbClr val="002060"/>
                </a:solidFill>
              </a:rPr>
              <a:t>)</a:t>
            </a:r>
          </a:p>
          <a:p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200" dirty="0" smtClean="0">
                <a:solidFill>
                  <a:srgbClr val="002060"/>
                </a:solidFill>
              </a:rPr>
              <a:t>No cambiamenti sostanziali per le formulazioni di inchiostri esistenti</a:t>
            </a:r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200" dirty="0" smtClean="0">
                <a:solidFill>
                  <a:srgbClr val="002060"/>
                </a:solidFill>
              </a:rPr>
              <a:t>5 nuove sostanze listate</a:t>
            </a:r>
            <a:endParaRPr lang="it-IT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dirty="0" err="1" smtClean="0">
                <a:solidFill>
                  <a:srgbClr val="002060"/>
                </a:solidFill>
              </a:rPr>
              <a:t>Modificati</a:t>
            </a:r>
            <a:r>
              <a:rPr lang="en-US" sz="2200" dirty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limiti</a:t>
            </a:r>
            <a:r>
              <a:rPr lang="en-US" sz="2200" dirty="0" smtClean="0">
                <a:solidFill>
                  <a:srgbClr val="002060"/>
                </a:solidFill>
              </a:rPr>
              <a:t> di SM per circa 55 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endParaRPr lang="en-US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dirty="0" smtClean="0">
                <a:solidFill>
                  <a:srgbClr val="002060"/>
                </a:solidFill>
              </a:rPr>
              <a:t>2 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passate</a:t>
            </a:r>
            <a:r>
              <a:rPr lang="en-US" sz="2200" dirty="0" smtClean="0">
                <a:solidFill>
                  <a:srgbClr val="002060"/>
                </a:solidFill>
              </a:rPr>
              <a:t> da </a:t>
            </a:r>
            <a:r>
              <a:rPr lang="en-US" sz="2200" dirty="0" err="1" smtClean="0">
                <a:solidFill>
                  <a:srgbClr val="002060"/>
                </a:solidFill>
              </a:rPr>
              <a:t>Lista</a:t>
            </a:r>
            <a:r>
              <a:rPr lang="en-US" sz="2200" dirty="0" smtClean="0">
                <a:solidFill>
                  <a:srgbClr val="002060"/>
                </a:solidFill>
              </a:rPr>
              <a:t> A </a:t>
            </a:r>
            <a:r>
              <a:rPr lang="en-US" sz="2200" dirty="0" err="1" smtClean="0">
                <a:solidFill>
                  <a:srgbClr val="002060"/>
                </a:solidFill>
              </a:rPr>
              <a:t>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Lista</a:t>
            </a:r>
            <a:r>
              <a:rPr lang="en-US" sz="2200" dirty="0" smtClean="0">
                <a:solidFill>
                  <a:srgbClr val="002060"/>
                </a:solidFill>
              </a:rPr>
              <a:t> B</a:t>
            </a:r>
            <a:endParaRPr lang="en-US" sz="2200" dirty="0">
              <a:solidFill>
                <a:srgbClr val="00206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319" y="855373"/>
            <a:ext cx="824931" cy="61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ttangolo 10"/>
          <p:cNvSpPr/>
          <p:nvPr/>
        </p:nvSpPr>
        <p:spPr>
          <a:xfrm>
            <a:off x="473602" y="856214"/>
            <a:ext cx="7194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Swiss Ordinance on materials and </a:t>
            </a:r>
            <a:r>
              <a:rPr lang="en-US" b="1" dirty="0" smtClean="0">
                <a:solidFill>
                  <a:srgbClr val="002060"/>
                </a:solidFill>
              </a:rPr>
              <a:t>articles (SR817.023.21) Section </a:t>
            </a:r>
            <a:r>
              <a:rPr lang="en-US" b="1" dirty="0">
                <a:solidFill>
                  <a:srgbClr val="002060"/>
                </a:solidFill>
              </a:rPr>
              <a:t>8b "Packaging </a:t>
            </a:r>
            <a:r>
              <a:rPr lang="en-US" b="1" dirty="0" smtClean="0">
                <a:solidFill>
                  <a:srgbClr val="002060"/>
                </a:solidFill>
              </a:rPr>
              <a:t>inks“ (1 </a:t>
            </a:r>
            <a:r>
              <a:rPr lang="en-US" b="1" dirty="0" err="1" smtClean="0">
                <a:solidFill>
                  <a:srgbClr val="002060"/>
                </a:solidFill>
              </a:rPr>
              <a:t>aprile</a:t>
            </a:r>
            <a:r>
              <a:rPr lang="en-US" b="1" dirty="0" smtClean="0">
                <a:solidFill>
                  <a:srgbClr val="002060"/>
                </a:solidFill>
              </a:rPr>
              <a:t> 2010)</a:t>
            </a:r>
            <a:endParaRPr lang="it-IT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4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553313" y="856781"/>
            <a:ext cx="63553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i="1" dirty="0" err="1" smtClean="0">
                <a:solidFill>
                  <a:srgbClr val="002060"/>
                </a:solidFill>
              </a:rPr>
              <a:t>Draft</a:t>
            </a:r>
            <a:r>
              <a:rPr lang="it-IT" b="1" i="1" dirty="0" smtClean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German</a:t>
            </a:r>
            <a:r>
              <a:rPr lang="it-IT" b="1" dirty="0">
                <a:solidFill>
                  <a:srgbClr val="002060"/>
                </a:solidFill>
              </a:rPr>
              <a:t> Printing </a:t>
            </a:r>
            <a:r>
              <a:rPr lang="it-IT" b="1" dirty="0" err="1">
                <a:solidFill>
                  <a:srgbClr val="002060"/>
                </a:solidFill>
              </a:rPr>
              <a:t>Inks</a:t>
            </a:r>
            <a:r>
              <a:rPr lang="it-IT" b="1" dirty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Ordinance</a:t>
            </a:r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11560" y="1916832"/>
            <a:ext cx="78488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200" dirty="0" err="1" smtClean="0">
                <a:solidFill>
                  <a:srgbClr val="002060"/>
                </a:solidFill>
              </a:rPr>
              <a:t>Emendamento</a:t>
            </a:r>
            <a:r>
              <a:rPr lang="de-DE" sz="2200" dirty="0" smtClean="0">
                <a:solidFill>
                  <a:srgbClr val="002060"/>
                </a:solidFill>
              </a:rPr>
              <a:t> del Bedarfsgegenständeverordnung </a:t>
            </a:r>
          </a:p>
          <a:p>
            <a:r>
              <a:rPr lang="it-IT" dirty="0" smtClean="0">
                <a:solidFill>
                  <a:srgbClr val="002060"/>
                </a:solidFill>
              </a:rPr>
              <a:t>(</a:t>
            </a:r>
            <a:r>
              <a:rPr lang="it-IT" dirty="0" err="1" smtClean="0">
                <a:solidFill>
                  <a:srgbClr val="002060"/>
                </a:solidFill>
              </a:rPr>
              <a:t>German</a:t>
            </a:r>
            <a:r>
              <a:rPr lang="it-IT" dirty="0" smtClean="0">
                <a:solidFill>
                  <a:srgbClr val="002060"/>
                </a:solidFill>
              </a:rPr>
              <a:t> </a:t>
            </a:r>
            <a:r>
              <a:rPr lang="it-IT" dirty="0">
                <a:solidFill>
                  <a:srgbClr val="002060"/>
                </a:solidFill>
              </a:rPr>
              <a:t>Consumer </a:t>
            </a:r>
            <a:r>
              <a:rPr lang="it-IT" dirty="0" err="1">
                <a:solidFill>
                  <a:srgbClr val="002060"/>
                </a:solidFill>
              </a:rPr>
              <a:t>Goods</a:t>
            </a:r>
            <a:r>
              <a:rPr lang="it-IT" dirty="0">
                <a:solidFill>
                  <a:srgbClr val="002060"/>
                </a:solidFill>
              </a:rPr>
              <a:t> </a:t>
            </a:r>
            <a:r>
              <a:rPr lang="it-IT" dirty="0" err="1">
                <a:solidFill>
                  <a:srgbClr val="002060"/>
                </a:solidFill>
              </a:rPr>
              <a:t>Ordinance</a:t>
            </a:r>
            <a:r>
              <a:rPr lang="it-IT" dirty="0" smtClean="0">
                <a:solidFill>
                  <a:srgbClr val="002060"/>
                </a:solidFill>
              </a:rPr>
              <a:t>)</a:t>
            </a:r>
          </a:p>
          <a:p>
            <a:endParaRPr lang="it-IT" dirty="0">
              <a:solidFill>
                <a:srgbClr val="002060"/>
              </a:solidFill>
            </a:endParaRPr>
          </a:p>
          <a:p>
            <a:pPr>
              <a:lnSpc>
                <a:spcPct val="200000"/>
              </a:lnSpc>
            </a:pPr>
            <a:r>
              <a:rPr lang="it-IT" sz="2200" dirty="0" err="1">
                <a:solidFill>
                  <a:srgbClr val="002060"/>
                </a:solidFill>
              </a:rPr>
              <a:t>Dec</a:t>
            </a:r>
            <a:r>
              <a:rPr lang="it-IT" sz="2200" dirty="0">
                <a:solidFill>
                  <a:srgbClr val="002060"/>
                </a:solidFill>
              </a:rPr>
              <a:t> 2010: </a:t>
            </a:r>
            <a:r>
              <a:rPr lang="it-IT" sz="2200" dirty="0" smtClean="0">
                <a:solidFill>
                  <a:srgbClr val="002060"/>
                </a:solidFill>
              </a:rPr>
              <a:t>introduzione</a:t>
            </a:r>
            <a:endParaRPr lang="it-IT" sz="2200" dirty="0">
              <a:solidFill>
                <a:srgbClr val="002060"/>
              </a:solidFill>
            </a:endParaRPr>
          </a:p>
          <a:p>
            <a:pPr>
              <a:lnSpc>
                <a:spcPct val="200000"/>
              </a:lnSpc>
            </a:pPr>
            <a:r>
              <a:rPr lang="it-IT" sz="2200" dirty="0" err="1">
                <a:solidFill>
                  <a:srgbClr val="002060"/>
                </a:solidFill>
              </a:rPr>
              <a:t>Nov</a:t>
            </a:r>
            <a:r>
              <a:rPr lang="it-IT" sz="2200" dirty="0">
                <a:solidFill>
                  <a:srgbClr val="002060"/>
                </a:solidFill>
              </a:rPr>
              <a:t> 2011: </a:t>
            </a:r>
            <a:r>
              <a:rPr lang="it-IT" sz="2200" dirty="0" smtClean="0">
                <a:solidFill>
                  <a:srgbClr val="002060"/>
                </a:solidFill>
              </a:rPr>
              <a:t>secondo </a:t>
            </a:r>
            <a:r>
              <a:rPr lang="it-IT" sz="2200" dirty="0" err="1" smtClean="0">
                <a:solidFill>
                  <a:srgbClr val="002060"/>
                </a:solidFill>
              </a:rPr>
              <a:t>draft</a:t>
            </a:r>
            <a:endParaRPr lang="it-IT" sz="2200" dirty="0">
              <a:solidFill>
                <a:srgbClr val="002060"/>
              </a:solidFill>
            </a:endParaRPr>
          </a:p>
          <a:p>
            <a:pPr>
              <a:lnSpc>
                <a:spcPct val="200000"/>
              </a:lnSpc>
            </a:pPr>
            <a:r>
              <a:rPr lang="it-IT" sz="2200" dirty="0" err="1">
                <a:solidFill>
                  <a:srgbClr val="002060"/>
                </a:solidFill>
              </a:rPr>
              <a:t>Feb</a:t>
            </a:r>
            <a:r>
              <a:rPr lang="it-IT" sz="2200" dirty="0">
                <a:solidFill>
                  <a:srgbClr val="002060"/>
                </a:solidFill>
              </a:rPr>
              <a:t> 2013: </a:t>
            </a:r>
            <a:r>
              <a:rPr lang="it-IT" sz="2200" dirty="0" smtClean="0">
                <a:solidFill>
                  <a:srgbClr val="002060"/>
                </a:solidFill>
              </a:rPr>
              <a:t>terzo </a:t>
            </a:r>
            <a:r>
              <a:rPr lang="it-IT" sz="2200" dirty="0" err="1" smtClean="0">
                <a:solidFill>
                  <a:srgbClr val="002060"/>
                </a:solidFill>
              </a:rPr>
              <a:t>draft</a:t>
            </a:r>
            <a:endParaRPr lang="it-IT" sz="2200" dirty="0" smtClean="0">
              <a:solidFill>
                <a:srgbClr val="002060"/>
              </a:solidFill>
            </a:endParaRPr>
          </a:p>
          <a:p>
            <a:pPr>
              <a:lnSpc>
                <a:spcPct val="200000"/>
              </a:lnSpc>
            </a:pPr>
            <a:endParaRPr lang="it-IT" sz="2200" dirty="0">
              <a:solidFill>
                <a:srgbClr val="00206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516" y="856781"/>
            <a:ext cx="907882" cy="60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102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11560" y="1916832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sz="2200" dirty="0">
              <a:solidFill>
                <a:srgbClr val="002060"/>
              </a:solidFill>
            </a:endParaRPr>
          </a:p>
          <a:p>
            <a:r>
              <a:rPr lang="en-US" sz="2200" dirty="0" err="1" smtClean="0">
                <a:solidFill>
                  <a:srgbClr val="002060"/>
                </a:solidFill>
              </a:rPr>
              <a:t>Basata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su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>
                <a:solidFill>
                  <a:srgbClr val="002060"/>
                </a:solidFill>
              </a:rPr>
              <a:t>CoE</a:t>
            </a:r>
            <a:r>
              <a:rPr lang="en-US" sz="2200" dirty="0">
                <a:solidFill>
                  <a:srgbClr val="002060"/>
                </a:solidFill>
              </a:rPr>
              <a:t> Res AP (2005)2 </a:t>
            </a:r>
            <a:r>
              <a:rPr lang="en-US" sz="2200" dirty="0" smtClean="0">
                <a:solidFill>
                  <a:srgbClr val="002060"/>
                </a:solidFill>
              </a:rPr>
              <a:t>e </a:t>
            </a:r>
            <a:r>
              <a:rPr lang="en-US" sz="2200" dirty="0" err="1" smtClean="0">
                <a:solidFill>
                  <a:srgbClr val="002060"/>
                </a:solidFill>
              </a:rPr>
              <a:t>sull</a:t>
            </a:r>
            <a:r>
              <a:rPr lang="en-US" sz="2200" dirty="0" smtClean="0">
                <a:solidFill>
                  <a:srgbClr val="002060"/>
                </a:solidFill>
              </a:rPr>
              <a:t>’ </a:t>
            </a:r>
            <a:r>
              <a:rPr lang="en-US" sz="2200" dirty="0" err="1" smtClean="0">
                <a:solidFill>
                  <a:srgbClr val="002060"/>
                </a:solidFill>
              </a:rPr>
              <a:t>Ordinanza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Svizzera</a:t>
            </a:r>
            <a:endParaRPr lang="en-US" sz="2200" dirty="0" smtClean="0">
              <a:solidFill>
                <a:srgbClr val="002060"/>
              </a:solidFill>
            </a:endParaRPr>
          </a:p>
          <a:p>
            <a:endParaRPr lang="en-US" sz="2200" dirty="0">
              <a:solidFill>
                <a:srgbClr val="002060"/>
              </a:solidFill>
            </a:endParaRPr>
          </a:p>
          <a:p>
            <a:r>
              <a:rPr lang="en-US" sz="2200" dirty="0" err="1" smtClean="0">
                <a:solidFill>
                  <a:srgbClr val="002060"/>
                </a:solidFill>
              </a:rPr>
              <a:t>Gli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inchiostri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devono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essere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formulati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esclusivamente</a:t>
            </a:r>
            <a:r>
              <a:rPr lang="en-US" sz="2200" dirty="0" smtClean="0">
                <a:solidFill>
                  <a:srgbClr val="002060"/>
                </a:solidFill>
              </a:rPr>
              <a:t> con </a:t>
            </a:r>
            <a:r>
              <a:rPr lang="en-US" sz="2200" dirty="0" err="1" smtClean="0">
                <a:solidFill>
                  <a:srgbClr val="002060"/>
                </a:solidFill>
              </a:rPr>
              <a:t>materie</a:t>
            </a:r>
            <a:r>
              <a:rPr lang="en-US" sz="2200" dirty="0" smtClean="0">
                <a:solidFill>
                  <a:srgbClr val="002060"/>
                </a:solidFill>
              </a:rPr>
              <a:t> prime </a:t>
            </a:r>
            <a:r>
              <a:rPr lang="en-US" sz="2200" dirty="0" err="1" smtClean="0">
                <a:solidFill>
                  <a:srgbClr val="002060"/>
                </a:solidFill>
              </a:rPr>
              <a:t>incluse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nelle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seguenti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liste</a:t>
            </a:r>
            <a:r>
              <a:rPr lang="en-US" sz="2200" dirty="0" smtClean="0">
                <a:solidFill>
                  <a:srgbClr val="002060"/>
                </a:solidFill>
              </a:rPr>
              <a:t> positive:</a:t>
            </a:r>
          </a:p>
          <a:p>
            <a:endParaRPr lang="en-US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b="1" dirty="0" smtClean="0">
                <a:solidFill>
                  <a:srgbClr val="002060"/>
                </a:solidFill>
              </a:rPr>
              <a:t>Positive </a:t>
            </a:r>
            <a:r>
              <a:rPr lang="en-US" sz="2200" b="1" dirty="0">
                <a:solidFill>
                  <a:srgbClr val="002060"/>
                </a:solidFill>
              </a:rPr>
              <a:t>List </a:t>
            </a:r>
            <a:r>
              <a:rPr lang="en-US" sz="2200" dirty="0" smtClean="0">
                <a:solidFill>
                  <a:srgbClr val="002060"/>
                </a:solidFill>
              </a:rPr>
              <a:t>(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r>
              <a:rPr lang="en-US" sz="2200" dirty="0" smtClean="0">
                <a:solidFill>
                  <a:srgbClr val="002060"/>
                </a:solidFill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</a:rPr>
              <a:t>valutate</a:t>
            </a:r>
            <a:r>
              <a:rPr lang="en-US" sz="2200" dirty="0" smtClean="0">
                <a:solidFill>
                  <a:srgbClr val="002060"/>
                </a:solidFill>
              </a:rPr>
              <a:t>, con SML)</a:t>
            </a:r>
            <a:endParaRPr lang="en-US" sz="22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200" b="1" dirty="0" smtClean="0">
                <a:solidFill>
                  <a:srgbClr val="002060"/>
                </a:solidFill>
              </a:rPr>
              <a:t>Inventory </a:t>
            </a:r>
            <a:r>
              <a:rPr lang="en-US" sz="2200" b="1" dirty="0">
                <a:solidFill>
                  <a:srgbClr val="002060"/>
                </a:solidFill>
              </a:rPr>
              <a:t>List </a:t>
            </a:r>
            <a:r>
              <a:rPr lang="en-US" sz="2200" dirty="0" smtClean="0">
                <a:solidFill>
                  <a:srgbClr val="002060"/>
                </a:solidFill>
              </a:rPr>
              <a:t>(</a:t>
            </a:r>
            <a:r>
              <a:rPr lang="en-US" sz="2200" dirty="0" err="1" smtClean="0">
                <a:solidFill>
                  <a:srgbClr val="002060"/>
                </a:solidFill>
              </a:rPr>
              <a:t>sostanze</a:t>
            </a:r>
            <a:r>
              <a:rPr lang="en-US" sz="2200" dirty="0" smtClean="0">
                <a:solidFill>
                  <a:srgbClr val="002060"/>
                </a:solidFill>
              </a:rPr>
              <a:t> non </a:t>
            </a:r>
            <a:r>
              <a:rPr lang="en-US" sz="2200" dirty="0" err="1" smtClean="0">
                <a:solidFill>
                  <a:srgbClr val="002060"/>
                </a:solidFill>
              </a:rPr>
              <a:t>valutate</a:t>
            </a:r>
            <a:r>
              <a:rPr lang="en-US" sz="2200" dirty="0" smtClean="0">
                <a:solidFill>
                  <a:srgbClr val="002060"/>
                </a:solidFill>
              </a:rPr>
              <a:t>, SML &lt; 10ppb)</a:t>
            </a:r>
            <a:endParaRPr lang="it-IT" sz="2200" dirty="0">
              <a:solidFill>
                <a:srgbClr val="00206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516" y="856781"/>
            <a:ext cx="907882" cy="60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ttangolo 10"/>
          <p:cNvSpPr/>
          <p:nvPr/>
        </p:nvSpPr>
        <p:spPr>
          <a:xfrm>
            <a:off x="553313" y="856781"/>
            <a:ext cx="63553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i="1" dirty="0" err="1" smtClean="0">
                <a:solidFill>
                  <a:srgbClr val="002060"/>
                </a:solidFill>
              </a:rPr>
              <a:t>Draft</a:t>
            </a:r>
            <a:r>
              <a:rPr lang="it-IT" b="1" i="1" dirty="0" smtClean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German</a:t>
            </a:r>
            <a:r>
              <a:rPr lang="it-IT" b="1" dirty="0">
                <a:solidFill>
                  <a:srgbClr val="002060"/>
                </a:solidFill>
              </a:rPr>
              <a:t> Printing </a:t>
            </a:r>
            <a:r>
              <a:rPr lang="it-IT" b="1" dirty="0" err="1">
                <a:solidFill>
                  <a:srgbClr val="002060"/>
                </a:solidFill>
              </a:rPr>
              <a:t>Inks</a:t>
            </a:r>
            <a:r>
              <a:rPr lang="it-IT" b="1" dirty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Ordinance</a:t>
            </a:r>
            <a:endParaRPr lang="it-IT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12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705401" y="1916831"/>
            <a:ext cx="7673888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200" b="1" dirty="0" smtClean="0">
                <a:solidFill>
                  <a:srgbClr val="002060"/>
                </a:solidFill>
              </a:rPr>
              <a:t>Dichiarazione di conformità (</a:t>
            </a:r>
            <a:r>
              <a:rPr lang="it-IT" sz="2200" b="1" dirty="0" err="1" smtClean="0">
                <a:solidFill>
                  <a:srgbClr val="002060"/>
                </a:solidFill>
              </a:rPr>
              <a:t>DoC</a:t>
            </a:r>
            <a:r>
              <a:rPr lang="it-IT" sz="2200" b="1" dirty="0" smtClean="0">
                <a:solidFill>
                  <a:srgbClr val="002060"/>
                </a:solidFill>
              </a:rPr>
              <a:t>)</a:t>
            </a:r>
          </a:p>
          <a:p>
            <a:endParaRPr lang="it-IT" sz="2200" b="1" dirty="0">
              <a:solidFill>
                <a:srgbClr val="002060"/>
              </a:solidFill>
            </a:endParaRPr>
          </a:p>
          <a:p>
            <a:r>
              <a:rPr lang="it-IT" sz="2200" dirty="0" smtClean="0">
                <a:solidFill>
                  <a:srgbClr val="002060"/>
                </a:solidFill>
              </a:rPr>
              <a:t>L’azienda che per prima immette sul mercato tedesco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200" dirty="0">
                <a:solidFill>
                  <a:srgbClr val="002060"/>
                </a:solidFill>
              </a:rPr>
              <a:t>u</a:t>
            </a:r>
            <a:r>
              <a:rPr lang="it-IT" sz="2200" dirty="0" smtClean="0">
                <a:solidFill>
                  <a:srgbClr val="002060"/>
                </a:solidFill>
              </a:rPr>
              <a:t>n MOCA stampato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200" dirty="0">
                <a:solidFill>
                  <a:srgbClr val="002060"/>
                </a:solidFill>
              </a:rPr>
              <a:t>u</a:t>
            </a:r>
            <a:r>
              <a:rPr lang="it-IT" sz="2200" dirty="0" smtClean="0">
                <a:solidFill>
                  <a:srgbClr val="002060"/>
                </a:solidFill>
              </a:rPr>
              <a:t>n inchiostro per MOCA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it-IT" sz="2200" dirty="0">
                <a:solidFill>
                  <a:srgbClr val="002060"/>
                </a:solidFill>
              </a:rPr>
              <a:t>u</a:t>
            </a:r>
            <a:r>
              <a:rPr lang="it-IT" sz="2200" dirty="0" smtClean="0">
                <a:solidFill>
                  <a:srgbClr val="002060"/>
                </a:solidFill>
              </a:rPr>
              <a:t>na materia prima per un inchiostro da utilizzare su MOCA</a:t>
            </a:r>
          </a:p>
          <a:p>
            <a:endParaRPr lang="it-IT" sz="2200" dirty="0">
              <a:solidFill>
                <a:srgbClr val="002060"/>
              </a:solidFill>
            </a:endParaRPr>
          </a:p>
          <a:p>
            <a:pPr algn="ctr"/>
            <a:r>
              <a:rPr lang="it-IT" sz="2200" b="1" dirty="0" smtClean="0">
                <a:solidFill>
                  <a:srgbClr val="002060"/>
                </a:solidFill>
              </a:rPr>
              <a:t>Deve emettere una dichiarazione di conformità </a:t>
            </a:r>
            <a:endParaRPr lang="it-IT" sz="2200" b="1" dirty="0">
              <a:solidFill>
                <a:srgbClr val="00206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924757"/>
            <a:ext cx="907882" cy="60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553313" y="856781"/>
            <a:ext cx="63553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i="1" dirty="0" err="1" smtClean="0">
                <a:solidFill>
                  <a:srgbClr val="002060"/>
                </a:solidFill>
              </a:rPr>
              <a:t>Draft</a:t>
            </a:r>
            <a:r>
              <a:rPr lang="it-IT" b="1" i="1" dirty="0" smtClean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German</a:t>
            </a:r>
            <a:r>
              <a:rPr lang="it-IT" b="1" dirty="0">
                <a:solidFill>
                  <a:srgbClr val="002060"/>
                </a:solidFill>
              </a:rPr>
              <a:t> Printing </a:t>
            </a:r>
            <a:r>
              <a:rPr lang="it-IT" b="1" dirty="0" err="1">
                <a:solidFill>
                  <a:srgbClr val="002060"/>
                </a:solidFill>
              </a:rPr>
              <a:t>Inks</a:t>
            </a:r>
            <a:r>
              <a:rPr lang="it-IT" b="1" dirty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Ordinance</a:t>
            </a:r>
            <a:endParaRPr lang="it-IT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82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520358" y="422152"/>
            <a:ext cx="55728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i="1" dirty="0" err="1" smtClean="0">
                <a:solidFill>
                  <a:srgbClr val="002060"/>
                </a:solidFill>
              </a:rPr>
              <a:t>Inks</a:t>
            </a:r>
            <a:endParaRPr lang="en-US" sz="1600" i="1" dirty="0">
              <a:solidFill>
                <a:srgbClr val="00206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755576" y="2794593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b="1" dirty="0" err="1" smtClean="0">
                <a:solidFill>
                  <a:srgbClr val="002060"/>
                </a:solidFill>
              </a:rPr>
              <a:t>Timeline</a:t>
            </a:r>
            <a:endParaRPr lang="it-IT" sz="2400" b="1" dirty="0" smtClean="0">
              <a:solidFill>
                <a:srgbClr val="002060"/>
              </a:solidFill>
            </a:endParaRPr>
          </a:p>
          <a:p>
            <a:endParaRPr lang="it-IT" sz="2400" b="1" dirty="0">
              <a:solidFill>
                <a:srgbClr val="002060"/>
              </a:solidFill>
            </a:endParaRPr>
          </a:p>
          <a:p>
            <a:r>
              <a:rPr lang="it-IT" sz="2400" dirty="0" smtClean="0">
                <a:solidFill>
                  <a:srgbClr val="002060"/>
                </a:solidFill>
              </a:rPr>
              <a:t>Metà 2014 Pubblicazione al </a:t>
            </a:r>
            <a:r>
              <a:rPr lang="it-IT" sz="2400" dirty="0" err="1" smtClean="0">
                <a:solidFill>
                  <a:srgbClr val="002060"/>
                </a:solidFill>
              </a:rPr>
              <a:t>Bundesanzeiger</a:t>
            </a:r>
            <a:r>
              <a:rPr lang="it-IT" sz="2400" dirty="0">
                <a:solidFill>
                  <a:srgbClr val="002060"/>
                </a:solidFill>
              </a:rPr>
              <a:t> </a:t>
            </a:r>
            <a:r>
              <a:rPr lang="it-IT" sz="2400" dirty="0" smtClean="0">
                <a:solidFill>
                  <a:srgbClr val="002060"/>
                </a:solidFill>
              </a:rPr>
              <a:t>ed inizio periodo di transizione (1 anno)</a:t>
            </a:r>
            <a:endParaRPr lang="it-IT" sz="2400" dirty="0">
              <a:solidFill>
                <a:srgbClr val="00206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516" y="856781"/>
            <a:ext cx="907882" cy="60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553313" y="856781"/>
            <a:ext cx="63553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i="1" dirty="0" err="1" smtClean="0">
                <a:solidFill>
                  <a:srgbClr val="002060"/>
                </a:solidFill>
              </a:rPr>
              <a:t>Draft</a:t>
            </a:r>
            <a:r>
              <a:rPr lang="it-IT" b="1" i="1" dirty="0" smtClean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German</a:t>
            </a:r>
            <a:r>
              <a:rPr lang="it-IT" b="1" dirty="0">
                <a:solidFill>
                  <a:srgbClr val="002060"/>
                </a:solidFill>
              </a:rPr>
              <a:t> Printing </a:t>
            </a:r>
            <a:r>
              <a:rPr lang="it-IT" b="1" dirty="0" err="1">
                <a:solidFill>
                  <a:srgbClr val="002060"/>
                </a:solidFill>
              </a:rPr>
              <a:t>Inks</a:t>
            </a:r>
            <a:r>
              <a:rPr lang="it-IT" b="1" dirty="0">
                <a:solidFill>
                  <a:srgbClr val="002060"/>
                </a:solidFill>
              </a:rPr>
              <a:t> </a:t>
            </a:r>
            <a:r>
              <a:rPr lang="it-IT" b="1" dirty="0" err="1">
                <a:solidFill>
                  <a:srgbClr val="002060"/>
                </a:solidFill>
              </a:rPr>
              <a:t>Ordinance</a:t>
            </a:r>
            <a:endParaRPr lang="it-IT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16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511330" y="7647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0" y="6406720"/>
            <a:ext cx="64024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tangolo arrotondato 6"/>
          <p:cNvSpPr/>
          <p:nvPr/>
        </p:nvSpPr>
        <p:spPr>
          <a:xfrm>
            <a:off x="511330" y="6165304"/>
            <a:ext cx="8280920" cy="45719"/>
          </a:xfrm>
          <a:prstGeom prst="roundRect">
            <a:avLst/>
          </a:prstGeom>
          <a:gradFill flip="none" rotWithShape="1">
            <a:gsLst>
              <a:gs pos="0">
                <a:srgbClr val="FF0000"/>
              </a:gs>
              <a:gs pos="47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sellaDiTesto 8"/>
          <p:cNvSpPr txBox="1"/>
          <p:nvPr/>
        </p:nvSpPr>
        <p:spPr>
          <a:xfrm>
            <a:off x="1151578" y="6383717"/>
            <a:ext cx="1152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i="1" dirty="0" smtClean="0">
                <a:solidFill>
                  <a:srgbClr val="002060"/>
                </a:solidFill>
              </a:rPr>
              <a:t>P. De Regibus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7308304" y="6370182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100" i="1" dirty="0" smtClean="0">
                <a:solidFill>
                  <a:srgbClr val="002060"/>
                </a:solidFill>
              </a:rPr>
              <a:t>Udine 04 giugno 2013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755576" y="2794593"/>
            <a:ext cx="7704856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4400" b="1" dirty="0" smtClean="0">
                <a:solidFill>
                  <a:srgbClr val="002060"/>
                </a:solidFill>
              </a:rPr>
              <a:t>Grazie per l’attenzione !</a:t>
            </a:r>
          </a:p>
          <a:p>
            <a:pPr algn="ctr"/>
            <a:endParaRPr lang="it-IT" sz="4400" b="1" dirty="0">
              <a:solidFill>
                <a:srgbClr val="002060"/>
              </a:solidFill>
            </a:endParaRPr>
          </a:p>
          <a:p>
            <a:pPr algn="ctr"/>
            <a:endParaRPr lang="it-IT" sz="4400" b="1" dirty="0" smtClean="0">
              <a:solidFill>
                <a:srgbClr val="002060"/>
              </a:solidFill>
            </a:endParaRPr>
          </a:p>
          <a:p>
            <a:pPr algn="ctr"/>
            <a:r>
              <a:rPr lang="it-IT" sz="1400" b="1" dirty="0">
                <a:solidFill>
                  <a:srgbClr val="002060"/>
                </a:solidFill>
              </a:rPr>
              <a:t>p</a:t>
            </a:r>
            <a:r>
              <a:rPr lang="it-IT" sz="1400" b="1" dirty="0" smtClean="0">
                <a:solidFill>
                  <a:srgbClr val="002060"/>
                </a:solidFill>
              </a:rPr>
              <a:t>aolo.deregibus@it.pvmgrp.com</a:t>
            </a:r>
            <a:endParaRPr lang="it-IT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16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2732</TotalTime>
  <Words>4539</Words>
  <Application>Microsoft Office PowerPoint</Application>
  <PresentationFormat>Presentazione su schermo (4:3)</PresentationFormat>
  <Paragraphs>918</Paragraphs>
  <Slides>101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101</vt:i4>
      </vt:variant>
    </vt:vector>
  </HeadingPairs>
  <TitlesOfParts>
    <vt:vector size="102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Perfetti Van Melle Italia srl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Perfetti Van Melle Italia srl</dc:creator>
  <cp:lastModifiedBy>Perfetti Van Melle Italia srl</cp:lastModifiedBy>
  <cp:revision>171</cp:revision>
  <dcterms:created xsi:type="dcterms:W3CDTF">2013-05-29T07:38:13Z</dcterms:created>
  <dcterms:modified xsi:type="dcterms:W3CDTF">2013-06-03T06:39:51Z</dcterms:modified>
</cp:coreProperties>
</file>