
<file path=[Content_Types].xml><?xml version="1.0" encoding="utf-8"?>
<Types xmlns="http://schemas.openxmlformats.org/package/2006/content-types">
  <Override PartName="/ppt/slides/slide47.xml" ContentType="application/vnd.openxmlformats-officedocument.presentationml.slide+xml"/>
  <Override PartName="/ppt/slides/slide94.xml" ContentType="application/vnd.openxmlformats-officedocument.presentationml.slide+xml"/>
  <Override PartName="/ppt/tags/tag8.xml" ContentType="application/vnd.openxmlformats-officedocument.presentationml.tags+xml"/>
  <Override PartName="/ppt/tags/tag140.xml" ContentType="application/vnd.openxmlformats-officedocument.presentationml.tags+xml"/>
  <Override PartName="/ppt/theme/theme5.xml" ContentType="application/vnd.openxmlformats-officedocument.theme+xml"/>
  <Override PartName="/ppt/notesSlides/notesSlide38.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tags/tag216.xml" ContentType="application/vnd.openxmlformats-officedocument.presentationml.tags+xml"/>
  <Default Extension="xml" ContentType="application/xml"/>
  <Override PartName="/ppt/slides/slide50.xml" ContentType="application/vnd.openxmlformats-officedocument.presentationml.slide+xml"/>
  <Override PartName="/ppt/tags/tag38.xml" ContentType="application/vnd.openxmlformats-officedocument.presentationml.tags+xml"/>
  <Override PartName="/ppt/tags/tag85.xml" ContentType="application/vnd.openxmlformats-officedocument.presentationml.tags+xml"/>
  <Override PartName="/ppt/notesSlides/notesSlide16.xml" ContentType="application/vnd.openxmlformats-officedocument.presentationml.notes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tags/tag63.xml" ContentType="application/vnd.openxmlformats-officedocument.presentationml.tags+xml"/>
  <Override PartName="/ppt/tags/tag74.xml" ContentType="application/vnd.openxmlformats-officedocument.presentationml.tags+xml"/>
  <Override PartName="/ppt/tags/tag178.xml" ContentType="application/vnd.openxmlformats-officedocument.presentationml.tags+xml"/>
  <Override PartName="/ppt/notesSlides/notesSlide41.xml" ContentType="application/vnd.openxmlformats-officedocument.presentationml.notesSlide+xml"/>
  <Override PartName="/ppt/tags/tag52.xml" ContentType="application/vnd.openxmlformats-officedocument.presentationml.tags+xml"/>
  <Override PartName="/ppt/tags/tag109.xml" ContentType="application/vnd.openxmlformats-officedocument.presentationml.tags+xml"/>
  <Override PartName="/ppt/tags/tag156.xml" ContentType="application/vnd.openxmlformats-officedocument.presentationml.tags+xml"/>
  <Override PartName="/ppt/tags/tag167.xml" ContentType="application/vnd.openxmlformats-officedocument.presentationml.tags+xml"/>
  <Override PartName="/ppt/notesSlides/notesSlide30.xml" ContentType="application/vnd.openxmlformats-officedocument.presentationml.notesSlide+xml"/>
  <Override PartName="/ppt/slides/slide99.xml" ContentType="application/vnd.openxmlformats-officedocument.presentationml.slide+xml"/>
  <Override PartName="/ppt/tags/tag41.xml" ContentType="application/vnd.openxmlformats-officedocument.presentationml.tags+xml"/>
  <Override PartName="/ppt/tags/tag145.xml" ContentType="application/vnd.openxmlformats-officedocument.presentationml.tags+xml"/>
  <Override PartName="/ppt/tags/tag192.xml" ContentType="application/vnd.openxmlformats-officedocument.presentationml.tags+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tags/tag30.xml" ContentType="application/vnd.openxmlformats-officedocument.presentationml.tags+xml"/>
  <Override PartName="/ppt/tags/tag134.xml" ContentType="application/vnd.openxmlformats-officedocument.presentationml.tags+xml"/>
  <Override PartName="/ppt/tags/tag18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tags/tag112.xml" ContentType="application/vnd.openxmlformats-officedocument.presentationml.tags+xml"/>
  <Override PartName="/ppt/tags/tag123.xml" ContentType="application/vnd.openxmlformats-officedocument.presentationml.tags+xml"/>
  <Default Extension="png" ContentType="image/png"/>
  <Override PartName="/ppt/tags/tag170.xml" ContentType="application/vnd.openxmlformats-officedocument.presentationml.tags+xml"/>
  <Override PartName="/ppt/slides/slide55.xml" ContentType="application/vnd.openxmlformats-officedocument.presentationml.slide+xml"/>
  <Override PartName="/ppt/tags/tag5.xml" ContentType="application/vnd.openxmlformats-officedocument.presentationml.tags+xml"/>
  <Override PartName="/ppt/theme/theme2.xml" ContentType="application/vnd.openxmlformats-officedocument.theme+xml"/>
  <Override PartName="/ppt/tags/tag79.xml" ContentType="application/vnd.openxmlformats-officedocument.presentationml.tags+xml"/>
  <Override PartName="/ppt/tags/tag101.xml" ContentType="application/vnd.openxmlformats-officedocument.presentationml.tags+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Default Extension="emf" ContentType="image/x-emf"/>
  <Override PartName="/ppt/tags/tag68.xml" ContentType="application/vnd.openxmlformats-officedocument.presentationml.tags+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tags/tag57.xml" ContentType="application/vnd.openxmlformats-officedocument.presentationml.tags+xml"/>
  <Override PartName="/ppt/tags/tag213.xml" ContentType="application/vnd.openxmlformats-officedocument.presentationml.tags+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tags/tag35.xml" ContentType="application/vnd.openxmlformats-officedocument.presentationml.tags+xml"/>
  <Override PartName="/ppt/tags/tag46.xml" ContentType="application/vnd.openxmlformats-officedocument.presentationml.tags+xml"/>
  <Override PartName="/ppt/tags/tag82.xml" ContentType="application/vnd.openxmlformats-officedocument.presentationml.tags+xml"/>
  <Override PartName="/ppt/tags/tag93.xml" ContentType="application/vnd.openxmlformats-officedocument.presentationml.tags+xml"/>
  <Override PartName="/ppt/tags/tag139.xml" ContentType="application/vnd.openxmlformats-officedocument.presentationml.tags+xml"/>
  <Override PartName="/ppt/tags/tag186.xml" ContentType="application/vnd.openxmlformats-officedocument.presentationml.tags+xml"/>
  <Override PartName="/ppt/tags/tag197.xml" ContentType="application/vnd.openxmlformats-officedocument.presentationml.tags+xml"/>
  <Override PartName="/ppt/tags/tag202.xml" ContentType="application/vnd.openxmlformats-officedocument.presentationml.tags+xml"/>
  <Override PartName="/ppt/notesSlides/notesSlide13.xml" ContentType="application/vnd.openxmlformats-officedocument.presentationml.notesSlide+xml"/>
  <Override PartName="/ppt/tags/tag24.xml" ContentType="application/vnd.openxmlformats-officedocument.presentationml.tags+xml"/>
  <Override PartName="/ppt/tags/tag71.xml" ContentType="application/vnd.openxmlformats-officedocument.presentationml.tags+xml"/>
  <Override PartName="/ppt/slideLayouts/slideLayout10.xml" ContentType="application/vnd.openxmlformats-officedocument.presentationml.slideLayout+xml"/>
  <Override PartName="/ppt/tags/tag128.xml" ContentType="application/vnd.openxmlformats-officedocument.presentationml.tags+xml"/>
  <Override PartName="/ppt/tags/tag175.xml" ContentType="application/vnd.openxmlformats-officedocument.presentationml.tags+xml"/>
  <Override PartName="/ppt/tags/tag13.xml" ContentType="application/vnd.openxmlformats-officedocument.presentationml.tags+xml"/>
  <Override PartName="/ppt/tags/tag60.xml" ContentType="application/vnd.openxmlformats-officedocument.presentationml.tags+xml"/>
  <Override PartName="/ppt/tags/tag117.xml" ContentType="application/vnd.openxmlformats-officedocument.presentationml.tags+xml"/>
  <Override PartName="/ppt/tags/tag164.xml" ContentType="application/vnd.openxmlformats-officedocument.presentationml.tags+xml"/>
  <Override PartName="/ppt/slides/slide49.xml" ContentType="application/vnd.openxmlformats-officedocument.presentationml.slide+xml"/>
  <Override PartName="/ppt/slides/slide96.xml" ContentType="application/vnd.openxmlformats-officedocument.presentationml.slide+xml"/>
  <Override PartName="/ppt/tags/tag106.xml" ContentType="application/vnd.openxmlformats-officedocument.presentationml.tags+xml"/>
  <Override PartName="/ppt/tags/tag142.xml" ContentType="application/vnd.openxmlformats-officedocument.presentationml.tags+xml"/>
  <Override PartName="/ppt/tags/tag153.xml" ContentType="application/vnd.openxmlformats-officedocument.presentationml.tags+xml"/>
  <Override PartName="/ppt/notesSlides/notesSlide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tags/tag131.xml" ContentType="application/vnd.openxmlformats-officedocument.presentationml.tags+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ags/tag98.xml" ContentType="application/vnd.openxmlformats-officedocument.presentationml.tags+xml"/>
  <Override PartName="/ppt/tags/tag120.xml" ContentType="application/vnd.openxmlformats-officedocument.presentationml.tags+xml"/>
  <Override PartName="/ppt/tags/tag207.xml" ContentType="application/vnd.openxmlformats-officedocument.presentationml.tags+xml"/>
  <Override PartName="/ppt/notesSlides/notesSlide29.xml" ContentType="application/vnd.openxmlformats-officedocument.presentationml.notesSlide+xml"/>
  <Override PartName="/ppt/tags/tag218.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tags/tag2.xml" ContentType="application/vnd.openxmlformats-officedocument.presentationml.tags+xml"/>
  <Override PartName="/ppt/tags/tag87.xml" ContentType="application/vnd.openxmlformats-officedocument.presentationml.tags+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wmf" ContentType="image/x-wmf"/>
  <Override PartName="/ppt/slides/slide41.xml" ContentType="application/vnd.openxmlformats-officedocument.presentationml.slide+xml"/>
  <Override PartName="/ppt/tags/tag29.xml" ContentType="application/vnd.openxmlformats-officedocument.presentationml.tags+xml"/>
  <Override PartName="/ppt/tags/tag76.xml" ContentType="application/vnd.openxmlformats-officedocument.presentationml.tags+xml"/>
  <Override PartName="/ppt/notesSlides/notesSlide43.xml" ContentType="application/vnd.openxmlformats-officedocument.presentationml.notesSlide+xml"/>
  <Override PartName="/ppt/slides/slide30.xml" ContentType="application/vnd.openxmlformats-officedocument.presentationml.slide+xml"/>
  <Override PartName="/ppt/tags/tag18.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tags/tag158.xml" ContentType="application/vnd.openxmlformats-officedocument.presentationml.tags+xml"/>
  <Override PartName="/ppt/tags/tag169.xml" ContentType="application/vnd.openxmlformats-officedocument.presentationml.tags+xml"/>
  <Override PartName="/ppt/tags/tag210.xml" ContentType="application/vnd.openxmlformats-officedocument.presentationml.tags+xml"/>
  <Override PartName="/ppt/notesSlides/notesSlide32.xml" ContentType="application/vnd.openxmlformats-officedocument.presentationml.notesSlide+xml"/>
  <Override PartName="/ppt/tags/tag43.xml" ContentType="application/vnd.openxmlformats-officedocument.presentationml.tags+xml"/>
  <Override PartName="/ppt/tags/tag90.xml" ContentType="application/vnd.openxmlformats-officedocument.presentationml.tags+xml"/>
  <Override PartName="/ppt/tags/tag147.xml" ContentType="application/vnd.openxmlformats-officedocument.presentationml.tags+xml"/>
  <Override PartName="/ppt/tags/tag194.xml" ContentType="application/vnd.openxmlformats-officedocument.presentationml.tag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tags/tag32.xml" ContentType="application/vnd.openxmlformats-officedocument.presentationml.tags+xml"/>
  <Override PartName="/ppt/tags/tag136.xml" ContentType="application/vnd.openxmlformats-officedocument.presentationml.tags+xml"/>
  <Override PartName="/ppt/tags/tag183.xml" ContentType="application/vnd.openxmlformats-officedocument.presentationml.tags+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tags/tag10.xml" ContentType="application/vnd.openxmlformats-officedocument.presentationml.tags+xml"/>
  <Override PartName="/ppt/tags/tag21.xml" ContentType="application/vnd.openxmlformats-officedocument.presentationml.tags+xml"/>
  <Override PartName="/ppt/slideLayouts/slideLayout9.xml" ContentType="application/vnd.openxmlformats-officedocument.presentationml.slideLayout+xml"/>
  <Override PartName="/ppt/tags/tag114.xml" ContentType="application/vnd.openxmlformats-officedocument.presentationml.tags+xml"/>
  <Override PartName="/ppt/tags/tag125.xml" ContentType="application/vnd.openxmlformats-officedocument.presentationml.tags+xml"/>
  <Override PartName="/ppt/tags/tag161.xml" ContentType="application/vnd.openxmlformats-officedocument.presentationml.tags+xml"/>
  <Override PartName="/ppt/tags/tag172.xml" ContentType="application/vnd.openxmlformats-officedocument.presentationml.tags+xml"/>
  <Override PartName="/ppt/slideMasters/slideMaster2.xml" ContentType="application/vnd.openxmlformats-officedocument.presentationml.slideMaster+xml"/>
  <Override PartName="/ppt/slides/slide57.xml" ContentType="application/vnd.openxmlformats-officedocument.presentationml.slide+xml"/>
  <Override PartName="/ppt/tags/tag7.xml" ContentType="application/vnd.openxmlformats-officedocument.presentationml.tags+xml"/>
  <Override PartName="/ppt/tags/tag103.xml" ContentType="application/vnd.openxmlformats-officedocument.presentationml.tags+xml"/>
  <Override PartName="/ppt/tags/tag150.xml" ContentType="application/vnd.openxmlformats-officedocument.presentationml.tags+xml"/>
  <Override PartName="/ppt/theme/theme4.xml" ContentType="application/vnd.openxmlformats-officedocument.theme+xml"/>
  <Override PartName="/ppt/notesSlides/notesSlide1.xml" ContentType="application/vnd.openxmlformats-officedocument.presentationml.notesSlide+xml"/>
  <Override PartName="/ppt/slides/slide46.xml" ContentType="application/vnd.openxmlformats-officedocument.presentationml.slide+xml"/>
  <Override PartName="/ppt/slides/slide93.xml" ContentType="application/vnd.openxmlformats-officedocument.presentationml.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tags/tag59.xml" ContentType="application/vnd.openxmlformats-officedocument.presentationml.tags+xml"/>
  <Override PartName="/ppt/notesSlides/notesSlide37.xml" ContentType="application/vnd.openxmlformats-officedocument.presentationml.notesSlide+xml"/>
  <Override PartName="/ppt/tags/tag215.xml" ContentType="application/vnd.openxmlformats-officedocument.presentationml.tags+xml"/>
  <Override PartName="/ppt/slides/slide13.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ags/tag37.xml" ContentType="application/vnd.openxmlformats-officedocument.presentationml.tags+xml"/>
  <Override PartName="/ppt/tags/tag48.xml" ContentType="application/vnd.openxmlformats-officedocument.presentationml.tags+xml"/>
  <Override PartName="/ppt/tags/tag84.xml" ContentType="application/vnd.openxmlformats-officedocument.presentationml.tags+xml"/>
  <Override PartName="/ppt/tags/tag95.xml" ContentType="application/vnd.openxmlformats-officedocument.presentationml.tags+xml"/>
  <Override PartName="/ppt/tags/tag188.xml" ContentType="application/vnd.openxmlformats-officedocument.presentationml.tags+xml"/>
  <Override PartName="/ppt/tags/tag199.xml" ContentType="application/vnd.openxmlformats-officedocument.presentationml.tags+xml"/>
  <Override PartName="/ppt/tags/tag204.xml" ContentType="application/vnd.openxmlformats-officedocument.presentationml.tags+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tags/tag26.xml" ContentType="application/vnd.openxmlformats-officedocument.presentationml.tags+xml"/>
  <Override PartName="/ppt/slideLayouts/slideLayout12.xml" ContentType="application/vnd.openxmlformats-officedocument.presentationml.slideLayout+xml"/>
  <Override PartName="/ppt/tags/tag73.xml" ContentType="application/vnd.openxmlformats-officedocument.presentationml.tags+xml"/>
  <Override PartName="/ppt/tags/tag177.xml" ContentType="application/vnd.openxmlformats-officedocument.presentationml.tags+xml"/>
  <Override PartName="/ppt/tags/tag15.xml" ContentType="application/vnd.openxmlformats-officedocument.presentationml.tags+xml"/>
  <Override PartName="/ppt/tags/tag62.xml" ContentType="application/vnd.openxmlformats-officedocument.presentationml.tags+xml"/>
  <Override PartName="/ppt/tags/tag119.xml" ContentType="application/vnd.openxmlformats-officedocument.presentationml.tags+xml"/>
  <Override PartName="/ppt/tags/tag166.xml" ContentType="application/vnd.openxmlformats-officedocument.presentationml.tags+xml"/>
  <Override PartName="/ppt/notesSlides/notesSlide40.xml" ContentType="application/vnd.openxmlformats-officedocument.presentationml.notesSlide+xml"/>
  <Override PartName="/ppt/slides/slide98.xml" ContentType="application/vnd.openxmlformats-officedocument.presentationml.slide+xml"/>
  <Override PartName="/ppt/tags/tag40.xml" ContentType="application/vnd.openxmlformats-officedocument.presentationml.tags+xml"/>
  <Override PartName="/ppt/tags/tag51.xml" ContentType="application/vnd.openxmlformats-officedocument.presentationml.tags+xml"/>
  <Override PartName="/ppt/tags/tag108.xml" ContentType="application/vnd.openxmlformats-officedocument.presentationml.tags+xml"/>
  <Override PartName="/ppt/tags/tag155.xml" ContentType="application/vnd.openxmlformats-officedocument.presentationml.tags+xml"/>
  <Override PartName="/ppt/notesSlides/notesSlide6.xml" ContentType="application/vnd.openxmlformats-officedocument.presentationml.notesSlide+xml"/>
  <Override PartName="/ppt/slides/slide87.xml" ContentType="application/vnd.openxmlformats-officedocument.presentationml.slide+xml"/>
  <Override PartName="/ppt/tags/tag133.xml" ContentType="application/vnd.openxmlformats-officedocument.presentationml.tags+xml"/>
  <Override PartName="/ppt/tags/tag144.xml" ContentType="application/vnd.openxmlformats-officedocument.presentationml.tags+xml"/>
  <Override PartName="/ppt/tags/tag180.xml" ContentType="application/vnd.openxmlformats-officedocument.presentationml.tags+xml"/>
  <Override PartName="/ppt/tags/tag191.xml" ContentType="application/vnd.openxmlformats-officedocument.presentationml.tags+xml"/>
  <Override PartName="/ppt/slides/slide29.xml" ContentType="application/vnd.openxmlformats-officedocument.presentationml.slide+xml"/>
  <Override PartName="/ppt/slides/slide76.xml" ContentType="application/vnd.openxmlformats-officedocument.presentationml.slide+xml"/>
  <Override PartName="/ppt/tags/tag122.xml" ContentType="application/vnd.openxmlformats-officedocument.presentationml.tags+xml"/>
  <Override PartName="/ppt/tags/tag209.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tags/tag89.xml" ContentType="application/vnd.openxmlformats-officedocument.presentationml.tags+xml"/>
  <Override PartName="/ppt/tags/tag111.xml" ContentType="application/vnd.openxmlformats-officedocument.presentationml.tags+xml"/>
  <Override PartName="/ppt/slideLayouts/slideLayout17.xml" ContentType="application/vnd.openxmlformats-officedocument.presentationml.slideLayout+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tags/tag78.xml" ContentType="application/vnd.openxmlformats-officedocument.presentationml.tags+xml"/>
  <Override PartName="/ppt/tags/tag100.xml" ContentType="application/vnd.openxmlformats-officedocument.presentationml.tags+xml"/>
  <Override PartName="/ppt/notesSlides/notesSlide45.xml" ContentType="application/vnd.openxmlformats-officedocument.presentationml.notesSlide+xml"/>
  <Override PartName="/ppt/slides/slide32.xml" ContentType="application/vnd.openxmlformats-officedocument.presentationml.slide+xml"/>
  <Override PartName="/ppt/tags/tag56.xml" ContentType="application/vnd.openxmlformats-officedocument.presentationml.tags+xml"/>
  <Override PartName="/ppt/tags/tag67.xml" ContentType="application/vnd.openxmlformats-officedocument.presentationml.tags+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gs/tag45.xml" ContentType="application/vnd.openxmlformats-officedocument.presentationml.tags+xml"/>
  <Override PartName="/ppt/tags/tag92.xml" ContentType="application/vnd.openxmlformats-officedocument.presentationml.tags+xml"/>
  <Override PartName="/ppt/tags/tag149.xml" ContentType="application/vnd.openxmlformats-officedocument.presentationml.tags+xml"/>
  <Override PartName="/ppt/tags/tag196.xml" ContentType="application/vnd.openxmlformats-officedocument.presentationml.tags+xml"/>
  <Override PartName="/ppt/tags/tag201.xml" ContentType="application/vnd.openxmlformats-officedocument.presentationml.tags+xml"/>
  <Override PartName="/ppt/tags/tag212.xml" ContentType="application/vnd.openxmlformats-officedocument.presentationml.tags+xml"/>
  <Override PartName="/ppt/notesSlides/notesSlide23.xml" ContentType="application/vnd.openxmlformats-officedocument.presentationml.notesSlide+xml"/>
  <Override PartName="/ppt/tags/tag34.xml" ContentType="application/vnd.openxmlformats-officedocument.presentationml.tags+xml"/>
  <Override PartName="/ppt/tags/tag81.xml" ContentType="application/vnd.openxmlformats-officedocument.presentationml.tags+xml"/>
  <Override PartName="/ppt/tags/tag138.xml" ContentType="application/vnd.openxmlformats-officedocument.presentationml.tags+xml"/>
  <Override PartName="/ppt/tags/tag185.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tags/tag116.xml" ContentType="application/vnd.openxmlformats-officedocument.presentationml.tags+xml"/>
  <Override PartName="/ppt/tags/tag127.xml" ContentType="application/vnd.openxmlformats-officedocument.presentationml.tags+xml"/>
  <Override PartName="/ppt/tags/tag163.xml" ContentType="application/vnd.openxmlformats-officedocument.presentationml.tags+xml"/>
  <Override PartName="/ppt/tags/tag174.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5.xml" ContentType="application/vnd.openxmlformats-officedocument.presentationml.tags+xml"/>
  <Override PartName="/ppt/tags/tag152.xml" ContentType="application/vnd.openxmlformats-officedocument.presentationml.tags+xml"/>
  <Override PartName="/ppt/slides/slide48.xml" ContentType="application/vnd.openxmlformats-officedocument.presentationml.slide+xml"/>
  <Override PartName="/ppt/slides/slide95.xml" ContentType="application/vnd.openxmlformats-officedocument.presentationml.slide+xml"/>
  <Default Extension="bin" ContentType="application/vnd.openxmlformats-officedocument.oleObject"/>
  <Override PartName="/ppt/tags/tag141.xml" ContentType="application/vnd.openxmlformats-officedocument.presentationml.tags+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ags/tag130.xml" ContentType="application/vnd.openxmlformats-officedocument.presentationml.tags+xml"/>
  <Override PartName="/ppt/notesSlides/notesSlide39.xml" ContentType="application/vnd.openxmlformats-officedocument.presentationml.notesSlide+xml"/>
  <Override PartName="/ppt/tags/tag217.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tags/tag39.xml" ContentType="application/vnd.openxmlformats-officedocument.presentationml.tags+xml"/>
  <Override PartName="/ppt/tags/tag86.xml" ContentType="application/vnd.openxmlformats-officedocument.presentationml.tags+xml"/>
  <Override PartName="/ppt/tags/tag97.xml" ContentType="application/vnd.openxmlformats-officedocument.presentationml.tags+xml"/>
  <Override PartName="/ppt/notesSlides/notesSlide17.xml" ContentType="application/vnd.openxmlformats-officedocument.presentationml.notesSlide+xml"/>
  <Override PartName="/ppt/tags/tag206.xml" ContentType="application/vnd.openxmlformats-officedocument.presentationml.tags+xml"/>
  <Override PartName="/ppt/notesSlides/notesSlide28.xml" ContentType="application/vnd.openxmlformats-officedocument.presentationml.notesSlide+xml"/>
  <Override PartName="/ppt/slides/slide51.xml" ContentType="application/vnd.openxmlformats-officedocument.presentationml.slide+xml"/>
  <Override PartName="/ppt/tags/tag1.xml" ContentType="application/vnd.openxmlformats-officedocument.presentationml.tags+xml"/>
  <Override PartName="/ppt/tags/tag28.xml" ContentType="application/vnd.openxmlformats-officedocument.presentationml.tags+xml"/>
  <Override PartName="/ppt/tags/tag75.xml" ContentType="application/vnd.openxmlformats-officedocument.presentationml.tags+xml"/>
  <Override PartName="/ppt/slideLayouts/slideLayout14.xml" ContentType="application/vnd.openxmlformats-officedocument.presentationml.slideLayout+xml"/>
  <Override PartName="/ppt/tags/tag179.xml" ContentType="application/vnd.openxmlformats-officedocument.presentationml.tags+xml"/>
  <Override PartName="/ppt/slides/slide40.xml" ContentType="application/vnd.openxmlformats-officedocument.presentationml.slide+xml"/>
  <Override PartName="/ppt/tags/tag17.xml" ContentType="application/vnd.openxmlformats-officedocument.presentationml.tags+xml"/>
  <Override PartName="/ppt/tags/tag64.xml" ContentType="application/vnd.openxmlformats-officedocument.presentationml.tags+xml"/>
  <Override PartName="/ppt/tags/tag168.xml" ContentType="application/vnd.openxmlformats-officedocument.presentationml.tags+xml"/>
  <Override PartName="/ppt/notesSlides/notesSlide42.xml" ContentType="application/vnd.openxmlformats-officedocument.presentationml.notesSlide+xml"/>
  <Default Extension="vml" ContentType="application/vnd.openxmlformats-officedocument.vmlDrawing"/>
  <Override PartName="/ppt/tags/tag53.xml" ContentType="application/vnd.openxmlformats-officedocument.presentationml.tags+xml"/>
  <Override PartName="/ppt/tags/tag157.xml" ContentType="application/vnd.openxmlformats-officedocument.presentationml.tags+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tags/tag31.xml" ContentType="application/vnd.openxmlformats-officedocument.presentationml.tags+xml"/>
  <Override PartName="/ppt/tags/tag42.xml" ContentType="application/vnd.openxmlformats-officedocument.presentationml.tags+xml"/>
  <Override PartName="/ppt/tags/tag135.xml" ContentType="application/vnd.openxmlformats-officedocument.presentationml.tags+xml"/>
  <Override PartName="/ppt/tags/tag146.xml" ContentType="application/vnd.openxmlformats-officedocument.presentationml.tags+xml"/>
  <Override PartName="/ppt/tags/tag182.xml" ContentType="application/vnd.openxmlformats-officedocument.presentationml.tags+xml"/>
  <Override PartName="/ppt/tags/tag193.xml" ContentType="application/vnd.openxmlformats-officedocument.presentationml.tags+xml"/>
  <Override PartName="/ppt/slides/slide78.xml" ContentType="application/vnd.openxmlformats-officedocument.presentationml.slide+xml"/>
  <Override PartName="/ppt/handoutMasters/handoutMaster1.xml" ContentType="application/vnd.openxmlformats-officedocument.presentationml.handoutMaster+xml"/>
  <Override PartName="/ppt/tags/tag20.xml" ContentType="application/vnd.openxmlformats-officedocument.presentationml.tags+xml"/>
  <Override PartName="/ppt/tags/tag124.xml" ContentType="application/vnd.openxmlformats-officedocument.presentationml.tags+xml"/>
  <Override PartName="/ppt/tags/tag171.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tags/tag6.xml" ContentType="application/vnd.openxmlformats-officedocument.presentationml.tags+xml"/>
  <Override PartName="/ppt/slideLayouts/slideLayout8.xml" ContentType="application/vnd.openxmlformats-officedocument.presentationml.slideLayout+xml"/>
  <Override PartName="/ppt/tags/tag113.xml" ContentType="application/vnd.openxmlformats-officedocument.presentationml.tags+xml"/>
  <Override PartName="/ppt/tags/tag160.xml" ContentType="application/vnd.openxmlformats-officedocument.presentationml.tags+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tags/tag102.xml" ContentType="application/vnd.openxmlformats-officedocument.presentationml.tags+xml"/>
  <Override PartName="/ppt/theme/theme3.xml" ContentType="application/vnd.openxmlformats-officedocument.theme+xml"/>
  <Override PartName="/ppt/notesSlides/notesSlide47.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tags/tag58.xml" ContentType="application/vnd.openxmlformats-officedocument.presentationml.tags+xml"/>
  <Override PartName="/ppt/tags/tag69.xml" ContentType="application/vnd.openxmlformats-officedocument.presentationml.tags+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tags/tag47.xml" ContentType="application/vnd.openxmlformats-officedocument.presentationml.tags+xml"/>
  <Override PartName="/ppt/tags/tag94.xml" ContentType="application/vnd.openxmlformats-officedocument.presentationml.tags+xml"/>
  <Override PartName="/ppt/tags/tag198.xml" ContentType="application/vnd.openxmlformats-officedocument.presentationml.tags+xml"/>
  <Override PartName="/ppt/tags/tag203.xml" ContentType="application/vnd.openxmlformats-officedocument.presentationml.tags+xml"/>
  <Override PartName="/ppt/notesSlides/notesSlide25.xml" ContentType="application/vnd.openxmlformats-officedocument.presentationml.notesSlide+xml"/>
  <Override PartName="/ppt/tags/tag214.xml" ContentType="application/vnd.openxmlformats-officedocument.presentationml.tags+xml"/>
  <Override PartName="/ppt/slides/slide12.xml" ContentType="application/vnd.openxmlformats-officedocument.presentationml.slide+xml"/>
  <Override PartName="/ppt/tags/tag36.xml" ContentType="application/vnd.openxmlformats-officedocument.presentationml.tags+xml"/>
  <Override PartName="/ppt/slideLayouts/slideLayout11.xml" ContentType="application/vnd.openxmlformats-officedocument.presentationml.slideLayout+xml"/>
  <Override PartName="/ppt/tags/tag83.xml" ContentType="application/vnd.openxmlformats-officedocument.presentationml.tags+xml"/>
  <Override PartName="/ppt/tags/tag187.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tags/tag25.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tags/tag118.xml" ContentType="application/vnd.openxmlformats-officedocument.presentationml.tags+xml"/>
  <Override PartName="/ppt/tags/tag129.xml" ContentType="application/vnd.openxmlformats-officedocument.presentationml.tags+xml"/>
  <Override PartName="/ppt/tags/tag165.xml" ContentType="application/vnd.openxmlformats-officedocument.presentationml.tags+xml"/>
  <Override PartName="/ppt/tags/tag176.xml" ContentType="application/vnd.openxmlformats-officedocument.presentationml.tags+xml"/>
  <Override PartName="/ppt/tags/tag50.xml" ContentType="application/vnd.openxmlformats-officedocument.presentationml.tags+xml"/>
  <Override PartName="/ppt/tags/tag107.xml" ContentType="application/vnd.openxmlformats-officedocument.presentationml.tags+xml"/>
  <Override PartName="/ppt/tags/tag154.xml" ContentType="application/vnd.openxmlformats-officedocument.presentationml.tags+xml"/>
  <Override PartName="/ppt/slides/slide97.xml" ContentType="application/vnd.openxmlformats-officedocument.presentationml.slide+xml"/>
  <Override PartName="/ppt/tags/tag143.xml" ContentType="application/vnd.openxmlformats-officedocument.presentationml.tags+xml"/>
  <Override PartName="/ppt/notesSlides/notesSlide5.xml" ContentType="application/vnd.openxmlformats-officedocument.presentationml.notesSlide+xml"/>
  <Override PartName="/ppt/tags/tag190.xml" ContentType="application/vnd.openxmlformats-officedocument.presentationml.tags+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tags/tag132.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tags/tag99.xml" ContentType="application/vnd.openxmlformats-officedocument.presentationml.tags+xml"/>
  <Override PartName="/ppt/tags/tag110.xml" ContentType="application/vnd.openxmlformats-officedocument.presentationml.tags+xml"/>
  <Override PartName="/ppt/tags/tag121.xml" ContentType="application/vnd.openxmlformats-officedocument.presentationml.tags+xml"/>
  <Override PartName="/ppt/tags/tag208.xml" ContentType="application/vnd.openxmlformats-officedocument.presentationml.tags+xml"/>
  <Override PartName="/ppt/notesSlides/notesSlide19.xml" ContentType="application/vnd.openxmlformats-officedocument.presentationml.notesSlide+xml"/>
  <Override PartName="/ppt/slides/slide53.xml" ContentType="application/vnd.openxmlformats-officedocument.presentationml.slide+xml"/>
  <Override PartName="/ppt/tags/tag3.xml" ContentType="application/vnd.openxmlformats-officedocument.presentationml.tags+xml"/>
  <Default Extension="jpeg" ContentType="image/jpeg"/>
  <Override PartName="/ppt/tags/tag77.xml" ContentType="application/vnd.openxmlformats-officedocument.presentationml.tags+xml"/>
  <Override PartName="/ppt/tags/tag88.xml" ContentType="application/vnd.openxmlformats-officedocument.presentationml.tags+xml"/>
  <Override PartName="/ppt/slideLayouts/slideLayout16.xml" ContentType="application/vnd.openxmlformats-officedocument.presentationml.slideLayout+xml"/>
  <Override PartName="/ppt/slides/slide31.xml" ContentType="application/vnd.openxmlformats-officedocument.presentationml.slide+xml"/>
  <Override PartName="/ppt/slides/slide42.xml" ContentType="application/vnd.openxmlformats-officedocument.presentationml.slide+xml"/>
  <Override PartName="/ppt/tags/tag19.xml" ContentType="application/vnd.openxmlformats-officedocument.presentationml.tags+xml"/>
  <Override PartName="/ppt/tags/tag66.xml" ContentType="application/vnd.openxmlformats-officedocument.presentationml.tags+xml"/>
  <Override PartName="/ppt/notesSlides/notesSlide44.xml" ContentType="application/vnd.openxmlformats-officedocument.presentationml.notesSlide+xml"/>
  <Override PartName="/ppt/slides/slide20.xml" ContentType="application/vnd.openxmlformats-officedocument.presentationml.slide+xml"/>
  <Override PartName="/ppt/tags/tag55.xml" ContentType="application/vnd.openxmlformats-officedocument.presentationml.tags+xml"/>
  <Override PartName="/ppt/tags/tag159.xml" ContentType="application/vnd.openxmlformats-officedocument.presentationml.tags+xml"/>
  <Override PartName="/ppt/tags/tag211.xml" ContentType="application/vnd.openxmlformats-officedocument.presentationml.tags+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tags/tag33.xml" ContentType="application/vnd.openxmlformats-officedocument.presentationml.tags+xml"/>
  <Override PartName="/ppt/tags/tag44.xml" ContentType="application/vnd.openxmlformats-officedocument.presentationml.tags+xml"/>
  <Override PartName="/ppt/tags/tag80.xml" ContentType="application/vnd.openxmlformats-officedocument.presentationml.tags+xml"/>
  <Override PartName="/ppt/tags/tag91.xml" ContentType="application/vnd.openxmlformats-officedocument.presentationml.tags+xml"/>
  <Override PartName="/ppt/tags/tag137.xml" ContentType="application/vnd.openxmlformats-officedocument.presentationml.tags+xml"/>
  <Override PartName="/ppt/tags/tag148.xml" ContentType="application/vnd.openxmlformats-officedocument.presentationml.tags+xml"/>
  <Override PartName="/ppt/tags/tag184.xml" ContentType="application/vnd.openxmlformats-officedocument.presentationml.tags+xml"/>
  <Override PartName="/ppt/tags/tag195.xml" ContentType="application/vnd.openxmlformats-officedocument.presentationml.tags+xml"/>
  <Override PartName="/ppt/tags/tag200.xml" ContentType="application/vnd.openxmlformats-officedocument.presentationml.tags+xml"/>
  <Override PartName="/ppt/notesSlides/notesSlide11.xml" ContentType="application/vnd.openxmlformats-officedocument.presentationml.notesSlide+xml"/>
  <Override PartName="/ppt/tags/tag22.xml" ContentType="application/vnd.openxmlformats-officedocument.presentationml.tags+xml"/>
  <Override PartName="/ppt/tags/tag126.xml" ContentType="application/vnd.openxmlformats-officedocument.presentationml.tags+xml"/>
  <Override PartName="/ppt/tags/tag173.xml" ContentType="application/vnd.openxmlformats-officedocument.presentationml.tags+xml"/>
  <Override PartName="/ppt/slides/slide8.xml" ContentType="application/vnd.openxmlformats-officedocument.presentationml.slide+xml"/>
  <Override PartName="/ppt/slides/slide69.xml" ContentType="application/vnd.openxmlformats-officedocument.presentationml.slide+xml"/>
  <Override PartName="/ppt/tags/tag11.xml" ContentType="application/vnd.openxmlformats-officedocument.presentationml.tags+xml"/>
  <Override PartName="/ppt/tags/tag115.xml" ContentType="application/vnd.openxmlformats-officedocument.presentationml.tags+xml"/>
  <Override PartName="/ppt/tags/tag162.xml" ContentType="application/vnd.openxmlformats-officedocument.presentationml.tags+xml"/>
  <Override PartName="/ppt/slideMasters/slideMaster3.xml" ContentType="application/vnd.openxmlformats-officedocument.presentationml.slideMaster+xml"/>
  <Override PartName="/ppt/slides/slide58.xml" ContentType="application/vnd.openxmlformats-officedocument.presentationml.slide+xml"/>
  <Override PartName="/ppt/tags/tag104.xml" ContentType="application/vnd.openxmlformats-officedocument.presentationml.tags+xml"/>
  <Override PartName="/ppt/tags/tag151.xml" ContentType="application/vnd.openxmlformats-officedocument.presentationml.tags+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notesSlides/notesSlide49.xml" ContentType="application/vnd.openxmlformats-officedocument.presentationml.notesSlide+xml"/>
  <Override PartName="/ppt/tags/tag49.xml" ContentType="application/vnd.openxmlformats-officedocument.presentationml.tags+xml"/>
  <Override PartName="/ppt/tags/tag96.xml" ContentType="application/vnd.openxmlformats-officedocument.presentationml.tags+xml"/>
  <Override PartName="/ppt/tags/tag205.xml" ContentType="application/vnd.openxmlformats-officedocument.presentationml.tags+xml"/>
  <Override PartName="/ppt/notesSlides/notesSlide27.xml" ContentType="application/vnd.openxmlformats-officedocument.presentationml.notesSlide+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ags/tag189.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 id="2147483677" r:id="rId3"/>
  </p:sldMasterIdLst>
  <p:notesMasterIdLst>
    <p:notesMasterId r:id="rId104"/>
  </p:notesMasterIdLst>
  <p:handoutMasterIdLst>
    <p:handoutMasterId r:id="rId105"/>
  </p:handoutMasterIdLst>
  <p:sldIdLst>
    <p:sldId id="335" r:id="rId4"/>
    <p:sldId id="537" r:id="rId5"/>
    <p:sldId id="336" r:id="rId6"/>
    <p:sldId id="439" r:id="rId7"/>
    <p:sldId id="440" r:id="rId8"/>
    <p:sldId id="441" r:id="rId9"/>
    <p:sldId id="445" r:id="rId10"/>
    <p:sldId id="446" r:id="rId11"/>
    <p:sldId id="447" r:id="rId12"/>
    <p:sldId id="448" r:id="rId13"/>
    <p:sldId id="449" r:id="rId14"/>
    <p:sldId id="450" r:id="rId15"/>
    <p:sldId id="451" r:id="rId16"/>
    <p:sldId id="452" r:id="rId17"/>
    <p:sldId id="522" r:id="rId18"/>
    <p:sldId id="435" r:id="rId19"/>
    <p:sldId id="485" r:id="rId20"/>
    <p:sldId id="377" r:id="rId21"/>
    <p:sldId id="487" r:id="rId22"/>
    <p:sldId id="376" r:id="rId23"/>
    <p:sldId id="420" r:id="rId24"/>
    <p:sldId id="337" r:id="rId25"/>
    <p:sldId id="436" r:id="rId26"/>
    <p:sldId id="419" r:id="rId27"/>
    <p:sldId id="406" r:id="rId28"/>
    <p:sldId id="407" r:id="rId29"/>
    <p:sldId id="408" r:id="rId30"/>
    <p:sldId id="483" r:id="rId31"/>
    <p:sldId id="409" r:id="rId32"/>
    <p:sldId id="414" r:id="rId33"/>
    <p:sldId id="415" r:id="rId34"/>
    <p:sldId id="416" r:id="rId35"/>
    <p:sldId id="417" r:id="rId36"/>
    <p:sldId id="418" r:id="rId37"/>
    <p:sldId id="437" r:id="rId38"/>
    <p:sldId id="332" r:id="rId39"/>
    <p:sldId id="524" r:id="rId40"/>
    <p:sldId id="525" r:id="rId41"/>
    <p:sldId id="526" r:id="rId42"/>
    <p:sldId id="527" r:id="rId43"/>
    <p:sldId id="530" r:id="rId44"/>
    <p:sldId id="531" r:id="rId45"/>
    <p:sldId id="535" r:id="rId46"/>
    <p:sldId id="534" r:id="rId47"/>
    <p:sldId id="532" r:id="rId48"/>
    <p:sldId id="533" r:id="rId49"/>
    <p:sldId id="536" r:id="rId50"/>
    <p:sldId id="538" r:id="rId51"/>
    <p:sldId id="539" r:id="rId52"/>
    <p:sldId id="540" r:id="rId53"/>
    <p:sldId id="541" r:id="rId54"/>
    <p:sldId id="542" r:id="rId55"/>
    <p:sldId id="395" r:id="rId56"/>
    <p:sldId id="396" r:id="rId57"/>
    <p:sldId id="484" r:id="rId58"/>
    <p:sldId id="360" r:id="rId59"/>
    <p:sldId id="421" r:id="rId60"/>
    <p:sldId id="521" r:id="rId61"/>
    <p:sldId id="423" r:id="rId62"/>
    <p:sldId id="424" r:id="rId63"/>
    <p:sldId id="425" r:id="rId64"/>
    <p:sldId id="426" r:id="rId65"/>
    <p:sldId id="427" r:id="rId66"/>
    <p:sldId id="428" r:id="rId67"/>
    <p:sldId id="430" r:id="rId68"/>
    <p:sldId id="431" r:id="rId69"/>
    <p:sldId id="432" r:id="rId70"/>
    <p:sldId id="433" r:id="rId71"/>
    <p:sldId id="454" r:id="rId72"/>
    <p:sldId id="499" r:id="rId73"/>
    <p:sldId id="500" r:id="rId74"/>
    <p:sldId id="501" r:id="rId75"/>
    <p:sldId id="502" r:id="rId76"/>
    <p:sldId id="503" r:id="rId77"/>
    <p:sldId id="504" r:id="rId78"/>
    <p:sldId id="505" r:id="rId79"/>
    <p:sldId id="506" r:id="rId80"/>
    <p:sldId id="507" r:id="rId81"/>
    <p:sldId id="508" r:id="rId82"/>
    <p:sldId id="490" r:id="rId83"/>
    <p:sldId id="491" r:id="rId84"/>
    <p:sldId id="492" r:id="rId85"/>
    <p:sldId id="493" r:id="rId86"/>
    <p:sldId id="494" r:id="rId87"/>
    <p:sldId id="495" r:id="rId88"/>
    <p:sldId id="496" r:id="rId89"/>
    <p:sldId id="497" r:id="rId90"/>
    <p:sldId id="498" r:id="rId91"/>
    <p:sldId id="509" r:id="rId92"/>
    <p:sldId id="510" r:id="rId93"/>
    <p:sldId id="511" r:id="rId94"/>
    <p:sldId id="512" r:id="rId95"/>
    <p:sldId id="513" r:id="rId96"/>
    <p:sldId id="514" r:id="rId97"/>
    <p:sldId id="515" r:id="rId98"/>
    <p:sldId id="516" r:id="rId99"/>
    <p:sldId id="517" r:id="rId100"/>
    <p:sldId id="518" r:id="rId101"/>
    <p:sldId id="519" r:id="rId102"/>
    <p:sldId id="356" r:id="rId103"/>
  </p:sldIdLst>
  <p:sldSz cx="9144000" cy="6858000" type="screen4x3"/>
  <p:notesSz cx="6797675" cy="9928225"/>
  <p:custDataLst>
    <p:tags r:id="rId106"/>
  </p:custDataLst>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BFD6D2"/>
    <a:srgbClr val="7FACA5"/>
    <a:srgbClr val="D87FA7"/>
    <a:srgbClr val="B3DA7F"/>
    <a:srgbClr val="7FC8E5"/>
    <a:srgbClr val="ACD674"/>
    <a:srgbClr val="95CC4C"/>
    <a:srgbClr val="71C988"/>
  </p:clrMru>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047" autoAdjust="0"/>
    <p:restoredTop sz="99390" autoAdjust="0"/>
  </p:normalViewPr>
  <p:slideViewPr>
    <p:cSldViewPr>
      <p:cViewPr>
        <p:scale>
          <a:sx n="100" d="100"/>
          <a:sy n="100" d="100"/>
        </p:scale>
        <p:origin x="-426" y="-198"/>
      </p:cViewPr>
      <p:guideLst>
        <p:guide orient="horz" pos="1117"/>
        <p:guide orient="horz" pos="3929"/>
        <p:guide orient="horz" pos="2659"/>
        <p:guide pos="2880"/>
        <p:guide pos="158"/>
        <p:guide pos="5602"/>
      </p:guideLst>
    </p:cSldViewPr>
  </p:slideViewPr>
  <p:outlineViewPr>
    <p:cViewPr>
      <p:scale>
        <a:sx n="33" d="100"/>
        <a:sy n="33" d="100"/>
      </p:scale>
      <p:origin x="0" y="33066"/>
    </p:cViewPr>
  </p:outlineViewPr>
  <p:notesTextViewPr>
    <p:cViewPr>
      <p:scale>
        <a:sx n="100" d="100"/>
        <a:sy n="100" d="100"/>
      </p:scale>
      <p:origin x="0" y="0"/>
    </p:cViewPr>
  </p:notesTextViewPr>
  <p:sorterViewPr>
    <p:cViewPr>
      <p:scale>
        <a:sx n="100" d="100"/>
        <a:sy n="100" d="100"/>
      </p:scale>
      <p:origin x="0" y="3108"/>
    </p:cViewPr>
  </p:sorterViewPr>
  <p:notesViewPr>
    <p:cSldViewPr>
      <p:cViewPr varScale="1">
        <p:scale>
          <a:sx n="77" d="100"/>
          <a:sy n="77" d="100"/>
        </p:scale>
        <p:origin x="-2058" y="-90"/>
      </p:cViewPr>
      <p:guideLst>
        <p:guide orient="horz" pos="3127"/>
        <p:guide pos="2141"/>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07" Type="http://schemas.openxmlformats.org/officeDocument/2006/relationships/presProps" Target="presProps.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102" Type="http://schemas.openxmlformats.org/officeDocument/2006/relationships/slide" Target="slides/slide99.xml"/><Relationship Id="rId110"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handoutMaster" Target="handoutMasters/handout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tags" Target="tags/tag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theme" Target="theme/theme1.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bwMode="gray">
          <a:xfrm>
            <a:off x="0" y="0"/>
            <a:ext cx="2947988" cy="495300"/>
          </a:xfrm>
          <a:prstGeom prst="rect">
            <a:avLst/>
          </a:prstGeom>
          <a:noFill/>
          <a:ln>
            <a:noFill/>
          </a:ln>
          <a:extLst/>
        </p:spPr>
        <p:txBody>
          <a:bodyPr vert="horz" wrap="square" lIns="93165" tIns="46583" rIns="93165" bIns="46583" numCol="1" anchor="t" anchorCtr="0" compatLnSpc="1">
            <a:prstTxWarp prst="textNoShape">
              <a:avLst/>
            </a:prstTxWarp>
          </a:bodyPr>
          <a:lstStyle>
            <a:lvl1pPr defTabSz="931863">
              <a:defRPr sz="1200">
                <a:latin typeface="Arial" pitchFamily="34" charset="0"/>
                <a:cs typeface="Arial" pitchFamily="34" charset="0"/>
              </a:defRPr>
            </a:lvl1pPr>
          </a:lstStyle>
          <a:p>
            <a:pPr>
              <a:defRPr/>
            </a:pPr>
            <a:endParaRPr lang="it-IT"/>
          </a:p>
        </p:txBody>
      </p:sp>
      <p:sp>
        <p:nvSpPr>
          <p:cNvPr id="3" name="Datumsplatzhalter 2"/>
          <p:cNvSpPr>
            <a:spLocks noGrp="1"/>
          </p:cNvSpPr>
          <p:nvPr>
            <p:ph type="dt" sz="quarter" idx="1"/>
          </p:nvPr>
        </p:nvSpPr>
        <p:spPr bwMode="gray">
          <a:xfrm>
            <a:off x="3848100" y="0"/>
            <a:ext cx="2947988" cy="495300"/>
          </a:xfrm>
          <a:prstGeom prst="rect">
            <a:avLst/>
          </a:prstGeom>
          <a:noFill/>
          <a:ln>
            <a:noFill/>
          </a:ln>
          <a:extLst/>
        </p:spPr>
        <p:txBody>
          <a:bodyPr vert="horz" wrap="square" lIns="93165" tIns="46583" rIns="93165" bIns="46583" numCol="1" anchor="t" anchorCtr="0" compatLnSpc="1">
            <a:prstTxWarp prst="textNoShape">
              <a:avLst/>
            </a:prstTxWarp>
          </a:bodyPr>
          <a:lstStyle>
            <a:lvl1pPr algn="r" defTabSz="931863">
              <a:defRPr sz="1200">
                <a:latin typeface="Arial" pitchFamily="34" charset="0"/>
                <a:cs typeface="Arial" pitchFamily="34" charset="0"/>
              </a:defRPr>
            </a:lvl1pPr>
          </a:lstStyle>
          <a:p>
            <a:pPr>
              <a:defRPr/>
            </a:pPr>
            <a:fld id="{CDA4D399-28BF-4D32-9FCC-86FE9E1DD0AD}" type="datetimeFigureOut">
              <a:rPr lang="de-DE"/>
              <a:pPr>
                <a:defRPr/>
              </a:pPr>
              <a:t>01.10.2013</a:t>
            </a:fld>
            <a:endParaRPr lang="de-DE"/>
          </a:p>
        </p:txBody>
      </p:sp>
      <p:sp>
        <p:nvSpPr>
          <p:cNvPr id="4" name="Fußzeilenplatzhalter 3"/>
          <p:cNvSpPr>
            <a:spLocks noGrp="1"/>
          </p:cNvSpPr>
          <p:nvPr>
            <p:ph type="ftr" sz="quarter" idx="2"/>
          </p:nvPr>
        </p:nvSpPr>
        <p:spPr bwMode="gray">
          <a:xfrm>
            <a:off x="0" y="9431338"/>
            <a:ext cx="2947988" cy="495300"/>
          </a:xfrm>
          <a:prstGeom prst="rect">
            <a:avLst/>
          </a:prstGeom>
          <a:noFill/>
          <a:ln>
            <a:noFill/>
          </a:ln>
          <a:extLst/>
        </p:spPr>
        <p:txBody>
          <a:bodyPr vert="horz" wrap="square" lIns="93165" tIns="46583" rIns="93165" bIns="46583" numCol="1" anchor="b" anchorCtr="0" compatLnSpc="1">
            <a:prstTxWarp prst="textNoShape">
              <a:avLst/>
            </a:prstTxWarp>
          </a:bodyPr>
          <a:lstStyle>
            <a:lvl1pPr defTabSz="931863">
              <a:defRPr sz="1200">
                <a:latin typeface="Arial" pitchFamily="34" charset="0"/>
                <a:cs typeface="Arial" pitchFamily="34" charset="0"/>
              </a:defRPr>
            </a:lvl1pPr>
          </a:lstStyle>
          <a:p>
            <a:pPr>
              <a:defRPr/>
            </a:pPr>
            <a:endParaRPr lang="it-IT"/>
          </a:p>
        </p:txBody>
      </p:sp>
      <p:sp>
        <p:nvSpPr>
          <p:cNvPr id="5" name="Foliennummernplatzhalter 4"/>
          <p:cNvSpPr>
            <a:spLocks noGrp="1"/>
          </p:cNvSpPr>
          <p:nvPr>
            <p:ph type="sldNum" sz="quarter" idx="3"/>
          </p:nvPr>
        </p:nvSpPr>
        <p:spPr bwMode="gray">
          <a:xfrm>
            <a:off x="3848100" y="9431338"/>
            <a:ext cx="2947988" cy="495300"/>
          </a:xfrm>
          <a:prstGeom prst="rect">
            <a:avLst/>
          </a:prstGeom>
          <a:noFill/>
          <a:ln>
            <a:noFill/>
          </a:ln>
          <a:extLst/>
        </p:spPr>
        <p:txBody>
          <a:bodyPr vert="horz" wrap="square" lIns="93165" tIns="46583" rIns="93165" bIns="46583" numCol="1" anchor="b" anchorCtr="0" compatLnSpc="1">
            <a:prstTxWarp prst="textNoShape">
              <a:avLst/>
            </a:prstTxWarp>
          </a:bodyPr>
          <a:lstStyle>
            <a:lvl1pPr algn="r" defTabSz="931863">
              <a:defRPr sz="1200">
                <a:latin typeface="Arial" pitchFamily="34" charset="0"/>
                <a:cs typeface="Arial" pitchFamily="34" charset="0"/>
              </a:defRPr>
            </a:lvl1pPr>
          </a:lstStyle>
          <a:p>
            <a:pPr>
              <a:defRPr/>
            </a:pPr>
            <a:fld id="{8B40F481-6BB7-4FE5-9021-E745A89C302D}" type="slidenum">
              <a:rPr lang="de-DE"/>
              <a:pPr>
                <a:defRPr/>
              </a:pPr>
              <a:t>‹N›</a:t>
            </a:fld>
            <a:endParaRPr lang="de-DE"/>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bwMode="gray">
          <a:xfrm>
            <a:off x="0" y="0"/>
            <a:ext cx="2947988" cy="495300"/>
          </a:xfrm>
          <a:prstGeom prst="rect">
            <a:avLst/>
          </a:prstGeom>
          <a:noFill/>
          <a:ln>
            <a:noFill/>
          </a:ln>
          <a:extLst/>
        </p:spPr>
        <p:txBody>
          <a:bodyPr vert="horz" wrap="square" lIns="93165" tIns="46583" rIns="93165" bIns="46583" numCol="1" anchor="t" anchorCtr="0" compatLnSpc="1">
            <a:prstTxWarp prst="textNoShape">
              <a:avLst/>
            </a:prstTxWarp>
          </a:bodyPr>
          <a:lstStyle>
            <a:lvl1pPr defTabSz="931863">
              <a:defRPr sz="1200">
                <a:latin typeface="Arial" pitchFamily="34" charset="0"/>
                <a:cs typeface="Arial" pitchFamily="34" charset="0"/>
              </a:defRPr>
            </a:lvl1pPr>
          </a:lstStyle>
          <a:p>
            <a:pPr>
              <a:defRPr/>
            </a:pPr>
            <a:endParaRPr lang="it-IT"/>
          </a:p>
        </p:txBody>
      </p:sp>
      <p:sp>
        <p:nvSpPr>
          <p:cNvPr id="3" name="Datumsplatzhalter 2"/>
          <p:cNvSpPr>
            <a:spLocks noGrp="1"/>
          </p:cNvSpPr>
          <p:nvPr>
            <p:ph type="dt" idx="1"/>
          </p:nvPr>
        </p:nvSpPr>
        <p:spPr bwMode="gray">
          <a:xfrm>
            <a:off x="3848100" y="0"/>
            <a:ext cx="2947988" cy="495300"/>
          </a:xfrm>
          <a:prstGeom prst="rect">
            <a:avLst/>
          </a:prstGeom>
          <a:noFill/>
          <a:ln>
            <a:noFill/>
          </a:ln>
          <a:extLst/>
        </p:spPr>
        <p:txBody>
          <a:bodyPr vert="horz" wrap="square" lIns="93165" tIns="46583" rIns="93165" bIns="46583" numCol="1" anchor="t" anchorCtr="0" compatLnSpc="1">
            <a:prstTxWarp prst="textNoShape">
              <a:avLst/>
            </a:prstTxWarp>
          </a:bodyPr>
          <a:lstStyle>
            <a:lvl1pPr algn="r" defTabSz="931863">
              <a:defRPr sz="1200">
                <a:latin typeface="Arial" pitchFamily="34" charset="0"/>
                <a:cs typeface="Arial" pitchFamily="34" charset="0"/>
              </a:defRPr>
            </a:lvl1pPr>
          </a:lstStyle>
          <a:p>
            <a:pPr>
              <a:defRPr/>
            </a:pPr>
            <a:fld id="{D1555213-B3F9-4489-84B0-6F74F69ADE06}" type="datetimeFigureOut">
              <a:rPr lang="de-DE"/>
              <a:pPr>
                <a:defRPr/>
              </a:pPr>
              <a:t>01.10.2013</a:t>
            </a:fld>
            <a:endParaRPr lang="de-DE"/>
          </a:p>
        </p:txBody>
      </p:sp>
      <p:sp>
        <p:nvSpPr>
          <p:cNvPr id="4" name="Folienbildplatzhalter 3"/>
          <p:cNvSpPr>
            <a:spLocks noGrp="1" noRot="1" noChangeAspect="1"/>
          </p:cNvSpPr>
          <p:nvPr>
            <p:ph type="sldImg" idx="2"/>
          </p:nvPr>
        </p:nvSpPr>
        <p:spPr bwMode="gray">
          <a:xfrm>
            <a:off x="917575" y="744538"/>
            <a:ext cx="4964113" cy="3722687"/>
          </a:xfrm>
          <a:prstGeom prst="rect">
            <a:avLst/>
          </a:prstGeom>
          <a:noFill/>
          <a:ln w="12700">
            <a:solidFill>
              <a:prstClr val="black"/>
            </a:solidFill>
          </a:ln>
        </p:spPr>
        <p:txBody>
          <a:bodyPr vert="horz" lIns="92272" tIns="46136" rIns="92272" bIns="46136" rtlCol="0" anchor="ctr"/>
          <a:lstStyle/>
          <a:p>
            <a:pPr lvl="0"/>
            <a:endParaRPr lang="de-DE" noProof="0"/>
          </a:p>
        </p:txBody>
      </p:sp>
      <p:sp>
        <p:nvSpPr>
          <p:cNvPr id="5" name="Notizenplatzhalter 4"/>
          <p:cNvSpPr>
            <a:spLocks noGrp="1"/>
          </p:cNvSpPr>
          <p:nvPr>
            <p:ph type="body" sz="quarter" idx="3"/>
          </p:nvPr>
        </p:nvSpPr>
        <p:spPr bwMode="gray">
          <a:xfrm>
            <a:off x="681038" y="4716463"/>
            <a:ext cx="5435600" cy="4467225"/>
          </a:xfrm>
          <a:prstGeom prst="rect">
            <a:avLst/>
          </a:prstGeom>
          <a:noFill/>
        </p:spPr>
        <p:txBody>
          <a:bodyPr vert="horz" lIns="0" tIns="0" rIns="0" bIns="0" rtlCol="0">
            <a:normAutofit/>
          </a:bodyPr>
          <a:lstStyle/>
          <a:p>
            <a:pPr lvl="0"/>
            <a:r>
              <a:rPr lang="de-DE" noProof="0" dirty="0" smtClean="0"/>
              <a:t>Textmasterformate durch Klicken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6" name="Fußzeilenplatzhalter 5"/>
          <p:cNvSpPr>
            <a:spLocks noGrp="1"/>
          </p:cNvSpPr>
          <p:nvPr>
            <p:ph type="ftr" sz="quarter" idx="4"/>
          </p:nvPr>
        </p:nvSpPr>
        <p:spPr bwMode="gray">
          <a:xfrm>
            <a:off x="0" y="9431338"/>
            <a:ext cx="2947988" cy="495300"/>
          </a:xfrm>
          <a:prstGeom prst="rect">
            <a:avLst/>
          </a:prstGeom>
          <a:noFill/>
          <a:ln>
            <a:noFill/>
          </a:ln>
          <a:extLst/>
        </p:spPr>
        <p:txBody>
          <a:bodyPr vert="horz" wrap="square" lIns="93165" tIns="46583" rIns="93165" bIns="46583" numCol="1" anchor="b" anchorCtr="0" compatLnSpc="1">
            <a:prstTxWarp prst="textNoShape">
              <a:avLst/>
            </a:prstTxWarp>
          </a:bodyPr>
          <a:lstStyle>
            <a:lvl1pPr defTabSz="931863">
              <a:defRPr sz="1200">
                <a:latin typeface="Arial" pitchFamily="34" charset="0"/>
                <a:cs typeface="Arial" pitchFamily="34" charset="0"/>
              </a:defRPr>
            </a:lvl1pPr>
          </a:lstStyle>
          <a:p>
            <a:pPr>
              <a:defRPr/>
            </a:pPr>
            <a:endParaRPr lang="it-IT"/>
          </a:p>
        </p:txBody>
      </p:sp>
      <p:sp>
        <p:nvSpPr>
          <p:cNvPr id="7" name="Foliennummernplatzhalter 6"/>
          <p:cNvSpPr>
            <a:spLocks noGrp="1"/>
          </p:cNvSpPr>
          <p:nvPr>
            <p:ph type="sldNum" sz="quarter" idx="5"/>
          </p:nvPr>
        </p:nvSpPr>
        <p:spPr bwMode="gray">
          <a:xfrm>
            <a:off x="3848100" y="9431338"/>
            <a:ext cx="2947988" cy="495300"/>
          </a:xfrm>
          <a:prstGeom prst="rect">
            <a:avLst/>
          </a:prstGeom>
          <a:noFill/>
          <a:ln>
            <a:noFill/>
          </a:ln>
          <a:extLst/>
        </p:spPr>
        <p:txBody>
          <a:bodyPr vert="horz" wrap="square" lIns="93165" tIns="46583" rIns="93165" bIns="46583" numCol="1" anchor="b" anchorCtr="0" compatLnSpc="1">
            <a:prstTxWarp prst="textNoShape">
              <a:avLst/>
            </a:prstTxWarp>
          </a:bodyPr>
          <a:lstStyle>
            <a:lvl1pPr algn="r" defTabSz="931863">
              <a:defRPr sz="1200">
                <a:latin typeface="Arial" pitchFamily="34" charset="0"/>
                <a:cs typeface="Arial" pitchFamily="34" charset="0"/>
              </a:defRPr>
            </a:lvl1pPr>
          </a:lstStyle>
          <a:p>
            <a:pPr>
              <a:defRPr/>
            </a:pPr>
            <a:fld id="{8DA8186F-3DE7-4A94-9035-0D342857BDD3}" type="slidenum">
              <a:rPr lang="de-DE"/>
              <a:pPr>
                <a:defRPr/>
              </a:pPr>
              <a:t>‹N›</a:t>
            </a:fld>
            <a:endParaRPr lang="de-DE"/>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ts val="400"/>
      </a:spcBef>
      <a:spcAft>
        <a:spcPct val="0"/>
      </a:spcAft>
      <a:buClr>
        <a:schemeClr val="accent2"/>
      </a:buClr>
      <a:defRPr lang="de-DE" sz="1600" kern="1200" dirty="0">
        <a:solidFill>
          <a:schemeClr val="tx1"/>
        </a:solidFill>
        <a:latin typeface="Arial" pitchFamily="34" charset="0"/>
        <a:ea typeface="+mn-ea"/>
        <a:cs typeface="Arial" pitchFamily="34" charset="0"/>
      </a:defRPr>
    </a:lvl1pPr>
    <a:lvl2pPr marL="182563" indent="-182563" algn="l" rtl="0" eaLnBrk="0" fontAlgn="base" hangingPunct="0">
      <a:spcBef>
        <a:spcPts val="400"/>
      </a:spcBef>
      <a:spcAft>
        <a:spcPct val="0"/>
      </a:spcAft>
      <a:buClr>
        <a:schemeClr val="accent1"/>
      </a:buClr>
      <a:buFont typeface="Wingdings" pitchFamily="2" charset="2"/>
      <a:buChar char="§"/>
      <a:defRPr lang="de-DE" sz="1400" kern="1200" dirty="0">
        <a:solidFill>
          <a:schemeClr val="tx1"/>
        </a:solidFill>
        <a:latin typeface="Arial" pitchFamily="34" charset="0"/>
        <a:ea typeface="+mn-ea"/>
        <a:cs typeface="Arial" pitchFamily="34" charset="0"/>
      </a:defRPr>
    </a:lvl2pPr>
    <a:lvl3pPr marL="354013" indent="-171450" algn="l" rtl="0" eaLnBrk="0" fontAlgn="base" hangingPunct="0">
      <a:spcBef>
        <a:spcPts val="400"/>
      </a:spcBef>
      <a:spcAft>
        <a:spcPct val="0"/>
      </a:spcAft>
      <a:buClr>
        <a:schemeClr val="accent1"/>
      </a:buClr>
      <a:buFont typeface="Arial" charset="0"/>
      <a:buChar char="•"/>
      <a:defRPr lang="de-DE" sz="1400" kern="1200" dirty="0">
        <a:solidFill>
          <a:schemeClr val="tx1"/>
        </a:solidFill>
        <a:latin typeface="Arial" pitchFamily="34" charset="0"/>
        <a:ea typeface="+mn-ea"/>
        <a:cs typeface="Arial" pitchFamily="34" charset="0"/>
      </a:defRPr>
    </a:lvl3pPr>
    <a:lvl4pPr marL="536575" indent="-182563" algn="l" rtl="0" eaLnBrk="0" fontAlgn="base" hangingPunct="0">
      <a:spcBef>
        <a:spcPts val="400"/>
      </a:spcBef>
      <a:spcAft>
        <a:spcPct val="0"/>
      </a:spcAft>
      <a:buClr>
        <a:schemeClr val="accent1"/>
      </a:buClr>
      <a:buFont typeface="Symbol" pitchFamily="18" charset="2"/>
      <a:buChar char="-"/>
      <a:defRPr lang="de-DE" sz="1200" kern="1200" dirty="0">
        <a:solidFill>
          <a:schemeClr val="tx1"/>
        </a:solidFill>
        <a:latin typeface="Arial" pitchFamily="34" charset="0"/>
        <a:ea typeface="+mn-ea"/>
        <a:cs typeface="Arial" pitchFamily="34" charset="0"/>
      </a:defRPr>
    </a:lvl4pPr>
    <a:lvl5pPr marL="719138" indent="-182563" algn="l" rtl="0" eaLnBrk="0" fontAlgn="base" hangingPunct="0">
      <a:spcBef>
        <a:spcPts val="400"/>
      </a:spcBef>
      <a:spcAft>
        <a:spcPct val="0"/>
      </a:spcAft>
      <a:buClr>
        <a:schemeClr val="accent1"/>
      </a:buClr>
      <a:buFont typeface="Arial" charset="0"/>
      <a:buChar char="•"/>
      <a:defRPr lang="de-DE" sz="1200" kern="1200" dirty="0">
        <a:solidFill>
          <a:schemeClr val="tx1"/>
        </a:solidFill>
        <a:latin typeface="Arial" pitchFamily="34" charset="0"/>
        <a:ea typeface="+mn-ea"/>
        <a:cs typeface="Arial" pitchFamily="34" charset="0"/>
      </a:defRPr>
    </a:lvl5pPr>
    <a:lvl6pPr marL="722313" indent="-180975" algn="l" defTabSz="914400" rtl="0" eaLnBrk="1" latinLnBrk="0" hangingPunct="1">
      <a:spcBef>
        <a:spcPts val="400"/>
      </a:spcBef>
      <a:buClr>
        <a:schemeClr val="accent1"/>
      </a:buClr>
      <a:buFont typeface="Arial" pitchFamily="34" charset="0"/>
      <a:buChar char="•"/>
      <a:defRPr sz="1200" kern="1200">
        <a:solidFill>
          <a:schemeClr val="tx1"/>
        </a:solidFill>
        <a:latin typeface="Arial" pitchFamily="34" charset="0"/>
        <a:ea typeface="+mn-ea"/>
        <a:cs typeface="Arial" pitchFamily="34" charset="0"/>
      </a:defRPr>
    </a:lvl6pPr>
    <a:lvl7pPr marL="722313" indent="-180975" algn="l" defTabSz="914400" rtl="0" eaLnBrk="1" latinLnBrk="0" hangingPunct="1">
      <a:spcBef>
        <a:spcPts val="400"/>
      </a:spcBef>
      <a:buClr>
        <a:schemeClr val="accent1"/>
      </a:buClr>
      <a:buFont typeface="Arial" pitchFamily="34" charset="0"/>
      <a:buChar char="•"/>
      <a:defRPr sz="1200" kern="1200">
        <a:solidFill>
          <a:schemeClr val="tx1"/>
        </a:solidFill>
        <a:latin typeface="Arial" pitchFamily="34" charset="0"/>
        <a:ea typeface="+mn-ea"/>
        <a:cs typeface="Arial" pitchFamily="34" charset="0"/>
      </a:defRPr>
    </a:lvl7pPr>
    <a:lvl8pPr marL="722313" indent="-180975" algn="l" defTabSz="914400" rtl="0" eaLnBrk="1" latinLnBrk="0" hangingPunct="1">
      <a:spcBef>
        <a:spcPts val="400"/>
      </a:spcBef>
      <a:buClr>
        <a:schemeClr val="accent1"/>
      </a:buClr>
      <a:buFont typeface="Arial" pitchFamily="34" charset="0"/>
      <a:buChar char="•"/>
      <a:defRPr sz="1200" kern="1200">
        <a:solidFill>
          <a:schemeClr val="tx1"/>
        </a:solidFill>
        <a:latin typeface="Arial" pitchFamily="34" charset="0"/>
        <a:ea typeface="+mn-ea"/>
        <a:cs typeface="Arial" pitchFamily="34" charset="0"/>
      </a:defRPr>
    </a:lvl8pPr>
    <a:lvl9pPr marL="722313" indent="-180975" algn="l" defTabSz="914400" rtl="0" eaLnBrk="1" latinLnBrk="0" hangingPunct="1">
      <a:spcBef>
        <a:spcPts val="400"/>
      </a:spcBef>
      <a:buClr>
        <a:schemeClr val="accent1"/>
      </a:buClr>
      <a:buFont typeface="Arial" pitchFamily="34" charset="0"/>
      <a:buChar char="•"/>
      <a:defRPr sz="1200" kern="1200">
        <a:solidFill>
          <a:schemeClr val="tx1"/>
        </a:solidFill>
        <a:latin typeface="Arial" pitchFamily="34" charset="0"/>
        <a:ea typeface="+mn-ea"/>
        <a:cs typeface="Arial" pitchFamily="34" charset="0"/>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2017" name="Folienbildplatzhalter 1"/>
          <p:cNvSpPr>
            <a:spLocks noGrp="1" noRot="1" noChangeAspect="1" noTextEdit="1"/>
          </p:cNvSpPr>
          <p:nvPr>
            <p:ph type="sldImg"/>
          </p:nvPr>
        </p:nvSpPr>
        <p:spPr>
          <a:noFill/>
          <a:ln>
            <a:solidFill>
              <a:srgbClr val="000000"/>
            </a:solidFill>
            <a:miter lim="800000"/>
            <a:headEnd/>
            <a:tailEnd/>
          </a:ln>
        </p:spPr>
      </p:sp>
      <p:sp>
        <p:nvSpPr>
          <p:cNvPr id="2902018" name="Notizenplatzhalter 2"/>
          <p:cNvSpPr>
            <a:spLocks noGrp="1"/>
          </p:cNvSpPr>
          <p:nvPr>
            <p:ph type="body" idx="1"/>
          </p:nvPr>
        </p:nvSpPr>
        <p:spPr>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
        <p:nvSpPr>
          <p:cNvPr id="2902019" name="Foliennummernplatzhalter 3"/>
          <p:cNvSpPr>
            <a:spLocks noGrp="1"/>
          </p:cNvSpPr>
          <p:nvPr>
            <p:ph type="sldNum" sz="quarter" idx="5"/>
          </p:nvPr>
        </p:nvSpPr>
        <p:spPr>
          <a:noFill/>
          <a:ln>
            <a:miter lim="800000"/>
            <a:headEnd/>
            <a:tailEnd/>
          </a:ln>
        </p:spPr>
        <p:txBody>
          <a:bodyPr/>
          <a:lstStyle/>
          <a:p>
            <a:pPr defTabSz="879475"/>
            <a:fld id="{C9D1D933-1242-4A07-8B32-F9E772F282C8}" type="slidenum">
              <a:rPr lang="de-DE" smtClean="0">
                <a:latin typeface="Arial" charset="0"/>
                <a:cs typeface="Arial" charset="0"/>
              </a:rPr>
              <a:pPr defTabSz="879475"/>
              <a:t>3</a:t>
            </a:fld>
            <a:endParaRPr lang="de-DE"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5329" name="Segnaposto immagine diapositiva 1"/>
          <p:cNvSpPr>
            <a:spLocks noGrp="1" noRot="1" noChangeAspect="1" noTextEdit="1"/>
          </p:cNvSpPr>
          <p:nvPr>
            <p:ph type="sldImg"/>
          </p:nvPr>
        </p:nvSpPr>
        <p:spPr>
          <a:xfrm>
            <a:off x="917575" y="744538"/>
            <a:ext cx="4962525" cy="3722687"/>
          </a:xfrm>
          <a:noFill/>
          <a:ln>
            <a:solidFill>
              <a:srgbClr val="000000"/>
            </a:solidFill>
            <a:miter lim="800000"/>
            <a:headEnd/>
            <a:tailEnd/>
          </a:ln>
        </p:spPr>
      </p:sp>
      <p:sp>
        <p:nvSpPr>
          <p:cNvPr id="2915330" name="Segnaposto note 2"/>
          <p:cNvSpPr>
            <a:spLocks noGrp="1"/>
          </p:cNvSpPr>
          <p:nvPr>
            <p:ph type="body" idx="1"/>
          </p:nvPr>
        </p:nvSpPr>
        <p:spPr>
          <a:xfrm>
            <a:off x="679450" y="4716463"/>
            <a:ext cx="5438775" cy="4467225"/>
          </a:xfrm>
          <a:noFill/>
        </p:spPr>
        <p:txBody>
          <a:bodyPr wrap="square" numCol="1" anchor="t" anchorCtr="0" compatLnSpc="1">
            <a:prstTxWarp prst="textNoShape">
              <a:avLst/>
            </a:prstTxWarp>
          </a:bodyPr>
          <a:lstStyle/>
          <a:p>
            <a:pPr eaLnBrk="1" hangingPunct="1"/>
            <a:endParaRPr lang="it-IT" smtClean="0">
              <a:latin typeface="Arial" charset="0"/>
              <a:ea typeface="MS PGothic"/>
              <a:cs typeface="MS PGothic"/>
            </a:endParaRPr>
          </a:p>
        </p:txBody>
      </p:sp>
      <p:sp>
        <p:nvSpPr>
          <p:cNvPr id="2915331" name="Segnaposto numero diapositiva 3"/>
          <p:cNvSpPr txBox="1">
            <a:spLocks noGrp="1"/>
          </p:cNvSpPr>
          <p:nvPr/>
        </p:nvSpPr>
        <p:spPr bwMode="gray">
          <a:xfrm>
            <a:off x="3849688" y="9429750"/>
            <a:ext cx="2946400" cy="496888"/>
          </a:xfrm>
          <a:prstGeom prst="rect">
            <a:avLst/>
          </a:prstGeom>
          <a:noFill/>
          <a:ln w="9525">
            <a:noFill/>
            <a:miter lim="800000"/>
            <a:headEnd/>
            <a:tailEnd/>
          </a:ln>
        </p:spPr>
        <p:txBody>
          <a:bodyPr lIns="92552" tIns="46276" rIns="92552" bIns="46276" anchor="b"/>
          <a:lstStyle/>
          <a:p>
            <a:pPr algn="r" defTabSz="923925"/>
            <a:fld id="{27255B94-E6C6-45D3-8B9A-AF3590DDB1D5}" type="slidenum">
              <a:rPr lang="de-DE" sz="1100">
                <a:latin typeface="Calibri" pitchFamily="34" charset="0"/>
              </a:rPr>
              <a:pPr algn="r" defTabSz="923925"/>
              <a:t>15</a:t>
            </a:fld>
            <a:endParaRPr lang="de-DE" sz="11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7377" name="Folienbildplatzhalter 1"/>
          <p:cNvSpPr>
            <a:spLocks noGrp="1" noRot="1" noChangeAspect="1" noTextEdit="1"/>
          </p:cNvSpPr>
          <p:nvPr>
            <p:ph type="sldImg"/>
          </p:nvPr>
        </p:nvSpPr>
        <p:spPr>
          <a:noFill/>
          <a:ln>
            <a:solidFill>
              <a:srgbClr val="000000"/>
            </a:solidFill>
            <a:miter lim="800000"/>
            <a:headEnd/>
            <a:tailEnd/>
          </a:ln>
        </p:spPr>
      </p:sp>
      <p:sp>
        <p:nvSpPr>
          <p:cNvPr id="2917378" name="Notizenplatzhalter 2"/>
          <p:cNvSpPr>
            <a:spLocks noGrp="1"/>
          </p:cNvSpPr>
          <p:nvPr>
            <p:ph type="body" idx="1"/>
          </p:nvPr>
        </p:nvSpPr>
        <p:spPr>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
        <p:nvSpPr>
          <p:cNvPr id="2917379" name="Foliennummernplatzhalter 3"/>
          <p:cNvSpPr txBox="1">
            <a:spLocks noGrp="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879475"/>
            <a:fld id="{1773C6AB-0378-4303-832C-B305D9151E3C}" type="slidenum">
              <a:rPr lang="de-DE" sz="1200"/>
              <a:pPr algn="r" defTabSz="879475"/>
              <a:t>16</a:t>
            </a:fld>
            <a:endParaRPr lang="de-DE"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5569" name="Folienbildplatzhalter 1"/>
          <p:cNvSpPr>
            <a:spLocks noGrp="1" noRot="1" noChangeAspect="1" noTextEdit="1"/>
          </p:cNvSpPr>
          <p:nvPr>
            <p:ph type="sldImg"/>
          </p:nvPr>
        </p:nvSpPr>
        <p:spPr>
          <a:noFill/>
          <a:ln>
            <a:solidFill>
              <a:srgbClr val="000000"/>
            </a:solidFill>
            <a:miter lim="800000"/>
            <a:headEnd/>
            <a:tailEnd/>
          </a:ln>
        </p:spPr>
      </p:sp>
      <p:sp>
        <p:nvSpPr>
          <p:cNvPr id="2925570" name="Notizenplatzhalter 2"/>
          <p:cNvSpPr>
            <a:spLocks noGrp="1"/>
          </p:cNvSpPr>
          <p:nvPr>
            <p:ph type="body" idx="1"/>
          </p:nvPr>
        </p:nvSpPr>
        <p:spPr>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
        <p:nvSpPr>
          <p:cNvPr id="2925571" name="Foliennummernplatzhalter 3"/>
          <p:cNvSpPr txBox="1">
            <a:spLocks noGrp="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879475"/>
            <a:fld id="{8AD8241F-8A3F-4BBF-BDFF-AB7DA39F24B4}" type="slidenum">
              <a:rPr lang="de-DE" sz="1200"/>
              <a:pPr algn="r" defTabSz="879475"/>
              <a:t>23</a:t>
            </a:fld>
            <a:endParaRPr lang="de-DE"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5809" name="Segnaposto immagine diapositiva 1"/>
          <p:cNvSpPr>
            <a:spLocks noGrp="1" noRot="1" noChangeAspect="1"/>
          </p:cNvSpPr>
          <p:nvPr>
            <p:ph type="sldImg"/>
          </p:nvPr>
        </p:nvSpPr>
        <p:spPr>
          <a:noFill/>
          <a:ln>
            <a:solidFill>
              <a:srgbClr val="000000"/>
            </a:solidFill>
            <a:miter lim="800000"/>
            <a:headEnd/>
            <a:tailEnd/>
          </a:ln>
        </p:spPr>
      </p:sp>
      <p:sp>
        <p:nvSpPr>
          <p:cNvPr id="2935810" name="Segnaposto note 2"/>
          <p:cNvSpPr>
            <a:spLocks noGrp="1"/>
          </p:cNvSpPr>
          <p:nvPr>
            <p:ph type="body" idx="1"/>
          </p:nvPr>
        </p:nvSpPr>
        <p:spPr>
          <a:noFill/>
        </p:spPr>
        <p:txBody>
          <a:bodyPr wrap="square" numCol="1" anchor="t" anchorCtr="0" compatLnSpc="1">
            <a:prstTxWarp prst="textNoShape">
              <a:avLst/>
            </a:prstTxWarp>
          </a:bodyPr>
          <a:lstStyle/>
          <a:p>
            <a:endParaRPr lang="it-IT" smtClean="0">
              <a:latin typeface="Arial" charset="0"/>
              <a:cs typeface="Arial" charset="0"/>
            </a:endParaRPr>
          </a:p>
        </p:txBody>
      </p:sp>
      <p:sp>
        <p:nvSpPr>
          <p:cNvPr id="2935811" name="Segnaposto numero diapositiva 3"/>
          <p:cNvSpPr>
            <a:spLocks noGrp="1"/>
          </p:cNvSpPr>
          <p:nvPr>
            <p:ph type="sldNum" sz="quarter" idx="5"/>
          </p:nvPr>
        </p:nvSpPr>
        <p:spPr>
          <a:noFill/>
          <a:ln>
            <a:miter lim="800000"/>
            <a:headEnd/>
            <a:tailEnd/>
          </a:ln>
        </p:spPr>
        <p:txBody>
          <a:bodyPr/>
          <a:lstStyle/>
          <a:p>
            <a:fld id="{3438AE91-047D-43E8-937F-04D667BC54E6}" type="slidenum">
              <a:rPr lang="de-DE" smtClean="0">
                <a:latin typeface="Arial" charset="0"/>
                <a:cs typeface="Arial" charset="0"/>
              </a:rPr>
              <a:pPr/>
              <a:t>32</a:t>
            </a:fld>
            <a:endParaRPr lang="de-DE"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9905" name="Folienbildplatzhalter 1"/>
          <p:cNvSpPr>
            <a:spLocks noGrp="1" noRot="1" noChangeAspect="1" noTextEdit="1"/>
          </p:cNvSpPr>
          <p:nvPr>
            <p:ph type="sldImg"/>
          </p:nvPr>
        </p:nvSpPr>
        <p:spPr>
          <a:noFill/>
          <a:ln>
            <a:solidFill>
              <a:srgbClr val="000000"/>
            </a:solidFill>
            <a:miter lim="800000"/>
            <a:headEnd/>
            <a:tailEnd/>
          </a:ln>
        </p:spPr>
      </p:sp>
      <p:sp>
        <p:nvSpPr>
          <p:cNvPr id="2939906" name="Notizenplatzhalter 2"/>
          <p:cNvSpPr>
            <a:spLocks noGrp="1"/>
          </p:cNvSpPr>
          <p:nvPr>
            <p:ph type="body" idx="1"/>
          </p:nvPr>
        </p:nvSpPr>
        <p:spPr>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
        <p:nvSpPr>
          <p:cNvPr id="2939907" name="Foliennummernplatzhalter 3"/>
          <p:cNvSpPr txBox="1">
            <a:spLocks noGrp="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879475"/>
            <a:fld id="{660F4819-5E80-48AC-A756-04F67FC3892C}" type="slidenum">
              <a:rPr lang="de-DE" sz="1200"/>
              <a:pPr algn="r" defTabSz="879475"/>
              <a:t>35</a:t>
            </a:fld>
            <a:endParaRPr lang="de-DE"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2433" name="Folienbildplatzhalter 1"/>
          <p:cNvSpPr>
            <a:spLocks noGrp="1" noRot="1" noChangeAspect="1" noTextEdit="1"/>
          </p:cNvSpPr>
          <p:nvPr>
            <p:ph type="sldImg"/>
          </p:nvPr>
        </p:nvSpPr>
        <p:spPr>
          <a:noFill/>
          <a:ln>
            <a:solidFill>
              <a:srgbClr val="000000"/>
            </a:solidFill>
            <a:miter lim="800000"/>
            <a:headEnd/>
            <a:tailEnd/>
          </a:ln>
        </p:spPr>
      </p:sp>
      <p:sp>
        <p:nvSpPr>
          <p:cNvPr id="2962434" name="Notizenplatzhalter 2"/>
          <p:cNvSpPr>
            <a:spLocks noGrp="1"/>
          </p:cNvSpPr>
          <p:nvPr>
            <p:ph type="body" idx="1"/>
          </p:nvPr>
        </p:nvSpPr>
        <p:spPr>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
        <p:nvSpPr>
          <p:cNvPr id="2962435" name="Foliennummernplatzhalter 3"/>
          <p:cNvSpPr txBox="1">
            <a:spLocks noGrp="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879475"/>
            <a:fld id="{D6557110-AE21-4B84-BCF1-4BFF2725404B}" type="slidenum">
              <a:rPr lang="de-DE" sz="1200"/>
              <a:pPr algn="r" defTabSz="879475"/>
              <a:t>56</a:t>
            </a:fld>
            <a:endParaRPr lang="de-DE"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5505"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67C4DC29-C170-4FD7-A0E7-C337CE26A39E}" type="slidenum">
              <a:rPr lang="de-DE" sz="1200"/>
              <a:pPr algn="r" defTabSz="931863"/>
              <a:t>58</a:t>
            </a:fld>
            <a:endParaRPr lang="de-DE" sz="1200"/>
          </a:p>
        </p:txBody>
      </p:sp>
      <p:sp>
        <p:nvSpPr>
          <p:cNvPr id="2965506" name="Rectangle 2"/>
          <p:cNvSpPr>
            <a:spLocks noGrp="1" noRot="1" noChangeAspect="1" noChangeArrowheads="1" noTextEdit="1"/>
          </p:cNvSpPr>
          <p:nvPr>
            <p:ph type="sldImg"/>
          </p:nvPr>
        </p:nvSpPr>
        <p:spPr>
          <a:noFill/>
          <a:ln>
            <a:solidFill>
              <a:srgbClr val="000000"/>
            </a:solidFill>
            <a:miter lim="800000"/>
            <a:headEnd/>
            <a:tailEnd/>
          </a:ln>
        </p:spPr>
      </p:sp>
      <p:sp>
        <p:nvSpPr>
          <p:cNvPr id="2965507"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7553" name="Rectangle 7"/>
          <p:cNvSpPr>
            <a:spLocks noGrp="1" noChangeArrowheads="1"/>
          </p:cNvSpPr>
          <p:nvPr>
            <p:ph type="sldNum" sz="quarter" idx="5"/>
          </p:nvPr>
        </p:nvSpPr>
        <p:spPr>
          <a:noFill/>
          <a:ln>
            <a:miter lim="800000"/>
            <a:headEnd/>
            <a:tailEnd/>
          </a:ln>
        </p:spPr>
        <p:txBody>
          <a:bodyPr/>
          <a:lstStyle/>
          <a:p>
            <a:fld id="{0DC2BE44-8D52-4916-B077-D9A213E5441C}" type="slidenum">
              <a:rPr lang="de-DE" smtClean="0">
                <a:latin typeface="Arial" charset="0"/>
                <a:cs typeface="Arial" charset="0"/>
              </a:rPr>
              <a:pPr/>
              <a:t>59</a:t>
            </a:fld>
            <a:endParaRPr lang="de-DE" smtClean="0">
              <a:latin typeface="Arial" charset="0"/>
              <a:cs typeface="Arial" charset="0"/>
            </a:endParaRPr>
          </a:p>
        </p:txBody>
      </p:sp>
      <p:sp>
        <p:nvSpPr>
          <p:cNvPr id="2967554" name="Rectangle 2"/>
          <p:cNvSpPr>
            <a:spLocks noGrp="1" noRot="1" noChangeAspect="1" noChangeArrowheads="1" noTextEdit="1"/>
          </p:cNvSpPr>
          <p:nvPr>
            <p:ph type="sldImg"/>
          </p:nvPr>
        </p:nvSpPr>
        <p:spPr>
          <a:noFill/>
          <a:ln>
            <a:solidFill>
              <a:srgbClr val="000000"/>
            </a:solidFill>
            <a:miter lim="800000"/>
            <a:headEnd/>
            <a:tailEnd/>
          </a:ln>
        </p:spPr>
      </p:sp>
      <p:sp>
        <p:nvSpPr>
          <p:cNvPr id="2967555"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01" name="Rectangle 7"/>
          <p:cNvSpPr>
            <a:spLocks noGrp="1" noChangeArrowheads="1"/>
          </p:cNvSpPr>
          <p:nvPr>
            <p:ph type="sldNum" sz="quarter" idx="5"/>
          </p:nvPr>
        </p:nvSpPr>
        <p:spPr>
          <a:noFill/>
          <a:ln>
            <a:miter lim="800000"/>
            <a:headEnd/>
            <a:tailEnd/>
          </a:ln>
        </p:spPr>
        <p:txBody>
          <a:bodyPr/>
          <a:lstStyle/>
          <a:p>
            <a:fld id="{648EA17E-9443-4B71-9660-2A3DAE0CBCD0}" type="slidenum">
              <a:rPr lang="de-DE" smtClean="0">
                <a:latin typeface="Arial" charset="0"/>
                <a:cs typeface="Arial" charset="0"/>
              </a:rPr>
              <a:pPr/>
              <a:t>60</a:t>
            </a:fld>
            <a:endParaRPr lang="de-DE" smtClean="0">
              <a:latin typeface="Arial" charset="0"/>
              <a:cs typeface="Arial" charset="0"/>
            </a:endParaRPr>
          </a:p>
        </p:txBody>
      </p:sp>
      <p:sp>
        <p:nvSpPr>
          <p:cNvPr id="2969602" name="Rectangle 2"/>
          <p:cNvSpPr>
            <a:spLocks noGrp="1" noRot="1" noChangeAspect="1" noChangeArrowheads="1" noTextEdit="1"/>
          </p:cNvSpPr>
          <p:nvPr>
            <p:ph type="sldImg"/>
          </p:nvPr>
        </p:nvSpPr>
        <p:spPr>
          <a:noFill/>
          <a:ln>
            <a:solidFill>
              <a:srgbClr val="000000"/>
            </a:solidFill>
            <a:miter lim="800000"/>
            <a:headEnd/>
            <a:tailEnd/>
          </a:ln>
        </p:spPr>
      </p:sp>
      <p:sp>
        <p:nvSpPr>
          <p:cNvPr id="2969603"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1649" name="Rectangle 7"/>
          <p:cNvSpPr>
            <a:spLocks noGrp="1" noChangeArrowheads="1"/>
          </p:cNvSpPr>
          <p:nvPr>
            <p:ph type="sldNum" sz="quarter" idx="5"/>
          </p:nvPr>
        </p:nvSpPr>
        <p:spPr>
          <a:noFill/>
          <a:ln>
            <a:miter lim="800000"/>
            <a:headEnd/>
            <a:tailEnd/>
          </a:ln>
        </p:spPr>
        <p:txBody>
          <a:bodyPr/>
          <a:lstStyle/>
          <a:p>
            <a:fld id="{1A7820D7-9E51-4964-A930-AD4FB51FAC8E}" type="slidenum">
              <a:rPr lang="de-DE" smtClean="0">
                <a:latin typeface="Arial" charset="0"/>
                <a:cs typeface="Arial" charset="0"/>
              </a:rPr>
              <a:pPr/>
              <a:t>61</a:t>
            </a:fld>
            <a:endParaRPr lang="de-DE" smtClean="0">
              <a:latin typeface="Arial" charset="0"/>
              <a:cs typeface="Arial" charset="0"/>
            </a:endParaRPr>
          </a:p>
        </p:txBody>
      </p:sp>
      <p:sp>
        <p:nvSpPr>
          <p:cNvPr id="2971650" name="Rectangle 2"/>
          <p:cNvSpPr>
            <a:spLocks noGrp="1" noRot="1" noChangeAspect="1" noChangeArrowheads="1" noTextEdit="1"/>
          </p:cNvSpPr>
          <p:nvPr>
            <p:ph type="sldImg"/>
          </p:nvPr>
        </p:nvSpPr>
        <p:spPr>
          <a:noFill/>
          <a:ln>
            <a:solidFill>
              <a:srgbClr val="000000"/>
            </a:solidFill>
            <a:miter lim="800000"/>
            <a:headEnd/>
            <a:tailEnd/>
          </a:ln>
        </p:spPr>
      </p:sp>
      <p:sp>
        <p:nvSpPr>
          <p:cNvPr id="2971651"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3697" name="Rectangle 7"/>
          <p:cNvSpPr>
            <a:spLocks noGrp="1" noChangeArrowheads="1"/>
          </p:cNvSpPr>
          <p:nvPr>
            <p:ph type="sldNum" sz="quarter" idx="5"/>
          </p:nvPr>
        </p:nvSpPr>
        <p:spPr>
          <a:noFill/>
          <a:ln>
            <a:miter lim="800000"/>
            <a:headEnd/>
            <a:tailEnd/>
          </a:ln>
        </p:spPr>
        <p:txBody>
          <a:bodyPr/>
          <a:lstStyle/>
          <a:p>
            <a:fld id="{6928174E-9471-42A4-AF7B-6DB471529A64}" type="slidenum">
              <a:rPr lang="de-DE" smtClean="0">
                <a:latin typeface="Arial" charset="0"/>
                <a:cs typeface="Arial" charset="0"/>
              </a:rPr>
              <a:pPr/>
              <a:t>62</a:t>
            </a:fld>
            <a:endParaRPr lang="de-DE" smtClean="0">
              <a:latin typeface="Arial" charset="0"/>
              <a:cs typeface="Arial" charset="0"/>
            </a:endParaRPr>
          </a:p>
        </p:txBody>
      </p:sp>
      <p:sp>
        <p:nvSpPr>
          <p:cNvPr id="2973698" name="Rectangle 2"/>
          <p:cNvSpPr>
            <a:spLocks noGrp="1" noRot="1" noChangeAspect="1" noChangeArrowheads="1" noTextEdit="1"/>
          </p:cNvSpPr>
          <p:nvPr>
            <p:ph type="sldImg"/>
          </p:nvPr>
        </p:nvSpPr>
        <p:spPr>
          <a:noFill/>
          <a:ln>
            <a:solidFill>
              <a:srgbClr val="000000"/>
            </a:solidFill>
            <a:miter lim="800000"/>
            <a:headEnd/>
            <a:tailEnd/>
          </a:ln>
        </p:spPr>
      </p:sp>
      <p:sp>
        <p:nvSpPr>
          <p:cNvPr id="2973699"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5745" name="Rectangle 7"/>
          <p:cNvSpPr>
            <a:spLocks noGrp="1" noChangeArrowheads="1"/>
          </p:cNvSpPr>
          <p:nvPr>
            <p:ph type="sldNum" sz="quarter" idx="5"/>
          </p:nvPr>
        </p:nvSpPr>
        <p:spPr>
          <a:noFill/>
          <a:ln>
            <a:miter lim="800000"/>
            <a:headEnd/>
            <a:tailEnd/>
          </a:ln>
        </p:spPr>
        <p:txBody>
          <a:bodyPr/>
          <a:lstStyle/>
          <a:p>
            <a:fld id="{EFCE89B3-B3A7-4E4B-97A2-D1FB29C2F525}" type="slidenum">
              <a:rPr lang="de-DE" smtClean="0">
                <a:latin typeface="Arial" charset="0"/>
                <a:cs typeface="Arial" charset="0"/>
              </a:rPr>
              <a:pPr/>
              <a:t>63</a:t>
            </a:fld>
            <a:endParaRPr lang="de-DE" smtClean="0">
              <a:latin typeface="Arial" charset="0"/>
              <a:cs typeface="Arial" charset="0"/>
            </a:endParaRPr>
          </a:p>
        </p:txBody>
      </p:sp>
      <p:sp>
        <p:nvSpPr>
          <p:cNvPr id="2975746" name="Rectangle 2"/>
          <p:cNvSpPr>
            <a:spLocks noGrp="1" noRot="1" noChangeAspect="1" noChangeArrowheads="1" noTextEdit="1"/>
          </p:cNvSpPr>
          <p:nvPr>
            <p:ph type="sldImg"/>
          </p:nvPr>
        </p:nvSpPr>
        <p:spPr>
          <a:noFill/>
          <a:ln>
            <a:solidFill>
              <a:srgbClr val="000000"/>
            </a:solidFill>
            <a:miter lim="800000"/>
            <a:headEnd/>
            <a:tailEnd/>
          </a:ln>
        </p:spPr>
      </p:sp>
      <p:sp>
        <p:nvSpPr>
          <p:cNvPr id="2975747"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7793" name="Rectangle 7"/>
          <p:cNvSpPr>
            <a:spLocks noGrp="1" noChangeArrowheads="1"/>
          </p:cNvSpPr>
          <p:nvPr>
            <p:ph type="sldNum" sz="quarter" idx="5"/>
          </p:nvPr>
        </p:nvSpPr>
        <p:spPr>
          <a:noFill/>
          <a:ln>
            <a:miter lim="800000"/>
            <a:headEnd/>
            <a:tailEnd/>
          </a:ln>
        </p:spPr>
        <p:txBody>
          <a:bodyPr/>
          <a:lstStyle/>
          <a:p>
            <a:fld id="{7F5636F3-6FB2-46FD-BB84-5E52F4F770EC}" type="slidenum">
              <a:rPr lang="de-DE" smtClean="0">
                <a:latin typeface="Arial" charset="0"/>
                <a:cs typeface="Arial" charset="0"/>
              </a:rPr>
              <a:pPr/>
              <a:t>64</a:t>
            </a:fld>
            <a:endParaRPr lang="de-DE" smtClean="0">
              <a:latin typeface="Arial" charset="0"/>
              <a:cs typeface="Arial" charset="0"/>
            </a:endParaRPr>
          </a:p>
        </p:txBody>
      </p:sp>
      <p:sp>
        <p:nvSpPr>
          <p:cNvPr id="2977794" name="Rectangle 2"/>
          <p:cNvSpPr>
            <a:spLocks noGrp="1" noRot="1" noChangeAspect="1" noChangeArrowheads="1" noTextEdit="1"/>
          </p:cNvSpPr>
          <p:nvPr>
            <p:ph type="sldImg"/>
          </p:nvPr>
        </p:nvSpPr>
        <p:spPr>
          <a:noFill/>
          <a:ln>
            <a:solidFill>
              <a:srgbClr val="000000"/>
            </a:solidFill>
            <a:miter lim="800000"/>
            <a:headEnd/>
            <a:tailEnd/>
          </a:ln>
        </p:spPr>
      </p:sp>
      <p:sp>
        <p:nvSpPr>
          <p:cNvPr id="2977795"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41" name="Rectangle 7"/>
          <p:cNvSpPr>
            <a:spLocks noGrp="1" noChangeArrowheads="1"/>
          </p:cNvSpPr>
          <p:nvPr>
            <p:ph type="sldNum" sz="quarter" idx="5"/>
          </p:nvPr>
        </p:nvSpPr>
        <p:spPr>
          <a:noFill/>
          <a:ln>
            <a:miter lim="800000"/>
            <a:headEnd/>
            <a:tailEnd/>
          </a:ln>
        </p:spPr>
        <p:txBody>
          <a:bodyPr/>
          <a:lstStyle/>
          <a:p>
            <a:fld id="{C796DBED-72FF-48BE-88CD-18C2CBC4B21B}" type="slidenum">
              <a:rPr lang="de-DE" smtClean="0">
                <a:latin typeface="Arial" charset="0"/>
                <a:cs typeface="Arial" charset="0"/>
              </a:rPr>
              <a:pPr/>
              <a:t>65</a:t>
            </a:fld>
            <a:endParaRPr lang="de-DE" smtClean="0">
              <a:latin typeface="Arial" charset="0"/>
              <a:cs typeface="Arial" charset="0"/>
            </a:endParaRPr>
          </a:p>
        </p:txBody>
      </p:sp>
      <p:sp>
        <p:nvSpPr>
          <p:cNvPr id="2979842" name="Rectangle 2"/>
          <p:cNvSpPr>
            <a:spLocks noGrp="1" noRot="1" noChangeAspect="1" noChangeArrowheads="1" noTextEdit="1"/>
          </p:cNvSpPr>
          <p:nvPr>
            <p:ph type="sldImg"/>
          </p:nvPr>
        </p:nvSpPr>
        <p:spPr>
          <a:noFill/>
          <a:ln>
            <a:solidFill>
              <a:srgbClr val="000000"/>
            </a:solidFill>
            <a:miter lim="800000"/>
            <a:headEnd/>
            <a:tailEnd/>
          </a:ln>
        </p:spPr>
      </p:sp>
      <p:sp>
        <p:nvSpPr>
          <p:cNvPr id="2979843"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1889" name="Rectangle 7"/>
          <p:cNvSpPr>
            <a:spLocks noGrp="1" noChangeArrowheads="1"/>
          </p:cNvSpPr>
          <p:nvPr>
            <p:ph type="sldNum" sz="quarter" idx="5"/>
          </p:nvPr>
        </p:nvSpPr>
        <p:spPr>
          <a:noFill/>
          <a:ln>
            <a:miter lim="800000"/>
            <a:headEnd/>
            <a:tailEnd/>
          </a:ln>
        </p:spPr>
        <p:txBody>
          <a:bodyPr/>
          <a:lstStyle/>
          <a:p>
            <a:fld id="{F9CB3FD5-1222-435B-96B0-DC84470B1211}" type="slidenum">
              <a:rPr lang="de-DE" smtClean="0">
                <a:latin typeface="Arial" charset="0"/>
                <a:cs typeface="Arial" charset="0"/>
              </a:rPr>
              <a:pPr/>
              <a:t>66</a:t>
            </a:fld>
            <a:endParaRPr lang="de-DE" smtClean="0">
              <a:latin typeface="Arial" charset="0"/>
              <a:cs typeface="Arial" charset="0"/>
            </a:endParaRPr>
          </a:p>
        </p:txBody>
      </p:sp>
      <p:sp>
        <p:nvSpPr>
          <p:cNvPr id="2981890" name="Rectangle 2"/>
          <p:cNvSpPr>
            <a:spLocks noGrp="1" noRot="1" noChangeAspect="1" noChangeArrowheads="1" noTextEdit="1"/>
          </p:cNvSpPr>
          <p:nvPr>
            <p:ph type="sldImg"/>
          </p:nvPr>
        </p:nvSpPr>
        <p:spPr>
          <a:noFill/>
          <a:ln>
            <a:solidFill>
              <a:srgbClr val="000000"/>
            </a:solidFill>
            <a:miter lim="800000"/>
            <a:headEnd/>
            <a:tailEnd/>
          </a:ln>
        </p:spPr>
      </p:sp>
      <p:sp>
        <p:nvSpPr>
          <p:cNvPr id="2981891"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3937" name="Rectangle 7"/>
          <p:cNvSpPr>
            <a:spLocks noGrp="1" noChangeArrowheads="1"/>
          </p:cNvSpPr>
          <p:nvPr>
            <p:ph type="sldNum" sz="quarter" idx="5"/>
          </p:nvPr>
        </p:nvSpPr>
        <p:spPr>
          <a:noFill/>
          <a:ln>
            <a:miter lim="800000"/>
            <a:headEnd/>
            <a:tailEnd/>
          </a:ln>
        </p:spPr>
        <p:txBody>
          <a:bodyPr/>
          <a:lstStyle/>
          <a:p>
            <a:fld id="{DCB11C86-F442-4D8D-8C0A-E3A7BE7F3EC2}" type="slidenum">
              <a:rPr lang="de-DE" smtClean="0">
                <a:latin typeface="Arial" charset="0"/>
                <a:cs typeface="Arial" charset="0"/>
              </a:rPr>
              <a:pPr/>
              <a:t>67</a:t>
            </a:fld>
            <a:endParaRPr lang="de-DE" smtClean="0">
              <a:latin typeface="Arial" charset="0"/>
              <a:cs typeface="Arial" charset="0"/>
            </a:endParaRPr>
          </a:p>
        </p:txBody>
      </p:sp>
      <p:sp>
        <p:nvSpPr>
          <p:cNvPr id="2983938" name="Rectangle 2"/>
          <p:cNvSpPr>
            <a:spLocks noGrp="1" noRot="1" noChangeAspect="1" noChangeArrowheads="1" noTextEdit="1"/>
          </p:cNvSpPr>
          <p:nvPr>
            <p:ph type="sldImg"/>
          </p:nvPr>
        </p:nvSpPr>
        <p:spPr>
          <a:noFill/>
          <a:ln>
            <a:solidFill>
              <a:srgbClr val="000000"/>
            </a:solidFill>
            <a:miter lim="800000"/>
            <a:headEnd/>
            <a:tailEnd/>
          </a:ln>
        </p:spPr>
      </p:sp>
      <p:sp>
        <p:nvSpPr>
          <p:cNvPr id="2983939"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5985" name="Rectangle 7"/>
          <p:cNvSpPr>
            <a:spLocks noGrp="1" noChangeArrowheads="1"/>
          </p:cNvSpPr>
          <p:nvPr>
            <p:ph type="sldNum" sz="quarter" idx="5"/>
          </p:nvPr>
        </p:nvSpPr>
        <p:spPr>
          <a:noFill/>
          <a:ln>
            <a:miter lim="800000"/>
            <a:headEnd/>
            <a:tailEnd/>
          </a:ln>
        </p:spPr>
        <p:txBody>
          <a:bodyPr/>
          <a:lstStyle/>
          <a:p>
            <a:fld id="{CA12EDE5-D9EE-4716-B88B-2721EF984529}" type="slidenum">
              <a:rPr lang="de-DE" smtClean="0">
                <a:latin typeface="Arial" charset="0"/>
                <a:cs typeface="Arial" charset="0"/>
              </a:rPr>
              <a:pPr/>
              <a:t>68</a:t>
            </a:fld>
            <a:endParaRPr lang="de-DE" smtClean="0">
              <a:latin typeface="Arial" charset="0"/>
              <a:cs typeface="Arial" charset="0"/>
            </a:endParaRPr>
          </a:p>
        </p:txBody>
      </p:sp>
      <p:sp>
        <p:nvSpPr>
          <p:cNvPr id="2985986" name="Rectangle 2"/>
          <p:cNvSpPr>
            <a:spLocks noGrp="1" noRot="1" noChangeAspect="1" noChangeArrowheads="1" noTextEdit="1"/>
          </p:cNvSpPr>
          <p:nvPr>
            <p:ph type="sldImg"/>
          </p:nvPr>
        </p:nvSpPr>
        <p:spPr>
          <a:noFill/>
          <a:ln>
            <a:solidFill>
              <a:srgbClr val="000000"/>
            </a:solidFill>
            <a:miter lim="800000"/>
            <a:headEnd/>
            <a:tailEnd/>
          </a:ln>
        </p:spPr>
      </p:sp>
      <p:sp>
        <p:nvSpPr>
          <p:cNvPr id="2985987"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8033" name="Folienbildplatzhalter 1"/>
          <p:cNvSpPr>
            <a:spLocks noGrp="1" noRot="1" noChangeAspect="1" noTextEdit="1"/>
          </p:cNvSpPr>
          <p:nvPr>
            <p:ph type="sldImg"/>
          </p:nvPr>
        </p:nvSpPr>
        <p:spPr>
          <a:noFill/>
          <a:ln>
            <a:solidFill>
              <a:srgbClr val="000000"/>
            </a:solidFill>
            <a:miter lim="800000"/>
            <a:headEnd/>
            <a:tailEnd/>
          </a:ln>
        </p:spPr>
      </p:sp>
      <p:sp>
        <p:nvSpPr>
          <p:cNvPr id="2988034" name="Notizenplatzhalter 2"/>
          <p:cNvSpPr>
            <a:spLocks noGrp="1"/>
          </p:cNvSpPr>
          <p:nvPr>
            <p:ph type="body" idx="1"/>
          </p:nvPr>
        </p:nvSpPr>
        <p:spPr>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
        <p:nvSpPr>
          <p:cNvPr id="2988035" name="Foliennummernplatzhalter 3"/>
          <p:cNvSpPr txBox="1">
            <a:spLocks noGrp="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879475"/>
            <a:fld id="{2BB19031-9D34-465E-9D0A-C27DEBA3D18C}" type="slidenum">
              <a:rPr lang="de-DE" sz="1200"/>
              <a:pPr algn="r" defTabSz="879475"/>
              <a:t>69</a:t>
            </a:fld>
            <a:endParaRPr lang="de-DE"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081"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F1C7EDC9-5BDA-43D2-9C70-542697216EC4}" type="slidenum">
              <a:rPr lang="de-DE" sz="1200"/>
              <a:pPr algn="r" defTabSz="931863"/>
              <a:t>70</a:t>
            </a:fld>
            <a:endParaRPr lang="de-DE" sz="1200"/>
          </a:p>
        </p:txBody>
      </p:sp>
      <p:sp>
        <p:nvSpPr>
          <p:cNvPr id="2990082" name="Rectangle 2"/>
          <p:cNvSpPr>
            <a:spLocks noGrp="1" noRot="1" noChangeAspect="1" noChangeArrowheads="1" noTextEdit="1"/>
          </p:cNvSpPr>
          <p:nvPr>
            <p:ph type="sldImg"/>
          </p:nvPr>
        </p:nvSpPr>
        <p:spPr>
          <a:noFill/>
          <a:ln>
            <a:solidFill>
              <a:srgbClr val="000000"/>
            </a:solidFill>
            <a:miter lim="800000"/>
            <a:headEnd/>
            <a:tailEnd/>
          </a:ln>
        </p:spPr>
      </p:sp>
      <p:sp>
        <p:nvSpPr>
          <p:cNvPr id="2990083"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2129"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6E8129D3-0E17-471D-9B9F-EA62302CCDC3}" type="slidenum">
              <a:rPr lang="de-DE" sz="1200"/>
              <a:pPr algn="r" defTabSz="931863"/>
              <a:t>71</a:t>
            </a:fld>
            <a:endParaRPr lang="de-DE" sz="1200"/>
          </a:p>
        </p:txBody>
      </p:sp>
      <p:sp>
        <p:nvSpPr>
          <p:cNvPr id="2992130" name="Rectangle 2"/>
          <p:cNvSpPr>
            <a:spLocks noGrp="1" noRot="1" noChangeAspect="1" noChangeArrowheads="1" noTextEdit="1"/>
          </p:cNvSpPr>
          <p:nvPr>
            <p:ph type="sldImg"/>
          </p:nvPr>
        </p:nvSpPr>
        <p:spPr>
          <a:noFill/>
          <a:ln>
            <a:solidFill>
              <a:srgbClr val="000000"/>
            </a:solidFill>
            <a:miter lim="800000"/>
            <a:headEnd/>
            <a:tailEnd/>
          </a:ln>
        </p:spPr>
      </p:sp>
      <p:sp>
        <p:nvSpPr>
          <p:cNvPr id="2992131"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4177"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887DB8A7-D7A6-4C01-8AFA-8AB6C8633DF0}" type="slidenum">
              <a:rPr lang="de-DE" sz="1200"/>
              <a:pPr algn="r" defTabSz="931863"/>
              <a:t>72</a:t>
            </a:fld>
            <a:endParaRPr lang="de-DE" sz="1200"/>
          </a:p>
        </p:txBody>
      </p:sp>
      <p:sp>
        <p:nvSpPr>
          <p:cNvPr id="2994178" name="Rectangle 2"/>
          <p:cNvSpPr>
            <a:spLocks noGrp="1" noRot="1" noChangeAspect="1" noChangeArrowheads="1" noTextEdit="1"/>
          </p:cNvSpPr>
          <p:nvPr>
            <p:ph type="sldImg"/>
          </p:nvPr>
        </p:nvSpPr>
        <p:spPr>
          <a:noFill/>
          <a:ln>
            <a:solidFill>
              <a:srgbClr val="000000"/>
            </a:solidFill>
            <a:miter lim="800000"/>
            <a:headEnd/>
            <a:tailEnd/>
          </a:ln>
        </p:spPr>
      </p:sp>
      <p:sp>
        <p:nvSpPr>
          <p:cNvPr id="2994179"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6225"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6D10DF06-AA95-4CEF-88F8-E7324B816765}" type="slidenum">
              <a:rPr lang="de-DE" sz="1200"/>
              <a:pPr algn="r" defTabSz="931863"/>
              <a:t>73</a:t>
            </a:fld>
            <a:endParaRPr lang="de-DE" sz="1200"/>
          </a:p>
        </p:txBody>
      </p:sp>
      <p:sp>
        <p:nvSpPr>
          <p:cNvPr id="2996226" name="Rectangle 2"/>
          <p:cNvSpPr>
            <a:spLocks noGrp="1" noRot="1" noChangeAspect="1" noChangeArrowheads="1" noTextEdit="1"/>
          </p:cNvSpPr>
          <p:nvPr>
            <p:ph type="sldImg"/>
          </p:nvPr>
        </p:nvSpPr>
        <p:spPr>
          <a:noFill/>
          <a:ln>
            <a:solidFill>
              <a:srgbClr val="000000"/>
            </a:solidFill>
            <a:miter lim="800000"/>
            <a:headEnd/>
            <a:tailEnd/>
          </a:ln>
        </p:spPr>
      </p:sp>
      <p:sp>
        <p:nvSpPr>
          <p:cNvPr id="2996227"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8273"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3DD2D234-4AC2-4579-A1CA-3F28DF8CA9D1}" type="slidenum">
              <a:rPr lang="de-DE" sz="1200"/>
              <a:pPr algn="r" defTabSz="931863"/>
              <a:t>74</a:t>
            </a:fld>
            <a:endParaRPr lang="de-DE" sz="1200"/>
          </a:p>
        </p:txBody>
      </p:sp>
      <p:sp>
        <p:nvSpPr>
          <p:cNvPr id="2998274" name="Rectangle 2"/>
          <p:cNvSpPr>
            <a:spLocks noGrp="1" noRot="1" noChangeAspect="1" noChangeArrowheads="1" noTextEdit="1"/>
          </p:cNvSpPr>
          <p:nvPr>
            <p:ph type="sldImg"/>
          </p:nvPr>
        </p:nvSpPr>
        <p:spPr>
          <a:noFill/>
          <a:ln>
            <a:solidFill>
              <a:srgbClr val="000000"/>
            </a:solidFill>
            <a:miter lim="800000"/>
            <a:headEnd/>
            <a:tailEnd/>
          </a:ln>
        </p:spPr>
      </p:sp>
      <p:sp>
        <p:nvSpPr>
          <p:cNvPr id="2998275"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21"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A0CAC68C-3B45-44E5-8E3C-43330D8AFAB7}" type="slidenum">
              <a:rPr lang="de-DE" sz="1200"/>
              <a:pPr algn="r" defTabSz="931863"/>
              <a:t>75</a:t>
            </a:fld>
            <a:endParaRPr lang="de-DE" sz="1200"/>
          </a:p>
        </p:txBody>
      </p:sp>
      <p:sp>
        <p:nvSpPr>
          <p:cNvPr id="3000322" name="Rectangle 2"/>
          <p:cNvSpPr>
            <a:spLocks noGrp="1" noRot="1" noChangeAspect="1" noChangeArrowheads="1" noTextEdit="1"/>
          </p:cNvSpPr>
          <p:nvPr>
            <p:ph type="sldImg"/>
          </p:nvPr>
        </p:nvSpPr>
        <p:spPr>
          <a:noFill/>
          <a:ln>
            <a:solidFill>
              <a:srgbClr val="000000"/>
            </a:solidFill>
            <a:miter lim="800000"/>
            <a:headEnd/>
            <a:tailEnd/>
          </a:ln>
        </p:spPr>
      </p:sp>
      <p:sp>
        <p:nvSpPr>
          <p:cNvPr id="3000323"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2369"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5732ED45-AD7D-4E22-A668-CA97962DE16A}" type="slidenum">
              <a:rPr lang="de-DE" sz="1200"/>
              <a:pPr algn="r" defTabSz="931863"/>
              <a:t>76</a:t>
            </a:fld>
            <a:endParaRPr lang="de-DE" sz="1200"/>
          </a:p>
        </p:txBody>
      </p:sp>
      <p:sp>
        <p:nvSpPr>
          <p:cNvPr id="3002370" name="Rectangle 2"/>
          <p:cNvSpPr>
            <a:spLocks noGrp="1" noRot="1" noChangeAspect="1" noChangeArrowheads="1" noTextEdit="1"/>
          </p:cNvSpPr>
          <p:nvPr>
            <p:ph type="sldImg"/>
          </p:nvPr>
        </p:nvSpPr>
        <p:spPr>
          <a:noFill/>
          <a:ln>
            <a:solidFill>
              <a:srgbClr val="000000"/>
            </a:solidFill>
            <a:miter lim="800000"/>
            <a:headEnd/>
            <a:tailEnd/>
          </a:ln>
        </p:spPr>
      </p:sp>
      <p:sp>
        <p:nvSpPr>
          <p:cNvPr id="3002371"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4417"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7ACEB45A-8634-4B9D-9E9B-F6D20B2036F2}" type="slidenum">
              <a:rPr lang="de-DE" sz="1200"/>
              <a:pPr algn="r" defTabSz="931863"/>
              <a:t>77</a:t>
            </a:fld>
            <a:endParaRPr lang="de-DE" sz="1200"/>
          </a:p>
        </p:txBody>
      </p:sp>
      <p:sp>
        <p:nvSpPr>
          <p:cNvPr id="3004418" name="Rectangle 2"/>
          <p:cNvSpPr>
            <a:spLocks noGrp="1" noRot="1" noChangeAspect="1" noChangeArrowheads="1" noTextEdit="1"/>
          </p:cNvSpPr>
          <p:nvPr>
            <p:ph type="sldImg"/>
          </p:nvPr>
        </p:nvSpPr>
        <p:spPr>
          <a:noFill/>
          <a:ln>
            <a:solidFill>
              <a:srgbClr val="000000"/>
            </a:solidFill>
            <a:miter lim="800000"/>
            <a:headEnd/>
            <a:tailEnd/>
          </a:ln>
        </p:spPr>
      </p:sp>
      <p:sp>
        <p:nvSpPr>
          <p:cNvPr id="3004419"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6465"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5F4AD185-ADE3-4774-8DF3-E100952BC6B2}" type="slidenum">
              <a:rPr lang="de-DE" sz="1200"/>
              <a:pPr algn="r" defTabSz="931863"/>
              <a:t>78</a:t>
            </a:fld>
            <a:endParaRPr lang="de-DE" sz="1200"/>
          </a:p>
        </p:txBody>
      </p:sp>
      <p:sp>
        <p:nvSpPr>
          <p:cNvPr id="3006466" name="Rectangle 2"/>
          <p:cNvSpPr>
            <a:spLocks noGrp="1" noRot="1" noChangeAspect="1" noChangeArrowheads="1" noTextEdit="1"/>
          </p:cNvSpPr>
          <p:nvPr>
            <p:ph type="sldImg"/>
          </p:nvPr>
        </p:nvSpPr>
        <p:spPr>
          <a:noFill/>
          <a:ln>
            <a:solidFill>
              <a:srgbClr val="000000"/>
            </a:solidFill>
            <a:miter lim="800000"/>
            <a:headEnd/>
            <a:tailEnd/>
          </a:ln>
        </p:spPr>
      </p:sp>
      <p:sp>
        <p:nvSpPr>
          <p:cNvPr id="3006467"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8513"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A10F185B-D1B7-408D-B15E-7944919A0176}" type="slidenum">
              <a:rPr lang="de-DE" sz="1200"/>
              <a:pPr algn="r" defTabSz="931863"/>
              <a:t>79</a:t>
            </a:fld>
            <a:endParaRPr lang="de-DE" sz="1200"/>
          </a:p>
        </p:txBody>
      </p:sp>
      <p:sp>
        <p:nvSpPr>
          <p:cNvPr id="3008514" name="Rectangle 2"/>
          <p:cNvSpPr>
            <a:spLocks noGrp="1" noRot="1" noChangeAspect="1" noChangeArrowheads="1" noTextEdit="1"/>
          </p:cNvSpPr>
          <p:nvPr>
            <p:ph type="sldImg"/>
          </p:nvPr>
        </p:nvSpPr>
        <p:spPr>
          <a:noFill/>
          <a:ln>
            <a:solidFill>
              <a:srgbClr val="000000"/>
            </a:solidFill>
            <a:miter lim="800000"/>
            <a:headEnd/>
            <a:tailEnd/>
          </a:ln>
        </p:spPr>
      </p:sp>
      <p:sp>
        <p:nvSpPr>
          <p:cNvPr id="3008515"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61"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7C60A404-366E-4982-A5D2-07552BA0314A}" type="slidenum">
              <a:rPr lang="de-DE" sz="1200"/>
              <a:pPr algn="r" defTabSz="931863"/>
              <a:t>80</a:t>
            </a:fld>
            <a:endParaRPr lang="de-DE" sz="1200"/>
          </a:p>
        </p:txBody>
      </p:sp>
      <p:sp>
        <p:nvSpPr>
          <p:cNvPr id="3010562" name="Rectangle 2"/>
          <p:cNvSpPr>
            <a:spLocks noGrp="1" noRot="1" noChangeAspect="1" noChangeArrowheads="1" noTextEdit="1"/>
          </p:cNvSpPr>
          <p:nvPr>
            <p:ph type="sldImg"/>
          </p:nvPr>
        </p:nvSpPr>
        <p:spPr>
          <a:noFill/>
          <a:ln>
            <a:solidFill>
              <a:srgbClr val="000000"/>
            </a:solidFill>
            <a:miter lim="800000"/>
            <a:headEnd/>
            <a:tailEnd/>
          </a:ln>
        </p:spPr>
      </p:sp>
      <p:sp>
        <p:nvSpPr>
          <p:cNvPr id="3010563"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2609"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50B41467-9662-4BB9-A3FA-D2E8C1F59BA1}" type="slidenum">
              <a:rPr lang="de-DE" sz="1200"/>
              <a:pPr algn="r" defTabSz="931863"/>
              <a:t>81</a:t>
            </a:fld>
            <a:endParaRPr lang="de-DE" sz="1200"/>
          </a:p>
        </p:txBody>
      </p:sp>
      <p:sp>
        <p:nvSpPr>
          <p:cNvPr id="3012610" name="Rectangle 2"/>
          <p:cNvSpPr>
            <a:spLocks noGrp="1" noRot="1" noChangeAspect="1" noChangeArrowheads="1" noTextEdit="1"/>
          </p:cNvSpPr>
          <p:nvPr>
            <p:ph type="sldImg"/>
          </p:nvPr>
        </p:nvSpPr>
        <p:spPr>
          <a:noFill/>
          <a:ln>
            <a:solidFill>
              <a:srgbClr val="000000"/>
            </a:solidFill>
            <a:miter lim="800000"/>
            <a:headEnd/>
            <a:tailEnd/>
          </a:ln>
        </p:spPr>
      </p:sp>
      <p:sp>
        <p:nvSpPr>
          <p:cNvPr id="3012611"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4657"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4B01B5A2-278B-4FCF-AEEB-EE228B30277B}" type="slidenum">
              <a:rPr lang="de-DE" sz="1200"/>
              <a:pPr algn="r" defTabSz="931863"/>
              <a:t>82</a:t>
            </a:fld>
            <a:endParaRPr lang="de-DE" sz="1200"/>
          </a:p>
        </p:txBody>
      </p:sp>
      <p:sp>
        <p:nvSpPr>
          <p:cNvPr id="3014658" name="Rectangle 2"/>
          <p:cNvSpPr>
            <a:spLocks noGrp="1" noRot="1" noChangeAspect="1" noChangeArrowheads="1" noTextEdit="1"/>
          </p:cNvSpPr>
          <p:nvPr>
            <p:ph type="sldImg"/>
          </p:nvPr>
        </p:nvSpPr>
        <p:spPr>
          <a:noFill/>
          <a:ln>
            <a:solidFill>
              <a:srgbClr val="000000"/>
            </a:solidFill>
            <a:miter lim="800000"/>
            <a:headEnd/>
            <a:tailEnd/>
          </a:ln>
        </p:spPr>
      </p:sp>
      <p:sp>
        <p:nvSpPr>
          <p:cNvPr id="3014659"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6705"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CBC4FC99-2CB8-4316-BCD4-CE9EDB4F91D9}" type="slidenum">
              <a:rPr lang="de-DE" sz="1200"/>
              <a:pPr algn="r" defTabSz="931863"/>
              <a:t>83</a:t>
            </a:fld>
            <a:endParaRPr lang="de-DE" sz="1200"/>
          </a:p>
        </p:txBody>
      </p:sp>
      <p:sp>
        <p:nvSpPr>
          <p:cNvPr id="3016706" name="Rectangle 2"/>
          <p:cNvSpPr>
            <a:spLocks noGrp="1" noRot="1" noChangeAspect="1" noChangeArrowheads="1" noTextEdit="1"/>
          </p:cNvSpPr>
          <p:nvPr>
            <p:ph type="sldImg"/>
          </p:nvPr>
        </p:nvSpPr>
        <p:spPr>
          <a:noFill/>
          <a:ln>
            <a:solidFill>
              <a:srgbClr val="000000"/>
            </a:solidFill>
            <a:miter lim="800000"/>
            <a:headEnd/>
            <a:tailEnd/>
          </a:ln>
        </p:spPr>
      </p:sp>
      <p:sp>
        <p:nvSpPr>
          <p:cNvPr id="3016707"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8753"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D5064CFD-67C2-4974-9354-68DF1C201D2F}" type="slidenum">
              <a:rPr lang="de-DE" sz="1200"/>
              <a:pPr algn="r" defTabSz="931863"/>
              <a:t>84</a:t>
            </a:fld>
            <a:endParaRPr lang="de-DE" sz="1200"/>
          </a:p>
        </p:txBody>
      </p:sp>
      <p:sp>
        <p:nvSpPr>
          <p:cNvPr id="3018754" name="Rectangle 2"/>
          <p:cNvSpPr>
            <a:spLocks noGrp="1" noRot="1" noChangeAspect="1" noChangeArrowheads="1" noTextEdit="1"/>
          </p:cNvSpPr>
          <p:nvPr>
            <p:ph type="sldImg"/>
          </p:nvPr>
        </p:nvSpPr>
        <p:spPr>
          <a:noFill/>
          <a:ln>
            <a:solidFill>
              <a:srgbClr val="000000"/>
            </a:solidFill>
            <a:miter lim="800000"/>
            <a:headEnd/>
            <a:tailEnd/>
          </a:ln>
        </p:spPr>
      </p:sp>
      <p:sp>
        <p:nvSpPr>
          <p:cNvPr id="3018755"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01"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3E2DF56B-4FCF-4A25-95EA-113D088721EB}" type="slidenum">
              <a:rPr lang="de-DE" sz="1200"/>
              <a:pPr algn="r" defTabSz="931863"/>
              <a:t>85</a:t>
            </a:fld>
            <a:endParaRPr lang="de-DE" sz="1200"/>
          </a:p>
        </p:txBody>
      </p:sp>
      <p:sp>
        <p:nvSpPr>
          <p:cNvPr id="3020802" name="Rectangle 2"/>
          <p:cNvSpPr>
            <a:spLocks noGrp="1" noRot="1" noChangeAspect="1" noChangeArrowheads="1" noTextEdit="1"/>
          </p:cNvSpPr>
          <p:nvPr>
            <p:ph type="sldImg"/>
          </p:nvPr>
        </p:nvSpPr>
        <p:spPr>
          <a:noFill/>
          <a:ln>
            <a:solidFill>
              <a:srgbClr val="000000"/>
            </a:solidFill>
            <a:miter lim="800000"/>
            <a:headEnd/>
            <a:tailEnd/>
          </a:ln>
        </p:spPr>
      </p:sp>
      <p:sp>
        <p:nvSpPr>
          <p:cNvPr id="3020803"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2849"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2FE185A2-6F61-4930-BD22-FF8723241C10}" type="slidenum">
              <a:rPr lang="de-DE" sz="1200"/>
              <a:pPr algn="r" defTabSz="931863"/>
              <a:t>86</a:t>
            </a:fld>
            <a:endParaRPr lang="de-DE" sz="1200"/>
          </a:p>
        </p:txBody>
      </p:sp>
      <p:sp>
        <p:nvSpPr>
          <p:cNvPr id="3022850" name="Rectangle 2"/>
          <p:cNvSpPr>
            <a:spLocks noGrp="1" noRot="1" noChangeAspect="1" noChangeArrowheads="1" noTextEdit="1"/>
          </p:cNvSpPr>
          <p:nvPr>
            <p:ph type="sldImg"/>
          </p:nvPr>
        </p:nvSpPr>
        <p:spPr>
          <a:noFill/>
          <a:ln>
            <a:solidFill>
              <a:srgbClr val="000000"/>
            </a:solidFill>
            <a:miter lim="800000"/>
            <a:headEnd/>
            <a:tailEnd/>
          </a:ln>
        </p:spPr>
      </p:sp>
      <p:sp>
        <p:nvSpPr>
          <p:cNvPr id="3022851"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4897"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C6E76C6C-766D-40FB-88E4-CF39971C1E47}" type="slidenum">
              <a:rPr lang="de-DE" sz="1200"/>
              <a:pPr algn="r" defTabSz="931863"/>
              <a:t>87</a:t>
            </a:fld>
            <a:endParaRPr lang="de-DE" sz="1200"/>
          </a:p>
        </p:txBody>
      </p:sp>
      <p:sp>
        <p:nvSpPr>
          <p:cNvPr id="3024898" name="Rectangle 2"/>
          <p:cNvSpPr>
            <a:spLocks noGrp="1" noRot="1" noChangeAspect="1" noChangeArrowheads="1" noTextEdit="1"/>
          </p:cNvSpPr>
          <p:nvPr>
            <p:ph type="sldImg"/>
          </p:nvPr>
        </p:nvSpPr>
        <p:spPr>
          <a:noFill/>
          <a:ln>
            <a:solidFill>
              <a:srgbClr val="000000"/>
            </a:solidFill>
            <a:miter lim="800000"/>
            <a:headEnd/>
            <a:tailEnd/>
          </a:ln>
        </p:spPr>
      </p:sp>
      <p:sp>
        <p:nvSpPr>
          <p:cNvPr id="3024899"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6945"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616C5F85-9856-4F88-BEA4-E5C4BB5E64D0}" type="slidenum">
              <a:rPr lang="de-DE" sz="1200"/>
              <a:pPr algn="r" defTabSz="931863"/>
              <a:t>88</a:t>
            </a:fld>
            <a:endParaRPr lang="de-DE" sz="1200"/>
          </a:p>
        </p:txBody>
      </p:sp>
      <p:sp>
        <p:nvSpPr>
          <p:cNvPr id="3026946" name="Rectangle 2"/>
          <p:cNvSpPr>
            <a:spLocks noGrp="1" noRot="1" noChangeAspect="1" noChangeArrowheads="1" noTextEdit="1"/>
          </p:cNvSpPr>
          <p:nvPr>
            <p:ph type="sldImg"/>
          </p:nvPr>
        </p:nvSpPr>
        <p:spPr>
          <a:noFill/>
          <a:ln>
            <a:solidFill>
              <a:srgbClr val="000000"/>
            </a:solidFill>
            <a:miter lim="800000"/>
            <a:headEnd/>
            <a:tailEnd/>
          </a:ln>
        </p:spPr>
      </p:sp>
      <p:sp>
        <p:nvSpPr>
          <p:cNvPr id="3026947"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8993"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8F34F651-E06E-4422-83B3-55BB0E707A83}" type="slidenum">
              <a:rPr lang="de-DE" sz="1200"/>
              <a:pPr algn="r" defTabSz="931863"/>
              <a:t>89</a:t>
            </a:fld>
            <a:endParaRPr lang="de-DE" sz="1200"/>
          </a:p>
        </p:txBody>
      </p:sp>
      <p:sp>
        <p:nvSpPr>
          <p:cNvPr id="3028994" name="Rectangle 2"/>
          <p:cNvSpPr>
            <a:spLocks noGrp="1" noRot="1" noChangeAspect="1" noChangeArrowheads="1" noTextEdit="1"/>
          </p:cNvSpPr>
          <p:nvPr>
            <p:ph type="sldImg"/>
          </p:nvPr>
        </p:nvSpPr>
        <p:spPr>
          <a:noFill/>
          <a:ln>
            <a:solidFill>
              <a:srgbClr val="000000"/>
            </a:solidFill>
            <a:miter lim="800000"/>
            <a:headEnd/>
            <a:tailEnd/>
          </a:ln>
        </p:spPr>
      </p:sp>
      <p:sp>
        <p:nvSpPr>
          <p:cNvPr id="3028995"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41"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7308F507-22F8-4D9F-9BA6-8F4CB8A1698D}" type="slidenum">
              <a:rPr lang="de-DE" sz="1200"/>
              <a:pPr algn="r" defTabSz="931863"/>
              <a:t>90</a:t>
            </a:fld>
            <a:endParaRPr lang="de-DE" sz="1200"/>
          </a:p>
        </p:txBody>
      </p:sp>
      <p:sp>
        <p:nvSpPr>
          <p:cNvPr id="3031042" name="Rectangle 2"/>
          <p:cNvSpPr>
            <a:spLocks noGrp="1" noRot="1" noChangeAspect="1" noChangeArrowheads="1" noTextEdit="1"/>
          </p:cNvSpPr>
          <p:nvPr>
            <p:ph type="sldImg"/>
          </p:nvPr>
        </p:nvSpPr>
        <p:spPr>
          <a:noFill/>
          <a:ln>
            <a:solidFill>
              <a:srgbClr val="000000"/>
            </a:solidFill>
            <a:miter lim="800000"/>
            <a:headEnd/>
            <a:tailEnd/>
          </a:ln>
        </p:spPr>
      </p:sp>
      <p:sp>
        <p:nvSpPr>
          <p:cNvPr id="3031043"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3089"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2D5311D7-265F-4361-8924-12642CED42B3}" type="slidenum">
              <a:rPr lang="de-DE" sz="1200"/>
              <a:pPr algn="r" defTabSz="931863"/>
              <a:t>91</a:t>
            </a:fld>
            <a:endParaRPr lang="de-DE" sz="1200"/>
          </a:p>
        </p:txBody>
      </p:sp>
      <p:sp>
        <p:nvSpPr>
          <p:cNvPr id="3033090" name="Rectangle 2"/>
          <p:cNvSpPr>
            <a:spLocks noGrp="1" noRot="1" noChangeAspect="1" noChangeArrowheads="1" noTextEdit="1"/>
          </p:cNvSpPr>
          <p:nvPr>
            <p:ph type="sldImg"/>
          </p:nvPr>
        </p:nvSpPr>
        <p:spPr>
          <a:noFill/>
          <a:ln>
            <a:solidFill>
              <a:srgbClr val="000000"/>
            </a:solidFill>
            <a:miter lim="800000"/>
            <a:headEnd/>
            <a:tailEnd/>
          </a:ln>
        </p:spPr>
      </p:sp>
      <p:sp>
        <p:nvSpPr>
          <p:cNvPr id="3033091"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5137"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A1A5DE9E-9045-4FAA-A77C-1A7B5AA95C95}" type="slidenum">
              <a:rPr lang="de-DE" sz="1200"/>
              <a:pPr algn="r" defTabSz="931863"/>
              <a:t>92</a:t>
            </a:fld>
            <a:endParaRPr lang="de-DE" sz="1200"/>
          </a:p>
        </p:txBody>
      </p:sp>
      <p:sp>
        <p:nvSpPr>
          <p:cNvPr id="3035138" name="Rectangle 2"/>
          <p:cNvSpPr>
            <a:spLocks noGrp="1" noRot="1" noChangeAspect="1" noChangeArrowheads="1" noTextEdit="1"/>
          </p:cNvSpPr>
          <p:nvPr>
            <p:ph type="sldImg"/>
          </p:nvPr>
        </p:nvSpPr>
        <p:spPr>
          <a:noFill/>
          <a:ln>
            <a:solidFill>
              <a:srgbClr val="000000"/>
            </a:solidFill>
            <a:miter lim="800000"/>
            <a:headEnd/>
            <a:tailEnd/>
          </a:ln>
        </p:spPr>
      </p:sp>
      <p:sp>
        <p:nvSpPr>
          <p:cNvPr id="3035139"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7185"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A947A582-76E2-48F8-AE19-AC552AB0DC8B}" type="slidenum">
              <a:rPr lang="de-DE" sz="1200"/>
              <a:pPr algn="r" defTabSz="931863"/>
              <a:t>93</a:t>
            </a:fld>
            <a:endParaRPr lang="de-DE" sz="1200"/>
          </a:p>
        </p:txBody>
      </p:sp>
      <p:sp>
        <p:nvSpPr>
          <p:cNvPr id="3037186" name="Rectangle 2"/>
          <p:cNvSpPr>
            <a:spLocks noGrp="1" noRot="1" noChangeAspect="1" noChangeArrowheads="1" noTextEdit="1"/>
          </p:cNvSpPr>
          <p:nvPr>
            <p:ph type="sldImg"/>
          </p:nvPr>
        </p:nvSpPr>
        <p:spPr>
          <a:noFill/>
          <a:ln>
            <a:solidFill>
              <a:srgbClr val="000000"/>
            </a:solidFill>
            <a:miter lim="800000"/>
            <a:headEnd/>
            <a:tailEnd/>
          </a:ln>
        </p:spPr>
      </p:sp>
      <p:sp>
        <p:nvSpPr>
          <p:cNvPr id="3037187"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9233"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73444A18-B14A-47DC-91F3-346E493360B1}" type="slidenum">
              <a:rPr lang="de-DE" sz="1200"/>
              <a:pPr algn="r" defTabSz="931863"/>
              <a:t>94</a:t>
            </a:fld>
            <a:endParaRPr lang="de-DE" sz="1200"/>
          </a:p>
        </p:txBody>
      </p:sp>
      <p:sp>
        <p:nvSpPr>
          <p:cNvPr id="3039234" name="Rectangle 2"/>
          <p:cNvSpPr>
            <a:spLocks noGrp="1" noRot="1" noChangeAspect="1" noChangeArrowheads="1" noTextEdit="1"/>
          </p:cNvSpPr>
          <p:nvPr>
            <p:ph type="sldImg"/>
          </p:nvPr>
        </p:nvSpPr>
        <p:spPr>
          <a:noFill/>
          <a:ln>
            <a:solidFill>
              <a:srgbClr val="000000"/>
            </a:solidFill>
            <a:miter lim="800000"/>
            <a:headEnd/>
            <a:tailEnd/>
          </a:ln>
        </p:spPr>
      </p:sp>
      <p:sp>
        <p:nvSpPr>
          <p:cNvPr id="3039235"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281"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05BF76A9-CD0D-4885-AF21-9E0F645BB8B9}" type="slidenum">
              <a:rPr lang="de-DE" sz="1200"/>
              <a:pPr algn="r" defTabSz="931863"/>
              <a:t>95</a:t>
            </a:fld>
            <a:endParaRPr lang="de-DE" sz="1200"/>
          </a:p>
        </p:txBody>
      </p:sp>
      <p:sp>
        <p:nvSpPr>
          <p:cNvPr id="3041282" name="Rectangle 2"/>
          <p:cNvSpPr>
            <a:spLocks noGrp="1" noRot="1" noChangeAspect="1" noChangeArrowheads="1" noTextEdit="1"/>
          </p:cNvSpPr>
          <p:nvPr>
            <p:ph type="sldImg"/>
          </p:nvPr>
        </p:nvSpPr>
        <p:spPr>
          <a:noFill/>
          <a:ln>
            <a:solidFill>
              <a:srgbClr val="000000"/>
            </a:solidFill>
            <a:miter lim="800000"/>
            <a:headEnd/>
            <a:tailEnd/>
          </a:ln>
        </p:spPr>
      </p:sp>
      <p:sp>
        <p:nvSpPr>
          <p:cNvPr id="3041283"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3329"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DF348A68-DD34-407D-84B6-FAF58D71E436}" type="slidenum">
              <a:rPr lang="de-DE" sz="1200"/>
              <a:pPr algn="r" defTabSz="931863"/>
              <a:t>96</a:t>
            </a:fld>
            <a:endParaRPr lang="de-DE" sz="1200"/>
          </a:p>
        </p:txBody>
      </p:sp>
      <p:sp>
        <p:nvSpPr>
          <p:cNvPr id="3043330" name="Rectangle 2"/>
          <p:cNvSpPr>
            <a:spLocks noGrp="1" noRot="1" noChangeAspect="1" noChangeArrowheads="1" noTextEdit="1"/>
          </p:cNvSpPr>
          <p:nvPr>
            <p:ph type="sldImg"/>
          </p:nvPr>
        </p:nvSpPr>
        <p:spPr>
          <a:noFill/>
          <a:ln>
            <a:solidFill>
              <a:srgbClr val="000000"/>
            </a:solidFill>
            <a:miter lim="800000"/>
            <a:headEnd/>
            <a:tailEnd/>
          </a:ln>
        </p:spPr>
      </p:sp>
      <p:sp>
        <p:nvSpPr>
          <p:cNvPr id="3043331"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5377"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23F1827F-234C-433F-83DE-23701EB20659}" type="slidenum">
              <a:rPr lang="de-DE" sz="1200"/>
              <a:pPr algn="r" defTabSz="931863"/>
              <a:t>97</a:t>
            </a:fld>
            <a:endParaRPr lang="de-DE" sz="1200"/>
          </a:p>
        </p:txBody>
      </p:sp>
      <p:sp>
        <p:nvSpPr>
          <p:cNvPr id="3045378" name="Rectangle 2"/>
          <p:cNvSpPr>
            <a:spLocks noGrp="1" noRot="1" noChangeAspect="1" noChangeArrowheads="1" noTextEdit="1"/>
          </p:cNvSpPr>
          <p:nvPr>
            <p:ph type="sldImg"/>
          </p:nvPr>
        </p:nvSpPr>
        <p:spPr>
          <a:noFill/>
          <a:ln>
            <a:solidFill>
              <a:srgbClr val="000000"/>
            </a:solidFill>
            <a:miter lim="800000"/>
            <a:headEnd/>
            <a:tailEnd/>
          </a:ln>
        </p:spPr>
      </p:sp>
      <p:sp>
        <p:nvSpPr>
          <p:cNvPr id="3045379"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7425"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298579C6-37B1-4A0E-ACE2-2613708EE038}" type="slidenum">
              <a:rPr lang="de-DE" sz="1200"/>
              <a:pPr algn="r" defTabSz="931863"/>
              <a:t>98</a:t>
            </a:fld>
            <a:endParaRPr lang="de-DE" sz="1200"/>
          </a:p>
        </p:txBody>
      </p:sp>
      <p:sp>
        <p:nvSpPr>
          <p:cNvPr id="3047426" name="Rectangle 2"/>
          <p:cNvSpPr>
            <a:spLocks noGrp="1" noRot="1" noChangeAspect="1" noChangeArrowheads="1" noTextEdit="1"/>
          </p:cNvSpPr>
          <p:nvPr>
            <p:ph type="sldImg"/>
          </p:nvPr>
        </p:nvSpPr>
        <p:spPr>
          <a:noFill/>
          <a:ln>
            <a:solidFill>
              <a:srgbClr val="000000"/>
            </a:solidFill>
            <a:miter lim="800000"/>
            <a:headEnd/>
            <a:tailEnd/>
          </a:ln>
        </p:spPr>
      </p:sp>
      <p:sp>
        <p:nvSpPr>
          <p:cNvPr id="3047427"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9473" name="Rectangle 7"/>
          <p:cNvSpPr txBox="1">
            <a:spLocks noGrp="1" noChangeArrowheads="1"/>
          </p:cNvSpPr>
          <p:nvPr/>
        </p:nvSpPr>
        <p:spPr bwMode="gray">
          <a:xfrm>
            <a:off x="3848100" y="9431338"/>
            <a:ext cx="2947988" cy="495300"/>
          </a:xfrm>
          <a:prstGeom prst="rect">
            <a:avLst/>
          </a:prstGeom>
          <a:noFill/>
          <a:ln w="9525">
            <a:noFill/>
            <a:miter lim="800000"/>
            <a:headEnd/>
            <a:tailEnd/>
          </a:ln>
        </p:spPr>
        <p:txBody>
          <a:bodyPr lIns="93165" tIns="46583" rIns="93165" bIns="46583" anchor="b"/>
          <a:lstStyle/>
          <a:p>
            <a:pPr algn="r" defTabSz="931863"/>
            <a:fld id="{7039426E-0602-4DB6-B001-65138DEAFBB0}" type="slidenum">
              <a:rPr lang="de-DE" sz="1200"/>
              <a:pPr algn="r" defTabSz="931863"/>
              <a:t>99</a:t>
            </a:fld>
            <a:endParaRPr lang="de-DE" sz="1200"/>
          </a:p>
        </p:txBody>
      </p:sp>
      <p:sp>
        <p:nvSpPr>
          <p:cNvPr id="3049474" name="Rectangle 2"/>
          <p:cNvSpPr>
            <a:spLocks noGrp="1" noRot="1" noChangeAspect="1" noChangeArrowheads="1" noTextEdit="1"/>
          </p:cNvSpPr>
          <p:nvPr>
            <p:ph type="sldImg"/>
          </p:nvPr>
        </p:nvSpPr>
        <p:spPr>
          <a:noFill/>
          <a:ln>
            <a:solidFill>
              <a:srgbClr val="000000"/>
            </a:solidFill>
            <a:miter lim="800000"/>
            <a:headEnd/>
            <a:tailEnd/>
          </a:ln>
        </p:spPr>
      </p:sp>
      <p:sp>
        <p:nvSpPr>
          <p:cNvPr id="3049475" name="Rectangle 3"/>
          <p:cNvSpPr>
            <a:spLocks noGrp="1" noChangeArrowheads="1"/>
          </p:cNvSpPr>
          <p:nvPr>
            <p:ph type="body" idx="1"/>
          </p:nvPr>
        </p:nvSpPr>
        <p:spPr>
          <a:xfrm>
            <a:off x="679450" y="4714875"/>
            <a:ext cx="5438775" cy="4468813"/>
          </a:xfrm>
          <a:noFill/>
        </p:spPr>
        <p:txBody>
          <a:bodyPr wrap="square" numCol="1" anchor="t" anchorCtr="0" compatLnSpc="1">
            <a:prstTxWarp prst="textNoShape">
              <a:avLst/>
            </a:prstTxWarp>
          </a:bodyPr>
          <a:lstStyle/>
          <a:p>
            <a:pPr eaLnBrk="1" hangingPunct="1"/>
            <a:endParaRPr lang="it-IT"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tags" Target="../tags/tag21.xml"/><Relationship Id="rId18" Type="http://schemas.openxmlformats.org/officeDocument/2006/relationships/image" Target="../media/image3.jpeg"/><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tags" Target="../tags/tag20.xml"/><Relationship Id="rId17" Type="http://schemas.openxmlformats.org/officeDocument/2006/relationships/oleObject" Target="../embeddings/oleObject3.bin"/><Relationship Id="rId2" Type="http://schemas.openxmlformats.org/officeDocument/2006/relationships/tags" Target="../tags/tag10.xml"/><Relationship Id="rId16" Type="http://schemas.openxmlformats.org/officeDocument/2006/relationships/image" Target="../media/image2.jpeg"/><Relationship Id="rId1" Type="http://schemas.openxmlformats.org/officeDocument/2006/relationships/vmlDrawing" Target="../drawings/vmlDrawing2.vml"/><Relationship Id="rId6" Type="http://schemas.openxmlformats.org/officeDocument/2006/relationships/tags" Target="../tags/tag14.xml"/><Relationship Id="rId11" Type="http://schemas.openxmlformats.org/officeDocument/2006/relationships/tags" Target="../tags/tag19.xml"/><Relationship Id="rId5" Type="http://schemas.openxmlformats.org/officeDocument/2006/relationships/tags" Target="../tags/tag13.xml"/><Relationship Id="rId15" Type="http://schemas.openxmlformats.org/officeDocument/2006/relationships/oleObject" Target="../embeddings/oleObject2.bin"/><Relationship Id="rId10" Type="http://schemas.openxmlformats.org/officeDocument/2006/relationships/tags" Target="../tags/tag18.xml"/><Relationship Id="rId4" Type="http://schemas.openxmlformats.org/officeDocument/2006/relationships/tags" Target="../tags/tag12.xml"/><Relationship Id="rId9" Type="http://schemas.openxmlformats.org/officeDocument/2006/relationships/tags" Target="../tags/tag17.xml"/><Relationship Id="rId1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3.xml"/><Relationship Id="rId7" Type="http://schemas.openxmlformats.org/officeDocument/2006/relationships/tags" Target="../tags/tag27.xml"/><Relationship Id="rId2" Type="http://schemas.openxmlformats.org/officeDocument/2006/relationships/tags" Target="../tags/tag22.xml"/><Relationship Id="rId1" Type="http://schemas.openxmlformats.org/officeDocument/2006/relationships/vmlDrawing" Target="../drawings/vmlDrawing3.vml"/><Relationship Id="rId6" Type="http://schemas.openxmlformats.org/officeDocument/2006/relationships/tags" Target="../tags/tag26.xml"/><Relationship Id="rId5" Type="http://schemas.openxmlformats.org/officeDocument/2006/relationships/tags" Target="../tags/tag25.xml"/><Relationship Id="rId10" Type="http://schemas.openxmlformats.org/officeDocument/2006/relationships/image" Target="../media/image2.jpeg"/><Relationship Id="rId4" Type="http://schemas.openxmlformats.org/officeDocument/2006/relationships/tags" Target="../tags/tag24.xml"/><Relationship Id="rId9" Type="http://schemas.openxmlformats.org/officeDocument/2006/relationships/oleObject" Target="../embeddings/oleObject4.bin"/></Relationships>
</file>

<file path=ppt/slideLayouts/_rels/slideLayout3.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9.xml"/><Relationship Id="rId7" Type="http://schemas.openxmlformats.org/officeDocument/2006/relationships/tags" Target="../tags/tag33.xml"/><Relationship Id="rId2" Type="http://schemas.openxmlformats.org/officeDocument/2006/relationships/tags" Target="../tags/tag28.xml"/><Relationship Id="rId1" Type="http://schemas.openxmlformats.org/officeDocument/2006/relationships/vmlDrawing" Target="../drawings/vmlDrawing4.vml"/><Relationship Id="rId6" Type="http://schemas.openxmlformats.org/officeDocument/2006/relationships/tags" Target="../tags/tag32.xml"/><Relationship Id="rId5" Type="http://schemas.openxmlformats.org/officeDocument/2006/relationships/tags" Target="../tags/tag31.xml"/><Relationship Id="rId10" Type="http://schemas.openxmlformats.org/officeDocument/2006/relationships/image" Target="../media/image2.jpeg"/><Relationship Id="rId4" Type="http://schemas.openxmlformats.org/officeDocument/2006/relationships/tags" Target="../tags/tag30.xml"/><Relationship Id="rId9" Type="http://schemas.openxmlformats.org/officeDocument/2006/relationships/oleObject" Target="../embeddings/oleObject5.bin"/></Relationships>
</file>

<file path=ppt/slideLayouts/_rels/slideLayout4.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35.xml"/><Relationship Id="rId7" Type="http://schemas.openxmlformats.org/officeDocument/2006/relationships/tags" Target="../tags/tag39.xml"/><Relationship Id="rId2" Type="http://schemas.openxmlformats.org/officeDocument/2006/relationships/tags" Target="../tags/tag34.xml"/><Relationship Id="rId1" Type="http://schemas.openxmlformats.org/officeDocument/2006/relationships/vmlDrawing" Target="../drawings/vmlDrawing5.vml"/><Relationship Id="rId6" Type="http://schemas.openxmlformats.org/officeDocument/2006/relationships/tags" Target="../tags/tag38.xml"/><Relationship Id="rId5" Type="http://schemas.openxmlformats.org/officeDocument/2006/relationships/tags" Target="../tags/tag37.xml"/><Relationship Id="rId10" Type="http://schemas.openxmlformats.org/officeDocument/2006/relationships/image" Target="../media/image2.jpeg"/><Relationship Id="rId4" Type="http://schemas.openxmlformats.org/officeDocument/2006/relationships/tags" Target="../tags/tag36.xml"/><Relationship Id="rId9" Type="http://schemas.openxmlformats.org/officeDocument/2006/relationships/oleObject" Target="../embeddings/oleObject6.bin"/></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46.xml"/><Relationship Id="rId13" Type="http://schemas.openxmlformats.org/officeDocument/2006/relationships/oleObject" Target="../embeddings/oleObject8.bin"/><Relationship Id="rId3" Type="http://schemas.openxmlformats.org/officeDocument/2006/relationships/tags" Target="../tags/tag41.xml"/><Relationship Id="rId7" Type="http://schemas.openxmlformats.org/officeDocument/2006/relationships/tags" Target="../tags/tag45.xml"/><Relationship Id="rId12" Type="http://schemas.openxmlformats.org/officeDocument/2006/relationships/image" Target="../media/image2.jpeg"/><Relationship Id="rId2" Type="http://schemas.openxmlformats.org/officeDocument/2006/relationships/tags" Target="../tags/tag40.xml"/><Relationship Id="rId1" Type="http://schemas.openxmlformats.org/officeDocument/2006/relationships/vmlDrawing" Target="../drawings/vmlDrawing6.vml"/><Relationship Id="rId6" Type="http://schemas.openxmlformats.org/officeDocument/2006/relationships/tags" Target="../tags/tag44.xml"/><Relationship Id="rId11" Type="http://schemas.openxmlformats.org/officeDocument/2006/relationships/oleObject" Target="../embeddings/oleObject7.bin"/><Relationship Id="rId5" Type="http://schemas.openxmlformats.org/officeDocument/2006/relationships/tags" Target="../tags/tag43.xml"/><Relationship Id="rId10" Type="http://schemas.openxmlformats.org/officeDocument/2006/relationships/slideMaster" Target="../slideMasters/slideMaster1.xml"/><Relationship Id="rId4" Type="http://schemas.openxmlformats.org/officeDocument/2006/relationships/tags" Target="../tags/tag42.xml"/><Relationship Id="rId9" Type="http://schemas.openxmlformats.org/officeDocument/2006/relationships/tags" Target="../tags/tag47.xml"/></Relationships>
</file>

<file path=ppt/slideLayouts/_rels/slideLayout6.xml.rels><?xml version="1.0" encoding="UTF-8" standalone="yes"?>
<Relationships xmlns="http://schemas.openxmlformats.org/package/2006/relationships"><Relationship Id="rId8" Type="http://schemas.openxmlformats.org/officeDocument/2006/relationships/tags" Target="../tags/tag54.xml"/><Relationship Id="rId13" Type="http://schemas.openxmlformats.org/officeDocument/2006/relationships/tags" Target="../tags/tag59.xml"/><Relationship Id="rId18" Type="http://schemas.openxmlformats.org/officeDocument/2006/relationships/oleObject" Target="../embeddings/oleObject9.bin"/><Relationship Id="rId3" Type="http://schemas.openxmlformats.org/officeDocument/2006/relationships/tags" Target="../tags/tag49.xml"/><Relationship Id="rId21" Type="http://schemas.openxmlformats.org/officeDocument/2006/relationships/image" Target="../media/image5.jpeg"/><Relationship Id="rId7" Type="http://schemas.openxmlformats.org/officeDocument/2006/relationships/tags" Target="../tags/tag53.xml"/><Relationship Id="rId12" Type="http://schemas.openxmlformats.org/officeDocument/2006/relationships/tags" Target="../tags/tag58.xml"/><Relationship Id="rId17" Type="http://schemas.openxmlformats.org/officeDocument/2006/relationships/slideMaster" Target="../slideMasters/slideMaster1.xml"/><Relationship Id="rId2" Type="http://schemas.openxmlformats.org/officeDocument/2006/relationships/tags" Target="../tags/tag48.xml"/><Relationship Id="rId16" Type="http://schemas.openxmlformats.org/officeDocument/2006/relationships/tags" Target="../tags/tag62.xml"/><Relationship Id="rId20" Type="http://schemas.openxmlformats.org/officeDocument/2006/relationships/oleObject" Target="../embeddings/oleObject10.bin"/><Relationship Id="rId1" Type="http://schemas.openxmlformats.org/officeDocument/2006/relationships/vmlDrawing" Target="../drawings/vmlDrawing7.vml"/><Relationship Id="rId6" Type="http://schemas.openxmlformats.org/officeDocument/2006/relationships/tags" Target="../tags/tag52.xml"/><Relationship Id="rId11" Type="http://schemas.openxmlformats.org/officeDocument/2006/relationships/tags" Target="../tags/tag57.xml"/><Relationship Id="rId5" Type="http://schemas.openxmlformats.org/officeDocument/2006/relationships/tags" Target="../tags/tag51.xml"/><Relationship Id="rId15" Type="http://schemas.openxmlformats.org/officeDocument/2006/relationships/tags" Target="../tags/tag61.xml"/><Relationship Id="rId10" Type="http://schemas.openxmlformats.org/officeDocument/2006/relationships/tags" Target="../tags/tag56.xml"/><Relationship Id="rId19" Type="http://schemas.openxmlformats.org/officeDocument/2006/relationships/image" Target="../media/image4.emf"/><Relationship Id="rId4" Type="http://schemas.openxmlformats.org/officeDocument/2006/relationships/tags" Target="../tags/tag50.xml"/><Relationship Id="rId9" Type="http://schemas.openxmlformats.org/officeDocument/2006/relationships/tags" Target="../tags/tag55.xml"/><Relationship Id="rId14" Type="http://schemas.openxmlformats.org/officeDocument/2006/relationships/tags" Target="../tags/tag60.xml"/></Relationships>
</file>

<file path=ppt/slideLayouts/_rels/slideLayout7.xml.rels><?xml version="1.0" encoding="UTF-8" standalone="yes"?>
<Relationships xmlns="http://schemas.openxmlformats.org/package/2006/relationships"><Relationship Id="rId8" Type="http://schemas.openxmlformats.org/officeDocument/2006/relationships/tags" Target="../tags/tag69.xml"/><Relationship Id="rId13" Type="http://schemas.openxmlformats.org/officeDocument/2006/relationships/oleObject" Target="../embeddings/oleObject11.bin"/><Relationship Id="rId3" Type="http://schemas.openxmlformats.org/officeDocument/2006/relationships/tags" Target="../tags/tag64.xml"/><Relationship Id="rId7" Type="http://schemas.openxmlformats.org/officeDocument/2006/relationships/tags" Target="../tags/tag68.xml"/><Relationship Id="rId12" Type="http://schemas.openxmlformats.org/officeDocument/2006/relationships/slideMaster" Target="../slideMasters/slideMaster1.xml"/><Relationship Id="rId2" Type="http://schemas.openxmlformats.org/officeDocument/2006/relationships/tags" Target="../tags/tag63.xml"/><Relationship Id="rId1" Type="http://schemas.openxmlformats.org/officeDocument/2006/relationships/vmlDrawing" Target="../drawings/vmlDrawing8.vml"/><Relationship Id="rId6" Type="http://schemas.openxmlformats.org/officeDocument/2006/relationships/tags" Target="../tags/tag67.xml"/><Relationship Id="rId11" Type="http://schemas.openxmlformats.org/officeDocument/2006/relationships/tags" Target="../tags/tag72.xml"/><Relationship Id="rId5" Type="http://schemas.openxmlformats.org/officeDocument/2006/relationships/tags" Target="../tags/tag66.xml"/><Relationship Id="rId10" Type="http://schemas.openxmlformats.org/officeDocument/2006/relationships/tags" Target="../tags/tag71.xml"/><Relationship Id="rId4" Type="http://schemas.openxmlformats.org/officeDocument/2006/relationships/tags" Target="../tags/tag65.xml"/><Relationship Id="rId9" Type="http://schemas.openxmlformats.org/officeDocument/2006/relationships/tags" Target="../tags/tag70.xml"/><Relationship Id="rId14" Type="http://schemas.openxmlformats.org/officeDocument/2006/relationships/image" Target="../media/image4.emf"/></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87.xml"/><Relationship Id="rId13" Type="http://schemas.openxmlformats.org/officeDocument/2006/relationships/tags" Target="../tags/tag92.xml"/><Relationship Id="rId18" Type="http://schemas.openxmlformats.org/officeDocument/2006/relationships/image" Target="../media/image3.jpeg"/><Relationship Id="rId3" Type="http://schemas.openxmlformats.org/officeDocument/2006/relationships/tags" Target="../tags/tag82.xml"/><Relationship Id="rId7" Type="http://schemas.openxmlformats.org/officeDocument/2006/relationships/tags" Target="../tags/tag86.xml"/><Relationship Id="rId12" Type="http://schemas.openxmlformats.org/officeDocument/2006/relationships/tags" Target="../tags/tag91.xml"/><Relationship Id="rId17" Type="http://schemas.openxmlformats.org/officeDocument/2006/relationships/oleObject" Target="../embeddings/oleObject14.bin"/><Relationship Id="rId2" Type="http://schemas.openxmlformats.org/officeDocument/2006/relationships/tags" Target="../tags/tag81.xml"/><Relationship Id="rId16" Type="http://schemas.openxmlformats.org/officeDocument/2006/relationships/image" Target="../media/image2.jpeg"/><Relationship Id="rId1" Type="http://schemas.openxmlformats.org/officeDocument/2006/relationships/vmlDrawing" Target="../drawings/vmlDrawing10.vml"/><Relationship Id="rId6" Type="http://schemas.openxmlformats.org/officeDocument/2006/relationships/tags" Target="../tags/tag85.xml"/><Relationship Id="rId11" Type="http://schemas.openxmlformats.org/officeDocument/2006/relationships/tags" Target="../tags/tag90.xml"/><Relationship Id="rId5" Type="http://schemas.openxmlformats.org/officeDocument/2006/relationships/tags" Target="../tags/tag84.xml"/><Relationship Id="rId15" Type="http://schemas.openxmlformats.org/officeDocument/2006/relationships/oleObject" Target="../embeddings/oleObject13.bin"/><Relationship Id="rId10" Type="http://schemas.openxmlformats.org/officeDocument/2006/relationships/tags" Target="../tags/tag89.xml"/><Relationship Id="rId4" Type="http://schemas.openxmlformats.org/officeDocument/2006/relationships/tags" Target="../tags/tag83.xml"/><Relationship Id="rId9" Type="http://schemas.openxmlformats.org/officeDocument/2006/relationships/tags" Target="../tags/tag88.xml"/><Relationship Id="rId14"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94.xml"/><Relationship Id="rId7" Type="http://schemas.openxmlformats.org/officeDocument/2006/relationships/tags" Target="../tags/tag98.xml"/><Relationship Id="rId2" Type="http://schemas.openxmlformats.org/officeDocument/2006/relationships/tags" Target="../tags/tag93.xml"/><Relationship Id="rId1" Type="http://schemas.openxmlformats.org/officeDocument/2006/relationships/vmlDrawing" Target="../drawings/vmlDrawing11.vml"/><Relationship Id="rId6" Type="http://schemas.openxmlformats.org/officeDocument/2006/relationships/tags" Target="../tags/tag97.xml"/><Relationship Id="rId5" Type="http://schemas.openxmlformats.org/officeDocument/2006/relationships/tags" Target="../tags/tag96.xml"/><Relationship Id="rId10" Type="http://schemas.openxmlformats.org/officeDocument/2006/relationships/image" Target="../media/image2.jpeg"/><Relationship Id="rId4" Type="http://schemas.openxmlformats.org/officeDocument/2006/relationships/tags" Target="../tags/tag95.xml"/><Relationship Id="rId9" Type="http://schemas.openxmlformats.org/officeDocument/2006/relationships/oleObject" Target="../embeddings/oleObject15.bin"/></Relationships>
</file>

<file path=ppt/slideLayouts/_rels/slideLayout10.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100.xml"/><Relationship Id="rId7" Type="http://schemas.openxmlformats.org/officeDocument/2006/relationships/tags" Target="../tags/tag104.xml"/><Relationship Id="rId2" Type="http://schemas.openxmlformats.org/officeDocument/2006/relationships/tags" Target="../tags/tag99.xml"/><Relationship Id="rId1" Type="http://schemas.openxmlformats.org/officeDocument/2006/relationships/vmlDrawing" Target="../drawings/vmlDrawing12.vml"/><Relationship Id="rId6" Type="http://schemas.openxmlformats.org/officeDocument/2006/relationships/tags" Target="../tags/tag103.xml"/><Relationship Id="rId5" Type="http://schemas.openxmlformats.org/officeDocument/2006/relationships/tags" Target="../tags/tag102.xml"/><Relationship Id="rId10" Type="http://schemas.openxmlformats.org/officeDocument/2006/relationships/image" Target="../media/image2.jpeg"/><Relationship Id="rId4" Type="http://schemas.openxmlformats.org/officeDocument/2006/relationships/tags" Target="../tags/tag101.xml"/><Relationship Id="rId9" Type="http://schemas.openxmlformats.org/officeDocument/2006/relationships/oleObject" Target="../embeddings/oleObject16.bin"/></Relationships>
</file>

<file path=ppt/slideLayouts/_rels/slideLayout11.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106.xml"/><Relationship Id="rId7" Type="http://schemas.openxmlformats.org/officeDocument/2006/relationships/tags" Target="../tags/tag110.xml"/><Relationship Id="rId2" Type="http://schemas.openxmlformats.org/officeDocument/2006/relationships/tags" Target="../tags/tag105.xml"/><Relationship Id="rId1" Type="http://schemas.openxmlformats.org/officeDocument/2006/relationships/vmlDrawing" Target="../drawings/vmlDrawing13.vml"/><Relationship Id="rId6" Type="http://schemas.openxmlformats.org/officeDocument/2006/relationships/tags" Target="../tags/tag109.xml"/><Relationship Id="rId5" Type="http://schemas.openxmlformats.org/officeDocument/2006/relationships/tags" Target="../tags/tag108.xml"/><Relationship Id="rId10" Type="http://schemas.openxmlformats.org/officeDocument/2006/relationships/image" Target="../media/image2.jpeg"/><Relationship Id="rId4" Type="http://schemas.openxmlformats.org/officeDocument/2006/relationships/tags" Target="../tags/tag107.xml"/><Relationship Id="rId9" Type="http://schemas.openxmlformats.org/officeDocument/2006/relationships/oleObject" Target="../embeddings/oleObject17.bin"/></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117.xml"/><Relationship Id="rId13" Type="http://schemas.openxmlformats.org/officeDocument/2006/relationships/oleObject" Target="../embeddings/oleObject19.bin"/><Relationship Id="rId3" Type="http://schemas.openxmlformats.org/officeDocument/2006/relationships/tags" Target="../tags/tag112.xml"/><Relationship Id="rId7" Type="http://schemas.openxmlformats.org/officeDocument/2006/relationships/tags" Target="../tags/tag116.xml"/><Relationship Id="rId12" Type="http://schemas.openxmlformats.org/officeDocument/2006/relationships/image" Target="../media/image2.jpeg"/><Relationship Id="rId2" Type="http://schemas.openxmlformats.org/officeDocument/2006/relationships/tags" Target="../tags/tag111.xml"/><Relationship Id="rId1" Type="http://schemas.openxmlformats.org/officeDocument/2006/relationships/vmlDrawing" Target="../drawings/vmlDrawing14.vml"/><Relationship Id="rId6" Type="http://schemas.openxmlformats.org/officeDocument/2006/relationships/tags" Target="../tags/tag115.xml"/><Relationship Id="rId11" Type="http://schemas.openxmlformats.org/officeDocument/2006/relationships/oleObject" Target="../embeddings/oleObject18.bin"/><Relationship Id="rId5" Type="http://schemas.openxmlformats.org/officeDocument/2006/relationships/tags" Target="../tags/tag114.xml"/><Relationship Id="rId10" Type="http://schemas.openxmlformats.org/officeDocument/2006/relationships/slideMaster" Target="../slideMasters/slideMaster2.xml"/><Relationship Id="rId4" Type="http://schemas.openxmlformats.org/officeDocument/2006/relationships/tags" Target="../tags/tag113.xml"/><Relationship Id="rId9" Type="http://schemas.openxmlformats.org/officeDocument/2006/relationships/tags" Target="../tags/tag118.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133.xml"/><Relationship Id="rId13" Type="http://schemas.openxmlformats.org/officeDocument/2006/relationships/tags" Target="../tags/tag138.xml"/><Relationship Id="rId18" Type="http://schemas.openxmlformats.org/officeDocument/2006/relationships/image" Target="../media/image3.jpeg"/><Relationship Id="rId3" Type="http://schemas.openxmlformats.org/officeDocument/2006/relationships/tags" Target="../tags/tag128.xml"/><Relationship Id="rId7" Type="http://schemas.openxmlformats.org/officeDocument/2006/relationships/tags" Target="../tags/tag132.xml"/><Relationship Id="rId12" Type="http://schemas.openxmlformats.org/officeDocument/2006/relationships/tags" Target="../tags/tag137.xml"/><Relationship Id="rId17" Type="http://schemas.openxmlformats.org/officeDocument/2006/relationships/oleObject" Target="../embeddings/oleObject22.bin"/><Relationship Id="rId2" Type="http://schemas.openxmlformats.org/officeDocument/2006/relationships/tags" Target="../tags/tag127.xml"/><Relationship Id="rId16" Type="http://schemas.openxmlformats.org/officeDocument/2006/relationships/image" Target="../media/image2.jpeg"/><Relationship Id="rId1" Type="http://schemas.openxmlformats.org/officeDocument/2006/relationships/vmlDrawing" Target="../drawings/vmlDrawing16.vml"/><Relationship Id="rId6" Type="http://schemas.openxmlformats.org/officeDocument/2006/relationships/tags" Target="../tags/tag131.xml"/><Relationship Id="rId11" Type="http://schemas.openxmlformats.org/officeDocument/2006/relationships/tags" Target="../tags/tag136.xml"/><Relationship Id="rId5" Type="http://schemas.openxmlformats.org/officeDocument/2006/relationships/tags" Target="../tags/tag130.xml"/><Relationship Id="rId15" Type="http://schemas.openxmlformats.org/officeDocument/2006/relationships/oleObject" Target="../embeddings/oleObject21.bin"/><Relationship Id="rId10" Type="http://schemas.openxmlformats.org/officeDocument/2006/relationships/tags" Target="../tags/tag135.xml"/><Relationship Id="rId4" Type="http://schemas.openxmlformats.org/officeDocument/2006/relationships/tags" Target="../tags/tag129.xml"/><Relationship Id="rId9" Type="http://schemas.openxmlformats.org/officeDocument/2006/relationships/tags" Target="../tags/tag134.xml"/><Relationship Id="rId14"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140.xml"/><Relationship Id="rId7" Type="http://schemas.openxmlformats.org/officeDocument/2006/relationships/tags" Target="../tags/tag144.xml"/><Relationship Id="rId2" Type="http://schemas.openxmlformats.org/officeDocument/2006/relationships/tags" Target="../tags/tag139.xml"/><Relationship Id="rId1" Type="http://schemas.openxmlformats.org/officeDocument/2006/relationships/vmlDrawing" Target="../drawings/vmlDrawing17.vml"/><Relationship Id="rId6" Type="http://schemas.openxmlformats.org/officeDocument/2006/relationships/tags" Target="../tags/tag143.xml"/><Relationship Id="rId5" Type="http://schemas.openxmlformats.org/officeDocument/2006/relationships/tags" Target="../tags/tag142.xml"/><Relationship Id="rId10" Type="http://schemas.openxmlformats.org/officeDocument/2006/relationships/image" Target="../media/image2.jpeg"/><Relationship Id="rId4" Type="http://schemas.openxmlformats.org/officeDocument/2006/relationships/tags" Target="../tags/tag141.xml"/><Relationship Id="rId9" Type="http://schemas.openxmlformats.org/officeDocument/2006/relationships/oleObject" Target="../embeddings/oleObject23.bin"/></Relationships>
</file>

<file path=ppt/slideLayouts/_rels/slideLayout15.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146.xml"/><Relationship Id="rId7" Type="http://schemas.openxmlformats.org/officeDocument/2006/relationships/tags" Target="../tags/tag150.xml"/><Relationship Id="rId2" Type="http://schemas.openxmlformats.org/officeDocument/2006/relationships/tags" Target="../tags/tag145.xml"/><Relationship Id="rId1" Type="http://schemas.openxmlformats.org/officeDocument/2006/relationships/vmlDrawing" Target="../drawings/vmlDrawing18.vml"/><Relationship Id="rId6" Type="http://schemas.openxmlformats.org/officeDocument/2006/relationships/tags" Target="../tags/tag149.xml"/><Relationship Id="rId5" Type="http://schemas.openxmlformats.org/officeDocument/2006/relationships/tags" Target="../tags/tag148.xml"/><Relationship Id="rId10" Type="http://schemas.openxmlformats.org/officeDocument/2006/relationships/image" Target="../media/image2.jpeg"/><Relationship Id="rId4" Type="http://schemas.openxmlformats.org/officeDocument/2006/relationships/tags" Target="../tags/tag147.xml"/><Relationship Id="rId9" Type="http://schemas.openxmlformats.org/officeDocument/2006/relationships/oleObject" Target="../embeddings/oleObject24.bin"/></Relationships>
</file>

<file path=ppt/slideLayouts/_rels/slideLayout16.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152.xml"/><Relationship Id="rId7" Type="http://schemas.openxmlformats.org/officeDocument/2006/relationships/tags" Target="../tags/tag156.xml"/><Relationship Id="rId2" Type="http://schemas.openxmlformats.org/officeDocument/2006/relationships/tags" Target="../tags/tag151.xml"/><Relationship Id="rId1" Type="http://schemas.openxmlformats.org/officeDocument/2006/relationships/vmlDrawing" Target="../drawings/vmlDrawing19.vml"/><Relationship Id="rId6" Type="http://schemas.openxmlformats.org/officeDocument/2006/relationships/tags" Target="../tags/tag155.xml"/><Relationship Id="rId5" Type="http://schemas.openxmlformats.org/officeDocument/2006/relationships/tags" Target="../tags/tag154.xml"/><Relationship Id="rId10" Type="http://schemas.openxmlformats.org/officeDocument/2006/relationships/image" Target="../media/image2.jpeg"/><Relationship Id="rId4" Type="http://schemas.openxmlformats.org/officeDocument/2006/relationships/tags" Target="../tags/tag153.xml"/><Relationship Id="rId9" Type="http://schemas.openxmlformats.org/officeDocument/2006/relationships/oleObject" Target="../embeddings/oleObject25.bin"/></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163.xml"/><Relationship Id="rId13" Type="http://schemas.openxmlformats.org/officeDocument/2006/relationships/oleObject" Target="../embeddings/oleObject27.bin"/><Relationship Id="rId3" Type="http://schemas.openxmlformats.org/officeDocument/2006/relationships/tags" Target="../tags/tag158.xml"/><Relationship Id="rId7" Type="http://schemas.openxmlformats.org/officeDocument/2006/relationships/tags" Target="../tags/tag162.xml"/><Relationship Id="rId12" Type="http://schemas.openxmlformats.org/officeDocument/2006/relationships/image" Target="../media/image2.jpeg"/><Relationship Id="rId2" Type="http://schemas.openxmlformats.org/officeDocument/2006/relationships/tags" Target="../tags/tag157.xml"/><Relationship Id="rId1" Type="http://schemas.openxmlformats.org/officeDocument/2006/relationships/vmlDrawing" Target="../drawings/vmlDrawing20.vml"/><Relationship Id="rId6" Type="http://schemas.openxmlformats.org/officeDocument/2006/relationships/tags" Target="../tags/tag161.xml"/><Relationship Id="rId11" Type="http://schemas.openxmlformats.org/officeDocument/2006/relationships/oleObject" Target="../embeddings/oleObject26.bin"/><Relationship Id="rId5" Type="http://schemas.openxmlformats.org/officeDocument/2006/relationships/tags" Target="../tags/tag160.xml"/><Relationship Id="rId10" Type="http://schemas.openxmlformats.org/officeDocument/2006/relationships/slideMaster" Target="../slideMasters/slideMaster3.xml"/><Relationship Id="rId4" Type="http://schemas.openxmlformats.org/officeDocument/2006/relationships/tags" Target="../tags/tag159.xml"/><Relationship Id="rId9" Type="http://schemas.openxmlformats.org/officeDocument/2006/relationships/tags" Target="../tags/tag16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 für Print">
    <p:spTree>
      <p:nvGrpSpPr>
        <p:cNvPr id="1" name=""/>
        <p:cNvGrpSpPr/>
        <p:nvPr/>
      </p:nvGrpSpPr>
      <p:grpSpPr>
        <a:xfrm>
          <a:off x="0" y="0"/>
          <a:ext cx="0" cy="0"/>
          <a:chOff x="0" y="0"/>
          <a:chExt cx="0" cy="0"/>
        </a:xfrm>
      </p:grpSpPr>
      <p:graphicFrame>
        <p:nvGraphicFramePr>
          <p:cNvPr id="4"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68929" name="think-cell Slide" r:id="rId15" imgW="360" imgH="360" progId="">
              <p:embed/>
            </p:oleObj>
          </a:graphicData>
        </a:graphic>
      </p:graphicFrame>
      <p:pic>
        <p:nvPicPr>
          <p:cNvPr id="5" name="Picture 1063" descr="P:\WDAT\Kommunikation\logo\Roedl_Logo.jpg"/>
          <p:cNvPicPr>
            <a:picLocks noChangeAspect="1" noChangeArrowheads="1"/>
          </p:cNvPicPr>
          <p:nvPr>
            <p:custDataLst>
              <p:tags r:id="rId3"/>
            </p:custDataLst>
          </p:nvPr>
        </p:nvPicPr>
        <p:blipFill>
          <a:blip r:embed="rId16"/>
          <a:srcRect/>
          <a:stretch>
            <a:fillRect/>
          </a:stretch>
        </p:blipFill>
        <p:spPr bwMode="gray">
          <a:xfrm>
            <a:off x="7092950" y="314325"/>
            <a:ext cx="1800225" cy="234950"/>
          </a:xfrm>
          <a:prstGeom prst="rect">
            <a:avLst/>
          </a:prstGeom>
          <a:noFill/>
          <a:ln w="9525">
            <a:noFill/>
            <a:miter lim="800000"/>
            <a:headEnd/>
            <a:tailEnd/>
          </a:ln>
        </p:spPr>
      </p:pic>
      <p:sp>
        <p:nvSpPr>
          <p:cNvPr id="6"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7"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25E49009-B112-4B4E-9BDE-F8C5D787A241}" type="slidenum">
              <a:rPr lang="de-DE" sz="1000">
                <a:solidFill>
                  <a:srgbClr val="808885"/>
                </a:solidFill>
              </a:rPr>
              <a:pPr algn="r">
                <a:defRPr/>
              </a:pPr>
              <a:t>‹N›</a:t>
            </a:fld>
            <a:endParaRPr lang="de-DE" sz="1000">
              <a:solidFill>
                <a:srgbClr val="808885"/>
              </a:solidFill>
            </a:endParaRPr>
          </a:p>
        </p:txBody>
      </p:sp>
      <p:cxnSp>
        <p:nvCxnSpPr>
          <p:cNvPr id="8"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1"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2"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r>
              <a:rPr lang="de-DE" sz="1000">
                <a:solidFill>
                  <a:srgbClr val="808885"/>
                </a:solidFill>
              </a:rPr>
              <a:t>21.06.2012</a:t>
            </a:r>
          </a:p>
          <a:p>
            <a:pPr algn="r">
              <a:defRPr/>
            </a:pPr>
            <a:endParaRPr lang="de-DE" sz="1000">
              <a:solidFill>
                <a:srgbClr val="808885"/>
              </a:solidFill>
            </a:endParaRPr>
          </a:p>
        </p:txBody>
      </p:sp>
      <p:graphicFrame>
        <p:nvGraphicFramePr>
          <p:cNvPr id="14" name="Object 3"/>
          <p:cNvGraphicFramePr>
            <a:graphicFrameLocks noChangeAspect="1"/>
          </p:cNvGraphicFramePr>
          <p:nvPr>
            <p:custDataLst>
              <p:tags r:id="rId8"/>
            </p:custDataLst>
          </p:nvPr>
        </p:nvGraphicFramePr>
        <p:xfrm>
          <a:off x="0" y="0"/>
          <a:ext cx="158750" cy="158750"/>
        </p:xfrm>
        <a:graphic>
          <a:graphicData uri="http://schemas.openxmlformats.org/presentationml/2006/ole">
            <p:oleObj spid="_x0000_s3068930" name="think-cell Slide" r:id="rId17" imgW="360" imgH="360" progId="">
              <p:embed/>
            </p:oleObj>
          </a:graphicData>
        </a:graphic>
      </p:graphicFrame>
      <p:sp>
        <p:nvSpPr>
          <p:cNvPr id="15" name="Rechteck 9"/>
          <p:cNvSpPr/>
          <p:nvPr userDrawn="1">
            <p:custDataLst>
              <p:tags r:id="rId9"/>
            </p:custDataLst>
          </p:nvPr>
        </p:nvSpPr>
        <p:spPr bwMode="gray">
          <a:xfrm>
            <a:off x="0" y="0"/>
            <a:ext cx="9144000" cy="68580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6" name="Textfeld 13"/>
          <p:cNvSpPr txBox="1"/>
          <p:nvPr userDrawn="1">
            <p:custDataLst>
              <p:tags r:id="rId10"/>
            </p:custDataLst>
          </p:nvPr>
        </p:nvSpPr>
        <p:spPr bwMode="gray">
          <a:xfrm>
            <a:off x="4572000" y="6237288"/>
            <a:ext cx="4248150" cy="436562"/>
          </a:xfrm>
          <a:prstGeom prst="rect">
            <a:avLst/>
          </a:prstGeom>
          <a:noFill/>
        </p:spPr>
        <p:txBody>
          <a:bodyPr lIns="0" tIns="0" rIns="0" bIns="0"/>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it-IT" sz="1600" smtClean="0">
                <a:solidFill>
                  <a:schemeClr val="bg2"/>
                </a:solidFill>
              </a:rPr>
              <a:t>Confindustria Gorizia e Confindustria Trieste</a:t>
            </a:r>
          </a:p>
          <a:p>
            <a:pPr eaLnBrk="1" hangingPunct="1">
              <a:defRPr/>
            </a:pPr>
            <a:r>
              <a:rPr lang="it-IT" sz="1000" i="1" smtClean="0">
                <a:solidFill>
                  <a:schemeClr val="bg2"/>
                </a:solidFill>
              </a:rPr>
              <a:t>Via C. Cosulich, 20, Monfalcone - 21 giugno 2012</a:t>
            </a:r>
            <a:endParaRPr lang="de-DE" sz="1000" i="1" smtClean="0">
              <a:solidFill>
                <a:schemeClr val="bg2"/>
              </a:solidFill>
            </a:endParaRPr>
          </a:p>
        </p:txBody>
      </p:sp>
      <p:cxnSp>
        <p:nvCxnSpPr>
          <p:cNvPr id="17" name="Gerade Verbindung 10"/>
          <p:cNvCxnSpPr/>
          <p:nvPr userDrawn="1">
            <p:custDataLst>
              <p:tags r:id="rId11"/>
            </p:custDataLst>
          </p:nvPr>
        </p:nvCxnSpPr>
        <p:spPr bwMode="gray">
          <a:xfrm>
            <a:off x="0" y="4221163"/>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 name="Gerade Verbindung 11"/>
          <p:cNvCxnSpPr/>
          <p:nvPr userDrawn="1">
            <p:custDataLst>
              <p:tags r:id="rId12"/>
            </p:custDataLst>
          </p:nvPr>
        </p:nvCxnSpPr>
        <p:spPr bwMode="gray">
          <a:xfrm>
            <a:off x="0" y="6021388"/>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9" name="Rechteck 8">
            <a:hlinkClick r:id="" action="ppaction://hlinkshowjump?jump=lastslide"/>
          </p:cNvPr>
          <p:cNvSpPr/>
          <p:nvPr userDrawn="1">
            <p:custDataLst>
              <p:tags r:id="rId13"/>
            </p:custDataLst>
          </p:nvPr>
        </p:nvSpPr>
        <p:spPr bwMode="gray">
          <a:xfrm>
            <a:off x="7092950" y="260350"/>
            <a:ext cx="1800225" cy="2889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pic>
        <p:nvPicPr>
          <p:cNvPr id="21" name="Grafik 14" descr="RP-Titelbild.jpg"/>
          <p:cNvPicPr>
            <a:picLocks noChangeAspect="1"/>
          </p:cNvPicPr>
          <p:nvPr userDrawn="1"/>
        </p:nvPicPr>
        <p:blipFill>
          <a:blip r:embed="rId18">
            <a:clrChange>
              <a:clrFrom>
                <a:srgbClr val="FFFFFE"/>
              </a:clrFrom>
              <a:clrTo>
                <a:srgbClr val="FFFFFE">
                  <a:alpha val="0"/>
                </a:srgbClr>
              </a:clrTo>
            </a:clrChange>
          </a:blip>
          <a:srcRect t="607" b="2423"/>
          <a:stretch>
            <a:fillRect/>
          </a:stretch>
        </p:blipFill>
        <p:spPr bwMode="auto">
          <a:xfrm>
            <a:off x="468313" y="0"/>
            <a:ext cx="2951162" cy="6858000"/>
          </a:xfrm>
          <a:prstGeom prst="rect">
            <a:avLst/>
          </a:prstGeom>
          <a:noFill/>
          <a:ln w="9525">
            <a:noFill/>
            <a:miter lim="800000"/>
            <a:headEnd/>
            <a:tailEnd/>
          </a:ln>
        </p:spPr>
      </p:pic>
      <p:sp>
        <p:nvSpPr>
          <p:cNvPr id="13" name="Titel 14"/>
          <p:cNvSpPr>
            <a:spLocks noGrp="1"/>
          </p:cNvSpPr>
          <p:nvPr>
            <p:ph type="title"/>
          </p:nvPr>
        </p:nvSpPr>
        <p:spPr bwMode="gray">
          <a:xfrm>
            <a:off x="4571999" y="4293023"/>
            <a:ext cx="4321175" cy="1152176"/>
          </a:xfrm>
        </p:spPr>
        <p:txBody>
          <a:bodyPr tIns="82800" anchor="t"/>
          <a:lstStyle>
            <a:lvl1pPr>
              <a:defRPr/>
            </a:lvl1pPr>
          </a:lstStyle>
          <a:p>
            <a:r>
              <a:rPr lang="de-DE" smtClean="0"/>
              <a:t>Titelmasterformat durch Klicken bearbeiten</a:t>
            </a:r>
            <a:endParaRPr lang="de-DE" dirty="0"/>
          </a:p>
        </p:txBody>
      </p:sp>
      <p:sp>
        <p:nvSpPr>
          <p:cNvPr id="20" name="Textplatzhalter 16"/>
          <p:cNvSpPr>
            <a:spLocks noGrp="1"/>
          </p:cNvSpPr>
          <p:nvPr>
            <p:ph type="body" sz="quarter" idx="11"/>
          </p:nvPr>
        </p:nvSpPr>
        <p:spPr bwMode="gray">
          <a:xfrm>
            <a:off x="4571999" y="5517207"/>
            <a:ext cx="4321175" cy="432073"/>
          </a:xfrm>
          <a:noFill/>
          <a:ln>
            <a:noFill/>
          </a:ln>
        </p:spPr>
        <p:txBody>
          <a:bodyPr>
            <a:normAutofit/>
          </a:bodyPr>
          <a:lstStyle>
            <a:lvl1pPr>
              <a:buNone/>
              <a:defRPr sz="1200" b="1" baseline="0">
                <a:solidFill>
                  <a:schemeClr val="accent3"/>
                </a:solidFill>
              </a:defRPr>
            </a:lvl1pPr>
            <a:lvl2pPr marL="0" indent="0">
              <a:buNone/>
              <a:defRPr sz="1200">
                <a:solidFill>
                  <a:schemeClr val="accent3"/>
                </a:solidFill>
              </a:defRPr>
            </a:lvl2pPr>
            <a:lvl3pPr marL="0" indent="0">
              <a:buFont typeface="Arial" pitchFamily="34" charset="0"/>
              <a:buNone/>
              <a:defRPr sz="1200">
                <a:solidFill>
                  <a:schemeClr val="accent3"/>
                </a:solidFill>
              </a:defRPr>
            </a:lvl3pPr>
            <a:lvl4pPr marL="0" indent="0">
              <a:buNone/>
              <a:defRPr sz="1200">
                <a:solidFill>
                  <a:schemeClr val="accent3"/>
                </a:solidFill>
              </a:defRPr>
            </a:lvl4pPr>
            <a:lvl5pPr marL="0" indent="0">
              <a:buNone/>
              <a:defRPr sz="1200">
                <a:solidFill>
                  <a:schemeClr val="accent3"/>
                </a:solidFill>
              </a:defRPr>
            </a:lvl5pPr>
            <a:lvl6pPr marL="0" indent="0">
              <a:buNone/>
              <a:defRPr sz="1200">
                <a:solidFill>
                  <a:schemeClr val="accent3"/>
                </a:solidFill>
              </a:defRPr>
            </a:lvl6pPr>
            <a:lvl7pPr marL="0" indent="0">
              <a:buNone/>
              <a:defRPr sz="1200">
                <a:solidFill>
                  <a:schemeClr val="accent3"/>
                </a:solidFill>
              </a:defRPr>
            </a:lvl7pPr>
            <a:lvl8pPr marL="0" indent="0">
              <a:buNone/>
              <a:defRPr sz="1200">
                <a:solidFill>
                  <a:schemeClr val="accent3"/>
                </a:solidFill>
              </a:defRPr>
            </a:lvl8pPr>
            <a:lvl9pPr marL="0" indent="0">
              <a:buNone/>
              <a:defRPr sz="1200">
                <a:solidFill>
                  <a:schemeClr val="accent3"/>
                </a:solidFill>
              </a:defRPr>
            </a:lvl9pPr>
          </a:lstStyle>
          <a:p>
            <a:pPr lvl="0"/>
            <a:endParaRPr lang="de-DE" dirty="0" smtClean="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el und Text">
    <p:spTree>
      <p:nvGrpSpPr>
        <p:cNvPr id="1" name=""/>
        <p:cNvGrpSpPr/>
        <p:nvPr/>
      </p:nvGrpSpPr>
      <p:grpSpPr>
        <a:xfrm>
          <a:off x="0" y="0"/>
          <a:ext cx="0" cy="0"/>
          <a:chOff x="0" y="0"/>
          <a:chExt cx="0" cy="0"/>
        </a:xfrm>
      </p:grpSpPr>
      <p:graphicFrame>
        <p:nvGraphicFramePr>
          <p:cNvPr id="4"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69953" name="think-cell Slide" r:id="rId9" imgW="360" imgH="360" progId="">
              <p:embed/>
            </p:oleObj>
          </a:graphicData>
        </a:graphic>
      </p:graphicFrame>
      <p:pic>
        <p:nvPicPr>
          <p:cNvPr id="5" name="Picture 1063" descr="P:\WDAT\Kommunikation\logo\Roedl_Logo.jpg"/>
          <p:cNvPicPr>
            <a:picLocks noChangeAspect="1" noChangeArrowheads="1"/>
          </p:cNvPicPr>
          <p:nvPr>
            <p:custDataLst>
              <p:tags r:id="rId3"/>
            </p:custDataLst>
          </p:nvPr>
        </p:nvPicPr>
        <p:blipFill>
          <a:blip r:embed="rId10"/>
          <a:srcRect/>
          <a:stretch>
            <a:fillRect/>
          </a:stretch>
        </p:blipFill>
        <p:spPr bwMode="gray">
          <a:xfrm>
            <a:off x="7092950" y="314325"/>
            <a:ext cx="1800225" cy="234950"/>
          </a:xfrm>
          <a:prstGeom prst="rect">
            <a:avLst/>
          </a:prstGeom>
          <a:noFill/>
          <a:ln w="9525">
            <a:noFill/>
            <a:miter lim="800000"/>
            <a:headEnd/>
            <a:tailEnd/>
          </a:ln>
        </p:spPr>
      </p:pic>
      <p:sp>
        <p:nvSpPr>
          <p:cNvPr id="6"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7"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CB1852B9-F210-4287-A038-4A55B00B7C78}" type="slidenum">
              <a:rPr lang="de-DE" sz="1000">
                <a:solidFill>
                  <a:srgbClr val="808885"/>
                </a:solidFill>
              </a:rPr>
              <a:pPr algn="r">
                <a:defRPr/>
              </a:pPr>
              <a:t>‹N›</a:t>
            </a:fld>
            <a:endParaRPr lang="de-DE" sz="1000">
              <a:solidFill>
                <a:srgbClr val="808885"/>
              </a:solidFill>
            </a:endParaRPr>
          </a:p>
        </p:txBody>
      </p:sp>
      <p:cxnSp>
        <p:nvCxnSpPr>
          <p:cNvPr id="8"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1"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3"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endParaRPr lang="it-IT" sz="1000">
              <a:solidFill>
                <a:srgbClr val="808885"/>
              </a:solidFill>
            </a:endParaRPr>
          </a:p>
        </p:txBody>
      </p:sp>
      <p:sp>
        <p:nvSpPr>
          <p:cNvPr id="14" name="Rechteck 5">
            <a:hlinkClick r:id="" action="ppaction://hlinkshowjump?jump=firstslide"/>
          </p:cNvPr>
          <p:cNvSpPr/>
          <p:nvPr userDrawn="1"/>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5" name="Rechteck 6">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6" name="Text Box 15"/>
          <p:cNvSpPr txBox="1">
            <a:spLocks noChangeArrowheads="1"/>
          </p:cNvSpPr>
          <p:nvPr userDrawn="1"/>
        </p:nvSpPr>
        <p:spPr bwMode="auto">
          <a:xfrm>
            <a:off x="5508625" y="6497638"/>
            <a:ext cx="1655763" cy="244475"/>
          </a:xfrm>
          <a:prstGeom prst="rect">
            <a:avLst/>
          </a:prstGeom>
          <a:noFill/>
          <a:ln w="9525">
            <a:noFill/>
            <a:miter lim="800000"/>
            <a:headEnd/>
            <a:tailEnd/>
          </a:ln>
          <a:effectLst/>
        </p:spPr>
        <p:txBody>
          <a:bodyPr>
            <a:spAutoFit/>
          </a:bodyPr>
          <a:lstStyle/>
          <a:p>
            <a:pPr>
              <a:spcBef>
                <a:spcPct val="50000"/>
              </a:spcBef>
              <a:defRPr/>
            </a:pPr>
            <a:r>
              <a:rPr lang="it-IT" sz="1000">
                <a:solidFill>
                  <a:srgbClr val="808885"/>
                </a:solidFill>
              </a:rPr>
              <a:t>02/10/2013</a:t>
            </a:r>
          </a:p>
        </p:txBody>
      </p:sp>
      <p:sp>
        <p:nvSpPr>
          <p:cNvPr id="12" name="Titel 11"/>
          <p:cNvSpPr>
            <a:spLocks noGrp="1"/>
          </p:cNvSpPr>
          <p:nvPr>
            <p:ph type="title"/>
          </p:nvPr>
        </p:nvSpPr>
        <p:spPr bwMode="gray">
          <a:xfrm>
            <a:off x="250825" y="549275"/>
            <a:ext cx="8642350" cy="863600"/>
          </a:xfrm>
        </p:spPr>
        <p:txBody>
          <a:bodyPr/>
          <a:lstStyle/>
          <a:p>
            <a:r>
              <a:rPr lang="de-DE" noProof="0" smtClean="0"/>
              <a:t>Titelmasterformat durch Klicken bearbeiten</a:t>
            </a:r>
            <a:endParaRPr lang="de-DE" noProof="0"/>
          </a:p>
        </p:txBody>
      </p:sp>
      <p:sp>
        <p:nvSpPr>
          <p:cNvPr id="20" name="Textplatzhalter 19"/>
          <p:cNvSpPr>
            <a:spLocks noGrp="1"/>
          </p:cNvSpPr>
          <p:nvPr>
            <p:ph type="body" sz="quarter" idx="13"/>
          </p:nvPr>
        </p:nvSpPr>
        <p:spPr bwMode="gray">
          <a:xfrm>
            <a:off x="250825" y="1773262"/>
            <a:ext cx="8642350" cy="4464050"/>
          </a:xfrm>
        </p:spPr>
        <p:txBody>
          <a:bodyPr/>
          <a:lstStyle>
            <a:lvl5pPr>
              <a:defRPr/>
            </a:lvl5pPr>
            <a:lvl6pPr>
              <a:buClr>
                <a:schemeClr val="accent1"/>
              </a:buClr>
              <a:defRPr/>
            </a:lvl6pPr>
            <a:lvl7pPr>
              <a:buClr>
                <a:schemeClr val="accent1"/>
              </a:buClr>
              <a:defRPr/>
            </a:lvl7pPr>
            <a:lvl8pPr>
              <a:buClr>
                <a:schemeClr val="accent1"/>
              </a:buClr>
              <a:defRPr/>
            </a:lvl8pPr>
            <a:lvl9pPr>
              <a:buClr>
                <a:schemeClr val="accent1"/>
              </a:buClr>
              <a:buFont typeface="Arial" pitchFamily="34" charset="0"/>
              <a:buChar char="•"/>
              <a:defRPr/>
            </a:lvl9p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de-DE" noProof="0" dirty="0" smtClean="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el und 2-spaltiger Text">
    <p:spTree>
      <p:nvGrpSpPr>
        <p:cNvPr id="1" name=""/>
        <p:cNvGrpSpPr/>
        <p:nvPr/>
      </p:nvGrpSpPr>
      <p:grpSpPr>
        <a:xfrm>
          <a:off x="0" y="0"/>
          <a:ext cx="0" cy="0"/>
          <a:chOff x="0" y="0"/>
          <a:chExt cx="0" cy="0"/>
        </a:xfrm>
      </p:grpSpPr>
      <p:graphicFrame>
        <p:nvGraphicFramePr>
          <p:cNvPr id="5"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70977" name="think-cell Slide" r:id="rId9" imgW="360" imgH="360" progId="">
              <p:embed/>
            </p:oleObj>
          </a:graphicData>
        </a:graphic>
      </p:graphicFrame>
      <p:pic>
        <p:nvPicPr>
          <p:cNvPr id="6" name="Picture 1063" descr="P:\WDAT\Kommunikation\logo\Roedl_Logo.jpg"/>
          <p:cNvPicPr>
            <a:picLocks noChangeAspect="1" noChangeArrowheads="1"/>
          </p:cNvPicPr>
          <p:nvPr>
            <p:custDataLst>
              <p:tags r:id="rId3"/>
            </p:custDataLst>
          </p:nvPr>
        </p:nvPicPr>
        <p:blipFill>
          <a:blip r:embed="rId10"/>
          <a:srcRect/>
          <a:stretch>
            <a:fillRect/>
          </a:stretch>
        </p:blipFill>
        <p:spPr bwMode="gray">
          <a:xfrm>
            <a:off x="7092950" y="314325"/>
            <a:ext cx="1800225" cy="234950"/>
          </a:xfrm>
          <a:prstGeom prst="rect">
            <a:avLst/>
          </a:prstGeom>
          <a:noFill/>
          <a:ln w="9525">
            <a:noFill/>
            <a:miter lim="800000"/>
            <a:headEnd/>
            <a:tailEnd/>
          </a:ln>
        </p:spPr>
      </p:pic>
      <p:sp>
        <p:nvSpPr>
          <p:cNvPr id="7"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10"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82E237C8-250D-44C0-B184-5E5470EE28C1}" type="slidenum">
              <a:rPr lang="de-DE" sz="1000">
                <a:solidFill>
                  <a:srgbClr val="808885"/>
                </a:solidFill>
              </a:rPr>
              <a:pPr algn="r">
                <a:defRPr/>
              </a:pPr>
              <a:t>‹N›</a:t>
            </a:fld>
            <a:endParaRPr lang="de-DE" sz="1000">
              <a:solidFill>
                <a:srgbClr val="808885"/>
              </a:solidFill>
            </a:endParaRPr>
          </a:p>
        </p:txBody>
      </p:sp>
      <p:cxnSp>
        <p:nvCxnSpPr>
          <p:cNvPr id="11"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2"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4"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5"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endParaRPr lang="it-IT" sz="1000">
              <a:solidFill>
                <a:srgbClr val="808885"/>
              </a:solidFill>
            </a:endParaRPr>
          </a:p>
        </p:txBody>
      </p:sp>
      <p:sp>
        <p:nvSpPr>
          <p:cNvPr id="16" name="Rechteck 6">
            <a:hlinkClick r:id="" action="ppaction://hlinkshowjump?jump=firstslide"/>
          </p:cNvPr>
          <p:cNvSpPr/>
          <p:nvPr userDrawn="1"/>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7" name="Rechteck 9">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 name="Titel 1"/>
          <p:cNvSpPr>
            <a:spLocks noGrp="1"/>
          </p:cNvSpPr>
          <p:nvPr>
            <p:ph type="title"/>
          </p:nvPr>
        </p:nvSpPr>
        <p:spPr bwMode="gray"/>
        <p:txBody>
          <a:bodyPr/>
          <a:lstStyle/>
          <a:p>
            <a:r>
              <a:rPr lang="de-DE" smtClean="0"/>
              <a:t>Titelmasterformat durch Klicken bearbeiten</a:t>
            </a:r>
            <a:endParaRPr lang="de-DE"/>
          </a:p>
        </p:txBody>
      </p:sp>
      <p:sp>
        <p:nvSpPr>
          <p:cNvPr id="8" name="Textplatzhalter 19"/>
          <p:cNvSpPr>
            <a:spLocks noGrp="1"/>
          </p:cNvSpPr>
          <p:nvPr>
            <p:ph type="body" sz="quarter" idx="13"/>
          </p:nvPr>
        </p:nvSpPr>
        <p:spPr bwMode="gray">
          <a:xfrm>
            <a:off x="250825" y="1773262"/>
            <a:ext cx="4249165" cy="4464050"/>
          </a:xfrm>
        </p:spPr>
        <p:txBody>
          <a:bodyPr/>
          <a:lstStyle>
            <a:lvl5pPr>
              <a:buFont typeface="Arial" pitchFamily="34" charset="0"/>
              <a:buChar char="•"/>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smtClean="0"/>
          </a:p>
        </p:txBody>
      </p:sp>
      <p:sp>
        <p:nvSpPr>
          <p:cNvPr id="9" name="Textplatzhalter 19"/>
          <p:cNvSpPr>
            <a:spLocks noGrp="1"/>
          </p:cNvSpPr>
          <p:nvPr>
            <p:ph type="body" sz="quarter" idx="14"/>
          </p:nvPr>
        </p:nvSpPr>
        <p:spPr bwMode="gray">
          <a:xfrm>
            <a:off x="4644010" y="1773262"/>
            <a:ext cx="4249165" cy="4464050"/>
          </a:xfrm>
        </p:spPr>
        <p:txBody>
          <a:bodyPr/>
          <a:lstStyle>
            <a:lvl5pPr>
              <a:buFont typeface="Arial" pitchFamily="34" charset="0"/>
              <a:buChar char="•"/>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Nur Titel">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72001" name="think-cell Slide" r:id="rId9" imgW="360" imgH="360" progId="">
              <p:embed/>
            </p:oleObj>
          </a:graphicData>
        </a:graphic>
      </p:graphicFrame>
      <p:pic>
        <p:nvPicPr>
          <p:cNvPr id="4" name="Picture 1063" descr="P:\WDAT\Kommunikation\logo\Roedl_Logo.jpg"/>
          <p:cNvPicPr>
            <a:picLocks noChangeAspect="1" noChangeArrowheads="1"/>
          </p:cNvPicPr>
          <p:nvPr>
            <p:custDataLst>
              <p:tags r:id="rId3"/>
            </p:custDataLst>
          </p:nvPr>
        </p:nvPicPr>
        <p:blipFill>
          <a:blip r:embed="rId10"/>
          <a:srcRect/>
          <a:stretch>
            <a:fillRect/>
          </a:stretch>
        </p:blipFill>
        <p:spPr bwMode="gray">
          <a:xfrm>
            <a:off x="7092950" y="314325"/>
            <a:ext cx="1800225" cy="234950"/>
          </a:xfrm>
          <a:prstGeom prst="rect">
            <a:avLst/>
          </a:prstGeom>
          <a:noFill/>
          <a:ln w="9525">
            <a:noFill/>
            <a:miter lim="800000"/>
            <a:headEnd/>
            <a:tailEnd/>
          </a:ln>
        </p:spPr>
      </p:pic>
      <p:sp>
        <p:nvSpPr>
          <p:cNvPr id="5"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6"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52BB142A-9882-4D72-8E62-6BA75257BD7E}" type="slidenum">
              <a:rPr lang="de-DE" sz="1000">
                <a:solidFill>
                  <a:srgbClr val="808885"/>
                </a:solidFill>
              </a:rPr>
              <a:pPr algn="r">
                <a:defRPr/>
              </a:pPr>
              <a:t>‹N›</a:t>
            </a:fld>
            <a:endParaRPr lang="de-DE" sz="1000">
              <a:solidFill>
                <a:srgbClr val="808885"/>
              </a:solidFill>
            </a:endParaRPr>
          </a:p>
        </p:txBody>
      </p:sp>
      <p:cxnSp>
        <p:nvCxnSpPr>
          <p:cNvPr id="7"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0"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1"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endParaRPr lang="it-IT" sz="1000">
              <a:solidFill>
                <a:srgbClr val="808885"/>
              </a:solidFill>
            </a:endParaRPr>
          </a:p>
        </p:txBody>
      </p:sp>
      <p:sp>
        <p:nvSpPr>
          <p:cNvPr id="13" name="Rechteck 5">
            <a:hlinkClick r:id="" action="ppaction://hlinkshowjump?jump=firstslide"/>
          </p:cNvPr>
          <p:cNvSpPr/>
          <p:nvPr userDrawn="1"/>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4" name="Rechteck 6">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2" name="Titel 11"/>
          <p:cNvSpPr>
            <a:spLocks noGrp="1"/>
          </p:cNvSpPr>
          <p:nvPr>
            <p:ph type="title"/>
          </p:nvPr>
        </p:nvSpPr>
        <p:spPr bwMode="gray">
          <a:xfrm>
            <a:off x="250825" y="549275"/>
            <a:ext cx="8642350" cy="863600"/>
          </a:xfrm>
        </p:spPr>
        <p:txBody>
          <a:bodyPr/>
          <a:lstStyle/>
          <a:p>
            <a:r>
              <a:rPr lang="de-DE" smtClean="0"/>
              <a:t>Titelmasterformat durch Klicken bearbeiten</a:t>
            </a:r>
            <a:endParaRPr lang="de-DE"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Leer">
    <p:spTree>
      <p:nvGrpSpPr>
        <p:cNvPr id="1" name=""/>
        <p:cNvGrpSpPr/>
        <p:nvPr/>
      </p:nvGrpSpPr>
      <p:grpSpPr>
        <a:xfrm>
          <a:off x="0" y="0"/>
          <a:ext cx="0" cy="0"/>
          <a:chOff x="0" y="0"/>
          <a:chExt cx="0" cy="0"/>
        </a:xfrm>
      </p:grpSpPr>
      <p:graphicFrame>
        <p:nvGraphicFramePr>
          <p:cNvPr id="2"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73025" name="think-cell Slide" r:id="rId11" imgW="360" imgH="360" progId="">
              <p:embed/>
            </p:oleObj>
          </a:graphicData>
        </a:graphic>
      </p:graphicFrame>
      <p:pic>
        <p:nvPicPr>
          <p:cNvPr id="3" name="Picture 1063" descr="P:\WDAT\Kommunikation\logo\Roedl_Logo.jpg"/>
          <p:cNvPicPr>
            <a:picLocks noChangeAspect="1" noChangeArrowheads="1"/>
          </p:cNvPicPr>
          <p:nvPr>
            <p:custDataLst>
              <p:tags r:id="rId3"/>
            </p:custDataLst>
          </p:nvPr>
        </p:nvPicPr>
        <p:blipFill>
          <a:blip r:embed="rId12"/>
          <a:srcRect/>
          <a:stretch>
            <a:fillRect/>
          </a:stretch>
        </p:blipFill>
        <p:spPr bwMode="gray">
          <a:xfrm>
            <a:off x="7092950" y="314325"/>
            <a:ext cx="1800225" cy="234950"/>
          </a:xfrm>
          <a:prstGeom prst="rect">
            <a:avLst/>
          </a:prstGeom>
          <a:noFill/>
          <a:ln w="9525">
            <a:noFill/>
            <a:miter lim="800000"/>
            <a:headEnd/>
            <a:tailEnd/>
          </a:ln>
        </p:spPr>
      </p:pic>
      <p:sp>
        <p:nvSpPr>
          <p:cNvPr id="4"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5"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C3E4A9AC-8263-4EEA-B2C6-FF91D3B0799E}" type="slidenum">
              <a:rPr lang="de-DE" sz="1000">
                <a:solidFill>
                  <a:srgbClr val="808885"/>
                </a:solidFill>
              </a:rPr>
              <a:pPr algn="r">
                <a:defRPr/>
              </a:pPr>
              <a:t>‹N›</a:t>
            </a:fld>
            <a:endParaRPr lang="de-DE" sz="1000">
              <a:solidFill>
                <a:srgbClr val="808885"/>
              </a:solidFill>
            </a:endParaRPr>
          </a:p>
        </p:txBody>
      </p:sp>
      <p:cxnSp>
        <p:nvCxnSpPr>
          <p:cNvPr id="6"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9"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0"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endParaRPr lang="it-IT" sz="1000">
              <a:solidFill>
                <a:srgbClr val="808885"/>
              </a:solidFill>
            </a:endParaRPr>
          </a:p>
        </p:txBody>
      </p:sp>
      <p:graphicFrame>
        <p:nvGraphicFramePr>
          <p:cNvPr id="11" name="Object 3"/>
          <p:cNvGraphicFramePr>
            <a:graphicFrameLocks noChangeAspect="1"/>
          </p:cNvGraphicFramePr>
          <p:nvPr>
            <p:custDataLst>
              <p:tags r:id="rId8"/>
            </p:custDataLst>
          </p:nvPr>
        </p:nvGraphicFramePr>
        <p:xfrm>
          <a:off x="0" y="0"/>
          <a:ext cx="158750" cy="158750"/>
        </p:xfrm>
        <a:graphic>
          <a:graphicData uri="http://schemas.openxmlformats.org/presentationml/2006/ole">
            <p:oleObj spid="_x0000_s3073026" name="think-cell Slide" r:id="rId13" imgW="360" imgH="360" progId="">
              <p:embed/>
            </p:oleObj>
          </a:graphicData>
        </a:graphic>
      </p:graphicFrame>
      <p:sp>
        <p:nvSpPr>
          <p:cNvPr id="12" name="Rechteck 4">
            <a:hlinkClick r:id="" action="ppaction://hlinkshowjump?jump=firstslide"/>
          </p:cNvPr>
          <p:cNvSpPr/>
          <p:nvPr userDrawn="1">
            <p:custDataLst>
              <p:tags r:id="rId9"/>
            </p:custDataLst>
          </p:nvPr>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3" name="Rechteck 6">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Titel für Print (Weltweit engagiert)">
    <p:spTree>
      <p:nvGrpSpPr>
        <p:cNvPr id="1" name=""/>
        <p:cNvGrpSpPr/>
        <p:nvPr/>
      </p:nvGrpSpPr>
      <p:grpSpPr>
        <a:xfrm>
          <a:off x="0" y="0"/>
          <a:ext cx="0" cy="0"/>
          <a:chOff x="0" y="0"/>
          <a:chExt cx="0" cy="0"/>
        </a:xfrm>
      </p:grpSpPr>
      <p:graphicFrame>
        <p:nvGraphicFramePr>
          <p:cNvPr id="4"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74049" name="think-cell Slide" r:id="rId18" imgW="360" imgH="360" progId="">
              <p:embed/>
            </p:oleObj>
          </a:graphicData>
        </a:graphic>
      </p:graphicFrame>
      <p:sp>
        <p:nvSpPr>
          <p:cNvPr id="5" name="VCT_Marker_ID_9" hidden="1"/>
          <p:cNvSpPr/>
          <p:nvPr>
            <p:custDataLst>
              <p:tags r:id="rId3"/>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6" name="Rechteck 20"/>
          <p:cNvSpPr>
            <a:spLocks noChangeArrowheads="1"/>
          </p:cNvSpPr>
          <p:nvPr>
            <p:custDataLst>
              <p:tags r:id="rId4"/>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endParaRPr lang="it-IT" sz="1000"/>
          </a:p>
        </p:txBody>
      </p:sp>
      <p:cxnSp>
        <p:nvCxnSpPr>
          <p:cNvPr id="7" name="Gerade Verbindung 9"/>
          <p:cNvCxnSpPr/>
          <p:nvPr>
            <p:custDataLst>
              <p:tags r:id="rId5"/>
            </p:custDataLst>
          </p:nvPr>
        </p:nvCxnSpPr>
        <p:spPr bwMode="gray">
          <a:xfrm>
            <a:off x="0" y="1484313"/>
            <a:ext cx="9144000" cy="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 name="Gerade Verbindung 13"/>
          <p:cNvCxnSpPr/>
          <p:nvPr>
            <p:custDataLst>
              <p:tags r:id="rId6"/>
            </p:custDataLst>
          </p:nvPr>
        </p:nvCxnSpPr>
        <p:spPr bwMode="gray">
          <a:xfrm>
            <a:off x="0" y="6453188"/>
            <a:ext cx="9144000" cy="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p:sp>
        <p:nvSpPr>
          <p:cNvPr id="9" name="Rechteck 15"/>
          <p:cNvSpPr>
            <a:spLocks noChangeArrowheads="1"/>
          </p:cNvSpPr>
          <p:nvPr>
            <p:custDataLst>
              <p:tags r:id="rId7"/>
            </p:custDataLst>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0" name="Rechteck 17"/>
          <p:cNvSpPr>
            <a:spLocks noChangeArrowheads="1"/>
          </p:cNvSpPr>
          <p:nvPr>
            <p:custDataLst>
              <p:tags r:id="rId8"/>
            </p:custDataLst>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endParaRPr lang="it-IT" sz="1000">
              <a:solidFill>
                <a:srgbClr val="808080"/>
              </a:solidFill>
            </a:endParaRPr>
          </a:p>
        </p:txBody>
      </p:sp>
      <p:pic>
        <p:nvPicPr>
          <p:cNvPr id="11" name="Picture 3"/>
          <p:cNvPicPr>
            <a:picLocks noChangeAspect="1" noChangeArrowheads="1"/>
          </p:cNvPicPr>
          <p:nvPr>
            <p:custDataLst>
              <p:tags r:id="rId9"/>
            </p:custDataLst>
          </p:nvPr>
        </p:nvPicPr>
        <p:blipFill>
          <a:blip r:embed="rId19"/>
          <a:srcRect/>
          <a:stretch>
            <a:fillRect/>
          </a:stretch>
        </p:blipFill>
        <p:spPr bwMode="auto">
          <a:xfrm>
            <a:off x="7019925" y="312738"/>
            <a:ext cx="1873250" cy="236537"/>
          </a:xfrm>
          <a:prstGeom prst="rect">
            <a:avLst/>
          </a:prstGeom>
          <a:noFill/>
          <a:ln w="9525">
            <a:noFill/>
            <a:miter lim="800000"/>
            <a:headEnd/>
            <a:tailEnd/>
          </a:ln>
        </p:spPr>
      </p:pic>
      <p:sp>
        <p:nvSpPr>
          <p:cNvPr id="12" name="Rechteck 14">
            <a:hlinkClick r:id="" action="ppaction://hlinkshowjump?jump=firstslide"/>
          </p:cNvPr>
          <p:cNvSpPr/>
          <p:nvPr>
            <p:custDataLst>
              <p:tags r:id="rId10"/>
            </p:custDataLst>
          </p:nvPr>
        </p:nvSpPr>
        <p:spPr bwMode="gray">
          <a:xfrm>
            <a:off x="6948488" y="260350"/>
            <a:ext cx="1944687"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graphicFrame>
        <p:nvGraphicFramePr>
          <p:cNvPr id="14" name="Object 3"/>
          <p:cNvGraphicFramePr>
            <a:graphicFrameLocks noChangeAspect="1"/>
          </p:cNvGraphicFramePr>
          <p:nvPr>
            <p:custDataLst>
              <p:tags r:id="rId11"/>
            </p:custDataLst>
          </p:nvPr>
        </p:nvGraphicFramePr>
        <p:xfrm>
          <a:off x="0" y="0"/>
          <a:ext cx="158750" cy="158750"/>
        </p:xfrm>
        <a:graphic>
          <a:graphicData uri="http://schemas.openxmlformats.org/presentationml/2006/ole">
            <p:oleObj spid="_x0000_s3074050" name="think-cell Slide" r:id="rId20" imgW="360" imgH="360" progId="">
              <p:embed/>
            </p:oleObj>
          </a:graphicData>
        </a:graphic>
      </p:graphicFrame>
      <p:sp>
        <p:nvSpPr>
          <p:cNvPr id="15" name="Rechteck 9"/>
          <p:cNvSpPr/>
          <p:nvPr userDrawn="1">
            <p:custDataLst>
              <p:tags r:id="rId12"/>
            </p:custDataLst>
          </p:nvPr>
        </p:nvSpPr>
        <p:spPr bwMode="gray">
          <a:xfrm>
            <a:off x="0" y="188913"/>
            <a:ext cx="9144000" cy="616585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87272" tIns="43637" rIns="87272" bIns="43637" anchor="ctr"/>
          <a:lstStyle/>
          <a:p>
            <a:pPr algn="ctr">
              <a:defRPr/>
            </a:pPr>
            <a:endParaRPr lang="it-IT" sz="1300">
              <a:solidFill>
                <a:schemeClr val="tx1"/>
              </a:solidFill>
              <a:cs typeface="Arial" pitchFamily="34" charset="0"/>
            </a:endParaRPr>
          </a:p>
        </p:txBody>
      </p:sp>
      <p:sp>
        <p:nvSpPr>
          <p:cNvPr id="16" name="Textfeld 13"/>
          <p:cNvSpPr txBox="1"/>
          <p:nvPr userDrawn="1">
            <p:custDataLst>
              <p:tags r:id="rId13"/>
            </p:custDataLst>
          </p:nvPr>
        </p:nvSpPr>
        <p:spPr bwMode="gray">
          <a:xfrm>
            <a:off x="247650" y="4256088"/>
            <a:ext cx="6988175" cy="515937"/>
          </a:xfrm>
          <a:prstGeom prst="rect">
            <a:avLst/>
          </a:prstGeom>
          <a:noFill/>
        </p:spPr>
        <p:txBody>
          <a:bodyPr lIns="0" tIns="0" rIns="0" bIns="0"/>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defRPr/>
            </a:pPr>
            <a:endParaRPr lang="it-IT" sz="2800" b="1" smtClean="0">
              <a:solidFill>
                <a:schemeClr val="bg2"/>
              </a:solidFill>
            </a:endParaRPr>
          </a:p>
        </p:txBody>
      </p:sp>
      <p:sp>
        <p:nvSpPr>
          <p:cNvPr id="17" name="Rechteck 8">
            <a:hlinkClick r:id="" action="ppaction://hlinkshowjump?jump=lastslide"/>
          </p:cNvPr>
          <p:cNvSpPr/>
          <p:nvPr userDrawn="1">
            <p:custDataLst>
              <p:tags r:id="rId14"/>
            </p:custDataLst>
          </p:nvPr>
        </p:nvSpPr>
        <p:spPr bwMode="gray">
          <a:xfrm>
            <a:off x="7092950" y="260350"/>
            <a:ext cx="1800225" cy="2889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87272" tIns="43637" rIns="87272" bIns="43637" anchor="ctr"/>
          <a:lstStyle/>
          <a:p>
            <a:pPr algn="ctr">
              <a:defRPr/>
            </a:pPr>
            <a:endParaRPr lang="it-IT" sz="1300">
              <a:solidFill>
                <a:schemeClr val="tx1"/>
              </a:solidFill>
              <a:cs typeface="Arial" pitchFamily="34" charset="0"/>
            </a:endParaRPr>
          </a:p>
        </p:txBody>
      </p:sp>
      <p:pic>
        <p:nvPicPr>
          <p:cNvPr id="18" name="Picture 4" descr="C:\Dokumente und Einstellungen\karin.hao\Desktop\PPT\Titelbilder\_MG_2920.jpg"/>
          <p:cNvPicPr>
            <a:picLocks noChangeAspect="1" noChangeArrowheads="1"/>
          </p:cNvPicPr>
          <p:nvPr userDrawn="1"/>
        </p:nvPicPr>
        <p:blipFill>
          <a:blip r:embed="rId21"/>
          <a:srcRect/>
          <a:stretch>
            <a:fillRect/>
          </a:stretch>
        </p:blipFill>
        <p:spPr bwMode="auto">
          <a:xfrm>
            <a:off x="246063" y="1119188"/>
            <a:ext cx="6989762" cy="3101975"/>
          </a:xfrm>
          <a:prstGeom prst="rect">
            <a:avLst/>
          </a:prstGeom>
          <a:noFill/>
          <a:ln w="9525">
            <a:noFill/>
            <a:miter lim="800000"/>
            <a:headEnd/>
            <a:tailEnd/>
          </a:ln>
        </p:spPr>
      </p:pic>
      <p:sp>
        <p:nvSpPr>
          <p:cNvPr id="19" name="Rechteck 20"/>
          <p:cNvSpPr>
            <a:spLocks noChangeArrowheads="1"/>
          </p:cNvSpPr>
          <p:nvPr userDrawn="1">
            <p:custDataLst>
              <p:tags r:id="rId1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endParaRPr lang="it-IT" sz="1000"/>
          </a:p>
        </p:txBody>
      </p:sp>
      <p:sp>
        <p:nvSpPr>
          <p:cNvPr id="21" name="Rechteck 15"/>
          <p:cNvSpPr>
            <a:spLocks noChangeArrowheads="1"/>
          </p:cNvSpPr>
          <p:nvPr userDrawn="1">
            <p:custDataLst>
              <p:tags r:id="rId16"/>
            </p:custDataLst>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22" name="Text Box 21"/>
          <p:cNvSpPr txBox="1">
            <a:spLocks noChangeArrowheads="1"/>
          </p:cNvSpPr>
          <p:nvPr userDrawn="1"/>
        </p:nvSpPr>
        <p:spPr bwMode="auto">
          <a:xfrm>
            <a:off x="5508625" y="6497638"/>
            <a:ext cx="1655763" cy="244475"/>
          </a:xfrm>
          <a:prstGeom prst="rect">
            <a:avLst/>
          </a:prstGeom>
          <a:noFill/>
          <a:ln w="9525">
            <a:noFill/>
            <a:miter lim="800000"/>
            <a:headEnd/>
            <a:tailEnd/>
          </a:ln>
          <a:effectLst/>
        </p:spPr>
        <p:txBody>
          <a:bodyPr>
            <a:spAutoFit/>
          </a:bodyPr>
          <a:lstStyle/>
          <a:p>
            <a:pPr>
              <a:spcBef>
                <a:spcPct val="50000"/>
              </a:spcBef>
              <a:defRPr/>
            </a:pPr>
            <a:r>
              <a:rPr lang="it-IT" sz="1000">
                <a:solidFill>
                  <a:srgbClr val="808885"/>
                </a:solidFill>
              </a:rPr>
              <a:t>02/10/2013</a:t>
            </a:r>
          </a:p>
        </p:txBody>
      </p:sp>
      <p:sp>
        <p:nvSpPr>
          <p:cNvPr id="13" name="Titel 14"/>
          <p:cNvSpPr>
            <a:spLocks noGrp="1"/>
          </p:cNvSpPr>
          <p:nvPr>
            <p:ph type="title"/>
          </p:nvPr>
        </p:nvSpPr>
        <p:spPr bwMode="gray">
          <a:xfrm>
            <a:off x="323082" y="5202937"/>
            <a:ext cx="6657026" cy="518178"/>
          </a:xfrm>
        </p:spPr>
        <p:txBody>
          <a:bodyPr tIns="79026" anchor="t">
            <a:normAutofit/>
          </a:bodyPr>
          <a:lstStyle>
            <a:lvl1pPr algn="r">
              <a:defRPr sz="1200" b="0">
                <a:solidFill>
                  <a:schemeClr val="accent1"/>
                </a:solidFill>
                <a:latin typeface="+mj-lt"/>
              </a:defRPr>
            </a:lvl1pPr>
          </a:lstStyle>
          <a:p>
            <a:r>
              <a:rPr lang="de-DE" smtClean="0"/>
              <a:t>Titelmasterformat durch Klicken bearbeiten</a:t>
            </a:r>
            <a:endParaRPr lang="de-DE" dirty="0"/>
          </a:p>
        </p:txBody>
      </p:sp>
      <p:sp>
        <p:nvSpPr>
          <p:cNvPr id="20" name="Textplatzhalter 16"/>
          <p:cNvSpPr>
            <a:spLocks noGrp="1"/>
          </p:cNvSpPr>
          <p:nvPr>
            <p:ph type="body" sz="quarter" idx="11"/>
          </p:nvPr>
        </p:nvSpPr>
        <p:spPr bwMode="gray">
          <a:xfrm>
            <a:off x="323081" y="5757952"/>
            <a:ext cx="6657026" cy="457174"/>
          </a:xfrm>
          <a:noFill/>
          <a:ln>
            <a:noFill/>
          </a:ln>
        </p:spPr>
        <p:txBody>
          <a:bodyPr>
            <a:normAutofit/>
          </a:bodyPr>
          <a:lstStyle>
            <a:lvl1pPr algn="r">
              <a:buNone/>
              <a:defRPr sz="1100" b="0">
                <a:solidFill>
                  <a:schemeClr val="accent3"/>
                </a:solidFill>
              </a:defRPr>
            </a:lvl1pPr>
            <a:lvl2pPr marL="0" indent="0">
              <a:buNone/>
              <a:defRPr sz="1100">
                <a:solidFill>
                  <a:schemeClr val="accent3"/>
                </a:solidFill>
              </a:defRPr>
            </a:lvl2pPr>
            <a:lvl3pPr marL="0" indent="0">
              <a:buFont typeface="Arial" pitchFamily="34" charset="0"/>
              <a:buNone/>
              <a:defRPr sz="1100">
                <a:solidFill>
                  <a:schemeClr val="accent3"/>
                </a:solidFill>
              </a:defRPr>
            </a:lvl3pPr>
            <a:lvl4pPr marL="0" indent="0">
              <a:buNone/>
              <a:defRPr sz="1100">
                <a:solidFill>
                  <a:schemeClr val="accent3"/>
                </a:solidFill>
              </a:defRPr>
            </a:lvl4pPr>
            <a:lvl5pPr marL="0" indent="0">
              <a:buNone/>
              <a:defRPr sz="1100">
                <a:solidFill>
                  <a:schemeClr val="accent3"/>
                </a:solidFill>
              </a:defRPr>
            </a:lvl5pPr>
            <a:lvl6pPr marL="0" indent="0">
              <a:buNone/>
              <a:defRPr sz="1100">
                <a:solidFill>
                  <a:schemeClr val="accent3"/>
                </a:solidFill>
              </a:defRPr>
            </a:lvl6pPr>
            <a:lvl7pPr marL="0" indent="0">
              <a:buNone/>
              <a:defRPr sz="1100">
                <a:solidFill>
                  <a:schemeClr val="accent3"/>
                </a:solidFill>
              </a:defRPr>
            </a:lvl7pPr>
            <a:lvl8pPr marL="0" indent="0">
              <a:buNone/>
              <a:defRPr sz="1100">
                <a:solidFill>
                  <a:schemeClr val="accent3"/>
                </a:solidFill>
              </a:defRPr>
            </a:lvl8pPr>
            <a:lvl9pPr marL="0" indent="0">
              <a:buNone/>
              <a:defRPr sz="1100">
                <a:solidFill>
                  <a:schemeClr val="accent3"/>
                </a:solidFill>
              </a:defRPr>
            </a:lvl9pPr>
          </a:lstStyle>
          <a:p>
            <a:pPr lvl="0"/>
            <a:r>
              <a:rPr lang="de-DE" smtClean="0"/>
              <a:t>Textmasterformate durch Klicken bearbeiten</a:t>
            </a:r>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cSld name="Titel und Inhalt">
    <p:spTree>
      <p:nvGrpSpPr>
        <p:cNvPr id="1" name=""/>
        <p:cNvGrpSpPr/>
        <p:nvPr/>
      </p:nvGrpSpPr>
      <p:grpSpPr>
        <a:xfrm>
          <a:off x="0" y="0"/>
          <a:ext cx="0" cy="0"/>
          <a:chOff x="0" y="0"/>
          <a:chExt cx="0" cy="0"/>
        </a:xfrm>
      </p:grpSpPr>
      <p:graphicFrame>
        <p:nvGraphicFramePr>
          <p:cNvPr id="4"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75073" name="think-cell Slide" r:id="rId13" imgW="360" imgH="360" progId="">
              <p:embed/>
            </p:oleObj>
          </a:graphicData>
        </a:graphic>
      </p:graphicFrame>
      <p:sp>
        <p:nvSpPr>
          <p:cNvPr id="5" name="VCT_Marker_ID_9" hidden="1"/>
          <p:cNvSpPr/>
          <p:nvPr>
            <p:custDataLst>
              <p:tags r:id="rId3"/>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6" name="Rechteck 20"/>
          <p:cNvSpPr>
            <a:spLocks noChangeArrowheads="1"/>
          </p:cNvSpPr>
          <p:nvPr>
            <p:custDataLst>
              <p:tags r:id="rId4"/>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A34E441D-9149-453C-8348-BBF9F1CA4250}" type="slidenum">
              <a:rPr lang="de-DE" sz="1000">
                <a:solidFill>
                  <a:srgbClr val="808885"/>
                </a:solidFill>
              </a:rPr>
              <a:pPr algn="r">
                <a:defRPr/>
              </a:pPr>
              <a:t>‹N›</a:t>
            </a:fld>
            <a:endParaRPr lang="de-DE" sz="1000">
              <a:solidFill>
                <a:srgbClr val="808885"/>
              </a:solidFill>
            </a:endParaRPr>
          </a:p>
        </p:txBody>
      </p:sp>
      <p:cxnSp>
        <p:nvCxnSpPr>
          <p:cNvPr id="7" name="Gerade Verbindung 9"/>
          <p:cNvCxnSpPr/>
          <p:nvPr>
            <p:custDataLst>
              <p:tags r:id="rId5"/>
            </p:custDataLst>
          </p:nvPr>
        </p:nvCxnSpPr>
        <p:spPr bwMode="gray">
          <a:xfrm>
            <a:off x="0" y="1484313"/>
            <a:ext cx="9144000" cy="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 name="Gerade Verbindung 13"/>
          <p:cNvCxnSpPr/>
          <p:nvPr>
            <p:custDataLst>
              <p:tags r:id="rId6"/>
            </p:custDataLst>
          </p:nvPr>
        </p:nvCxnSpPr>
        <p:spPr bwMode="gray">
          <a:xfrm>
            <a:off x="0" y="6453188"/>
            <a:ext cx="9144000" cy="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p:sp>
        <p:nvSpPr>
          <p:cNvPr id="9" name="Rechteck 15"/>
          <p:cNvSpPr>
            <a:spLocks noChangeArrowheads="1"/>
          </p:cNvSpPr>
          <p:nvPr>
            <p:custDataLst>
              <p:tags r:id="rId7"/>
            </p:custDataLst>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0" name="Rechteck 17"/>
          <p:cNvSpPr>
            <a:spLocks noChangeArrowheads="1"/>
          </p:cNvSpPr>
          <p:nvPr>
            <p:custDataLst>
              <p:tags r:id="rId8"/>
            </p:custDataLst>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endParaRPr lang="de-DE" sz="1000">
              <a:solidFill>
                <a:srgbClr val="808080"/>
              </a:solidFill>
            </a:endParaRPr>
          </a:p>
          <a:p>
            <a:pPr algn="r">
              <a:defRPr/>
            </a:pPr>
            <a:endParaRPr lang="de-DE" sz="1000">
              <a:solidFill>
                <a:srgbClr val="808080"/>
              </a:solidFill>
            </a:endParaRPr>
          </a:p>
        </p:txBody>
      </p:sp>
      <p:pic>
        <p:nvPicPr>
          <p:cNvPr id="11" name="Picture 3"/>
          <p:cNvPicPr>
            <a:picLocks noChangeAspect="1" noChangeArrowheads="1"/>
          </p:cNvPicPr>
          <p:nvPr>
            <p:custDataLst>
              <p:tags r:id="rId9"/>
            </p:custDataLst>
          </p:nvPr>
        </p:nvPicPr>
        <p:blipFill>
          <a:blip r:embed="rId14"/>
          <a:srcRect/>
          <a:stretch>
            <a:fillRect/>
          </a:stretch>
        </p:blipFill>
        <p:spPr bwMode="auto">
          <a:xfrm>
            <a:off x="7019925" y="312738"/>
            <a:ext cx="1873250" cy="236537"/>
          </a:xfrm>
          <a:prstGeom prst="rect">
            <a:avLst/>
          </a:prstGeom>
          <a:noFill/>
          <a:ln w="9525">
            <a:noFill/>
            <a:miter lim="800000"/>
            <a:headEnd/>
            <a:tailEnd/>
          </a:ln>
        </p:spPr>
      </p:pic>
      <p:sp>
        <p:nvSpPr>
          <p:cNvPr id="13" name="Rechteck 14">
            <a:hlinkClick r:id="" action="ppaction://hlinkshowjump?jump=firstslide"/>
          </p:cNvPr>
          <p:cNvSpPr/>
          <p:nvPr>
            <p:custDataLst>
              <p:tags r:id="rId10"/>
            </p:custDataLst>
          </p:nvPr>
        </p:nvSpPr>
        <p:spPr bwMode="gray">
          <a:xfrm>
            <a:off x="6948488" y="260350"/>
            <a:ext cx="1944687"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4" name="Rechteck 5">
            <a:hlinkClick r:id="" action="ppaction://hlinkshowjump?jump=firstslide"/>
          </p:cNvPr>
          <p:cNvSpPr/>
          <p:nvPr userDrawn="1"/>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5" name="Rechteck 6">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6" name="Rechteck 8">
            <a:hlinkClick r:id="" action="ppaction://hlinkshowjump?jump=firstslide"/>
          </p:cNvPr>
          <p:cNvSpPr/>
          <p:nvPr userDrawn="1">
            <p:custDataLst>
              <p:tags r:id="rId11"/>
            </p:custDataLst>
          </p:nvPr>
        </p:nvSpPr>
        <p:spPr bwMode="gray">
          <a:xfrm>
            <a:off x="6948488" y="260350"/>
            <a:ext cx="1944687"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7" name="Text Box 16"/>
          <p:cNvSpPr txBox="1">
            <a:spLocks noChangeArrowheads="1"/>
          </p:cNvSpPr>
          <p:nvPr userDrawn="1"/>
        </p:nvSpPr>
        <p:spPr bwMode="auto">
          <a:xfrm>
            <a:off x="5508625" y="6497638"/>
            <a:ext cx="1655763" cy="244475"/>
          </a:xfrm>
          <a:prstGeom prst="rect">
            <a:avLst/>
          </a:prstGeom>
          <a:noFill/>
          <a:ln w="9525">
            <a:noFill/>
            <a:miter lim="800000"/>
            <a:headEnd/>
            <a:tailEnd/>
          </a:ln>
          <a:effectLst/>
        </p:spPr>
        <p:txBody>
          <a:bodyPr>
            <a:spAutoFit/>
          </a:bodyPr>
          <a:lstStyle/>
          <a:p>
            <a:pPr>
              <a:spcBef>
                <a:spcPct val="50000"/>
              </a:spcBef>
              <a:defRPr/>
            </a:pPr>
            <a:r>
              <a:rPr lang="it-IT" sz="1000">
                <a:solidFill>
                  <a:srgbClr val="808885"/>
                </a:solidFill>
              </a:rPr>
              <a:t>02/10/2013</a:t>
            </a:r>
          </a:p>
        </p:txBody>
      </p:sp>
      <p:sp>
        <p:nvSpPr>
          <p:cNvPr id="12" name="Titel 11"/>
          <p:cNvSpPr>
            <a:spLocks noGrp="1"/>
          </p:cNvSpPr>
          <p:nvPr>
            <p:ph type="title"/>
          </p:nvPr>
        </p:nvSpPr>
        <p:spPr bwMode="gray">
          <a:xfrm>
            <a:off x="250825" y="549275"/>
            <a:ext cx="8642350" cy="863600"/>
          </a:xfrm>
        </p:spPr>
        <p:txBody>
          <a:bodyPr/>
          <a:lstStyle/>
          <a:p>
            <a:r>
              <a:rPr lang="de-DE" noProof="0" smtClean="0"/>
              <a:t>Titelmasterformat durch Klicken bearbeiten</a:t>
            </a:r>
            <a:endParaRPr lang="de-DE" noProof="0" dirty="0"/>
          </a:p>
        </p:txBody>
      </p:sp>
      <p:sp>
        <p:nvSpPr>
          <p:cNvPr id="20" name="Textplatzhalter 19"/>
          <p:cNvSpPr>
            <a:spLocks noGrp="1"/>
          </p:cNvSpPr>
          <p:nvPr>
            <p:ph type="body" sz="quarter" idx="13"/>
          </p:nvPr>
        </p:nvSpPr>
        <p:spPr bwMode="gray">
          <a:xfrm>
            <a:off x="250825" y="1773262"/>
            <a:ext cx="8642350" cy="4464050"/>
          </a:xfrm>
        </p:spPr>
        <p:txBody>
          <a:bodyPr/>
          <a:lstStyle>
            <a:lvl5pPr>
              <a:defRPr/>
            </a:lvl5pPr>
            <a:lvl6pPr>
              <a:buClr>
                <a:schemeClr val="accent1"/>
              </a:buClr>
              <a:defRPr/>
            </a:lvl6pPr>
            <a:lvl7pPr>
              <a:buClr>
                <a:schemeClr val="accent1"/>
              </a:buClr>
              <a:defRPr/>
            </a:lvl7pPr>
            <a:lvl8pPr>
              <a:buClr>
                <a:schemeClr val="accent1"/>
              </a:buClr>
              <a:defRPr/>
            </a:lvl8pPr>
            <a:lvl9pPr>
              <a:buClr>
                <a:schemeClr val="accent1"/>
              </a:buClr>
              <a:buFont typeface="Arial" pitchFamily="34" charset="0"/>
              <a:buChar char="•"/>
              <a:defRPr/>
            </a:lvl9p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de-DE" noProof="0" dirty="0" smtClean="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el für Print">
    <p:spTree>
      <p:nvGrpSpPr>
        <p:cNvPr id="1" name=""/>
        <p:cNvGrpSpPr/>
        <p:nvPr/>
      </p:nvGrpSpPr>
      <p:grpSpPr>
        <a:xfrm>
          <a:off x="0" y="0"/>
          <a:ext cx="0" cy="0"/>
          <a:chOff x="0" y="0"/>
          <a:chExt cx="0" cy="0"/>
        </a:xfrm>
      </p:grpSpPr>
      <p:graphicFrame>
        <p:nvGraphicFramePr>
          <p:cNvPr id="4"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76097" name="think-cell Slide" r:id="rId15" imgW="360" imgH="360" progId="">
              <p:embed/>
            </p:oleObj>
          </a:graphicData>
        </a:graphic>
      </p:graphicFrame>
      <p:pic>
        <p:nvPicPr>
          <p:cNvPr id="5" name="Picture 1063" descr="P:\WDAT\Kommunikation\logo\Roedl_Logo.jpg"/>
          <p:cNvPicPr>
            <a:picLocks noChangeAspect="1" noChangeArrowheads="1"/>
          </p:cNvPicPr>
          <p:nvPr>
            <p:custDataLst>
              <p:tags r:id="rId3"/>
            </p:custDataLst>
          </p:nvPr>
        </p:nvPicPr>
        <p:blipFill>
          <a:blip r:embed="rId16"/>
          <a:srcRect/>
          <a:stretch>
            <a:fillRect/>
          </a:stretch>
        </p:blipFill>
        <p:spPr bwMode="gray">
          <a:xfrm>
            <a:off x="7092950" y="314325"/>
            <a:ext cx="1800225" cy="234950"/>
          </a:xfrm>
          <a:prstGeom prst="rect">
            <a:avLst/>
          </a:prstGeom>
          <a:noFill/>
          <a:ln w="9525">
            <a:noFill/>
            <a:miter lim="800000"/>
            <a:headEnd/>
            <a:tailEnd/>
          </a:ln>
        </p:spPr>
      </p:pic>
      <p:sp>
        <p:nvSpPr>
          <p:cNvPr id="6"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7"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39C6FE2E-48A9-4EB5-8B40-4573143EE27C}" type="slidenum">
              <a:rPr lang="de-DE" sz="1000">
                <a:solidFill>
                  <a:srgbClr val="808885"/>
                </a:solidFill>
              </a:rPr>
              <a:pPr algn="r">
                <a:defRPr/>
              </a:pPr>
              <a:t>‹N›</a:t>
            </a:fld>
            <a:endParaRPr lang="de-DE" sz="1000">
              <a:solidFill>
                <a:srgbClr val="808885"/>
              </a:solidFill>
            </a:endParaRPr>
          </a:p>
        </p:txBody>
      </p:sp>
      <p:cxnSp>
        <p:nvCxnSpPr>
          <p:cNvPr id="8"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1"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2"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r>
              <a:rPr lang="de-DE" sz="1000">
                <a:solidFill>
                  <a:srgbClr val="808885"/>
                </a:solidFill>
              </a:rPr>
              <a:t>21.06.2012</a:t>
            </a:r>
          </a:p>
          <a:p>
            <a:pPr algn="r">
              <a:defRPr/>
            </a:pPr>
            <a:endParaRPr lang="de-DE" sz="1000">
              <a:solidFill>
                <a:srgbClr val="808885"/>
              </a:solidFill>
            </a:endParaRPr>
          </a:p>
        </p:txBody>
      </p:sp>
      <p:graphicFrame>
        <p:nvGraphicFramePr>
          <p:cNvPr id="14" name="Object 3"/>
          <p:cNvGraphicFramePr>
            <a:graphicFrameLocks noChangeAspect="1"/>
          </p:cNvGraphicFramePr>
          <p:nvPr>
            <p:custDataLst>
              <p:tags r:id="rId8"/>
            </p:custDataLst>
          </p:nvPr>
        </p:nvGraphicFramePr>
        <p:xfrm>
          <a:off x="0" y="0"/>
          <a:ext cx="158750" cy="158750"/>
        </p:xfrm>
        <a:graphic>
          <a:graphicData uri="http://schemas.openxmlformats.org/presentationml/2006/ole">
            <p:oleObj spid="_x0000_s3076098" name="think-cell Slide" r:id="rId17" imgW="360" imgH="360" progId="">
              <p:embed/>
            </p:oleObj>
          </a:graphicData>
        </a:graphic>
      </p:graphicFrame>
      <p:sp>
        <p:nvSpPr>
          <p:cNvPr id="15" name="Rechteck 9"/>
          <p:cNvSpPr/>
          <p:nvPr userDrawn="1">
            <p:custDataLst>
              <p:tags r:id="rId9"/>
            </p:custDataLst>
          </p:nvPr>
        </p:nvSpPr>
        <p:spPr bwMode="gray">
          <a:xfrm>
            <a:off x="0" y="0"/>
            <a:ext cx="9144000" cy="68580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6" name="Textfeld 13"/>
          <p:cNvSpPr txBox="1"/>
          <p:nvPr userDrawn="1">
            <p:custDataLst>
              <p:tags r:id="rId10"/>
            </p:custDataLst>
          </p:nvPr>
        </p:nvSpPr>
        <p:spPr bwMode="gray">
          <a:xfrm>
            <a:off x="4572000" y="6232525"/>
            <a:ext cx="4248150" cy="436563"/>
          </a:xfrm>
          <a:prstGeom prst="rect">
            <a:avLst/>
          </a:prstGeom>
          <a:noFill/>
        </p:spPr>
        <p:txBody>
          <a:bodyPr lIns="0" tIns="0" rIns="0" bIns="0"/>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it-IT" sz="1600" smtClean="0">
                <a:solidFill>
                  <a:srgbClr val="005A4C"/>
                </a:solidFill>
              </a:rPr>
              <a:t>Confindustria Gorizia e Confindustria Trieste</a:t>
            </a:r>
            <a:endParaRPr lang="de-DE" sz="1600" smtClean="0">
              <a:solidFill>
                <a:srgbClr val="005A4C"/>
              </a:solidFill>
            </a:endParaRPr>
          </a:p>
        </p:txBody>
      </p:sp>
      <p:cxnSp>
        <p:nvCxnSpPr>
          <p:cNvPr id="17" name="Gerade Verbindung 10"/>
          <p:cNvCxnSpPr/>
          <p:nvPr userDrawn="1">
            <p:custDataLst>
              <p:tags r:id="rId11"/>
            </p:custDataLst>
          </p:nvPr>
        </p:nvCxnSpPr>
        <p:spPr bwMode="gray">
          <a:xfrm>
            <a:off x="0" y="4221163"/>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 name="Gerade Verbindung 11"/>
          <p:cNvCxnSpPr/>
          <p:nvPr userDrawn="1">
            <p:custDataLst>
              <p:tags r:id="rId12"/>
            </p:custDataLst>
          </p:nvPr>
        </p:nvCxnSpPr>
        <p:spPr bwMode="gray">
          <a:xfrm>
            <a:off x="0" y="6021388"/>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9" name="Rechteck 8">
            <a:hlinkClick r:id="" action="ppaction://hlinkshowjump?jump=lastslide"/>
          </p:cNvPr>
          <p:cNvSpPr/>
          <p:nvPr userDrawn="1">
            <p:custDataLst>
              <p:tags r:id="rId13"/>
            </p:custDataLst>
          </p:nvPr>
        </p:nvSpPr>
        <p:spPr bwMode="gray">
          <a:xfrm>
            <a:off x="7092950" y="260350"/>
            <a:ext cx="1800225" cy="2889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pic>
        <p:nvPicPr>
          <p:cNvPr id="21" name="Grafik 14" descr="RP-Titelbild.jpg"/>
          <p:cNvPicPr>
            <a:picLocks noChangeAspect="1"/>
          </p:cNvPicPr>
          <p:nvPr userDrawn="1"/>
        </p:nvPicPr>
        <p:blipFill>
          <a:blip r:embed="rId18">
            <a:clrChange>
              <a:clrFrom>
                <a:srgbClr val="FFFFFE"/>
              </a:clrFrom>
              <a:clrTo>
                <a:srgbClr val="FFFFFE">
                  <a:alpha val="0"/>
                </a:srgbClr>
              </a:clrTo>
            </a:clrChange>
          </a:blip>
          <a:srcRect t="607" b="2423"/>
          <a:stretch>
            <a:fillRect/>
          </a:stretch>
        </p:blipFill>
        <p:spPr bwMode="auto">
          <a:xfrm>
            <a:off x="468313" y="0"/>
            <a:ext cx="2951162" cy="6858000"/>
          </a:xfrm>
          <a:prstGeom prst="rect">
            <a:avLst/>
          </a:prstGeom>
          <a:noFill/>
          <a:ln w="9525">
            <a:noFill/>
            <a:miter lim="800000"/>
            <a:headEnd/>
            <a:tailEnd/>
          </a:ln>
        </p:spPr>
      </p:pic>
      <p:sp>
        <p:nvSpPr>
          <p:cNvPr id="13" name="Titel 14"/>
          <p:cNvSpPr>
            <a:spLocks noGrp="1"/>
          </p:cNvSpPr>
          <p:nvPr>
            <p:ph type="title"/>
          </p:nvPr>
        </p:nvSpPr>
        <p:spPr bwMode="gray">
          <a:xfrm>
            <a:off x="4571999" y="4293023"/>
            <a:ext cx="4321175" cy="1152176"/>
          </a:xfrm>
        </p:spPr>
        <p:txBody>
          <a:bodyPr tIns="82800" anchor="t"/>
          <a:lstStyle>
            <a:lvl1pPr>
              <a:defRPr/>
            </a:lvl1pPr>
          </a:lstStyle>
          <a:p>
            <a:r>
              <a:rPr lang="de-DE" smtClean="0"/>
              <a:t>Titelmasterformat durch Klicken bearbeiten</a:t>
            </a:r>
            <a:endParaRPr lang="de-DE" dirty="0"/>
          </a:p>
        </p:txBody>
      </p:sp>
      <p:sp>
        <p:nvSpPr>
          <p:cNvPr id="20" name="Textplatzhalter 16"/>
          <p:cNvSpPr>
            <a:spLocks noGrp="1"/>
          </p:cNvSpPr>
          <p:nvPr>
            <p:ph type="body" sz="quarter" idx="11"/>
          </p:nvPr>
        </p:nvSpPr>
        <p:spPr bwMode="gray">
          <a:xfrm>
            <a:off x="4571999" y="5517207"/>
            <a:ext cx="4321175" cy="432073"/>
          </a:xfrm>
          <a:noFill/>
          <a:ln>
            <a:noFill/>
          </a:ln>
        </p:spPr>
        <p:txBody>
          <a:bodyPr>
            <a:normAutofit/>
          </a:bodyPr>
          <a:lstStyle>
            <a:lvl1pPr>
              <a:buNone/>
              <a:defRPr sz="1200" b="1" baseline="0">
                <a:solidFill>
                  <a:schemeClr val="accent3"/>
                </a:solidFill>
              </a:defRPr>
            </a:lvl1pPr>
            <a:lvl2pPr marL="0" indent="0">
              <a:buNone/>
              <a:defRPr sz="1200">
                <a:solidFill>
                  <a:schemeClr val="accent3"/>
                </a:solidFill>
              </a:defRPr>
            </a:lvl2pPr>
            <a:lvl3pPr marL="0" indent="0">
              <a:buFont typeface="Arial" pitchFamily="34" charset="0"/>
              <a:buNone/>
              <a:defRPr sz="1200">
                <a:solidFill>
                  <a:schemeClr val="accent3"/>
                </a:solidFill>
              </a:defRPr>
            </a:lvl3pPr>
            <a:lvl4pPr marL="0" indent="0">
              <a:buNone/>
              <a:defRPr sz="1200">
                <a:solidFill>
                  <a:schemeClr val="accent3"/>
                </a:solidFill>
              </a:defRPr>
            </a:lvl4pPr>
            <a:lvl5pPr marL="0" indent="0">
              <a:buNone/>
              <a:defRPr sz="1200">
                <a:solidFill>
                  <a:schemeClr val="accent3"/>
                </a:solidFill>
              </a:defRPr>
            </a:lvl5pPr>
            <a:lvl6pPr marL="0" indent="0">
              <a:buNone/>
              <a:defRPr sz="1200">
                <a:solidFill>
                  <a:schemeClr val="accent3"/>
                </a:solidFill>
              </a:defRPr>
            </a:lvl6pPr>
            <a:lvl7pPr marL="0" indent="0">
              <a:buNone/>
              <a:defRPr sz="1200">
                <a:solidFill>
                  <a:schemeClr val="accent3"/>
                </a:solidFill>
              </a:defRPr>
            </a:lvl7pPr>
            <a:lvl8pPr marL="0" indent="0">
              <a:buNone/>
              <a:defRPr sz="1200">
                <a:solidFill>
                  <a:schemeClr val="accent3"/>
                </a:solidFill>
              </a:defRPr>
            </a:lvl8pPr>
            <a:lvl9pPr marL="0" indent="0">
              <a:buNone/>
              <a:defRPr sz="1200">
                <a:solidFill>
                  <a:schemeClr val="accent3"/>
                </a:solidFill>
              </a:defRPr>
            </a:lvl9pPr>
          </a:lstStyle>
          <a:p>
            <a:pPr lvl="0"/>
            <a:endParaRPr lang="de-DE" dirty="0" smtClean="0"/>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el und Text">
    <p:spTree>
      <p:nvGrpSpPr>
        <p:cNvPr id="1" name=""/>
        <p:cNvGrpSpPr/>
        <p:nvPr/>
      </p:nvGrpSpPr>
      <p:grpSpPr>
        <a:xfrm>
          <a:off x="0" y="0"/>
          <a:ext cx="0" cy="0"/>
          <a:chOff x="0" y="0"/>
          <a:chExt cx="0" cy="0"/>
        </a:xfrm>
      </p:grpSpPr>
      <p:graphicFrame>
        <p:nvGraphicFramePr>
          <p:cNvPr id="4"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77121" name="think-cell Slide" r:id="rId9" imgW="360" imgH="360" progId="">
              <p:embed/>
            </p:oleObj>
          </a:graphicData>
        </a:graphic>
      </p:graphicFrame>
      <p:pic>
        <p:nvPicPr>
          <p:cNvPr id="5" name="Picture 1063" descr="P:\WDAT\Kommunikation\logo\Roedl_Logo.jpg"/>
          <p:cNvPicPr>
            <a:picLocks noChangeAspect="1" noChangeArrowheads="1"/>
          </p:cNvPicPr>
          <p:nvPr>
            <p:custDataLst>
              <p:tags r:id="rId3"/>
            </p:custDataLst>
          </p:nvPr>
        </p:nvPicPr>
        <p:blipFill>
          <a:blip r:embed="rId10"/>
          <a:srcRect/>
          <a:stretch>
            <a:fillRect/>
          </a:stretch>
        </p:blipFill>
        <p:spPr bwMode="gray">
          <a:xfrm>
            <a:off x="7092950" y="314325"/>
            <a:ext cx="1800225" cy="234950"/>
          </a:xfrm>
          <a:prstGeom prst="rect">
            <a:avLst/>
          </a:prstGeom>
          <a:noFill/>
          <a:ln w="9525">
            <a:noFill/>
            <a:miter lim="800000"/>
            <a:headEnd/>
            <a:tailEnd/>
          </a:ln>
        </p:spPr>
      </p:pic>
      <p:sp>
        <p:nvSpPr>
          <p:cNvPr id="6"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7"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BEC69F8B-C492-4E84-8B31-6839D8C390E4}" type="slidenum">
              <a:rPr lang="de-DE" sz="1000">
                <a:solidFill>
                  <a:srgbClr val="808885"/>
                </a:solidFill>
              </a:rPr>
              <a:pPr algn="r">
                <a:defRPr/>
              </a:pPr>
              <a:t>‹N›</a:t>
            </a:fld>
            <a:endParaRPr lang="de-DE" sz="1000">
              <a:solidFill>
                <a:srgbClr val="808885"/>
              </a:solidFill>
            </a:endParaRPr>
          </a:p>
        </p:txBody>
      </p:sp>
      <p:cxnSp>
        <p:nvCxnSpPr>
          <p:cNvPr id="8"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1"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3"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r>
              <a:rPr lang="de-DE" sz="1000">
                <a:solidFill>
                  <a:srgbClr val="808885"/>
                </a:solidFill>
              </a:rPr>
              <a:t>21.06.2012</a:t>
            </a:r>
          </a:p>
          <a:p>
            <a:pPr algn="r">
              <a:defRPr/>
            </a:pPr>
            <a:endParaRPr lang="de-DE" sz="1000">
              <a:solidFill>
                <a:srgbClr val="808885"/>
              </a:solidFill>
            </a:endParaRPr>
          </a:p>
        </p:txBody>
      </p:sp>
      <p:sp>
        <p:nvSpPr>
          <p:cNvPr id="14" name="Rechteck 5">
            <a:hlinkClick r:id="" action="ppaction://hlinkshowjump?jump=firstslide"/>
          </p:cNvPr>
          <p:cNvSpPr/>
          <p:nvPr userDrawn="1"/>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5" name="Rechteck 6">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2" name="Titel 11"/>
          <p:cNvSpPr>
            <a:spLocks noGrp="1"/>
          </p:cNvSpPr>
          <p:nvPr>
            <p:ph type="title"/>
          </p:nvPr>
        </p:nvSpPr>
        <p:spPr bwMode="gray">
          <a:xfrm>
            <a:off x="250825" y="549275"/>
            <a:ext cx="8642350" cy="863600"/>
          </a:xfrm>
        </p:spPr>
        <p:txBody>
          <a:bodyPr/>
          <a:lstStyle/>
          <a:p>
            <a:r>
              <a:rPr lang="de-DE" noProof="0" smtClean="0"/>
              <a:t>Titelmasterformat durch Klicken bearbeiten</a:t>
            </a:r>
            <a:endParaRPr lang="de-DE" noProof="0"/>
          </a:p>
        </p:txBody>
      </p:sp>
      <p:sp>
        <p:nvSpPr>
          <p:cNvPr id="20" name="Textplatzhalter 19"/>
          <p:cNvSpPr>
            <a:spLocks noGrp="1"/>
          </p:cNvSpPr>
          <p:nvPr>
            <p:ph type="body" sz="quarter" idx="13"/>
          </p:nvPr>
        </p:nvSpPr>
        <p:spPr bwMode="gray">
          <a:xfrm>
            <a:off x="250825" y="1773262"/>
            <a:ext cx="8642350" cy="4464050"/>
          </a:xfrm>
        </p:spPr>
        <p:txBody>
          <a:bodyPr/>
          <a:lstStyle>
            <a:lvl5pPr>
              <a:defRPr/>
            </a:lvl5pPr>
            <a:lvl6pPr>
              <a:buClr>
                <a:schemeClr val="accent1"/>
              </a:buClr>
              <a:defRPr/>
            </a:lvl6pPr>
            <a:lvl7pPr>
              <a:buClr>
                <a:schemeClr val="accent1"/>
              </a:buClr>
              <a:defRPr/>
            </a:lvl7pPr>
            <a:lvl8pPr>
              <a:buClr>
                <a:schemeClr val="accent1"/>
              </a:buClr>
              <a:defRPr/>
            </a:lvl8pPr>
            <a:lvl9pPr>
              <a:buClr>
                <a:schemeClr val="accent1"/>
              </a:buClr>
              <a:buFont typeface="Arial" pitchFamily="34" charset="0"/>
              <a:buChar char="•"/>
              <a:defRPr/>
            </a:lvl9p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de-DE" noProof="0" dirty="0" smtClean="0"/>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itel und 2-spaltiger Text">
    <p:spTree>
      <p:nvGrpSpPr>
        <p:cNvPr id="1" name=""/>
        <p:cNvGrpSpPr/>
        <p:nvPr/>
      </p:nvGrpSpPr>
      <p:grpSpPr>
        <a:xfrm>
          <a:off x="0" y="0"/>
          <a:ext cx="0" cy="0"/>
          <a:chOff x="0" y="0"/>
          <a:chExt cx="0" cy="0"/>
        </a:xfrm>
      </p:grpSpPr>
      <p:graphicFrame>
        <p:nvGraphicFramePr>
          <p:cNvPr id="5"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78145" name="think-cell Slide" r:id="rId9" imgW="360" imgH="360" progId="">
              <p:embed/>
            </p:oleObj>
          </a:graphicData>
        </a:graphic>
      </p:graphicFrame>
      <p:pic>
        <p:nvPicPr>
          <p:cNvPr id="6" name="Picture 1063" descr="P:\WDAT\Kommunikation\logo\Roedl_Logo.jpg"/>
          <p:cNvPicPr>
            <a:picLocks noChangeAspect="1" noChangeArrowheads="1"/>
          </p:cNvPicPr>
          <p:nvPr>
            <p:custDataLst>
              <p:tags r:id="rId3"/>
            </p:custDataLst>
          </p:nvPr>
        </p:nvPicPr>
        <p:blipFill>
          <a:blip r:embed="rId10"/>
          <a:srcRect/>
          <a:stretch>
            <a:fillRect/>
          </a:stretch>
        </p:blipFill>
        <p:spPr bwMode="gray">
          <a:xfrm>
            <a:off x="7092950" y="314325"/>
            <a:ext cx="1800225" cy="234950"/>
          </a:xfrm>
          <a:prstGeom prst="rect">
            <a:avLst/>
          </a:prstGeom>
          <a:noFill/>
          <a:ln w="9525">
            <a:noFill/>
            <a:miter lim="800000"/>
            <a:headEnd/>
            <a:tailEnd/>
          </a:ln>
        </p:spPr>
      </p:pic>
      <p:sp>
        <p:nvSpPr>
          <p:cNvPr id="7"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10"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D113B0BA-E79E-402F-B9BF-ED325A3EBEDF}" type="slidenum">
              <a:rPr lang="de-DE" sz="1000">
                <a:solidFill>
                  <a:srgbClr val="808885"/>
                </a:solidFill>
              </a:rPr>
              <a:pPr algn="r">
                <a:defRPr/>
              </a:pPr>
              <a:t>‹N›</a:t>
            </a:fld>
            <a:endParaRPr lang="de-DE" sz="1000">
              <a:solidFill>
                <a:srgbClr val="808885"/>
              </a:solidFill>
            </a:endParaRPr>
          </a:p>
        </p:txBody>
      </p:sp>
      <p:cxnSp>
        <p:nvCxnSpPr>
          <p:cNvPr id="11"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2"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4"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5"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r>
              <a:rPr lang="de-DE" sz="1000">
                <a:solidFill>
                  <a:srgbClr val="808885"/>
                </a:solidFill>
              </a:rPr>
              <a:t>21.06.2012</a:t>
            </a:r>
          </a:p>
          <a:p>
            <a:pPr algn="r">
              <a:defRPr/>
            </a:pPr>
            <a:endParaRPr lang="de-DE" sz="1000">
              <a:solidFill>
                <a:srgbClr val="808885"/>
              </a:solidFill>
            </a:endParaRPr>
          </a:p>
        </p:txBody>
      </p:sp>
      <p:sp>
        <p:nvSpPr>
          <p:cNvPr id="16" name="Rechteck 6">
            <a:hlinkClick r:id="" action="ppaction://hlinkshowjump?jump=firstslide"/>
          </p:cNvPr>
          <p:cNvSpPr/>
          <p:nvPr userDrawn="1"/>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7" name="Rechteck 9">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2" name="Titel 1"/>
          <p:cNvSpPr>
            <a:spLocks noGrp="1"/>
          </p:cNvSpPr>
          <p:nvPr>
            <p:ph type="title"/>
          </p:nvPr>
        </p:nvSpPr>
        <p:spPr bwMode="gray"/>
        <p:txBody>
          <a:bodyPr/>
          <a:lstStyle/>
          <a:p>
            <a:r>
              <a:rPr lang="de-DE" smtClean="0"/>
              <a:t>Titelmasterformat durch Klicken bearbeiten</a:t>
            </a:r>
            <a:endParaRPr lang="de-DE"/>
          </a:p>
        </p:txBody>
      </p:sp>
      <p:sp>
        <p:nvSpPr>
          <p:cNvPr id="8" name="Textplatzhalter 19"/>
          <p:cNvSpPr>
            <a:spLocks noGrp="1"/>
          </p:cNvSpPr>
          <p:nvPr>
            <p:ph type="body" sz="quarter" idx="13"/>
          </p:nvPr>
        </p:nvSpPr>
        <p:spPr bwMode="gray">
          <a:xfrm>
            <a:off x="250825" y="1773262"/>
            <a:ext cx="4249165" cy="4464050"/>
          </a:xfrm>
        </p:spPr>
        <p:txBody>
          <a:bodyPr/>
          <a:lstStyle>
            <a:lvl5pPr>
              <a:buFont typeface="Arial" pitchFamily="34" charset="0"/>
              <a:buChar char="•"/>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smtClean="0"/>
          </a:p>
        </p:txBody>
      </p:sp>
      <p:sp>
        <p:nvSpPr>
          <p:cNvPr id="9" name="Textplatzhalter 19"/>
          <p:cNvSpPr>
            <a:spLocks noGrp="1"/>
          </p:cNvSpPr>
          <p:nvPr>
            <p:ph type="body" sz="quarter" idx="14"/>
          </p:nvPr>
        </p:nvSpPr>
        <p:spPr bwMode="gray">
          <a:xfrm>
            <a:off x="4644010" y="1773262"/>
            <a:ext cx="4249165" cy="4464050"/>
          </a:xfrm>
        </p:spPr>
        <p:txBody>
          <a:bodyPr/>
          <a:lstStyle>
            <a:lvl5pPr>
              <a:buFont typeface="Arial" pitchFamily="34" charset="0"/>
              <a:buChar char="•"/>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Nur Titel">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79169" name="think-cell Slide" r:id="rId9" imgW="360" imgH="360" progId="">
              <p:embed/>
            </p:oleObj>
          </a:graphicData>
        </a:graphic>
      </p:graphicFrame>
      <p:pic>
        <p:nvPicPr>
          <p:cNvPr id="4" name="Picture 1063" descr="P:\WDAT\Kommunikation\logo\Roedl_Logo.jpg"/>
          <p:cNvPicPr>
            <a:picLocks noChangeAspect="1" noChangeArrowheads="1"/>
          </p:cNvPicPr>
          <p:nvPr>
            <p:custDataLst>
              <p:tags r:id="rId3"/>
            </p:custDataLst>
          </p:nvPr>
        </p:nvPicPr>
        <p:blipFill>
          <a:blip r:embed="rId10"/>
          <a:srcRect/>
          <a:stretch>
            <a:fillRect/>
          </a:stretch>
        </p:blipFill>
        <p:spPr bwMode="gray">
          <a:xfrm>
            <a:off x="7092950" y="314325"/>
            <a:ext cx="1800225" cy="234950"/>
          </a:xfrm>
          <a:prstGeom prst="rect">
            <a:avLst/>
          </a:prstGeom>
          <a:noFill/>
          <a:ln w="9525">
            <a:noFill/>
            <a:miter lim="800000"/>
            <a:headEnd/>
            <a:tailEnd/>
          </a:ln>
        </p:spPr>
      </p:pic>
      <p:sp>
        <p:nvSpPr>
          <p:cNvPr id="5"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6"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654F787E-C65A-4385-94C1-931722355828}" type="slidenum">
              <a:rPr lang="de-DE" sz="1000">
                <a:solidFill>
                  <a:srgbClr val="808885"/>
                </a:solidFill>
              </a:rPr>
              <a:pPr algn="r">
                <a:defRPr/>
              </a:pPr>
              <a:t>‹N›</a:t>
            </a:fld>
            <a:endParaRPr lang="de-DE" sz="1000">
              <a:solidFill>
                <a:srgbClr val="808885"/>
              </a:solidFill>
            </a:endParaRPr>
          </a:p>
        </p:txBody>
      </p:sp>
      <p:cxnSp>
        <p:nvCxnSpPr>
          <p:cNvPr id="7"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0"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1"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r>
              <a:rPr lang="de-DE" sz="1000">
                <a:solidFill>
                  <a:srgbClr val="808885"/>
                </a:solidFill>
              </a:rPr>
              <a:t>21.06.2012</a:t>
            </a:r>
          </a:p>
          <a:p>
            <a:pPr algn="r">
              <a:defRPr/>
            </a:pPr>
            <a:endParaRPr lang="de-DE" sz="1000">
              <a:solidFill>
                <a:srgbClr val="808885"/>
              </a:solidFill>
            </a:endParaRPr>
          </a:p>
        </p:txBody>
      </p:sp>
      <p:sp>
        <p:nvSpPr>
          <p:cNvPr id="13" name="Rechteck 5">
            <a:hlinkClick r:id="" action="ppaction://hlinkshowjump?jump=firstslide"/>
          </p:cNvPr>
          <p:cNvSpPr/>
          <p:nvPr userDrawn="1"/>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4" name="Rechteck 6">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2" name="Titel 11"/>
          <p:cNvSpPr>
            <a:spLocks noGrp="1"/>
          </p:cNvSpPr>
          <p:nvPr>
            <p:ph type="title"/>
          </p:nvPr>
        </p:nvSpPr>
        <p:spPr bwMode="gray">
          <a:xfrm>
            <a:off x="250825" y="549275"/>
            <a:ext cx="8642350" cy="863600"/>
          </a:xfrm>
        </p:spPr>
        <p:txBody>
          <a:bodyPr/>
          <a:lstStyle/>
          <a:p>
            <a:r>
              <a:rPr lang="de-DE" smtClean="0"/>
              <a:t>Titelmasterformat durch Klicken bearbeiten</a:t>
            </a:r>
            <a:endParaRPr lang="de-DE" dirty="0"/>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Leer">
    <p:spTree>
      <p:nvGrpSpPr>
        <p:cNvPr id="1" name=""/>
        <p:cNvGrpSpPr/>
        <p:nvPr/>
      </p:nvGrpSpPr>
      <p:grpSpPr>
        <a:xfrm>
          <a:off x="0" y="0"/>
          <a:ext cx="0" cy="0"/>
          <a:chOff x="0" y="0"/>
          <a:chExt cx="0" cy="0"/>
        </a:xfrm>
      </p:grpSpPr>
      <p:graphicFrame>
        <p:nvGraphicFramePr>
          <p:cNvPr id="2"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80193" name="think-cell Slide" r:id="rId11" imgW="360" imgH="360" progId="">
              <p:embed/>
            </p:oleObj>
          </a:graphicData>
        </a:graphic>
      </p:graphicFrame>
      <p:pic>
        <p:nvPicPr>
          <p:cNvPr id="3" name="Picture 1063" descr="P:\WDAT\Kommunikation\logo\Roedl_Logo.jpg"/>
          <p:cNvPicPr>
            <a:picLocks noChangeAspect="1" noChangeArrowheads="1"/>
          </p:cNvPicPr>
          <p:nvPr>
            <p:custDataLst>
              <p:tags r:id="rId3"/>
            </p:custDataLst>
          </p:nvPr>
        </p:nvPicPr>
        <p:blipFill>
          <a:blip r:embed="rId12"/>
          <a:srcRect/>
          <a:stretch>
            <a:fillRect/>
          </a:stretch>
        </p:blipFill>
        <p:spPr bwMode="gray">
          <a:xfrm>
            <a:off x="7092950" y="314325"/>
            <a:ext cx="1800225" cy="234950"/>
          </a:xfrm>
          <a:prstGeom prst="rect">
            <a:avLst/>
          </a:prstGeom>
          <a:noFill/>
          <a:ln w="9525">
            <a:noFill/>
            <a:miter lim="800000"/>
            <a:headEnd/>
            <a:tailEnd/>
          </a:ln>
        </p:spPr>
      </p:pic>
      <p:sp>
        <p:nvSpPr>
          <p:cNvPr id="4"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5"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F9A0403F-E8FC-4997-B086-C690D44C535D}" type="slidenum">
              <a:rPr lang="de-DE" sz="1000">
                <a:solidFill>
                  <a:srgbClr val="808885"/>
                </a:solidFill>
              </a:rPr>
              <a:pPr algn="r">
                <a:defRPr/>
              </a:pPr>
              <a:t>‹N›</a:t>
            </a:fld>
            <a:endParaRPr lang="de-DE" sz="1000">
              <a:solidFill>
                <a:srgbClr val="808885"/>
              </a:solidFill>
            </a:endParaRPr>
          </a:p>
        </p:txBody>
      </p:sp>
      <p:cxnSp>
        <p:nvCxnSpPr>
          <p:cNvPr id="6"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9"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0"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r>
              <a:rPr lang="de-DE" sz="1000">
                <a:solidFill>
                  <a:srgbClr val="808885"/>
                </a:solidFill>
              </a:rPr>
              <a:t>21.06.2012</a:t>
            </a:r>
          </a:p>
          <a:p>
            <a:pPr algn="r">
              <a:defRPr/>
            </a:pPr>
            <a:endParaRPr lang="de-DE" sz="1000">
              <a:solidFill>
                <a:srgbClr val="808885"/>
              </a:solidFill>
            </a:endParaRPr>
          </a:p>
        </p:txBody>
      </p:sp>
      <p:graphicFrame>
        <p:nvGraphicFramePr>
          <p:cNvPr id="11" name="Object 3"/>
          <p:cNvGraphicFramePr>
            <a:graphicFrameLocks noChangeAspect="1"/>
          </p:cNvGraphicFramePr>
          <p:nvPr>
            <p:custDataLst>
              <p:tags r:id="rId8"/>
            </p:custDataLst>
          </p:nvPr>
        </p:nvGraphicFramePr>
        <p:xfrm>
          <a:off x="0" y="0"/>
          <a:ext cx="158750" cy="158750"/>
        </p:xfrm>
        <a:graphic>
          <a:graphicData uri="http://schemas.openxmlformats.org/presentationml/2006/ole">
            <p:oleObj spid="_x0000_s3080194" name="think-cell Slide" r:id="rId13" imgW="360" imgH="360" progId="">
              <p:embed/>
            </p:oleObj>
          </a:graphicData>
        </a:graphic>
      </p:graphicFrame>
      <p:sp>
        <p:nvSpPr>
          <p:cNvPr id="12" name="Rechteck 4">
            <a:hlinkClick r:id="" action="ppaction://hlinkshowjump?jump=firstslide"/>
          </p:cNvPr>
          <p:cNvSpPr/>
          <p:nvPr userDrawn="1">
            <p:custDataLst>
              <p:tags r:id="rId9"/>
            </p:custDataLst>
          </p:nvPr>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3" name="Rechteck 6">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el für Print">
    <p:spTree>
      <p:nvGrpSpPr>
        <p:cNvPr id="1" name=""/>
        <p:cNvGrpSpPr/>
        <p:nvPr/>
      </p:nvGrpSpPr>
      <p:grpSpPr>
        <a:xfrm>
          <a:off x="0" y="0"/>
          <a:ext cx="0" cy="0"/>
          <a:chOff x="0" y="0"/>
          <a:chExt cx="0" cy="0"/>
        </a:xfrm>
      </p:grpSpPr>
      <p:graphicFrame>
        <p:nvGraphicFramePr>
          <p:cNvPr id="4"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81217" name="think-cell Slide" r:id="rId15" imgW="360" imgH="360" progId="">
              <p:embed/>
            </p:oleObj>
          </a:graphicData>
        </a:graphic>
      </p:graphicFrame>
      <p:pic>
        <p:nvPicPr>
          <p:cNvPr id="5" name="Picture 1063" descr="P:\WDAT\Kommunikation\logo\Roedl_Logo.jpg"/>
          <p:cNvPicPr>
            <a:picLocks noChangeAspect="1" noChangeArrowheads="1"/>
          </p:cNvPicPr>
          <p:nvPr>
            <p:custDataLst>
              <p:tags r:id="rId3"/>
            </p:custDataLst>
          </p:nvPr>
        </p:nvPicPr>
        <p:blipFill>
          <a:blip r:embed="rId16"/>
          <a:srcRect/>
          <a:stretch>
            <a:fillRect/>
          </a:stretch>
        </p:blipFill>
        <p:spPr bwMode="gray">
          <a:xfrm>
            <a:off x="7092950" y="314325"/>
            <a:ext cx="1800225" cy="234950"/>
          </a:xfrm>
          <a:prstGeom prst="rect">
            <a:avLst/>
          </a:prstGeom>
          <a:noFill/>
          <a:ln w="9525">
            <a:noFill/>
            <a:miter lim="800000"/>
            <a:headEnd/>
            <a:tailEnd/>
          </a:ln>
        </p:spPr>
      </p:pic>
      <p:sp>
        <p:nvSpPr>
          <p:cNvPr id="6"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7"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80730F30-D072-45D7-BF7A-8C8E5E787E69}" type="slidenum">
              <a:rPr lang="de-DE" sz="1000">
                <a:solidFill>
                  <a:srgbClr val="808885"/>
                </a:solidFill>
              </a:rPr>
              <a:pPr algn="r">
                <a:defRPr/>
              </a:pPr>
              <a:t>‹N›</a:t>
            </a:fld>
            <a:endParaRPr lang="de-DE" sz="1000">
              <a:solidFill>
                <a:srgbClr val="808885"/>
              </a:solidFill>
            </a:endParaRPr>
          </a:p>
        </p:txBody>
      </p:sp>
      <p:cxnSp>
        <p:nvCxnSpPr>
          <p:cNvPr id="8"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1"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2"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r>
              <a:rPr lang="de-DE" sz="1000">
                <a:solidFill>
                  <a:srgbClr val="808885"/>
                </a:solidFill>
              </a:rPr>
              <a:t>21.06.2012</a:t>
            </a:r>
          </a:p>
          <a:p>
            <a:pPr algn="r">
              <a:defRPr/>
            </a:pPr>
            <a:endParaRPr lang="de-DE" sz="1000">
              <a:solidFill>
                <a:srgbClr val="808885"/>
              </a:solidFill>
            </a:endParaRPr>
          </a:p>
        </p:txBody>
      </p:sp>
      <p:graphicFrame>
        <p:nvGraphicFramePr>
          <p:cNvPr id="14" name="Object 3"/>
          <p:cNvGraphicFramePr>
            <a:graphicFrameLocks noChangeAspect="1"/>
          </p:cNvGraphicFramePr>
          <p:nvPr>
            <p:custDataLst>
              <p:tags r:id="rId8"/>
            </p:custDataLst>
          </p:nvPr>
        </p:nvGraphicFramePr>
        <p:xfrm>
          <a:off x="0" y="0"/>
          <a:ext cx="158750" cy="158750"/>
        </p:xfrm>
        <a:graphic>
          <a:graphicData uri="http://schemas.openxmlformats.org/presentationml/2006/ole">
            <p:oleObj spid="_x0000_s3081218" name="think-cell Slide" r:id="rId17" imgW="360" imgH="360" progId="">
              <p:embed/>
            </p:oleObj>
          </a:graphicData>
        </a:graphic>
      </p:graphicFrame>
      <p:sp>
        <p:nvSpPr>
          <p:cNvPr id="15" name="Rechteck 9"/>
          <p:cNvSpPr/>
          <p:nvPr userDrawn="1">
            <p:custDataLst>
              <p:tags r:id="rId9"/>
            </p:custDataLst>
          </p:nvPr>
        </p:nvSpPr>
        <p:spPr bwMode="gray">
          <a:xfrm>
            <a:off x="0" y="0"/>
            <a:ext cx="9144000" cy="68580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6" name="Textfeld 13"/>
          <p:cNvSpPr txBox="1"/>
          <p:nvPr userDrawn="1">
            <p:custDataLst>
              <p:tags r:id="rId10"/>
            </p:custDataLst>
          </p:nvPr>
        </p:nvSpPr>
        <p:spPr bwMode="gray">
          <a:xfrm>
            <a:off x="4572000" y="6232525"/>
            <a:ext cx="4248150" cy="436563"/>
          </a:xfrm>
          <a:prstGeom prst="rect">
            <a:avLst/>
          </a:prstGeom>
          <a:noFill/>
        </p:spPr>
        <p:txBody>
          <a:bodyPr lIns="0" tIns="0" rIns="0" bIns="0"/>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it-IT" sz="1600" smtClean="0">
                <a:solidFill>
                  <a:srgbClr val="005A4C"/>
                </a:solidFill>
              </a:rPr>
              <a:t>Confindustria Gorizia e Confindustria Trieste</a:t>
            </a:r>
            <a:endParaRPr lang="de-DE" sz="1600" smtClean="0">
              <a:solidFill>
                <a:srgbClr val="005A4C"/>
              </a:solidFill>
            </a:endParaRPr>
          </a:p>
        </p:txBody>
      </p:sp>
      <p:cxnSp>
        <p:nvCxnSpPr>
          <p:cNvPr id="17" name="Gerade Verbindung 10"/>
          <p:cNvCxnSpPr/>
          <p:nvPr userDrawn="1">
            <p:custDataLst>
              <p:tags r:id="rId11"/>
            </p:custDataLst>
          </p:nvPr>
        </p:nvCxnSpPr>
        <p:spPr bwMode="gray">
          <a:xfrm>
            <a:off x="0" y="4221163"/>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 name="Gerade Verbindung 11"/>
          <p:cNvCxnSpPr/>
          <p:nvPr userDrawn="1">
            <p:custDataLst>
              <p:tags r:id="rId12"/>
            </p:custDataLst>
          </p:nvPr>
        </p:nvCxnSpPr>
        <p:spPr bwMode="gray">
          <a:xfrm>
            <a:off x="0" y="6021388"/>
            <a:ext cx="914400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9" name="Rechteck 8">
            <a:hlinkClick r:id="" action="ppaction://hlinkshowjump?jump=lastslide"/>
          </p:cNvPr>
          <p:cNvSpPr/>
          <p:nvPr userDrawn="1">
            <p:custDataLst>
              <p:tags r:id="rId13"/>
            </p:custDataLst>
          </p:nvPr>
        </p:nvSpPr>
        <p:spPr bwMode="gray">
          <a:xfrm>
            <a:off x="7092950" y="260350"/>
            <a:ext cx="1800225" cy="2889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pic>
        <p:nvPicPr>
          <p:cNvPr id="21" name="Grafik 14" descr="RP-Titelbild.jpg"/>
          <p:cNvPicPr>
            <a:picLocks noChangeAspect="1"/>
          </p:cNvPicPr>
          <p:nvPr userDrawn="1"/>
        </p:nvPicPr>
        <p:blipFill>
          <a:blip r:embed="rId18">
            <a:clrChange>
              <a:clrFrom>
                <a:srgbClr val="FFFFFE"/>
              </a:clrFrom>
              <a:clrTo>
                <a:srgbClr val="FFFFFE">
                  <a:alpha val="0"/>
                </a:srgbClr>
              </a:clrTo>
            </a:clrChange>
          </a:blip>
          <a:srcRect t="607" b="2423"/>
          <a:stretch>
            <a:fillRect/>
          </a:stretch>
        </p:blipFill>
        <p:spPr bwMode="auto">
          <a:xfrm>
            <a:off x="468313" y="0"/>
            <a:ext cx="2951162" cy="6858000"/>
          </a:xfrm>
          <a:prstGeom prst="rect">
            <a:avLst/>
          </a:prstGeom>
          <a:noFill/>
          <a:ln w="9525">
            <a:noFill/>
            <a:miter lim="800000"/>
            <a:headEnd/>
            <a:tailEnd/>
          </a:ln>
        </p:spPr>
      </p:pic>
      <p:sp>
        <p:nvSpPr>
          <p:cNvPr id="13" name="Titel 14"/>
          <p:cNvSpPr>
            <a:spLocks noGrp="1"/>
          </p:cNvSpPr>
          <p:nvPr>
            <p:ph type="title"/>
          </p:nvPr>
        </p:nvSpPr>
        <p:spPr bwMode="gray">
          <a:xfrm>
            <a:off x="4571999" y="4293023"/>
            <a:ext cx="4321175" cy="1152176"/>
          </a:xfrm>
        </p:spPr>
        <p:txBody>
          <a:bodyPr tIns="82800" anchor="t"/>
          <a:lstStyle>
            <a:lvl1pPr>
              <a:defRPr/>
            </a:lvl1pPr>
          </a:lstStyle>
          <a:p>
            <a:r>
              <a:rPr lang="de-DE" smtClean="0"/>
              <a:t>Titelmasterformat durch Klicken bearbeiten</a:t>
            </a:r>
            <a:endParaRPr lang="de-DE" dirty="0"/>
          </a:p>
        </p:txBody>
      </p:sp>
      <p:sp>
        <p:nvSpPr>
          <p:cNvPr id="20" name="Textplatzhalter 16"/>
          <p:cNvSpPr>
            <a:spLocks noGrp="1"/>
          </p:cNvSpPr>
          <p:nvPr>
            <p:ph type="body" sz="quarter" idx="11"/>
          </p:nvPr>
        </p:nvSpPr>
        <p:spPr bwMode="gray">
          <a:xfrm>
            <a:off x="4571999" y="5517207"/>
            <a:ext cx="4321175" cy="432073"/>
          </a:xfrm>
          <a:noFill/>
          <a:ln>
            <a:noFill/>
          </a:ln>
        </p:spPr>
        <p:txBody>
          <a:bodyPr>
            <a:normAutofit/>
          </a:bodyPr>
          <a:lstStyle>
            <a:lvl1pPr>
              <a:buNone/>
              <a:defRPr sz="1200" b="1" baseline="0">
                <a:solidFill>
                  <a:schemeClr val="accent3"/>
                </a:solidFill>
              </a:defRPr>
            </a:lvl1pPr>
            <a:lvl2pPr marL="0" indent="0">
              <a:buNone/>
              <a:defRPr sz="1200">
                <a:solidFill>
                  <a:schemeClr val="accent3"/>
                </a:solidFill>
              </a:defRPr>
            </a:lvl2pPr>
            <a:lvl3pPr marL="0" indent="0">
              <a:buFont typeface="Arial" pitchFamily="34" charset="0"/>
              <a:buNone/>
              <a:defRPr sz="1200">
                <a:solidFill>
                  <a:schemeClr val="accent3"/>
                </a:solidFill>
              </a:defRPr>
            </a:lvl3pPr>
            <a:lvl4pPr marL="0" indent="0">
              <a:buNone/>
              <a:defRPr sz="1200">
                <a:solidFill>
                  <a:schemeClr val="accent3"/>
                </a:solidFill>
              </a:defRPr>
            </a:lvl4pPr>
            <a:lvl5pPr marL="0" indent="0">
              <a:buNone/>
              <a:defRPr sz="1200">
                <a:solidFill>
                  <a:schemeClr val="accent3"/>
                </a:solidFill>
              </a:defRPr>
            </a:lvl5pPr>
            <a:lvl6pPr marL="0" indent="0">
              <a:buNone/>
              <a:defRPr sz="1200">
                <a:solidFill>
                  <a:schemeClr val="accent3"/>
                </a:solidFill>
              </a:defRPr>
            </a:lvl6pPr>
            <a:lvl7pPr marL="0" indent="0">
              <a:buNone/>
              <a:defRPr sz="1200">
                <a:solidFill>
                  <a:schemeClr val="accent3"/>
                </a:solidFill>
              </a:defRPr>
            </a:lvl7pPr>
            <a:lvl8pPr marL="0" indent="0">
              <a:buNone/>
              <a:defRPr sz="1200">
                <a:solidFill>
                  <a:schemeClr val="accent3"/>
                </a:solidFill>
              </a:defRPr>
            </a:lvl8pPr>
            <a:lvl9pPr marL="0" indent="0">
              <a:buNone/>
              <a:defRPr sz="1200">
                <a:solidFill>
                  <a:schemeClr val="accent3"/>
                </a:solidFill>
              </a:defRPr>
            </a:lvl9pPr>
          </a:lstStyle>
          <a:p>
            <a:pPr lvl="0"/>
            <a:endParaRPr lang="de-DE" dirty="0" smtClean="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itel und Text">
    <p:spTree>
      <p:nvGrpSpPr>
        <p:cNvPr id="1" name=""/>
        <p:cNvGrpSpPr/>
        <p:nvPr/>
      </p:nvGrpSpPr>
      <p:grpSpPr>
        <a:xfrm>
          <a:off x="0" y="0"/>
          <a:ext cx="0" cy="0"/>
          <a:chOff x="0" y="0"/>
          <a:chExt cx="0" cy="0"/>
        </a:xfrm>
      </p:grpSpPr>
      <p:graphicFrame>
        <p:nvGraphicFramePr>
          <p:cNvPr id="4"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82241" name="think-cell Slide" r:id="rId9" imgW="360" imgH="360" progId="">
              <p:embed/>
            </p:oleObj>
          </a:graphicData>
        </a:graphic>
      </p:graphicFrame>
      <p:pic>
        <p:nvPicPr>
          <p:cNvPr id="5" name="Picture 1063" descr="P:\WDAT\Kommunikation\logo\Roedl_Logo.jpg"/>
          <p:cNvPicPr>
            <a:picLocks noChangeAspect="1" noChangeArrowheads="1"/>
          </p:cNvPicPr>
          <p:nvPr>
            <p:custDataLst>
              <p:tags r:id="rId3"/>
            </p:custDataLst>
          </p:nvPr>
        </p:nvPicPr>
        <p:blipFill>
          <a:blip r:embed="rId10"/>
          <a:srcRect/>
          <a:stretch>
            <a:fillRect/>
          </a:stretch>
        </p:blipFill>
        <p:spPr bwMode="gray">
          <a:xfrm>
            <a:off x="7092950" y="314325"/>
            <a:ext cx="1800225" cy="234950"/>
          </a:xfrm>
          <a:prstGeom prst="rect">
            <a:avLst/>
          </a:prstGeom>
          <a:noFill/>
          <a:ln w="9525">
            <a:noFill/>
            <a:miter lim="800000"/>
            <a:headEnd/>
            <a:tailEnd/>
          </a:ln>
        </p:spPr>
      </p:pic>
      <p:sp>
        <p:nvSpPr>
          <p:cNvPr id="6"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7"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358F0896-D6BF-44D7-B90B-58742CED92E6}" type="slidenum">
              <a:rPr lang="de-DE" sz="1000">
                <a:solidFill>
                  <a:srgbClr val="808885"/>
                </a:solidFill>
              </a:rPr>
              <a:pPr algn="r">
                <a:defRPr/>
              </a:pPr>
              <a:t>‹N›</a:t>
            </a:fld>
            <a:endParaRPr lang="de-DE" sz="1000">
              <a:solidFill>
                <a:srgbClr val="808885"/>
              </a:solidFill>
            </a:endParaRPr>
          </a:p>
        </p:txBody>
      </p:sp>
      <p:cxnSp>
        <p:nvCxnSpPr>
          <p:cNvPr id="8"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1"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3"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r>
              <a:rPr lang="de-DE" sz="1000">
                <a:solidFill>
                  <a:srgbClr val="808885"/>
                </a:solidFill>
              </a:rPr>
              <a:t>21.06.2012</a:t>
            </a:r>
          </a:p>
          <a:p>
            <a:pPr algn="r">
              <a:defRPr/>
            </a:pPr>
            <a:endParaRPr lang="de-DE" sz="1000">
              <a:solidFill>
                <a:srgbClr val="808885"/>
              </a:solidFill>
            </a:endParaRPr>
          </a:p>
        </p:txBody>
      </p:sp>
      <p:sp>
        <p:nvSpPr>
          <p:cNvPr id="14" name="Rechteck 5">
            <a:hlinkClick r:id="" action="ppaction://hlinkshowjump?jump=firstslide"/>
          </p:cNvPr>
          <p:cNvSpPr/>
          <p:nvPr userDrawn="1"/>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5" name="Rechteck 6">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2" name="Titel 11"/>
          <p:cNvSpPr>
            <a:spLocks noGrp="1"/>
          </p:cNvSpPr>
          <p:nvPr>
            <p:ph type="title"/>
          </p:nvPr>
        </p:nvSpPr>
        <p:spPr bwMode="gray">
          <a:xfrm>
            <a:off x="250825" y="549275"/>
            <a:ext cx="8642350" cy="863600"/>
          </a:xfrm>
        </p:spPr>
        <p:txBody>
          <a:bodyPr/>
          <a:lstStyle/>
          <a:p>
            <a:r>
              <a:rPr lang="de-DE" noProof="0" smtClean="0"/>
              <a:t>Titelmasterformat durch Klicken bearbeiten</a:t>
            </a:r>
            <a:endParaRPr lang="de-DE" noProof="0"/>
          </a:p>
        </p:txBody>
      </p:sp>
      <p:sp>
        <p:nvSpPr>
          <p:cNvPr id="20" name="Textplatzhalter 19"/>
          <p:cNvSpPr>
            <a:spLocks noGrp="1"/>
          </p:cNvSpPr>
          <p:nvPr>
            <p:ph type="body" sz="quarter" idx="13"/>
          </p:nvPr>
        </p:nvSpPr>
        <p:spPr bwMode="gray">
          <a:xfrm>
            <a:off x="250825" y="1773262"/>
            <a:ext cx="8642350" cy="4464050"/>
          </a:xfrm>
        </p:spPr>
        <p:txBody>
          <a:bodyPr/>
          <a:lstStyle>
            <a:lvl5pPr>
              <a:defRPr/>
            </a:lvl5pPr>
            <a:lvl6pPr>
              <a:buClr>
                <a:schemeClr val="accent1"/>
              </a:buClr>
              <a:defRPr/>
            </a:lvl6pPr>
            <a:lvl7pPr>
              <a:buClr>
                <a:schemeClr val="accent1"/>
              </a:buClr>
              <a:defRPr/>
            </a:lvl7pPr>
            <a:lvl8pPr>
              <a:buClr>
                <a:schemeClr val="accent1"/>
              </a:buClr>
              <a:defRPr/>
            </a:lvl8pPr>
            <a:lvl9pPr>
              <a:buClr>
                <a:schemeClr val="accent1"/>
              </a:buClr>
              <a:buFont typeface="Arial" pitchFamily="34" charset="0"/>
              <a:buChar char="•"/>
              <a:defRPr/>
            </a:lvl9p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de-DE" noProof="0" dirty="0" smtClean="0"/>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itel und 2-spaltiger Text">
    <p:spTree>
      <p:nvGrpSpPr>
        <p:cNvPr id="1" name=""/>
        <p:cNvGrpSpPr/>
        <p:nvPr/>
      </p:nvGrpSpPr>
      <p:grpSpPr>
        <a:xfrm>
          <a:off x="0" y="0"/>
          <a:ext cx="0" cy="0"/>
          <a:chOff x="0" y="0"/>
          <a:chExt cx="0" cy="0"/>
        </a:xfrm>
      </p:grpSpPr>
      <p:graphicFrame>
        <p:nvGraphicFramePr>
          <p:cNvPr id="5"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83265" name="think-cell Slide" r:id="rId9" imgW="360" imgH="360" progId="">
              <p:embed/>
            </p:oleObj>
          </a:graphicData>
        </a:graphic>
      </p:graphicFrame>
      <p:pic>
        <p:nvPicPr>
          <p:cNvPr id="6" name="Picture 1063" descr="P:\WDAT\Kommunikation\logo\Roedl_Logo.jpg"/>
          <p:cNvPicPr>
            <a:picLocks noChangeAspect="1" noChangeArrowheads="1"/>
          </p:cNvPicPr>
          <p:nvPr>
            <p:custDataLst>
              <p:tags r:id="rId3"/>
            </p:custDataLst>
          </p:nvPr>
        </p:nvPicPr>
        <p:blipFill>
          <a:blip r:embed="rId10"/>
          <a:srcRect/>
          <a:stretch>
            <a:fillRect/>
          </a:stretch>
        </p:blipFill>
        <p:spPr bwMode="gray">
          <a:xfrm>
            <a:off x="7092950" y="314325"/>
            <a:ext cx="1800225" cy="234950"/>
          </a:xfrm>
          <a:prstGeom prst="rect">
            <a:avLst/>
          </a:prstGeom>
          <a:noFill/>
          <a:ln w="9525">
            <a:noFill/>
            <a:miter lim="800000"/>
            <a:headEnd/>
            <a:tailEnd/>
          </a:ln>
        </p:spPr>
      </p:pic>
      <p:sp>
        <p:nvSpPr>
          <p:cNvPr id="7"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10"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683D42BC-9C3B-4809-BC07-61C87860D361}" type="slidenum">
              <a:rPr lang="de-DE" sz="1000">
                <a:solidFill>
                  <a:srgbClr val="808885"/>
                </a:solidFill>
              </a:rPr>
              <a:pPr algn="r">
                <a:defRPr/>
              </a:pPr>
              <a:t>‹N›</a:t>
            </a:fld>
            <a:endParaRPr lang="de-DE" sz="1000">
              <a:solidFill>
                <a:srgbClr val="808885"/>
              </a:solidFill>
            </a:endParaRPr>
          </a:p>
        </p:txBody>
      </p:sp>
      <p:cxnSp>
        <p:nvCxnSpPr>
          <p:cNvPr id="11"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2"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4"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5"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r>
              <a:rPr lang="de-DE" sz="1000">
                <a:solidFill>
                  <a:srgbClr val="808885"/>
                </a:solidFill>
              </a:rPr>
              <a:t>21.06.2012</a:t>
            </a:r>
          </a:p>
          <a:p>
            <a:pPr algn="r">
              <a:defRPr/>
            </a:pPr>
            <a:endParaRPr lang="de-DE" sz="1000">
              <a:solidFill>
                <a:srgbClr val="808885"/>
              </a:solidFill>
            </a:endParaRPr>
          </a:p>
        </p:txBody>
      </p:sp>
      <p:sp>
        <p:nvSpPr>
          <p:cNvPr id="16" name="Rechteck 6">
            <a:hlinkClick r:id="" action="ppaction://hlinkshowjump?jump=firstslide"/>
          </p:cNvPr>
          <p:cNvSpPr/>
          <p:nvPr userDrawn="1"/>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7" name="Rechteck 9">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2" name="Titel 1"/>
          <p:cNvSpPr>
            <a:spLocks noGrp="1"/>
          </p:cNvSpPr>
          <p:nvPr>
            <p:ph type="title"/>
          </p:nvPr>
        </p:nvSpPr>
        <p:spPr bwMode="gray"/>
        <p:txBody>
          <a:bodyPr/>
          <a:lstStyle/>
          <a:p>
            <a:r>
              <a:rPr lang="de-DE" smtClean="0"/>
              <a:t>Titelmasterformat durch Klicken bearbeiten</a:t>
            </a:r>
            <a:endParaRPr lang="de-DE"/>
          </a:p>
        </p:txBody>
      </p:sp>
      <p:sp>
        <p:nvSpPr>
          <p:cNvPr id="8" name="Textplatzhalter 19"/>
          <p:cNvSpPr>
            <a:spLocks noGrp="1"/>
          </p:cNvSpPr>
          <p:nvPr>
            <p:ph type="body" sz="quarter" idx="13"/>
          </p:nvPr>
        </p:nvSpPr>
        <p:spPr bwMode="gray">
          <a:xfrm>
            <a:off x="250825" y="1773262"/>
            <a:ext cx="4249165" cy="4464050"/>
          </a:xfrm>
        </p:spPr>
        <p:txBody>
          <a:bodyPr/>
          <a:lstStyle>
            <a:lvl5pPr>
              <a:buFont typeface="Arial" pitchFamily="34" charset="0"/>
              <a:buChar char="•"/>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smtClean="0"/>
          </a:p>
        </p:txBody>
      </p:sp>
      <p:sp>
        <p:nvSpPr>
          <p:cNvPr id="9" name="Textplatzhalter 19"/>
          <p:cNvSpPr>
            <a:spLocks noGrp="1"/>
          </p:cNvSpPr>
          <p:nvPr>
            <p:ph type="body" sz="quarter" idx="14"/>
          </p:nvPr>
        </p:nvSpPr>
        <p:spPr bwMode="gray">
          <a:xfrm>
            <a:off x="4644010" y="1773262"/>
            <a:ext cx="4249165" cy="4464050"/>
          </a:xfrm>
        </p:spPr>
        <p:txBody>
          <a:bodyPr/>
          <a:lstStyle>
            <a:lvl5pPr>
              <a:buFont typeface="Arial" pitchFamily="34" charset="0"/>
              <a:buChar char="•"/>
              <a:defRPr/>
            </a:lvl5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Nur Titel">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84289" name="think-cell Slide" r:id="rId9" imgW="360" imgH="360" progId="">
              <p:embed/>
            </p:oleObj>
          </a:graphicData>
        </a:graphic>
      </p:graphicFrame>
      <p:pic>
        <p:nvPicPr>
          <p:cNvPr id="4" name="Picture 1063" descr="P:\WDAT\Kommunikation\logo\Roedl_Logo.jpg"/>
          <p:cNvPicPr>
            <a:picLocks noChangeAspect="1" noChangeArrowheads="1"/>
          </p:cNvPicPr>
          <p:nvPr>
            <p:custDataLst>
              <p:tags r:id="rId3"/>
            </p:custDataLst>
          </p:nvPr>
        </p:nvPicPr>
        <p:blipFill>
          <a:blip r:embed="rId10"/>
          <a:srcRect/>
          <a:stretch>
            <a:fillRect/>
          </a:stretch>
        </p:blipFill>
        <p:spPr bwMode="gray">
          <a:xfrm>
            <a:off x="7092950" y="314325"/>
            <a:ext cx="1800225" cy="234950"/>
          </a:xfrm>
          <a:prstGeom prst="rect">
            <a:avLst/>
          </a:prstGeom>
          <a:noFill/>
          <a:ln w="9525">
            <a:noFill/>
            <a:miter lim="800000"/>
            <a:headEnd/>
            <a:tailEnd/>
          </a:ln>
        </p:spPr>
      </p:pic>
      <p:sp>
        <p:nvSpPr>
          <p:cNvPr id="5"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6"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3E1B6915-E935-4C38-A899-1BFC22D29F11}" type="slidenum">
              <a:rPr lang="de-DE" sz="1000">
                <a:solidFill>
                  <a:srgbClr val="808885"/>
                </a:solidFill>
              </a:rPr>
              <a:pPr algn="r">
                <a:defRPr/>
              </a:pPr>
              <a:t>‹N›</a:t>
            </a:fld>
            <a:endParaRPr lang="de-DE" sz="1000">
              <a:solidFill>
                <a:srgbClr val="808885"/>
              </a:solidFill>
            </a:endParaRPr>
          </a:p>
        </p:txBody>
      </p:sp>
      <p:cxnSp>
        <p:nvCxnSpPr>
          <p:cNvPr id="7"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0"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1"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r>
              <a:rPr lang="de-DE" sz="1000">
                <a:solidFill>
                  <a:srgbClr val="808885"/>
                </a:solidFill>
              </a:rPr>
              <a:t>21.06.2012</a:t>
            </a:r>
          </a:p>
          <a:p>
            <a:pPr algn="r">
              <a:defRPr/>
            </a:pPr>
            <a:endParaRPr lang="de-DE" sz="1000">
              <a:solidFill>
                <a:srgbClr val="808885"/>
              </a:solidFill>
            </a:endParaRPr>
          </a:p>
        </p:txBody>
      </p:sp>
      <p:sp>
        <p:nvSpPr>
          <p:cNvPr id="13" name="Rechteck 5">
            <a:hlinkClick r:id="" action="ppaction://hlinkshowjump?jump=firstslide"/>
          </p:cNvPr>
          <p:cNvSpPr/>
          <p:nvPr userDrawn="1"/>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4" name="Rechteck 6">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2" name="Titel 11"/>
          <p:cNvSpPr>
            <a:spLocks noGrp="1"/>
          </p:cNvSpPr>
          <p:nvPr>
            <p:ph type="title"/>
          </p:nvPr>
        </p:nvSpPr>
        <p:spPr bwMode="gray">
          <a:xfrm>
            <a:off x="250825" y="549275"/>
            <a:ext cx="8642350" cy="863600"/>
          </a:xfrm>
        </p:spPr>
        <p:txBody>
          <a:bodyPr/>
          <a:lstStyle/>
          <a:p>
            <a:r>
              <a:rPr lang="de-DE" smtClean="0"/>
              <a:t>Titelmasterformat durch Klicken bearbeiten</a:t>
            </a:r>
            <a:endParaRPr lang="de-DE" dirty="0"/>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Leer">
    <p:spTree>
      <p:nvGrpSpPr>
        <p:cNvPr id="1" name=""/>
        <p:cNvGrpSpPr/>
        <p:nvPr/>
      </p:nvGrpSpPr>
      <p:grpSpPr>
        <a:xfrm>
          <a:off x="0" y="0"/>
          <a:ext cx="0" cy="0"/>
          <a:chOff x="0" y="0"/>
          <a:chExt cx="0" cy="0"/>
        </a:xfrm>
      </p:grpSpPr>
      <p:graphicFrame>
        <p:nvGraphicFramePr>
          <p:cNvPr id="2" name="Object 2"/>
          <p:cNvGraphicFramePr>
            <a:graphicFrameLocks noChangeAspect="1"/>
          </p:cNvGraphicFramePr>
          <p:nvPr>
            <p:custDataLst>
              <p:tags r:id="rId2"/>
            </p:custDataLst>
          </p:nvPr>
        </p:nvGraphicFramePr>
        <p:xfrm>
          <a:off x="0" y="0"/>
          <a:ext cx="158750" cy="158750"/>
        </p:xfrm>
        <a:graphic>
          <a:graphicData uri="http://schemas.openxmlformats.org/presentationml/2006/ole">
            <p:oleObj spid="_x0000_s3085313" name="think-cell Slide" r:id="rId11" imgW="360" imgH="360" progId="">
              <p:embed/>
            </p:oleObj>
          </a:graphicData>
        </a:graphic>
      </p:graphicFrame>
      <p:pic>
        <p:nvPicPr>
          <p:cNvPr id="3" name="Picture 1063" descr="P:\WDAT\Kommunikation\logo\Roedl_Logo.jpg"/>
          <p:cNvPicPr>
            <a:picLocks noChangeAspect="1" noChangeArrowheads="1"/>
          </p:cNvPicPr>
          <p:nvPr>
            <p:custDataLst>
              <p:tags r:id="rId3"/>
            </p:custDataLst>
          </p:nvPr>
        </p:nvPicPr>
        <p:blipFill>
          <a:blip r:embed="rId12"/>
          <a:srcRect/>
          <a:stretch>
            <a:fillRect/>
          </a:stretch>
        </p:blipFill>
        <p:spPr bwMode="gray">
          <a:xfrm>
            <a:off x="7092950" y="314325"/>
            <a:ext cx="1800225" cy="234950"/>
          </a:xfrm>
          <a:prstGeom prst="rect">
            <a:avLst/>
          </a:prstGeom>
          <a:noFill/>
          <a:ln w="9525">
            <a:noFill/>
            <a:miter lim="800000"/>
            <a:headEnd/>
            <a:tailEnd/>
          </a:ln>
        </p:spPr>
      </p:pic>
      <p:sp>
        <p:nvSpPr>
          <p:cNvPr id="4" name="VCT_Marker_ID_9" hidden="1"/>
          <p:cNvSpPr/>
          <p:nvPr>
            <p:custDataLst>
              <p:tags r:id="rId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5" name="Rechteck 20"/>
          <p:cNvSpPr>
            <a:spLocks noChangeArrowheads="1"/>
          </p:cNvSpPr>
          <p:nvPr>
            <p:custDataLst>
              <p:tags r:id="rId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86E7ABF0-35F3-4D29-A43D-143D247A2C06}" type="slidenum">
              <a:rPr lang="de-DE" sz="1000">
                <a:solidFill>
                  <a:srgbClr val="808885"/>
                </a:solidFill>
              </a:rPr>
              <a:pPr algn="r">
                <a:defRPr/>
              </a:pPr>
              <a:t>‹N›</a:t>
            </a:fld>
            <a:endParaRPr lang="de-DE" sz="1000">
              <a:solidFill>
                <a:srgbClr val="808885"/>
              </a:solidFill>
            </a:endParaRPr>
          </a:p>
        </p:txBody>
      </p:sp>
      <p:cxnSp>
        <p:nvCxnSpPr>
          <p:cNvPr id="6" name="Gerade Verbindung 9"/>
          <p:cNvCxnSpPr/>
          <p:nvPr>
            <p:custDataLst>
              <p:tags r:id="rId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Gerade Verbindung 13"/>
          <p:cNvCxnSpPr/>
          <p:nvPr>
            <p:custDataLst>
              <p:tags r:id="rId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9"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0"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r>
              <a:rPr lang="de-DE" sz="1000">
                <a:solidFill>
                  <a:srgbClr val="808885"/>
                </a:solidFill>
              </a:rPr>
              <a:t>21.06.2012</a:t>
            </a:r>
          </a:p>
          <a:p>
            <a:pPr algn="r">
              <a:defRPr/>
            </a:pPr>
            <a:endParaRPr lang="de-DE" sz="1000">
              <a:solidFill>
                <a:srgbClr val="808885"/>
              </a:solidFill>
            </a:endParaRPr>
          </a:p>
        </p:txBody>
      </p:sp>
      <p:graphicFrame>
        <p:nvGraphicFramePr>
          <p:cNvPr id="11" name="Object 3"/>
          <p:cNvGraphicFramePr>
            <a:graphicFrameLocks noChangeAspect="1"/>
          </p:cNvGraphicFramePr>
          <p:nvPr>
            <p:custDataLst>
              <p:tags r:id="rId8"/>
            </p:custDataLst>
          </p:nvPr>
        </p:nvGraphicFramePr>
        <p:xfrm>
          <a:off x="0" y="0"/>
          <a:ext cx="158750" cy="158750"/>
        </p:xfrm>
        <a:graphic>
          <a:graphicData uri="http://schemas.openxmlformats.org/presentationml/2006/ole">
            <p:oleObj spid="_x0000_s3085314" name="think-cell Slide" r:id="rId13" imgW="360" imgH="360" progId="">
              <p:embed/>
            </p:oleObj>
          </a:graphicData>
        </a:graphic>
      </p:graphicFrame>
      <p:sp>
        <p:nvSpPr>
          <p:cNvPr id="12" name="Rechteck 4">
            <a:hlinkClick r:id="" action="ppaction://hlinkshowjump?jump=firstslide"/>
          </p:cNvPr>
          <p:cNvSpPr/>
          <p:nvPr userDrawn="1">
            <p:custDataLst>
              <p:tags r:id="rId9"/>
            </p:custDataLst>
          </p:nvPr>
        </p:nvSpPr>
        <p:spPr bwMode="gray">
          <a:xfrm>
            <a:off x="7092950" y="260350"/>
            <a:ext cx="1800225" cy="288925"/>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13" name="Rechteck 6">
            <a:hlinkClick r:id="" action="ppaction://hlinkshowjump?jump=firstslide"/>
          </p:cNvPr>
          <p:cNvSpPr/>
          <p:nvPr userDrawn="1"/>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13" Type="http://schemas.openxmlformats.org/officeDocument/2006/relationships/tags" Target="../tags/tag5.xml"/><Relationship Id="rId18" Type="http://schemas.openxmlformats.org/officeDocument/2006/relationships/oleObject" Target="../embeddings/oleObject1.bin"/><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4.xml"/><Relationship Id="rId17" Type="http://schemas.openxmlformats.org/officeDocument/2006/relationships/tags" Target="../tags/tag9.xml"/><Relationship Id="rId2" Type="http://schemas.openxmlformats.org/officeDocument/2006/relationships/slideLayout" Target="../slideLayouts/slideLayout2.xml"/><Relationship Id="rId16" Type="http://schemas.openxmlformats.org/officeDocument/2006/relationships/tags" Target="../tags/tag8.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3.xml"/><Relationship Id="rId5" Type="http://schemas.openxmlformats.org/officeDocument/2006/relationships/slideLayout" Target="../slideLayouts/slideLayout5.xml"/><Relationship Id="rId15" Type="http://schemas.openxmlformats.org/officeDocument/2006/relationships/tags" Target="../tags/tag7.xml"/><Relationship Id="rId10" Type="http://schemas.openxmlformats.org/officeDocument/2006/relationships/tags" Target="../tags/tag2.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vmlDrawing" Target="../drawings/vmlDrawing1.vml"/><Relationship Id="rId14" Type="http://schemas.openxmlformats.org/officeDocument/2006/relationships/tags" Target="../tags/tag6.xml"/></Relationships>
</file>

<file path=ppt/slideMasters/_rels/slideMaster2.xml.rels><?xml version="1.0" encoding="UTF-8" standalone="yes"?>
<Relationships xmlns="http://schemas.openxmlformats.org/package/2006/relationships"><Relationship Id="rId8" Type="http://schemas.openxmlformats.org/officeDocument/2006/relationships/tags" Target="../tags/tag73.xml"/><Relationship Id="rId13" Type="http://schemas.openxmlformats.org/officeDocument/2006/relationships/tags" Target="../tags/tag78.xml"/><Relationship Id="rId3" Type="http://schemas.openxmlformats.org/officeDocument/2006/relationships/slideLayout" Target="../slideLayouts/slideLayout10.xml"/><Relationship Id="rId7" Type="http://schemas.openxmlformats.org/officeDocument/2006/relationships/vmlDrawing" Target="../drawings/vmlDrawing9.vml"/><Relationship Id="rId12" Type="http://schemas.openxmlformats.org/officeDocument/2006/relationships/tags" Target="../tags/tag77.xml"/><Relationship Id="rId17" Type="http://schemas.openxmlformats.org/officeDocument/2006/relationships/image" Target="../media/image2.jpeg"/><Relationship Id="rId2" Type="http://schemas.openxmlformats.org/officeDocument/2006/relationships/slideLayout" Target="../slideLayouts/slideLayout9.xml"/><Relationship Id="rId16" Type="http://schemas.openxmlformats.org/officeDocument/2006/relationships/oleObject" Target="../embeddings/oleObject12.bin"/><Relationship Id="rId1" Type="http://schemas.openxmlformats.org/officeDocument/2006/relationships/slideLayout" Target="../slideLayouts/slideLayout8.xml"/><Relationship Id="rId6" Type="http://schemas.openxmlformats.org/officeDocument/2006/relationships/theme" Target="../theme/theme2.xml"/><Relationship Id="rId11" Type="http://schemas.openxmlformats.org/officeDocument/2006/relationships/tags" Target="../tags/tag76.xml"/><Relationship Id="rId5" Type="http://schemas.openxmlformats.org/officeDocument/2006/relationships/slideLayout" Target="../slideLayouts/slideLayout12.xml"/><Relationship Id="rId15" Type="http://schemas.openxmlformats.org/officeDocument/2006/relationships/tags" Target="../tags/tag80.xml"/><Relationship Id="rId10" Type="http://schemas.openxmlformats.org/officeDocument/2006/relationships/tags" Target="../tags/tag75.xml"/><Relationship Id="rId4" Type="http://schemas.openxmlformats.org/officeDocument/2006/relationships/slideLayout" Target="../slideLayouts/slideLayout11.xml"/><Relationship Id="rId9" Type="http://schemas.openxmlformats.org/officeDocument/2006/relationships/tags" Target="../tags/tag74.xml"/><Relationship Id="rId14" Type="http://schemas.openxmlformats.org/officeDocument/2006/relationships/tags" Target="../tags/tag79.xml"/></Relationships>
</file>

<file path=ppt/slideMasters/_rels/slideMaster3.xml.rels><?xml version="1.0" encoding="UTF-8" standalone="yes"?>
<Relationships xmlns="http://schemas.openxmlformats.org/package/2006/relationships"><Relationship Id="rId8" Type="http://schemas.openxmlformats.org/officeDocument/2006/relationships/tags" Target="../tags/tag119.xml"/><Relationship Id="rId13" Type="http://schemas.openxmlformats.org/officeDocument/2006/relationships/tags" Target="../tags/tag124.xml"/><Relationship Id="rId3" Type="http://schemas.openxmlformats.org/officeDocument/2006/relationships/slideLayout" Target="../slideLayouts/slideLayout15.xml"/><Relationship Id="rId7" Type="http://schemas.openxmlformats.org/officeDocument/2006/relationships/vmlDrawing" Target="../drawings/vmlDrawing15.vml"/><Relationship Id="rId12" Type="http://schemas.openxmlformats.org/officeDocument/2006/relationships/tags" Target="../tags/tag123.xml"/><Relationship Id="rId17" Type="http://schemas.openxmlformats.org/officeDocument/2006/relationships/image" Target="../media/image2.jpeg"/><Relationship Id="rId2" Type="http://schemas.openxmlformats.org/officeDocument/2006/relationships/slideLayout" Target="../slideLayouts/slideLayout14.xml"/><Relationship Id="rId16" Type="http://schemas.openxmlformats.org/officeDocument/2006/relationships/oleObject" Target="../embeddings/oleObject20.bin"/><Relationship Id="rId1" Type="http://schemas.openxmlformats.org/officeDocument/2006/relationships/slideLayout" Target="../slideLayouts/slideLayout13.xml"/><Relationship Id="rId6" Type="http://schemas.openxmlformats.org/officeDocument/2006/relationships/theme" Target="../theme/theme3.xml"/><Relationship Id="rId11" Type="http://schemas.openxmlformats.org/officeDocument/2006/relationships/tags" Target="../tags/tag122.xml"/><Relationship Id="rId5" Type="http://schemas.openxmlformats.org/officeDocument/2006/relationships/slideLayout" Target="../slideLayouts/slideLayout17.xml"/><Relationship Id="rId15" Type="http://schemas.openxmlformats.org/officeDocument/2006/relationships/tags" Target="../tags/tag126.xml"/><Relationship Id="rId10" Type="http://schemas.openxmlformats.org/officeDocument/2006/relationships/tags" Target="../tags/tag121.xml"/><Relationship Id="rId4" Type="http://schemas.openxmlformats.org/officeDocument/2006/relationships/slideLayout" Target="../slideLayouts/slideLayout16.xml"/><Relationship Id="rId9" Type="http://schemas.openxmlformats.org/officeDocument/2006/relationships/tags" Target="../tags/tag120.xml"/><Relationship Id="rId14" Type="http://schemas.openxmlformats.org/officeDocument/2006/relationships/tags" Target="../tags/tag1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graphicFrame>
        <p:nvGraphicFramePr>
          <p:cNvPr id="1110" name="Object 86"/>
          <p:cNvGraphicFramePr>
            <a:graphicFrameLocks noChangeAspect="1"/>
          </p:cNvGraphicFramePr>
          <p:nvPr>
            <p:custDataLst>
              <p:tags r:id="rId10"/>
            </p:custDataLst>
          </p:nvPr>
        </p:nvGraphicFramePr>
        <p:xfrm>
          <a:off x="0" y="0"/>
          <a:ext cx="158750" cy="158750"/>
        </p:xfrm>
        <a:graphic>
          <a:graphicData uri="http://schemas.openxmlformats.org/presentationml/2006/ole">
            <p:oleObj spid="_x0000_s1110" name="think-cell Slide" r:id="rId18" imgW="360" imgH="360" progId="">
              <p:embed/>
            </p:oleObj>
          </a:graphicData>
        </a:graphic>
      </p:graphicFrame>
      <p:sp>
        <p:nvSpPr>
          <p:cNvPr id="1112" name="Titelplatzhalter 1"/>
          <p:cNvSpPr>
            <a:spLocks noGrp="1"/>
          </p:cNvSpPr>
          <p:nvPr>
            <p:ph type="title"/>
            <p:custDataLst>
              <p:tags r:id="rId11"/>
            </p:custDataLst>
          </p:nvPr>
        </p:nvSpPr>
        <p:spPr bwMode="gray">
          <a:xfrm>
            <a:off x="250825" y="549275"/>
            <a:ext cx="8642350" cy="863600"/>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de-DE" smtClean="0"/>
              <a:t>Titelmasterformat durch Klicken bearbeiten</a:t>
            </a:r>
          </a:p>
        </p:txBody>
      </p:sp>
      <p:sp>
        <p:nvSpPr>
          <p:cNvPr id="1113" name="Textplatzhalter 2"/>
          <p:cNvSpPr>
            <a:spLocks noGrp="1"/>
          </p:cNvSpPr>
          <p:nvPr>
            <p:ph type="body" idx="1"/>
            <p:custDataLst>
              <p:tags r:id="rId12"/>
            </p:custDataLst>
          </p:nvPr>
        </p:nvSpPr>
        <p:spPr bwMode="gray">
          <a:xfrm>
            <a:off x="250825" y="1773238"/>
            <a:ext cx="8642350" cy="44640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pic>
        <p:nvPicPr>
          <p:cNvPr id="1114" name="Picture 1063" descr="P:\WDAT\Kommunikation\logo\Roedl_Logo.jpg"/>
          <p:cNvPicPr>
            <a:picLocks noChangeAspect="1" noChangeArrowheads="1"/>
          </p:cNvPicPr>
          <p:nvPr>
            <p:custDataLst>
              <p:tags r:id="rId13"/>
            </p:custDataLst>
          </p:nvPr>
        </p:nvPicPr>
        <p:blipFill>
          <a:blip r:embed="rId19"/>
          <a:srcRect/>
          <a:stretch>
            <a:fillRect/>
          </a:stretch>
        </p:blipFill>
        <p:spPr bwMode="gray">
          <a:xfrm>
            <a:off x="7092950" y="314325"/>
            <a:ext cx="1800225" cy="234950"/>
          </a:xfrm>
          <a:prstGeom prst="rect">
            <a:avLst/>
          </a:prstGeom>
          <a:noFill/>
          <a:ln w="9525">
            <a:noFill/>
            <a:miter lim="800000"/>
            <a:headEnd/>
            <a:tailEnd/>
          </a:ln>
        </p:spPr>
      </p:pic>
      <p:sp>
        <p:nvSpPr>
          <p:cNvPr id="9" name="VCT_Marker_ID_9" hidden="1"/>
          <p:cNvSpPr/>
          <p:nvPr>
            <p:custDataLst>
              <p:tags r:id="rId14"/>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1031" name="Rechteck 20"/>
          <p:cNvSpPr>
            <a:spLocks noChangeArrowheads="1"/>
          </p:cNvSpPr>
          <p:nvPr>
            <p:custDataLst>
              <p:tags r:id="rId15"/>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1A126C8D-2AD7-4043-8E5B-D44504B10409}" type="slidenum">
              <a:rPr lang="de-DE" sz="1000">
                <a:solidFill>
                  <a:srgbClr val="808885"/>
                </a:solidFill>
              </a:rPr>
              <a:pPr algn="r">
                <a:defRPr/>
              </a:pPr>
              <a:t>‹N›</a:t>
            </a:fld>
            <a:endParaRPr lang="de-DE" sz="1000">
              <a:solidFill>
                <a:srgbClr val="808885"/>
              </a:solidFill>
            </a:endParaRPr>
          </a:p>
        </p:txBody>
      </p:sp>
      <p:cxnSp>
        <p:nvCxnSpPr>
          <p:cNvPr id="10" name="Gerade Verbindung 9"/>
          <p:cNvCxnSpPr/>
          <p:nvPr>
            <p:custDataLst>
              <p:tags r:id="rId16"/>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Gerade Verbindung 13"/>
          <p:cNvCxnSpPr/>
          <p:nvPr>
            <p:custDataLst>
              <p:tags r:id="rId17"/>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035"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1036"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endParaRPr lang="it-IT" sz="1000">
              <a:solidFill>
                <a:srgbClr val="808885"/>
              </a:solidFill>
            </a:endParaRP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Lst>
  <p:transition>
    <p:fade/>
  </p:transition>
  <p:hf sldNum="0" hdr="0"/>
  <p:txStyles>
    <p:titleStyle>
      <a:lvl1pPr algn="l" rtl="0" eaLnBrk="0" fontAlgn="base" hangingPunct="0">
        <a:spcBef>
          <a:spcPct val="0"/>
        </a:spcBef>
        <a:spcAft>
          <a:spcPct val="0"/>
        </a:spcAft>
        <a:defRPr sz="2400" kern="1200">
          <a:solidFill>
            <a:schemeClr val="bg2"/>
          </a:solidFill>
          <a:latin typeface="+mj-lt"/>
          <a:ea typeface="+mj-ea"/>
          <a:cs typeface="+mj-cs"/>
        </a:defRPr>
      </a:lvl1pPr>
      <a:lvl2pPr algn="l" rtl="0" eaLnBrk="0" fontAlgn="base" hangingPunct="0">
        <a:spcBef>
          <a:spcPct val="0"/>
        </a:spcBef>
        <a:spcAft>
          <a:spcPct val="0"/>
        </a:spcAft>
        <a:defRPr sz="2400">
          <a:solidFill>
            <a:schemeClr val="bg2"/>
          </a:solidFill>
          <a:latin typeface="Arial" charset="0"/>
        </a:defRPr>
      </a:lvl2pPr>
      <a:lvl3pPr algn="l" rtl="0" eaLnBrk="0" fontAlgn="base" hangingPunct="0">
        <a:spcBef>
          <a:spcPct val="0"/>
        </a:spcBef>
        <a:spcAft>
          <a:spcPct val="0"/>
        </a:spcAft>
        <a:defRPr sz="2400">
          <a:solidFill>
            <a:schemeClr val="bg2"/>
          </a:solidFill>
          <a:latin typeface="Arial" charset="0"/>
        </a:defRPr>
      </a:lvl3pPr>
      <a:lvl4pPr algn="l" rtl="0" eaLnBrk="0" fontAlgn="base" hangingPunct="0">
        <a:spcBef>
          <a:spcPct val="0"/>
        </a:spcBef>
        <a:spcAft>
          <a:spcPct val="0"/>
        </a:spcAft>
        <a:defRPr sz="2400">
          <a:solidFill>
            <a:schemeClr val="bg2"/>
          </a:solidFill>
          <a:latin typeface="Arial" charset="0"/>
        </a:defRPr>
      </a:lvl4pPr>
      <a:lvl5pPr algn="l" rtl="0" eaLnBrk="0" fontAlgn="base" hangingPunct="0">
        <a:spcBef>
          <a:spcPct val="0"/>
        </a:spcBef>
        <a:spcAft>
          <a:spcPct val="0"/>
        </a:spcAft>
        <a:defRPr sz="2400">
          <a:solidFill>
            <a:schemeClr val="bg2"/>
          </a:solidFill>
          <a:latin typeface="Arial" charset="0"/>
        </a:defRPr>
      </a:lvl5pPr>
      <a:lvl6pPr marL="457200" algn="l" rtl="0" fontAlgn="base">
        <a:spcBef>
          <a:spcPct val="0"/>
        </a:spcBef>
        <a:spcAft>
          <a:spcPct val="0"/>
        </a:spcAft>
        <a:defRPr sz="2400">
          <a:solidFill>
            <a:schemeClr val="bg2"/>
          </a:solidFill>
          <a:latin typeface="Arial" charset="0"/>
        </a:defRPr>
      </a:lvl6pPr>
      <a:lvl7pPr marL="914400" algn="l" rtl="0" fontAlgn="base">
        <a:spcBef>
          <a:spcPct val="0"/>
        </a:spcBef>
        <a:spcAft>
          <a:spcPct val="0"/>
        </a:spcAft>
        <a:defRPr sz="2400">
          <a:solidFill>
            <a:schemeClr val="bg2"/>
          </a:solidFill>
          <a:latin typeface="Arial" charset="0"/>
        </a:defRPr>
      </a:lvl7pPr>
      <a:lvl8pPr marL="1371600" algn="l" rtl="0" fontAlgn="base">
        <a:spcBef>
          <a:spcPct val="0"/>
        </a:spcBef>
        <a:spcAft>
          <a:spcPct val="0"/>
        </a:spcAft>
        <a:defRPr sz="2400">
          <a:solidFill>
            <a:schemeClr val="bg2"/>
          </a:solidFill>
          <a:latin typeface="Arial" charset="0"/>
        </a:defRPr>
      </a:lvl8pPr>
      <a:lvl9pPr marL="1828800" algn="l" rtl="0" fontAlgn="base">
        <a:spcBef>
          <a:spcPct val="0"/>
        </a:spcBef>
        <a:spcAft>
          <a:spcPct val="0"/>
        </a:spcAft>
        <a:defRPr sz="2400">
          <a:solidFill>
            <a:schemeClr val="bg2"/>
          </a:solidFill>
          <a:latin typeface="Arial" charset="0"/>
        </a:defRPr>
      </a:lvl9pPr>
    </p:titleStyle>
    <p:bodyStyle>
      <a:lvl1pPr marL="342900" indent="-342900" algn="l" rtl="0" eaLnBrk="0" fontAlgn="base" hangingPunct="0">
        <a:spcBef>
          <a:spcPts val="400"/>
        </a:spcBef>
        <a:spcAft>
          <a:spcPct val="0"/>
        </a:spcAft>
        <a:buClr>
          <a:schemeClr val="accent2"/>
        </a:buClr>
        <a:buFont typeface="Arial" charset="0"/>
        <a:buChar char="•"/>
        <a:defRPr sz="1600" kern="1200">
          <a:solidFill>
            <a:schemeClr val="tx1"/>
          </a:solidFill>
          <a:latin typeface="+mn-lt"/>
          <a:ea typeface="+mn-ea"/>
          <a:cs typeface="+mn-cs"/>
        </a:defRPr>
      </a:lvl1pPr>
      <a:lvl2pPr marL="180975" indent="-180975" algn="l" rtl="0" eaLnBrk="0" fontAlgn="base" hangingPunct="0">
        <a:spcBef>
          <a:spcPts val="400"/>
        </a:spcBef>
        <a:spcAft>
          <a:spcPct val="0"/>
        </a:spcAft>
        <a:buClr>
          <a:schemeClr val="accent1"/>
        </a:buClr>
        <a:buFont typeface="Wingdings" pitchFamily="2" charset="2"/>
        <a:buChar char="§"/>
        <a:defRPr sz="1400" kern="1200">
          <a:solidFill>
            <a:schemeClr val="tx1"/>
          </a:solidFill>
          <a:latin typeface="+mn-lt"/>
          <a:ea typeface="+mn-ea"/>
          <a:cs typeface="+mn-cs"/>
        </a:defRPr>
      </a:lvl2pPr>
      <a:lvl3pPr marL="363538" indent="-182563" algn="l" rtl="0" eaLnBrk="0" fontAlgn="base" hangingPunct="0">
        <a:spcBef>
          <a:spcPts val="400"/>
        </a:spcBef>
        <a:spcAft>
          <a:spcPct val="0"/>
        </a:spcAft>
        <a:buClr>
          <a:schemeClr val="accent1"/>
        </a:buClr>
        <a:buFont typeface="Arial" charset="0"/>
        <a:buChar char="•"/>
        <a:defRPr sz="1400" kern="1200">
          <a:solidFill>
            <a:schemeClr val="tx1"/>
          </a:solidFill>
          <a:latin typeface="+mn-lt"/>
          <a:ea typeface="+mn-ea"/>
          <a:cs typeface="+mn-cs"/>
        </a:defRPr>
      </a:lvl3pPr>
      <a:lvl4pPr marL="542925" indent="-180975" algn="l" rtl="0" eaLnBrk="0" fontAlgn="base" hangingPunct="0">
        <a:spcBef>
          <a:spcPts val="400"/>
        </a:spcBef>
        <a:spcAft>
          <a:spcPct val="0"/>
        </a:spcAft>
        <a:buClr>
          <a:schemeClr val="accent1"/>
        </a:buClr>
        <a:buFont typeface="Symbol" pitchFamily="18" charset="2"/>
        <a:buChar char="-"/>
        <a:defRPr sz="1200" kern="1200">
          <a:solidFill>
            <a:schemeClr val="tx1"/>
          </a:solidFill>
          <a:latin typeface="+mn-lt"/>
          <a:ea typeface="+mn-ea"/>
          <a:cs typeface="+mn-cs"/>
        </a:defRPr>
      </a:lvl4pPr>
      <a:lvl5pPr marL="717550" indent="-179388" algn="l" rtl="0" eaLnBrk="0" fontAlgn="base" hangingPunct="0">
        <a:spcBef>
          <a:spcPts val="400"/>
        </a:spcBef>
        <a:spcAft>
          <a:spcPct val="0"/>
        </a:spcAft>
        <a:buClr>
          <a:schemeClr val="accent1"/>
        </a:buClr>
        <a:buFont typeface="Arial" charset="0"/>
        <a:buChar char="•"/>
        <a:defRPr sz="1200" kern="1200">
          <a:solidFill>
            <a:schemeClr val="tx1"/>
          </a:solidFill>
          <a:latin typeface="+mn-lt"/>
          <a:ea typeface="+mn-ea"/>
          <a:cs typeface="+mn-cs"/>
        </a:defRPr>
      </a:lvl5pPr>
      <a:lvl6pPr marL="717550" indent="-179388" algn="l" defTabSz="914400"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6pPr>
      <a:lvl7pPr marL="717550" indent="-179388" algn="l" defTabSz="1076325"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7pPr>
      <a:lvl8pPr marL="717550" indent="-179388" algn="l" defTabSz="914400"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8pPr>
      <a:lvl9pPr marL="717550" indent="-179388" algn="l" defTabSz="914400"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graphicFrame>
        <p:nvGraphicFramePr>
          <p:cNvPr id="2134" name="Object 86"/>
          <p:cNvGraphicFramePr>
            <a:graphicFrameLocks noChangeAspect="1"/>
          </p:cNvGraphicFramePr>
          <p:nvPr>
            <p:custDataLst>
              <p:tags r:id="rId8"/>
            </p:custDataLst>
          </p:nvPr>
        </p:nvGraphicFramePr>
        <p:xfrm>
          <a:off x="0" y="0"/>
          <a:ext cx="158750" cy="158750"/>
        </p:xfrm>
        <a:graphic>
          <a:graphicData uri="http://schemas.openxmlformats.org/presentationml/2006/ole">
            <p:oleObj spid="_x0000_s2134" name="think-cell Slide" r:id="rId16" imgW="360" imgH="360" progId="">
              <p:embed/>
            </p:oleObj>
          </a:graphicData>
        </a:graphic>
      </p:graphicFrame>
      <p:sp>
        <p:nvSpPr>
          <p:cNvPr id="2136" name="Titelplatzhalter 1"/>
          <p:cNvSpPr>
            <a:spLocks noGrp="1"/>
          </p:cNvSpPr>
          <p:nvPr>
            <p:ph type="title"/>
            <p:custDataLst>
              <p:tags r:id="rId9"/>
            </p:custDataLst>
          </p:nvPr>
        </p:nvSpPr>
        <p:spPr bwMode="gray">
          <a:xfrm>
            <a:off x="250825" y="549275"/>
            <a:ext cx="8642350" cy="863600"/>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de-DE" smtClean="0"/>
              <a:t>Titelmasterformat durch Klicken bearbeiten</a:t>
            </a:r>
          </a:p>
        </p:txBody>
      </p:sp>
      <p:sp>
        <p:nvSpPr>
          <p:cNvPr id="2137" name="Textplatzhalter 2"/>
          <p:cNvSpPr>
            <a:spLocks noGrp="1"/>
          </p:cNvSpPr>
          <p:nvPr>
            <p:ph type="body" idx="1"/>
            <p:custDataLst>
              <p:tags r:id="rId10"/>
            </p:custDataLst>
          </p:nvPr>
        </p:nvSpPr>
        <p:spPr bwMode="gray">
          <a:xfrm>
            <a:off x="250825" y="1773238"/>
            <a:ext cx="8642350" cy="44640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pic>
        <p:nvPicPr>
          <p:cNvPr id="2138" name="Picture 1063" descr="P:\WDAT\Kommunikation\logo\Roedl_Logo.jpg"/>
          <p:cNvPicPr>
            <a:picLocks noChangeAspect="1" noChangeArrowheads="1"/>
          </p:cNvPicPr>
          <p:nvPr>
            <p:custDataLst>
              <p:tags r:id="rId11"/>
            </p:custDataLst>
          </p:nvPr>
        </p:nvPicPr>
        <p:blipFill>
          <a:blip r:embed="rId17"/>
          <a:srcRect/>
          <a:stretch>
            <a:fillRect/>
          </a:stretch>
        </p:blipFill>
        <p:spPr bwMode="gray">
          <a:xfrm>
            <a:off x="7092950" y="314325"/>
            <a:ext cx="1800225" cy="234950"/>
          </a:xfrm>
          <a:prstGeom prst="rect">
            <a:avLst/>
          </a:prstGeom>
          <a:noFill/>
          <a:ln w="9525">
            <a:noFill/>
            <a:miter lim="800000"/>
            <a:headEnd/>
            <a:tailEnd/>
          </a:ln>
        </p:spPr>
      </p:pic>
      <p:sp>
        <p:nvSpPr>
          <p:cNvPr id="9" name="VCT_Marker_ID_9" hidden="1"/>
          <p:cNvSpPr/>
          <p:nvPr>
            <p:custDataLst>
              <p:tags r:id="rId12"/>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2055" name="Rechteck 20"/>
          <p:cNvSpPr>
            <a:spLocks noChangeArrowheads="1"/>
          </p:cNvSpPr>
          <p:nvPr>
            <p:custDataLst>
              <p:tags r:id="rId13"/>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A9B84B32-ED43-4FDD-B059-89403C45B4EF}" type="slidenum">
              <a:rPr lang="de-DE" sz="1000">
                <a:solidFill>
                  <a:srgbClr val="808885"/>
                </a:solidFill>
              </a:rPr>
              <a:pPr algn="r">
                <a:defRPr/>
              </a:pPr>
              <a:t>‹N›</a:t>
            </a:fld>
            <a:endParaRPr lang="de-DE" sz="1000">
              <a:solidFill>
                <a:srgbClr val="808885"/>
              </a:solidFill>
            </a:endParaRPr>
          </a:p>
        </p:txBody>
      </p:sp>
      <p:cxnSp>
        <p:nvCxnSpPr>
          <p:cNvPr id="10" name="Gerade Verbindung 9"/>
          <p:cNvCxnSpPr/>
          <p:nvPr>
            <p:custDataLst>
              <p:tags r:id="rId14"/>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Gerade Verbindung 13"/>
          <p:cNvCxnSpPr/>
          <p:nvPr>
            <p:custDataLst>
              <p:tags r:id="rId15"/>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2059"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2060"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endParaRPr lang="de-DE" sz="1000">
              <a:solidFill>
                <a:srgbClr val="808885"/>
              </a:solidFill>
            </a:endParaRPr>
          </a:p>
          <a:p>
            <a:pPr algn="r">
              <a:defRPr/>
            </a:pPr>
            <a:endParaRPr lang="de-DE" sz="1000">
              <a:solidFill>
                <a:srgbClr val="808885"/>
              </a:solidFill>
            </a:endParaRPr>
          </a:p>
        </p:txBody>
      </p:sp>
    </p:spTree>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Lst>
  <p:transition>
    <p:fade/>
  </p:transition>
  <p:hf sldNum="0" hdr="0"/>
  <p:txStyles>
    <p:titleStyle>
      <a:lvl1pPr algn="l" rtl="0" eaLnBrk="0" fontAlgn="base" hangingPunct="0">
        <a:spcBef>
          <a:spcPct val="0"/>
        </a:spcBef>
        <a:spcAft>
          <a:spcPct val="0"/>
        </a:spcAft>
        <a:defRPr sz="2400" kern="1200">
          <a:solidFill>
            <a:schemeClr val="bg2"/>
          </a:solidFill>
          <a:latin typeface="+mj-lt"/>
          <a:ea typeface="+mj-ea"/>
          <a:cs typeface="+mj-cs"/>
        </a:defRPr>
      </a:lvl1pPr>
      <a:lvl2pPr algn="l" rtl="0" eaLnBrk="0" fontAlgn="base" hangingPunct="0">
        <a:spcBef>
          <a:spcPct val="0"/>
        </a:spcBef>
        <a:spcAft>
          <a:spcPct val="0"/>
        </a:spcAft>
        <a:defRPr sz="2400">
          <a:solidFill>
            <a:schemeClr val="bg2"/>
          </a:solidFill>
          <a:latin typeface="Arial" charset="0"/>
        </a:defRPr>
      </a:lvl2pPr>
      <a:lvl3pPr algn="l" rtl="0" eaLnBrk="0" fontAlgn="base" hangingPunct="0">
        <a:spcBef>
          <a:spcPct val="0"/>
        </a:spcBef>
        <a:spcAft>
          <a:spcPct val="0"/>
        </a:spcAft>
        <a:defRPr sz="2400">
          <a:solidFill>
            <a:schemeClr val="bg2"/>
          </a:solidFill>
          <a:latin typeface="Arial" charset="0"/>
        </a:defRPr>
      </a:lvl3pPr>
      <a:lvl4pPr algn="l" rtl="0" eaLnBrk="0" fontAlgn="base" hangingPunct="0">
        <a:spcBef>
          <a:spcPct val="0"/>
        </a:spcBef>
        <a:spcAft>
          <a:spcPct val="0"/>
        </a:spcAft>
        <a:defRPr sz="2400">
          <a:solidFill>
            <a:schemeClr val="bg2"/>
          </a:solidFill>
          <a:latin typeface="Arial" charset="0"/>
        </a:defRPr>
      </a:lvl4pPr>
      <a:lvl5pPr algn="l" rtl="0" eaLnBrk="0" fontAlgn="base" hangingPunct="0">
        <a:spcBef>
          <a:spcPct val="0"/>
        </a:spcBef>
        <a:spcAft>
          <a:spcPct val="0"/>
        </a:spcAft>
        <a:defRPr sz="2400">
          <a:solidFill>
            <a:schemeClr val="bg2"/>
          </a:solidFill>
          <a:latin typeface="Arial" charset="0"/>
        </a:defRPr>
      </a:lvl5pPr>
      <a:lvl6pPr marL="457200" algn="l" rtl="0" fontAlgn="base">
        <a:spcBef>
          <a:spcPct val="0"/>
        </a:spcBef>
        <a:spcAft>
          <a:spcPct val="0"/>
        </a:spcAft>
        <a:defRPr sz="2400">
          <a:solidFill>
            <a:schemeClr val="bg2"/>
          </a:solidFill>
          <a:latin typeface="Arial" charset="0"/>
        </a:defRPr>
      </a:lvl6pPr>
      <a:lvl7pPr marL="914400" algn="l" rtl="0" fontAlgn="base">
        <a:spcBef>
          <a:spcPct val="0"/>
        </a:spcBef>
        <a:spcAft>
          <a:spcPct val="0"/>
        </a:spcAft>
        <a:defRPr sz="2400">
          <a:solidFill>
            <a:schemeClr val="bg2"/>
          </a:solidFill>
          <a:latin typeface="Arial" charset="0"/>
        </a:defRPr>
      </a:lvl7pPr>
      <a:lvl8pPr marL="1371600" algn="l" rtl="0" fontAlgn="base">
        <a:spcBef>
          <a:spcPct val="0"/>
        </a:spcBef>
        <a:spcAft>
          <a:spcPct val="0"/>
        </a:spcAft>
        <a:defRPr sz="2400">
          <a:solidFill>
            <a:schemeClr val="bg2"/>
          </a:solidFill>
          <a:latin typeface="Arial" charset="0"/>
        </a:defRPr>
      </a:lvl8pPr>
      <a:lvl9pPr marL="1828800" algn="l" rtl="0" fontAlgn="base">
        <a:spcBef>
          <a:spcPct val="0"/>
        </a:spcBef>
        <a:spcAft>
          <a:spcPct val="0"/>
        </a:spcAft>
        <a:defRPr sz="2400">
          <a:solidFill>
            <a:schemeClr val="bg2"/>
          </a:solidFill>
          <a:latin typeface="Arial" charset="0"/>
        </a:defRPr>
      </a:lvl9pPr>
    </p:titleStyle>
    <p:bodyStyle>
      <a:lvl1pPr marL="342900" indent="-342900" algn="l" rtl="0" eaLnBrk="0" fontAlgn="base" hangingPunct="0">
        <a:spcBef>
          <a:spcPts val="400"/>
        </a:spcBef>
        <a:spcAft>
          <a:spcPct val="0"/>
        </a:spcAft>
        <a:buClr>
          <a:schemeClr val="accent2"/>
        </a:buClr>
        <a:buFont typeface="Arial" charset="0"/>
        <a:buChar char="•"/>
        <a:defRPr sz="1600" kern="1200">
          <a:solidFill>
            <a:schemeClr val="tx1"/>
          </a:solidFill>
          <a:latin typeface="+mn-lt"/>
          <a:ea typeface="+mn-ea"/>
          <a:cs typeface="+mn-cs"/>
        </a:defRPr>
      </a:lvl1pPr>
      <a:lvl2pPr marL="180975" indent="-180975" algn="l" rtl="0" eaLnBrk="0" fontAlgn="base" hangingPunct="0">
        <a:spcBef>
          <a:spcPts val="400"/>
        </a:spcBef>
        <a:spcAft>
          <a:spcPct val="0"/>
        </a:spcAft>
        <a:buClr>
          <a:schemeClr val="accent1"/>
        </a:buClr>
        <a:buFont typeface="Wingdings" pitchFamily="2" charset="2"/>
        <a:buChar char="§"/>
        <a:defRPr sz="1400" kern="1200">
          <a:solidFill>
            <a:schemeClr val="tx1"/>
          </a:solidFill>
          <a:latin typeface="+mn-lt"/>
          <a:ea typeface="+mn-ea"/>
          <a:cs typeface="+mn-cs"/>
        </a:defRPr>
      </a:lvl2pPr>
      <a:lvl3pPr marL="363538" indent="-182563" algn="l" rtl="0" eaLnBrk="0" fontAlgn="base" hangingPunct="0">
        <a:spcBef>
          <a:spcPts val="400"/>
        </a:spcBef>
        <a:spcAft>
          <a:spcPct val="0"/>
        </a:spcAft>
        <a:buClr>
          <a:schemeClr val="accent1"/>
        </a:buClr>
        <a:buFont typeface="Arial" charset="0"/>
        <a:buChar char="•"/>
        <a:defRPr sz="1400" kern="1200">
          <a:solidFill>
            <a:schemeClr val="tx1"/>
          </a:solidFill>
          <a:latin typeface="+mn-lt"/>
          <a:ea typeface="+mn-ea"/>
          <a:cs typeface="+mn-cs"/>
        </a:defRPr>
      </a:lvl3pPr>
      <a:lvl4pPr marL="542925" indent="-180975" algn="l" rtl="0" eaLnBrk="0" fontAlgn="base" hangingPunct="0">
        <a:spcBef>
          <a:spcPts val="400"/>
        </a:spcBef>
        <a:spcAft>
          <a:spcPct val="0"/>
        </a:spcAft>
        <a:buClr>
          <a:schemeClr val="accent1"/>
        </a:buClr>
        <a:buFont typeface="Symbol" pitchFamily="18" charset="2"/>
        <a:buChar char="-"/>
        <a:defRPr sz="1200" kern="1200">
          <a:solidFill>
            <a:schemeClr val="tx1"/>
          </a:solidFill>
          <a:latin typeface="+mn-lt"/>
          <a:ea typeface="+mn-ea"/>
          <a:cs typeface="+mn-cs"/>
        </a:defRPr>
      </a:lvl4pPr>
      <a:lvl5pPr marL="717550" indent="-179388" algn="l" rtl="0" eaLnBrk="0" fontAlgn="base" hangingPunct="0">
        <a:spcBef>
          <a:spcPts val="400"/>
        </a:spcBef>
        <a:spcAft>
          <a:spcPct val="0"/>
        </a:spcAft>
        <a:buClr>
          <a:schemeClr val="accent1"/>
        </a:buClr>
        <a:buFont typeface="Arial" charset="0"/>
        <a:buChar char="•"/>
        <a:defRPr sz="1200" kern="1200">
          <a:solidFill>
            <a:schemeClr val="tx1"/>
          </a:solidFill>
          <a:latin typeface="+mn-lt"/>
          <a:ea typeface="+mn-ea"/>
          <a:cs typeface="+mn-cs"/>
        </a:defRPr>
      </a:lvl5pPr>
      <a:lvl6pPr marL="717550" indent="-179388" algn="l" defTabSz="914400"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6pPr>
      <a:lvl7pPr marL="717550" indent="-179388" algn="l" defTabSz="1076325"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7pPr>
      <a:lvl8pPr marL="717550" indent="-179388" algn="l" defTabSz="914400"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8pPr>
      <a:lvl9pPr marL="717550" indent="-179388" algn="l" defTabSz="914400"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graphicFrame>
        <p:nvGraphicFramePr>
          <p:cNvPr id="3158" name="Object 86"/>
          <p:cNvGraphicFramePr>
            <a:graphicFrameLocks noChangeAspect="1"/>
          </p:cNvGraphicFramePr>
          <p:nvPr>
            <p:custDataLst>
              <p:tags r:id="rId8"/>
            </p:custDataLst>
          </p:nvPr>
        </p:nvGraphicFramePr>
        <p:xfrm>
          <a:off x="0" y="0"/>
          <a:ext cx="158750" cy="158750"/>
        </p:xfrm>
        <a:graphic>
          <a:graphicData uri="http://schemas.openxmlformats.org/presentationml/2006/ole">
            <p:oleObj spid="_x0000_s3158" name="think-cell Slide" r:id="rId16" imgW="360" imgH="360" progId="">
              <p:embed/>
            </p:oleObj>
          </a:graphicData>
        </a:graphic>
      </p:graphicFrame>
      <p:sp>
        <p:nvSpPr>
          <p:cNvPr id="3160" name="Titelplatzhalter 1"/>
          <p:cNvSpPr>
            <a:spLocks noGrp="1"/>
          </p:cNvSpPr>
          <p:nvPr>
            <p:ph type="title"/>
            <p:custDataLst>
              <p:tags r:id="rId9"/>
            </p:custDataLst>
          </p:nvPr>
        </p:nvSpPr>
        <p:spPr bwMode="gray">
          <a:xfrm>
            <a:off x="250825" y="549275"/>
            <a:ext cx="8642350" cy="863600"/>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de-DE" smtClean="0"/>
              <a:t>Titelmasterformat durch Klicken bearbeiten</a:t>
            </a:r>
          </a:p>
        </p:txBody>
      </p:sp>
      <p:sp>
        <p:nvSpPr>
          <p:cNvPr id="3161" name="Textplatzhalter 2"/>
          <p:cNvSpPr>
            <a:spLocks noGrp="1"/>
          </p:cNvSpPr>
          <p:nvPr>
            <p:ph type="body" idx="1"/>
            <p:custDataLst>
              <p:tags r:id="rId10"/>
            </p:custDataLst>
          </p:nvPr>
        </p:nvSpPr>
        <p:spPr bwMode="gray">
          <a:xfrm>
            <a:off x="250825" y="1773238"/>
            <a:ext cx="8642350" cy="44640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pic>
        <p:nvPicPr>
          <p:cNvPr id="3162" name="Picture 1063" descr="P:\WDAT\Kommunikation\logo\Roedl_Logo.jpg"/>
          <p:cNvPicPr>
            <a:picLocks noChangeAspect="1" noChangeArrowheads="1"/>
          </p:cNvPicPr>
          <p:nvPr>
            <p:custDataLst>
              <p:tags r:id="rId11"/>
            </p:custDataLst>
          </p:nvPr>
        </p:nvPicPr>
        <p:blipFill>
          <a:blip r:embed="rId17"/>
          <a:srcRect/>
          <a:stretch>
            <a:fillRect/>
          </a:stretch>
        </p:blipFill>
        <p:spPr bwMode="gray">
          <a:xfrm>
            <a:off x="7092950" y="314325"/>
            <a:ext cx="1800225" cy="234950"/>
          </a:xfrm>
          <a:prstGeom prst="rect">
            <a:avLst/>
          </a:prstGeom>
          <a:noFill/>
          <a:ln w="9525">
            <a:noFill/>
            <a:miter lim="800000"/>
            <a:headEnd/>
            <a:tailEnd/>
          </a:ln>
        </p:spPr>
      </p:pic>
      <p:sp>
        <p:nvSpPr>
          <p:cNvPr id="9" name="VCT_Marker_ID_9" hidden="1"/>
          <p:cNvSpPr/>
          <p:nvPr>
            <p:custDataLst>
              <p:tags r:id="rId12"/>
            </p:custDataLst>
          </p:nvPr>
        </p:nvSpPr>
        <p:spPr>
          <a:xfrm>
            <a:off x="1270000" y="127000"/>
            <a:ext cx="127000" cy="127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solidFill>
                <a:srgbClr val="FFFFFF"/>
              </a:solidFill>
              <a:cs typeface="Arial" pitchFamily="34" charset="0"/>
            </a:endParaRPr>
          </a:p>
        </p:txBody>
      </p:sp>
      <p:sp>
        <p:nvSpPr>
          <p:cNvPr id="3079" name="Rechteck 20"/>
          <p:cNvSpPr>
            <a:spLocks noChangeArrowheads="1"/>
          </p:cNvSpPr>
          <p:nvPr>
            <p:custDataLst>
              <p:tags r:id="rId13"/>
            </p:custDataLst>
          </p:nvPr>
        </p:nvSpPr>
        <p:spPr bwMode="gray">
          <a:xfrm>
            <a:off x="6732588" y="6453188"/>
            <a:ext cx="2160587" cy="404812"/>
          </a:xfrm>
          <a:prstGeom prst="rect">
            <a:avLst/>
          </a:prstGeom>
          <a:noFill/>
          <a:ln w="9525">
            <a:noFill/>
            <a:miter lim="800000"/>
            <a:headEnd/>
            <a:tailEnd/>
          </a:ln>
        </p:spPr>
        <p:txBody>
          <a:bodyPr lIns="0" tIns="82800" rIns="0" bIns="0"/>
          <a:lstStyle/>
          <a:p>
            <a:pPr algn="r">
              <a:defRPr/>
            </a:pPr>
            <a:fld id="{4C02339E-0417-478C-856D-0E25734F5B1B}" type="slidenum">
              <a:rPr lang="de-DE" sz="1000">
                <a:solidFill>
                  <a:srgbClr val="808885"/>
                </a:solidFill>
              </a:rPr>
              <a:pPr algn="r">
                <a:defRPr/>
              </a:pPr>
              <a:t>‹N›</a:t>
            </a:fld>
            <a:endParaRPr lang="de-DE" sz="1000">
              <a:solidFill>
                <a:srgbClr val="808885"/>
              </a:solidFill>
            </a:endParaRPr>
          </a:p>
        </p:txBody>
      </p:sp>
      <p:cxnSp>
        <p:nvCxnSpPr>
          <p:cNvPr id="10" name="Gerade Verbindung 9"/>
          <p:cNvCxnSpPr/>
          <p:nvPr>
            <p:custDataLst>
              <p:tags r:id="rId14"/>
            </p:custDataLst>
          </p:nvPr>
        </p:nvCxnSpPr>
        <p:spPr bwMode="gray">
          <a:xfrm>
            <a:off x="0" y="1484313"/>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Gerade Verbindung 13"/>
          <p:cNvCxnSpPr/>
          <p:nvPr>
            <p:custDataLst>
              <p:tags r:id="rId15"/>
            </p:custDataLst>
          </p:nvPr>
        </p:nvCxnSpPr>
        <p:spPr bwMode="gray">
          <a:xfrm>
            <a:off x="0" y="6453188"/>
            <a:ext cx="9144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Rechteck 14">
            <a:hlinkClick r:id="" action="ppaction://hlinkshowjump?jump=firstslide"/>
          </p:cNvPr>
          <p:cNvSpPr/>
          <p:nvPr/>
        </p:nvSpPr>
        <p:spPr bwMode="gray">
          <a:xfrm>
            <a:off x="7092950" y="260350"/>
            <a:ext cx="1800225" cy="288925"/>
          </a:xfrm>
          <a:prstGeom prst="rect">
            <a:avLst/>
          </a:prstGeom>
          <a:solidFill>
            <a:schemeClr val="bg1">
              <a:alpha val="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rgbClr val="040404"/>
              </a:solidFill>
              <a:cs typeface="Arial" pitchFamily="34" charset="0"/>
            </a:endParaRPr>
          </a:p>
        </p:txBody>
      </p:sp>
      <p:sp>
        <p:nvSpPr>
          <p:cNvPr id="3083" name="Rechteck 15"/>
          <p:cNvSpPr>
            <a:spLocks noChangeArrowheads="1"/>
          </p:cNvSpPr>
          <p:nvPr/>
        </p:nvSpPr>
        <p:spPr bwMode="gray">
          <a:xfrm>
            <a:off x="250825" y="6453188"/>
            <a:ext cx="4681538" cy="404812"/>
          </a:xfrm>
          <a:prstGeom prst="rect">
            <a:avLst/>
          </a:prstGeom>
          <a:noFill/>
          <a:ln w="9525">
            <a:noFill/>
            <a:miter lim="800000"/>
            <a:headEnd/>
            <a:tailEnd/>
          </a:ln>
        </p:spPr>
        <p:txBody>
          <a:bodyPr lIns="0" tIns="82800" rIns="0" bIns="0"/>
          <a:lstStyle/>
          <a:p>
            <a:pPr>
              <a:defRPr/>
            </a:pPr>
            <a:r>
              <a:rPr lang="de-DE" sz="1000">
                <a:solidFill>
                  <a:srgbClr val="808885"/>
                </a:solidFill>
              </a:rPr>
              <a:t>© Rödl &amp; Partner</a:t>
            </a:r>
          </a:p>
        </p:txBody>
      </p:sp>
      <p:sp>
        <p:nvSpPr>
          <p:cNvPr id="3084" name="Rechteck 17"/>
          <p:cNvSpPr>
            <a:spLocks noChangeArrowheads="1"/>
          </p:cNvSpPr>
          <p:nvPr/>
        </p:nvSpPr>
        <p:spPr bwMode="gray">
          <a:xfrm>
            <a:off x="4932363" y="6453188"/>
            <a:ext cx="1511300" cy="404812"/>
          </a:xfrm>
          <a:prstGeom prst="rect">
            <a:avLst/>
          </a:prstGeom>
          <a:noFill/>
          <a:ln w="9525">
            <a:noFill/>
            <a:miter lim="800000"/>
            <a:headEnd/>
            <a:tailEnd/>
          </a:ln>
        </p:spPr>
        <p:txBody>
          <a:bodyPr lIns="0" tIns="82800" rIns="0" bIns="0"/>
          <a:lstStyle/>
          <a:p>
            <a:pPr algn="r">
              <a:defRPr/>
            </a:pPr>
            <a:endParaRPr lang="it-IT" sz="1000">
              <a:solidFill>
                <a:srgbClr val="808885"/>
              </a:solidFill>
            </a:endParaRPr>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Lst>
  <p:transition>
    <p:fade/>
  </p:transition>
  <p:hf sldNum="0" hdr="0"/>
  <p:txStyles>
    <p:titleStyle>
      <a:lvl1pPr algn="l" rtl="0" eaLnBrk="0" fontAlgn="base" hangingPunct="0">
        <a:spcBef>
          <a:spcPct val="0"/>
        </a:spcBef>
        <a:spcAft>
          <a:spcPct val="0"/>
        </a:spcAft>
        <a:defRPr sz="2400" kern="1200">
          <a:solidFill>
            <a:schemeClr val="bg2"/>
          </a:solidFill>
          <a:latin typeface="+mj-lt"/>
          <a:ea typeface="+mj-ea"/>
          <a:cs typeface="+mj-cs"/>
        </a:defRPr>
      </a:lvl1pPr>
      <a:lvl2pPr algn="l" rtl="0" eaLnBrk="0" fontAlgn="base" hangingPunct="0">
        <a:spcBef>
          <a:spcPct val="0"/>
        </a:spcBef>
        <a:spcAft>
          <a:spcPct val="0"/>
        </a:spcAft>
        <a:defRPr sz="2400">
          <a:solidFill>
            <a:schemeClr val="bg2"/>
          </a:solidFill>
          <a:latin typeface="Arial" charset="0"/>
        </a:defRPr>
      </a:lvl2pPr>
      <a:lvl3pPr algn="l" rtl="0" eaLnBrk="0" fontAlgn="base" hangingPunct="0">
        <a:spcBef>
          <a:spcPct val="0"/>
        </a:spcBef>
        <a:spcAft>
          <a:spcPct val="0"/>
        </a:spcAft>
        <a:defRPr sz="2400">
          <a:solidFill>
            <a:schemeClr val="bg2"/>
          </a:solidFill>
          <a:latin typeface="Arial" charset="0"/>
        </a:defRPr>
      </a:lvl3pPr>
      <a:lvl4pPr algn="l" rtl="0" eaLnBrk="0" fontAlgn="base" hangingPunct="0">
        <a:spcBef>
          <a:spcPct val="0"/>
        </a:spcBef>
        <a:spcAft>
          <a:spcPct val="0"/>
        </a:spcAft>
        <a:defRPr sz="2400">
          <a:solidFill>
            <a:schemeClr val="bg2"/>
          </a:solidFill>
          <a:latin typeface="Arial" charset="0"/>
        </a:defRPr>
      </a:lvl4pPr>
      <a:lvl5pPr algn="l" rtl="0" eaLnBrk="0" fontAlgn="base" hangingPunct="0">
        <a:spcBef>
          <a:spcPct val="0"/>
        </a:spcBef>
        <a:spcAft>
          <a:spcPct val="0"/>
        </a:spcAft>
        <a:defRPr sz="2400">
          <a:solidFill>
            <a:schemeClr val="bg2"/>
          </a:solidFill>
          <a:latin typeface="Arial" charset="0"/>
        </a:defRPr>
      </a:lvl5pPr>
      <a:lvl6pPr marL="457200" algn="l" rtl="0" fontAlgn="base">
        <a:spcBef>
          <a:spcPct val="0"/>
        </a:spcBef>
        <a:spcAft>
          <a:spcPct val="0"/>
        </a:spcAft>
        <a:defRPr sz="2400">
          <a:solidFill>
            <a:schemeClr val="bg2"/>
          </a:solidFill>
          <a:latin typeface="Arial" charset="0"/>
        </a:defRPr>
      </a:lvl6pPr>
      <a:lvl7pPr marL="914400" algn="l" rtl="0" fontAlgn="base">
        <a:spcBef>
          <a:spcPct val="0"/>
        </a:spcBef>
        <a:spcAft>
          <a:spcPct val="0"/>
        </a:spcAft>
        <a:defRPr sz="2400">
          <a:solidFill>
            <a:schemeClr val="bg2"/>
          </a:solidFill>
          <a:latin typeface="Arial" charset="0"/>
        </a:defRPr>
      </a:lvl7pPr>
      <a:lvl8pPr marL="1371600" algn="l" rtl="0" fontAlgn="base">
        <a:spcBef>
          <a:spcPct val="0"/>
        </a:spcBef>
        <a:spcAft>
          <a:spcPct val="0"/>
        </a:spcAft>
        <a:defRPr sz="2400">
          <a:solidFill>
            <a:schemeClr val="bg2"/>
          </a:solidFill>
          <a:latin typeface="Arial" charset="0"/>
        </a:defRPr>
      </a:lvl8pPr>
      <a:lvl9pPr marL="1828800" algn="l" rtl="0" fontAlgn="base">
        <a:spcBef>
          <a:spcPct val="0"/>
        </a:spcBef>
        <a:spcAft>
          <a:spcPct val="0"/>
        </a:spcAft>
        <a:defRPr sz="2400">
          <a:solidFill>
            <a:schemeClr val="bg2"/>
          </a:solidFill>
          <a:latin typeface="Arial" charset="0"/>
        </a:defRPr>
      </a:lvl9pPr>
    </p:titleStyle>
    <p:bodyStyle>
      <a:lvl1pPr marL="342900" indent="-342900" algn="l" rtl="0" eaLnBrk="0" fontAlgn="base" hangingPunct="0">
        <a:spcBef>
          <a:spcPts val="400"/>
        </a:spcBef>
        <a:spcAft>
          <a:spcPct val="0"/>
        </a:spcAft>
        <a:buClr>
          <a:schemeClr val="accent2"/>
        </a:buClr>
        <a:buFont typeface="Arial" charset="0"/>
        <a:buChar char="•"/>
        <a:defRPr sz="1600" kern="1200">
          <a:solidFill>
            <a:schemeClr val="tx1"/>
          </a:solidFill>
          <a:latin typeface="+mn-lt"/>
          <a:ea typeface="+mn-ea"/>
          <a:cs typeface="+mn-cs"/>
        </a:defRPr>
      </a:lvl1pPr>
      <a:lvl2pPr marL="180975" indent="-180975" algn="l" rtl="0" eaLnBrk="0" fontAlgn="base" hangingPunct="0">
        <a:spcBef>
          <a:spcPts val="400"/>
        </a:spcBef>
        <a:spcAft>
          <a:spcPct val="0"/>
        </a:spcAft>
        <a:buClr>
          <a:schemeClr val="accent1"/>
        </a:buClr>
        <a:buFont typeface="Wingdings" pitchFamily="2" charset="2"/>
        <a:buChar char="§"/>
        <a:defRPr sz="1400" kern="1200">
          <a:solidFill>
            <a:schemeClr val="tx1"/>
          </a:solidFill>
          <a:latin typeface="+mn-lt"/>
          <a:ea typeface="+mn-ea"/>
          <a:cs typeface="+mn-cs"/>
        </a:defRPr>
      </a:lvl2pPr>
      <a:lvl3pPr marL="363538" indent="-182563" algn="l" rtl="0" eaLnBrk="0" fontAlgn="base" hangingPunct="0">
        <a:spcBef>
          <a:spcPts val="400"/>
        </a:spcBef>
        <a:spcAft>
          <a:spcPct val="0"/>
        </a:spcAft>
        <a:buClr>
          <a:schemeClr val="accent1"/>
        </a:buClr>
        <a:buFont typeface="Arial" charset="0"/>
        <a:buChar char="•"/>
        <a:defRPr sz="1400" kern="1200">
          <a:solidFill>
            <a:schemeClr val="tx1"/>
          </a:solidFill>
          <a:latin typeface="+mn-lt"/>
          <a:ea typeface="+mn-ea"/>
          <a:cs typeface="+mn-cs"/>
        </a:defRPr>
      </a:lvl3pPr>
      <a:lvl4pPr marL="542925" indent="-180975" algn="l" rtl="0" eaLnBrk="0" fontAlgn="base" hangingPunct="0">
        <a:spcBef>
          <a:spcPts val="400"/>
        </a:spcBef>
        <a:spcAft>
          <a:spcPct val="0"/>
        </a:spcAft>
        <a:buClr>
          <a:schemeClr val="accent1"/>
        </a:buClr>
        <a:buFont typeface="Symbol" pitchFamily="18" charset="2"/>
        <a:buChar char="-"/>
        <a:defRPr sz="1200" kern="1200">
          <a:solidFill>
            <a:schemeClr val="tx1"/>
          </a:solidFill>
          <a:latin typeface="+mn-lt"/>
          <a:ea typeface="+mn-ea"/>
          <a:cs typeface="+mn-cs"/>
        </a:defRPr>
      </a:lvl4pPr>
      <a:lvl5pPr marL="717550" indent="-179388" algn="l" rtl="0" eaLnBrk="0" fontAlgn="base" hangingPunct="0">
        <a:spcBef>
          <a:spcPts val="400"/>
        </a:spcBef>
        <a:spcAft>
          <a:spcPct val="0"/>
        </a:spcAft>
        <a:buClr>
          <a:schemeClr val="accent1"/>
        </a:buClr>
        <a:buFont typeface="Arial" charset="0"/>
        <a:buChar char="•"/>
        <a:defRPr sz="1200" kern="1200">
          <a:solidFill>
            <a:schemeClr val="tx1"/>
          </a:solidFill>
          <a:latin typeface="+mn-lt"/>
          <a:ea typeface="+mn-ea"/>
          <a:cs typeface="+mn-cs"/>
        </a:defRPr>
      </a:lvl5pPr>
      <a:lvl6pPr marL="717550" indent="-179388" algn="l" defTabSz="914400"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6pPr>
      <a:lvl7pPr marL="717550" indent="-179388" algn="l" defTabSz="1076325"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7pPr>
      <a:lvl8pPr marL="717550" indent="-179388" algn="l" defTabSz="914400"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8pPr>
      <a:lvl9pPr marL="717550" indent="-179388" algn="l" defTabSz="914400" rtl="0" eaLnBrk="1" latinLnBrk="0" hangingPunct="1">
        <a:spcBef>
          <a:spcPts val="400"/>
        </a:spcBef>
        <a:buClr>
          <a:schemeClr val="accent1"/>
        </a:buClr>
        <a:buFont typeface="Arial" pitchFamily="34" charset="0"/>
        <a:buChar char="•"/>
        <a:defRPr sz="12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65.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tags" Target="../tags/tag173.xml"/><Relationship Id="rId3" Type="http://schemas.openxmlformats.org/officeDocument/2006/relationships/tags" Target="../tags/tag168.xml"/><Relationship Id="rId7" Type="http://schemas.openxmlformats.org/officeDocument/2006/relationships/tags" Target="../tags/tag172.xml"/><Relationship Id="rId2" Type="http://schemas.openxmlformats.org/officeDocument/2006/relationships/tags" Target="../tags/tag167.xml"/><Relationship Id="rId1" Type="http://schemas.openxmlformats.org/officeDocument/2006/relationships/tags" Target="../tags/tag166.xml"/><Relationship Id="rId6" Type="http://schemas.openxmlformats.org/officeDocument/2006/relationships/tags" Target="../tags/tag171.xml"/><Relationship Id="rId5" Type="http://schemas.openxmlformats.org/officeDocument/2006/relationships/tags" Target="../tags/tag170.xml"/><Relationship Id="rId10" Type="http://schemas.openxmlformats.org/officeDocument/2006/relationships/notesSlide" Target="../notesSlides/notesSlide1.xml"/><Relationship Id="rId4" Type="http://schemas.openxmlformats.org/officeDocument/2006/relationships/tags" Target="../tags/tag169.xml"/><Relationship Id="rId9"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tags" Target="../tags/tag181.xml"/><Relationship Id="rId3" Type="http://schemas.openxmlformats.org/officeDocument/2006/relationships/tags" Target="../tags/tag176.xml"/><Relationship Id="rId7" Type="http://schemas.openxmlformats.org/officeDocument/2006/relationships/tags" Target="../tags/tag180.xml"/><Relationship Id="rId2" Type="http://schemas.openxmlformats.org/officeDocument/2006/relationships/tags" Target="../tags/tag175.xml"/><Relationship Id="rId1" Type="http://schemas.openxmlformats.org/officeDocument/2006/relationships/tags" Target="../tags/tag174.xml"/><Relationship Id="rId6" Type="http://schemas.openxmlformats.org/officeDocument/2006/relationships/tags" Target="../tags/tag179.xml"/><Relationship Id="rId5" Type="http://schemas.openxmlformats.org/officeDocument/2006/relationships/tags" Target="../tags/tag178.xml"/><Relationship Id="rId10" Type="http://schemas.openxmlformats.org/officeDocument/2006/relationships/notesSlide" Target="../notesSlides/notesSlide3.xml"/><Relationship Id="rId4" Type="http://schemas.openxmlformats.org/officeDocument/2006/relationships/tags" Target="../tags/tag177.xml"/><Relationship Id="rId9"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189.xml"/><Relationship Id="rId3" Type="http://schemas.openxmlformats.org/officeDocument/2006/relationships/tags" Target="../tags/tag184.xml"/><Relationship Id="rId7" Type="http://schemas.openxmlformats.org/officeDocument/2006/relationships/tags" Target="../tags/tag188.xml"/><Relationship Id="rId2" Type="http://schemas.openxmlformats.org/officeDocument/2006/relationships/tags" Target="../tags/tag183.xml"/><Relationship Id="rId1" Type="http://schemas.openxmlformats.org/officeDocument/2006/relationships/tags" Target="../tags/tag182.xml"/><Relationship Id="rId6" Type="http://schemas.openxmlformats.org/officeDocument/2006/relationships/tags" Target="../tags/tag187.xml"/><Relationship Id="rId5" Type="http://schemas.openxmlformats.org/officeDocument/2006/relationships/tags" Target="../tags/tag186.xml"/><Relationship Id="rId10" Type="http://schemas.openxmlformats.org/officeDocument/2006/relationships/notesSlide" Target="../notesSlides/notesSlide4.xml"/><Relationship Id="rId4" Type="http://schemas.openxmlformats.org/officeDocument/2006/relationships/tags" Target="../tags/tag185.xml"/><Relationship Id="rId9"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tags" Target="../tags/tag197.xml"/><Relationship Id="rId3" Type="http://schemas.openxmlformats.org/officeDocument/2006/relationships/tags" Target="../tags/tag192.xml"/><Relationship Id="rId7" Type="http://schemas.openxmlformats.org/officeDocument/2006/relationships/tags" Target="../tags/tag196.xml"/><Relationship Id="rId2" Type="http://schemas.openxmlformats.org/officeDocument/2006/relationships/tags" Target="../tags/tag191.xml"/><Relationship Id="rId1" Type="http://schemas.openxmlformats.org/officeDocument/2006/relationships/tags" Target="../tags/tag190.xml"/><Relationship Id="rId6" Type="http://schemas.openxmlformats.org/officeDocument/2006/relationships/tags" Target="../tags/tag195.xml"/><Relationship Id="rId5" Type="http://schemas.openxmlformats.org/officeDocument/2006/relationships/tags" Target="../tags/tag194.xml"/><Relationship Id="rId10" Type="http://schemas.openxmlformats.org/officeDocument/2006/relationships/notesSlide" Target="../notesSlides/notesSlide6.xml"/><Relationship Id="rId4" Type="http://schemas.openxmlformats.org/officeDocument/2006/relationships/tags" Target="../tags/tag193.xml"/><Relationship Id="rId9"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8" Type="http://schemas.openxmlformats.org/officeDocument/2006/relationships/tags" Target="../tags/tag205.xml"/><Relationship Id="rId3" Type="http://schemas.openxmlformats.org/officeDocument/2006/relationships/tags" Target="../tags/tag200.xml"/><Relationship Id="rId7" Type="http://schemas.openxmlformats.org/officeDocument/2006/relationships/tags" Target="../tags/tag204.xml"/><Relationship Id="rId2" Type="http://schemas.openxmlformats.org/officeDocument/2006/relationships/tags" Target="../tags/tag199.xml"/><Relationship Id="rId1" Type="http://schemas.openxmlformats.org/officeDocument/2006/relationships/tags" Target="../tags/tag198.xml"/><Relationship Id="rId6" Type="http://schemas.openxmlformats.org/officeDocument/2006/relationships/tags" Target="../tags/tag203.xml"/><Relationship Id="rId5" Type="http://schemas.openxmlformats.org/officeDocument/2006/relationships/tags" Target="../tags/tag202.xml"/><Relationship Id="rId10" Type="http://schemas.openxmlformats.org/officeDocument/2006/relationships/notesSlide" Target="../notesSlides/notesSlide7.xml"/><Relationship Id="rId4" Type="http://schemas.openxmlformats.org/officeDocument/2006/relationships/tags" Target="../tags/tag201.xml"/><Relationship Id="rId9"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8" Type="http://schemas.openxmlformats.org/officeDocument/2006/relationships/tags" Target="../tags/tag213.xml"/><Relationship Id="rId3" Type="http://schemas.openxmlformats.org/officeDocument/2006/relationships/tags" Target="../tags/tag208.xml"/><Relationship Id="rId7" Type="http://schemas.openxmlformats.org/officeDocument/2006/relationships/tags" Target="../tags/tag212.xml"/><Relationship Id="rId2" Type="http://schemas.openxmlformats.org/officeDocument/2006/relationships/tags" Target="../tags/tag207.xml"/><Relationship Id="rId1" Type="http://schemas.openxmlformats.org/officeDocument/2006/relationships/tags" Target="../tags/tag206.xml"/><Relationship Id="rId6" Type="http://schemas.openxmlformats.org/officeDocument/2006/relationships/tags" Target="../tags/tag211.xml"/><Relationship Id="rId5" Type="http://schemas.openxmlformats.org/officeDocument/2006/relationships/tags" Target="../tags/tag210.xml"/><Relationship Id="rId10" Type="http://schemas.openxmlformats.org/officeDocument/2006/relationships/notesSlide" Target="../notesSlides/notesSlide19.xml"/><Relationship Id="rId4" Type="http://schemas.openxmlformats.org/officeDocument/2006/relationships/tags" Target="../tags/tag209.xml"/><Relationship Id="rId9"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tags" Target="../tags/tag216.xml"/><Relationship Id="rId7" Type="http://schemas.openxmlformats.org/officeDocument/2006/relationships/image" Target="../media/image10.jpeg"/><Relationship Id="rId2" Type="http://schemas.openxmlformats.org/officeDocument/2006/relationships/tags" Target="../tags/tag215.xml"/><Relationship Id="rId1" Type="http://schemas.openxmlformats.org/officeDocument/2006/relationships/tags" Target="../tags/tag214.xml"/><Relationship Id="rId6" Type="http://schemas.openxmlformats.org/officeDocument/2006/relationships/slideLayout" Target="../slideLayouts/slideLayout4.xml"/><Relationship Id="rId5" Type="http://schemas.openxmlformats.org/officeDocument/2006/relationships/tags" Target="../tags/tag218.xml"/><Relationship Id="rId10" Type="http://schemas.openxmlformats.org/officeDocument/2006/relationships/image" Target="../media/image13.jpeg"/><Relationship Id="rId4" Type="http://schemas.openxmlformats.org/officeDocument/2006/relationships/tags" Target="../tags/tag217.xml"/><Relationship Id="rId9"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el 1"/>
          <p:cNvSpPr>
            <a:spLocks noGrp="1"/>
          </p:cNvSpPr>
          <p:nvPr>
            <p:ph type="title"/>
          </p:nvPr>
        </p:nvSpPr>
        <p:spPr>
          <a:xfrm>
            <a:off x="579438" y="4868863"/>
            <a:ext cx="6656387" cy="519112"/>
          </a:xfrm>
        </p:spPr>
        <p:txBody>
          <a:bodyPr>
            <a:normAutofit fontScale="90000"/>
          </a:bodyPr>
          <a:lstStyle/>
          <a:p>
            <a:pPr>
              <a:defRPr/>
            </a:pPr>
            <a:r>
              <a:rPr lang="de-DE" sz="1000" b="1" smtClean="0"/>
              <a:t>Studio legale Rödl &amp; Partner, Padova</a:t>
            </a:r>
            <a:br>
              <a:rPr lang="de-DE" sz="1000" b="1" smtClean="0"/>
            </a:br>
            <a:r>
              <a:rPr lang="de-DE" sz="1000" b="1" smtClean="0"/>
              <a:t> Avv. Eugenio Bettella</a:t>
            </a:r>
            <a:br>
              <a:rPr lang="de-DE" sz="1000" b="1" smtClean="0"/>
            </a:br>
            <a:r>
              <a:rPr lang="de-DE" sz="1000" b="1" smtClean="0"/>
              <a:t>Avv. Daniele Ferretti</a:t>
            </a:r>
            <a:br>
              <a:rPr lang="de-DE" sz="1000" b="1" smtClean="0"/>
            </a:br>
            <a:r>
              <a:rPr lang="de-DE" sz="1000" b="1" smtClean="0"/>
              <a:t>Avv. Giovanni Montanaro</a:t>
            </a:r>
            <a:br>
              <a:rPr lang="de-DE" sz="1000" b="1" smtClean="0"/>
            </a:br>
            <a:r>
              <a:rPr lang="de-DE" sz="1000" b="1" smtClean="0"/>
              <a:t/>
            </a:r>
            <a:br>
              <a:rPr lang="de-DE" sz="1000" b="1" smtClean="0"/>
            </a:br>
            <a:r>
              <a:rPr lang="de-DE" sz="1000" b="1" smtClean="0"/>
              <a:t/>
            </a:r>
            <a:br>
              <a:rPr lang="de-DE" sz="1000" b="1" smtClean="0"/>
            </a:br>
            <a:r>
              <a:rPr lang="de-DE" sz="1100" b="1" smtClean="0">
                <a:solidFill>
                  <a:srgbClr val="808080"/>
                </a:solidFill>
              </a:rPr>
              <a:t>Mercoledì 02/10/2013, ore 9.00</a:t>
            </a:r>
            <a:r>
              <a:rPr lang="de-DE" sz="1100" b="1" smtClean="0"/>
              <a:t/>
            </a:r>
            <a:br>
              <a:rPr lang="de-DE" sz="1100" b="1" smtClean="0"/>
            </a:br>
            <a:r>
              <a:rPr lang="de-DE" sz="1100" b="1" smtClean="0">
                <a:solidFill>
                  <a:srgbClr val="808885"/>
                </a:solidFill>
              </a:rPr>
              <a:t>Palazzo Torriani - Largo Carlo Melzi, 2 - Udine</a:t>
            </a:r>
            <a:br>
              <a:rPr lang="de-DE" sz="1100" b="1" smtClean="0">
                <a:solidFill>
                  <a:srgbClr val="808885"/>
                </a:solidFill>
              </a:rPr>
            </a:br>
            <a:endParaRPr lang="it-IT" sz="1100" b="1" smtClean="0">
              <a:solidFill>
                <a:srgbClr val="808885"/>
              </a:solidFill>
            </a:endParaRPr>
          </a:p>
        </p:txBody>
      </p:sp>
      <p:sp>
        <p:nvSpPr>
          <p:cNvPr id="2898946" name="Textfeld 13"/>
          <p:cNvSpPr txBox="1">
            <a:spLocks noChangeArrowheads="1"/>
          </p:cNvSpPr>
          <p:nvPr>
            <p:custDataLst>
              <p:tags r:id="rId1"/>
            </p:custDataLst>
          </p:nvPr>
        </p:nvSpPr>
        <p:spPr bwMode="gray">
          <a:xfrm>
            <a:off x="247650" y="4437063"/>
            <a:ext cx="6988175" cy="360362"/>
          </a:xfrm>
          <a:prstGeom prst="rect">
            <a:avLst/>
          </a:prstGeom>
          <a:noFill/>
          <a:ln w="9525">
            <a:noFill/>
            <a:miter lim="800000"/>
            <a:headEnd/>
            <a:tailEnd/>
          </a:ln>
        </p:spPr>
        <p:txBody>
          <a:bodyPr lIns="0" tIns="0" rIns="0" bIns="0"/>
          <a:lstStyle/>
          <a:p>
            <a:pPr algn="r" eaLnBrk="0" hangingPunct="0"/>
            <a:r>
              <a:rPr lang="it-IT" sz="2400" b="1">
                <a:solidFill>
                  <a:schemeClr val="bg2"/>
                </a:solidFill>
              </a:rPr>
              <a:t>La tutela del credito nei mercati internazionali</a:t>
            </a:r>
          </a:p>
          <a:p>
            <a:pPr algn="r" eaLnBrk="0" hangingPunct="0"/>
            <a:endParaRPr lang="it-IT" sz="2400" b="1">
              <a:solidFill>
                <a:schemeClr val="bg2"/>
              </a:solidFill>
            </a:endParaRPr>
          </a:p>
          <a:p>
            <a:pPr algn="r" eaLnBrk="0" hangingPunct="0"/>
            <a:endParaRPr lang="it-IT" sz="2400" b="1">
              <a:solidFill>
                <a:schemeClr val="bg2"/>
              </a:solidFill>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99969" name="Picture 3"/>
          <p:cNvPicPr>
            <a:picLocks noChangeAspect="1" noChangeArrowheads="1"/>
          </p:cNvPicPr>
          <p:nvPr/>
        </p:nvPicPr>
        <p:blipFill>
          <a:blip r:embed="rId2"/>
          <a:srcRect/>
          <a:stretch>
            <a:fillRect/>
          </a:stretch>
        </p:blipFill>
        <p:spPr bwMode="auto">
          <a:xfrm>
            <a:off x="0" y="2060575"/>
            <a:ext cx="9144000" cy="3494088"/>
          </a:xfrm>
          <a:prstGeom prst="rect">
            <a:avLst/>
          </a:prstGeom>
          <a:noFill/>
          <a:ln w="9525">
            <a:noFill/>
            <a:miter lim="800000"/>
            <a:headEnd/>
            <a:tailEnd/>
          </a:ln>
        </p:spPr>
      </p:pic>
      <p:sp>
        <p:nvSpPr>
          <p:cNvPr id="2899970" name="Titolo 1"/>
          <p:cNvSpPr>
            <a:spLocks noGrp="1"/>
          </p:cNvSpPr>
          <p:nvPr>
            <p:ph type="title" idx="4294967295"/>
          </p:nvPr>
        </p:nvSpPr>
        <p:spPr/>
        <p:txBody>
          <a:bodyPr/>
          <a:lstStyle/>
          <a:p>
            <a:r>
              <a:rPr lang="it-IT" b="1" smtClean="0"/>
              <a:t>La tutela del credito nei mercati internazionali</a:t>
            </a:r>
          </a:p>
        </p:txBody>
      </p:sp>
      <p:sp>
        <p:nvSpPr>
          <p:cNvPr id="2325506" name="Segnaposto testo 2"/>
          <p:cNvSpPr>
            <a:spLocks noGrp="1"/>
          </p:cNvSpPr>
          <p:nvPr>
            <p:ph type="body" sz="quarter" idx="4294967295"/>
          </p:nvPr>
        </p:nvSpPr>
        <p:spPr>
          <a:xfrm>
            <a:off x="250825" y="1628775"/>
            <a:ext cx="8642350" cy="4392613"/>
          </a:xfrm>
        </p:spPr>
        <p:txBody>
          <a:bodyPr/>
          <a:lstStyle/>
          <a:p>
            <a:pPr marL="88900" indent="0" algn="ctr" eaLnBrk="1" hangingPunct="1">
              <a:lnSpc>
                <a:spcPct val="90000"/>
              </a:lnSpc>
              <a:buClr>
                <a:schemeClr val="accent1"/>
              </a:buClr>
              <a:buFont typeface="Arial" charset="0"/>
              <a:buNone/>
              <a:defRPr/>
            </a:pPr>
            <a:r>
              <a:rPr lang="it-IT" sz="1400" b="1" dirty="0" smtClean="0"/>
              <a:t>Guida per le imprese nei seguenti mercati</a:t>
            </a:r>
          </a:p>
          <a:p>
            <a:pPr marL="266700" indent="-177800" eaLnBrk="1" hangingPunct="1">
              <a:lnSpc>
                <a:spcPct val="90000"/>
              </a:lnSpc>
              <a:buClr>
                <a:schemeClr val="accent1"/>
              </a:buClr>
              <a:buFont typeface="Wingdings" pitchFamily="2" charset="2"/>
              <a:buChar char="§"/>
              <a:defRPr/>
            </a:pPr>
            <a:endParaRPr lang="it-IT" sz="1400" dirty="0" smtClean="0"/>
          </a:p>
          <a:p>
            <a:pPr marL="266700" indent="-177800" eaLnBrk="1" hangingPunct="1">
              <a:lnSpc>
                <a:spcPct val="90000"/>
              </a:lnSpc>
              <a:buFontTx/>
              <a:buNone/>
              <a:defRPr/>
            </a:pPr>
            <a:endParaRPr lang="it-IT" sz="1400" dirty="0" smtClean="0"/>
          </a:p>
        </p:txBody>
      </p:sp>
      <p:graphicFrame>
        <p:nvGraphicFramePr>
          <p:cNvPr id="6" name="Tabella 5"/>
          <p:cNvGraphicFramePr>
            <a:graphicFrameLocks noGrp="1"/>
          </p:cNvGraphicFramePr>
          <p:nvPr/>
        </p:nvGraphicFramePr>
        <p:xfrm>
          <a:off x="1403350" y="2060575"/>
          <a:ext cx="6624638" cy="3989388"/>
        </p:xfrm>
        <a:graphic>
          <a:graphicData uri="http://schemas.openxmlformats.org/drawingml/2006/table">
            <a:tbl>
              <a:tblPr firstRow="1" firstCol="1" bandRow="1"/>
              <a:tblGrid>
                <a:gridCol w="2426885"/>
                <a:gridCol w="2098926"/>
                <a:gridCol w="2098926"/>
              </a:tblGrid>
              <a:tr h="241748">
                <a:tc>
                  <a:txBody>
                    <a:bodyPr/>
                    <a:lstStyle/>
                    <a:p>
                      <a:pPr algn="l">
                        <a:spcAft>
                          <a:spcPts val="1000"/>
                        </a:spcAft>
                      </a:pPr>
                      <a:r>
                        <a:rPr lang="it-IT" sz="1400" b="1" dirty="0">
                          <a:effectLst/>
                          <a:latin typeface="Frutiger Light"/>
                          <a:ea typeface="Calibri"/>
                          <a:cs typeface="Arial"/>
                        </a:rPr>
                        <a:t>Argentina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Ghana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Romania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dirty="0">
                          <a:effectLst/>
                          <a:latin typeface="Frutiger Light"/>
                          <a:ea typeface="Calibri"/>
                          <a:cs typeface="Arial"/>
                        </a:rPr>
                        <a:t>Austria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Grecia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Russia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dirty="0">
                          <a:effectLst/>
                          <a:latin typeface="Frutiger Light"/>
                          <a:ea typeface="Calibri"/>
                          <a:cs typeface="Arial"/>
                        </a:rPr>
                        <a:t>Belgio</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smtClean="0">
                          <a:effectLst/>
                          <a:latin typeface="Frutiger Light"/>
                          <a:ea typeface="Calibri"/>
                          <a:cs typeface="Arial"/>
                        </a:rPr>
                        <a:t>India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Serbia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dirty="0">
                          <a:effectLst/>
                          <a:latin typeface="Frutiger Light"/>
                          <a:ea typeface="Calibri"/>
                          <a:cs typeface="Arial"/>
                        </a:rPr>
                        <a:t>Bosnia ed Erzegovina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Inghilterra e Galles</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Slovacchia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a:effectLst/>
                          <a:latin typeface="Frutiger Light"/>
                          <a:ea typeface="Calibri"/>
                          <a:cs typeface="Arial"/>
                        </a:rPr>
                        <a:t>Brasile</a:t>
                      </a:r>
                      <a:endParaRPr lang="it-IT" sz="1400" b="1">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Irlanda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Slovenia</a:t>
                      </a:r>
                      <a:endParaRPr lang="it-IT" sz="1400" b="1" dirty="0">
                        <a:effectLst/>
                        <a:latin typeface="Times New Roman"/>
                        <a:ea typeface="Times New Roman"/>
                      </a:endParaRPr>
                    </a:p>
                  </a:txBody>
                  <a:tcPr marL="45768" marR="45768" marT="0" marB="0">
                    <a:lnL>
                      <a:noFill/>
                    </a:lnL>
                    <a:lnR>
                      <a:noFill/>
                    </a:lnR>
                    <a:lnT>
                      <a:noFill/>
                    </a:lnT>
                    <a:lnB>
                      <a:noFill/>
                    </a:lnB>
                  </a:tcPr>
                </a:tc>
              </a:tr>
              <a:tr h="231420">
                <a:tc>
                  <a:txBody>
                    <a:bodyPr/>
                    <a:lstStyle/>
                    <a:p>
                      <a:pPr algn="l">
                        <a:spcAft>
                          <a:spcPts val="1000"/>
                        </a:spcAft>
                      </a:pPr>
                      <a:r>
                        <a:rPr lang="it-IT" sz="1400" b="1">
                          <a:effectLst/>
                          <a:latin typeface="Frutiger Light"/>
                          <a:ea typeface="Calibri"/>
                          <a:cs typeface="Arial"/>
                        </a:rPr>
                        <a:t>Bulgaria</a:t>
                      </a:r>
                      <a:endParaRPr lang="it-IT" sz="1400" b="1">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Italia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Spagna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a:effectLst/>
                          <a:latin typeface="Frutiger Light"/>
                          <a:ea typeface="Calibri"/>
                          <a:cs typeface="Arial"/>
                        </a:rPr>
                        <a:t>Canada</a:t>
                      </a:r>
                      <a:endParaRPr lang="it-IT" sz="1400" b="1">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Kenya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Stati Uniti d’America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a:effectLst/>
                          <a:latin typeface="Frutiger Light"/>
                          <a:ea typeface="Calibri"/>
                          <a:cs typeface="Arial"/>
                        </a:rPr>
                        <a:t>Cile</a:t>
                      </a:r>
                      <a:endParaRPr lang="it-IT" sz="1400" b="1">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Lettonia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Sudafrica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dirty="0">
                          <a:effectLst/>
                          <a:latin typeface="Frutiger Light"/>
                          <a:ea typeface="Calibri"/>
                          <a:cs typeface="Arial"/>
                        </a:rPr>
                        <a:t>Cina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Lituania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Svezia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dirty="0">
                          <a:effectLst/>
                          <a:latin typeface="Frutiger Light"/>
                          <a:ea typeface="Calibri"/>
                          <a:cs typeface="Arial"/>
                        </a:rPr>
                        <a:t>Croazia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a:effectLst/>
                          <a:latin typeface="Frutiger Light"/>
                          <a:ea typeface="Calibri"/>
                          <a:cs typeface="Arial"/>
                        </a:rPr>
                        <a:t>Malta</a:t>
                      </a:r>
                      <a:endParaRPr lang="it-IT" sz="1400" b="1">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Svizzera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a:effectLst/>
                          <a:latin typeface="Frutiger Light"/>
                          <a:ea typeface="Calibri"/>
                          <a:cs typeface="Arial"/>
                        </a:rPr>
                        <a:t>Danimarca</a:t>
                      </a:r>
                      <a:endParaRPr lang="it-IT" sz="1400" b="1">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a:effectLst/>
                          <a:latin typeface="Frutiger Light"/>
                          <a:ea typeface="Calibri"/>
                          <a:cs typeface="Arial"/>
                        </a:rPr>
                        <a:t>Nigeria</a:t>
                      </a:r>
                      <a:endParaRPr lang="it-IT" sz="1400" b="1">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smtClean="0">
                          <a:effectLst/>
                          <a:latin typeface="Frutiger Light"/>
                          <a:ea typeface="Calibri"/>
                          <a:cs typeface="Arial"/>
                        </a:rPr>
                        <a:t>Tailandia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a:effectLst/>
                          <a:latin typeface="Frutiger Light"/>
                          <a:ea typeface="Calibri"/>
                          <a:cs typeface="Arial"/>
                        </a:rPr>
                        <a:t>Emirati Arabi Uniti</a:t>
                      </a:r>
                      <a:endParaRPr lang="it-IT" sz="1400" b="1">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Paesi </a:t>
                      </a:r>
                      <a:r>
                        <a:rPr lang="it-IT" sz="1400" b="1" dirty="0" smtClean="0">
                          <a:effectLst/>
                          <a:latin typeface="Frutiger Light"/>
                          <a:ea typeface="Calibri"/>
                          <a:cs typeface="Arial"/>
                        </a:rPr>
                        <a:t>Bassi</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Turchia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a:effectLst/>
                          <a:latin typeface="Frutiger Light"/>
                          <a:ea typeface="Calibri"/>
                          <a:cs typeface="Arial"/>
                        </a:rPr>
                        <a:t>Estonia</a:t>
                      </a:r>
                      <a:endParaRPr lang="it-IT" sz="1400" b="1">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Polonia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Ucraina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a:effectLst/>
                          <a:latin typeface="Frutiger Light"/>
                          <a:ea typeface="Calibri"/>
                          <a:cs typeface="Arial"/>
                        </a:rPr>
                        <a:t>Finlandia</a:t>
                      </a:r>
                      <a:endParaRPr lang="it-IT" sz="1400" b="1">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Portogallo</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Ungheria</a:t>
                      </a:r>
                      <a:endParaRPr lang="it-IT" sz="1400" b="1" dirty="0">
                        <a:effectLst/>
                        <a:latin typeface="Times New Roman"/>
                        <a:ea typeface="Times New Roman"/>
                      </a:endParaRPr>
                    </a:p>
                  </a:txBody>
                  <a:tcPr marL="45768" marR="45768" marT="0" marB="0">
                    <a:lnL>
                      <a:noFill/>
                    </a:lnL>
                    <a:lnR>
                      <a:noFill/>
                    </a:lnR>
                    <a:lnT>
                      <a:noFill/>
                    </a:lnT>
                    <a:lnB>
                      <a:noFill/>
                    </a:lnB>
                  </a:tcPr>
                </a:tc>
              </a:tr>
              <a:tr h="241748">
                <a:tc>
                  <a:txBody>
                    <a:bodyPr/>
                    <a:lstStyle/>
                    <a:p>
                      <a:pPr algn="l">
                        <a:spcAft>
                          <a:spcPts val="1000"/>
                        </a:spcAft>
                      </a:pPr>
                      <a:r>
                        <a:rPr lang="it-IT" sz="1400" b="1" dirty="0">
                          <a:effectLst/>
                          <a:latin typeface="Frutiger Light"/>
                          <a:ea typeface="Calibri"/>
                          <a:cs typeface="Arial"/>
                        </a:rPr>
                        <a:t>Francia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Qatar</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Venezuela</a:t>
                      </a:r>
                      <a:endParaRPr lang="it-IT" sz="1400" b="1" dirty="0">
                        <a:effectLst/>
                        <a:latin typeface="Times New Roman"/>
                        <a:ea typeface="Times New Roman"/>
                      </a:endParaRPr>
                    </a:p>
                  </a:txBody>
                  <a:tcPr marL="45768" marR="45768" marT="0" marB="0">
                    <a:lnL>
                      <a:noFill/>
                    </a:lnL>
                    <a:lnR>
                      <a:noFill/>
                    </a:lnR>
                    <a:lnT>
                      <a:noFill/>
                    </a:lnT>
                    <a:lnB>
                      <a:noFill/>
                    </a:lnB>
                  </a:tcPr>
                </a:tc>
              </a:tr>
              <a:tr h="372846">
                <a:tc>
                  <a:txBody>
                    <a:bodyPr/>
                    <a:lstStyle/>
                    <a:p>
                      <a:pPr algn="l">
                        <a:spcAft>
                          <a:spcPts val="1000"/>
                        </a:spcAft>
                      </a:pPr>
                      <a:r>
                        <a:rPr lang="it-IT" sz="1400" b="1" dirty="0">
                          <a:effectLst/>
                          <a:latin typeface="Frutiger Light"/>
                          <a:ea typeface="Calibri"/>
                          <a:cs typeface="Arial"/>
                        </a:rPr>
                        <a:t>Germania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pPr algn="l">
                        <a:spcAft>
                          <a:spcPts val="1000"/>
                        </a:spcAft>
                      </a:pPr>
                      <a:r>
                        <a:rPr lang="it-IT" sz="1400" b="1" dirty="0">
                          <a:effectLst/>
                          <a:latin typeface="Frutiger Light"/>
                          <a:ea typeface="Calibri"/>
                          <a:cs typeface="Arial"/>
                        </a:rPr>
                        <a:t>Repubblica Ceca</a:t>
                      </a:r>
                      <a:endParaRPr lang="it-IT" sz="1400" b="1" dirty="0">
                        <a:effectLst/>
                        <a:latin typeface="Times New Roman"/>
                        <a:ea typeface="Times New Roman"/>
                      </a:endParaRPr>
                    </a:p>
                  </a:txBody>
                  <a:tcPr marL="45768" marR="45768" marT="0" marB="0">
                    <a:lnL>
                      <a:noFill/>
                    </a:lnL>
                    <a:lnR>
                      <a:noFill/>
                    </a:lnR>
                    <a:lnT>
                      <a:noFill/>
                    </a:lnT>
                    <a:lnB>
                      <a:noFill/>
                    </a:lnB>
                  </a:tcPr>
                </a:tc>
                <a:tc>
                  <a:txBody>
                    <a:bodyPr/>
                    <a:lstStyle/>
                    <a:p>
                      <a:endParaRPr lang="it-IT" sz="1400" b="1" dirty="0"/>
                    </a:p>
                  </a:txBody>
                  <a:tcPr marL="45768" marR="45768" marT="0" marB="0">
                    <a:lnL>
                      <a:noFill/>
                    </a:lnL>
                    <a:lnR>
                      <a:noFill/>
                    </a:lnR>
                    <a:lnT>
                      <a:noFill/>
                    </a:lnT>
                    <a:lnB>
                      <a:noFill/>
                    </a:lnB>
                  </a:tcPr>
                </a:tc>
              </a:tr>
            </a:tbl>
          </a:graphicData>
        </a:graphic>
      </p:graphicFrame>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0993" name="Titel 16"/>
          <p:cNvSpPr>
            <a:spLocks noGrp="1"/>
          </p:cNvSpPr>
          <p:nvPr>
            <p:ph type="title"/>
            <p:custDataLst>
              <p:tags r:id="rId1"/>
            </p:custDataLst>
          </p:nvPr>
        </p:nvSpPr>
        <p:spPr/>
        <p:txBody>
          <a:bodyPr/>
          <a:lstStyle/>
          <a:p>
            <a:pPr eaLnBrk="1" hangingPunct="1"/>
            <a:r>
              <a:rPr lang="it-IT" smtClean="0"/>
              <a:t>Sommario</a:t>
            </a:r>
          </a:p>
        </p:txBody>
      </p:sp>
      <p:sp>
        <p:nvSpPr>
          <p:cNvPr id="17" name="Abgerundetes Rechteck 18"/>
          <p:cNvSpPr/>
          <p:nvPr>
            <p:custDataLst>
              <p:tags r:id="rId2"/>
            </p:custDataLst>
          </p:nvPr>
        </p:nvSpPr>
        <p:spPr bwMode="gray">
          <a:xfrm>
            <a:off x="250825" y="1917700"/>
            <a:ext cx="936625" cy="360363"/>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8" name="Ellipse 25"/>
          <p:cNvSpPr/>
          <p:nvPr>
            <p:custDataLst>
              <p:tags r:id="rId3"/>
            </p:custDataLst>
          </p:nvPr>
        </p:nvSpPr>
        <p:spPr bwMode="gray">
          <a:xfrm>
            <a:off x="900113" y="1773238"/>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1" name="Abgerundetes Rechteck 31"/>
          <p:cNvSpPr/>
          <p:nvPr>
            <p:custDataLst>
              <p:tags r:id="rId4"/>
            </p:custDataLst>
          </p:nvPr>
        </p:nvSpPr>
        <p:spPr bwMode="gray">
          <a:xfrm>
            <a:off x="250825" y="2709863"/>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2" name="Ellipse 32"/>
          <p:cNvSpPr/>
          <p:nvPr/>
        </p:nvSpPr>
        <p:spPr bwMode="gray">
          <a:xfrm>
            <a:off x="900113" y="2565400"/>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5" name="Rechteck 43"/>
          <p:cNvSpPr/>
          <p:nvPr/>
        </p:nvSpPr>
        <p:spPr bwMode="gray">
          <a:xfrm>
            <a:off x="1619250" y="2852738"/>
            <a:ext cx="7273925" cy="4318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tx1"/>
              </a:solidFill>
              <a:cs typeface="Arial" charset="0"/>
            </a:endParaRPr>
          </a:p>
          <a:p>
            <a:pPr>
              <a:defRPr/>
            </a:pPr>
            <a:endParaRPr lang="it-IT" sz="1600" b="1" dirty="0">
              <a:solidFill>
                <a:schemeClr val="tx1"/>
              </a:solidFill>
              <a:cs typeface="Arial" charset="0"/>
            </a:endParaRPr>
          </a:p>
          <a:p>
            <a:pPr>
              <a:defRPr/>
            </a:pPr>
            <a:endParaRPr lang="it-IT" sz="1600" b="1" dirty="0">
              <a:solidFill>
                <a:schemeClr val="tx1"/>
              </a:solidFill>
              <a:cs typeface="Arial" charset="0"/>
            </a:endParaRPr>
          </a:p>
        </p:txBody>
      </p:sp>
      <p:sp>
        <p:nvSpPr>
          <p:cNvPr id="27" name="Rechteck 45"/>
          <p:cNvSpPr/>
          <p:nvPr/>
        </p:nvSpPr>
        <p:spPr bwMode="gray">
          <a:xfrm>
            <a:off x="1690688" y="2636838"/>
            <a:ext cx="7273925" cy="360362"/>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spcBef>
                <a:spcPts val="600"/>
              </a:spcBef>
              <a:spcAft>
                <a:spcPts val="600"/>
              </a:spcAft>
              <a:defRPr/>
            </a:pPr>
            <a:r>
              <a:rPr lang="it-IT" sz="2400" i="1" dirty="0">
                <a:solidFill>
                  <a:srgbClr val="005A4C"/>
                </a:solidFill>
                <a:cs typeface="Arial" charset="0"/>
              </a:rPr>
              <a:t>Case </a:t>
            </a:r>
            <a:r>
              <a:rPr lang="it-IT" sz="2400" i="1" dirty="0" err="1">
                <a:solidFill>
                  <a:srgbClr val="005A4C"/>
                </a:solidFill>
                <a:cs typeface="Arial" charset="0"/>
              </a:rPr>
              <a:t>History</a:t>
            </a:r>
            <a:endParaRPr lang="it-IT" sz="2400" b="1" i="1" dirty="0">
              <a:solidFill>
                <a:schemeClr val="tx1"/>
              </a:solidFill>
              <a:cs typeface="Arial" charset="0"/>
            </a:endParaRPr>
          </a:p>
        </p:txBody>
      </p:sp>
      <p:sp>
        <p:nvSpPr>
          <p:cNvPr id="28" name="Abgerundetes Rechteck 42"/>
          <p:cNvSpPr/>
          <p:nvPr>
            <p:custDataLst>
              <p:tags r:id="rId5"/>
            </p:custDataLst>
          </p:nvPr>
        </p:nvSpPr>
        <p:spPr bwMode="gray">
          <a:xfrm>
            <a:off x="250825" y="3502025"/>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9" name="Ellipse 44"/>
          <p:cNvSpPr/>
          <p:nvPr/>
        </p:nvSpPr>
        <p:spPr bwMode="gray">
          <a:xfrm>
            <a:off x="900113" y="335756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31" name="Rechteck 47"/>
          <p:cNvSpPr/>
          <p:nvPr/>
        </p:nvSpPr>
        <p:spPr bwMode="gray">
          <a:xfrm>
            <a:off x="1619250" y="3789363"/>
            <a:ext cx="7273925" cy="35877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tx1"/>
              </a:solidFill>
              <a:cs typeface="Arial" pitchFamily="34" charset="0"/>
            </a:endParaRPr>
          </a:p>
        </p:txBody>
      </p:sp>
      <p:sp>
        <p:nvSpPr>
          <p:cNvPr id="32" name="Rechteck 47"/>
          <p:cNvSpPr/>
          <p:nvPr/>
        </p:nvSpPr>
        <p:spPr bwMode="gray">
          <a:xfrm>
            <a:off x="1619250" y="4724400"/>
            <a:ext cx="7273925" cy="7207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tx1"/>
              </a:solidFill>
              <a:cs typeface="Arial" charset="0"/>
            </a:endParaRPr>
          </a:p>
        </p:txBody>
      </p:sp>
      <p:sp>
        <p:nvSpPr>
          <p:cNvPr id="36" name="Abgerundetes Rechteck 42"/>
          <p:cNvSpPr/>
          <p:nvPr>
            <p:custDataLst>
              <p:tags r:id="rId6"/>
            </p:custDataLst>
          </p:nvPr>
        </p:nvSpPr>
        <p:spPr bwMode="gray">
          <a:xfrm>
            <a:off x="250825" y="4294188"/>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7" name="Ellipse 44"/>
          <p:cNvSpPr/>
          <p:nvPr/>
        </p:nvSpPr>
        <p:spPr bwMode="gray">
          <a:xfrm>
            <a:off x="900113" y="4149725"/>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39" name="Ellipse 46"/>
          <p:cNvSpPr/>
          <p:nvPr/>
        </p:nvSpPr>
        <p:spPr bwMode="gray">
          <a:xfrm>
            <a:off x="971550" y="1844675"/>
            <a:ext cx="504825" cy="503238"/>
          </a:xfrm>
          <a:prstGeom prst="ellipse">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de-DE" sz="1600">
                <a:solidFill>
                  <a:schemeClr val="bg1"/>
                </a:solidFill>
              </a:rPr>
              <a:t>01</a:t>
            </a:r>
          </a:p>
        </p:txBody>
      </p:sp>
      <p:sp>
        <p:nvSpPr>
          <p:cNvPr id="40" name="Ellipse 46"/>
          <p:cNvSpPr/>
          <p:nvPr/>
        </p:nvSpPr>
        <p:spPr bwMode="gray">
          <a:xfrm>
            <a:off x="971550" y="2638425"/>
            <a:ext cx="504825" cy="503238"/>
          </a:xfrm>
          <a:prstGeom prst="ellipse">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de-DE" sz="1600">
                <a:solidFill>
                  <a:schemeClr val="bg1"/>
                </a:solidFill>
              </a:rPr>
              <a:t>02</a:t>
            </a:r>
          </a:p>
        </p:txBody>
      </p:sp>
      <p:sp>
        <p:nvSpPr>
          <p:cNvPr id="41" name="Ellipse 46"/>
          <p:cNvSpPr/>
          <p:nvPr/>
        </p:nvSpPr>
        <p:spPr bwMode="gray">
          <a:xfrm>
            <a:off x="971550" y="3430588"/>
            <a:ext cx="504825" cy="503237"/>
          </a:xfrm>
          <a:prstGeom prst="ellipse">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de-DE" sz="1600">
                <a:solidFill>
                  <a:schemeClr val="bg1"/>
                </a:solidFill>
              </a:rPr>
              <a:t>03</a:t>
            </a:r>
          </a:p>
        </p:txBody>
      </p:sp>
      <p:sp>
        <p:nvSpPr>
          <p:cNvPr id="42" name="Ellipse 46"/>
          <p:cNvSpPr/>
          <p:nvPr/>
        </p:nvSpPr>
        <p:spPr bwMode="gray">
          <a:xfrm>
            <a:off x="971550" y="4222750"/>
            <a:ext cx="504825" cy="503238"/>
          </a:xfrm>
          <a:prstGeom prst="ellipse">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de-DE" sz="1600">
                <a:solidFill>
                  <a:schemeClr val="bg1"/>
                </a:solidFill>
              </a:rPr>
              <a:t>04</a:t>
            </a:r>
          </a:p>
        </p:txBody>
      </p:sp>
      <p:sp>
        <p:nvSpPr>
          <p:cNvPr id="2" name="Abgerundetes Rechteck 42"/>
          <p:cNvSpPr/>
          <p:nvPr>
            <p:custDataLst>
              <p:tags r:id="rId7"/>
            </p:custDataLst>
          </p:nvPr>
        </p:nvSpPr>
        <p:spPr bwMode="gray">
          <a:xfrm>
            <a:off x="250825" y="5086350"/>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 name="Ellipse 44"/>
          <p:cNvSpPr/>
          <p:nvPr/>
        </p:nvSpPr>
        <p:spPr bwMode="gray">
          <a:xfrm>
            <a:off x="900113" y="4941888"/>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4" name="Ellipse 46"/>
          <p:cNvSpPr/>
          <p:nvPr/>
        </p:nvSpPr>
        <p:spPr bwMode="gray">
          <a:xfrm>
            <a:off x="971550" y="5014913"/>
            <a:ext cx="504825" cy="503237"/>
          </a:xfrm>
          <a:prstGeom prst="ellipse">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de-DE" sz="1600">
                <a:solidFill>
                  <a:schemeClr val="bg1"/>
                </a:solidFill>
                <a:cs typeface="Arial" charset="0"/>
              </a:rPr>
              <a:t>05</a:t>
            </a:r>
          </a:p>
        </p:txBody>
      </p:sp>
      <p:sp>
        <p:nvSpPr>
          <p:cNvPr id="5" name="Rechteck 47"/>
          <p:cNvSpPr/>
          <p:nvPr/>
        </p:nvSpPr>
        <p:spPr bwMode="gray">
          <a:xfrm>
            <a:off x="1619250" y="5661025"/>
            <a:ext cx="7273925" cy="2889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tx1"/>
              </a:solidFill>
              <a:cs typeface="Arial" pitchFamily="34" charset="0"/>
            </a:endParaRPr>
          </a:p>
        </p:txBody>
      </p:sp>
      <p:sp>
        <p:nvSpPr>
          <p:cNvPr id="23" name="Rechteck 45"/>
          <p:cNvSpPr/>
          <p:nvPr/>
        </p:nvSpPr>
        <p:spPr bwMode="gray">
          <a:xfrm>
            <a:off x="1690688" y="3429000"/>
            <a:ext cx="7273925" cy="360363"/>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spcBef>
                <a:spcPts val="600"/>
              </a:spcBef>
              <a:spcAft>
                <a:spcPts val="600"/>
              </a:spcAft>
              <a:defRPr/>
            </a:pPr>
            <a:r>
              <a:rPr lang="it-IT" sz="2400" dirty="0">
                <a:solidFill>
                  <a:srgbClr val="005A4C"/>
                </a:solidFill>
                <a:ea typeface="+mj-ea"/>
                <a:cs typeface="+mj-cs"/>
              </a:rPr>
              <a:t>Argomenti trattati nella guida </a:t>
            </a:r>
            <a:endParaRPr lang="it-IT" sz="2400" b="1" dirty="0">
              <a:solidFill>
                <a:schemeClr val="tx1"/>
              </a:solidFill>
            </a:endParaRPr>
          </a:p>
        </p:txBody>
      </p:sp>
      <p:sp>
        <p:nvSpPr>
          <p:cNvPr id="24" name="Rechteck 45"/>
          <p:cNvSpPr/>
          <p:nvPr/>
        </p:nvSpPr>
        <p:spPr bwMode="gray">
          <a:xfrm>
            <a:off x="1690688" y="4221163"/>
            <a:ext cx="7273925" cy="360362"/>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spcBef>
                <a:spcPts val="600"/>
              </a:spcBef>
              <a:spcAft>
                <a:spcPts val="600"/>
              </a:spcAft>
              <a:defRPr/>
            </a:pPr>
            <a:r>
              <a:rPr lang="it-IT" sz="2400" dirty="0">
                <a:solidFill>
                  <a:srgbClr val="005A4C"/>
                </a:solidFill>
                <a:ea typeface="+mj-ea"/>
                <a:cs typeface="+mj-cs"/>
              </a:rPr>
              <a:t>La tutela del credito in ambito UE</a:t>
            </a:r>
            <a:endParaRPr lang="it-IT" sz="2400" b="1" dirty="0">
              <a:solidFill>
                <a:schemeClr val="tx1"/>
              </a:solidFill>
            </a:endParaRPr>
          </a:p>
        </p:txBody>
      </p:sp>
      <p:sp>
        <p:nvSpPr>
          <p:cNvPr id="26" name="Rechteck 47"/>
          <p:cNvSpPr/>
          <p:nvPr/>
        </p:nvSpPr>
        <p:spPr bwMode="gray">
          <a:xfrm>
            <a:off x="1692275" y="5013325"/>
            <a:ext cx="7273925" cy="503238"/>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r>
              <a:rPr lang="it-IT" sz="2400" dirty="0">
                <a:solidFill>
                  <a:srgbClr val="005A4C"/>
                </a:solidFill>
              </a:rPr>
              <a:t>Paesi di </a:t>
            </a:r>
            <a:r>
              <a:rPr lang="it-IT" sz="2400" i="1" dirty="0">
                <a:solidFill>
                  <a:srgbClr val="005A4C"/>
                </a:solidFill>
              </a:rPr>
              <a:t>common </a:t>
            </a:r>
            <a:r>
              <a:rPr lang="it-IT" sz="2400" i="1" dirty="0" err="1">
                <a:solidFill>
                  <a:srgbClr val="005A4C"/>
                </a:solidFill>
              </a:rPr>
              <a:t>law</a:t>
            </a:r>
          </a:p>
        </p:txBody>
      </p:sp>
      <p:sp>
        <p:nvSpPr>
          <p:cNvPr id="6" name="Rechteck 45"/>
          <p:cNvSpPr/>
          <p:nvPr/>
        </p:nvSpPr>
        <p:spPr bwMode="gray">
          <a:xfrm>
            <a:off x="1690688" y="1844675"/>
            <a:ext cx="7273925" cy="360363"/>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spcBef>
                <a:spcPts val="600"/>
              </a:spcBef>
              <a:spcAft>
                <a:spcPts val="600"/>
              </a:spcAft>
              <a:defRPr/>
            </a:pPr>
            <a:r>
              <a:rPr lang="it-IT" sz="2400" dirty="0">
                <a:solidFill>
                  <a:srgbClr val="005A4C"/>
                </a:solidFill>
                <a:cs typeface="Arial" charset="0"/>
              </a:rPr>
              <a:t>Genesi del diritto di credito</a:t>
            </a:r>
            <a:endParaRPr lang="it-IT" sz="2400" b="1" dirty="0">
              <a:solidFill>
                <a:schemeClr val="tx1"/>
              </a:solidFill>
              <a:cs typeface="Arial" charset="0"/>
            </a:endParaRPr>
          </a:p>
        </p:txBody>
      </p:sp>
      <p:sp>
        <p:nvSpPr>
          <p:cNvPr id="7" name="Abgerundetes Rechteck 42"/>
          <p:cNvSpPr/>
          <p:nvPr>
            <p:custDataLst>
              <p:tags r:id="rId8"/>
            </p:custDataLst>
          </p:nvPr>
        </p:nvSpPr>
        <p:spPr bwMode="gray">
          <a:xfrm>
            <a:off x="250825" y="5878513"/>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8" name="Ellipse 44"/>
          <p:cNvSpPr/>
          <p:nvPr/>
        </p:nvSpPr>
        <p:spPr bwMode="gray">
          <a:xfrm>
            <a:off x="900113" y="5734050"/>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9" name="Ellipse 46"/>
          <p:cNvSpPr/>
          <p:nvPr/>
        </p:nvSpPr>
        <p:spPr bwMode="gray">
          <a:xfrm>
            <a:off x="971550" y="5807075"/>
            <a:ext cx="504825" cy="503238"/>
          </a:xfrm>
          <a:prstGeom prst="ellipse">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de-DE" sz="1600">
                <a:solidFill>
                  <a:schemeClr val="bg1"/>
                </a:solidFill>
                <a:cs typeface="Arial" charset="0"/>
              </a:rPr>
              <a:t>06</a:t>
            </a:r>
          </a:p>
        </p:txBody>
      </p:sp>
      <p:sp>
        <p:nvSpPr>
          <p:cNvPr id="10" name="Rechteck 47"/>
          <p:cNvSpPr/>
          <p:nvPr/>
        </p:nvSpPr>
        <p:spPr bwMode="gray">
          <a:xfrm>
            <a:off x="1692275" y="5805488"/>
            <a:ext cx="7273925" cy="503237"/>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r>
              <a:rPr lang="it-IT" sz="2400" i="1">
                <a:solidFill>
                  <a:srgbClr val="005A4C"/>
                </a:solidFill>
                <a:cs typeface="Arial" charset="0"/>
              </a:rPr>
              <a:t>Focus</a:t>
            </a:r>
            <a:r>
              <a:rPr lang="it-IT" sz="2400">
                <a:solidFill>
                  <a:srgbClr val="005A4C"/>
                </a:solidFill>
                <a:cs typeface="Arial" charset="0"/>
              </a:rPr>
              <a:t> Paese: Russia, Brasile e Turchia</a:t>
            </a:r>
            <a:endParaRPr lang="it-IT" sz="2400" i="1">
              <a:solidFill>
                <a:srgbClr val="005A4C"/>
              </a:solidFill>
              <a:cs typeface="Arial" charset="0"/>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3041" name="Titolo 1"/>
          <p:cNvSpPr>
            <a:spLocks noGrp="1"/>
          </p:cNvSpPr>
          <p:nvPr>
            <p:ph type="title" idx="4294967295"/>
          </p:nvPr>
        </p:nvSpPr>
        <p:spPr/>
        <p:txBody>
          <a:bodyPr/>
          <a:lstStyle/>
          <a:p>
            <a:pPr marL="457200" indent="-457200" eaLnBrk="1" hangingPunct="1">
              <a:tabLst>
                <a:tab pos="628650" algn="l"/>
              </a:tabLst>
            </a:pPr>
            <a:r>
              <a:rPr lang="it-IT" smtClean="0"/>
              <a:t>1.1. 	GENESI DEL DIRITTO DI CREDITO – </a:t>
            </a:r>
            <a:br>
              <a:rPr lang="it-IT" smtClean="0"/>
            </a:br>
            <a:r>
              <a:rPr lang="it-IT" smtClean="0"/>
              <a:t>	INFORMAZIONI GENERALI</a:t>
            </a:r>
          </a:p>
        </p:txBody>
      </p:sp>
      <p:sp>
        <p:nvSpPr>
          <p:cNvPr id="2903042" name="Segnaposto testo 2"/>
          <p:cNvSpPr>
            <a:spLocks noGrp="1"/>
          </p:cNvSpPr>
          <p:nvPr>
            <p:ph type="body" sz="quarter" idx="4294967295"/>
          </p:nvPr>
        </p:nvSpPr>
        <p:spPr>
          <a:xfrm>
            <a:off x="250825" y="1628775"/>
            <a:ext cx="8642350" cy="4392613"/>
          </a:xfrm>
        </p:spPr>
        <p:txBody>
          <a:bodyPr/>
          <a:lstStyle/>
          <a:p>
            <a:pPr marL="266700" indent="-177800" eaLnBrk="1" hangingPunct="1">
              <a:lnSpc>
                <a:spcPct val="90000"/>
              </a:lnSpc>
              <a:buClr>
                <a:schemeClr val="accent1"/>
              </a:buClr>
              <a:buFont typeface="Wingdings" pitchFamily="2" charset="2"/>
              <a:buChar char="§"/>
            </a:pPr>
            <a:r>
              <a:rPr lang="it-IT" sz="1400" smtClean="0"/>
              <a:t>I diritti di credito, in ambito nazionale e internazionale, hanno generalmente quale genesi comune la conclusione di un </a:t>
            </a:r>
            <a:r>
              <a:rPr lang="it-IT" sz="1400" b="1" smtClean="0"/>
              <a:t>contratto</a:t>
            </a:r>
            <a:r>
              <a:rPr lang="it-IT" sz="1400" smtClean="0"/>
              <a:t>, definito come</a:t>
            </a:r>
          </a:p>
          <a:p>
            <a:pPr marL="449263" lvl="1" indent="-182563" eaLnBrk="1" hangingPunct="1">
              <a:lnSpc>
                <a:spcPct val="90000"/>
              </a:lnSpc>
              <a:buFontTx/>
              <a:buChar char="•"/>
            </a:pPr>
            <a:r>
              <a:rPr lang="it-IT" i="1" smtClean="0"/>
              <a:t>“l’accordo tra due o più parti per costituire, regolare o estinguere tra loro un rapporto giuridico patrimoniale” </a:t>
            </a:r>
            <a:r>
              <a:rPr lang="it-IT" smtClean="0"/>
              <a:t>(art. 1321 del c.c. italiano).</a:t>
            </a:r>
          </a:p>
          <a:p>
            <a:pPr marL="449263" lvl="1" indent="-182563" eaLnBrk="1" hangingPunct="1">
              <a:lnSpc>
                <a:spcPct val="90000"/>
              </a:lnSpc>
              <a:buFontTx/>
              <a:buChar char="•"/>
            </a:pPr>
            <a:endParaRPr lang="it-IT" smtClean="0"/>
          </a:p>
          <a:p>
            <a:pPr marL="266700" indent="-177800" eaLnBrk="1" hangingPunct="1">
              <a:lnSpc>
                <a:spcPct val="90000"/>
              </a:lnSpc>
              <a:buClr>
                <a:schemeClr val="accent1"/>
              </a:buClr>
              <a:buFont typeface="Wingdings" pitchFamily="2" charset="2"/>
              <a:buChar char="§"/>
            </a:pPr>
            <a:r>
              <a:rPr lang="it-IT" sz="1400" smtClean="0"/>
              <a:t>Gli elementi </a:t>
            </a:r>
            <a:r>
              <a:rPr lang="it-IT" sz="1400" b="1" smtClean="0"/>
              <a:t>essenziali</a:t>
            </a:r>
            <a:r>
              <a:rPr lang="it-IT" sz="1400" smtClean="0"/>
              <a:t> ai fini della conclusione di un contratto, comuni ai diversi ordinamenti di </a:t>
            </a:r>
            <a:r>
              <a:rPr lang="it-IT" sz="1400" i="1" smtClean="0"/>
              <a:t>civil law </a:t>
            </a:r>
            <a:r>
              <a:rPr lang="it-IT" sz="1400" smtClean="0"/>
              <a:t>e di </a:t>
            </a:r>
            <a:r>
              <a:rPr lang="it-IT" sz="1400" i="1" smtClean="0"/>
              <a:t>common law</a:t>
            </a:r>
            <a:r>
              <a:rPr lang="it-IT" sz="1400" smtClean="0"/>
              <a:t>,</a:t>
            </a:r>
            <a:r>
              <a:rPr lang="it-IT" sz="1400" i="1" smtClean="0"/>
              <a:t> </a:t>
            </a:r>
            <a:r>
              <a:rPr lang="it-IT" sz="1400" smtClean="0"/>
              <a:t>sono essenzialmente:</a:t>
            </a:r>
          </a:p>
          <a:p>
            <a:pPr marL="449263" lvl="1" indent="-182563" eaLnBrk="1" hangingPunct="1">
              <a:lnSpc>
                <a:spcPct val="90000"/>
              </a:lnSpc>
              <a:buFontTx/>
              <a:buChar char="•"/>
            </a:pPr>
            <a:r>
              <a:rPr lang="it-IT" smtClean="0"/>
              <a:t>le</a:t>
            </a:r>
            <a:r>
              <a:rPr lang="it-IT" b="1" smtClean="0"/>
              <a:t> parti</a:t>
            </a:r>
            <a:r>
              <a:rPr lang="it-IT" smtClean="0"/>
              <a:t>;</a:t>
            </a:r>
          </a:p>
          <a:p>
            <a:pPr marL="449263" lvl="1" indent="-182563" eaLnBrk="1" hangingPunct="1">
              <a:lnSpc>
                <a:spcPct val="90000"/>
              </a:lnSpc>
              <a:buFontTx/>
              <a:buChar char="•"/>
            </a:pPr>
            <a:r>
              <a:rPr lang="it-IT" smtClean="0"/>
              <a:t>la </a:t>
            </a:r>
            <a:r>
              <a:rPr lang="it-IT" b="1" smtClean="0"/>
              <a:t>forma</a:t>
            </a:r>
            <a:r>
              <a:rPr lang="it-IT" smtClean="0"/>
              <a:t>;</a:t>
            </a:r>
          </a:p>
          <a:p>
            <a:pPr marL="449263" lvl="1" indent="-182563" eaLnBrk="1" hangingPunct="1">
              <a:lnSpc>
                <a:spcPct val="90000"/>
              </a:lnSpc>
              <a:buFontTx/>
              <a:buChar char="•"/>
            </a:pPr>
            <a:r>
              <a:rPr lang="it-IT" smtClean="0"/>
              <a:t>l’</a:t>
            </a:r>
            <a:r>
              <a:rPr lang="it-IT" b="1" smtClean="0"/>
              <a:t>oggetto</a:t>
            </a:r>
            <a:r>
              <a:rPr lang="it-IT" smtClean="0"/>
              <a:t>;</a:t>
            </a:r>
          </a:p>
          <a:p>
            <a:pPr marL="449263" lvl="1" indent="-182563" eaLnBrk="1" hangingPunct="1">
              <a:lnSpc>
                <a:spcPct val="90000"/>
              </a:lnSpc>
              <a:buFontTx/>
              <a:buChar char="•"/>
            </a:pPr>
            <a:r>
              <a:rPr lang="it-IT" smtClean="0"/>
              <a:t>il</a:t>
            </a:r>
            <a:r>
              <a:rPr lang="it-IT" b="1" smtClean="0"/>
              <a:t> prezzo</a:t>
            </a:r>
            <a:r>
              <a:rPr lang="it-IT" smtClean="0"/>
              <a:t>.</a:t>
            </a:r>
          </a:p>
          <a:p>
            <a:pPr marL="266700" indent="-177800" eaLnBrk="1" hangingPunct="1">
              <a:lnSpc>
                <a:spcPct val="90000"/>
              </a:lnSpc>
              <a:buFontTx/>
              <a:buNone/>
            </a:pPr>
            <a:endParaRPr lang="it-IT" sz="1400" smtClean="0"/>
          </a:p>
          <a:p>
            <a:pPr marL="266700" indent="-177800" eaLnBrk="1" hangingPunct="1">
              <a:lnSpc>
                <a:spcPct val="90000"/>
              </a:lnSpc>
              <a:buClr>
                <a:schemeClr val="accent1"/>
              </a:buClr>
              <a:buFont typeface="Wingdings" pitchFamily="2" charset="2"/>
              <a:buChar char="§"/>
            </a:pPr>
            <a:r>
              <a:rPr lang="it-IT" sz="1400" smtClean="0"/>
              <a:t>Gli elementi </a:t>
            </a:r>
            <a:r>
              <a:rPr lang="it-IT" sz="1400" b="1" smtClean="0"/>
              <a:t>accessori </a:t>
            </a:r>
            <a:r>
              <a:rPr lang="it-IT" sz="1400" smtClean="0"/>
              <a:t>del contratto, che non sono essenziali per la validità dello stesso, possono rilevare ai fini della </a:t>
            </a:r>
            <a:r>
              <a:rPr lang="it-IT" sz="1400" b="1" smtClean="0"/>
              <a:t>tutela del credito</a:t>
            </a:r>
            <a:r>
              <a:rPr lang="it-IT" sz="1400" smtClean="0"/>
              <a:t>, in particolare quando:</a:t>
            </a:r>
          </a:p>
          <a:p>
            <a:pPr marL="449263" lvl="1" indent="-182563" eaLnBrk="1" hangingPunct="1">
              <a:lnSpc>
                <a:spcPct val="90000"/>
              </a:lnSpc>
              <a:buFontTx/>
              <a:buChar char="•"/>
            </a:pPr>
            <a:r>
              <a:rPr lang="it-IT" smtClean="0"/>
              <a:t>tutelano </a:t>
            </a:r>
            <a:r>
              <a:rPr lang="it-IT" u="sng" smtClean="0"/>
              <a:t>l’</a:t>
            </a:r>
            <a:r>
              <a:rPr lang="it-IT" b="1" u="sng" smtClean="0"/>
              <a:t>economicità</a:t>
            </a:r>
            <a:r>
              <a:rPr lang="it-IT" u="sng" smtClean="0"/>
              <a:t> del prezzo</a:t>
            </a:r>
            <a:r>
              <a:rPr lang="it-IT" smtClean="0"/>
              <a:t> del bene compravenduto;</a:t>
            </a:r>
          </a:p>
          <a:p>
            <a:pPr marL="449263" lvl="1" indent="-182563" eaLnBrk="1" hangingPunct="1">
              <a:lnSpc>
                <a:spcPct val="90000"/>
              </a:lnSpc>
              <a:buFontTx/>
              <a:buChar char="•"/>
            </a:pPr>
            <a:r>
              <a:rPr lang="it-IT" smtClean="0"/>
              <a:t>garantiscono </a:t>
            </a:r>
            <a:r>
              <a:rPr lang="it-IT" u="sng" smtClean="0"/>
              <a:t>l’</a:t>
            </a:r>
            <a:r>
              <a:rPr lang="it-IT" b="1" u="sng" smtClean="0"/>
              <a:t>esigibilità</a:t>
            </a:r>
            <a:r>
              <a:rPr lang="it-IT" u="sng" smtClean="0"/>
              <a:t> del credito</a:t>
            </a:r>
            <a:r>
              <a:rPr lang="it-IT" smtClean="0"/>
              <a:t>;</a:t>
            </a:r>
          </a:p>
          <a:p>
            <a:pPr marL="449263" lvl="1" indent="-182563" eaLnBrk="1" hangingPunct="1">
              <a:lnSpc>
                <a:spcPct val="90000"/>
              </a:lnSpc>
              <a:buFontTx/>
              <a:buChar char="•"/>
            </a:pPr>
            <a:r>
              <a:rPr lang="it-IT" smtClean="0"/>
              <a:t>determinano </a:t>
            </a:r>
            <a:r>
              <a:rPr lang="it-IT" u="sng" smtClean="0"/>
              <a:t>le </a:t>
            </a:r>
            <a:r>
              <a:rPr lang="it-IT" b="1" u="sng" smtClean="0"/>
              <a:t>condizioni </a:t>
            </a:r>
            <a:r>
              <a:rPr lang="it-IT" u="sng" smtClean="0"/>
              <a:t>del pagamento del prezzo</a:t>
            </a:r>
            <a:r>
              <a:rPr lang="it-IT" smtClean="0"/>
              <a:t>;</a:t>
            </a:r>
          </a:p>
          <a:p>
            <a:pPr marL="449263" lvl="1" indent="-182563" eaLnBrk="1" hangingPunct="1">
              <a:lnSpc>
                <a:spcPct val="90000"/>
              </a:lnSpc>
              <a:buFontTx/>
              <a:buChar char="•"/>
            </a:pPr>
            <a:r>
              <a:rPr lang="it-IT" smtClean="0"/>
              <a:t>determinano </a:t>
            </a:r>
            <a:r>
              <a:rPr lang="it-IT" u="sng" smtClean="0"/>
              <a:t>il </a:t>
            </a:r>
            <a:r>
              <a:rPr lang="it-IT" b="1" u="sng" smtClean="0"/>
              <a:t>tempo</a:t>
            </a:r>
            <a:r>
              <a:rPr lang="it-IT" u="sng" smtClean="0"/>
              <a:t> del pagamento del prezzo</a:t>
            </a:r>
            <a:r>
              <a:rPr lang="it-IT" smtClean="0"/>
              <a:t>.</a:t>
            </a:r>
          </a:p>
          <a:p>
            <a:pPr marL="449263" lvl="1" indent="-182563" eaLnBrk="1" hangingPunct="1">
              <a:lnSpc>
                <a:spcPct val="90000"/>
              </a:lnSpc>
            </a:pPr>
            <a:endParaRPr lang="it-IT" smtClean="0"/>
          </a:p>
          <a:p>
            <a:pPr marL="266700" indent="-177800" eaLnBrk="1" hangingPunct="1">
              <a:lnSpc>
                <a:spcPct val="90000"/>
              </a:lnSpc>
              <a:buFontTx/>
              <a:buNone/>
            </a:pPr>
            <a:endParaRPr lang="it-IT" sz="1400" smtClean="0"/>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4065" name="Titolo 1"/>
          <p:cNvSpPr>
            <a:spLocks noGrp="1"/>
          </p:cNvSpPr>
          <p:nvPr>
            <p:ph type="title" idx="4294967295"/>
          </p:nvPr>
        </p:nvSpPr>
        <p:spPr/>
        <p:txBody>
          <a:bodyPr/>
          <a:lstStyle/>
          <a:p>
            <a:pPr marL="361950" indent="-361950" eaLnBrk="1" hangingPunct="1"/>
            <a:r>
              <a:rPr lang="it-IT" smtClean="0"/>
              <a:t>1.2. GENESI DEL DIRITTO DI CREDITO - IL CONTRATTO</a:t>
            </a:r>
          </a:p>
        </p:txBody>
      </p:sp>
      <p:sp>
        <p:nvSpPr>
          <p:cNvPr id="2904066" name="Segnaposto testo 2"/>
          <p:cNvSpPr>
            <a:spLocks noGrp="1"/>
          </p:cNvSpPr>
          <p:nvPr>
            <p:ph type="body" sz="quarter" idx="4294967295"/>
          </p:nvPr>
        </p:nvSpPr>
        <p:spPr>
          <a:xfrm>
            <a:off x="250825" y="1628775"/>
            <a:ext cx="8642350" cy="4392613"/>
          </a:xfrm>
        </p:spPr>
        <p:txBody>
          <a:bodyPr/>
          <a:lstStyle/>
          <a:p>
            <a:pPr marL="266700" indent="-177800" eaLnBrk="1" hangingPunct="1">
              <a:spcBef>
                <a:spcPts val="300"/>
              </a:spcBef>
              <a:buClr>
                <a:schemeClr val="accent1"/>
              </a:buClr>
              <a:buFont typeface="Wingdings" pitchFamily="2" charset="2"/>
              <a:buChar char="§"/>
            </a:pPr>
            <a:r>
              <a:rPr lang="it-IT" sz="1400" b="1" smtClean="0"/>
              <a:t>Elementi essenziali ai fini della conclusione del contratto</a:t>
            </a:r>
          </a:p>
          <a:p>
            <a:pPr marL="449263" lvl="1" indent="-182563" eaLnBrk="1" hangingPunct="1">
              <a:spcBef>
                <a:spcPts val="300"/>
              </a:spcBef>
              <a:buFontTx/>
              <a:buChar char="•"/>
            </a:pPr>
            <a:r>
              <a:rPr lang="it-IT" smtClean="0"/>
              <a:t>La </a:t>
            </a:r>
            <a:r>
              <a:rPr lang="it-IT" b="1" smtClean="0"/>
              <a:t>forma</a:t>
            </a:r>
            <a:r>
              <a:rPr lang="it-IT" smtClean="0"/>
              <a:t> del contratto:</a:t>
            </a:r>
          </a:p>
          <a:p>
            <a:pPr marL="625475" lvl="2" indent="-176213" eaLnBrk="1" hangingPunct="1">
              <a:spcBef>
                <a:spcPts val="300"/>
              </a:spcBef>
              <a:buFont typeface="Arial" charset="0"/>
              <a:buChar char="−"/>
            </a:pPr>
            <a:r>
              <a:rPr lang="it-IT" sz="1200" u="sng" smtClean="0"/>
              <a:t>di regola</a:t>
            </a:r>
            <a:r>
              <a:rPr lang="it-IT" sz="1200" smtClean="0"/>
              <a:t> è:</a:t>
            </a:r>
          </a:p>
          <a:p>
            <a:pPr marL="808038" lvl="3" indent="-182563" eaLnBrk="1" hangingPunct="1">
              <a:spcBef>
                <a:spcPts val="300"/>
              </a:spcBef>
              <a:buFont typeface="Arial" charset="0"/>
              <a:buChar char="•"/>
            </a:pPr>
            <a:r>
              <a:rPr lang="it-IT" smtClean="0"/>
              <a:t>libera, nei Paesi occidentali;</a:t>
            </a:r>
          </a:p>
          <a:p>
            <a:pPr marL="808038" lvl="3" indent="-182563" eaLnBrk="1" hangingPunct="1">
              <a:spcBef>
                <a:spcPts val="300"/>
              </a:spcBef>
              <a:buFont typeface="Arial" charset="0"/>
              <a:buChar char="•"/>
            </a:pPr>
            <a:r>
              <a:rPr lang="it-IT" smtClean="0"/>
              <a:t>scritta, a pena di nullità, nei Paesi dell’ex Unione Sovietica, nei Paesi arabi ecc.</a:t>
            </a:r>
          </a:p>
          <a:p>
            <a:pPr marL="625475" lvl="2" indent="-176213" eaLnBrk="1" hangingPunct="1">
              <a:spcBef>
                <a:spcPts val="300"/>
              </a:spcBef>
              <a:buSzPct val="80000"/>
              <a:buFont typeface="Arial" charset="0"/>
              <a:buChar char="−"/>
            </a:pPr>
            <a:r>
              <a:rPr lang="it-IT" sz="1200" u="sng" smtClean="0"/>
              <a:t>Suggerimenti</a:t>
            </a:r>
            <a:r>
              <a:rPr lang="it-IT" sz="1200" smtClean="0"/>
              <a:t>: ai fini della tutela del credito, è opportuno regolamentare per iscritto ogni rilevante aspetto della genesi del credito mediante:</a:t>
            </a:r>
          </a:p>
          <a:p>
            <a:pPr marL="808038" lvl="3" indent="-182563" eaLnBrk="1" hangingPunct="1">
              <a:spcBef>
                <a:spcPts val="300"/>
              </a:spcBef>
              <a:buFont typeface="Arial" charset="0"/>
              <a:buAutoNum type="romanLcPeriod"/>
            </a:pPr>
            <a:r>
              <a:rPr lang="it-IT" smtClean="0"/>
              <a:t>la predisposizione di moduli di conferma d’ordine;</a:t>
            </a:r>
          </a:p>
          <a:p>
            <a:pPr marL="808038" lvl="3" indent="-182563" eaLnBrk="1" hangingPunct="1">
              <a:spcBef>
                <a:spcPts val="300"/>
              </a:spcBef>
              <a:buFont typeface="Arial" charset="0"/>
              <a:buAutoNum type="romanLcPeriod"/>
            </a:pPr>
            <a:r>
              <a:rPr lang="it-IT" smtClean="0"/>
              <a:t>la predisposizione di condizioni generali di vendita o di fornitura del servizio;</a:t>
            </a:r>
          </a:p>
          <a:p>
            <a:pPr marL="808038" lvl="3" indent="-182563" eaLnBrk="1" hangingPunct="1">
              <a:spcBef>
                <a:spcPts val="300"/>
              </a:spcBef>
              <a:buFont typeface="Arial" charset="0"/>
              <a:buAutoNum type="romanLcPeriod"/>
            </a:pPr>
            <a:r>
              <a:rPr lang="it-IT" smtClean="0"/>
              <a:t>la predisposizione e la conclusione di contratti (quadro).</a:t>
            </a:r>
          </a:p>
          <a:p>
            <a:pPr marL="449263" lvl="1" indent="-182563" eaLnBrk="1" hangingPunct="1">
              <a:spcBef>
                <a:spcPts val="300"/>
              </a:spcBef>
              <a:buFontTx/>
              <a:buChar char="•"/>
            </a:pPr>
            <a:r>
              <a:rPr lang="it-IT" smtClean="0"/>
              <a:t>L’</a:t>
            </a:r>
            <a:r>
              <a:rPr lang="it-IT" b="1" smtClean="0"/>
              <a:t>oggetto</a:t>
            </a:r>
            <a:r>
              <a:rPr lang="it-IT" smtClean="0"/>
              <a:t> del contratto:</a:t>
            </a:r>
          </a:p>
          <a:p>
            <a:pPr marL="625475" lvl="2" indent="-176213" eaLnBrk="1" hangingPunct="1">
              <a:spcBef>
                <a:spcPts val="300"/>
              </a:spcBef>
              <a:buFont typeface="Arial" charset="0"/>
              <a:buChar char="−"/>
            </a:pPr>
            <a:r>
              <a:rPr lang="it-IT" sz="1200" u="sng" smtClean="0"/>
              <a:t>Suggerimenti</a:t>
            </a:r>
            <a:r>
              <a:rPr lang="it-IT" sz="1200" smtClean="0"/>
              <a:t>: ai fini della tutela del credito è consigliabile procedere a: </a:t>
            </a:r>
          </a:p>
          <a:p>
            <a:pPr marL="808038" lvl="3" indent="-182563" eaLnBrk="1" hangingPunct="1">
              <a:spcBef>
                <a:spcPts val="300"/>
              </a:spcBef>
              <a:buFont typeface="Arial" charset="0"/>
              <a:buChar char="•"/>
            </a:pPr>
            <a:r>
              <a:rPr lang="it-IT" smtClean="0"/>
              <a:t>una individuazione dettagliata del prodotto/servizio compravenduto, mediante:</a:t>
            </a:r>
          </a:p>
          <a:p>
            <a:pPr marL="1074738" lvl="4" indent="-266700" eaLnBrk="1" hangingPunct="1">
              <a:spcBef>
                <a:spcPts val="300"/>
              </a:spcBef>
              <a:buSzPct val="80000"/>
              <a:buFont typeface="Arial" charset="0"/>
              <a:buChar char="♦"/>
            </a:pPr>
            <a:r>
              <a:rPr lang="it-IT" smtClean="0"/>
              <a:t>la descrizione merceologica dei prodotti;</a:t>
            </a:r>
          </a:p>
          <a:p>
            <a:pPr marL="1074738" lvl="4" indent="-266700" eaLnBrk="1" hangingPunct="1">
              <a:spcBef>
                <a:spcPts val="300"/>
              </a:spcBef>
              <a:buSzPct val="80000"/>
              <a:buFont typeface="Arial" charset="0"/>
              <a:buChar char="♦"/>
            </a:pPr>
            <a:r>
              <a:rPr lang="it-IT" smtClean="0"/>
              <a:t>l’indicazione delle caratteristiche qualitative dei prodotti;</a:t>
            </a:r>
          </a:p>
          <a:p>
            <a:pPr marL="1074738" lvl="4" indent="-266700" eaLnBrk="1" hangingPunct="1">
              <a:spcBef>
                <a:spcPts val="300"/>
              </a:spcBef>
              <a:buSzPct val="80000"/>
              <a:buFont typeface="Arial" charset="0"/>
              <a:buChar char="♦"/>
            </a:pPr>
            <a:r>
              <a:rPr lang="it-IT" smtClean="0"/>
              <a:t>l’indicazione delle specifiche tecniche dei prodotti;</a:t>
            </a:r>
          </a:p>
          <a:p>
            <a:pPr marL="1074738" lvl="4" indent="-266700" eaLnBrk="1" hangingPunct="1">
              <a:spcBef>
                <a:spcPts val="300"/>
              </a:spcBef>
              <a:buSzPct val="80000"/>
              <a:buFont typeface="Arial" charset="0"/>
              <a:buChar char="♦"/>
            </a:pPr>
            <a:r>
              <a:rPr lang="it-IT" smtClean="0"/>
              <a:t>l’indicazione dell’uso/destinazione specifica dei prodotti;</a:t>
            </a:r>
          </a:p>
          <a:p>
            <a:pPr marL="1074738" lvl="4" indent="-266700" eaLnBrk="1" hangingPunct="1">
              <a:spcBef>
                <a:spcPts val="300"/>
              </a:spcBef>
              <a:buSzPct val="80000"/>
              <a:buFont typeface="Arial" charset="0"/>
              <a:buChar char="♦"/>
            </a:pPr>
            <a:r>
              <a:rPr lang="it-IT" smtClean="0"/>
              <a:t>l’identificazione del campione;</a:t>
            </a:r>
          </a:p>
          <a:p>
            <a:pPr marL="808038" lvl="3" indent="-182563" eaLnBrk="1" hangingPunct="1">
              <a:spcBef>
                <a:spcPts val="300"/>
              </a:spcBef>
              <a:buFont typeface="Arial" charset="0"/>
              <a:buChar char="•"/>
            </a:pPr>
            <a:r>
              <a:rPr lang="it-IT" smtClean="0"/>
              <a:t>una determinazione dettagliata delle modalità di fornitura del prodotto/servizio.</a:t>
            </a: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5089" name="Titolo 1"/>
          <p:cNvSpPr>
            <a:spLocks noGrp="1"/>
          </p:cNvSpPr>
          <p:nvPr>
            <p:ph type="title" idx="4294967295"/>
          </p:nvPr>
        </p:nvSpPr>
        <p:spPr/>
        <p:txBody>
          <a:bodyPr/>
          <a:lstStyle/>
          <a:p>
            <a:pPr marL="361950" indent="-361950" eaLnBrk="1" hangingPunct="1"/>
            <a:r>
              <a:rPr lang="it-IT" smtClean="0"/>
              <a:t>1.2. GENESI DEL DIRITTO DI CREDITO - IL CONTRATTO</a:t>
            </a:r>
          </a:p>
        </p:txBody>
      </p:sp>
      <p:sp>
        <p:nvSpPr>
          <p:cNvPr id="2905090" name="Segnaposto testo 2"/>
          <p:cNvSpPr>
            <a:spLocks noGrp="1"/>
          </p:cNvSpPr>
          <p:nvPr>
            <p:ph type="body" sz="quarter" idx="4294967295"/>
          </p:nvPr>
        </p:nvSpPr>
        <p:spPr>
          <a:xfrm>
            <a:off x="250825" y="1628775"/>
            <a:ext cx="8642350" cy="4392613"/>
          </a:xfrm>
        </p:spPr>
        <p:txBody>
          <a:bodyPr/>
          <a:lstStyle/>
          <a:p>
            <a:pPr marL="180975" indent="-180975" eaLnBrk="1" hangingPunct="1">
              <a:buClr>
                <a:schemeClr val="accent1"/>
              </a:buClr>
              <a:buFont typeface="Wingdings" pitchFamily="2" charset="2"/>
              <a:buChar char="§"/>
            </a:pPr>
            <a:r>
              <a:rPr lang="it-IT" sz="1400" b="1" smtClean="0"/>
              <a:t>Elementi essenziali ai fini della conclusione del contratto</a:t>
            </a:r>
          </a:p>
          <a:p>
            <a:pPr marL="358775" lvl="1" indent="-176213" eaLnBrk="1" hangingPunct="1">
              <a:buFontTx/>
              <a:buChar char="•"/>
            </a:pPr>
            <a:r>
              <a:rPr lang="it-IT" smtClean="0"/>
              <a:t>La </a:t>
            </a:r>
            <a:r>
              <a:rPr lang="it-IT" b="1" smtClean="0"/>
              <a:t>determinazione del prezzo</a:t>
            </a:r>
            <a:r>
              <a:rPr lang="it-IT" smtClean="0"/>
              <a:t> del contratto:</a:t>
            </a:r>
          </a:p>
          <a:p>
            <a:pPr marL="541338" lvl="2" eaLnBrk="1" hangingPunct="1">
              <a:buFont typeface="Arial" charset="0"/>
              <a:buChar char="−"/>
            </a:pPr>
            <a:r>
              <a:rPr lang="it-IT" sz="1200" u="sng" smtClean="0"/>
              <a:t>negli ordinamenti di </a:t>
            </a:r>
            <a:r>
              <a:rPr lang="it-IT" sz="1200" i="1" u="sng" smtClean="0"/>
              <a:t>civil law</a:t>
            </a:r>
            <a:r>
              <a:rPr lang="it-IT" sz="1200" i="1" smtClean="0"/>
              <a:t>:</a:t>
            </a:r>
          </a:p>
          <a:p>
            <a:pPr marL="715963" lvl="3" indent="-174625" eaLnBrk="1" hangingPunct="1">
              <a:buFont typeface="Arial" charset="0"/>
              <a:buChar char="•"/>
            </a:pPr>
            <a:r>
              <a:rPr lang="it-IT" smtClean="0">
                <a:solidFill>
                  <a:srgbClr val="000000"/>
                </a:solidFill>
              </a:rPr>
              <a:t>la mancata determinazione del corrispettivo o di criteri atti a consentirne la determinazione, generalmente, si traduce nell’assenza di un elemento essenziale per la sussistenza di un contratto</a:t>
            </a:r>
            <a:r>
              <a:rPr lang="it-IT" smtClean="0"/>
              <a:t>;</a:t>
            </a:r>
          </a:p>
          <a:p>
            <a:pPr marL="541338" lvl="2" eaLnBrk="1" hangingPunct="1">
              <a:buFont typeface="Arial" charset="0"/>
              <a:buChar char="−"/>
            </a:pPr>
            <a:r>
              <a:rPr lang="it-IT" sz="1200" u="sng" smtClean="0"/>
              <a:t>negli ordinamenti di </a:t>
            </a:r>
            <a:r>
              <a:rPr lang="it-IT" sz="1200" i="1" u="sng" smtClean="0"/>
              <a:t>common law</a:t>
            </a:r>
            <a:r>
              <a:rPr lang="it-IT" sz="1200" smtClean="0"/>
              <a:t>:</a:t>
            </a:r>
          </a:p>
          <a:p>
            <a:pPr marL="715963" lvl="3" indent="-174625" eaLnBrk="1" hangingPunct="1">
              <a:buFont typeface="Arial" charset="0"/>
              <a:buChar char="•"/>
            </a:pPr>
            <a:r>
              <a:rPr lang="it-IT" smtClean="0"/>
              <a:t>è invece possibile ricorrere al concetto di </a:t>
            </a:r>
            <a:r>
              <a:rPr lang="it-IT" i="1" smtClean="0"/>
              <a:t>reasonable price</a:t>
            </a:r>
            <a:r>
              <a:rPr lang="it-IT" smtClean="0"/>
              <a:t>.</a:t>
            </a:r>
          </a:p>
          <a:p>
            <a:pPr marL="541338" lvl="2" eaLnBrk="1" hangingPunct="1">
              <a:buFont typeface="Arial" charset="0"/>
              <a:buChar char="−"/>
            </a:pPr>
            <a:r>
              <a:rPr lang="it-IT" sz="1200" u="sng" smtClean="0"/>
              <a:t>Suggerimenti</a:t>
            </a:r>
            <a:r>
              <a:rPr lang="it-IT" sz="1200" smtClean="0"/>
              <a:t>: per meglio tutelare il proprio credito è opportuno procedere a una chiara determinazione degli elementi ricompresi nel prezzo, tra i quali i più comuni sono:</a:t>
            </a:r>
          </a:p>
          <a:p>
            <a:pPr marL="715963" lvl="3" indent="-174625" algn="just">
              <a:buFont typeface="Arial" charset="0"/>
              <a:buChar char="•"/>
            </a:pPr>
            <a:r>
              <a:rPr lang="it-IT" smtClean="0">
                <a:solidFill>
                  <a:srgbClr val="000000"/>
                </a:solidFill>
              </a:rPr>
              <a:t>imposte, oneri doganali e altri oneri fiscali derivanti dal trasferimento del bene; </a:t>
            </a:r>
          </a:p>
          <a:p>
            <a:pPr marL="715963" lvl="3" indent="-174625" algn="just">
              <a:buFont typeface="Arial" charset="0"/>
              <a:buChar char="•"/>
            </a:pPr>
            <a:r>
              <a:rPr lang="it-IT" smtClean="0">
                <a:solidFill>
                  <a:srgbClr val="000000"/>
                </a:solidFill>
              </a:rPr>
              <a:t>imballaggio;</a:t>
            </a:r>
          </a:p>
          <a:p>
            <a:pPr marL="715963" lvl="3" indent="-174625" algn="just">
              <a:buFont typeface="Arial" charset="0"/>
              <a:buChar char="•"/>
            </a:pPr>
            <a:r>
              <a:rPr lang="it-IT" smtClean="0">
                <a:solidFill>
                  <a:srgbClr val="000000"/>
                </a:solidFill>
              </a:rPr>
              <a:t>costi di consegna, carico, scarico e immagazzinaggio;</a:t>
            </a:r>
          </a:p>
          <a:p>
            <a:pPr marL="715963" lvl="3" indent="-174625" algn="just">
              <a:buFont typeface="Arial" charset="0"/>
              <a:buChar char="•"/>
            </a:pPr>
            <a:r>
              <a:rPr lang="it-IT" smtClean="0">
                <a:solidFill>
                  <a:srgbClr val="000000"/>
                </a:solidFill>
              </a:rPr>
              <a:t>oneri assicurativi.</a:t>
            </a: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6113" name="Titolo 1"/>
          <p:cNvSpPr>
            <a:spLocks noGrp="1"/>
          </p:cNvSpPr>
          <p:nvPr>
            <p:ph type="title" idx="4294967295"/>
          </p:nvPr>
        </p:nvSpPr>
        <p:spPr/>
        <p:txBody>
          <a:bodyPr/>
          <a:lstStyle/>
          <a:p>
            <a:pPr marL="361950" indent="-361950" eaLnBrk="1" hangingPunct="1"/>
            <a:r>
              <a:rPr lang="it-IT" smtClean="0"/>
              <a:t>1.2. GENESI DEL DIRITTO DI CREDITO - IL CONTRATTO</a:t>
            </a:r>
          </a:p>
        </p:txBody>
      </p:sp>
      <p:sp>
        <p:nvSpPr>
          <p:cNvPr id="2906114" name="Segnaposto testo 2"/>
          <p:cNvSpPr>
            <a:spLocks noGrp="1"/>
          </p:cNvSpPr>
          <p:nvPr>
            <p:ph type="body" sz="quarter" idx="4294967295"/>
          </p:nvPr>
        </p:nvSpPr>
        <p:spPr>
          <a:xfrm>
            <a:off x="250825" y="1628775"/>
            <a:ext cx="8642350" cy="4392613"/>
          </a:xfrm>
        </p:spPr>
        <p:txBody>
          <a:bodyPr/>
          <a:lstStyle/>
          <a:p>
            <a:pPr marL="266700" indent="-177800" eaLnBrk="1" hangingPunct="1">
              <a:spcBef>
                <a:spcPts val="300"/>
              </a:spcBef>
              <a:buClr>
                <a:schemeClr val="accent1"/>
              </a:buClr>
              <a:buFont typeface="Wingdings" pitchFamily="2" charset="2"/>
              <a:buChar char="§"/>
            </a:pPr>
            <a:r>
              <a:rPr lang="it-IT" sz="1400" b="1" smtClean="0"/>
              <a:t>Elementi accessori ai fini della conclusione del contratto</a:t>
            </a:r>
          </a:p>
          <a:p>
            <a:pPr marL="449263" lvl="1" indent="-182563" eaLnBrk="1" hangingPunct="1">
              <a:spcBef>
                <a:spcPts val="300"/>
              </a:spcBef>
              <a:buFontTx/>
              <a:buChar char="•"/>
            </a:pPr>
            <a:r>
              <a:rPr lang="it-IT" smtClean="0"/>
              <a:t>Elementi che tutelano l</a:t>
            </a:r>
            <a:r>
              <a:rPr lang="it-IT" b="1" smtClean="0"/>
              <a:t>’economicità </a:t>
            </a:r>
            <a:r>
              <a:rPr lang="it-IT" smtClean="0"/>
              <a:t>del bene compravenduto:</a:t>
            </a:r>
          </a:p>
          <a:p>
            <a:pPr marL="625475" lvl="2" indent="-176213" eaLnBrk="1" hangingPunct="1">
              <a:spcBef>
                <a:spcPts val="300"/>
              </a:spcBef>
              <a:buFont typeface="Arial" charset="0"/>
              <a:buChar char="−"/>
            </a:pPr>
            <a:r>
              <a:rPr lang="it-IT" sz="1200" u="sng" smtClean="0"/>
              <a:t>clausola di revisione del prezzo</a:t>
            </a:r>
            <a:r>
              <a:rPr lang="it-IT" sz="1200" smtClean="0"/>
              <a:t>: con tale clausola vengono fissati i criteri di modifica dei prezzi (p.es. in relazione all’aumento/diminuzione </a:t>
            </a:r>
            <a:r>
              <a:rPr lang="it-IT" sz="1200" u="sng" smtClean="0"/>
              <a:t>del costo delle materie prime</a:t>
            </a:r>
            <a:r>
              <a:rPr lang="it-IT" sz="1200" smtClean="0"/>
              <a:t> e alla fluttuazione del </a:t>
            </a:r>
            <a:r>
              <a:rPr lang="it-IT" sz="1200" u="sng" smtClean="0"/>
              <a:t>tasso di cambio</a:t>
            </a:r>
            <a:r>
              <a:rPr lang="it-IT" sz="1200" smtClean="0"/>
              <a:t> oltre una soglia predeterminata) e le modalità di revisione dei prezzi (p.es. i tempi, le soglie </a:t>
            </a:r>
            <a:r>
              <a:rPr lang="it-IT" sz="1200" i="1" smtClean="0"/>
              <a:t>de minimis</a:t>
            </a:r>
            <a:r>
              <a:rPr lang="it-IT" sz="1200" smtClean="0"/>
              <a:t>, l’automaticità o meno dell’aggiustamento, le conseguenze in caso di mancato raggiungimento di un accordo sui nuovi prezzi).</a:t>
            </a:r>
          </a:p>
          <a:p>
            <a:pPr marL="808038" lvl="3" indent="-182563" eaLnBrk="1" hangingPunct="1">
              <a:spcBef>
                <a:spcPts val="300"/>
              </a:spcBef>
              <a:buFont typeface="Arial" charset="0"/>
              <a:buChar char="•"/>
            </a:pPr>
            <a:r>
              <a:rPr lang="it-IT" u="sng" smtClean="0"/>
              <a:t>Esempio di clausola di revisione dei prezzi:</a:t>
            </a:r>
            <a:r>
              <a:rPr lang="it-IT" smtClean="0"/>
              <a:t> </a:t>
            </a:r>
            <a:r>
              <a:rPr lang="it-IT" i="1" smtClean="0"/>
              <a:t>“La società Alfa e la società Beta convengono reciprocamente che i prezzi definiti nell’Allegato A del contratto, nonché la formula della loro revisione, sono stati concordati tra le Parti sulla base del rapporto di cambio euro-dollaro (sterlina) in vigore all’atto della sottoscrizione del contratto. </a:t>
            </a:r>
          </a:p>
          <a:p>
            <a:pPr marL="808038" lvl="3" indent="-182563" eaLnBrk="1" hangingPunct="1">
              <a:spcBef>
                <a:spcPts val="300"/>
              </a:spcBef>
              <a:buFont typeface="Arial" charset="0"/>
              <a:buNone/>
            </a:pPr>
            <a:r>
              <a:rPr lang="it-IT" i="1" smtClean="0"/>
              <a:t>	Qualora durante l’esecuzione delle forniture qui previste, in un qualsiasi trimestre, la media trimestrale del cambio euro-dollaro (sterlina) quale pubblicata dal quotidiano “Il Sole 24 Ore” nell’ultimo giorno dei mesi di marzo, giugno, settembre e dicembre di ogni anno dovesse mostrare una variazione, in aumento o in diminuzione, superiore al ...% rispetto al tasso di cambio di riferimento definito nell’Allegato A, le Parti”</a:t>
            </a:r>
          </a:p>
          <a:p>
            <a:pPr marL="982663" lvl="4" indent="-174625" eaLnBrk="1" hangingPunct="1">
              <a:spcBef>
                <a:spcPts val="300"/>
              </a:spcBef>
              <a:buSzPct val="80000"/>
              <a:buFont typeface="Arial" charset="0"/>
              <a:buChar char="♦"/>
            </a:pPr>
            <a:r>
              <a:rPr lang="it-IT" u="sng" smtClean="0"/>
              <a:t>soluzione A (revisione automatica)</a:t>
            </a:r>
            <a:r>
              <a:rPr lang="it-IT" smtClean="0"/>
              <a:t>: “</a:t>
            </a:r>
            <a:r>
              <a:rPr lang="it-IT" i="1" smtClean="0"/>
              <a:t>fin da ora si impegnano ad applicare nuovi prezzi, aumentati o diminuiti della stessa percentuale di variazione verificatasi nel cambio euro-dollaro (sterlina) nel trimestre di riferimento</a:t>
            </a:r>
            <a:r>
              <a:rPr lang="it-IT" smtClean="0"/>
              <a:t>”;</a:t>
            </a:r>
          </a:p>
          <a:p>
            <a:pPr marL="982663" lvl="4" indent="-174625" eaLnBrk="1" hangingPunct="1">
              <a:spcBef>
                <a:spcPts val="300"/>
              </a:spcBef>
              <a:buSzPct val="80000"/>
              <a:buFont typeface="Arial" charset="0"/>
              <a:buChar char="♦"/>
            </a:pPr>
            <a:r>
              <a:rPr lang="it-IT" u="sng" smtClean="0"/>
              <a:t>soluzione B (revisione rinegoziata)</a:t>
            </a:r>
            <a:r>
              <a:rPr lang="it-IT" smtClean="0"/>
              <a:t>: “</a:t>
            </a:r>
            <a:r>
              <a:rPr lang="it-IT" i="1" smtClean="0"/>
              <a:t>fin da ora si impegnano a rinegoziare ragionevolmente nuovi prezzi, fermo restando che durante tale negoziazione continueranno a essere applicati i prezzi precedentemente in vigore che, in caso di successivo accordo, verranno sottoposti a conguaglio. In caso di mancato accordo entro un termine ragionevole, la Parte danneggiata dal mutato rapporto di cambio avrà la facoltà di risolvere anticipatamente il presente contratto, con il preavviso e alle modalità di cui al successivo articolo…</a:t>
            </a:r>
            <a:r>
              <a:rPr lang="it-IT" smtClean="0"/>
              <a:t>”.</a:t>
            </a: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7137" name="Titolo 1"/>
          <p:cNvSpPr>
            <a:spLocks noGrp="1"/>
          </p:cNvSpPr>
          <p:nvPr>
            <p:ph type="title" idx="4294967295"/>
          </p:nvPr>
        </p:nvSpPr>
        <p:spPr/>
        <p:txBody>
          <a:bodyPr/>
          <a:lstStyle/>
          <a:p>
            <a:pPr marL="361950" indent="-361950" eaLnBrk="1" hangingPunct="1"/>
            <a:r>
              <a:rPr lang="it-IT" smtClean="0"/>
              <a:t>1.2. GENESI DEL DIRITTO DI CREDITO - IL CONTRATTO</a:t>
            </a:r>
          </a:p>
        </p:txBody>
      </p:sp>
      <p:sp>
        <p:nvSpPr>
          <p:cNvPr id="2907138" name="Segnaposto testo 2"/>
          <p:cNvSpPr>
            <a:spLocks noGrp="1"/>
          </p:cNvSpPr>
          <p:nvPr>
            <p:ph type="body" sz="quarter" idx="4294967295"/>
          </p:nvPr>
        </p:nvSpPr>
        <p:spPr>
          <a:xfrm>
            <a:off x="250825" y="1628775"/>
            <a:ext cx="8281988" cy="4392613"/>
          </a:xfrm>
        </p:spPr>
        <p:txBody>
          <a:bodyPr/>
          <a:lstStyle/>
          <a:p>
            <a:pPr marL="266700" indent="-180975" eaLnBrk="1" hangingPunct="1">
              <a:buClr>
                <a:schemeClr val="accent1"/>
              </a:buClr>
              <a:buFont typeface="Wingdings" pitchFamily="2" charset="2"/>
              <a:buChar char="§"/>
            </a:pPr>
            <a:r>
              <a:rPr lang="it-IT" sz="1400" b="1" smtClean="0"/>
              <a:t>Elementi accessori ai fini della conclusione del contratto</a:t>
            </a:r>
          </a:p>
          <a:p>
            <a:pPr marL="714375" lvl="1" indent="-171450" eaLnBrk="1" hangingPunct="1">
              <a:buFontTx/>
              <a:buChar char="•"/>
            </a:pPr>
            <a:r>
              <a:rPr lang="it-IT" smtClean="0"/>
              <a:t>Elementi che tutelano l</a:t>
            </a:r>
            <a:r>
              <a:rPr lang="it-IT" b="1" smtClean="0"/>
              <a:t>’economicità </a:t>
            </a:r>
            <a:r>
              <a:rPr lang="it-IT" smtClean="0"/>
              <a:t>del bene compravenduto:</a:t>
            </a:r>
            <a:endParaRPr lang="it-IT" u="sng" smtClean="0"/>
          </a:p>
          <a:p>
            <a:pPr marL="898525" lvl="2" eaLnBrk="1" hangingPunct="1">
              <a:buFont typeface="Arial" charset="0"/>
              <a:buChar char="−"/>
            </a:pPr>
            <a:r>
              <a:rPr lang="it-IT" sz="1200" u="sng" smtClean="0"/>
              <a:t>clausola di </a:t>
            </a:r>
            <a:r>
              <a:rPr lang="it-IT" sz="1200" i="1" u="sng" smtClean="0"/>
              <a:t>hardship</a:t>
            </a:r>
            <a:r>
              <a:rPr lang="it-IT" sz="1200" smtClean="0"/>
              <a:t>: tale clausola viene utilizzata per porre rimedio alle situazioni in cui, in conseguenza del verificarsi di un evento imprevedibile ed estraneo alla volontà delle parti, la prestazione sia divenuta talmente onerosa per la parte che dovrebbe eseguirla da rendere sostanzialmente iniqua la prosecuzione del rapporto contrattuale, almeno nei termini originariamente concordati tra le parti.</a:t>
            </a:r>
          </a:p>
          <a:p>
            <a:pPr marL="898525" lvl="2" eaLnBrk="1" hangingPunct="1">
              <a:buFont typeface="Arial" charset="0"/>
              <a:buNone/>
            </a:pPr>
            <a:r>
              <a:rPr lang="it-IT" sz="1200" smtClean="0"/>
              <a:t>	L’inserimento in contratto di una clausola di </a:t>
            </a:r>
            <a:r>
              <a:rPr lang="it-IT" sz="1200" i="1" smtClean="0"/>
              <a:t>hardship </a:t>
            </a:r>
            <a:r>
              <a:rPr lang="it-IT" sz="1200" smtClean="0"/>
              <a:t>è, quindi, finalizzato a riportare il rapporto contrattuale su livelli di equità iniziali;</a:t>
            </a:r>
          </a:p>
          <a:p>
            <a:pPr marL="1074738" lvl="3" indent="-176213" algn="just" eaLnBrk="1" hangingPunct="1">
              <a:buFont typeface="Arial" charset="0"/>
              <a:buChar char="•"/>
            </a:pPr>
            <a:r>
              <a:rPr lang="it-IT" u="sng" smtClean="0"/>
              <a:t>esempio di clausola di </a:t>
            </a:r>
            <a:r>
              <a:rPr lang="it-IT" i="1" u="sng" smtClean="0"/>
              <a:t>hardship</a:t>
            </a:r>
            <a:r>
              <a:rPr lang="it-IT" smtClean="0"/>
              <a:t>: </a:t>
            </a:r>
            <a:r>
              <a:rPr lang="it-IT" i="1" smtClean="0"/>
              <a:t>“Qualora, dopo la conclusione del contratto, una delle parti ritenga che il verificarsi di eventi qui non contemplati dalle parti e non attribuibili ad alcuna di esse, alteri in maniera sostanziale l’equilibrio degli interessi delle parti, tale parte potrà procedere a richiedere una revisione delle disposizioni del presente contratto”.</a:t>
            </a:r>
          </a:p>
          <a:p>
            <a:pPr marL="1074738" lvl="3" indent="-176213" algn="just" eaLnBrk="1" hangingPunct="1">
              <a:buFont typeface="Symbol" pitchFamily="18" charset="2"/>
              <a:buNone/>
            </a:pPr>
            <a:r>
              <a:rPr lang="it-IT" i="1" smtClean="0"/>
              <a:t>	“Le parti provvederanno, quindi, a consultarsi al fine di rivedere equamente quanto previsto dal presente contratto, in modo tale da assicurarsi che nessuna delle parti abbia a soffrire un eccessivo pregiudizio in conseguenza del caso di </a:t>
            </a:r>
            <a:r>
              <a:rPr lang="it-IT" smtClean="0"/>
              <a:t>hardship</a:t>
            </a:r>
            <a:r>
              <a:rPr lang="it-IT" i="1" smtClean="0"/>
              <a:t>”.</a:t>
            </a: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61" name="Titolo 1"/>
          <p:cNvSpPr>
            <a:spLocks noGrp="1"/>
          </p:cNvSpPr>
          <p:nvPr>
            <p:ph type="title" idx="4294967295"/>
          </p:nvPr>
        </p:nvSpPr>
        <p:spPr/>
        <p:txBody>
          <a:bodyPr/>
          <a:lstStyle/>
          <a:p>
            <a:pPr marL="361950" indent="-361950" eaLnBrk="1" hangingPunct="1"/>
            <a:r>
              <a:rPr lang="it-IT" smtClean="0"/>
              <a:t>1.2. GENESI DEL DIRITTO DI CREDITO - IL CONTRATTO</a:t>
            </a:r>
          </a:p>
        </p:txBody>
      </p:sp>
      <p:sp>
        <p:nvSpPr>
          <p:cNvPr id="2908162" name="Segnaposto testo 2"/>
          <p:cNvSpPr>
            <a:spLocks noGrp="1"/>
          </p:cNvSpPr>
          <p:nvPr>
            <p:ph type="body" sz="quarter" idx="4294967295"/>
          </p:nvPr>
        </p:nvSpPr>
        <p:spPr>
          <a:xfrm>
            <a:off x="250825" y="1628775"/>
            <a:ext cx="8642350" cy="4392613"/>
          </a:xfrm>
        </p:spPr>
        <p:txBody>
          <a:bodyPr/>
          <a:lstStyle/>
          <a:p>
            <a:pPr marL="266700" indent="-177800" eaLnBrk="1" hangingPunct="1">
              <a:buClr>
                <a:schemeClr val="accent1"/>
              </a:buClr>
              <a:buFont typeface="Wingdings" pitchFamily="2" charset="2"/>
              <a:buChar char="§"/>
            </a:pPr>
            <a:r>
              <a:rPr lang="it-IT" sz="1400" b="1" smtClean="0"/>
              <a:t>Elementi accessori ai fini della conclusione del contratto</a:t>
            </a:r>
          </a:p>
          <a:p>
            <a:pPr marL="449263" lvl="1" indent="-182563" eaLnBrk="1" hangingPunct="1">
              <a:buFontTx/>
              <a:buChar char="•"/>
            </a:pPr>
            <a:r>
              <a:rPr lang="it-IT" smtClean="0"/>
              <a:t>Elementi che garantiscono l’</a:t>
            </a:r>
            <a:r>
              <a:rPr lang="it-IT" b="1" smtClean="0"/>
              <a:t>esigibilità</a:t>
            </a:r>
            <a:r>
              <a:rPr lang="it-IT" smtClean="0"/>
              <a:t> del credito:</a:t>
            </a:r>
          </a:p>
          <a:p>
            <a:pPr marL="625475" lvl="2" indent="-176213" eaLnBrk="1" hangingPunct="1">
              <a:buFont typeface="Arial" charset="0"/>
              <a:buChar char="−"/>
            </a:pPr>
            <a:r>
              <a:rPr lang="it-IT" sz="1200" smtClean="0"/>
              <a:t>al fine di garantire che il proprio credito, derivante dal contratto, sia facilmente esigibile una volta scaduto, è </a:t>
            </a:r>
            <a:r>
              <a:rPr lang="it-IT" sz="1200" u="sng" smtClean="0"/>
              <a:t>consigliabile</a:t>
            </a:r>
            <a:r>
              <a:rPr lang="it-IT" sz="1200" smtClean="0"/>
              <a:t> redigere il contratto tenendo conto dei seguenti </a:t>
            </a:r>
            <a:r>
              <a:rPr lang="it-IT" sz="1200" u="sng" smtClean="0"/>
              <a:t>suggerimenti</a:t>
            </a:r>
            <a:r>
              <a:rPr lang="it-IT" sz="1200" smtClean="0"/>
              <a:t>:</a:t>
            </a:r>
          </a:p>
          <a:p>
            <a:pPr marL="808038" lvl="3" indent="-182563" eaLnBrk="1" hangingPunct="1">
              <a:buFont typeface="Arial" charset="0"/>
              <a:buChar char="•"/>
            </a:pPr>
            <a:r>
              <a:rPr lang="it-IT" smtClean="0"/>
              <a:t>disciplinare con attenzione le condizioni/eventi ai quali è/potrebbe essere subordinato il diritto di credito (consegna, collaudo ecc.);</a:t>
            </a:r>
          </a:p>
          <a:p>
            <a:pPr marL="808038" lvl="3" indent="-182563" eaLnBrk="1" hangingPunct="1">
              <a:buFont typeface="Arial" charset="0"/>
              <a:buChar char="•"/>
            </a:pPr>
            <a:r>
              <a:rPr lang="it-IT" smtClean="0"/>
              <a:t>in particolare (nel caso in cui si agisca come esportatore/fornitore):</a:t>
            </a:r>
          </a:p>
          <a:p>
            <a:pPr marL="982663" lvl="4" indent="-174625" eaLnBrk="1" hangingPunct="1">
              <a:buSzPct val="80000"/>
              <a:buFont typeface="Arial" charset="0"/>
              <a:buChar char="♦"/>
            </a:pPr>
            <a:r>
              <a:rPr lang="it-IT" smtClean="0"/>
              <a:t>determinare con precisione le modalità di accettazione/ispezione della merce; i termini di decadenza e di prescrizione per la denuncia dei vizi e delle non conformità;</a:t>
            </a:r>
          </a:p>
          <a:p>
            <a:pPr marL="982663" lvl="4" indent="-174625" eaLnBrk="1" hangingPunct="1">
              <a:buSzPct val="80000"/>
              <a:buFont typeface="Arial" charset="0"/>
              <a:buChar char="♦"/>
            </a:pPr>
            <a:r>
              <a:rPr lang="it-IT" smtClean="0"/>
              <a:t>prevedere, nei contratti di fornitura di impianti “chiavi in mano”: le modalità di svolgimento delle prove di funzionamento/collaudo; la facoltà per il fornitore di redigere il verbale di funzionamento/collaudo anche senza la partecipazione dei rappresentanti dell’acquirente; che gli impianti si considereranno accettati anche in assenza di espletamento delle prove di funzionamento/collaudo, in caso di utilizzo dell’impianto, da parte del compratore, ai fini per i quali è stato prodotto.</a:t>
            </a: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9185" name="Titolo 1"/>
          <p:cNvSpPr>
            <a:spLocks noGrp="1"/>
          </p:cNvSpPr>
          <p:nvPr>
            <p:ph type="title" idx="4294967295"/>
          </p:nvPr>
        </p:nvSpPr>
        <p:spPr/>
        <p:txBody>
          <a:bodyPr/>
          <a:lstStyle/>
          <a:p>
            <a:pPr marL="361950" indent="-361950" eaLnBrk="1" hangingPunct="1"/>
            <a:r>
              <a:rPr lang="it-IT" smtClean="0"/>
              <a:t>1.2. GENESI DEL DIRITTO DI CREDITO - IL CONTRATTO</a:t>
            </a:r>
          </a:p>
        </p:txBody>
      </p:sp>
      <p:sp>
        <p:nvSpPr>
          <p:cNvPr id="2909186" name="Segnaposto testo 2"/>
          <p:cNvSpPr>
            <a:spLocks noGrp="1"/>
          </p:cNvSpPr>
          <p:nvPr>
            <p:ph type="body" sz="quarter" idx="4294967295"/>
          </p:nvPr>
        </p:nvSpPr>
        <p:spPr>
          <a:xfrm>
            <a:off x="250825" y="1628775"/>
            <a:ext cx="8642350" cy="4392613"/>
          </a:xfrm>
        </p:spPr>
        <p:txBody>
          <a:bodyPr/>
          <a:lstStyle/>
          <a:p>
            <a:pPr marL="266700" indent="-177800" eaLnBrk="1" hangingPunct="1">
              <a:buClr>
                <a:schemeClr val="accent1"/>
              </a:buClr>
              <a:buFont typeface="Wingdings" pitchFamily="2" charset="2"/>
              <a:buChar char="§"/>
            </a:pPr>
            <a:r>
              <a:rPr lang="it-IT" sz="1400" b="1" smtClean="0"/>
              <a:t>Elementi accessori ai fini della conclusione del contratto</a:t>
            </a:r>
          </a:p>
          <a:p>
            <a:pPr marL="449263" lvl="1" indent="-182563" eaLnBrk="1" hangingPunct="1">
              <a:buFontTx/>
              <a:buChar char="•"/>
            </a:pPr>
            <a:r>
              <a:rPr lang="it-IT" smtClean="0"/>
              <a:t>Elementi che determinano le </a:t>
            </a:r>
            <a:r>
              <a:rPr lang="it-IT" b="1" smtClean="0"/>
              <a:t>condizioni</a:t>
            </a:r>
            <a:r>
              <a:rPr lang="it-IT" smtClean="0"/>
              <a:t> del pagamento del prezzo:</a:t>
            </a:r>
          </a:p>
          <a:p>
            <a:pPr marL="625475" lvl="2" indent="-176213" eaLnBrk="1" hangingPunct="1">
              <a:buFont typeface="Arial" charset="0"/>
              <a:buChar char="−"/>
            </a:pPr>
            <a:r>
              <a:rPr lang="it-IT" sz="1200" smtClean="0"/>
              <a:t>per meglio tutelare il proprio credito, si </a:t>
            </a:r>
            <a:r>
              <a:rPr lang="it-IT" sz="1200" u="sng" smtClean="0"/>
              <a:t>consiglia</a:t>
            </a:r>
            <a:r>
              <a:rPr lang="it-IT" sz="1200" smtClean="0"/>
              <a:t> di determinare le condizioni di pagamento della merce compravenduta/del servizio prestato solo dopo aver esaminato i risultati delle indagini, condotte dall’esportatore, su:</a:t>
            </a:r>
          </a:p>
          <a:p>
            <a:pPr marL="808038" lvl="3" indent="-182563" eaLnBrk="1" hangingPunct="1">
              <a:buFontTx/>
              <a:buChar char="•"/>
            </a:pPr>
            <a:r>
              <a:rPr lang="it-IT" smtClean="0"/>
              <a:t>l’affidabilità e la solvibilità della controparte estera e/o del proprio </a:t>
            </a:r>
            <a:r>
              <a:rPr lang="it-IT" i="1" smtClean="0"/>
              <a:t>partner</a:t>
            </a:r>
            <a:r>
              <a:rPr lang="it-IT" smtClean="0"/>
              <a:t>;</a:t>
            </a:r>
          </a:p>
          <a:p>
            <a:pPr marL="808038" lvl="3" indent="-182563" eaLnBrk="1" hangingPunct="1">
              <a:buFontTx/>
              <a:buChar char="•"/>
            </a:pPr>
            <a:r>
              <a:rPr lang="it-IT" smtClean="0"/>
              <a:t>il rischio Paese;</a:t>
            </a:r>
          </a:p>
          <a:p>
            <a:pPr marL="625475" lvl="2" indent="-176213" eaLnBrk="1" hangingPunct="1">
              <a:buFont typeface="Arial" charset="0"/>
              <a:buChar char="−"/>
            </a:pPr>
            <a:r>
              <a:rPr lang="it-IT" sz="1200" smtClean="0"/>
              <a:t>alcuni </a:t>
            </a:r>
            <a:r>
              <a:rPr lang="it-IT" sz="1200" u="sng" smtClean="0"/>
              <a:t>suggerimenti</a:t>
            </a:r>
            <a:r>
              <a:rPr lang="it-IT" sz="1200" smtClean="0"/>
              <a:t> per la determinazione delle condizioni di pagamento del prezzo:</a:t>
            </a:r>
          </a:p>
          <a:p>
            <a:pPr marL="808038" lvl="3" indent="-182563" eaLnBrk="1" hangingPunct="1">
              <a:buFontTx/>
              <a:buChar char="•"/>
            </a:pPr>
            <a:r>
              <a:rPr lang="it-IT" smtClean="0"/>
              <a:t>non lasciare alla controparte estera piena discrezionalità di scegliere e di definire le condizioni di pagamento;</a:t>
            </a:r>
          </a:p>
          <a:p>
            <a:pPr marL="808038" lvl="3" indent="-182563" eaLnBrk="1" hangingPunct="1">
              <a:buFontTx/>
              <a:buChar char="•"/>
            </a:pPr>
            <a:r>
              <a:rPr lang="it-IT" smtClean="0"/>
              <a:t>definire in modo preciso la forma tecnica e il tempo di pagamento;</a:t>
            </a:r>
          </a:p>
          <a:p>
            <a:pPr marL="808038" lvl="3" indent="-182563" eaLnBrk="1" hangingPunct="1">
              <a:buFontTx/>
              <a:buChar char="•"/>
            </a:pPr>
            <a:r>
              <a:rPr lang="it-IT" smtClean="0"/>
              <a:t>raccogliere informazioni sulla banca che l’acquirente estero utilizzerà per il trasferimento;</a:t>
            </a:r>
          </a:p>
          <a:p>
            <a:pPr marL="808038" lvl="3" indent="-182563" eaLnBrk="1" hangingPunct="1">
              <a:buFontTx/>
              <a:buChar char="•"/>
            </a:pPr>
            <a:r>
              <a:rPr lang="it-IT" smtClean="0"/>
              <a:t>esaminare la valuta contrattuale per gestire poi il rischio di cambio;</a:t>
            </a:r>
          </a:p>
          <a:p>
            <a:pPr marL="808038" lvl="3" indent="-182563" eaLnBrk="1" hangingPunct="1">
              <a:buFontTx/>
              <a:buChar char="•"/>
            </a:pPr>
            <a:r>
              <a:rPr lang="it-IT" smtClean="0"/>
              <a:t>concordare, nel caso di pagamento a mezzo credito documentario, il contenuto/articolazione che dovrà avere il credito documentario e la data entro cui lo stesso dovrà essere notificato;</a:t>
            </a:r>
          </a:p>
          <a:p>
            <a:pPr marL="808038" lvl="3" indent="-182563" eaLnBrk="1" hangingPunct="1">
              <a:buFontTx/>
              <a:buChar char="•"/>
            </a:pPr>
            <a:r>
              <a:rPr lang="it-IT" smtClean="0"/>
              <a:t>concordare la data entro cui dovrà pervenire l’eventuale garanzia bancaria e/o la </a:t>
            </a:r>
            <a:r>
              <a:rPr lang="it-IT" i="1" smtClean="0"/>
              <a:t>stand-by letter of credit</a:t>
            </a:r>
            <a:r>
              <a:rPr lang="it-IT" smtClean="0"/>
              <a:t> e il loro contenuto.</a:t>
            </a: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0209" name="Titolo 1"/>
          <p:cNvSpPr>
            <a:spLocks noGrp="1"/>
          </p:cNvSpPr>
          <p:nvPr>
            <p:ph type="title" idx="4294967295"/>
          </p:nvPr>
        </p:nvSpPr>
        <p:spPr/>
        <p:txBody>
          <a:bodyPr/>
          <a:lstStyle/>
          <a:p>
            <a:pPr marL="361950" indent="-361950" eaLnBrk="1" hangingPunct="1"/>
            <a:r>
              <a:rPr lang="it-IT" smtClean="0"/>
              <a:t>1.2. GENESI DEL DIRITTO DI CREDITO - IL CONTRATTO</a:t>
            </a:r>
          </a:p>
        </p:txBody>
      </p:sp>
      <p:sp>
        <p:nvSpPr>
          <p:cNvPr id="2910210" name="Segnaposto testo 2"/>
          <p:cNvSpPr>
            <a:spLocks noGrp="1"/>
          </p:cNvSpPr>
          <p:nvPr>
            <p:ph type="body" sz="quarter" idx="4294967295"/>
          </p:nvPr>
        </p:nvSpPr>
        <p:spPr>
          <a:xfrm>
            <a:off x="250825" y="1628775"/>
            <a:ext cx="8642350" cy="4392613"/>
          </a:xfrm>
        </p:spPr>
        <p:txBody>
          <a:bodyPr/>
          <a:lstStyle/>
          <a:p>
            <a:pPr marL="266700" indent="-177800" eaLnBrk="1" hangingPunct="1">
              <a:buClr>
                <a:schemeClr val="accent1"/>
              </a:buClr>
              <a:buFont typeface="Wingdings" pitchFamily="2" charset="2"/>
              <a:buChar char="§"/>
            </a:pPr>
            <a:r>
              <a:rPr lang="it-IT" sz="1400" b="1" smtClean="0"/>
              <a:t>Elementi accessori ai fini della conclusione del contratto</a:t>
            </a:r>
          </a:p>
          <a:p>
            <a:pPr marL="714375" lvl="1" indent="-173038" eaLnBrk="1" hangingPunct="1">
              <a:buFontTx/>
              <a:buChar char="•"/>
            </a:pPr>
            <a:r>
              <a:rPr lang="it-IT" smtClean="0"/>
              <a:t>Elementi che determinano il </a:t>
            </a:r>
            <a:r>
              <a:rPr lang="it-IT" b="1" smtClean="0"/>
              <a:t>tempo</a:t>
            </a:r>
            <a:r>
              <a:rPr lang="it-IT" smtClean="0"/>
              <a:t> del pagamento del prezzo:</a:t>
            </a:r>
          </a:p>
          <a:p>
            <a:pPr marL="898525" lvl="2" eaLnBrk="1" hangingPunct="1">
              <a:buFont typeface="Arial" charset="0"/>
              <a:buChar char="−"/>
            </a:pPr>
            <a:r>
              <a:rPr lang="it-IT" sz="1200" u="sng" smtClean="0"/>
              <a:t>pagamento anticipato</a:t>
            </a:r>
            <a:r>
              <a:rPr lang="it-IT" sz="1200" smtClean="0"/>
              <a:t>:</a:t>
            </a:r>
          </a:p>
          <a:p>
            <a:pPr marL="1074738" lvl="3" indent="-176213" eaLnBrk="1" hangingPunct="1">
              <a:buFont typeface="Arial" charset="0"/>
              <a:buChar char="•"/>
            </a:pPr>
            <a:r>
              <a:rPr lang="it-IT" smtClean="0"/>
              <a:t>è, in generale, la soluzione ottimale per il venditore/fornitore;</a:t>
            </a:r>
          </a:p>
          <a:p>
            <a:pPr marL="1074738" lvl="3" indent="-176213" eaLnBrk="1" hangingPunct="1">
              <a:buFont typeface="Arial" charset="0"/>
              <a:buChar char="•"/>
            </a:pPr>
            <a:r>
              <a:rPr lang="it-IT" smtClean="0"/>
              <a:t>è spesso condizionato (soprattutto nei contratti di fornitura di macchinari/impianti di notevole valore) alla presentazione da parte del venditore di un </a:t>
            </a:r>
            <a:r>
              <a:rPr lang="it-IT" i="1" smtClean="0"/>
              <a:t>advance payment guarantee bond</a:t>
            </a:r>
            <a:r>
              <a:rPr lang="it-IT" smtClean="0"/>
              <a:t>;</a:t>
            </a:r>
          </a:p>
          <a:p>
            <a:pPr marL="1257300" lvl="4" indent="-182563" eaLnBrk="1" hangingPunct="1">
              <a:buSzPct val="80000"/>
              <a:buFont typeface="Arial" charset="0"/>
              <a:buChar char="♦"/>
            </a:pPr>
            <a:r>
              <a:rPr lang="it-IT" smtClean="0"/>
              <a:t>trattasi di una garanzia con la quale la banca del venditore si impegna a riconoscere al compratore/cliente l’importo pagato, da quest’ultimo, in anticipo, in caso di mancata spedizione dei beni/espletamento del servizio.</a:t>
            </a:r>
          </a:p>
          <a:p>
            <a:pPr marL="898525" lvl="2" eaLnBrk="1" hangingPunct="1">
              <a:buFont typeface="Arial" charset="0"/>
              <a:buChar char="−"/>
            </a:pPr>
            <a:r>
              <a:rPr lang="it-IT" sz="1200" u="sng" smtClean="0"/>
              <a:t>pagamento contestuale - </a:t>
            </a:r>
            <a:r>
              <a:rPr lang="it-IT" sz="1200" i="1" u="sng" smtClean="0"/>
              <a:t>cash on delivery</a:t>
            </a:r>
            <a:r>
              <a:rPr lang="it-IT" sz="1200" u="sng" smtClean="0"/>
              <a:t> (C.O.D.</a:t>
            </a:r>
            <a:r>
              <a:rPr lang="it-IT" sz="1200" smtClean="0"/>
              <a:t>):</a:t>
            </a:r>
          </a:p>
          <a:p>
            <a:pPr marL="1074738" lvl="3" indent="-176213" eaLnBrk="1" hangingPunct="1">
              <a:buFont typeface="Arial" charset="0"/>
              <a:buChar char="•"/>
            </a:pPr>
            <a:r>
              <a:rPr lang="it-IT" smtClean="0"/>
              <a:t>è utilizzato soprattutto per le spedizioni via camion in ambito europeo;</a:t>
            </a:r>
          </a:p>
          <a:p>
            <a:pPr marL="1074738" lvl="3" indent="-176213" eaLnBrk="1" hangingPunct="1">
              <a:buFont typeface="Arial" charset="0"/>
              <a:buChar char="•"/>
            </a:pPr>
            <a:r>
              <a:rPr lang="it-IT" smtClean="0"/>
              <a:t>è una tipologia di pagamento che impone al venditore, se vuole avere il controllo dell’operazione, la gestione del trasporto delle merci;</a:t>
            </a:r>
          </a:p>
          <a:p>
            <a:pPr marL="1074738" lvl="3" indent="-176213" eaLnBrk="1" hangingPunct="1">
              <a:buFont typeface="Arial" charset="0"/>
              <a:buChar char="•"/>
            </a:pPr>
            <a:r>
              <a:rPr lang="it-IT" u="sng" smtClean="0"/>
              <a:t>suggerimenti</a:t>
            </a:r>
            <a:r>
              <a:rPr lang="it-IT" smtClean="0"/>
              <a:t>:</a:t>
            </a:r>
          </a:p>
          <a:p>
            <a:pPr marL="1257300" lvl="4" indent="-182563" eaLnBrk="1" hangingPunct="1">
              <a:buSzPct val="80000"/>
              <a:buFont typeface="Arial" charset="0"/>
              <a:buChar char="♦"/>
            </a:pPr>
            <a:r>
              <a:rPr lang="it-IT" smtClean="0"/>
              <a:t>utilizzare il sistema C.O.D. solo quando la consegna è vincolata al ricevimento dell’attestazione bancaria di avvenuto pagamento a favore del venditore/fornitore;</a:t>
            </a:r>
          </a:p>
          <a:p>
            <a:pPr marL="1257300" lvl="4" indent="-182563" eaLnBrk="1" hangingPunct="1">
              <a:buSzPct val="80000"/>
              <a:buFont typeface="Arial" charset="0"/>
              <a:buChar char="♦"/>
            </a:pPr>
            <a:r>
              <a:rPr lang="it-IT" smtClean="0"/>
              <a:t>utilizzare il sistema C.O.D. concordando con il compratore termini di resa diversi da </a:t>
            </a:r>
            <a:r>
              <a:rPr lang="it-IT" i="1" smtClean="0"/>
              <a:t>Ex Works</a:t>
            </a:r>
            <a:r>
              <a:rPr lang="it-IT" smtClean="0"/>
              <a:t> e da quelli di cui al gruppo </a:t>
            </a:r>
            <a:r>
              <a:rPr lang="it-IT" i="1" smtClean="0"/>
              <a:t>free</a:t>
            </a:r>
            <a:r>
              <a:rPr lang="it-IT" smtClean="0"/>
              <a:t>;</a:t>
            </a:r>
          </a:p>
          <a:p>
            <a:pPr marL="1257300" lvl="4" indent="-182563" eaLnBrk="1" hangingPunct="1">
              <a:buSzPct val="80000"/>
              <a:buFont typeface="Arial" charset="0"/>
              <a:buChar char="♦"/>
            </a:pPr>
            <a:r>
              <a:rPr lang="it-IT" smtClean="0"/>
              <a:t>incaricare lo spedizioniere con lettera di istruzioni chiara, possibilmente restituita da quest’ultimo controfirmata per accettazione, ove si specifica, tra l’altro, che lo spedizioniere sarà ritenuto responsabile per danni subiti dall’esportatore in conseguenza del mancato rispetto delle istruzioni.</a:t>
            </a: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1233" name="Titolo 1"/>
          <p:cNvSpPr>
            <a:spLocks noGrp="1"/>
          </p:cNvSpPr>
          <p:nvPr>
            <p:ph type="title" idx="4294967295"/>
          </p:nvPr>
        </p:nvSpPr>
        <p:spPr/>
        <p:txBody>
          <a:bodyPr/>
          <a:lstStyle/>
          <a:p>
            <a:pPr marL="361950" indent="-361950" eaLnBrk="1" hangingPunct="1"/>
            <a:r>
              <a:rPr lang="it-IT" smtClean="0"/>
              <a:t>1.2. GENESI DEL DIRITTO DI CREDITO - IL CONTRATTO</a:t>
            </a:r>
          </a:p>
        </p:txBody>
      </p:sp>
      <p:sp>
        <p:nvSpPr>
          <p:cNvPr id="2911234" name="Segnaposto testo 2"/>
          <p:cNvSpPr>
            <a:spLocks noGrp="1"/>
          </p:cNvSpPr>
          <p:nvPr>
            <p:ph type="body" sz="quarter" idx="4294967295"/>
          </p:nvPr>
        </p:nvSpPr>
        <p:spPr>
          <a:xfrm>
            <a:off x="250825" y="1628775"/>
            <a:ext cx="8642350" cy="4824413"/>
          </a:xfrm>
        </p:spPr>
        <p:txBody>
          <a:bodyPr/>
          <a:lstStyle/>
          <a:p>
            <a:pPr marL="180975" indent="-180975" eaLnBrk="1" hangingPunct="1">
              <a:buClr>
                <a:schemeClr val="accent1"/>
              </a:buClr>
              <a:buFont typeface="Wingdings" pitchFamily="2" charset="2"/>
              <a:buChar char="§"/>
            </a:pPr>
            <a:r>
              <a:rPr lang="it-IT" sz="1400" b="1" smtClean="0"/>
              <a:t>Elementi accessori ai fini della conclusione del contratto</a:t>
            </a:r>
          </a:p>
          <a:p>
            <a:pPr marL="542925" lvl="1" indent="-182563" eaLnBrk="1" hangingPunct="1">
              <a:buFontTx/>
              <a:buChar char="•"/>
            </a:pPr>
            <a:r>
              <a:rPr lang="it-IT" smtClean="0"/>
              <a:t>Elementi che determinano il </a:t>
            </a:r>
            <a:r>
              <a:rPr lang="it-IT" b="1" smtClean="0"/>
              <a:t>tempo</a:t>
            </a:r>
            <a:r>
              <a:rPr lang="it-IT" smtClean="0"/>
              <a:t> del pagamento del prezzo:</a:t>
            </a:r>
            <a:endParaRPr lang="it-IT" u="sng" smtClean="0"/>
          </a:p>
          <a:p>
            <a:pPr marL="895350" lvl="2" indent="-173038" eaLnBrk="1" hangingPunct="1">
              <a:buFont typeface="Arial" charset="0"/>
              <a:buChar char="−"/>
            </a:pPr>
            <a:r>
              <a:rPr lang="it-IT" sz="1200" u="sng" smtClean="0"/>
              <a:t>pagamento posticipato</a:t>
            </a:r>
            <a:r>
              <a:rPr lang="it-IT" sz="1200" smtClean="0"/>
              <a:t>: è la soluzione ottimale per il compratore. Nel valutare l’opportunità di concedere al compratore una dilazione di pagamento rispetto alla consegna della merce, occorre considerare diverse categorie di rischio:</a:t>
            </a:r>
          </a:p>
          <a:p>
            <a:pPr marL="1257300" lvl="3" indent="-182563" eaLnBrk="1" hangingPunct="1">
              <a:buFontTx/>
              <a:buChar char="•"/>
            </a:pPr>
            <a:r>
              <a:rPr lang="it-IT" u="sng" smtClean="0"/>
              <a:t>rischio organizzativo</a:t>
            </a:r>
            <a:r>
              <a:rPr lang="it-IT" smtClean="0"/>
              <a:t>: capacità e onere di gestione del credito da parte dell’impresa;</a:t>
            </a:r>
          </a:p>
          <a:p>
            <a:pPr marL="1257300" lvl="3" indent="-182563" eaLnBrk="1" hangingPunct="1">
              <a:buFontTx/>
              <a:buChar char="•"/>
            </a:pPr>
            <a:r>
              <a:rPr lang="it-IT" u="sng" smtClean="0"/>
              <a:t>rischio economico</a:t>
            </a:r>
            <a:r>
              <a:rPr lang="it-IT" smtClean="0"/>
              <a:t>: capacità e oneri finanziari relativi alla gestione del credito e conseguenze dell’insoluto;</a:t>
            </a:r>
          </a:p>
          <a:p>
            <a:pPr marL="1257300" lvl="3" indent="-182563" eaLnBrk="1" hangingPunct="1">
              <a:buFontTx/>
              <a:buChar char="•"/>
            </a:pPr>
            <a:r>
              <a:rPr lang="it-IT" u="sng" smtClean="0"/>
              <a:t>rischio commerciale</a:t>
            </a:r>
            <a:r>
              <a:rPr lang="it-IT" smtClean="0"/>
              <a:t>: per determinare questo rischio è necessario effettuare un bilanciamento tra il rischio organizzativo-economico e il beneficio legato alla conclusione dell’affare;</a:t>
            </a:r>
          </a:p>
          <a:p>
            <a:pPr marL="1257300" lvl="3" indent="-182563" eaLnBrk="1" hangingPunct="1">
              <a:buFontTx/>
              <a:buChar char="•"/>
            </a:pPr>
            <a:r>
              <a:rPr lang="it-IT" u="sng" smtClean="0"/>
              <a:t>rischio Paese</a:t>
            </a:r>
            <a:r>
              <a:rPr lang="it-IT" smtClean="0"/>
              <a:t>, che si articola in:</a:t>
            </a:r>
          </a:p>
          <a:p>
            <a:pPr marL="1524000" lvl="4" indent="-266700" eaLnBrk="1" hangingPunct="1">
              <a:buSzPct val="80000"/>
              <a:buFont typeface="Arial" charset="0"/>
              <a:buChar char="♦"/>
            </a:pPr>
            <a:r>
              <a:rPr lang="it-IT" smtClean="0"/>
              <a:t>rischio </a:t>
            </a:r>
            <a:r>
              <a:rPr lang="it-IT" b="1" smtClean="0"/>
              <a:t>sovrano</a:t>
            </a:r>
            <a:r>
              <a:rPr lang="it-IT" smtClean="0"/>
              <a:t>: capacità (o volontà) del debitore sovrano di onorare i propri impegni;</a:t>
            </a:r>
          </a:p>
          <a:p>
            <a:pPr marL="1524000" lvl="4" indent="-266700" eaLnBrk="1" hangingPunct="1">
              <a:buSzPct val="80000"/>
              <a:buFont typeface="Arial" charset="0"/>
              <a:buChar char="♦"/>
            </a:pPr>
            <a:r>
              <a:rPr lang="it-IT" smtClean="0"/>
              <a:t>rischio </a:t>
            </a:r>
            <a:r>
              <a:rPr lang="it-IT" b="1" smtClean="0"/>
              <a:t>politico</a:t>
            </a:r>
            <a:r>
              <a:rPr lang="it-IT" smtClean="0"/>
              <a:t>: eventi di natura non economica derivanti da conflitti, mutamenti istituzionali e atti unilaterali dei governi;</a:t>
            </a:r>
          </a:p>
          <a:p>
            <a:pPr marL="1524000" lvl="4" indent="-266700" eaLnBrk="1" hangingPunct="1">
              <a:buSzPct val="80000"/>
              <a:buFont typeface="Arial" charset="0"/>
              <a:buChar char="♦"/>
            </a:pPr>
            <a:r>
              <a:rPr lang="it-IT" smtClean="0"/>
              <a:t>rischio </a:t>
            </a:r>
            <a:r>
              <a:rPr lang="it-IT" b="1" smtClean="0"/>
              <a:t>economico</a:t>
            </a:r>
            <a:r>
              <a:rPr lang="it-IT" smtClean="0"/>
              <a:t>: fattori che influenzano la crescita quali la politica economica, il grado di apertura dell’economia, l’andamento delle ragioni di scambio del Paese;</a:t>
            </a:r>
          </a:p>
          <a:p>
            <a:pPr marL="1524000" lvl="4" indent="-266700" eaLnBrk="1" hangingPunct="1">
              <a:buSzPct val="80000"/>
              <a:buFont typeface="Arial" charset="0"/>
              <a:buChar char="♦"/>
            </a:pPr>
            <a:r>
              <a:rPr lang="it-IT" smtClean="0"/>
              <a:t>rischio </a:t>
            </a:r>
            <a:r>
              <a:rPr lang="it-IT" b="1" smtClean="0"/>
              <a:t>trasferimento</a:t>
            </a:r>
            <a:r>
              <a:rPr lang="it-IT" smtClean="0"/>
              <a:t>: restrizioni sui movimenti di capitali e sul rimpatrio di dividendi e profitti;</a:t>
            </a:r>
          </a:p>
          <a:p>
            <a:pPr marL="1524000" lvl="4" indent="-266700" eaLnBrk="1" hangingPunct="1">
              <a:buSzPct val="80000"/>
              <a:buFont typeface="Arial" charset="0"/>
              <a:buChar char="♦"/>
            </a:pPr>
            <a:r>
              <a:rPr lang="it-IT" smtClean="0"/>
              <a:t>rischio di </a:t>
            </a:r>
            <a:r>
              <a:rPr lang="it-IT" b="1" smtClean="0"/>
              <a:t>posizione</a:t>
            </a:r>
            <a:r>
              <a:rPr lang="it-IT" smtClean="0"/>
              <a:t>: effetti di contagio che possono provenire da Paesi vicini o con caratteristiche simili.</a:t>
            </a:r>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2257" name="Titolo 1"/>
          <p:cNvSpPr>
            <a:spLocks noGrp="1"/>
          </p:cNvSpPr>
          <p:nvPr>
            <p:ph type="title" idx="4294967295"/>
          </p:nvPr>
        </p:nvSpPr>
        <p:spPr/>
        <p:txBody>
          <a:bodyPr/>
          <a:lstStyle/>
          <a:p>
            <a:pPr marL="457200" indent="-457200" eaLnBrk="1" hangingPunct="1">
              <a:tabLst>
                <a:tab pos="628650" algn="l"/>
              </a:tabLst>
            </a:pPr>
            <a:r>
              <a:rPr lang="it-IT" smtClean="0"/>
              <a:t>1.3. 	GENESI DEL DIRITTO DI CREDITO – </a:t>
            </a:r>
            <a:br>
              <a:rPr lang="it-IT" smtClean="0"/>
            </a:br>
            <a:r>
              <a:rPr lang="it-IT" smtClean="0"/>
              <a:t>	LA LEGGE APPLICABILE</a:t>
            </a:r>
          </a:p>
        </p:txBody>
      </p:sp>
      <p:sp>
        <p:nvSpPr>
          <p:cNvPr id="2912258" name="Segnaposto testo 2"/>
          <p:cNvSpPr>
            <a:spLocks noGrp="1"/>
          </p:cNvSpPr>
          <p:nvPr>
            <p:ph type="body" sz="quarter" idx="4294967295"/>
          </p:nvPr>
        </p:nvSpPr>
        <p:spPr>
          <a:xfrm>
            <a:off x="250825" y="1628775"/>
            <a:ext cx="8642350" cy="4392613"/>
          </a:xfrm>
        </p:spPr>
        <p:txBody>
          <a:bodyPr/>
          <a:lstStyle/>
          <a:p>
            <a:pPr marL="266700" indent="-177800" eaLnBrk="1" hangingPunct="1">
              <a:spcBef>
                <a:spcPts val="300"/>
              </a:spcBef>
              <a:buClr>
                <a:schemeClr val="accent1"/>
              </a:buClr>
              <a:buFont typeface="Wingdings" pitchFamily="2" charset="2"/>
              <a:buChar char="§"/>
            </a:pPr>
            <a:r>
              <a:rPr lang="it-IT" sz="1400" smtClean="0"/>
              <a:t>Qualora si concluda un contratto internazionale (p.es. tra società di due Paesi diversi, o con prestazioni da effettuare in un Paese straniero) vi è il rischio che, se le parti non si accordano espressamente per l’applicazione della legge italiana, il rapporto venga regolato dalla </a:t>
            </a:r>
            <a:r>
              <a:rPr lang="it-IT" sz="1400" b="1" smtClean="0"/>
              <a:t>normativa di un Paese straniero</a:t>
            </a:r>
            <a:r>
              <a:rPr lang="it-IT" sz="1400" smtClean="0"/>
              <a:t>.</a:t>
            </a:r>
          </a:p>
          <a:p>
            <a:pPr marL="266700" indent="-177800" eaLnBrk="1" hangingPunct="1">
              <a:spcBef>
                <a:spcPts val="300"/>
              </a:spcBef>
              <a:buClr>
                <a:schemeClr val="accent1"/>
              </a:buClr>
              <a:buFont typeface="Wingdings" pitchFamily="2" charset="2"/>
              <a:buChar char="§"/>
            </a:pPr>
            <a:r>
              <a:rPr lang="it-IT" sz="1400" smtClean="0"/>
              <a:t>Per agevolare la possibilità di vedere concretamente soddisfatto un credito nascente da un contratto internazionale, è importante prestare attenzione ai criteri con cui verrà individuata al </a:t>
            </a:r>
            <a:r>
              <a:rPr lang="it-IT" sz="1400" b="1" smtClean="0"/>
              <a:t>legge applicabile </a:t>
            </a:r>
            <a:r>
              <a:rPr lang="it-IT" sz="1400" smtClean="0"/>
              <a:t>a quel rapporto contrattuale. </a:t>
            </a:r>
          </a:p>
          <a:p>
            <a:pPr marL="266700" indent="-177800" eaLnBrk="1" hangingPunct="1">
              <a:spcBef>
                <a:spcPts val="300"/>
              </a:spcBef>
              <a:buClr>
                <a:schemeClr val="accent1"/>
              </a:buClr>
              <a:buFont typeface="Wingdings" pitchFamily="2" charset="2"/>
              <a:buChar char="§"/>
            </a:pPr>
            <a:r>
              <a:rPr lang="it-IT" sz="1400" smtClean="0"/>
              <a:t>Dalla legge applicabile al contratto dipendono, infatti, importanti aspetti legati alla possibilità di tutelare il proprio credito, che influenzano:</a:t>
            </a:r>
          </a:p>
          <a:p>
            <a:pPr marL="449263" lvl="1" indent="-182563" eaLnBrk="1" hangingPunct="1">
              <a:spcBef>
                <a:spcPts val="300"/>
              </a:spcBef>
              <a:buFontTx/>
              <a:buChar char="•"/>
            </a:pPr>
            <a:r>
              <a:rPr lang="it-IT" smtClean="0"/>
              <a:t>i </a:t>
            </a:r>
            <a:r>
              <a:rPr lang="it-IT" u="sng" smtClean="0"/>
              <a:t>vincoli</a:t>
            </a:r>
            <a:r>
              <a:rPr lang="it-IT" smtClean="0"/>
              <a:t> e gli </a:t>
            </a:r>
            <a:r>
              <a:rPr lang="it-IT" u="sng" smtClean="0"/>
              <a:t>obblighi</a:t>
            </a:r>
            <a:r>
              <a:rPr lang="it-IT" smtClean="0"/>
              <a:t> che graveranno sulle parti del rapporto contrattuale;</a:t>
            </a:r>
            <a:endParaRPr lang="it-IT" u="sng" smtClean="0"/>
          </a:p>
          <a:p>
            <a:pPr marL="449263" lvl="1" indent="-182563" eaLnBrk="1" hangingPunct="1">
              <a:spcBef>
                <a:spcPts val="300"/>
              </a:spcBef>
              <a:buFontTx/>
              <a:buChar char="•"/>
            </a:pPr>
            <a:r>
              <a:rPr lang="it-IT" smtClean="0"/>
              <a:t>la </a:t>
            </a:r>
            <a:r>
              <a:rPr lang="it-IT" u="sng" smtClean="0"/>
              <a:t>certezza</a:t>
            </a:r>
            <a:r>
              <a:rPr lang="it-IT" smtClean="0"/>
              <a:t> del creditore di poter recuperare le somme dovute;</a:t>
            </a:r>
          </a:p>
          <a:p>
            <a:pPr marL="449263" lvl="1" indent="-182563" eaLnBrk="1" hangingPunct="1">
              <a:spcBef>
                <a:spcPts val="300"/>
              </a:spcBef>
              <a:buFontTx/>
              <a:buChar char="•"/>
            </a:pPr>
            <a:r>
              <a:rPr lang="it-IT" smtClean="0"/>
              <a:t>la </a:t>
            </a:r>
            <a:r>
              <a:rPr lang="it-IT" u="sng" smtClean="0"/>
              <a:t>rapidità</a:t>
            </a:r>
            <a:r>
              <a:rPr lang="it-IT" smtClean="0"/>
              <a:t> con cui il creditore potrà recuperare le somme dovute;</a:t>
            </a:r>
          </a:p>
          <a:p>
            <a:pPr marL="449263" lvl="1" indent="-182563" eaLnBrk="1" hangingPunct="1">
              <a:spcBef>
                <a:spcPts val="300"/>
              </a:spcBef>
              <a:buFontTx/>
              <a:buChar char="•"/>
            </a:pPr>
            <a:r>
              <a:rPr lang="it-IT" smtClean="0"/>
              <a:t>gli </a:t>
            </a:r>
            <a:r>
              <a:rPr lang="it-IT" u="sng" smtClean="0"/>
              <a:t>istituti</a:t>
            </a:r>
            <a:r>
              <a:rPr lang="it-IT" smtClean="0"/>
              <a:t> e gli </a:t>
            </a:r>
            <a:r>
              <a:rPr lang="it-IT" u="sng" smtClean="0"/>
              <a:t>strumenti</a:t>
            </a:r>
            <a:r>
              <a:rPr lang="it-IT" smtClean="0"/>
              <a:t> a disposizione del creditore per recuperare le somme dovute.</a:t>
            </a:r>
          </a:p>
          <a:p>
            <a:pPr marL="266700" indent="-177800" eaLnBrk="1" hangingPunct="1">
              <a:spcBef>
                <a:spcPts val="300"/>
              </a:spcBef>
              <a:buClr>
                <a:schemeClr val="accent1"/>
              </a:buClr>
              <a:buFont typeface="Wingdings" pitchFamily="2" charset="2"/>
              <a:buChar char="§"/>
            </a:pPr>
            <a:r>
              <a:rPr lang="it-IT" sz="1400" smtClean="0"/>
              <a:t>Per determinare la legge applicabile a un contratto è possibile far ricorso a normative di carattere:</a:t>
            </a:r>
          </a:p>
          <a:p>
            <a:pPr marL="449263" lvl="1" indent="-182563" eaLnBrk="1" hangingPunct="1">
              <a:spcBef>
                <a:spcPts val="300"/>
              </a:spcBef>
              <a:buFontTx/>
              <a:buChar char="•"/>
            </a:pPr>
            <a:r>
              <a:rPr lang="it-IT" u="sng" smtClean="0"/>
              <a:t>internazionale</a:t>
            </a:r>
            <a:r>
              <a:rPr lang="it-IT" smtClean="0"/>
              <a:t>: tra cui la Convenzione di Roma del 19/06/1980 sulla legge applicabile alle obbligazioni contrattuali;</a:t>
            </a:r>
          </a:p>
          <a:p>
            <a:pPr marL="449263" lvl="1" indent="-182563" eaLnBrk="1" hangingPunct="1">
              <a:spcBef>
                <a:spcPts val="300"/>
              </a:spcBef>
              <a:buFontTx/>
              <a:buChar char="•"/>
            </a:pPr>
            <a:r>
              <a:rPr lang="it-IT" u="sng" smtClean="0"/>
              <a:t>comunitario</a:t>
            </a:r>
            <a:r>
              <a:rPr lang="it-IT" smtClean="0"/>
              <a:t>: tra cui il Regolamento CE n. 593/2008 sulla legge applicabile alle obbligazioni contrattuali – Roma I;</a:t>
            </a:r>
          </a:p>
          <a:p>
            <a:pPr marL="449263" lvl="1" indent="-182563" eaLnBrk="1" hangingPunct="1">
              <a:spcBef>
                <a:spcPts val="300"/>
              </a:spcBef>
              <a:buFontTx/>
              <a:buChar char="•"/>
            </a:pPr>
            <a:r>
              <a:rPr lang="it-IT" u="sng" smtClean="0"/>
              <a:t>nazionale</a:t>
            </a:r>
            <a:r>
              <a:rPr lang="it-IT" smtClean="0"/>
              <a:t>: la legge 31/03/1995, n. 218 (riforma del sistema italiano di diritto internazionale privato).</a:t>
            </a:r>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3281" name="Titolo 1"/>
          <p:cNvSpPr>
            <a:spLocks noGrp="1"/>
          </p:cNvSpPr>
          <p:nvPr>
            <p:ph type="title" idx="4294967295"/>
          </p:nvPr>
        </p:nvSpPr>
        <p:spPr/>
        <p:txBody>
          <a:bodyPr/>
          <a:lstStyle/>
          <a:p>
            <a:pPr marL="457200" indent="-457200" eaLnBrk="1" hangingPunct="1">
              <a:tabLst>
                <a:tab pos="628650" algn="l"/>
              </a:tabLst>
            </a:pPr>
            <a:r>
              <a:rPr lang="it-IT" smtClean="0"/>
              <a:t>1.4. 	GENESI DEL DIRITTO DI CREDITO – </a:t>
            </a:r>
            <a:br>
              <a:rPr lang="it-IT" smtClean="0"/>
            </a:br>
            <a:r>
              <a:rPr lang="it-IT" smtClean="0"/>
              <a:t>	LA GIURISDIZIONE</a:t>
            </a:r>
          </a:p>
        </p:txBody>
      </p:sp>
      <p:sp>
        <p:nvSpPr>
          <p:cNvPr id="2913282" name="Segnaposto testo 2"/>
          <p:cNvSpPr>
            <a:spLocks noGrp="1"/>
          </p:cNvSpPr>
          <p:nvPr>
            <p:ph type="body" sz="quarter" idx="4294967295"/>
          </p:nvPr>
        </p:nvSpPr>
        <p:spPr>
          <a:xfrm>
            <a:off x="250825" y="1628775"/>
            <a:ext cx="8642350" cy="4679950"/>
          </a:xfrm>
        </p:spPr>
        <p:txBody>
          <a:bodyPr/>
          <a:lstStyle/>
          <a:p>
            <a:pPr marL="266700" indent="-177800" eaLnBrk="1" hangingPunct="1">
              <a:lnSpc>
                <a:spcPct val="90000"/>
              </a:lnSpc>
              <a:buClr>
                <a:schemeClr val="accent1"/>
              </a:buClr>
              <a:buFont typeface="Wingdings" pitchFamily="2" charset="2"/>
              <a:buChar char="§"/>
            </a:pPr>
            <a:r>
              <a:rPr lang="it-IT" sz="1400" smtClean="0"/>
              <a:t>In caso di controversia in merito a un diritto di credito nascente da un contratto internazionale, è importante sapere </a:t>
            </a:r>
            <a:r>
              <a:rPr lang="it-IT" sz="1400" u="sng" smtClean="0"/>
              <a:t>come individuare il </a:t>
            </a:r>
            <a:r>
              <a:rPr lang="it-IT" sz="1400" b="1" u="sng" smtClean="0"/>
              <a:t>giudice</a:t>
            </a:r>
            <a:r>
              <a:rPr lang="it-IT" sz="1400" smtClean="0"/>
              <a:t> presso il quale far valere, legittimamente, i propri diritti.</a:t>
            </a:r>
          </a:p>
          <a:p>
            <a:pPr marL="266700" indent="-177800" eaLnBrk="1" hangingPunct="1">
              <a:lnSpc>
                <a:spcPct val="90000"/>
              </a:lnSpc>
              <a:buClr>
                <a:schemeClr val="accent1"/>
              </a:buClr>
              <a:buFont typeface="Wingdings" pitchFamily="2" charset="2"/>
              <a:buChar char="§"/>
            </a:pPr>
            <a:r>
              <a:rPr lang="it-IT" sz="1400" smtClean="0"/>
              <a:t>La determinazione della </a:t>
            </a:r>
            <a:r>
              <a:rPr lang="it-IT" sz="1400" b="1" smtClean="0"/>
              <a:t>giurisdizione</a:t>
            </a:r>
            <a:r>
              <a:rPr lang="it-IT" sz="1400" smtClean="0"/>
              <a:t> competente può essere effettuata mediante:</a:t>
            </a:r>
          </a:p>
          <a:p>
            <a:pPr marL="449263" lvl="1" indent="-182563" eaLnBrk="1" hangingPunct="1">
              <a:lnSpc>
                <a:spcPct val="90000"/>
              </a:lnSpc>
              <a:buFontTx/>
              <a:buChar char="•"/>
            </a:pPr>
            <a:r>
              <a:rPr lang="it-IT" smtClean="0"/>
              <a:t>l’accordo delle parti, espressamente indicato in contratto;</a:t>
            </a:r>
          </a:p>
          <a:p>
            <a:pPr marL="449263" lvl="1" indent="-182563" eaLnBrk="1" hangingPunct="1">
              <a:lnSpc>
                <a:spcPct val="90000"/>
              </a:lnSpc>
              <a:buFontTx/>
              <a:buChar char="•"/>
            </a:pPr>
            <a:r>
              <a:rPr lang="it-IT" smtClean="0"/>
              <a:t>una Convenzione internazionale o la normativa comunitaria, qualora applicabili alla fattispecie concreta (cfr. </a:t>
            </a:r>
            <a:r>
              <a:rPr lang="it-IT" i="1" smtClean="0"/>
              <a:t>infra, sub </a:t>
            </a:r>
            <a:r>
              <a:rPr lang="it-IT" smtClean="0"/>
              <a:t>4);</a:t>
            </a:r>
          </a:p>
          <a:p>
            <a:pPr marL="266700" indent="-177800" eaLnBrk="1" hangingPunct="1">
              <a:lnSpc>
                <a:spcPct val="90000"/>
              </a:lnSpc>
              <a:buClr>
                <a:schemeClr val="accent1"/>
              </a:buClr>
              <a:buFont typeface="Wingdings" pitchFamily="2" charset="2"/>
              <a:buChar char="§"/>
            </a:pPr>
            <a:r>
              <a:rPr lang="it-IT" sz="1400" smtClean="0"/>
              <a:t>Nel caso in cui il giudice non sia individuato di comune accordo tra le parti, e non sia applicabile una Convenzione internazionale o la normativa comunitaria, sarà il giudice adito per primo a valutare la sua competenza a decidere la controversia, in base alle norme di diritto internazionale privato che riterrà applicabili al rapporto.</a:t>
            </a:r>
          </a:p>
          <a:p>
            <a:pPr marL="266700" indent="-177800" eaLnBrk="1" hangingPunct="1">
              <a:lnSpc>
                <a:spcPct val="90000"/>
              </a:lnSpc>
              <a:buClr>
                <a:schemeClr val="accent1"/>
              </a:buClr>
              <a:buFont typeface="Wingdings" pitchFamily="2" charset="2"/>
              <a:buChar char="§"/>
            </a:pPr>
            <a:r>
              <a:rPr lang="it-IT" sz="1400" smtClean="0"/>
              <a:t>Predeterminare la giurisdizione competente a decidere una controversia che sorga da un contratto internazionale è molto importante in quanto, </a:t>
            </a:r>
            <a:r>
              <a:rPr lang="it-IT" sz="1400" i="1" smtClean="0"/>
              <a:t>inter alia</a:t>
            </a:r>
            <a:r>
              <a:rPr lang="it-IT" sz="1400" smtClean="0"/>
              <a:t>:</a:t>
            </a:r>
          </a:p>
          <a:p>
            <a:pPr marL="449263" lvl="1" indent="-182563" eaLnBrk="1" hangingPunct="1">
              <a:lnSpc>
                <a:spcPct val="90000"/>
              </a:lnSpc>
              <a:buFontTx/>
              <a:buChar char="•"/>
            </a:pPr>
            <a:r>
              <a:rPr lang="it-IT" smtClean="0"/>
              <a:t>impedirà che la controversia sorta successivamente alla conclusione del contratto sia radicata presso un giudice “sgradito” al creditore, ad esempio: </a:t>
            </a:r>
          </a:p>
          <a:p>
            <a:pPr marL="625475" lvl="2" indent="-176213" eaLnBrk="1" hangingPunct="1">
              <a:lnSpc>
                <a:spcPct val="90000"/>
              </a:lnSpc>
              <a:buFont typeface="Arial" charset="0"/>
              <a:buChar char="−"/>
            </a:pPr>
            <a:r>
              <a:rPr lang="it-IT" sz="1200" smtClean="0"/>
              <a:t>presso un giudice situato in un Paese lontano dalla sede legale del creditore, oppure </a:t>
            </a:r>
          </a:p>
          <a:p>
            <a:pPr marL="625475" lvl="2" indent="-176213" eaLnBrk="1" hangingPunct="1">
              <a:lnSpc>
                <a:spcPct val="90000"/>
              </a:lnSpc>
              <a:buFont typeface="Arial" charset="0"/>
              <a:buChar char="−"/>
            </a:pPr>
            <a:r>
              <a:rPr lang="it-IT" sz="1200" smtClean="0"/>
              <a:t>dove gli organi giurisdizionali non sono dotati di sufficiente autonomia e indipendenza.</a:t>
            </a:r>
          </a:p>
          <a:p>
            <a:pPr marL="266700" indent="-177800" eaLnBrk="1" hangingPunct="1">
              <a:lnSpc>
                <a:spcPct val="90000"/>
              </a:lnSpc>
              <a:buClr>
                <a:schemeClr val="accent1"/>
              </a:buClr>
              <a:buFont typeface="Wingdings" pitchFamily="2" charset="2"/>
              <a:buChar char="§"/>
            </a:pPr>
            <a:r>
              <a:rPr lang="it-IT" sz="1400" smtClean="0"/>
              <a:t>La scelta della giurisdizione competente è strategica in relazione alla successiva fase di riconoscimento ed esecuzione forzata: ad esempio, se il creditore è a conoscenza del fatto che il debitore ha tutti i suoi beni negli Stati Uniti, converrà radicare la controversia presso in giudice statunitense e avviare direttamente la procedura di esecuzione forzata </a:t>
            </a:r>
            <a:r>
              <a:rPr lang="it-IT" sz="1400" i="1" smtClean="0"/>
              <a:t>in loco</a:t>
            </a:r>
            <a:r>
              <a:rPr lang="it-IT" sz="1400" smtClean="0"/>
              <a:t>, piuttosto che radicare la controversia in Italia, e poi dover avviare le complesse procedure di riconoscimento della sentenza negli Stati Uniti, al fine di poter avviare un procedimento di esecuzione forzata sui beni del debitore.</a:t>
            </a:r>
          </a:p>
          <a:p>
            <a:pPr marL="449263" lvl="1" indent="-182563" eaLnBrk="1" hangingPunct="1"/>
            <a:endParaRPr lang="it-IT" smtClean="0"/>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4305" name="Titolo 1"/>
          <p:cNvSpPr>
            <a:spLocks noGrp="1"/>
          </p:cNvSpPr>
          <p:nvPr>
            <p:ph type="title" idx="4294967295"/>
          </p:nvPr>
        </p:nvSpPr>
        <p:spPr>
          <a:xfrm>
            <a:off x="223838" y="549275"/>
            <a:ext cx="8858250" cy="863600"/>
          </a:xfrm>
        </p:spPr>
        <p:txBody>
          <a:bodyPr/>
          <a:lstStyle/>
          <a:p>
            <a:pPr eaLnBrk="1" hangingPunct="1">
              <a:tabLst>
                <a:tab pos="628650" algn="l"/>
              </a:tabLst>
            </a:pPr>
            <a:r>
              <a:rPr lang="it-IT" smtClean="0"/>
              <a:t>1.4. 	GENESI DEL DIRITTO DI CREDITO – </a:t>
            </a:r>
            <a:br>
              <a:rPr lang="it-IT" smtClean="0"/>
            </a:br>
            <a:r>
              <a:rPr lang="it-IT" smtClean="0"/>
              <a:t>	LA GIURISDIZIONE</a:t>
            </a:r>
          </a:p>
        </p:txBody>
      </p:sp>
      <p:sp>
        <p:nvSpPr>
          <p:cNvPr id="2914306" name="Segnaposto contenuto 2"/>
          <p:cNvSpPr txBox="1">
            <a:spLocks/>
          </p:cNvSpPr>
          <p:nvPr/>
        </p:nvSpPr>
        <p:spPr bwMode="auto">
          <a:xfrm>
            <a:off x="107950" y="1793875"/>
            <a:ext cx="8713788" cy="4321175"/>
          </a:xfrm>
          <a:prstGeom prst="rect">
            <a:avLst/>
          </a:prstGeom>
          <a:noFill/>
          <a:ln w="9525">
            <a:noFill/>
            <a:miter lim="800000"/>
            <a:headEnd/>
            <a:tailEnd/>
          </a:ln>
        </p:spPr>
        <p:txBody>
          <a:bodyPr/>
          <a:lstStyle/>
          <a:p>
            <a:pPr algn="r"/>
            <a:endParaRPr lang="it-IT" sz="1400" i="1">
              <a:ea typeface="MS PGothic"/>
              <a:cs typeface="MS PGothic"/>
            </a:endParaRPr>
          </a:p>
        </p:txBody>
      </p:sp>
      <p:sp>
        <p:nvSpPr>
          <p:cNvPr id="2914307" name="CasellaDiTesto 1"/>
          <p:cNvSpPr txBox="1">
            <a:spLocks noChangeArrowheads="1"/>
          </p:cNvSpPr>
          <p:nvPr/>
        </p:nvSpPr>
        <p:spPr bwMode="auto">
          <a:xfrm>
            <a:off x="179388" y="3500438"/>
            <a:ext cx="8713787" cy="369887"/>
          </a:xfrm>
          <a:prstGeom prst="rect">
            <a:avLst/>
          </a:prstGeom>
          <a:noFill/>
          <a:ln w="9525">
            <a:noFill/>
            <a:miter lim="800000"/>
            <a:headEnd/>
            <a:tailEnd/>
          </a:ln>
        </p:spPr>
        <p:txBody>
          <a:bodyPr>
            <a:spAutoFit/>
          </a:bodyPr>
          <a:lstStyle/>
          <a:p>
            <a:endParaRPr lang="it-IT"/>
          </a:p>
        </p:txBody>
      </p:sp>
      <p:sp>
        <p:nvSpPr>
          <p:cNvPr id="2914308" name="Segnaposto testo 2"/>
          <p:cNvSpPr txBox="1">
            <a:spLocks/>
          </p:cNvSpPr>
          <p:nvPr/>
        </p:nvSpPr>
        <p:spPr bwMode="auto">
          <a:xfrm>
            <a:off x="250825" y="1619250"/>
            <a:ext cx="8642350" cy="4473575"/>
          </a:xfrm>
          <a:prstGeom prst="rect">
            <a:avLst/>
          </a:prstGeom>
          <a:noFill/>
          <a:ln w="9525">
            <a:noFill/>
            <a:miter lim="800000"/>
            <a:headEnd/>
            <a:tailEnd/>
          </a:ln>
        </p:spPr>
        <p:txBody>
          <a:bodyPr/>
          <a:lstStyle/>
          <a:p>
            <a:pPr marL="714375" lvl="3" indent="-352425" algn="just" eaLnBrk="0" hangingPunct="0">
              <a:spcBef>
                <a:spcPts val="400"/>
              </a:spcBef>
              <a:buClr>
                <a:srgbClr val="68B500"/>
              </a:buClr>
              <a:buFont typeface="Wingdings" pitchFamily="2" charset="2"/>
              <a:buChar char="§"/>
            </a:pPr>
            <a:endParaRPr lang="it-IT" sz="1600">
              <a:ea typeface="MS PGothic"/>
              <a:cs typeface="MS PGothic"/>
            </a:endParaRPr>
          </a:p>
        </p:txBody>
      </p:sp>
      <p:sp>
        <p:nvSpPr>
          <p:cNvPr id="2914309" name="CasellaDiTesto 2"/>
          <p:cNvSpPr txBox="1">
            <a:spLocks noChangeArrowheads="1"/>
          </p:cNvSpPr>
          <p:nvPr/>
        </p:nvSpPr>
        <p:spPr bwMode="auto">
          <a:xfrm>
            <a:off x="5364163" y="4292600"/>
            <a:ext cx="184150" cy="369888"/>
          </a:xfrm>
          <a:prstGeom prst="rect">
            <a:avLst/>
          </a:prstGeom>
          <a:noFill/>
          <a:ln w="9525">
            <a:noFill/>
            <a:miter lim="800000"/>
            <a:headEnd/>
            <a:tailEnd/>
          </a:ln>
        </p:spPr>
        <p:txBody>
          <a:bodyPr wrap="none">
            <a:spAutoFit/>
          </a:bodyPr>
          <a:lstStyle/>
          <a:p>
            <a:endParaRPr lang="it-IT"/>
          </a:p>
        </p:txBody>
      </p:sp>
      <p:sp>
        <p:nvSpPr>
          <p:cNvPr id="2914310" name="CasellaDiTesto 3"/>
          <p:cNvSpPr txBox="1">
            <a:spLocks noChangeArrowheads="1"/>
          </p:cNvSpPr>
          <p:nvPr/>
        </p:nvSpPr>
        <p:spPr bwMode="auto">
          <a:xfrm>
            <a:off x="250825" y="2492375"/>
            <a:ext cx="8642350" cy="369888"/>
          </a:xfrm>
          <a:prstGeom prst="rect">
            <a:avLst/>
          </a:prstGeom>
          <a:noFill/>
          <a:ln w="9525">
            <a:noFill/>
            <a:miter lim="800000"/>
            <a:headEnd/>
            <a:tailEnd/>
          </a:ln>
        </p:spPr>
        <p:txBody>
          <a:bodyPr>
            <a:spAutoFit/>
          </a:bodyPr>
          <a:lstStyle/>
          <a:p>
            <a:endParaRPr lang="it-IT"/>
          </a:p>
        </p:txBody>
      </p:sp>
      <p:sp>
        <p:nvSpPr>
          <p:cNvPr id="2914311" name="Segnaposto testo 2"/>
          <p:cNvSpPr txBox="1">
            <a:spLocks/>
          </p:cNvSpPr>
          <p:nvPr/>
        </p:nvSpPr>
        <p:spPr bwMode="auto">
          <a:xfrm>
            <a:off x="250825" y="1762125"/>
            <a:ext cx="8642350" cy="4546600"/>
          </a:xfrm>
          <a:prstGeom prst="rect">
            <a:avLst/>
          </a:prstGeom>
          <a:noFill/>
          <a:ln w="9525">
            <a:noFill/>
            <a:miter lim="800000"/>
            <a:headEnd/>
            <a:tailEnd/>
          </a:ln>
        </p:spPr>
        <p:txBody>
          <a:bodyPr/>
          <a:lstStyle/>
          <a:p>
            <a:pPr marL="180975" indent="-180975" algn="just" eaLnBrk="0" hangingPunct="0">
              <a:lnSpc>
                <a:spcPct val="90000"/>
              </a:lnSpc>
              <a:spcBef>
                <a:spcPts val="400"/>
              </a:spcBef>
              <a:buClr>
                <a:srgbClr val="68B500"/>
              </a:buClr>
              <a:buFont typeface="Wingdings" pitchFamily="2" charset="2"/>
              <a:buChar char="§"/>
            </a:pPr>
            <a:r>
              <a:rPr lang="it-IT" sz="1600">
                <a:ea typeface="MS PGothic"/>
                <a:cs typeface="MS PGothic"/>
              </a:rPr>
              <a:t>Scelta tra la giurisdizione ordinaria e arbitrato</a:t>
            </a:r>
          </a:p>
          <a:p>
            <a:pPr marL="1423988" lvl="1" indent="-977900" algn="just" eaLnBrk="0" hangingPunct="0">
              <a:lnSpc>
                <a:spcPct val="90000"/>
              </a:lnSpc>
              <a:spcBef>
                <a:spcPts val="400"/>
              </a:spcBef>
              <a:buClr>
                <a:srgbClr val="68B500"/>
              </a:buClr>
              <a:buFont typeface="Wingdings" pitchFamily="2" charset="2"/>
              <a:buNone/>
            </a:pPr>
            <a:endParaRPr lang="it-IT" sz="1600">
              <a:ea typeface="MS PGothic"/>
              <a:cs typeface="MS PGothic"/>
            </a:endParaRPr>
          </a:p>
          <a:p>
            <a:pPr marL="1423988" lvl="1" indent="-977900" algn="just" eaLnBrk="0" hangingPunct="0">
              <a:lnSpc>
                <a:spcPct val="90000"/>
              </a:lnSpc>
              <a:spcBef>
                <a:spcPts val="400"/>
              </a:spcBef>
              <a:buClr>
                <a:srgbClr val="68B500"/>
              </a:buClr>
              <a:buFont typeface="Wingdings" pitchFamily="2" charset="2"/>
              <a:buNone/>
            </a:pPr>
            <a:endParaRPr lang="it-IT" sz="1600">
              <a:solidFill>
                <a:srgbClr val="040404"/>
              </a:solidFill>
              <a:ea typeface="MS PGothic"/>
              <a:cs typeface="MS PGothic"/>
            </a:endParaRPr>
          </a:p>
          <a:p>
            <a:pPr marL="1423988" lvl="1" indent="-977900" algn="just" eaLnBrk="0" hangingPunct="0">
              <a:lnSpc>
                <a:spcPct val="150000"/>
              </a:lnSpc>
              <a:spcAft>
                <a:spcPts val="600"/>
              </a:spcAft>
              <a:buClr>
                <a:schemeClr val="accent1"/>
              </a:buClr>
              <a:buFont typeface="Wingdings" pitchFamily="2" charset="2"/>
              <a:buNone/>
            </a:pPr>
            <a:endParaRPr lang="en-US" sz="1200" b="1" i="1">
              <a:ea typeface="MS PGothic"/>
              <a:cs typeface="MS PGothic"/>
            </a:endParaRPr>
          </a:p>
          <a:p>
            <a:pPr marL="1423988" lvl="1" indent="-977900" algn="just" eaLnBrk="0" hangingPunct="0">
              <a:lnSpc>
                <a:spcPct val="150000"/>
              </a:lnSpc>
              <a:spcAft>
                <a:spcPts val="600"/>
              </a:spcAft>
              <a:buClr>
                <a:schemeClr val="accent1"/>
              </a:buClr>
              <a:buFont typeface="Wingdings" pitchFamily="2" charset="2"/>
              <a:buNone/>
            </a:pPr>
            <a:endParaRPr lang="en-US" sz="1200" b="1" i="1">
              <a:ea typeface="MS PGothic"/>
              <a:cs typeface="MS PGothic"/>
            </a:endParaRPr>
          </a:p>
          <a:p>
            <a:pPr marL="1423988" lvl="1" indent="-977900" algn="just" eaLnBrk="0" hangingPunct="0">
              <a:lnSpc>
                <a:spcPct val="150000"/>
              </a:lnSpc>
              <a:spcAft>
                <a:spcPts val="600"/>
              </a:spcAft>
              <a:buClr>
                <a:schemeClr val="accent1"/>
              </a:buClr>
              <a:buFont typeface="Wingdings" pitchFamily="2" charset="2"/>
              <a:buNone/>
            </a:pPr>
            <a:endParaRPr lang="en-US" sz="1200" b="1" i="1">
              <a:ea typeface="MS PGothic"/>
              <a:cs typeface="MS PGothic"/>
            </a:endParaRPr>
          </a:p>
          <a:p>
            <a:pPr marL="2136775" lvl="2" indent="-533400" algn="just" eaLnBrk="0" hangingPunct="0">
              <a:spcBef>
                <a:spcPts val="400"/>
              </a:spcBef>
              <a:buClr>
                <a:srgbClr val="68B500"/>
              </a:buClr>
              <a:buFont typeface="Wingdings" pitchFamily="2" charset="2"/>
              <a:buChar char="§"/>
            </a:pPr>
            <a:endParaRPr lang="it-IT" sz="1400">
              <a:solidFill>
                <a:srgbClr val="040404"/>
              </a:solidFill>
              <a:ea typeface="MS PGothic"/>
              <a:cs typeface="MS PGothic"/>
            </a:endParaRPr>
          </a:p>
          <a:p>
            <a:pPr marL="2136775" lvl="2" indent="-533400" algn="just" eaLnBrk="0" hangingPunct="0">
              <a:spcBef>
                <a:spcPts val="400"/>
              </a:spcBef>
              <a:buClr>
                <a:srgbClr val="68B500"/>
              </a:buClr>
              <a:buFont typeface="Wingdings" pitchFamily="2" charset="2"/>
              <a:buChar char="§"/>
            </a:pPr>
            <a:endParaRPr lang="it-IT" sz="1400">
              <a:solidFill>
                <a:srgbClr val="040404"/>
              </a:solidFill>
              <a:ea typeface="MS PGothic"/>
              <a:cs typeface="MS PGothic"/>
            </a:endParaRPr>
          </a:p>
          <a:p>
            <a:pPr marL="180975" indent="-180975" algn="just" eaLnBrk="0" hangingPunct="0">
              <a:spcBef>
                <a:spcPts val="400"/>
              </a:spcBef>
              <a:buClr>
                <a:srgbClr val="68B500"/>
              </a:buClr>
              <a:buFont typeface="Wingdings" pitchFamily="2" charset="2"/>
              <a:buChar char="§"/>
            </a:pPr>
            <a:endParaRPr lang="en-US" sz="1400">
              <a:solidFill>
                <a:srgbClr val="040404"/>
              </a:solidFill>
              <a:ea typeface="MS PGothic"/>
              <a:cs typeface="MS PGothic"/>
            </a:endParaRPr>
          </a:p>
          <a:p>
            <a:pPr marL="1423988" lvl="1" indent="-977900" algn="just" eaLnBrk="0" hangingPunct="0">
              <a:lnSpc>
                <a:spcPct val="90000"/>
              </a:lnSpc>
              <a:spcBef>
                <a:spcPts val="400"/>
              </a:spcBef>
              <a:buClr>
                <a:srgbClr val="68B500"/>
              </a:buClr>
              <a:buFont typeface="Wingdings" pitchFamily="2" charset="2"/>
              <a:buChar char="§"/>
            </a:pPr>
            <a:endParaRPr lang="en-US" sz="1400">
              <a:solidFill>
                <a:srgbClr val="040404"/>
              </a:solidFill>
              <a:ea typeface="MS PGothic"/>
              <a:cs typeface="MS PGothic"/>
            </a:endParaRPr>
          </a:p>
          <a:p>
            <a:pPr marL="1423988" lvl="1" indent="-977900" algn="just" eaLnBrk="0" hangingPunct="0">
              <a:lnSpc>
                <a:spcPct val="90000"/>
              </a:lnSpc>
              <a:spcBef>
                <a:spcPts val="400"/>
              </a:spcBef>
              <a:buClr>
                <a:srgbClr val="68B500"/>
              </a:buClr>
              <a:buFont typeface="Arial" charset="0"/>
              <a:buAutoNum type="alphaUcPeriod" startAt="2"/>
            </a:pPr>
            <a:endParaRPr lang="en-US" sz="1400">
              <a:solidFill>
                <a:srgbClr val="040404"/>
              </a:solidFill>
              <a:ea typeface="MS PGothic"/>
              <a:cs typeface="MS PGothic"/>
            </a:endParaRPr>
          </a:p>
        </p:txBody>
      </p:sp>
      <p:graphicFrame>
        <p:nvGraphicFramePr>
          <p:cNvPr id="1732643" name="Group 35"/>
          <p:cNvGraphicFramePr>
            <a:graphicFrameLocks noGrp="1"/>
          </p:cNvGraphicFramePr>
          <p:nvPr/>
        </p:nvGraphicFramePr>
        <p:xfrm>
          <a:off x="323850" y="2230438"/>
          <a:ext cx="8280400" cy="3813175"/>
        </p:xfrm>
        <a:graphic>
          <a:graphicData uri="http://schemas.openxmlformats.org/drawingml/2006/table">
            <a:tbl>
              <a:tblPr/>
              <a:tblGrid>
                <a:gridCol w="4141788"/>
                <a:gridCol w="4138612"/>
              </a:tblGrid>
              <a:tr h="249238">
                <a:tc>
                  <a:txBody>
                    <a:bodyPr/>
                    <a:lstStyle/>
                    <a:p>
                      <a:pPr marL="0" marR="0" lvl="0" indent="0" algn="ctr" defTabSz="914400" rtl="0" eaLnBrk="1" fontAlgn="base" latinLnBrk="0" hangingPunct="1">
                        <a:lnSpc>
                          <a:spcPct val="100000"/>
                        </a:lnSpc>
                        <a:spcBef>
                          <a:spcPct val="0"/>
                        </a:spcBef>
                        <a:spcAft>
                          <a:spcPct val="0"/>
                        </a:spcAft>
                        <a:buClrTx/>
                        <a:buSzTx/>
                        <a:buFont typeface="Arial" charset="0"/>
                        <a:buNone/>
                        <a:tabLst/>
                      </a:pPr>
                      <a:r>
                        <a:rPr kumimoji="0" lang="it-IT" sz="1100" b="1" i="0" u="none" strike="noStrike" cap="none" normalizeH="0" baseline="0" smtClean="0">
                          <a:ln>
                            <a:noFill/>
                          </a:ln>
                          <a:solidFill>
                            <a:srgbClr val="FFFFFF"/>
                          </a:solidFill>
                          <a:effectLst/>
                          <a:latin typeface="Arial" charset="0"/>
                          <a:cs typeface="Arial" charset="0"/>
                        </a:rPr>
                        <a:t>GIURISDIZIONE ORDINARIA</a:t>
                      </a:r>
                    </a:p>
                  </a:txBody>
                  <a:tcPr horzOverflow="overflow">
                    <a:lnL>
                      <a:noFill/>
                    </a:lnL>
                    <a:lnR w="3175"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charset="0"/>
                        <a:buNone/>
                        <a:tabLst/>
                      </a:pPr>
                      <a:r>
                        <a:rPr kumimoji="0" lang="it-IT" sz="1100" b="1" i="0" u="none" strike="noStrike" cap="none" normalizeH="0" baseline="0" smtClean="0">
                          <a:ln>
                            <a:noFill/>
                          </a:ln>
                          <a:solidFill>
                            <a:srgbClr val="FFFFFF"/>
                          </a:solidFill>
                          <a:effectLst/>
                          <a:latin typeface="Arial" charset="0"/>
                          <a:cs typeface="Arial" charset="0"/>
                        </a:rPr>
                        <a:t>ARBITRATO</a:t>
                      </a:r>
                    </a:p>
                  </a:txBody>
                  <a:tcPr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a:noFill/>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r>
              <a:tr h="358775">
                <a:tc>
                  <a:txBody>
                    <a:bodyPr/>
                    <a:lstStyle/>
                    <a:p>
                      <a:pPr marL="180975" marR="0" lvl="0" indent="-98425" algn="just" defTabSz="914400" rtl="0" eaLnBrk="1" fontAlgn="base" latinLnBrk="0" hangingPunct="1">
                        <a:lnSpc>
                          <a:spcPct val="150000"/>
                        </a:lnSpc>
                        <a:spcBef>
                          <a:spcPts val="400"/>
                        </a:spcBef>
                        <a:spcAft>
                          <a:spcPct val="0"/>
                        </a:spcAft>
                        <a:buClr>
                          <a:schemeClr val="accent1"/>
                        </a:buClr>
                        <a:buSzTx/>
                        <a:buFont typeface="Arial" charset="0"/>
                        <a:buChar char="•"/>
                        <a:tabLst/>
                      </a:pPr>
                      <a:r>
                        <a:rPr kumimoji="0" lang="it-IT" sz="1400" b="0" i="0" u="none" strike="noStrike" cap="none" normalizeH="0" baseline="0" smtClean="0">
                          <a:ln>
                            <a:noFill/>
                          </a:ln>
                          <a:solidFill>
                            <a:schemeClr val="tx1"/>
                          </a:solidFill>
                          <a:effectLst/>
                          <a:latin typeface="Arial" charset="0"/>
                          <a:cs typeface="Arial" charset="0"/>
                        </a:rPr>
                        <a:t>Tempi lunghi e pubblicità della sentenza</a:t>
                      </a:r>
                    </a:p>
                  </a:txBody>
                  <a:tcPr marL="91460" marR="91460" marT="45754" marB="45754" horzOverflow="overflow">
                    <a:lnL>
                      <a:noFill/>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4E5CB"/>
                    </a:solidFill>
                  </a:tcPr>
                </a:tc>
                <a:tc>
                  <a:txBody>
                    <a:bodyPr/>
                    <a:lstStyle/>
                    <a:p>
                      <a:pPr marL="85725" marR="0" lvl="0" indent="-85725" algn="just" defTabSz="914400" rtl="0" eaLnBrk="1" fontAlgn="base" latinLnBrk="0" hangingPunct="1">
                        <a:lnSpc>
                          <a:spcPct val="150000"/>
                        </a:lnSpc>
                        <a:spcBef>
                          <a:spcPct val="0"/>
                        </a:spcBef>
                        <a:spcAft>
                          <a:spcPct val="0"/>
                        </a:spcAft>
                        <a:buClr>
                          <a:schemeClr val="accent1"/>
                        </a:buClr>
                        <a:buSzTx/>
                        <a:buFontTx/>
                        <a:buChar char="•"/>
                        <a:tabLst/>
                      </a:pPr>
                      <a:r>
                        <a:rPr kumimoji="0" lang="it-IT" sz="1400" b="0" i="0" u="none" strike="noStrike" cap="none" normalizeH="0" baseline="0" smtClean="0">
                          <a:ln>
                            <a:noFill/>
                          </a:ln>
                          <a:solidFill>
                            <a:schemeClr val="tx1"/>
                          </a:solidFill>
                          <a:effectLst/>
                          <a:latin typeface="Arial" charset="0"/>
                          <a:cs typeface="Arial" charset="0"/>
                        </a:rPr>
                        <a:t>Maggiore rapidità e riservatezza del lodo</a:t>
                      </a:r>
                    </a:p>
                  </a:txBody>
                  <a:tcPr marL="91460" marR="91460" marT="45754" marB="45754"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4E5CB"/>
                    </a:solidFill>
                  </a:tcPr>
                </a:tc>
              </a:tr>
              <a:tr h="382588">
                <a:tc>
                  <a:txBody>
                    <a:bodyPr/>
                    <a:lstStyle/>
                    <a:p>
                      <a:pPr marL="180975" marR="0" lvl="0" indent="-98425" algn="just" defTabSz="914400" rtl="0" eaLnBrk="1" fontAlgn="base" latinLnBrk="0" hangingPunct="1">
                        <a:lnSpc>
                          <a:spcPct val="150000"/>
                        </a:lnSpc>
                        <a:spcBef>
                          <a:spcPts val="400"/>
                        </a:spcBef>
                        <a:spcAft>
                          <a:spcPct val="0"/>
                        </a:spcAft>
                        <a:buClr>
                          <a:schemeClr val="accent1"/>
                        </a:buClr>
                        <a:buSzTx/>
                        <a:buFont typeface="Arial" charset="0"/>
                        <a:buChar char="•"/>
                        <a:tabLst/>
                      </a:pPr>
                      <a:r>
                        <a:rPr kumimoji="0" lang="it-IT" sz="1400" b="0" i="0" u="none" strike="noStrike" cap="none" normalizeH="0" baseline="0" smtClean="0">
                          <a:ln>
                            <a:noFill/>
                          </a:ln>
                          <a:solidFill>
                            <a:schemeClr val="tx1"/>
                          </a:solidFill>
                          <a:effectLst/>
                          <a:latin typeface="Arial" charset="0"/>
                          <a:cs typeface="Arial" charset="0"/>
                        </a:rPr>
                        <a:t>Rischio ambientale/corruzione</a:t>
                      </a:r>
                    </a:p>
                  </a:txBody>
                  <a:tcPr marL="91460" marR="91460" marT="45754" marB="45754" horzOverflow="overflow">
                    <a:lnL>
                      <a:noFill/>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F3E7"/>
                    </a:solidFill>
                  </a:tcPr>
                </a:tc>
                <a:tc>
                  <a:txBody>
                    <a:bodyPr/>
                    <a:lstStyle/>
                    <a:p>
                      <a:pPr marL="85725" marR="0" lvl="0" indent="-85725" algn="just" defTabSz="914400" rtl="0" eaLnBrk="1" fontAlgn="base" latinLnBrk="0" hangingPunct="1">
                        <a:lnSpc>
                          <a:spcPct val="150000"/>
                        </a:lnSpc>
                        <a:spcBef>
                          <a:spcPct val="0"/>
                        </a:spcBef>
                        <a:spcAft>
                          <a:spcPct val="0"/>
                        </a:spcAft>
                        <a:buClr>
                          <a:schemeClr val="accent1"/>
                        </a:buClr>
                        <a:buSzTx/>
                        <a:buFontTx/>
                        <a:buChar char="•"/>
                        <a:tabLst/>
                      </a:pPr>
                      <a:r>
                        <a:rPr kumimoji="0" lang="it-IT" sz="1400" b="0" i="0" u="none" strike="noStrike" cap="none" normalizeH="0" baseline="0" smtClean="0">
                          <a:ln>
                            <a:noFill/>
                          </a:ln>
                          <a:solidFill>
                            <a:schemeClr val="tx1"/>
                          </a:solidFill>
                          <a:effectLst/>
                          <a:latin typeface="Arial" charset="0"/>
                          <a:cs typeface="Arial" charset="0"/>
                        </a:rPr>
                        <a:t>Maggiore neutralità degli arbitri</a:t>
                      </a:r>
                    </a:p>
                  </a:txBody>
                  <a:tcPr marL="91460" marR="91460" marT="45754" marB="45754"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F3E7"/>
                    </a:solidFill>
                  </a:tcPr>
                </a:tc>
              </a:tr>
              <a:tr h="1057275">
                <a:tc>
                  <a:txBody>
                    <a:bodyPr/>
                    <a:lstStyle/>
                    <a:p>
                      <a:pPr marL="180975" marR="0" lvl="0" indent="-98425" algn="just" defTabSz="914400" rtl="0" eaLnBrk="1" fontAlgn="base" latinLnBrk="0" hangingPunct="1">
                        <a:lnSpc>
                          <a:spcPct val="150000"/>
                        </a:lnSpc>
                        <a:spcBef>
                          <a:spcPts val="400"/>
                        </a:spcBef>
                        <a:spcAft>
                          <a:spcPct val="0"/>
                        </a:spcAft>
                        <a:buClr>
                          <a:schemeClr val="accent1"/>
                        </a:buClr>
                        <a:buSzTx/>
                        <a:buFont typeface="Arial" charset="0"/>
                        <a:buChar char="•"/>
                        <a:tabLst/>
                      </a:pPr>
                      <a:r>
                        <a:rPr kumimoji="0" lang="it-IT" sz="1400" b="0" i="0" u="none" strike="noStrike" cap="none" normalizeH="0" baseline="0" smtClean="0">
                          <a:ln>
                            <a:noFill/>
                          </a:ln>
                          <a:solidFill>
                            <a:schemeClr val="tx1"/>
                          </a:solidFill>
                          <a:effectLst/>
                          <a:latin typeface="Arial" charset="0"/>
                          <a:cs typeface="Arial" charset="0"/>
                        </a:rPr>
                        <a:t>Limitata diffusione di convenzioni bi-multilaterali aventi ad oggetto il riconoscimento e l’esecuzione delle sentenze</a:t>
                      </a:r>
                    </a:p>
                  </a:txBody>
                  <a:tcPr marL="91460" marR="91460" marT="45754" marB="45754" horzOverflow="overflow">
                    <a:lnL>
                      <a:noFill/>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4E5CB"/>
                    </a:solidFill>
                  </a:tcPr>
                </a:tc>
                <a:tc>
                  <a:txBody>
                    <a:bodyPr/>
                    <a:lstStyle/>
                    <a:p>
                      <a:pPr marL="85725" marR="0" lvl="0" indent="-85725" algn="just" defTabSz="914400" rtl="0" eaLnBrk="1" fontAlgn="base" latinLnBrk="0" hangingPunct="1">
                        <a:lnSpc>
                          <a:spcPct val="150000"/>
                        </a:lnSpc>
                        <a:spcBef>
                          <a:spcPct val="0"/>
                        </a:spcBef>
                        <a:spcAft>
                          <a:spcPct val="0"/>
                        </a:spcAft>
                        <a:buClr>
                          <a:schemeClr val="accent1"/>
                        </a:buClr>
                        <a:buSzTx/>
                        <a:buFontTx/>
                        <a:buChar char="•"/>
                        <a:tabLst/>
                      </a:pPr>
                      <a:r>
                        <a:rPr kumimoji="0" lang="it-IT" sz="1400" b="0" i="0" u="none" strike="noStrike" cap="none" normalizeH="0" baseline="0" smtClean="0">
                          <a:ln>
                            <a:noFill/>
                          </a:ln>
                          <a:solidFill>
                            <a:schemeClr val="tx1"/>
                          </a:solidFill>
                          <a:effectLst/>
                          <a:latin typeface="Arial" charset="0"/>
                          <a:cs typeface="Arial" charset="0"/>
                        </a:rPr>
                        <a:t>Ampia adesione alla Convenzione per il riconoscimento e l’esecuzione dei lodi arbitrali stranieri (New York 1958)</a:t>
                      </a:r>
                    </a:p>
                  </a:txBody>
                  <a:tcPr marL="91460" marR="91460" marT="45754" marB="45754"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4E5CB"/>
                    </a:solidFill>
                  </a:tcPr>
                </a:tc>
              </a:tr>
              <a:tr h="417513">
                <a:tc>
                  <a:txBody>
                    <a:bodyPr/>
                    <a:lstStyle/>
                    <a:p>
                      <a:pPr marL="180975" marR="0" lvl="0" indent="-98425" algn="just" defTabSz="914400" rtl="0" eaLnBrk="1" fontAlgn="base" latinLnBrk="0" hangingPunct="1">
                        <a:lnSpc>
                          <a:spcPct val="150000"/>
                        </a:lnSpc>
                        <a:spcBef>
                          <a:spcPts val="400"/>
                        </a:spcBef>
                        <a:spcAft>
                          <a:spcPct val="0"/>
                        </a:spcAft>
                        <a:buClr>
                          <a:schemeClr val="accent1"/>
                        </a:buClr>
                        <a:buSzTx/>
                        <a:buFont typeface="Arial" charset="0"/>
                        <a:buChar char="•"/>
                        <a:tabLst/>
                      </a:pPr>
                      <a:r>
                        <a:rPr kumimoji="0" lang="it-IT" sz="1400" b="0" i="0" u="none" strike="noStrike" cap="none" normalizeH="0" baseline="0" smtClean="0">
                          <a:ln>
                            <a:noFill/>
                          </a:ln>
                          <a:solidFill>
                            <a:schemeClr val="tx1"/>
                          </a:solidFill>
                          <a:effectLst/>
                          <a:latin typeface="Arial" charset="0"/>
                          <a:cs typeface="Arial" charset="0"/>
                        </a:rPr>
                        <a:t>Procedimento rigido</a:t>
                      </a:r>
                    </a:p>
                  </a:txBody>
                  <a:tcPr marL="91460" marR="91460" marT="45754" marB="45754" horzOverflow="overflow">
                    <a:lnL>
                      <a:noFill/>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F3E7"/>
                    </a:solidFill>
                  </a:tcPr>
                </a:tc>
                <a:tc>
                  <a:txBody>
                    <a:bodyPr/>
                    <a:lstStyle/>
                    <a:p>
                      <a:pPr marL="85725" marR="0" lvl="0" indent="-85725" algn="l" defTabSz="800100" rtl="0" eaLnBrk="0" fontAlgn="base" latinLnBrk="0" hangingPunct="0">
                        <a:lnSpc>
                          <a:spcPct val="150000"/>
                        </a:lnSpc>
                        <a:spcBef>
                          <a:spcPct val="20000"/>
                        </a:spcBef>
                        <a:spcAft>
                          <a:spcPct val="0"/>
                        </a:spcAft>
                        <a:buClr>
                          <a:schemeClr val="accent1"/>
                        </a:buClr>
                        <a:buSzTx/>
                        <a:buFontTx/>
                        <a:buChar char="•"/>
                        <a:tabLst/>
                      </a:pPr>
                      <a:r>
                        <a:rPr kumimoji="0" lang="it-IT" sz="1400" b="0" i="0" u="none" strike="noStrike" cap="none" normalizeH="0" baseline="0" smtClean="0">
                          <a:ln>
                            <a:noFill/>
                          </a:ln>
                          <a:solidFill>
                            <a:schemeClr val="tx1"/>
                          </a:solidFill>
                          <a:effectLst/>
                          <a:latin typeface="Arial" charset="0"/>
                          <a:cs typeface="Arial" charset="0"/>
                        </a:rPr>
                        <a:t>Procedimento più flessibile </a:t>
                      </a:r>
                    </a:p>
                  </a:txBody>
                  <a:tcPr marL="91460" marR="91460" marT="45754" marB="45754"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F3E7"/>
                    </a:solidFill>
                  </a:tcPr>
                </a:tc>
              </a:tr>
              <a:tr h="666750">
                <a:tc>
                  <a:txBody>
                    <a:bodyPr/>
                    <a:lstStyle/>
                    <a:p>
                      <a:pPr marL="180975" marR="0" lvl="0" indent="-98425" algn="just" defTabSz="914400" rtl="0" eaLnBrk="1" fontAlgn="base" latinLnBrk="0" hangingPunct="1">
                        <a:lnSpc>
                          <a:spcPct val="150000"/>
                        </a:lnSpc>
                        <a:spcBef>
                          <a:spcPts val="400"/>
                        </a:spcBef>
                        <a:spcAft>
                          <a:spcPct val="0"/>
                        </a:spcAft>
                        <a:buClr>
                          <a:schemeClr val="accent1"/>
                        </a:buClr>
                        <a:buSzTx/>
                        <a:buFont typeface="Arial" charset="0"/>
                        <a:buChar char="•"/>
                        <a:tabLst/>
                      </a:pPr>
                      <a:r>
                        <a:rPr kumimoji="0" lang="it-IT" sz="1400" b="0" i="0" u="none" strike="noStrike" cap="none" normalizeH="0" baseline="0" smtClean="0">
                          <a:ln>
                            <a:noFill/>
                          </a:ln>
                          <a:solidFill>
                            <a:srgbClr val="040404"/>
                          </a:solidFill>
                          <a:effectLst/>
                          <a:latin typeface="Arial" charset="0"/>
                          <a:cs typeface="Arial" charset="0"/>
                        </a:rPr>
                        <a:t>Scarsa competenza tecnica dei giudici in alcuni Paesi </a:t>
                      </a:r>
                    </a:p>
                  </a:txBody>
                  <a:tcPr marL="91460" marR="91460" marT="45754" marB="45754" horzOverflow="overflow">
                    <a:lnL>
                      <a:noFill/>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4E5CB"/>
                    </a:solidFill>
                  </a:tcPr>
                </a:tc>
                <a:tc>
                  <a:txBody>
                    <a:bodyPr/>
                    <a:lstStyle/>
                    <a:p>
                      <a:pPr marL="85725" marR="0" lvl="0" indent="-85725" algn="just" defTabSz="914400" rtl="0" eaLnBrk="1" fontAlgn="base" latinLnBrk="0" hangingPunct="1">
                        <a:lnSpc>
                          <a:spcPct val="150000"/>
                        </a:lnSpc>
                        <a:spcBef>
                          <a:spcPct val="0"/>
                        </a:spcBef>
                        <a:spcAft>
                          <a:spcPct val="0"/>
                        </a:spcAft>
                        <a:buClr>
                          <a:schemeClr val="accent1"/>
                        </a:buClr>
                        <a:buSzTx/>
                        <a:buFontTx/>
                        <a:buChar char="•"/>
                        <a:tabLst/>
                      </a:pPr>
                      <a:r>
                        <a:rPr kumimoji="0" lang="it-IT" sz="1400" b="0" i="0" u="none" strike="noStrike" cap="none" normalizeH="0" baseline="0" smtClean="0">
                          <a:ln>
                            <a:noFill/>
                          </a:ln>
                          <a:solidFill>
                            <a:schemeClr val="tx1"/>
                          </a:solidFill>
                          <a:effectLst/>
                          <a:latin typeface="Arial" charset="0"/>
                          <a:cs typeface="Arial" charset="0"/>
                        </a:rPr>
                        <a:t>Maggiore competenza tecnica degli arbitri</a:t>
                      </a:r>
                    </a:p>
                  </a:txBody>
                  <a:tcPr marL="91460" marR="91460" marT="45754" marB="45754"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4E5CB"/>
                    </a:solidFill>
                  </a:tcPr>
                </a:tc>
              </a:tr>
              <a:tr h="523875">
                <a:tc>
                  <a:txBody>
                    <a:bodyPr/>
                    <a:lstStyle/>
                    <a:p>
                      <a:pPr marL="180975" marR="0" lvl="0" indent="-98425" algn="just" defTabSz="914400" rtl="0" eaLnBrk="1" fontAlgn="base" latinLnBrk="0" hangingPunct="1">
                        <a:lnSpc>
                          <a:spcPct val="150000"/>
                        </a:lnSpc>
                        <a:spcBef>
                          <a:spcPts val="400"/>
                        </a:spcBef>
                        <a:spcAft>
                          <a:spcPct val="0"/>
                        </a:spcAft>
                        <a:buClr>
                          <a:schemeClr val="accent1"/>
                        </a:buClr>
                        <a:buSzTx/>
                        <a:buFont typeface="Arial" charset="0"/>
                        <a:buChar char="•"/>
                        <a:tabLst/>
                      </a:pPr>
                      <a:r>
                        <a:rPr kumimoji="0" lang="it-IT" sz="1400" b="0" i="0" u="none" strike="noStrike" cap="none" normalizeH="0" baseline="0" smtClean="0">
                          <a:ln>
                            <a:noFill/>
                          </a:ln>
                          <a:solidFill>
                            <a:schemeClr val="tx1"/>
                          </a:solidFill>
                          <a:effectLst/>
                          <a:latin typeface="Arial" charset="0"/>
                          <a:cs typeface="Arial" charset="0"/>
                        </a:rPr>
                        <a:t>Costi contenuti</a:t>
                      </a:r>
                    </a:p>
                  </a:txBody>
                  <a:tcPr marL="91460" marR="91460" marT="45754" marB="45754" horzOverflow="overflow">
                    <a:lnL>
                      <a:noFill/>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EBF3E7"/>
                    </a:solidFill>
                  </a:tcPr>
                </a:tc>
                <a:tc>
                  <a:txBody>
                    <a:bodyPr/>
                    <a:lstStyle/>
                    <a:p>
                      <a:pPr marL="85725" marR="0" lvl="0" indent="-85725" algn="just" defTabSz="914400" rtl="0" eaLnBrk="1" fontAlgn="base" latinLnBrk="0" hangingPunct="1">
                        <a:lnSpc>
                          <a:spcPct val="150000"/>
                        </a:lnSpc>
                        <a:spcBef>
                          <a:spcPct val="0"/>
                        </a:spcBef>
                        <a:spcAft>
                          <a:spcPct val="0"/>
                        </a:spcAft>
                        <a:buClr>
                          <a:schemeClr val="accent1"/>
                        </a:buClr>
                        <a:buSzTx/>
                        <a:buFontTx/>
                        <a:buChar char="•"/>
                        <a:tabLst/>
                      </a:pPr>
                      <a:r>
                        <a:rPr kumimoji="0" lang="it-IT" sz="1400" b="0" i="0" u="none" strike="noStrike" cap="none" normalizeH="0" baseline="0" smtClean="0">
                          <a:ln>
                            <a:noFill/>
                          </a:ln>
                          <a:solidFill>
                            <a:schemeClr val="tx1"/>
                          </a:solidFill>
                          <a:effectLst/>
                          <a:latin typeface="Arial" charset="0"/>
                          <a:cs typeface="Arial" charset="0"/>
                        </a:rPr>
                        <a:t>Costi elevati</a:t>
                      </a:r>
                    </a:p>
                  </a:txBody>
                  <a:tcPr marL="91460" marR="91460" marT="45754" marB="45754"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EBF3E7"/>
                    </a:solidFill>
                  </a:tcPr>
                </a:tc>
              </a:tr>
            </a:tbl>
          </a:graphicData>
        </a:graphic>
      </p:graphicFrame>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6353" name="Titel 16"/>
          <p:cNvSpPr>
            <a:spLocks noGrp="1"/>
          </p:cNvSpPr>
          <p:nvPr>
            <p:ph type="title" idx="4294967295"/>
            <p:custDataLst>
              <p:tags r:id="rId1"/>
            </p:custDataLst>
          </p:nvPr>
        </p:nvSpPr>
        <p:spPr/>
        <p:txBody>
          <a:bodyPr/>
          <a:lstStyle/>
          <a:p>
            <a:pPr eaLnBrk="1" hangingPunct="1"/>
            <a:r>
              <a:rPr lang="it-IT" smtClean="0"/>
              <a:t>Sommario</a:t>
            </a:r>
          </a:p>
        </p:txBody>
      </p:sp>
      <p:sp>
        <p:nvSpPr>
          <p:cNvPr id="17" name="Abgerundetes Rechteck 18"/>
          <p:cNvSpPr/>
          <p:nvPr>
            <p:custDataLst>
              <p:tags r:id="rId2"/>
            </p:custDataLst>
          </p:nvPr>
        </p:nvSpPr>
        <p:spPr bwMode="gray">
          <a:xfrm>
            <a:off x="250825" y="1844675"/>
            <a:ext cx="936625" cy="360363"/>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8" name="Ellipse 25"/>
          <p:cNvSpPr/>
          <p:nvPr>
            <p:custDataLst>
              <p:tags r:id="rId3"/>
            </p:custDataLst>
          </p:nvPr>
        </p:nvSpPr>
        <p:spPr bwMode="gray">
          <a:xfrm>
            <a:off x="900113" y="170021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1" name="Abgerundetes Rechteck 31"/>
          <p:cNvSpPr/>
          <p:nvPr>
            <p:custDataLst>
              <p:tags r:id="rId4"/>
            </p:custDataLst>
          </p:nvPr>
        </p:nvSpPr>
        <p:spPr bwMode="gray">
          <a:xfrm>
            <a:off x="250825" y="2636838"/>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2" name="Ellipse 32"/>
          <p:cNvSpPr/>
          <p:nvPr/>
        </p:nvSpPr>
        <p:spPr bwMode="gray">
          <a:xfrm>
            <a:off x="900113" y="2492375"/>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5" name="Rechteck 43"/>
          <p:cNvSpPr/>
          <p:nvPr/>
        </p:nvSpPr>
        <p:spPr bwMode="gray">
          <a:xfrm>
            <a:off x="1622425" y="2565400"/>
            <a:ext cx="7273925" cy="4318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spcBef>
                <a:spcPts val="600"/>
              </a:spcBef>
              <a:spcAft>
                <a:spcPts val="600"/>
              </a:spcAft>
              <a:defRPr/>
            </a:pPr>
            <a:r>
              <a:rPr lang="it-IT" sz="2400" i="1">
                <a:solidFill>
                  <a:srgbClr val="005A4C"/>
                </a:solidFill>
                <a:cs typeface="Arial" charset="0"/>
              </a:rPr>
              <a:t>Case History</a:t>
            </a:r>
          </a:p>
        </p:txBody>
      </p:sp>
      <p:sp>
        <p:nvSpPr>
          <p:cNvPr id="27" name="Rechteck 45"/>
          <p:cNvSpPr/>
          <p:nvPr/>
        </p:nvSpPr>
        <p:spPr bwMode="gray">
          <a:xfrm>
            <a:off x="1619250" y="1844675"/>
            <a:ext cx="7273925" cy="360363"/>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spcBef>
                <a:spcPts val="600"/>
              </a:spcBef>
              <a:spcAft>
                <a:spcPts val="600"/>
              </a:spcAft>
              <a:defRPr/>
            </a:pPr>
            <a:endParaRPr lang="it-IT" sz="1600" b="1" dirty="0">
              <a:solidFill>
                <a:schemeClr val="folHlink"/>
              </a:solidFill>
            </a:endParaRPr>
          </a:p>
        </p:txBody>
      </p:sp>
      <p:sp>
        <p:nvSpPr>
          <p:cNvPr id="28" name="Abgerundetes Rechteck 42"/>
          <p:cNvSpPr/>
          <p:nvPr>
            <p:custDataLst>
              <p:tags r:id="rId5"/>
            </p:custDataLst>
          </p:nvPr>
        </p:nvSpPr>
        <p:spPr bwMode="gray">
          <a:xfrm>
            <a:off x="250825" y="3429000"/>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9" name="Ellipse 44"/>
          <p:cNvSpPr/>
          <p:nvPr/>
        </p:nvSpPr>
        <p:spPr bwMode="gray">
          <a:xfrm>
            <a:off x="900113" y="3284538"/>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31" name="Rechteck 47"/>
          <p:cNvSpPr/>
          <p:nvPr/>
        </p:nvSpPr>
        <p:spPr bwMode="gray">
          <a:xfrm>
            <a:off x="1619250" y="3860800"/>
            <a:ext cx="7273925" cy="35877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tx1"/>
              </a:solidFill>
              <a:cs typeface="Arial" pitchFamily="34" charset="0"/>
            </a:endParaRPr>
          </a:p>
        </p:txBody>
      </p:sp>
      <p:sp>
        <p:nvSpPr>
          <p:cNvPr id="32" name="Rechteck 47"/>
          <p:cNvSpPr/>
          <p:nvPr/>
        </p:nvSpPr>
        <p:spPr bwMode="gray">
          <a:xfrm>
            <a:off x="1619250" y="4797425"/>
            <a:ext cx="7273925" cy="7207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folHlink"/>
              </a:solidFill>
              <a:cs typeface="Arial" charset="0"/>
            </a:endParaRPr>
          </a:p>
        </p:txBody>
      </p:sp>
      <p:sp>
        <p:nvSpPr>
          <p:cNvPr id="36" name="Abgerundetes Rechteck 42"/>
          <p:cNvSpPr/>
          <p:nvPr>
            <p:custDataLst>
              <p:tags r:id="rId6"/>
            </p:custDataLst>
          </p:nvPr>
        </p:nvSpPr>
        <p:spPr bwMode="gray">
          <a:xfrm>
            <a:off x="250825" y="4221163"/>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7" name="Ellipse 44"/>
          <p:cNvSpPr/>
          <p:nvPr/>
        </p:nvSpPr>
        <p:spPr bwMode="gray">
          <a:xfrm>
            <a:off x="900113" y="4076700"/>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16366" name="Ellipse 46"/>
          <p:cNvSpPr>
            <a:spLocks noChangeArrowheads="1"/>
          </p:cNvSpPr>
          <p:nvPr/>
        </p:nvSpPr>
        <p:spPr bwMode="gray">
          <a:xfrm>
            <a:off x="971550" y="1771650"/>
            <a:ext cx="504825" cy="503238"/>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01</a:t>
            </a:r>
          </a:p>
        </p:txBody>
      </p:sp>
      <p:sp>
        <p:nvSpPr>
          <p:cNvPr id="40" name="Ellipse 46"/>
          <p:cNvSpPr/>
          <p:nvPr/>
        </p:nvSpPr>
        <p:spPr bwMode="gray">
          <a:xfrm>
            <a:off x="971550" y="2565400"/>
            <a:ext cx="504825" cy="503238"/>
          </a:xfrm>
          <a:prstGeom prst="ellipse">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de-DE" sz="1600">
                <a:solidFill>
                  <a:schemeClr val="bg1"/>
                </a:solidFill>
              </a:rPr>
              <a:t>02</a:t>
            </a:r>
          </a:p>
        </p:txBody>
      </p:sp>
      <p:sp>
        <p:nvSpPr>
          <p:cNvPr id="2916368" name="Ellipse 46"/>
          <p:cNvSpPr>
            <a:spLocks noChangeArrowheads="1"/>
          </p:cNvSpPr>
          <p:nvPr/>
        </p:nvSpPr>
        <p:spPr bwMode="gray">
          <a:xfrm>
            <a:off x="971550" y="3357563"/>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03</a:t>
            </a:r>
          </a:p>
        </p:txBody>
      </p:sp>
      <p:sp>
        <p:nvSpPr>
          <p:cNvPr id="2916369" name="Ellipse 46"/>
          <p:cNvSpPr>
            <a:spLocks noChangeArrowheads="1"/>
          </p:cNvSpPr>
          <p:nvPr/>
        </p:nvSpPr>
        <p:spPr bwMode="gray">
          <a:xfrm>
            <a:off x="971550" y="4149725"/>
            <a:ext cx="504825" cy="503238"/>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04</a:t>
            </a:r>
          </a:p>
        </p:txBody>
      </p:sp>
      <p:sp>
        <p:nvSpPr>
          <p:cNvPr id="2" name="Abgerundetes Rechteck 42"/>
          <p:cNvSpPr/>
          <p:nvPr>
            <p:custDataLst>
              <p:tags r:id="rId7"/>
            </p:custDataLst>
          </p:nvPr>
        </p:nvSpPr>
        <p:spPr bwMode="gray">
          <a:xfrm>
            <a:off x="250825" y="5013325"/>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 name="Ellipse 44"/>
          <p:cNvSpPr/>
          <p:nvPr/>
        </p:nvSpPr>
        <p:spPr bwMode="gray">
          <a:xfrm>
            <a:off x="900113" y="486886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16372" name="Ellipse 46"/>
          <p:cNvSpPr>
            <a:spLocks noChangeArrowheads="1"/>
          </p:cNvSpPr>
          <p:nvPr/>
        </p:nvSpPr>
        <p:spPr bwMode="gray">
          <a:xfrm>
            <a:off x="971550" y="4941888"/>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05</a:t>
            </a:r>
          </a:p>
        </p:txBody>
      </p:sp>
      <p:sp>
        <p:nvSpPr>
          <p:cNvPr id="5" name="Rechteck 47"/>
          <p:cNvSpPr/>
          <p:nvPr/>
        </p:nvSpPr>
        <p:spPr bwMode="gray">
          <a:xfrm>
            <a:off x="1619250" y="5732463"/>
            <a:ext cx="7273925" cy="2889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folHlink"/>
              </a:solidFill>
              <a:cs typeface="Arial" charset="0"/>
            </a:endParaRPr>
          </a:p>
        </p:txBody>
      </p:sp>
      <p:sp>
        <p:nvSpPr>
          <p:cNvPr id="4" name="Abgerundetes Rechteck 42"/>
          <p:cNvSpPr/>
          <p:nvPr>
            <p:custDataLst>
              <p:tags r:id="rId8"/>
            </p:custDataLst>
          </p:nvPr>
        </p:nvSpPr>
        <p:spPr bwMode="gray">
          <a:xfrm>
            <a:off x="250825" y="5805488"/>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6" name="Ellipse 44"/>
          <p:cNvSpPr/>
          <p:nvPr/>
        </p:nvSpPr>
        <p:spPr bwMode="gray">
          <a:xfrm>
            <a:off x="900113" y="5661025"/>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16376" name="Ellipse 46"/>
          <p:cNvSpPr>
            <a:spLocks noChangeArrowheads="1"/>
          </p:cNvSpPr>
          <p:nvPr/>
        </p:nvSpPr>
        <p:spPr bwMode="gray">
          <a:xfrm>
            <a:off x="971550" y="5734050"/>
            <a:ext cx="504825" cy="503238"/>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06</a:t>
            </a:r>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01" name="Titolo 1"/>
          <p:cNvSpPr>
            <a:spLocks noGrp="1"/>
          </p:cNvSpPr>
          <p:nvPr>
            <p:ph type="title"/>
          </p:nvPr>
        </p:nvSpPr>
        <p:spPr/>
        <p:txBody>
          <a:bodyPr/>
          <a:lstStyle/>
          <a:p>
            <a:pPr eaLnBrk="1" hangingPunct="1"/>
            <a:r>
              <a:rPr lang="it-IT" smtClean="0"/>
              <a:t>2. </a:t>
            </a:r>
            <a:r>
              <a:rPr lang="it-IT" i="1" smtClean="0"/>
              <a:t>CASE HISTORY</a:t>
            </a:r>
          </a:p>
        </p:txBody>
      </p:sp>
      <p:sp>
        <p:nvSpPr>
          <p:cNvPr id="2918402"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tabLst>
                <a:tab pos="268288" algn="l"/>
              </a:tabLst>
            </a:pPr>
            <a:r>
              <a:rPr lang="it-IT" sz="1400" smtClean="0"/>
              <a:t> </a:t>
            </a:r>
            <a:r>
              <a:rPr lang="it-IT" sz="1400" b="1" smtClean="0"/>
              <a:t>Scelta del foro competente</a:t>
            </a:r>
          </a:p>
          <a:p>
            <a:pPr marL="628650" lvl="1" indent="-171450" eaLnBrk="1" hangingPunct="1">
              <a:lnSpc>
                <a:spcPct val="95000"/>
              </a:lnSpc>
              <a:buFontTx/>
              <a:buChar char="•"/>
              <a:tabLst>
                <a:tab pos="268288" algn="l"/>
              </a:tabLst>
            </a:pPr>
            <a:r>
              <a:rPr lang="it-IT" smtClean="0"/>
              <a:t>CASO: il liquidatore italiano di una società di diritto tunisino sottoscrive un contratto di cessione di </a:t>
            </a:r>
            <a:r>
              <a:rPr lang="it-IT" i="1" smtClean="0"/>
              <a:t>assets </a:t>
            </a:r>
            <a:r>
              <a:rPr lang="it-IT" smtClean="0"/>
              <a:t>aziendali con una società di diritto tunisino, anch’essa controllata da un soggetto italiano, per un prezzo di ca. Euro 1.000.000,00. Le parti prevedono che, prima del pagamento, l’acquirente entri nel possesso degli </a:t>
            </a:r>
            <a:r>
              <a:rPr lang="it-IT" i="1" smtClean="0"/>
              <a:t>assets </a:t>
            </a:r>
            <a:r>
              <a:rPr lang="it-IT" smtClean="0"/>
              <a:t>aziendali acquistati. Le parti pattuiscono, inoltre, che il foro competente a dirimere le controversie sia, in via esclusiva, quello italiano. </a:t>
            </a:r>
          </a:p>
          <a:p>
            <a:pPr marL="628650" lvl="1" indent="-171450" eaLnBrk="1" hangingPunct="1">
              <a:lnSpc>
                <a:spcPct val="95000"/>
              </a:lnSpc>
              <a:buFontTx/>
              <a:buChar char="•"/>
              <a:tabLst>
                <a:tab pos="268288" algn="l"/>
              </a:tabLst>
            </a:pPr>
            <a:r>
              <a:rPr lang="it-IT" smtClean="0"/>
              <a:t>SVILUPPO: a seguito della firma del contratto, l’acquirente entra nel possesso dei beni e formula a una serie di pretestuose contestazioni (vizi dei macchinari, ritardi nel trasferimento dei macchinari) per non corrispondere il prezzo pattuito. L’acquirente dà avvio, in Italia, a una causa nei confronti del venditore, lamentando gli asseriti danni, così da mantenere nel frattempo la piena disponibilità dell’azienda e dei beni. Contestualmente, il venditore agisce in via riconvenzionale per conseguire il pagamento del prezzo. A seguito di successive impugnazioni pretestuose, la causa viene decisa in via definitiva dalla Corte di Cassazione solo più di dieci anni dopo l’avvio del contenzioso, con la conferma delle sentenze di primo e secondo grado che, rigettando le contestazioni dell’acquirente, condannavano quest’ultimo al pagamento a favore del venditore della somma di Euro 1.000.000,00 oltre accessori di legge. La sussistenza di una Convenzione bilaterale italo – tunisina sul riconoscimento ed esecuzione delle sentenze del 1967, che prevede la possibilità di riconoscere ed eseguire in territorio tunisino solo una sentenza straniera passata in giudicato ha come conseguenza che la società venditrice, quando è in grado di far valere la sentenza di Cassazione, si trova a dover dare avvio a un’esecuzione coattiva contro un soggetto non solvibile.</a:t>
            </a:r>
          </a:p>
          <a:p>
            <a:pPr marL="628650" lvl="1" indent="-171450" eaLnBrk="1" hangingPunct="1">
              <a:lnSpc>
                <a:spcPct val="95000"/>
              </a:lnSpc>
              <a:buFontTx/>
              <a:buChar char="•"/>
              <a:tabLst>
                <a:tab pos="268288" algn="l"/>
              </a:tabLst>
            </a:pPr>
            <a:r>
              <a:rPr lang="it-IT" smtClean="0"/>
              <a:t>INDICAZIONE: scegliere il foro domestico per la risoluzione delle controversie internazionali spesso impedisce una reale tutela ai propri diritti. </a:t>
            </a:r>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9425" name="Titolo 1"/>
          <p:cNvSpPr>
            <a:spLocks noGrp="1"/>
          </p:cNvSpPr>
          <p:nvPr>
            <p:ph type="title"/>
          </p:nvPr>
        </p:nvSpPr>
        <p:spPr/>
        <p:txBody>
          <a:bodyPr/>
          <a:lstStyle/>
          <a:p>
            <a:pPr eaLnBrk="1" hangingPunct="1"/>
            <a:r>
              <a:rPr lang="it-IT" smtClean="0"/>
              <a:t>2. </a:t>
            </a:r>
            <a:r>
              <a:rPr lang="it-IT" i="1" smtClean="0"/>
              <a:t>CASE HISTORY</a:t>
            </a:r>
          </a:p>
        </p:txBody>
      </p:sp>
      <p:sp>
        <p:nvSpPr>
          <p:cNvPr id="2919426"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pPr>
            <a:r>
              <a:rPr lang="it-IT" sz="1400" smtClean="0"/>
              <a:t> </a:t>
            </a:r>
            <a:r>
              <a:rPr lang="it-IT" sz="1400" b="1" smtClean="0"/>
              <a:t>Arbitrato</a:t>
            </a:r>
          </a:p>
          <a:p>
            <a:pPr marL="541338" lvl="1" indent="-182563" eaLnBrk="1" hangingPunct="1">
              <a:lnSpc>
                <a:spcPct val="90000"/>
              </a:lnSpc>
              <a:buFontTx/>
              <a:buChar char="•"/>
            </a:pPr>
            <a:r>
              <a:rPr lang="it-IT" smtClean="0"/>
              <a:t>CASO: una società di diritto italiano vanta un credito superiore a Euro 1.000.000,00 nei confronti di una società di diritto turco. Il contratto attribuisce al giudice italiano la competenza a dirimere le eventuali controversie tra le parti. A fronte del rischio di non poter dare fruttuosamente seguito all’esecuzione di una sentenza favorevole e di dover affrontare più gradi di giudizio per ottenere una sentenza definitiva, si riesce a convincere la controparte (che avanza contestazioni sulla debenza dell’importo e vanta un credito a titolo di danni subiti per inadempimenti e vizi in via riconvenzionale) a sottoscrivere un compromesso affinché la controversia venga risolta da un collegio arbitrale.</a:t>
            </a:r>
          </a:p>
          <a:p>
            <a:pPr marL="541338" lvl="1" indent="-182563" eaLnBrk="1" hangingPunct="1">
              <a:lnSpc>
                <a:spcPct val="90000"/>
              </a:lnSpc>
              <a:buFontTx/>
              <a:buChar char="•"/>
            </a:pPr>
            <a:r>
              <a:rPr lang="it-IT" smtClean="0"/>
              <a:t>SVILUPPO: il lodo accoglie (seppur non integralmente) la domanda del cliente, il quale, grazie a quanto disposto dalla Convenzione di New York del 1958 sul riconoscimento e l’esecuzione dei lodi stranieri, secondo cui, all’art. 2, “</a:t>
            </a:r>
            <a:r>
              <a:rPr lang="it-IT" i="1" smtClean="0"/>
              <a:t>Ciascuno Stato contraente riconosce la convenzione scritta mediante la quale le parti si obbligano a sottoporre ad arbitrato tutte o talune delle controversie che siano sorte o possano sorgere tra loro circa un determinato rapporto giuridico contrattuale o non contrattuale, concernente una questione suscettibile d’essere regolata in via arbitrale</a:t>
            </a:r>
            <a:r>
              <a:rPr lang="it-IT" smtClean="0"/>
              <a:t>” e, all’art. 3, “</a:t>
            </a:r>
            <a:r>
              <a:rPr lang="it-IT" i="1" smtClean="0"/>
              <a:t>Ciascuno Stato contraente riconoscerà l’autorità d’una sentenza e ne accorderà l’esecuzione</a:t>
            </a:r>
            <a:r>
              <a:rPr lang="it-IT" smtClean="0"/>
              <a:t> ”</a:t>
            </a:r>
            <a:r>
              <a:rPr lang="it-IT" i="1" smtClean="0"/>
              <a:t>,</a:t>
            </a:r>
            <a:r>
              <a:rPr lang="it-IT" smtClean="0"/>
              <a:t> dà immediatamente avvio con successo al recupero del credito in Turchia. </a:t>
            </a:r>
          </a:p>
          <a:p>
            <a:pPr marL="541338" lvl="1" indent="-182563" eaLnBrk="1" hangingPunct="1">
              <a:lnSpc>
                <a:spcPct val="90000"/>
              </a:lnSpc>
              <a:buFontTx/>
              <a:buChar char="•"/>
            </a:pPr>
            <a:r>
              <a:rPr lang="it-IT" smtClean="0"/>
              <a:t>INDICAZIONE: ricorrere a un arbitrato anziché a un giudizio ordinario è spesso preferibile, in ragione dei maggiori tempi di definizione dei giudizi ordinari in Italia, ove le sentenze, per essere riconosciute ed eseguite in Turchia, devono essere passate in giudicato, secondo quanto previsto dalla Convenzione bilaterale Italia-Turchia del 1926, a differenza della procedura arbitrale. Le soluzioni arbitrali forniscono, inoltre, maggiore specializzazione dei membri del collegio arbitrale (o dell’arbitro unico), la riservatezza del giudizio e la facilità di riconoscimento ed esecuzione del lodo. La corretta redazione di una clausola arbitrale costituisce un momento fondamentale per la tutela dei propri diritti.</a:t>
            </a:r>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0449" name="Titolo 1"/>
          <p:cNvSpPr>
            <a:spLocks noGrp="1"/>
          </p:cNvSpPr>
          <p:nvPr>
            <p:ph type="title"/>
          </p:nvPr>
        </p:nvSpPr>
        <p:spPr/>
        <p:txBody>
          <a:bodyPr/>
          <a:lstStyle/>
          <a:p>
            <a:pPr eaLnBrk="1" hangingPunct="1"/>
            <a:r>
              <a:rPr lang="it-IT" smtClean="0"/>
              <a:t>2. </a:t>
            </a:r>
            <a:r>
              <a:rPr lang="it-IT" i="1" smtClean="0"/>
              <a:t>CASE HISTORY</a:t>
            </a:r>
          </a:p>
        </p:txBody>
      </p:sp>
      <p:sp>
        <p:nvSpPr>
          <p:cNvPr id="2920450"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tabLst>
                <a:tab pos="268288" algn="l"/>
              </a:tabLst>
            </a:pPr>
            <a:r>
              <a:rPr lang="it-IT" sz="1400" b="1" smtClean="0"/>
              <a:t>Decreto ingiuntivo tedesco</a:t>
            </a:r>
          </a:p>
          <a:p>
            <a:pPr marL="449263" lvl="1" indent="-182563" eaLnBrk="1" hangingPunct="1">
              <a:buFontTx/>
              <a:buChar char="•"/>
              <a:tabLst>
                <a:tab pos="268288" algn="l"/>
              </a:tabLst>
            </a:pPr>
            <a:r>
              <a:rPr lang="it-IT" smtClean="0"/>
              <a:t>CASO: una società di diritto italiano vanta un credito di Euro 200.000,00 per la fornitura di pompe idrauliche nei confronti di un debitore tedesco. Il credito è assistito da un espresso riconoscimento e non sono state sollevate contestazioni circa l’esistenza di non conformità della merce al momento della consegna. Il contratto prevede che il creditore possa chiedere il riconoscimento del proprio credito presso il proprio domicilio o, a scelta, presso il domicilio del convenuto.</a:t>
            </a:r>
          </a:p>
          <a:p>
            <a:pPr marL="449263" lvl="1" indent="-182563" eaLnBrk="1" hangingPunct="1">
              <a:buFontTx/>
              <a:buChar char="•"/>
              <a:tabLst>
                <a:tab pos="268288" algn="l"/>
              </a:tabLst>
            </a:pPr>
            <a:r>
              <a:rPr lang="it-IT" smtClean="0"/>
              <a:t>SVILUPPO: anziché dare avvio a un procedimento innanzi al giudice italiano, si decide di chiedere l’emissione di un decreto ingiuntivo tedesco, innanzi al Tribunale di Berlino (competente per tutti i procedimenti richiesti da cittadini stranieri). Il ricorso viene depositato con la semplice compilazione di un formulario prestampato, affermando la titolarità del credito, senza dover allegare i documenti a sostegno dello stesso. La controparte, una volta notificato il decreto, non si oppone; il decreto diviene allora definitivo e viene dato avvio a una rapida esecuzione. </a:t>
            </a:r>
          </a:p>
          <a:p>
            <a:pPr marL="449263" lvl="1" indent="-182563" eaLnBrk="1" hangingPunct="1">
              <a:buFontTx/>
              <a:buChar char="•"/>
              <a:tabLst>
                <a:tab pos="268288" algn="l"/>
              </a:tabLst>
            </a:pPr>
            <a:r>
              <a:rPr lang="it-IT" smtClean="0"/>
              <a:t>INDICAZIONE: conoscere gli strumenti disponibili nei singoli ordinamenti per il recupero del credito consente, di volta in volta, di scegliere la procedura più opportuna per ottenere il pagamento del debito. </a:t>
            </a:r>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1473" name="Titolo 1"/>
          <p:cNvSpPr>
            <a:spLocks noGrp="1"/>
          </p:cNvSpPr>
          <p:nvPr>
            <p:ph type="title"/>
          </p:nvPr>
        </p:nvSpPr>
        <p:spPr/>
        <p:txBody>
          <a:bodyPr/>
          <a:lstStyle/>
          <a:p>
            <a:pPr eaLnBrk="1" hangingPunct="1"/>
            <a:r>
              <a:rPr lang="it-IT" smtClean="0"/>
              <a:t>2. </a:t>
            </a:r>
            <a:r>
              <a:rPr lang="it-IT" i="1" smtClean="0"/>
              <a:t>CASE HISTORY</a:t>
            </a:r>
          </a:p>
        </p:txBody>
      </p:sp>
      <p:sp>
        <p:nvSpPr>
          <p:cNvPr id="2921474"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tabLst>
                <a:tab pos="268288" algn="l"/>
              </a:tabLst>
            </a:pPr>
            <a:r>
              <a:rPr lang="it-IT" sz="1400" b="1" smtClean="0"/>
              <a:t>Decreto ingiuntivo europeo</a:t>
            </a:r>
          </a:p>
          <a:p>
            <a:pPr marL="449263" lvl="1" indent="-182563" eaLnBrk="1" hangingPunct="1">
              <a:buFontTx/>
              <a:buChar char="•"/>
              <a:tabLst>
                <a:tab pos="268288" algn="l"/>
              </a:tabLst>
            </a:pPr>
            <a:r>
              <a:rPr lang="it-IT" smtClean="0"/>
              <a:t>CASO: una società di diritto italiano vanta nei confronti di una società di diritto spagnolo un credito pari a ca. Euro 730.000,00, relativo a una fattura non pagata per un macchinario. Non vi è contestazione del credito, ma si deve stabilire la migliore modalità per procedere al recupero dello stesso. Ai sensi del Regolamento CE n. 44/2001, così come recentemente interpretato, la sussistenza della giurisdizione italiana per l’emissione di un decreto ingiuntivo ex art. 633 e ss. c.p.c. è dubbia e la procedura spagnola non prevede un istituto analogo. Per evitare di dare avvio a un contenzioso lungo e gravoso, si sceglie di ricorrere a un Tribunale italiano chiedendo l’emissione di un decreto ingiuntivo europeo, istituto che rende possibile, in caso di opposizione, di evitare (a discrezione del creditore e senza che il debitore lo sappia quando sceglie di opporsi) l’instaurazione di un procedimento ordinario. In caso di opposizione, infatti – laddove il creditore non chieda espressamente una prosecuzione nel merito del contenzioso – la procedura viene semplicemente meno, e il creditore può riproporre la propria pretesa nelle forme che ritiene opportune.  </a:t>
            </a:r>
          </a:p>
          <a:p>
            <a:pPr marL="449263" lvl="1" indent="-182563" eaLnBrk="1" hangingPunct="1">
              <a:buFontTx/>
              <a:buChar char="•"/>
              <a:tabLst>
                <a:tab pos="268288" algn="l"/>
              </a:tabLst>
            </a:pPr>
            <a:r>
              <a:rPr lang="it-IT" smtClean="0"/>
              <a:t>SVILUPPO: la controparte non si oppone nei termini di legge (50 giorni) e il decreto ingiuntivo diviene definitivo. Si procede, dunque, a un’esecuzione in Spagna con successo.</a:t>
            </a:r>
          </a:p>
          <a:p>
            <a:pPr marL="449263" lvl="1" indent="-182563" eaLnBrk="1" hangingPunct="1">
              <a:buFontTx/>
              <a:buChar char="•"/>
              <a:tabLst>
                <a:tab pos="268288" algn="l"/>
              </a:tabLst>
            </a:pPr>
            <a:r>
              <a:rPr lang="it-IT" smtClean="0"/>
              <a:t>INDICAZIONE: valutare, all’interno delle varie possibilità che la legge consente, la strategia migliore, tenendo in considerazione i rischi di causa. </a:t>
            </a:r>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2497" name="Titolo 1"/>
          <p:cNvSpPr>
            <a:spLocks noGrp="1"/>
          </p:cNvSpPr>
          <p:nvPr>
            <p:ph type="title"/>
          </p:nvPr>
        </p:nvSpPr>
        <p:spPr/>
        <p:txBody>
          <a:bodyPr/>
          <a:lstStyle/>
          <a:p>
            <a:pPr eaLnBrk="1" hangingPunct="1"/>
            <a:r>
              <a:rPr lang="it-IT" smtClean="0"/>
              <a:t>2. </a:t>
            </a:r>
            <a:r>
              <a:rPr lang="it-IT" i="1" smtClean="0"/>
              <a:t>CASE HISTORY</a:t>
            </a:r>
          </a:p>
        </p:txBody>
      </p:sp>
      <p:sp>
        <p:nvSpPr>
          <p:cNvPr id="2922498" name="Segnaposto testo 2"/>
          <p:cNvSpPr>
            <a:spLocks noGrp="1"/>
          </p:cNvSpPr>
          <p:nvPr>
            <p:ph type="body" sz="quarter" idx="13"/>
          </p:nvPr>
        </p:nvSpPr>
        <p:spPr>
          <a:xfrm>
            <a:off x="250825" y="1700213"/>
            <a:ext cx="8642350" cy="4608512"/>
          </a:xfrm>
        </p:spPr>
        <p:txBody>
          <a:bodyPr/>
          <a:lstStyle/>
          <a:p>
            <a:pPr marL="263525" indent="-177800" eaLnBrk="1" hangingPunct="1">
              <a:buClr>
                <a:schemeClr val="accent1"/>
              </a:buClr>
              <a:buFont typeface="Wingdings" pitchFamily="2" charset="2"/>
              <a:buChar char="§"/>
            </a:pPr>
            <a:r>
              <a:rPr lang="it-IT" sz="1400" smtClean="0"/>
              <a:t> </a:t>
            </a:r>
            <a:r>
              <a:rPr lang="it-IT" sz="1400" b="1" smtClean="0"/>
              <a:t>Riserva di proprietà</a:t>
            </a:r>
          </a:p>
          <a:p>
            <a:pPr marL="628650" lvl="1" indent="-185738" eaLnBrk="1" hangingPunct="1">
              <a:buFontTx/>
              <a:buChar char="•"/>
            </a:pPr>
            <a:r>
              <a:rPr lang="it-IT" smtClean="0"/>
              <a:t>CASO: una società di diritto italiano conclude un contratto di compravendita, avente per oggetto un macchinario non customizzato del valore di complessivi Euro 50.000,00 con una società di diritto tedesco. Stante l’impossibilità di ottenere un pagamento anticipato da parte dell’acquirente, e stante il fatto che il macchinario non verrà incorporato in altri beni, ma manterrà una propria identità, le parti concordano di sottoporre la compravendita a una clausola di riserva di proprietà, per fare sì che il passaggio della titolarità del bene si verifichi solo ad avvenuto integrale pagamento del prezzo. </a:t>
            </a:r>
          </a:p>
          <a:p>
            <a:pPr marL="628650" lvl="1" indent="-185738" eaLnBrk="1" hangingPunct="1">
              <a:buFontTx/>
              <a:buChar char="•"/>
            </a:pPr>
            <a:r>
              <a:rPr lang="it-IT" smtClean="0"/>
              <a:t>SVILUPPO: a seguito della consegna, e dopo aver sollevato una serie di contestazioni pretestuose circa asseriti e non meglio precisati vizi del macchinario, la parte acquirente non onora le proprie obbligazioni. Il mancato pagamento è determinato da una situazione di insolvenza della parte acquirente, che poi fallisce. Grazie al fatto che la clausola di riserva di proprietà è opponibile al Fallimento, il cliente riesce a ottenere la restituzione del macchinario, che riesce a rivendere minimizzando così la perdita. </a:t>
            </a:r>
          </a:p>
          <a:p>
            <a:pPr marL="628650" lvl="1" indent="-185738" eaLnBrk="1" hangingPunct="1">
              <a:buFontTx/>
              <a:buChar char="•"/>
            </a:pPr>
            <a:r>
              <a:rPr lang="it-IT" smtClean="0"/>
              <a:t>INDICAZIONE: prevedere già in sede contrattuale le più opportune tutele in relazione al futuro incasso del credito, valutando la concreta azionabilità dei rimedi, anche in relazione alla legge nazionale della controparte contrattuale. </a:t>
            </a:r>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3521" name="Titolo 1"/>
          <p:cNvSpPr>
            <a:spLocks noGrp="1"/>
          </p:cNvSpPr>
          <p:nvPr>
            <p:ph type="title"/>
          </p:nvPr>
        </p:nvSpPr>
        <p:spPr/>
        <p:txBody>
          <a:bodyPr/>
          <a:lstStyle/>
          <a:p>
            <a:pPr eaLnBrk="1" hangingPunct="1"/>
            <a:r>
              <a:rPr lang="it-IT" smtClean="0"/>
              <a:t>2. </a:t>
            </a:r>
            <a:r>
              <a:rPr lang="it-IT" i="1" smtClean="0"/>
              <a:t>CASE HISTORY</a:t>
            </a:r>
          </a:p>
        </p:txBody>
      </p:sp>
      <p:sp>
        <p:nvSpPr>
          <p:cNvPr id="2923522"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tabLst>
                <a:tab pos="268288" algn="l"/>
              </a:tabLst>
            </a:pPr>
            <a:r>
              <a:rPr lang="it-IT" sz="1400" b="1" smtClean="0"/>
              <a:t>Azione revocatoria</a:t>
            </a:r>
          </a:p>
          <a:p>
            <a:pPr marL="449263" lvl="1" indent="-182563" eaLnBrk="1" hangingPunct="1">
              <a:buFontTx/>
              <a:buChar char="•"/>
              <a:tabLst>
                <a:tab pos="268288" algn="l"/>
              </a:tabLst>
            </a:pPr>
            <a:r>
              <a:rPr lang="it-IT" smtClean="0"/>
              <a:t>CASO: un società di diritto italiano vanta un credito di ca. USD 100.000,00 nei confronti di una società di diritto statunitense per una fornitura di gioielli. Viene inviata una diffida ad adempiere al debitore, il quale comunica di essere sottoposto al </a:t>
            </a:r>
            <a:r>
              <a:rPr lang="it-IT" i="1" smtClean="0"/>
              <a:t>Chapter</a:t>
            </a:r>
            <a:r>
              <a:rPr lang="it-IT" smtClean="0"/>
              <a:t> 11, ossia a una procedura concorsuale volta alla ristrutturazione dell’impresa. La società americana non può, dunque, disporre il pagamento del dovuto, ma viceversa chiede alla società italiana la restituzione di alcuni importi precedentemente versati (pari a ca. USD 200.000,00), a titolo di revocatoria, sostenendo che tali pagamenti esulassero dal c.d. </a:t>
            </a:r>
            <a:r>
              <a:rPr lang="it-IT" i="1" smtClean="0"/>
              <a:t>ordinary course of business</a:t>
            </a:r>
            <a:r>
              <a:rPr lang="it-IT" smtClean="0"/>
              <a:t>, ossia costituissero pagamenti non rientranti nell’ordinaria amministrazione della società, ritenendoli pertanto revocabili. </a:t>
            </a:r>
          </a:p>
          <a:p>
            <a:pPr marL="449263" lvl="1" indent="-182563" eaLnBrk="1" hangingPunct="1">
              <a:buFontTx/>
              <a:buChar char="•"/>
              <a:tabLst>
                <a:tab pos="268288" algn="l"/>
              </a:tabLst>
            </a:pPr>
            <a:r>
              <a:rPr lang="it-IT" smtClean="0"/>
              <a:t>SVILUPPO: viene dato avvio a una serrata negoziazione fino a giungere a una definizione transattiva con la società americana; la Procedura rinuncia alla richiesta di restituzione degli importi, parimenti la società italiana rinuncia al proprio credito. Tale valutazione, per quanto non porti a un incasso da parte della società italiana, impedisce che venga esperita un’azione revocatoria; il contro-credito, infatti, nel diritto statunitense non è opponibile alla Procedura. In una valutazione costi – benefici, oltre ai rischi di causa e alla fondatezza della pretesa, vengono tenuti in considerazione anche i costi di lite, particolarmente gravosi negli Stati Uniti. </a:t>
            </a:r>
          </a:p>
          <a:p>
            <a:pPr marL="449263" lvl="1" indent="-182563" eaLnBrk="1" hangingPunct="1">
              <a:buFontTx/>
              <a:buChar char="•"/>
              <a:tabLst>
                <a:tab pos="268288" algn="l"/>
              </a:tabLst>
            </a:pPr>
            <a:r>
              <a:rPr lang="it-IT" smtClean="0"/>
              <a:t>INDICAZIONE: prestare particolare attenzione a ogni elemento che possa far prospettare una possibile insolvenza di una società, in quanto in quasi tutti i Paesi del mondo vi è il rischio di una revocatoria del pagamento effettuato in favore di un soggetto insolvente. </a:t>
            </a:r>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4545" name="Titel 16"/>
          <p:cNvSpPr>
            <a:spLocks noGrp="1"/>
          </p:cNvSpPr>
          <p:nvPr>
            <p:ph type="title" idx="4294967295"/>
            <p:custDataLst>
              <p:tags r:id="rId1"/>
            </p:custDataLst>
          </p:nvPr>
        </p:nvSpPr>
        <p:spPr/>
        <p:txBody>
          <a:bodyPr/>
          <a:lstStyle/>
          <a:p>
            <a:pPr eaLnBrk="1" hangingPunct="1"/>
            <a:r>
              <a:rPr lang="it-IT" smtClean="0"/>
              <a:t>Sommario</a:t>
            </a:r>
          </a:p>
        </p:txBody>
      </p:sp>
      <p:sp>
        <p:nvSpPr>
          <p:cNvPr id="17" name="Abgerundetes Rechteck 18"/>
          <p:cNvSpPr/>
          <p:nvPr>
            <p:custDataLst>
              <p:tags r:id="rId2"/>
            </p:custDataLst>
          </p:nvPr>
        </p:nvSpPr>
        <p:spPr bwMode="gray">
          <a:xfrm>
            <a:off x="250825" y="1844675"/>
            <a:ext cx="936625" cy="360363"/>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8" name="Ellipse 25"/>
          <p:cNvSpPr/>
          <p:nvPr>
            <p:custDataLst>
              <p:tags r:id="rId3"/>
            </p:custDataLst>
          </p:nvPr>
        </p:nvSpPr>
        <p:spPr bwMode="gray">
          <a:xfrm>
            <a:off x="900113" y="170021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1" name="Abgerundetes Rechteck 31"/>
          <p:cNvSpPr/>
          <p:nvPr>
            <p:custDataLst>
              <p:tags r:id="rId4"/>
            </p:custDataLst>
          </p:nvPr>
        </p:nvSpPr>
        <p:spPr bwMode="gray">
          <a:xfrm>
            <a:off x="250825" y="2638425"/>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2" name="Ellipse 32"/>
          <p:cNvSpPr/>
          <p:nvPr/>
        </p:nvSpPr>
        <p:spPr bwMode="gray">
          <a:xfrm>
            <a:off x="900113" y="249396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5" name="Rechteck 43"/>
          <p:cNvSpPr/>
          <p:nvPr/>
        </p:nvSpPr>
        <p:spPr bwMode="gray">
          <a:xfrm>
            <a:off x="1619250" y="2852738"/>
            <a:ext cx="7273925" cy="4318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folHlink"/>
              </a:solidFill>
              <a:cs typeface="Arial" charset="0"/>
            </a:endParaRPr>
          </a:p>
        </p:txBody>
      </p:sp>
      <p:sp>
        <p:nvSpPr>
          <p:cNvPr id="27" name="Rechteck 45"/>
          <p:cNvSpPr/>
          <p:nvPr/>
        </p:nvSpPr>
        <p:spPr bwMode="gray">
          <a:xfrm>
            <a:off x="1619250" y="1844675"/>
            <a:ext cx="7273925" cy="360363"/>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spcBef>
                <a:spcPts val="600"/>
              </a:spcBef>
              <a:spcAft>
                <a:spcPts val="600"/>
              </a:spcAft>
              <a:defRPr/>
            </a:pPr>
            <a:endParaRPr lang="it-IT" sz="1600" b="1" dirty="0">
              <a:solidFill>
                <a:schemeClr val="folHlink"/>
              </a:solidFill>
            </a:endParaRPr>
          </a:p>
        </p:txBody>
      </p:sp>
      <p:sp>
        <p:nvSpPr>
          <p:cNvPr id="28" name="Abgerundetes Rechteck 42"/>
          <p:cNvSpPr/>
          <p:nvPr>
            <p:custDataLst>
              <p:tags r:id="rId5"/>
            </p:custDataLst>
          </p:nvPr>
        </p:nvSpPr>
        <p:spPr bwMode="gray">
          <a:xfrm>
            <a:off x="250825" y="3430588"/>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9" name="Ellipse 44"/>
          <p:cNvSpPr/>
          <p:nvPr/>
        </p:nvSpPr>
        <p:spPr bwMode="gray">
          <a:xfrm>
            <a:off x="900113" y="3286125"/>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31" name="Rechteck 47"/>
          <p:cNvSpPr/>
          <p:nvPr/>
        </p:nvSpPr>
        <p:spPr bwMode="gray">
          <a:xfrm>
            <a:off x="1619250" y="3357563"/>
            <a:ext cx="7273925" cy="35877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spcBef>
                <a:spcPts val="600"/>
              </a:spcBef>
              <a:spcAft>
                <a:spcPts val="600"/>
              </a:spcAft>
              <a:defRPr/>
            </a:pPr>
            <a:r>
              <a:rPr lang="it-IT" sz="2400">
                <a:solidFill>
                  <a:srgbClr val="005A4C"/>
                </a:solidFill>
                <a:cs typeface="Arial" charset="0"/>
              </a:rPr>
              <a:t>Argomenti trattati nella guida</a:t>
            </a:r>
          </a:p>
        </p:txBody>
      </p:sp>
      <p:sp>
        <p:nvSpPr>
          <p:cNvPr id="32" name="Rechteck 47"/>
          <p:cNvSpPr/>
          <p:nvPr/>
        </p:nvSpPr>
        <p:spPr bwMode="gray">
          <a:xfrm>
            <a:off x="1547813" y="4797425"/>
            <a:ext cx="7273925" cy="7207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folHlink"/>
              </a:solidFill>
              <a:cs typeface="Arial" charset="0"/>
            </a:endParaRPr>
          </a:p>
        </p:txBody>
      </p:sp>
      <p:sp>
        <p:nvSpPr>
          <p:cNvPr id="36" name="Abgerundetes Rechteck 42"/>
          <p:cNvSpPr/>
          <p:nvPr>
            <p:custDataLst>
              <p:tags r:id="rId6"/>
            </p:custDataLst>
          </p:nvPr>
        </p:nvSpPr>
        <p:spPr bwMode="gray">
          <a:xfrm>
            <a:off x="250825" y="4221163"/>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7" name="Ellipse 44"/>
          <p:cNvSpPr/>
          <p:nvPr/>
        </p:nvSpPr>
        <p:spPr bwMode="gray">
          <a:xfrm>
            <a:off x="900113" y="4076700"/>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24558" name="Ellipse 46"/>
          <p:cNvSpPr>
            <a:spLocks noChangeArrowheads="1"/>
          </p:cNvSpPr>
          <p:nvPr/>
        </p:nvSpPr>
        <p:spPr bwMode="gray">
          <a:xfrm>
            <a:off x="971550" y="1771650"/>
            <a:ext cx="504825" cy="503238"/>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01</a:t>
            </a:r>
          </a:p>
        </p:txBody>
      </p:sp>
      <p:sp>
        <p:nvSpPr>
          <p:cNvPr id="2924559" name="Ellipse 46"/>
          <p:cNvSpPr>
            <a:spLocks noChangeArrowheads="1"/>
          </p:cNvSpPr>
          <p:nvPr/>
        </p:nvSpPr>
        <p:spPr bwMode="gray">
          <a:xfrm>
            <a:off x="971550" y="2566988"/>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02</a:t>
            </a:r>
          </a:p>
        </p:txBody>
      </p:sp>
      <p:sp>
        <p:nvSpPr>
          <p:cNvPr id="41" name="Ellipse 46"/>
          <p:cNvSpPr/>
          <p:nvPr/>
        </p:nvSpPr>
        <p:spPr bwMode="gray">
          <a:xfrm>
            <a:off x="971550" y="3359150"/>
            <a:ext cx="504825" cy="503238"/>
          </a:xfrm>
          <a:prstGeom prst="ellipse">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de-DE" sz="1600">
                <a:solidFill>
                  <a:schemeClr val="bg1"/>
                </a:solidFill>
              </a:rPr>
              <a:t>03</a:t>
            </a:r>
          </a:p>
        </p:txBody>
      </p:sp>
      <p:sp>
        <p:nvSpPr>
          <p:cNvPr id="2924561" name="Ellipse 46"/>
          <p:cNvSpPr>
            <a:spLocks noChangeArrowheads="1"/>
          </p:cNvSpPr>
          <p:nvPr/>
        </p:nvSpPr>
        <p:spPr bwMode="gray">
          <a:xfrm>
            <a:off x="971550" y="4149725"/>
            <a:ext cx="504825" cy="503238"/>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04</a:t>
            </a:r>
          </a:p>
        </p:txBody>
      </p:sp>
      <p:sp>
        <p:nvSpPr>
          <p:cNvPr id="2" name="Abgerundetes Rechteck 42"/>
          <p:cNvSpPr/>
          <p:nvPr>
            <p:custDataLst>
              <p:tags r:id="rId7"/>
            </p:custDataLst>
          </p:nvPr>
        </p:nvSpPr>
        <p:spPr bwMode="gray">
          <a:xfrm>
            <a:off x="250825" y="5013325"/>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 name="Ellipse 44"/>
          <p:cNvSpPr/>
          <p:nvPr/>
        </p:nvSpPr>
        <p:spPr bwMode="gray">
          <a:xfrm>
            <a:off x="900113" y="486886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24564" name="Ellipse 46"/>
          <p:cNvSpPr>
            <a:spLocks noChangeArrowheads="1"/>
          </p:cNvSpPr>
          <p:nvPr/>
        </p:nvSpPr>
        <p:spPr bwMode="gray">
          <a:xfrm>
            <a:off x="971550" y="4941888"/>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05</a:t>
            </a:r>
          </a:p>
        </p:txBody>
      </p:sp>
      <p:sp>
        <p:nvSpPr>
          <p:cNvPr id="5" name="Rechteck 47"/>
          <p:cNvSpPr/>
          <p:nvPr/>
        </p:nvSpPr>
        <p:spPr bwMode="gray">
          <a:xfrm>
            <a:off x="1619250" y="5732463"/>
            <a:ext cx="7273925" cy="2889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folHlink"/>
              </a:solidFill>
              <a:cs typeface="Arial" charset="0"/>
            </a:endParaRPr>
          </a:p>
        </p:txBody>
      </p:sp>
      <p:sp>
        <p:nvSpPr>
          <p:cNvPr id="4" name="Abgerundetes Rechteck 42"/>
          <p:cNvSpPr/>
          <p:nvPr>
            <p:custDataLst>
              <p:tags r:id="rId8"/>
            </p:custDataLst>
          </p:nvPr>
        </p:nvSpPr>
        <p:spPr bwMode="gray">
          <a:xfrm>
            <a:off x="250825" y="5805488"/>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6" name="Ellipse 44"/>
          <p:cNvSpPr/>
          <p:nvPr/>
        </p:nvSpPr>
        <p:spPr bwMode="gray">
          <a:xfrm>
            <a:off x="900113" y="5661025"/>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24568" name="Ellipse 46"/>
          <p:cNvSpPr>
            <a:spLocks noChangeArrowheads="1"/>
          </p:cNvSpPr>
          <p:nvPr/>
        </p:nvSpPr>
        <p:spPr bwMode="gray">
          <a:xfrm>
            <a:off x="971550" y="5734050"/>
            <a:ext cx="504825" cy="503238"/>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06</a:t>
            </a:r>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6593" name="Titolo 1"/>
          <p:cNvSpPr>
            <a:spLocks noGrp="1"/>
          </p:cNvSpPr>
          <p:nvPr>
            <p:ph type="title"/>
          </p:nvPr>
        </p:nvSpPr>
        <p:spPr/>
        <p:txBody>
          <a:bodyPr/>
          <a:lstStyle/>
          <a:p>
            <a:pPr eaLnBrk="1" hangingPunct="1"/>
            <a:r>
              <a:rPr lang="it-IT" smtClean="0"/>
              <a:t>3. ARGOMENTI TRATTATI NELLA GUIDA</a:t>
            </a:r>
          </a:p>
        </p:txBody>
      </p:sp>
      <p:sp>
        <p:nvSpPr>
          <p:cNvPr id="2926594"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tabLst>
                <a:tab pos="268288" algn="l"/>
              </a:tabLst>
            </a:pPr>
            <a:r>
              <a:rPr lang="it-IT" sz="1400" b="1" smtClean="0"/>
              <a:t>Azione e prescrizione</a:t>
            </a:r>
          </a:p>
          <a:p>
            <a:pPr marL="449263" lvl="1" indent="-182563" eaLnBrk="1" hangingPunct="1">
              <a:buFontTx/>
              <a:buChar char="•"/>
              <a:tabLst>
                <a:tab pos="268288" algn="l"/>
              </a:tabLst>
            </a:pPr>
            <a:r>
              <a:rPr lang="it-IT" smtClean="0"/>
              <a:t>Per azione legale si intende il potere di esercitare un diritto attribuito dall’ordinamento giuridico ai fini del suo riconoscimento e della sua attuazione in via giudiziale (</a:t>
            </a:r>
            <a:r>
              <a:rPr lang="it-IT" i="1" smtClean="0"/>
              <a:t>ius persequendi iudicio quod sibi debeatur</a:t>
            </a:r>
            <a:r>
              <a:rPr lang="it-IT" smtClean="0"/>
              <a:t>):</a:t>
            </a:r>
          </a:p>
          <a:p>
            <a:pPr marL="625475" lvl="2" indent="-176213" eaLnBrk="1" hangingPunct="1">
              <a:buFont typeface="Arial" charset="0"/>
              <a:buChar char="−"/>
              <a:tabLst>
                <a:tab pos="268288" algn="l"/>
              </a:tabLst>
            </a:pPr>
            <a:r>
              <a:rPr lang="it-IT" sz="1200" smtClean="0"/>
              <a:t>si tratta di una situazione giuridica processuale, che viene esercitata facoltativamente dal soggetto interessato, volta alla realizzazione di un diritto soggettivo sostanziale;</a:t>
            </a:r>
          </a:p>
          <a:p>
            <a:pPr marL="625475" lvl="2" indent="-176213" eaLnBrk="1" hangingPunct="1">
              <a:buFont typeface="Arial" charset="0"/>
              <a:buChar char="−"/>
              <a:tabLst>
                <a:tab pos="268288" algn="l"/>
              </a:tabLst>
            </a:pPr>
            <a:r>
              <a:rPr lang="it-IT" sz="1200" smtClean="0"/>
              <a:t>in ambito civile, l’azione viene di regola esercitata da parte dello stesso soggetto titolare della situazione giuridica da tutelare e, eccezionalmente, da parte di un soggetto terzo che agisce quale sostituto processuale dell’avente diritto. </a:t>
            </a:r>
          </a:p>
          <a:p>
            <a:pPr marL="449263" lvl="1" indent="-182563" eaLnBrk="1" hangingPunct="1">
              <a:buFontTx/>
              <a:buChar char="•"/>
              <a:tabLst>
                <a:tab pos="268288" algn="l"/>
              </a:tabLst>
            </a:pPr>
            <a:r>
              <a:rPr lang="it-IT" smtClean="0"/>
              <a:t>Per assicurare la certezza dei rapporti giuridici, ogni ordinamento giuridico prevede un termine temporale entro il quale il titolare di un diritto deve fare valere le proprie ragioni.</a:t>
            </a:r>
          </a:p>
          <a:p>
            <a:pPr marL="625475" lvl="2" indent="-176213" eaLnBrk="1" hangingPunct="1">
              <a:buFont typeface="Arial" charset="0"/>
              <a:buChar char="−"/>
              <a:tabLst>
                <a:tab pos="268288" algn="l"/>
              </a:tabLst>
            </a:pPr>
            <a:r>
              <a:rPr lang="it-IT" sz="1200" smtClean="0"/>
              <a:t>In ambito civile, l’istituto della prescrizione disciplina i termini entro i quali il mancato esercizio di un diritto determina la sua estinzione.</a:t>
            </a:r>
          </a:p>
          <a:p>
            <a:pPr marL="449263" lvl="1" indent="-182563" eaLnBrk="1" hangingPunct="1">
              <a:buFontTx/>
              <a:buChar char="•"/>
              <a:tabLst>
                <a:tab pos="268288" algn="l"/>
              </a:tabLst>
            </a:pPr>
            <a:r>
              <a:rPr lang="it-IT" smtClean="0"/>
              <a:t>Di regola, i termini di prescrizione di un diritto sono inderogabili e variano a seconda che la pretesa fatta valere abbia carattere contrattuale o extracontrattuale.</a:t>
            </a:r>
          </a:p>
          <a:p>
            <a:pPr marL="625475" lvl="2" indent="-176213" eaLnBrk="1" hangingPunct="1">
              <a:buFont typeface="Arial" charset="0"/>
              <a:buChar char="−"/>
              <a:tabLst>
                <a:tab pos="268288" algn="l"/>
              </a:tabLst>
            </a:pPr>
            <a:r>
              <a:rPr lang="it-IT" sz="1200" smtClean="0"/>
              <a:t>Generalmente, la prescrizione può essere sospesa o interrotta, lasciando momentaneamente impregiudicati i diritti del relativo titolare. </a:t>
            </a:r>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7617" name="Titolo 1"/>
          <p:cNvSpPr>
            <a:spLocks noGrp="1"/>
          </p:cNvSpPr>
          <p:nvPr>
            <p:ph type="title"/>
          </p:nvPr>
        </p:nvSpPr>
        <p:spPr/>
        <p:txBody>
          <a:bodyPr/>
          <a:lstStyle/>
          <a:p>
            <a:pPr eaLnBrk="1" hangingPunct="1"/>
            <a:r>
              <a:rPr lang="it-IT" smtClean="0"/>
              <a:t>3. ARGOMENTI TRATTATI NELLA GUIDA</a:t>
            </a:r>
          </a:p>
        </p:txBody>
      </p:sp>
      <p:sp>
        <p:nvSpPr>
          <p:cNvPr id="2927618"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tabLst>
                <a:tab pos="268288" algn="l"/>
              </a:tabLst>
            </a:pPr>
            <a:r>
              <a:rPr lang="it-IT" sz="1400" b="1" smtClean="0"/>
              <a:t>Procedimenti cautelari </a:t>
            </a:r>
          </a:p>
          <a:p>
            <a:pPr marL="449263" lvl="1" indent="-182563" eaLnBrk="1" hangingPunct="1">
              <a:buFontTx/>
              <a:buChar char="•"/>
              <a:tabLst>
                <a:tab pos="268288" algn="l"/>
              </a:tabLst>
            </a:pPr>
            <a:r>
              <a:rPr lang="it-IT" smtClean="0"/>
              <a:t>Per procedimenti cautelari si intendono i giudizi aventi carattere speciale rispetto a quelli introdotti in via ordinaria, la cui finalità è di evitare che il decorso del tempo necessario per ottenere una pronuncia a cognizione piena pregiudichi gli interessi del soggetto che invoca la tutela giurisdizionale.</a:t>
            </a:r>
          </a:p>
          <a:p>
            <a:pPr marL="449263" lvl="1" indent="-182563" eaLnBrk="1" hangingPunct="1">
              <a:buFontTx/>
              <a:buChar char="•"/>
              <a:tabLst>
                <a:tab pos="268288" algn="l"/>
              </a:tabLst>
            </a:pPr>
            <a:r>
              <a:rPr lang="it-IT" smtClean="0"/>
              <a:t>Di regola, colui che promuove un procedimento di natura cautelare deve dimostrare la sussistenza di due presupposti per l’accoglimento delle proprie domande: </a:t>
            </a:r>
          </a:p>
          <a:p>
            <a:pPr marL="617538" lvl="2" eaLnBrk="1" hangingPunct="1">
              <a:buFont typeface="Arial" charset="0"/>
              <a:buChar char="−"/>
              <a:tabLst>
                <a:tab pos="268288" algn="l"/>
              </a:tabLst>
            </a:pPr>
            <a:r>
              <a:rPr lang="it-IT" smtClean="0"/>
              <a:t>il c.d. </a:t>
            </a:r>
            <a:r>
              <a:rPr lang="it-IT" i="1" u="sng" smtClean="0"/>
              <a:t>fumus boni iuris</a:t>
            </a:r>
            <a:r>
              <a:rPr lang="it-IT" smtClean="0"/>
              <a:t>, ovvero la ragionevole fondatezza della propria prospettazione; e</a:t>
            </a:r>
          </a:p>
          <a:p>
            <a:pPr marL="617538" lvl="2" eaLnBrk="1" hangingPunct="1">
              <a:buFont typeface="Arial" charset="0"/>
              <a:buChar char="−"/>
              <a:tabLst>
                <a:tab pos="268288" algn="l"/>
              </a:tabLst>
            </a:pPr>
            <a:r>
              <a:rPr lang="it-IT" smtClean="0"/>
              <a:t>il c.d. </a:t>
            </a:r>
            <a:r>
              <a:rPr lang="it-IT" i="1" u="sng" smtClean="0"/>
              <a:t>periculum in mora</a:t>
            </a:r>
            <a:r>
              <a:rPr lang="it-IT" smtClean="0"/>
              <a:t>, ovvero il rischio di subire, in caso di ritardo nella concessione della tutela richiesta, un pregiudizio imminente e irreparabile. </a:t>
            </a:r>
          </a:p>
          <a:p>
            <a:pPr marL="449263" lvl="1" indent="-182563" eaLnBrk="1" hangingPunct="1">
              <a:buFontTx/>
              <a:buChar char="•"/>
              <a:tabLst>
                <a:tab pos="268288" algn="l"/>
              </a:tabLst>
            </a:pPr>
            <a:r>
              <a:rPr lang="it-IT" smtClean="0"/>
              <a:t>Il provvedimento cautelare può essere concesso dall’organo giurisdizionale competente sia prima dell’instaurazione del contraddittorio tra le parti (</a:t>
            </a:r>
            <a:r>
              <a:rPr lang="it-IT" i="1" smtClean="0"/>
              <a:t>inaudita altera parte</a:t>
            </a:r>
            <a:r>
              <a:rPr lang="it-IT" smtClean="0"/>
              <a:t>) che a seguito della rituale costituzione in giudizio del soggetto contro il quale è promossa l’azione.</a:t>
            </a:r>
          </a:p>
          <a:p>
            <a:pPr marL="449263" lvl="1" indent="-182563" eaLnBrk="1" hangingPunct="1">
              <a:buFontTx/>
              <a:buChar char="•"/>
              <a:tabLst>
                <a:tab pos="268288" algn="l"/>
              </a:tabLst>
            </a:pPr>
            <a:r>
              <a:rPr lang="it-IT" smtClean="0"/>
              <a:t>Spesso, il provvedimento cautelare ha natura meramente strumentale, ossia è destinato a cessare i propri effetti una volta decorso un periodo temporale che si assume sufficiente a soddisfare le esigenze di protezione dell’istante, durante il quale il soggetto interessato è tenuto a promuovere la successiva fase di merito del giudizio, per rendere definitiva la tutela richiesta; talvolta, può conservare i propri effetti a prescindere dalla successiva introduzione della fase di merito a cognizione piena.</a:t>
            </a:r>
            <a:r>
              <a:rPr lang="it-IT" sz="1200" smtClean="0"/>
              <a:t> </a:t>
            </a:r>
          </a:p>
        </p:txBody>
      </p:sp>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41" name="Titolo 1"/>
          <p:cNvSpPr>
            <a:spLocks noGrp="1"/>
          </p:cNvSpPr>
          <p:nvPr>
            <p:ph type="title"/>
          </p:nvPr>
        </p:nvSpPr>
        <p:spPr/>
        <p:txBody>
          <a:bodyPr/>
          <a:lstStyle/>
          <a:p>
            <a:pPr eaLnBrk="1" hangingPunct="1"/>
            <a:r>
              <a:rPr lang="it-IT" smtClean="0"/>
              <a:t>3. ARGOMENTI TRATTATI NELLA GUIDA</a:t>
            </a:r>
          </a:p>
        </p:txBody>
      </p:sp>
      <p:sp>
        <p:nvSpPr>
          <p:cNvPr id="2928642" name="Segnaposto testo 2"/>
          <p:cNvSpPr>
            <a:spLocks noGrp="1"/>
          </p:cNvSpPr>
          <p:nvPr>
            <p:ph type="body" sz="quarter" idx="13"/>
          </p:nvPr>
        </p:nvSpPr>
        <p:spPr>
          <a:xfrm>
            <a:off x="250825" y="1700213"/>
            <a:ext cx="8642350" cy="4752975"/>
          </a:xfrm>
        </p:spPr>
        <p:txBody>
          <a:bodyPr/>
          <a:lstStyle/>
          <a:p>
            <a:pPr marL="266700" indent="-177800" eaLnBrk="1" hangingPunct="1">
              <a:lnSpc>
                <a:spcPct val="95000"/>
              </a:lnSpc>
              <a:spcBef>
                <a:spcPts val="300"/>
              </a:spcBef>
              <a:buClr>
                <a:schemeClr val="accent1"/>
              </a:buClr>
              <a:buFont typeface="Wingdings" pitchFamily="2" charset="2"/>
              <a:buChar char="§"/>
              <a:tabLst>
                <a:tab pos="268288" algn="l"/>
              </a:tabLst>
            </a:pPr>
            <a:r>
              <a:rPr lang="it-IT" sz="1400" b="1" smtClean="0"/>
              <a:t>Procedimenti per ingiunzione di pagamento</a:t>
            </a:r>
          </a:p>
          <a:p>
            <a:pPr marL="449263" lvl="1" indent="-182563" eaLnBrk="1" hangingPunct="1">
              <a:lnSpc>
                <a:spcPct val="95000"/>
              </a:lnSpc>
              <a:spcBef>
                <a:spcPts val="300"/>
              </a:spcBef>
              <a:buFontTx/>
              <a:buChar char="•"/>
              <a:tabLst>
                <a:tab pos="268288" algn="l"/>
              </a:tabLst>
            </a:pPr>
            <a:r>
              <a:rPr lang="it-IT" smtClean="0"/>
              <a:t>Per procedimenti di ingiunzione di pagamento si intendono i giudizi volti a ottenere in tempi rapidi un titolo esecutivo giudiziale a tutela di un diritto di credito. </a:t>
            </a:r>
          </a:p>
          <a:p>
            <a:pPr marL="449263" lvl="1" indent="-182563" eaLnBrk="1" hangingPunct="1">
              <a:lnSpc>
                <a:spcPct val="95000"/>
              </a:lnSpc>
              <a:spcBef>
                <a:spcPts val="300"/>
              </a:spcBef>
              <a:buFontTx/>
              <a:buChar char="•"/>
              <a:tabLst>
                <a:tab pos="268288" algn="l"/>
              </a:tabLst>
            </a:pPr>
            <a:r>
              <a:rPr lang="it-IT" smtClean="0"/>
              <a:t>Di regola, i procedimenti di ingiunzione si articolano:</a:t>
            </a:r>
          </a:p>
          <a:p>
            <a:pPr marL="628650" lvl="2" indent="-179388" eaLnBrk="1" hangingPunct="1">
              <a:lnSpc>
                <a:spcPct val="95000"/>
              </a:lnSpc>
              <a:spcBef>
                <a:spcPts val="300"/>
              </a:spcBef>
              <a:buFont typeface="Arial" charset="0"/>
              <a:buChar char="−"/>
              <a:tabLst>
                <a:tab pos="268288" algn="l"/>
              </a:tabLst>
            </a:pPr>
            <a:r>
              <a:rPr lang="it-IT" sz="1200" smtClean="0"/>
              <a:t>in una prima fase, che si svolge senza la partecipazione del soggetto contro il quale viene chiesto il provvedimento (c.d. </a:t>
            </a:r>
            <a:r>
              <a:rPr lang="it-IT" sz="1200" i="1" smtClean="0"/>
              <a:t>inaudita altera parte</a:t>
            </a:r>
            <a:r>
              <a:rPr lang="it-IT" sz="1200" smtClean="0"/>
              <a:t>); e </a:t>
            </a:r>
          </a:p>
          <a:p>
            <a:pPr marL="628650" lvl="2" indent="-179388" eaLnBrk="1" hangingPunct="1">
              <a:lnSpc>
                <a:spcPct val="95000"/>
              </a:lnSpc>
              <a:spcBef>
                <a:spcPts val="300"/>
              </a:spcBef>
              <a:buFont typeface="Arial" charset="0"/>
              <a:buChar char="−"/>
              <a:tabLst>
                <a:tab pos="268288" algn="l"/>
              </a:tabLst>
            </a:pPr>
            <a:r>
              <a:rPr lang="it-IT" sz="1200" smtClean="0"/>
              <a:t>in una eventuale successiva fase in contraddittorio tra le parti, durante la quale la domanda dell’istante viene riesaminata con cognizione piena. </a:t>
            </a:r>
          </a:p>
          <a:p>
            <a:pPr marL="449263" lvl="1" indent="-182563" eaLnBrk="1" hangingPunct="1">
              <a:lnSpc>
                <a:spcPct val="95000"/>
              </a:lnSpc>
              <a:spcBef>
                <a:spcPts val="300"/>
              </a:spcBef>
              <a:buFontTx/>
              <a:buChar char="•"/>
              <a:tabLst>
                <a:tab pos="268288" algn="l"/>
              </a:tabLst>
            </a:pPr>
            <a:r>
              <a:rPr lang="it-IT" smtClean="0"/>
              <a:t>Ai fini dell’accoglimento della domanda, l’istante deve generalmente dimostrare di vantare un credito:</a:t>
            </a:r>
          </a:p>
          <a:p>
            <a:pPr marL="628650" lvl="2" indent="-179388" eaLnBrk="1" hangingPunct="1">
              <a:lnSpc>
                <a:spcPct val="95000"/>
              </a:lnSpc>
              <a:spcBef>
                <a:spcPts val="300"/>
              </a:spcBef>
              <a:buFont typeface="Arial" charset="0"/>
              <a:buChar char="−"/>
              <a:tabLst>
                <a:tab pos="268288" algn="l"/>
              </a:tabLst>
            </a:pPr>
            <a:r>
              <a:rPr lang="it-IT" sz="1200" smtClean="0"/>
              <a:t>certo nel suo ammontare;</a:t>
            </a:r>
          </a:p>
          <a:p>
            <a:pPr marL="628650" lvl="2" indent="-179388" eaLnBrk="1" hangingPunct="1">
              <a:lnSpc>
                <a:spcPct val="95000"/>
              </a:lnSpc>
              <a:spcBef>
                <a:spcPts val="300"/>
              </a:spcBef>
              <a:buFont typeface="Arial" charset="0"/>
              <a:buChar char="−"/>
              <a:tabLst>
                <a:tab pos="268288" algn="l"/>
              </a:tabLst>
            </a:pPr>
            <a:r>
              <a:rPr lang="it-IT" sz="1200" smtClean="0"/>
              <a:t>liquido ed esigibile, vale a dire non sottoposto a termine o a condizione;</a:t>
            </a:r>
          </a:p>
          <a:p>
            <a:pPr marL="449263" lvl="1" indent="-182563" eaLnBrk="1" hangingPunct="1">
              <a:lnSpc>
                <a:spcPct val="95000"/>
              </a:lnSpc>
              <a:spcBef>
                <a:spcPts val="300"/>
              </a:spcBef>
              <a:buFontTx/>
              <a:buNone/>
              <a:tabLst>
                <a:tab pos="268288" algn="l"/>
              </a:tabLst>
            </a:pPr>
            <a:r>
              <a:rPr lang="it-IT" sz="1200" smtClean="0"/>
              <a:t>		</a:t>
            </a:r>
            <a:r>
              <a:rPr lang="it-IT" smtClean="0"/>
              <a:t>provando per iscritto la titolarità della propria pretesa. Per facilitare la dimostrazione dell’esistenza del credito, la nozione di prova scritta richiesta per l’accoglimento della domanda di ingiunzione è, generalmente, molto più ampia rispetto a quella richiesta per il processo ordinario.</a:t>
            </a:r>
          </a:p>
          <a:p>
            <a:pPr marL="449263" lvl="1" indent="-182563" eaLnBrk="1" hangingPunct="1">
              <a:lnSpc>
                <a:spcPct val="95000"/>
              </a:lnSpc>
              <a:spcBef>
                <a:spcPts val="300"/>
              </a:spcBef>
              <a:buFontTx/>
              <a:buChar char="•"/>
              <a:tabLst>
                <a:tab pos="268288" algn="l"/>
              </a:tabLst>
            </a:pPr>
            <a:r>
              <a:rPr lang="it-IT" smtClean="0"/>
              <a:t>Nel caso in cui l’organo giurisdizionale accerti l’esistenza del credito, ingiunge il pagamento del corrispondente importo al debitore, assegnando a quest’ultimo un termine per proporre opposizione e aprire, eventualmente, la fase a cognizione piena del procedimento, che si svolge secondo le regole tipiche del rito ordinario. </a:t>
            </a:r>
          </a:p>
          <a:p>
            <a:pPr marL="449263" lvl="1" indent="-182563" eaLnBrk="1" hangingPunct="1">
              <a:lnSpc>
                <a:spcPct val="95000"/>
              </a:lnSpc>
              <a:spcBef>
                <a:spcPts val="300"/>
              </a:spcBef>
              <a:buFontTx/>
              <a:buChar char="•"/>
              <a:tabLst>
                <a:tab pos="268288" algn="l"/>
              </a:tabLst>
            </a:pPr>
            <a:r>
              <a:rPr lang="it-IT" smtClean="0"/>
              <a:t>L’esecutorietà del titolo emesso in favore del creditore può essere concessa sia prima che durante la fase a cognizione piena della procedura di ingiunzione, a fronte del pericolo del ritardo nell’attuazione del provvedimento e, dunque, della perdita definitiva della possibilità di recupero del credito.</a:t>
            </a:r>
          </a:p>
        </p:txBody>
      </p:sp>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9665" name="Titolo 1"/>
          <p:cNvSpPr>
            <a:spLocks noGrp="1"/>
          </p:cNvSpPr>
          <p:nvPr>
            <p:ph type="title"/>
          </p:nvPr>
        </p:nvSpPr>
        <p:spPr/>
        <p:txBody>
          <a:bodyPr/>
          <a:lstStyle/>
          <a:p>
            <a:pPr eaLnBrk="1" hangingPunct="1"/>
            <a:r>
              <a:rPr lang="it-IT" smtClean="0"/>
              <a:t>3. ARGOMENTI TRATTATI NELLA GUIDA</a:t>
            </a:r>
          </a:p>
        </p:txBody>
      </p:sp>
      <p:sp>
        <p:nvSpPr>
          <p:cNvPr id="2929666"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tabLst>
                <a:tab pos="268288" algn="l"/>
              </a:tabLst>
            </a:pPr>
            <a:r>
              <a:rPr lang="it-IT" sz="1400" b="1" smtClean="0"/>
              <a:t>Procedimenti ordinari</a:t>
            </a:r>
          </a:p>
          <a:p>
            <a:pPr marL="446088" lvl="1" indent="-179388" eaLnBrk="1" hangingPunct="1">
              <a:buFontTx/>
              <a:buChar char="•"/>
              <a:tabLst>
                <a:tab pos="268288" algn="l"/>
              </a:tabLst>
            </a:pPr>
            <a:r>
              <a:rPr lang="it-IT" smtClean="0"/>
              <a:t>Per procedimenti ordinari si intendono i giudizi volti a ottenere una pronuncia dell’organo giurisdizionale a tutela di un bene della vita all’esito di accertamento a cognizione piena sui fatti di causa. </a:t>
            </a:r>
          </a:p>
          <a:p>
            <a:pPr marL="446088" lvl="1" indent="-179388" eaLnBrk="1" hangingPunct="1">
              <a:buFontTx/>
              <a:buChar char="•"/>
              <a:tabLst>
                <a:tab pos="268288" algn="l"/>
              </a:tabLst>
            </a:pPr>
            <a:r>
              <a:rPr lang="it-IT" smtClean="0"/>
              <a:t>Colui che esercita il potere di azione (definito attore o ricorrente) instaura con il soggetto nei confronti del quale avanza le proprie domande (definito convenuto o resistente) un rapporto processuale, che prescinde dalla volontaria partecipazione di quest’ultimo, e che si articola generalmente in quattro fasi distinte: </a:t>
            </a:r>
          </a:p>
          <a:p>
            <a:pPr marL="625475" lvl="2" indent="-176213" eaLnBrk="1" hangingPunct="1">
              <a:buFont typeface="Arial" charset="0"/>
              <a:buChar char="−"/>
              <a:tabLst>
                <a:tab pos="268288" algn="l"/>
              </a:tabLst>
            </a:pPr>
            <a:r>
              <a:rPr lang="it-IT" sz="1200" u="sng" smtClean="0"/>
              <a:t>introduttiva</a:t>
            </a:r>
            <a:r>
              <a:rPr lang="it-IT" sz="1200" smtClean="0"/>
              <a:t>, durante la quale vengono esposte le ragioni a fondamento delle rispettive domande; </a:t>
            </a:r>
          </a:p>
          <a:p>
            <a:pPr marL="625475" lvl="2" indent="-176213" eaLnBrk="1" hangingPunct="1">
              <a:buFont typeface="Arial" charset="0"/>
              <a:buChar char="−"/>
              <a:tabLst>
                <a:tab pos="268288" algn="l"/>
              </a:tabLst>
            </a:pPr>
            <a:r>
              <a:rPr lang="it-IT" sz="1200" u="sng" smtClean="0"/>
              <a:t>di trattazione</a:t>
            </a:r>
            <a:r>
              <a:rPr lang="it-IT" sz="1200" smtClean="0"/>
              <a:t>, durante la quale, alla luce delle avverse difese, vengono precisati i fatti e le conclusioni relativi alla controversia;</a:t>
            </a:r>
          </a:p>
          <a:p>
            <a:pPr marL="625475" lvl="2" indent="-176213" eaLnBrk="1" hangingPunct="1">
              <a:buFont typeface="Arial" charset="0"/>
              <a:buChar char="−"/>
              <a:tabLst>
                <a:tab pos="268288" algn="l"/>
              </a:tabLst>
            </a:pPr>
            <a:r>
              <a:rPr lang="it-IT" sz="1200" smtClean="0"/>
              <a:t>istruttoria, durante la quale vengono assunti gli elementi di prova ritenuti dal giudicante necessari ai fini della decisione;</a:t>
            </a:r>
          </a:p>
          <a:p>
            <a:pPr marL="625475" lvl="2" indent="-176213" eaLnBrk="1" hangingPunct="1">
              <a:buFont typeface="Arial" charset="0"/>
              <a:buChar char="−"/>
              <a:tabLst>
                <a:tab pos="268288" algn="l"/>
              </a:tabLst>
            </a:pPr>
            <a:r>
              <a:rPr lang="it-IT" sz="1200" u="sng" smtClean="0"/>
              <a:t>decisoria</a:t>
            </a:r>
            <a:r>
              <a:rPr lang="it-IT" sz="1200" smtClean="0"/>
              <a:t>, che si conclude con la pronuncia sulle domande avanzate dalle parti. </a:t>
            </a:r>
          </a:p>
          <a:p>
            <a:pPr marL="625475" lvl="2" indent="-176213" eaLnBrk="1" hangingPunct="1">
              <a:buFont typeface="Arial" charset="0"/>
              <a:buChar char="−"/>
              <a:tabLst>
                <a:tab pos="268288" algn="l"/>
              </a:tabLst>
            </a:pPr>
            <a:endParaRPr lang="it-IT" sz="1200" smtClean="0"/>
          </a:p>
          <a:p>
            <a:pPr marL="446088" lvl="1" indent="-179388" eaLnBrk="1" hangingPunct="1">
              <a:buFontTx/>
              <a:buChar char="•"/>
              <a:tabLst>
                <a:tab pos="268288" algn="l"/>
              </a:tabLst>
            </a:pPr>
            <a:r>
              <a:rPr lang="it-IT" smtClean="0"/>
              <a:t>All’esito del procedimento di primo grado, gli ordinamenti giuridici riconoscono, generalmente, la possibilità per le parti di impugnare la pronuncia mediante l’instaurazione di due ulteriori gradi di giudizio (promossi rispettivamente di fronte alla Corte territoriale di appello e alla Corte Suprema nazionale).</a:t>
            </a:r>
          </a:p>
          <a:p>
            <a:pPr marL="625475" lvl="2" indent="-176213" eaLnBrk="1" hangingPunct="1">
              <a:buFont typeface="Arial" charset="0"/>
              <a:buChar char="−"/>
              <a:tabLst>
                <a:tab pos="268288" algn="l"/>
              </a:tabLst>
            </a:pPr>
            <a:endParaRPr lang="it-IT" sz="1200" smtClean="0"/>
          </a:p>
        </p:txBody>
      </p:sp>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0689" name="Titolo 1"/>
          <p:cNvSpPr>
            <a:spLocks noGrp="1"/>
          </p:cNvSpPr>
          <p:nvPr>
            <p:ph type="title"/>
          </p:nvPr>
        </p:nvSpPr>
        <p:spPr/>
        <p:txBody>
          <a:bodyPr/>
          <a:lstStyle/>
          <a:p>
            <a:pPr eaLnBrk="1" hangingPunct="1"/>
            <a:r>
              <a:rPr lang="it-IT" smtClean="0"/>
              <a:t>3. ARGOMENTI TRATTATI NELLA GUIDA</a:t>
            </a:r>
          </a:p>
        </p:txBody>
      </p:sp>
      <p:sp>
        <p:nvSpPr>
          <p:cNvPr id="2930690"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tabLst>
                <a:tab pos="268288" algn="l"/>
              </a:tabLst>
            </a:pPr>
            <a:r>
              <a:rPr lang="it-IT" sz="1200" b="1" smtClean="0"/>
              <a:t>Ripartizione dell’onere della prova</a:t>
            </a:r>
          </a:p>
          <a:p>
            <a:pPr marL="449263" lvl="1" indent="-182563" eaLnBrk="1" hangingPunct="1">
              <a:buFontTx/>
              <a:buChar char="•"/>
              <a:tabLst>
                <a:tab pos="268288" algn="l"/>
              </a:tabLst>
            </a:pPr>
            <a:r>
              <a:rPr lang="it-IT" sz="1200" smtClean="0"/>
              <a:t>Per ripartizione dell’onere della prova si intende quel complesso di regole che offrono all’organo giurisdizionale i parametri di valutazione degli elementi probatori acquisiti al giudizio e che, pertanto, stabiliscono i presupposti per l’accoglimento di una domanda giudiziale o per il suo rigetto.</a:t>
            </a:r>
          </a:p>
          <a:p>
            <a:pPr marL="449263" lvl="1" indent="-182563" eaLnBrk="1" hangingPunct="1">
              <a:buFontTx/>
              <a:buChar char="•"/>
              <a:tabLst>
                <a:tab pos="268288" algn="l"/>
              </a:tabLst>
            </a:pPr>
            <a:r>
              <a:rPr lang="it-IT" sz="1200" smtClean="0"/>
              <a:t>Si tratta di un elemento importante in quanto permette di comprendere se, e in che misura, il creditore dispone, anche mediante il contratto, di elementi di prova sufficienti per far valere il proprio credito.</a:t>
            </a:r>
          </a:p>
          <a:p>
            <a:pPr marL="449263" lvl="1" indent="-182563" eaLnBrk="1" hangingPunct="1">
              <a:buFontTx/>
              <a:buChar char="•"/>
              <a:tabLst>
                <a:tab pos="268288" algn="l"/>
              </a:tabLst>
            </a:pPr>
            <a:r>
              <a:rPr lang="it-IT" sz="1200" smtClean="0"/>
              <a:t>Di regola, il soggetto sul quale grava l’onere della prova è colui che esercita l’azione, il quale deve dare dimostrazione dell’esistenza di tutti i presupposti costitutivi della propria domanda. Il convenuto deve generalmente dare prova dell’esistenza di fatti impeditivi, modificativi o estintivi rispetto a quelli allegati dall’attore per il rigetto delle richieste avanzate nei suoi confronti. Rispetto alle domande avanzate in giudizio dal convenuto nei confronti dell’attore, la situazione è speculare: l’accoglimento di tali richieste dipenderà dalla capacità del convenuto di dimostrare la sussistenza di tutti i relativi elementi costitutivi e dell’inesistenza dei fatti impeditivi, modificativi o estintivi dedotti dall’attore.</a:t>
            </a:r>
          </a:p>
          <a:p>
            <a:pPr marL="449263" lvl="1" indent="-182563" eaLnBrk="1" hangingPunct="1">
              <a:buFontTx/>
              <a:buNone/>
              <a:tabLst>
                <a:tab pos="268288" algn="l"/>
              </a:tabLst>
            </a:pPr>
            <a:endParaRPr lang="it-IT" sz="1200" smtClean="0"/>
          </a:p>
          <a:p>
            <a:pPr marL="266700" indent="-177800" eaLnBrk="1" hangingPunct="1">
              <a:buClr>
                <a:schemeClr val="accent1"/>
              </a:buClr>
              <a:buFont typeface="Wingdings" pitchFamily="2" charset="2"/>
              <a:buChar char="§"/>
              <a:tabLst>
                <a:tab pos="268288" algn="l"/>
              </a:tabLst>
            </a:pPr>
            <a:r>
              <a:rPr lang="it-IT" sz="1200" b="1" smtClean="0"/>
              <a:t>Spese processuali</a:t>
            </a:r>
          </a:p>
          <a:p>
            <a:pPr marL="449263" lvl="1" indent="-182563" eaLnBrk="1" hangingPunct="1">
              <a:buFontTx/>
              <a:buChar char="•"/>
              <a:tabLst>
                <a:tab pos="268288" algn="l"/>
              </a:tabLst>
            </a:pPr>
            <a:r>
              <a:rPr lang="it-IT" sz="1200" smtClean="0"/>
              <a:t>Per disciplina delle spese processuali si intende il complesso di norme che regola le modalità di ripartizione delle competenze liquidate dall’organo giurisdizionale all’esito di un procedimento giudiziale. Le spese processuali, generalmente, comprendono sia le competenze dei procuratori delle parti che quelle di eventuali ausiliari (quali consulenti tecnici) eventualmente nominati nel corso della procedura dall’organo giurisdizionale per la soluzione di problemi o quesiti di natura specifica. Di regola, le spese processuali vengono poste a carico della parte soccombente e vengono rimborsate in favore del soggetto vittorioso all’esito della procedura. Tuttavia, l’organo giurisdizionale, valutando tutti gli elementi del caso concreto, può decidere di ripartire le spese diversamente, compensandole in tutto o in parte, a prescindere dalla soccombenza rispetto alle domande avanzate in giudizio.</a:t>
            </a:r>
          </a:p>
          <a:p>
            <a:pPr marL="449263" lvl="1" indent="-182563" eaLnBrk="1" hangingPunct="1">
              <a:lnSpc>
                <a:spcPct val="95000"/>
              </a:lnSpc>
              <a:buFontTx/>
              <a:buChar char="•"/>
              <a:tabLst>
                <a:tab pos="268288" algn="l"/>
              </a:tabLst>
            </a:pPr>
            <a:endParaRPr lang="it-IT" sz="1200" smtClean="0"/>
          </a:p>
          <a:p>
            <a:pPr marL="449263" lvl="1" indent="-182563" eaLnBrk="1" hangingPunct="1">
              <a:lnSpc>
                <a:spcPct val="95000"/>
              </a:lnSpc>
              <a:buFont typeface="Wingdings" pitchFamily="2" charset="2"/>
              <a:buNone/>
              <a:tabLst>
                <a:tab pos="268288" algn="l"/>
              </a:tabLst>
            </a:pPr>
            <a:endParaRPr lang="it-IT" smtClean="0"/>
          </a:p>
          <a:p>
            <a:pPr marL="449263" lvl="1" indent="-182563" eaLnBrk="1" hangingPunct="1">
              <a:buFontTx/>
              <a:buChar char="•"/>
              <a:tabLst>
                <a:tab pos="268288" algn="l"/>
              </a:tabLst>
            </a:pPr>
            <a:endParaRPr lang="it-IT" smtClean="0"/>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1713" name="Titolo 1"/>
          <p:cNvSpPr>
            <a:spLocks noGrp="1"/>
          </p:cNvSpPr>
          <p:nvPr>
            <p:ph type="title"/>
          </p:nvPr>
        </p:nvSpPr>
        <p:spPr/>
        <p:txBody>
          <a:bodyPr/>
          <a:lstStyle/>
          <a:p>
            <a:pPr eaLnBrk="1" hangingPunct="1"/>
            <a:r>
              <a:rPr lang="it-IT" smtClean="0"/>
              <a:t>3. ARGOMENTI TRATTATI NELLA GUIDA</a:t>
            </a:r>
          </a:p>
        </p:txBody>
      </p:sp>
      <p:sp>
        <p:nvSpPr>
          <p:cNvPr id="2931714" name="Segnaposto testo 2"/>
          <p:cNvSpPr>
            <a:spLocks noGrp="1"/>
          </p:cNvSpPr>
          <p:nvPr>
            <p:ph type="body" sz="quarter" idx="13"/>
          </p:nvPr>
        </p:nvSpPr>
        <p:spPr>
          <a:xfrm>
            <a:off x="250825" y="1700213"/>
            <a:ext cx="8642350" cy="4752975"/>
          </a:xfrm>
        </p:spPr>
        <p:txBody>
          <a:bodyPr/>
          <a:lstStyle/>
          <a:p>
            <a:pPr marL="266700" indent="-177800" eaLnBrk="1" hangingPunct="1">
              <a:buClr>
                <a:schemeClr val="accent1"/>
              </a:buClr>
              <a:buFont typeface="Wingdings" pitchFamily="2" charset="2"/>
              <a:buChar char="§"/>
              <a:tabLst>
                <a:tab pos="268288" algn="l"/>
              </a:tabLst>
            </a:pPr>
            <a:r>
              <a:rPr lang="it-IT" sz="1400" b="1" smtClean="0"/>
              <a:t>Esecutorietà della sentenza</a:t>
            </a:r>
          </a:p>
          <a:p>
            <a:pPr marL="628650" lvl="1" indent="-171450" eaLnBrk="1" hangingPunct="1">
              <a:buFontTx/>
              <a:buChar char="•"/>
              <a:tabLst>
                <a:tab pos="268288" algn="l"/>
              </a:tabLst>
            </a:pPr>
            <a:r>
              <a:rPr lang="it-IT" smtClean="0"/>
              <a:t>Per esecutorietà della sentenza si intende il complesso di norme che regolano l’esecuzione di un provvedimento emesso da un organo giurisdizionale e dotato di forza di legge, che legittima il soggetto, in favore del quale è rilasciato, ad agire attraverso gli ausiliari di giustizia per ottenere la soddisfazione dei propri diritti.</a:t>
            </a:r>
          </a:p>
          <a:p>
            <a:pPr marL="628650" lvl="1" indent="-171450" eaLnBrk="1" hangingPunct="1">
              <a:buFontTx/>
              <a:buChar char="•"/>
              <a:tabLst>
                <a:tab pos="268288" algn="l"/>
              </a:tabLst>
            </a:pPr>
            <a:r>
              <a:rPr lang="it-IT" smtClean="0"/>
              <a:t>Il provvedimento giurisdizionale può acquistare esecutorietà sia durante che all’esito di una procedura giudiziale, presupponendo esclusivamente l’accertamento pieno dell’esistenza, in tutto o in parte, di un determinato diritto dell’istante. </a:t>
            </a:r>
          </a:p>
          <a:p>
            <a:pPr marL="628650" lvl="1" indent="-171450" eaLnBrk="1" hangingPunct="1">
              <a:buFontTx/>
              <a:buChar char="•"/>
              <a:tabLst>
                <a:tab pos="268288" algn="l"/>
              </a:tabLst>
            </a:pPr>
            <a:r>
              <a:rPr lang="it-IT" smtClean="0"/>
              <a:t>Generalmente, l’esecutorietà di un titolo giudiziale autorizza il suo portatore a ottenere, tra l’altro, garanzie sui beni del debitore (ad esempio, l’iscrizione di una ipoteca giudiziale) ovvero di chiedere il compimento di atti che determinano l’espropriazione di beni appartenenti a quest’ultimo, al fine della loro successiva vendita o assegnazione, fino alla totale soddisfazione del credito. </a:t>
            </a:r>
          </a:p>
          <a:p>
            <a:pPr marL="628650" lvl="1" indent="-171450" eaLnBrk="1" hangingPunct="1">
              <a:lnSpc>
                <a:spcPct val="95000"/>
              </a:lnSpc>
              <a:buFontTx/>
              <a:buChar char="•"/>
              <a:tabLst>
                <a:tab pos="268288" algn="l"/>
              </a:tabLst>
            </a:pPr>
            <a:endParaRPr lang="it-IT" smtClean="0"/>
          </a:p>
        </p:txBody>
      </p:sp>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2737" name="Titolo 1"/>
          <p:cNvSpPr>
            <a:spLocks noGrp="1"/>
          </p:cNvSpPr>
          <p:nvPr>
            <p:ph type="title"/>
          </p:nvPr>
        </p:nvSpPr>
        <p:spPr/>
        <p:txBody>
          <a:bodyPr/>
          <a:lstStyle/>
          <a:p>
            <a:pPr eaLnBrk="1" hangingPunct="1"/>
            <a:r>
              <a:rPr lang="it-IT" smtClean="0"/>
              <a:t>3. ARGOMENTI TRATTATI NELLA GUIDA</a:t>
            </a:r>
          </a:p>
        </p:txBody>
      </p:sp>
      <p:sp>
        <p:nvSpPr>
          <p:cNvPr id="2932738"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tabLst>
                <a:tab pos="268288" algn="l"/>
              </a:tabLst>
            </a:pPr>
            <a:r>
              <a:rPr lang="it-IT" sz="1400" b="1" smtClean="0"/>
              <a:t>Sospensione della provvisoria esecuzione </a:t>
            </a:r>
          </a:p>
          <a:p>
            <a:pPr marL="449263" lvl="1" indent="-182563" eaLnBrk="1" hangingPunct="1">
              <a:buFontTx/>
              <a:buChar char="•"/>
              <a:tabLst>
                <a:tab pos="268288" algn="l"/>
              </a:tabLst>
            </a:pPr>
            <a:r>
              <a:rPr lang="it-IT" smtClean="0"/>
              <a:t>Per sospensione della provvisoria esecuzione si intende la facoltà concessa all’organo giurisdizionale di far cessare provvisoriamente gli effetti del provvedimento emanato da un altro giudicante, in attesa di una valutazione più completa dei fatti di causa.</a:t>
            </a:r>
          </a:p>
          <a:p>
            <a:pPr marL="449263" lvl="1" indent="-182563" eaLnBrk="1" hangingPunct="1">
              <a:buFontTx/>
              <a:buChar char="•"/>
              <a:tabLst>
                <a:tab pos="268288" algn="l"/>
              </a:tabLst>
            </a:pPr>
            <a:r>
              <a:rPr lang="it-IT" smtClean="0"/>
              <a:t>Di regola, la sospensione della provvisoria esecuzione di un titolo giurisdizionale presuppone l’impugnazione del provvedimento che ha autorizzato l’avvio della procedura esecutiva e la dimostrazione dell’esistenza di un pregiudizio grave e irreparabile alla sua attuazione.</a:t>
            </a:r>
          </a:p>
          <a:p>
            <a:pPr marL="449263" lvl="1" indent="-182563" eaLnBrk="1" hangingPunct="1">
              <a:buFontTx/>
              <a:buChar char="•"/>
              <a:tabLst>
                <a:tab pos="268288" algn="l"/>
              </a:tabLst>
            </a:pPr>
            <a:r>
              <a:rPr lang="it-IT" smtClean="0"/>
              <a:t>L’eventuale concessione della sospensione lascia i relativi procedimenti esecutivi in uno stato di quiescenza, in attesa del successivo accertamento, a cognizione piena, da parte dell’organo giurisdizionale competente.</a:t>
            </a:r>
          </a:p>
          <a:p>
            <a:pPr marL="449263" lvl="1" indent="-182563" eaLnBrk="1" hangingPunct="1">
              <a:buFontTx/>
              <a:buChar char="•"/>
              <a:tabLst>
                <a:tab pos="268288" algn="l"/>
              </a:tabLst>
            </a:pPr>
            <a:r>
              <a:rPr lang="it-IT" smtClean="0"/>
              <a:t>In aggiunta alla sospensione del titolo esecutivo, il debitore, quale ulteriore strumento di difesa, può generalmente chiedere la sospensione delle singole procedure esecutive avviate dal creditore per la soddisfazione dei propri diritti.</a:t>
            </a:r>
          </a:p>
        </p:txBody>
      </p:sp>
    </p:spTree>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3761" name="Titolo 1"/>
          <p:cNvSpPr>
            <a:spLocks noGrp="1"/>
          </p:cNvSpPr>
          <p:nvPr>
            <p:ph type="title"/>
          </p:nvPr>
        </p:nvSpPr>
        <p:spPr/>
        <p:txBody>
          <a:bodyPr/>
          <a:lstStyle/>
          <a:p>
            <a:pPr eaLnBrk="1" hangingPunct="1"/>
            <a:r>
              <a:rPr lang="it-IT" smtClean="0"/>
              <a:t>3. ARGOMENTI TRATTATI NELLA GUIDA</a:t>
            </a:r>
          </a:p>
        </p:txBody>
      </p:sp>
      <p:sp>
        <p:nvSpPr>
          <p:cNvPr id="2933762"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tabLst>
                <a:tab pos="268288" algn="l"/>
              </a:tabLst>
            </a:pPr>
            <a:r>
              <a:rPr lang="it-IT" sz="1400" b="1" smtClean="0"/>
              <a:t>Adempimenti propedeutici all’esecuzione</a:t>
            </a:r>
          </a:p>
          <a:p>
            <a:pPr marL="449263" lvl="1" indent="-182563" eaLnBrk="1" hangingPunct="1">
              <a:buFontTx/>
              <a:buChar char="•"/>
              <a:tabLst>
                <a:tab pos="268288" algn="l"/>
              </a:tabLst>
            </a:pPr>
            <a:r>
              <a:rPr lang="it-IT" smtClean="0"/>
              <a:t>Per adempimenti propedeutici all’esecuzione si intendono tutte le attività preliminari da porre in essere per dotare il provvedimento giudiziale di forza di legge e autorizzare, conseguentemente, l’esercizio dei diritti del creditore. </a:t>
            </a:r>
            <a:endParaRPr lang="it-IT" sz="1200" smtClean="0"/>
          </a:p>
          <a:p>
            <a:pPr marL="449263" lvl="1" indent="-182563" eaLnBrk="1" hangingPunct="1">
              <a:buFontTx/>
              <a:buChar char="•"/>
              <a:tabLst>
                <a:tab pos="268288" algn="l"/>
              </a:tabLst>
            </a:pPr>
            <a:r>
              <a:rPr lang="it-IT" smtClean="0"/>
              <a:t>Di regola, l’inizio della procedura esecutiva viene preceduta dal rilascio di una apposita formula sul titolo giudiziale, che viene apposta da un ausiliario dell’organo giurisdizionale che ha emesso il provvedimento, con la quale si autorizza il ricorso alla forza pubblica per la soddisfazione delle ragioni creditorie.</a:t>
            </a:r>
            <a:endParaRPr lang="it-IT" sz="1200" smtClean="0"/>
          </a:p>
          <a:p>
            <a:pPr marL="449263" lvl="1" indent="-182563" eaLnBrk="1" hangingPunct="1">
              <a:buFontTx/>
              <a:buChar char="•"/>
              <a:tabLst>
                <a:tab pos="268288" algn="l"/>
              </a:tabLst>
            </a:pPr>
            <a:r>
              <a:rPr lang="it-IT" smtClean="0"/>
              <a:t>Una volta che il titolo viene munito dell’apposita formula esecutiva, il creditore può liberamente utilizzarlo per l’iscrizione di garanzie sui beni del debitore o per dare inizio alle procedure di espropriazione forzata.</a:t>
            </a:r>
          </a:p>
          <a:p>
            <a:pPr marL="266700" indent="-177800" eaLnBrk="1" hangingPunct="1">
              <a:buClr>
                <a:schemeClr val="accent1"/>
              </a:buClr>
              <a:buFont typeface="Wingdings" pitchFamily="2" charset="2"/>
              <a:buChar char="§"/>
              <a:tabLst>
                <a:tab pos="268288" algn="l"/>
              </a:tabLst>
            </a:pPr>
            <a:endParaRPr lang="it-IT" sz="1400" b="1" smtClean="0"/>
          </a:p>
        </p:txBody>
      </p:sp>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4785" name="Titolo 1"/>
          <p:cNvSpPr>
            <a:spLocks noGrp="1"/>
          </p:cNvSpPr>
          <p:nvPr>
            <p:ph type="title"/>
          </p:nvPr>
        </p:nvSpPr>
        <p:spPr/>
        <p:txBody>
          <a:bodyPr/>
          <a:lstStyle/>
          <a:p>
            <a:pPr eaLnBrk="1" hangingPunct="1"/>
            <a:r>
              <a:rPr lang="it-IT" smtClean="0"/>
              <a:t>3. ARGOMENTI TRATTATI NELLA GUIDA</a:t>
            </a:r>
          </a:p>
        </p:txBody>
      </p:sp>
      <p:sp>
        <p:nvSpPr>
          <p:cNvPr id="2934786" name="Segnaposto testo 2"/>
          <p:cNvSpPr>
            <a:spLocks noGrp="1"/>
          </p:cNvSpPr>
          <p:nvPr>
            <p:ph type="body" sz="quarter" idx="13"/>
          </p:nvPr>
        </p:nvSpPr>
        <p:spPr>
          <a:xfrm>
            <a:off x="250825" y="1700213"/>
            <a:ext cx="8642350" cy="4608512"/>
          </a:xfrm>
        </p:spPr>
        <p:txBody>
          <a:bodyPr/>
          <a:lstStyle/>
          <a:p>
            <a:pPr marL="317500" indent="-228600" eaLnBrk="1" hangingPunct="1">
              <a:buClr>
                <a:schemeClr val="accent1"/>
              </a:buClr>
              <a:buFont typeface="Wingdings" pitchFamily="2" charset="2"/>
              <a:buChar char="§"/>
              <a:tabLst>
                <a:tab pos="268288" algn="l"/>
              </a:tabLst>
            </a:pPr>
            <a:r>
              <a:rPr lang="it-IT" sz="1400" b="1" smtClean="0"/>
              <a:t>Procedimenti di riconoscimento di provvedimenti stranieri</a:t>
            </a:r>
          </a:p>
          <a:p>
            <a:pPr marL="541338" lvl="1" indent="-182563" eaLnBrk="1" hangingPunct="1">
              <a:buFontTx/>
              <a:buChar char="•"/>
              <a:tabLst>
                <a:tab pos="268288" algn="l"/>
              </a:tabLst>
            </a:pPr>
            <a:r>
              <a:rPr lang="it-IT" smtClean="0"/>
              <a:t>Per procedimento di riconoscimento di un provvedimento straniero si intende quel complesso di regole adottate da un ordinamento giuridico (sulla base di convenzioni, regolamenti o norme di diritto interno) per disciplinare </a:t>
            </a:r>
            <a:r>
              <a:rPr lang="it-IT" u="sng" smtClean="0"/>
              <a:t>le modalità di verifica dell’efficacia sul territorio nazionale di titoli giurisdizionali emessi da autorità estere</a:t>
            </a:r>
            <a:r>
              <a:rPr lang="it-IT" smtClean="0"/>
              <a:t>.</a:t>
            </a:r>
          </a:p>
          <a:p>
            <a:pPr marL="541338" lvl="1" indent="-182563" eaLnBrk="1" hangingPunct="1">
              <a:buFontTx/>
              <a:buChar char="•"/>
              <a:tabLst>
                <a:tab pos="268288" algn="l"/>
              </a:tabLst>
            </a:pPr>
            <a:r>
              <a:rPr lang="it-IT" smtClean="0"/>
              <a:t>Generalmente, a tal fine è richiesto che: </a:t>
            </a:r>
          </a:p>
          <a:p>
            <a:pPr marL="808038" lvl="2" indent="-266700" eaLnBrk="1" hangingPunct="1">
              <a:buFontTx/>
              <a:buAutoNum type="alphaLcParenR"/>
              <a:tabLst>
                <a:tab pos="268288" algn="l"/>
              </a:tabLst>
            </a:pPr>
            <a:r>
              <a:rPr lang="it-IT" smtClean="0"/>
              <a:t>l’organo giurisdizionale straniero, nel risolvere la controversia, abbia assicurato il rispetto di alcune fondamentali garanzie processuali delle parti (ad esempio, la corretta instaurazione del contraddittorio e il diritto di difesa); </a:t>
            </a:r>
          </a:p>
          <a:p>
            <a:pPr marL="808038" lvl="2" indent="-266700" eaLnBrk="1" hangingPunct="1">
              <a:buFontTx/>
              <a:buAutoNum type="alphaLcParenR"/>
              <a:tabLst>
                <a:tab pos="268288" algn="l"/>
              </a:tabLst>
            </a:pPr>
            <a:r>
              <a:rPr lang="it-IT" smtClean="0"/>
              <a:t>il provvedimento straniero sia definitivo e non sia in contrasto con un’altra pronuncia resa tra le stesse parti e sul medesimo oggetto, sulla quale non si sia ancora formato il giudicato; </a:t>
            </a:r>
          </a:p>
          <a:p>
            <a:pPr marL="808038" lvl="2" indent="-266700" eaLnBrk="1" hangingPunct="1">
              <a:buFontTx/>
              <a:buAutoNum type="alphaLcParenR"/>
              <a:tabLst>
                <a:tab pos="268288" algn="l"/>
              </a:tabLst>
            </a:pPr>
            <a:r>
              <a:rPr lang="it-IT" smtClean="0"/>
              <a:t>gli effetti del provvedimento straniero non contrastino con l’ordine pubblico nazionale (elemento che acquista particolare rilevanza, p.es. nei Paesi arabi). </a:t>
            </a:r>
          </a:p>
          <a:p>
            <a:pPr marL="541338" lvl="1" indent="-182563" eaLnBrk="1" hangingPunct="1">
              <a:buFontTx/>
              <a:buChar char="•"/>
              <a:tabLst>
                <a:tab pos="268288" algn="l"/>
              </a:tabLst>
            </a:pPr>
            <a:r>
              <a:rPr lang="it-IT" smtClean="0"/>
              <a:t>Talvolta, la procedura di riconoscimento del titolo straniero è meramente eventuale e ha luogo solo quando il soggetto che è tenuto a subire gli effetti della pronuncia ne contesti la compatibilità con l’ordinamento nazionale ovvero non vi dia spontanea esecuzione, rendendo necessario procedere a esecuzione forzata; in questi casi, l’accertamento che l’organo giurisdizionale competente è tenuto a effettuare è limitato alla verifica di compatibilità del provvedimento straniero con le norme inderogabili di diritto interno ed esula da valutazioni di correttezza della soluzione adottata dal giudice straniero. </a:t>
            </a:r>
          </a:p>
        </p:txBody>
      </p:sp>
    </p:spTree>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6833" name="Titolo 1"/>
          <p:cNvSpPr>
            <a:spLocks noGrp="1"/>
          </p:cNvSpPr>
          <p:nvPr>
            <p:ph type="title"/>
          </p:nvPr>
        </p:nvSpPr>
        <p:spPr/>
        <p:txBody>
          <a:bodyPr/>
          <a:lstStyle/>
          <a:p>
            <a:pPr eaLnBrk="1" hangingPunct="1"/>
            <a:r>
              <a:rPr lang="it-IT" smtClean="0"/>
              <a:t>3. ARGOMENTI TRATTATI NELLA GUIDA</a:t>
            </a:r>
          </a:p>
        </p:txBody>
      </p:sp>
      <p:sp>
        <p:nvSpPr>
          <p:cNvPr id="2936834" name="Segnaposto testo 2"/>
          <p:cNvSpPr>
            <a:spLocks noGrp="1"/>
          </p:cNvSpPr>
          <p:nvPr>
            <p:ph type="body" sz="quarter" idx="13"/>
          </p:nvPr>
        </p:nvSpPr>
        <p:spPr>
          <a:xfrm>
            <a:off x="250825" y="1700213"/>
            <a:ext cx="8642350" cy="4608512"/>
          </a:xfrm>
        </p:spPr>
        <p:txBody>
          <a:bodyPr/>
          <a:lstStyle/>
          <a:p>
            <a:pPr marL="317500" indent="-228600" eaLnBrk="1" hangingPunct="1">
              <a:buClr>
                <a:schemeClr val="accent1"/>
              </a:buClr>
              <a:buFont typeface="Wingdings" pitchFamily="2" charset="2"/>
              <a:buChar char="§"/>
              <a:tabLst>
                <a:tab pos="268288" algn="l"/>
              </a:tabLst>
            </a:pPr>
            <a:r>
              <a:rPr lang="it-IT" sz="1400" b="1" smtClean="0"/>
              <a:t>Azione revocatoria </a:t>
            </a:r>
          </a:p>
          <a:p>
            <a:pPr marL="541338" lvl="1" indent="-182563" eaLnBrk="1" hangingPunct="1">
              <a:buFontTx/>
              <a:buChar char="•"/>
              <a:tabLst>
                <a:tab pos="268288" algn="l"/>
              </a:tabLst>
            </a:pPr>
            <a:r>
              <a:rPr lang="it-IT" smtClean="0"/>
              <a:t>Per azione revocatoria (ordinaria e fallimentare) si intende l’esercizio del diritto potestativo di richiedere una pronuncia giurisdizionale volta a ottenere l’inefficacia di atti di disposizione patrimoniale compiuti dal debitore in danno del creditore. </a:t>
            </a:r>
          </a:p>
          <a:p>
            <a:pPr marL="541338" lvl="1" indent="-182563" eaLnBrk="1" hangingPunct="1">
              <a:buFontTx/>
              <a:buChar char="•"/>
              <a:tabLst>
                <a:tab pos="268288" algn="l"/>
              </a:tabLst>
            </a:pPr>
            <a:r>
              <a:rPr lang="it-IT" smtClean="0"/>
              <a:t>I presupposti per l’accoglimento della domanda di revocatoria variano a seconda che l’azione venga promossa in via ordinaria (</a:t>
            </a:r>
            <a:r>
              <a:rPr lang="it-IT" i="1" smtClean="0"/>
              <a:t>actio pauliana</a:t>
            </a:r>
            <a:r>
              <a:rPr lang="it-IT" smtClean="0"/>
              <a:t>) ovvero in sede fallimentare; generalmente, comunque, l’accoglimento della domanda presuppone la dimostrazione dei seguenti requisiti: </a:t>
            </a:r>
          </a:p>
          <a:p>
            <a:pPr marL="808038" lvl="2" indent="-266700" eaLnBrk="1" hangingPunct="1">
              <a:buFontTx/>
              <a:buAutoNum type="alphaLcParenR"/>
              <a:tabLst>
                <a:tab pos="268288" algn="l"/>
              </a:tabLst>
            </a:pPr>
            <a:r>
              <a:rPr lang="it-IT" smtClean="0"/>
              <a:t>l’esistenza di un credito nei confronti del debitore; </a:t>
            </a:r>
          </a:p>
          <a:p>
            <a:pPr marL="808038" lvl="2" indent="-266700" eaLnBrk="1" hangingPunct="1">
              <a:buFontTx/>
              <a:buAutoNum type="alphaLcParenR"/>
              <a:tabLst>
                <a:tab pos="268288" algn="l"/>
              </a:tabLst>
            </a:pPr>
            <a:r>
              <a:rPr lang="it-IT" smtClean="0"/>
              <a:t>il compimento, da parte del debitore, di un atto dispositivo del proprio patrimonio; </a:t>
            </a:r>
          </a:p>
          <a:p>
            <a:pPr marL="808038" lvl="2" indent="-266700" eaLnBrk="1" hangingPunct="1">
              <a:buFontTx/>
              <a:buAutoNum type="alphaLcParenR"/>
              <a:tabLst>
                <a:tab pos="268288" algn="l"/>
              </a:tabLst>
            </a:pPr>
            <a:r>
              <a:rPr lang="it-IT" smtClean="0"/>
              <a:t>il pregiudizio arrecato dall’atto dispositivo alle ragioni del creditore; </a:t>
            </a:r>
          </a:p>
          <a:p>
            <a:pPr marL="808038" lvl="2" indent="-266700" eaLnBrk="1" hangingPunct="1">
              <a:buFontTx/>
              <a:buAutoNum type="alphaLcParenR"/>
              <a:tabLst>
                <a:tab pos="268288" algn="l"/>
              </a:tabLst>
            </a:pPr>
            <a:r>
              <a:rPr lang="it-IT" smtClean="0"/>
              <a:t>la conoscenza di tale pregiudizio da parte del debitore e/o del terzo che ha partecipato all’atto.</a:t>
            </a:r>
          </a:p>
          <a:p>
            <a:pPr marL="541338" lvl="1" indent="-182563" eaLnBrk="1" hangingPunct="1">
              <a:buFontTx/>
              <a:buChar char="•"/>
              <a:tabLst>
                <a:tab pos="268288" algn="l"/>
              </a:tabLst>
            </a:pPr>
            <a:r>
              <a:rPr lang="it-IT" smtClean="0"/>
              <a:t>La revocatoria non ricostituisce il patrimonio del debitore, ma determina l’inefficacia relativa dell’atto dispositivo pregiudizievole, che, salvo casi particolari, non può essere opposto al creditore, il quale può pertanto promuovere nei confronti di terzi le azioni esecutive o conservative sui beni che formano oggetto dell’atto impugnato.</a:t>
            </a:r>
          </a:p>
          <a:p>
            <a:pPr marL="317500" indent="-228600" eaLnBrk="1" hangingPunct="1">
              <a:buClr>
                <a:schemeClr val="accent1"/>
              </a:buClr>
              <a:buFont typeface="Wingdings" pitchFamily="2" charset="2"/>
              <a:buChar char="§"/>
              <a:tabLst>
                <a:tab pos="268288" algn="l"/>
              </a:tabLst>
            </a:pPr>
            <a:endParaRPr lang="it-IT" sz="1400" b="1" smtClean="0"/>
          </a:p>
        </p:txBody>
      </p:sp>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7857" name="Titolo 1"/>
          <p:cNvSpPr>
            <a:spLocks noGrp="1"/>
          </p:cNvSpPr>
          <p:nvPr>
            <p:ph type="title"/>
          </p:nvPr>
        </p:nvSpPr>
        <p:spPr/>
        <p:txBody>
          <a:bodyPr/>
          <a:lstStyle/>
          <a:p>
            <a:pPr eaLnBrk="1" hangingPunct="1"/>
            <a:r>
              <a:rPr lang="it-IT" smtClean="0"/>
              <a:t>3. ARGOMENTI TRATTATI NELLA GUIDA</a:t>
            </a:r>
          </a:p>
        </p:txBody>
      </p:sp>
      <p:sp>
        <p:nvSpPr>
          <p:cNvPr id="2937858" name="Segnaposto testo 2"/>
          <p:cNvSpPr>
            <a:spLocks noGrp="1"/>
          </p:cNvSpPr>
          <p:nvPr>
            <p:ph type="body" sz="quarter" idx="13"/>
          </p:nvPr>
        </p:nvSpPr>
        <p:spPr>
          <a:xfrm>
            <a:off x="250825" y="1700213"/>
            <a:ext cx="8642350" cy="4608512"/>
          </a:xfrm>
        </p:spPr>
        <p:txBody>
          <a:bodyPr/>
          <a:lstStyle/>
          <a:p>
            <a:pPr marL="266700" indent="-177800" eaLnBrk="1" hangingPunct="1">
              <a:buClr>
                <a:schemeClr val="accent1"/>
              </a:buClr>
              <a:buFont typeface="Wingdings" pitchFamily="2" charset="2"/>
              <a:buChar char="§"/>
              <a:tabLst>
                <a:tab pos="268288" algn="l"/>
              </a:tabLst>
            </a:pPr>
            <a:r>
              <a:rPr lang="it-IT" sz="1400" b="1" smtClean="0"/>
              <a:t>Riserva di proprietà</a:t>
            </a:r>
          </a:p>
          <a:p>
            <a:pPr marL="449263" lvl="1" indent="-182563" eaLnBrk="1" hangingPunct="1">
              <a:buFontTx/>
              <a:buChar char="•"/>
              <a:tabLst>
                <a:tab pos="268288" algn="l"/>
              </a:tabLst>
            </a:pPr>
            <a:r>
              <a:rPr lang="it-IT" smtClean="0"/>
              <a:t>Per riserva di proprietà o patto di riservato dominio si intende la clausola contrattuale con la quale le parti di un negozio giuridico convengono che il trasferimento del diritto di proprietà su uno o più beni venga subordinato al verificarsi di una condizione sospensiva, ossia il pagamento integrale del prezzo di compravendita pattuito, facendo ricadere sul compratore i rischi del loro danneggiamento o perimento prima del relativo passaggio di proprietà.</a:t>
            </a:r>
            <a:endParaRPr lang="it-IT" sz="1200" smtClean="0"/>
          </a:p>
          <a:p>
            <a:pPr marL="449263" lvl="1" indent="-182563" eaLnBrk="1" hangingPunct="1">
              <a:buFontTx/>
              <a:buChar char="•"/>
              <a:tabLst>
                <a:tab pos="268288" algn="l"/>
              </a:tabLst>
            </a:pPr>
            <a:r>
              <a:rPr lang="it-IT" smtClean="0"/>
              <a:t>Di regola, il patto di riservato dominio è applicabile alle vendite di cose mobili, mobili registrate e immobili, mentre ne sono esclusi i beni di consumo e quelli destinati alla trasformazione.</a:t>
            </a:r>
            <a:endParaRPr lang="it-IT" sz="1200" smtClean="0"/>
          </a:p>
          <a:p>
            <a:pPr marL="449263" lvl="1" indent="-182563" eaLnBrk="1" hangingPunct="1">
              <a:buFontTx/>
              <a:buChar char="•"/>
              <a:tabLst>
                <a:tab pos="268288" algn="l"/>
              </a:tabLst>
            </a:pPr>
            <a:r>
              <a:rPr lang="it-IT" smtClean="0"/>
              <a:t>Generalmente, la riserva di proprietà è opponibile ai creditori del compratore, purché costituita anteriormente all’azione promossa per il recupero del credito e, in caso di inadempimento, legittima il venditore sia a risolvere il rapporto che a richiedere il regolare pagamento delle rate mancanti. </a:t>
            </a:r>
          </a:p>
        </p:txBody>
      </p:sp>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881" name="Titel 16"/>
          <p:cNvSpPr>
            <a:spLocks noGrp="1"/>
          </p:cNvSpPr>
          <p:nvPr>
            <p:ph type="title" idx="4294967295"/>
            <p:custDataLst>
              <p:tags r:id="rId1"/>
            </p:custDataLst>
          </p:nvPr>
        </p:nvSpPr>
        <p:spPr/>
        <p:txBody>
          <a:bodyPr/>
          <a:lstStyle/>
          <a:p>
            <a:pPr eaLnBrk="1" hangingPunct="1"/>
            <a:r>
              <a:rPr lang="it-IT" smtClean="0"/>
              <a:t>Sommario</a:t>
            </a:r>
          </a:p>
        </p:txBody>
      </p:sp>
      <p:sp>
        <p:nvSpPr>
          <p:cNvPr id="17" name="Abgerundetes Rechteck 18"/>
          <p:cNvSpPr/>
          <p:nvPr>
            <p:custDataLst>
              <p:tags r:id="rId2"/>
            </p:custDataLst>
          </p:nvPr>
        </p:nvSpPr>
        <p:spPr bwMode="gray">
          <a:xfrm>
            <a:off x="250825" y="1844675"/>
            <a:ext cx="936625" cy="360363"/>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8" name="Ellipse 25"/>
          <p:cNvSpPr/>
          <p:nvPr>
            <p:custDataLst>
              <p:tags r:id="rId3"/>
            </p:custDataLst>
          </p:nvPr>
        </p:nvSpPr>
        <p:spPr bwMode="gray">
          <a:xfrm>
            <a:off x="900113" y="170021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1" name="Abgerundetes Rechteck 31"/>
          <p:cNvSpPr/>
          <p:nvPr>
            <p:custDataLst>
              <p:tags r:id="rId4"/>
            </p:custDataLst>
          </p:nvPr>
        </p:nvSpPr>
        <p:spPr bwMode="gray">
          <a:xfrm>
            <a:off x="250825" y="2565400"/>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2" name="Ellipse 32"/>
          <p:cNvSpPr/>
          <p:nvPr/>
        </p:nvSpPr>
        <p:spPr bwMode="gray">
          <a:xfrm>
            <a:off x="900113" y="2420938"/>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5" name="Rechteck 43"/>
          <p:cNvSpPr/>
          <p:nvPr/>
        </p:nvSpPr>
        <p:spPr bwMode="gray">
          <a:xfrm>
            <a:off x="1619250" y="2781300"/>
            <a:ext cx="7273925" cy="4318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folHlink"/>
              </a:solidFill>
              <a:cs typeface="Arial" charset="0"/>
            </a:endParaRPr>
          </a:p>
        </p:txBody>
      </p:sp>
      <p:sp>
        <p:nvSpPr>
          <p:cNvPr id="27" name="Rechteck 45"/>
          <p:cNvSpPr/>
          <p:nvPr/>
        </p:nvSpPr>
        <p:spPr bwMode="gray">
          <a:xfrm>
            <a:off x="1619250" y="1844675"/>
            <a:ext cx="7273925" cy="360363"/>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spcBef>
                <a:spcPts val="600"/>
              </a:spcBef>
              <a:spcAft>
                <a:spcPts val="600"/>
              </a:spcAft>
              <a:defRPr/>
            </a:pPr>
            <a:endParaRPr lang="it-IT" sz="1600" b="1" dirty="0">
              <a:solidFill>
                <a:schemeClr val="folHlink"/>
              </a:solidFill>
            </a:endParaRPr>
          </a:p>
        </p:txBody>
      </p:sp>
      <p:sp>
        <p:nvSpPr>
          <p:cNvPr id="28" name="Abgerundetes Rechteck 42"/>
          <p:cNvSpPr/>
          <p:nvPr>
            <p:custDataLst>
              <p:tags r:id="rId5"/>
            </p:custDataLst>
          </p:nvPr>
        </p:nvSpPr>
        <p:spPr bwMode="gray">
          <a:xfrm>
            <a:off x="250825" y="3286125"/>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9" name="Ellipse 44"/>
          <p:cNvSpPr/>
          <p:nvPr/>
        </p:nvSpPr>
        <p:spPr bwMode="gray">
          <a:xfrm>
            <a:off x="900113" y="314166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31" name="Rechteck 47"/>
          <p:cNvSpPr/>
          <p:nvPr/>
        </p:nvSpPr>
        <p:spPr bwMode="gray">
          <a:xfrm>
            <a:off x="1619250" y="3716338"/>
            <a:ext cx="7273925" cy="35877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tx1"/>
              </a:solidFill>
              <a:cs typeface="Arial" pitchFamily="34" charset="0"/>
            </a:endParaRPr>
          </a:p>
        </p:txBody>
      </p:sp>
      <p:sp>
        <p:nvSpPr>
          <p:cNvPr id="32" name="Rechteck 47"/>
          <p:cNvSpPr/>
          <p:nvPr/>
        </p:nvSpPr>
        <p:spPr bwMode="gray">
          <a:xfrm>
            <a:off x="1619250" y="4581525"/>
            <a:ext cx="7273925" cy="7207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dirty="0">
              <a:solidFill>
                <a:schemeClr val="tx1"/>
              </a:solidFill>
              <a:cs typeface="Arial" pitchFamily="34" charset="0"/>
            </a:endParaRPr>
          </a:p>
        </p:txBody>
      </p:sp>
      <p:sp>
        <p:nvSpPr>
          <p:cNvPr id="36" name="Abgerundetes Rechteck 42"/>
          <p:cNvSpPr/>
          <p:nvPr>
            <p:custDataLst>
              <p:tags r:id="rId6"/>
            </p:custDataLst>
          </p:nvPr>
        </p:nvSpPr>
        <p:spPr bwMode="gray">
          <a:xfrm>
            <a:off x="250825" y="4078288"/>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7" name="Ellipse 44"/>
          <p:cNvSpPr/>
          <p:nvPr/>
        </p:nvSpPr>
        <p:spPr bwMode="gray">
          <a:xfrm>
            <a:off x="900113" y="3933825"/>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38894" name="Ellipse 46"/>
          <p:cNvSpPr>
            <a:spLocks noChangeArrowheads="1"/>
          </p:cNvSpPr>
          <p:nvPr/>
        </p:nvSpPr>
        <p:spPr bwMode="gray">
          <a:xfrm>
            <a:off x="971550" y="1771650"/>
            <a:ext cx="504825" cy="503238"/>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01</a:t>
            </a:r>
          </a:p>
        </p:txBody>
      </p:sp>
      <p:sp>
        <p:nvSpPr>
          <p:cNvPr id="2938895" name="Ellipse 46"/>
          <p:cNvSpPr>
            <a:spLocks noChangeArrowheads="1"/>
          </p:cNvSpPr>
          <p:nvPr/>
        </p:nvSpPr>
        <p:spPr bwMode="gray">
          <a:xfrm>
            <a:off x="971550" y="2493963"/>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02</a:t>
            </a:r>
          </a:p>
        </p:txBody>
      </p:sp>
      <p:sp>
        <p:nvSpPr>
          <p:cNvPr id="2938896" name="Ellipse 46"/>
          <p:cNvSpPr>
            <a:spLocks noChangeArrowheads="1"/>
          </p:cNvSpPr>
          <p:nvPr/>
        </p:nvSpPr>
        <p:spPr bwMode="gray">
          <a:xfrm>
            <a:off x="971550" y="3214688"/>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03</a:t>
            </a:r>
          </a:p>
        </p:txBody>
      </p:sp>
      <p:sp>
        <p:nvSpPr>
          <p:cNvPr id="42" name="Ellipse 46"/>
          <p:cNvSpPr/>
          <p:nvPr/>
        </p:nvSpPr>
        <p:spPr bwMode="gray">
          <a:xfrm>
            <a:off x="971550" y="4006850"/>
            <a:ext cx="504825" cy="503238"/>
          </a:xfrm>
          <a:prstGeom prst="ellipse">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de-DE" sz="1600">
                <a:solidFill>
                  <a:schemeClr val="bg1"/>
                </a:solidFill>
              </a:rPr>
              <a:t>04</a:t>
            </a:r>
          </a:p>
        </p:txBody>
      </p:sp>
      <p:sp>
        <p:nvSpPr>
          <p:cNvPr id="26" name="Abgerundetes Rechteck 42"/>
          <p:cNvSpPr/>
          <p:nvPr>
            <p:custDataLst>
              <p:tags r:id="rId7"/>
            </p:custDataLst>
          </p:nvPr>
        </p:nvSpPr>
        <p:spPr bwMode="gray">
          <a:xfrm>
            <a:off x="250825" y="4870450"/>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0" name="Ellipse 44"/>
          <p:cNvSpPr/>
          <p:nvPr/>
        </p:nvSpPr>
        <p:spPr bwMode="gray">
          <a:xfrm>
            <a:off x="900113" y="4725988"/>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38900" name="Ellipse 46"/>
          <p:cNvSpPr>
            <a:spLocks noChangeArrowheads="1"/>
          </p:cNvSpPr>
          <p:nvPr/>
        </p:nvSpPr>
        <p:spPr bwMode="gray">
          <a:xfrm>
            <a:off x="971550" y="4799013"/>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05</a:t>
            </a:r>
          </a:p>
        </p:txBody>
      </p:sp>
      <p:sp>
        <p:nvSpPr>
          <p:cNvPr id="2938901" name="Text Box 23"/>
          <p:cNvSpPr txBox="1">
            <a:spLocks noChangeArrowheads="1"/>
          </p:cNvSpPr>
          <p:nvPr/>
        </p:nvSpPr>
        <p:spPr bwMode="auto">
          <a:xfrm>
            <a:off x="1547813" y="4005263"/>
            <a:ext cx="5400675" cy="946150"/>
          </a:xfrm>
          <a:prstGeom prst="rect">
            <a:avLst/>
          </a:prstGeom>
          <a:noFill/>
          <a:ln w="9525">
            <a:noFill/>
            <a:miter lim="800000"/>
            <a:headEnd/>
            <a:tailEnd/>
          </a:ln>
        </p:spPr>
        <p:txBody>
          <a:bodyPr>
            <a:spAutoFit/>
          </a:bodyPr>
          <a:lstStyle/>
          <a:p>
            <a:pPr>
              <a:spcBef>
                <a:spcPts val="600"/>
              </a:spcBef>
              <a:spcAft>
                <a:spcPts val="600"/>
              </a:spcAft>
            </a:pPr>
            <a:r>
              <a:rPr lang="it-IT" sz="2400">
                <a:solidFill>
                  <a:srgbClr val="005A4C"/>
                </a:solidFill>
              </a:rPr>
              <a:t>La tutela del credito in ambito UE</a:t>
            </a:r>
            <a:endParaRPr lang="it-IT" sz="2400" b="1">
              <a:solidFill>
                <a:srgbClr val="040404"/>
              </a:solidFill>
            </a:endParaRPr>
          </a:p>
          <a:p>
            <a:pPr>
              <a:spcBef>
                <a:spcPct val="50000"/>
              </a:spcBef>
            </a:pPr>
            <a:endParaRPr lang="it-IT"/>
          </a:p>
        </p:txBody>
      </p:sp>
      <p:sp>
        <p:nvSpPr>
          <p:cNvPr id="2" name="Abgerundetes Rechteck 42"/>
          <p:cNvSpPr/>
          <p:nvPr>
            <p:custDataLst>
              <p:tags r:id="rId8"/>
            </p:custDataLst>
          </p:nvPr>
        </p:nvSpPr>
        <p:spPr bwMode="gray">
          <a:xfrm>
            <a:off x="250825" y="5661025"/>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 name="Ellipse 44"/>
          <p:cNvSpPr/>
          <p:nvPr/>
        </p:nvSpPr>
        <p:spPr bwMode="gray">
          <a:xfrm>
            <a:off x="900113" y="551656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38904" name="Ellipse 46"/>
          <p:cNvSpPr>
            <a:spLocks noChangeArrowheads="1"/>
          </p:cNvSpPr>
          <p:nvPr/>
        </p:nvSpPr>
        <p:spPr bwMode="gray">
          <a:xfrm>
            <a:off x="971550" y="5589588"/>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06</a:t>
            </a:r>
          </a:p>
        </p:txBody>
      </p:sp>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0929" name="Titolo 1"/>
          <p:cNvSpPr>
            <a:spLocks noGrp="1"/>
          </p:cNvSpPr>
          <p:nvPr>
            <p:ph type="title"/>
          </p:nvPr>
        </p:nvSpPr>
        <p:spPr/>
        <p:txBody>
          <a:bodyPr/>
          <a:lstStyle/>
          <a:p>
            <a:pPr eaLnBrk="1" hangingPunct="1"/>
            <a:r>
              <a:rPr lang="it-IT" smtClean="0"/>
              <a:t>4. LA TUTELA DEL CREDITO IN AMBITO UE</a:t>
            </a:r>
          </a:p>
        </p:txBody>
      </p:sp>
      <p:sp>
        <p:nvSpPr>
          <p:cNvPr id="2940930" name="Text Box 5"/>
          <p:cNvSpPr txBox="1">
            <a:spLocks noChangeArrowheads="1"/>
          </p:cNvSpPr>
          <p:nvPr/>
        </p:nvSpPr>
        <p:spPr bwMode="auto">
          <a:xfrm>
            <a:off x="250825" y="1700213"/>
            <a:ext cx="8713788" cy="3303587"/>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a:t>All’interno dell’Unione Europea, sono previsti alcuni strumenti di diritto comune volti alla tutela del credito. </a:t>
            </a:r>
          </a:p>
          <a:p>
            <a:pPr marL="177800" indent="-177800">
              <a:spcBef>
                <a:spcPts val="400"/>
              </a:spcBef>
              <a:buClr>
                <a:schemeClr val="accent1"/>
              </a:buClr>
              <a:buFont typeface="Wingdings" pitchFamily="2" charset="2"/>
              <a:buChar char="§"/>
            </a:pPr>
            <a:endParaRPr lang="it-IT" sz="1400"/>
          </a:p>
          <a:p>
            <a:pPr marL="177800" indent="-177800">
              <a:spcBef>
                <a:spcPts val="400"/>
              </a:spcBef>
              <a:buClr>
                <a:schemeClr val="accent1"/>
              </a:buClr>
              <a:buFont typeface="Wingdings" pitchFamily="2" charset="2"/>
              <a:buChar char="§"/>
            </a:pPr>
            <a:r>
              <a:rPr lang="it-IT" sz="1400"/>
              <a:t>In dettaglio, trattasi di:</a:t>
            </a:r>
          </a:p>
          <a:p>
            <a:pPr marL="542925" lvl="1" indent="-185738">
              <a:spcBef>
                <a:spcPts val="400"/>
              </a:spcBef>
              <a:buClr>
                <a:schemeClr val="accent1"/>
              </a:buClr>
              <a:buFont typeface="Arial" charset="0"/>
              <a:buChar char="•"/>
            </a:pPr>
            <a:r>
              <a:rPr lang="it-IT" sz="1400" b="1"/>
              <a:t>Regolamento CE n. 44/2001 </a:t>
            </a:r>
            <a:r>
              <a:rPr lang="it-IT" sz="1400"/>
              <a:t>“</a:t>
            </a:r>
            <a:r>
              <a:rPr lang="it-IT" sz="1400" i="1"/>
              <a:t>concernente la competenza giurisdizionale, il riconoscimento e l'esecuzione delle decisioni in materia civile e commerciale</a:t>
            </a:r>
            <a:r>
              <a:rPr lang="it-IT" sz="1400"/>
              <a:t>” che verrà sostituito dal Regolamento UE n. 1215/2012 a partire dal 10/1/2015; </a:t>
            </a:r>
          </a:p>
          <a:p>
            <a:pPr marL="542925" lvl="1" indent="-185738">
              <a:spcBef>
                <a:spcPts val="400"/>
              </a:spcBef>
              <a:buClr>
                <a:schemeClr val="accent1"/>
              </a:buClr>
              <a:buFont typeface="Arial" charset="0"/>
              <a:buChar char="•"/>
            </a:pPr>
            <a:r>
              <a:rPr lang="it-IT" sz="1400" b="1"/>
              <a:t>Regolamento CE n. 805/2004 </a:t>
            </a:r>
            <a:r>
              <a:rPr lang="it-IT" sz="1400"/>
              <a:t>“</a:t>
            </a:r>
            <a:r>
              <a:rPr lang="it-IT" sz="1400" i="1"/>
              <a:t>che istituisce il titolo esecutivo europeo per i crediti non contestati</a:t>
            </a:r>
            <a:r>
              <a:rPr lang="it-IT" sz="1400"/>
              <a:t>”;</a:t>
            </a:r>
          </a:p>
          <a:p>
            <a:pPr marL="542925" lvl="1" indent="-185738">
              <a:spcBef>
                <a:spcPts val="400"/>
              </a:spcBef>
              <a:buClr>
                <a:schemeClr val="accent1"/>
              </a:buClr>
              <a:buFont typeface="Arial" charset="0"/>
              <a:buChar char="•"/>
            </a:pPr>
            <a:r>
              <a:rPr lang="it-IT" sz="1400" b="1"/>
              <a:t>Regolamento CE n. 1896/2006 </a:t>
            </a:r>
            <a:r>
              <a:rPr lang="it-IT" sz="1400"/>
              <a:t>“</a:t>
            </a:r>
            <a:r>
              <a:rPr lang="it-IT" sz="1400" i="1"/>
              <a:t>che istituisce un procedimento europeo d'ingiunzione di pagamento</a:t>
            </a:r>
            <a:r>
              <a:rPr lang="it-IT" sz="1400"/>
              <a:t>” e Regolamento CE n. 861/2007 “</a:t>
            </a:r>
            <a:r>
              <a:rPr lang="it-IT" sz="1400" i="1"/>
              <a:t>che istituisce un procedimento europeo per le controversie di modesta entità</a:t>
            </a:r>
            <a:r>
              <a:rPr lang="it-IT" sz="1400"/>
              <a:t>”.</a:t>
            </a:r>
          </a:p>
          <a:p>
            <a:pPr marL="542925" lvl="1" indent="-185738">
              <a:spcBef>
                <a:spcPts val="400"/>
              </a:spcBef>
              <a:buClr>
                <a:schemeClr val="accent1"/>
              </a:buClr>
              <a:buFont typeface="Arial" charset="0"/>
              <a:buChar char="•"/>
            </a:pPr>
            <a:endParaRPr lang="it-IT" sz="1400"/>
          </a:p>
          <a:p>
            <a:pPr marL="542925" lvl="1" indent="-185738">
              <a:spcBef>
                <a:spcPts val="400"/>
              </a:spcBef>
              <a:buClr>
                <a:schemeClr val="accent1"/>
              </a:buClr>
              <a:buFont typeface="Arial" charset="0"/>
              <a:buChar char="•"/>
            </a:pPr>
            <a:endParaRPr lang="it-IT" sz="1400"/>
          </a:p>
          <a:p>
            <a:pPr marL="542925" lvl="1" indent="-185738">
              <a:spcBef>
                <a:spcPts val="400"/>
              </a:spcBef>
              <a:buClr>
                <a:schemeClr val="accent1"/>
              </a:buClr>
              <a:buFont typeface="Arial" charset="0"/>
              <a:buChar char="•"/>
            </a:pPr>
            <a:endParaRPr lang="it-IT" sz="1400"/>
          </a:p>
        </p:txBody>
      </p:sp>
    </p:spTree>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1953" name="Titolo 1"/>
          <p:cNvSpPr>
            <a:spLocks noGrp="1"/>
          </p:cNvSpPr>
          <p:nvPr>
            <p:ph type="title"/>
          </p:nvPr>
        </p:nvSpPr>
        <p:spPr/>
        <p:txBody>
          <a:bodyPr/>
          <a:lstStyle/>
          <a:p>
            <a:pPr eaLnBrk="1" hangingPunct="1"/>
            <a:r>
              <a:rPr lang="it-IT" smtClean="0"/>
              <a:t>4. LA TUTELA DEL CREDITO IN AMBITO UE</a:t>
            </a:r>
          </a:p>
        </p:txBody>
      </p:sp>
      <p:sp>
        <p:nvSpPr>
          <p:cNvPr id="2941954" name="Text Box 5"/>
          <p:cNvSpPr txBox="1">
            <a:spLocks noChangeArrowheads="1"/>
          </p:cNvSpPr>
          <p:nvPr/>
        </p:nvSpPr>
        <p:spPr bwMode="auto">
          <a:xfrm>
            <a:off x="250825" y="1700213"/>
            <a:ext cx="8713788" cy="2697162"/>
          </a:xfrm>
          <a:prstGeom prst="rect">
            <a:avLst/>
          </a:prstGeom>
          <a:noFill/>
          <a:ln w="9525">
            <a:noFill/>
            <a:miter lim="800000"/>
            <a:headEnd/>
            <a:tailEnd/>
          </a:ln>
        </p:spPr>
        <p:txBody>
          <a:bodyPr>
            <a:spAutoFit/>
          </a:bodyPr>
          <a:lstStyle/>
          <a:p>
            <a:pPr marL="180975" indent="-180975">
              <a:spcBef>
                <a:spcPts val="400"/>
              </a:spcBef>
              <a:buClr>
                <a:schemeClr val="accent1"/>
              </a:buClr>
              <a:buFont typeface="Wingdings" pitchFamily="2" charset="2"/>
              <a:buChar char="§"/>
            </a:pPr>
            <a:r>
              <a:rPr lang="it-IT" sz="1400" b="1"/>
              <a:t>CASO 1: GIURISDIZIONE</a:t>
            </a:r>
          </a:p>
          <a:p>
            <a:pPr marL="180975" indent="-180975">
              <a:spcBef>
                <a:spcPts val="400"/>
              </a:spcBef>
              <a:buClr>
                <a:schemeClr val="accent1"/>
              </a:buClr>
              <a:buFont typeface="Wingdings" pitchFamily="2" charset="2"/>
              <a:buChar char="§"/>
            </a:pPr>
            <a:endParaRPr lang="it-IT" sz="1400"/>
          </a:p>
          <a:p>
            <a:pPr marL="542925" lvl="1" indent="-182563">
              <a:spcBef>
                <a:spcPts val="400"/>
              </a:spcBef>
              <a:buClr>
                <a:schemeClr val="accent1"/>
              </a:buClr>
              <a:buFontTx/>
              <a:buChar char="•"/>
            </a:pPr>
            <a:r>
              <a:rPr lang="it-IT" sz="1400"/>
              <a:t>Un soggetto italiano, in sede di negoziazione, intende tutelarsi prevedendo che ogni controversia dovesse insorgere in relazione a un contratto (ad esempio, di compravendita o di appalto) possa essere decisa in Italia.</a:t>
            </a:r>
          </a:p>
          <a:p>
            <a:pPr marL="180975" indent="-180975">
              <a:spcBef>
                <a:spcPts val="400"/>
              </a:spcBef>
              <a:buClr>
                <a:schemeClr val="accent1"/>
              </a:buClr>
              <a:buFont typeface="Wingdings" pitchFamily="2" charset="2"/>
              <a:buChar char="§"/>
            </a:pPr>
            <a:endParaRPr lang="it-IT" sz="1400"/>
          </a:p>
          <a:p>
            <a:pPr marL="542925" lvl="1" indent="-182563">
              <a:spcBef>
                <a:spcPts val="400"/>
              </a:spcBef>
              <a:buClr>
                <a:schemeClr val="accent1"/>
              </a:buClr>
              <a:buFontTx/>
              <a:buChar char="•"/>
            </a:pPr>
            <a:r>
              <a:rPr lang="it-IT" sz="1400"/>
              <a:t>Le parti possono, alternativamente:</a:t>
            </a:r>
          </a:p>
          <a:p>
            <a:pPr marL="895350" lvl="2" indent="-173038">
              <a:spcBef>
                <a:spcPts val="400"/>
              </a:spcBef>
              <a:buClr>
                <a:schemeClr val="accent1"/>
              </a:buClr>
              <a:buFont typeface="Arial" charset="0"/>
              <a:buChar char="–"/>
            </a:pPr>
            <a:r>
              <a:rPr lang="it-IT" sz="1200"/>
              <a:t>disciplinare in via espressa il foro competente, attenendosi a quanto prevede l’art. 23 del Regolamento CE n. 44/2001;</a:t>
            </a:r>
          </a:p>
          <a:p>
            <a:pPr marL="895350" lvl="2" indent="-173038">
              <a:spcBef>
                <a:spcPts val="400"/>
              </a:spcBef>
              <a:buClr>
                <a:schemeClr val="accent1"/>
              </a:buClr>
              <a:buFont typeface="Arial" charset="0"/>
              <a:buChar char="–"/>
            </a:pPr>
            <a:r>
              <a:rPr lang="it-IT" sz="1200"/>
              <a:t>in mancanza di scelta del foro, dovranno attenersi alla disposizioni del Regolamento CE n. 44/2001. </a:t>
            </a:r>
          </a:p>
          <a:p>
            <a:pPr marL="542925" lvl="1" indent="-182563">
              <a:spcBef>
                <a:spcPts val="400"/>
              </a:spcBef>
              <a:buClr>
                <a:schemeClr val="accent1"/>
              </a:buClr>
              <a:buFont typeface="Arial" charset="0"/>
              <a:buChar char="•"/>
            </a:pPr>
            <a:endParaRPr lang="it-IT" sz="1400"/>
          </a:p>
        </p:txBody>
      </p:sp>
    </p:spTree>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2977" name="Titolo 1"/>
          <p:cNvSpPr>
            <a:spLocks noGrp="1"/>
          </p:cNvSpPr>
          <p:nvPr>
            <p:ph type="title"/>
          </p:nvPr>
        </p:nvSpPr>
        <p:spPr/>
        <p:txBody>
          <a:bodyPr/>
          <a:lstStyle/>
          <a:p>
            <a:pPr eaLnBrk="1" hangingPunct="1"/>
            <a:r>
              <a:rPr lang="it-IT" smtClean="0"/>
              <a:t>4. LA TUTELA DEL CREDITO IN AMBITO UE</a:t>
            </a:r>
          </a:p>
        </p:txBody>
      </p:sp>
      <p:sp>
        <p:nvSpPr>
          <p:cNvPr id="2942978"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42979" name="Rettangolo 1"/>
          <p:cNvSpPr>
            <a:spLocks noChangeArrowheads="1"/>
          </p:cNvSpPr>
          <p:nvPr/>
        </p:nvSpPr>
        <p:spPr bwMode="auto">
          <a:xfrm>
            <a:off x="250825" y="1700213"/>
            <a:ext cx="8642350" cy="4232275"/>
          </a:xfrm>
          <a:prstGeom prst="rect">
            <a:avLst/>
          </a:prstGeom>
          <a:noFill/>
          <a:ln w="9525">
            <a:noFill/>
            <a:miter lim="800000"/>
            <a:headEnd/>
            <a:tailEnd/>
          </a:ln>
        </p:spPr>
        <p:txBody>
          <a:bodyPr>
            <a:spAutoFit/>
          </a:bodyPr>
          <a:lstStyle/>
          <a:p>
            <a:pPr marL="177800" indent="-177800">
              <a:lnSpc>
                <a:spcPct val="90000"/>
              </a:lnSpc>
              <a:spcBef>
                <a:spcPts val="400"/>
              </a:spcBef>
              <a:buClr>
                <a:schemeClr val="accent1"/>
              </a:buClr>
              <a:buFont typeface="Wingdings" pitchFamily="2" charset="2"/>
              <a:buChar char="§"/>
            </a:pPr>
            <a:r>
              <a:rPr lang="it-IT" sz="1400" b="1"/>
              <a:t>La scelta del foro competente</a:t>
            </a:r>
          </a:p>
          <a:p>
            <a:pPr marL="177800" indent="-177800">
              <a:lnSpc>
                <a:spcPct val="90000"/>
              </a:lnSpc>
              <a:spcBef>
                <a:spcPts val="400"/>
              </a:spcBef>
              <a:buClr>
                <a:schemeClr val="accent1"/>
              </a:buClr>
              <a:buFont typeface="Wingdings" pitchFamily="2" charset="2"/>
              <a:buChar char="§"/>
            </a:pPr>
            <a:endParaRPr lang="it-IT" sz="1400" b="1"/>
          </a:p>
          <a:p>
            <a:pPr marL="533400" lvl="1" indent="-176213">
              <a:lnSpc>
                <a:spcPct val="90000"/>
              </a:lnSpc>
              <a:spcBef>
                <a:spcPts val="400"/>
              </a:spcBef>
              <a:buClr>
                <a:schemeClr val="accent1"/>
              </a:buClr>
              <a:buFont typeface="Arial" charset="0"/>
              <a:buChar char="•"/>
            </a:pPr>
            <a:r>
              <a:rPr lang="it-IT" sz="1400"/>
              <a:t>Ai sensi dell’art. 23 del Regolamento CE n. 44/2001 la scelta del foro deve essere fatta in forma scritta. </a:t>
            </a:r>
          </a:p>
          <a:p>
            <a:pPr marL="533400" lvl="1" indent="-176213">
              <a:lnSpc>
                <a:spcPct val="90000"/>
              </a:lnSpc>
              <a:spcBef>
                <a:spcPts val="400"/>
              </a:spcBef>
              <a:buClr>
                <a:schemeClr val="accent1"/>
              </a:buClr>
              <a:buFont typeface="Arial" charset="0"/>
              <a:buChar char="•"/>
            </a:pPr>
            <a:r>
              <a:rPr lang="it-IT" sz="1400"/>
              <a:t>L’art. 23 prevede, infatti, che: </a:t>
            </a:r>
            <a:r>
              <a:rPr lang="it-IT" sz="1400" i="1"/>
              <a:t>“la clausola attributiva di competenza deve essere conclusa: a) per iscritto o oralmente con conferma scritta, o b) in una forma ammessa dalle pratiche che le parti hanno stabilito tra di loro, o c) nel commercio internazionale, in una forma ammessa da un uso che le parti conoscevano o avrebbero dovuto conoscere e che, in tale campo, è ampiamente conosciuto e regolarmente rispettato dalle parti di contratti dello stesso tipo nel ramo commerciale considerato”</a:t>
            </a:r>
            <a:r>
              <a:rPr lang="it-IT" sz="1400"/>
              <a:t>.</a:t>
            </a:r>
          </a:p>
          <a:p>
            <a:pPr marL="533400" lvl="1" indent="-176213">
              <a:lnSpc>
                <a:spcPct val="90000"/>
              </a:lnSpc>
              <a:spcBef>
                <a:spcPts val="400"/>
              </a:spcBef>
              <a:buClr>
                <a:schemeClr val="accent1"/>
              </a:buClr>
              <a:buFont typeface="Arial" charset="0"/>
              <a:buChar char="•"/>
            </a:pPr>
            <a:r>
              <a:rPr lang="it-IT" sz="1400"/>
              <a:t>Si specifica che non sono sufficienti delle indicazioni in fattura per considerare stabilito tra le parti un foro compente.</a:t>
            </a:r>
          </a:p>
          <a:p>
            <a:pPr marL="533400" lvl="1" indent="-176213">
              <a:lnSpc>
                <a:spcPct val="90000"/>
              </a:lnSpc>
              <a:spcBef>
                <a:spcPts val="400"/>
              </a:spcBef>
              <a:buClr>
                <a:schemeClr val="accent1"/>
              </a:buClr>
              <a:buFont typeface="Arial" charset="0"/>
              <a:buChar char="•"/>
            </a:pPr>
            <a:r>
              <a:rPr lang="it-IT" sz="1400"/>
              <a:t>Quanto alle condizioni generali di contratto, secondo la Corte di giustizia, occorre che colui che le abbia stabilite:</a:t>
            </a:r>
          </a:p>
          <a:p>
            <a:pPr marL="808038" lvl="2" indent="-266700">
              <a:lnSpc>
                <a:spcPct val="90000"/>
              </a:lnSpc>
              <a:spcBef>
                <a:spcPts val="400"/>
              </a:spcBef>
              <a:buClr>
                <a:schemeClr val="accent1"/>
              </a:buClr>
              <a:buFontTx/>
              <a:buAutoNum type="alphaLcParenR"/>
            </a:pPr>
            <a:r>
              <a:rPr lang="it-IT" sz="1200"/>
              <a:t>da un lato vi abbia fatto riferimento in maniera sufficientemente univoca (ad esempio, mediante un richiamo espresso nel contratto); e </a:t>
            </a:r>
          </a:p>
          <a:p>
            <a:pPr marL="808038" lvl="2" indent="-266700">
              <a:lnSpc>
                <a:spcPct val="90000"/>
              </a:lnSpc>
              <a:spcBef>
                <a:spcPts val="400"/>
              </a:spcBef>
              <a:buClr>
                <a:schemeClr val="accent1"/>
              </a:buClr>
              <a:buFontTx/>
              <a:buAutoNum type="alphaLcParenR"/>
            </a:pPr>
            <a:r>
              <a:rPr lang="it-IT" sz="1200"/>
              <a:t>dall’altro, abbia consentito alla controparte di prendere conoscenza del loro contenuto (ad esempio, stampate a tergo dell’originale o allegate all’offerta o alla conferma d’ordine). </a:t>
            </a:r>
          </a:p>
          <a:p>
            <a:pPr marL="533400" lvl="1" indent="-176213">
              <a:lnSpc>
                <a:spcPct val="90000"/>
              </a:lnSpc>
              <a:spcBef>
                <a:spcPts val="400"/>
              </a:spcBef>
              <a:buClr>
                <a:schemeClr val="accent1"/>
              </a:buClr>
              <a:buFont typeface="Arial" charset="0"/>
              <a:buChar char="•"/>
            </a:pPr>
            <a:r>
              <a:rPr lang="it-IT" sz="1400"/>
              <a:t>È sempre preferibile, in ogni caso, l’espressa sottoscrizione della clausola che stabilisce il foro competente a dirimere le controversie, anche perché in alcuni ordinamenti tale clausola è considerata vessatoria.</a:t>
            </a:r>
          </a:p>
        </p:txBody>
      </p:sp>
    </p:spTree>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4001" name="Titolo 1"/>
          <p:cNvSpPr>
            <a:spLocks noGrp="1"/>
          </p:cNvSpPr>
          <p:nvPr>
            <p:ph type="title"/>
          </p:nvPr>
        </p:nvSpPr>
        <p:spPr/>
        <p:txBody>
          <a:bodyPr/>
          <a:lstStyle/>
          <a:p>
            <a:pPr eaLnBrk="1" hangingPunct="1"/>
            <a:r>
              <a:rPr lang="it-IT" smtClean="0"/>
              <a:t>4. LA TUTELA DEL CREDITO IN AMBITO UE</a:t>
            </a:r>
          </a:p>
        </p:txBody>
      </p:sp>
      <p:sp>
        <p:nvSpPr>
          <p:cNvPr id="2944002"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44003" name="Rettangolo 1"/>
          <p:cNvSpPr>
            <a:spLocks noChangeArrowheads="1"/>
          </p:cNvSpPr>
          <p:nvPr/>
        </p:nvSpPr>
        <p:spPr bwMode="auto">
          <a:xfrm>
            <a:off x="250825" y="1700213"/>
            <a:ext cx="8642350" cy="4819650"/>
          </a:xfrm>
          <a:prstGeom prst="rect">
            <a:avLst/>
          </a:prstGeom>
          <a:noFill/>
          <a:ln w="9525">
            <a:noFill/>
            <a:miter lim="800000"/>
            <a:headEnd/>
            <a:tailEnd/>
          </a:ln>
        </p:spPr>
        <p:txBody>
          <a:bodyPr>
            <a:spAutoFit/>
          </a:bodyPr>
          <a:lstStyle/>
          <a:p>
            <a:pPr marL="177800" indent="-177800">
              <a:lnSpc>
                <a:spcPct val="95000"/>
              </a:lnSpc>
              <a:spcBef>
                <a:spcPts val="300"/>
              </a:spcBef>
              <a:buClr>
                <a:schemeClr val="accent1"/>
              </a:buClr>
              <a:buFont typeface="Wingdings" pitchFamily="2" charset="2"/>
              <a:buChar char="§"/>
            </a:pPr>
            <a:r>
              <a:rPr lang="it-IT" sz="1400" b="1"/>
              <a:t>La mancata scelta del foro competente. Il Regolamento CE n. 44/2001</a:t>
            </a:r>
          </a:p>
          <a:p>
            <a:pPr marL="177800" indent="-177800">
              <a:lnSpc>
                <a:spcPct val="95000"/>
              </a:lnSpc>
              <a:spcBef>
                <a:spcPts val="300"/>
              </a:spcBef>
              <a:buClr>
                <a:schemeClr val="accent1"/>
              </a:buClr>
              <a:buFont typeface="Wingdings" pitchFamily="2" charset="2"/>
              <a:buChar char="§"/>
            </a:pPr>
            <a:endParaRPr lang="it-IT" sz="800" b="1"/>
          </a:p>
          <a:p>
            <a:pPr marL="533400" lvl="1" indent="-176213">
              <a:lnSpc>
                <a:spcPct val="95000"/>
              </a:lnSpc>
              <a:spcBef>
                <a:spcPts val="300"/>
              </a:spcBef>
              <a:buClr>
                <a:schemeClr val="accent1"/>
              </a:buClr>
              <a:buFont typeface="Arial" charset="0"/>
              <a:buChar char="•"/>
            </a:pPr>
            <a:r>
              <a:rPr lang="it-IT" sz="1400"/>
              <a:t>L’art. 2 stabilisce il criterio generale del domicilio del convenuto: </a:t>
            </a:r>
            <a:r>
              <a:rPr lang="it-IT" sz="1400" i="1"/>
              <a:t>“le persone domiciliate nel territorio di un determinato Stato membro sono convenute, a prescindere dalla loro nazionalità, davanti ai giudici di tale Stato membro”</a:t>
            </a:r>
            <a:r>
              <a:rPr lang="it-IT" sz="1400"/>
              <a:t>. </a:t>
            </a:r>
          </a:p>
          <a:p>
            <a:pPr marL="533400" lvl="1" indent="-176213">
              <a:lnSpc>
                <a:spcPct val="95000"/>
              </a:lnSpc>
              <a:spcBef>
                <a:spcPts val="300"/>
              </a:spcBef>
              <a:buClr>
                <a:schemeClr val="accent1"/>
              </a:buClr>
              <a:buFont typeface="Arial" charset="0"/>
              <a:buChar char="•"/>
            </a:pPr>
            <a:r>
              <a:rPr lang="it-IT" sz="1400"/>
              <a:t>All’art. 5, il Regolamento prevede competenze speciali alternative: </a:t>
            </a:r>
            <a:r>
              <a:rPr lang="it-IT" sz="1400" i="1"/>
              <a:t>“La persona domiciliata nel territorio di uno Stato membro può essere convenuta in un altro Stato membro</a:t>
            </a:r>
            <a:r>
              <a:rPr lang="it-IT" sz="1400"/>
              <a:t>:</a:t>
            </a:r>
          </a:p>
          <a:p>
            <a:pPr marL="715963" lvl="2" indent="-174625">
              <a:lnSpc>
                <a:spcPct val="95000"/>
              </a:lnSpc>
              <a:spcBef>
                <a:spcPts val="300"/>
              </a:spcBef>
              <a:buClr>
                <a:schemeClr val="accent1"/>
              </a:buClr>
              <a:buFont typeface="Arial" charset="0"/>
              <a:buChar char="–"/>
            </a:pPr>
            <a:r>
              <a:rPr lang="it-IT" sz="1200" i="1"/>
              <a:t>in materia contrattuale, davanti al giudice del luogo in cui l'obbligazione dedotta in giudizio è stata o deve essere eseguita; </a:t>
            </a:r>
          </a:p>
          <a:p>
            <a:pPr marL="715963" lvl="2" indent="-174625">
              <a:lnSpc>
                <a:spcPct val="95000"/>
              </a:lnSpc>
              <a:spcBef>
                <a:spcPts val="300"/>
              </a:spcBef>
              <a:buClr>
                <a:schemeClr val="accent1"/>
              </a:buClr>
              <a:buFont typeface="Arial" charset="0"/>
              <a:buChar char="–"/>
            </a:pPr>
            <a:r>
              <a:rPr lang="it-IT" sz="1200" i="1"/>
              <a:t>ai fini dell'applicazione della presente disposizione e salvo diversa convenzione, il luogo di esecuzione dell'obbligazione dedotta in giudizio è:</a:t>
            </a:r>
          </a:p>
          <a:p>
            <a:pPr marL="898525" lvl="3" indent="-182563">
              <a:lnSpc>
                <a:spcPct val="95000"/>
              </a:lnSpc>
              <a:spcBef>
                <a:spcPts val="300"/>
              </a:spcBef>
              <a:buClr>
                <a:schemeClr val="accent1"/>
              </a:buClr>
              <a:buFontTx/>
              <a:buChar char="•"/>
            </a:pPr>
            <a:r>
              <a:rPr lang="it-IT" sz="1200" i="1"/>
              <a:t>nel caso della compravendita di beni, il luogo, situato in uno Stato membro, in cui i beni sono stati o avrebbero dovuto essere consegnati in base al contratto;</a:t>
            </a:r>
          </a:p>
          <a:p>
            <a:pPr marL="898525" lvl="3" indent="-182563">
              <a:lnSpc>
                <a:spcPct val="95000"/>
              </a:lnSpc>
              <a:spcBef>
                <a:spcPts val="300"/>
              </a:spcBef>
              <a:buClr>
                <a:schemeClr val="accent1"/>
              </a:buClr>
              <a:buFontTx/>
              <a:buChar char="•"/>
            </a:pPr>
            <a:r>
              <a:rPr lang="it-IT" sz="1200" i="1"/>
              <a:t>nel caso della prestazione di servizi, il luogo, situato in uno Stato membro, in cui i servizi sono stati o avrebbero dovuto essere prestati in base al contratto</a:t>
            </a:r>
            <a:r>
              <a:rPr lang="it-IT" sz="1200"/>
              <a:t>”.</a:t>
            </a:r>
          </a:p>
          <a:p>
            <a:pPr marL="533400" lvl="1" indent="-176213">
              <a:lnSpc>
                <a:spcPct val="95000"/>
              </a:lnSpc>
              <a:spcBef>
                <a:spcPts val="300"/>
              </a:spcBef>
              <a:buClr>
                <a:schemeClr val="accent1"/>
              </a:buClr>
              <a:buFontTx/>
              <a:buChar char="•"/>
            </a:pPr>
            <a:r>
              <a:rPr lang="it-IT" sz="1400"/>
              <a:t>L’art. 6 del Regolamento, inoltre, prevede che </a:t>
            </a:r>
            <a:r>
              <a:rPr lang="it-IT" sz="1400" i="1"/>
              <a:t>“qualora si tratti di chiamata in garanzia o altra chiamata di terzo”,</a:t>
            </a:r>
            <a:r>
              <a:rPr lang="it-IT" sz="1400"/>
              <a:t> un persona domiciliata nel territorio di uno Stato membro possa essere convenuta </a:t>
            </a:r>
            <a:r>
              <a:rPr lang="it-IT" sz="1400" i="1"/>
              <a:t>“davanti al giudice presso il quale è stata proposta la domanda principale, sempre che quest'ultima non sia stata proposta solo per distogliere colui che è stato chiamato in causa dal suo giudice naturale”</a:t>
            </a:r>
            <a:r>
              <a:rPr lang="it-IT" sz="1400"/>
              <a:t>.</a:t>
            </a:r>
          </a:p>
          <a:p>
            <a:pPr marL="533400" lvl="1" indent="-176213">
              <a:lnSpc>
                <a:spcPct val="95000"/>
              </a:lnSpc>
              <a:spcBef>
                <a:spcPts val="300"/>
              </a:spcBef>
              <a:buClr>
                <a:schemeClr val="accent1"/>
              </a:buClr>
              <a:buFontTx/>
              <a:buChar char="•"/>
            </a:pPr>
            <a:r>
              <a:rPr lang="it-IT" sz="1400"/>
              <a:t>Le previsioni di cui al Regolamento CE n. 44/2001 in materia di giurisdizione non subiranno alcuna modifica con l’entrata in vigore del Regolamento UE n. 1512/2012.</a:t>
            </a:r>
          </a:p>
          <a:p>
            <a:pPr marL="533400" lvl="1" indent="-176213">
              <a:spcBef>
                <a:spcPts val="400"/>
              </a:spcBef>
              <a:buClr>
                <a:schemeClr val="accent1"/>
              </a:buClr>
              <a:buFontTx/>
              <a:buChar char="•"/>
            </a:pPr>
            <a:endParaRPr lang="it-IT" sz="1400"/>
          </a:p>
        </p:txBody>
      </p:sp>
    </p:spTree>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5025" name="Titolo 1"/>
          <p:cNvSpPr>
            <a:spLocks noGrp="1"/>
          </p:cNvSpPr>
          <p:nvPr>
            <p:ph type="title"/>
          </p:nvPr>
        </p:nvSpPr>
        <p:spPr/>
        <p:txBody>
          <a:bodyPr/>
          <a:lstStyle/>
          <a:p>
            <a:pPr eaLnBrk="1" hangingPunct="1"/>
            <a:r>
              <a:rPr lang="it-IT" smtClean="0"/>
              <a:t>4. LA TUTELA DEL CREDITO IN AMBITO UE</a:t>
            </a:r>
          </a:p>
        </p:txBody>
      </p:sp>
      <p:sp>
        <p:nvSpPr>
          <p:cNvPr id="2945026"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45027" name="Rettangolo 1"/>
          <p:cNvSpPr>
            <a:spLocks noChangeArrowheads="1"/>
          </p:cNvSpPr>
          <p:nvPr/>
        </p:nvSpPr>
        <p:spPr bwMode="auto">
          <a:xfrm>
            <a:off x="250825" y="1700213"/>
            <a:ext cx="8642350" cy="4622800"/>
          </a:xfrm>
          <a:prstGeom prst="rect">
            <a:avLst/>
          </a:prstGeom>
          <a:noFill/>
          <a:ln w="9525">
            <a:noFill/>
            <a:miter lim="800000"/>
            <a:headEnd/>
            <a:tailEnd/>
          </a:ln>
        </p:spPr>
        <p:txBody>
          <a:bodyPr>
            <a:spAutoFit/>
          </a:bodyPr>
          <a:lstStyle/>
          <a:p>
            <a:pPr marL="177800" indent="-177800">
              <a:lnSpc>
                <a:spcPct val="90000"/>
              </a:lnSpc>
              <a:spcBef>
                <a:spcPts val="400"/>
              </a:spcBef>
              <a:buClr>
                <a:schemeClr val="accent1"/>
              </a:buClr>
              <a:buFont typeface="Wingdings" pitchFamily="2" charset="2"/>
              <a:buChar char="§"/>
            </a:pPr>
            <a:r>
              <a:rPr lang="it-IT" sz="1400" b="1"/>
              <a:t>La mancata scelta del foro competente. L’ordinanza n. 21191/2009 delle Sezioni Unite della Corte di Cassazione</a:t>
            </a:r>
          </a:p>
          <a:p>
            <a:pPr marL="177800" indent="-177800">
              <a:lnSpc>
                <a:spcPct val="90000"/>
              </a:lnSpc>
              <a:spcBef>
                <a:spcPts val="400"/>
              </a:spcBef>
              <a:buClr>
                <a:schemeClr val="accent1"/>
              </a:buClr>
              <a:buFont typeface="Wingdings" pitchFamily="2" charset="2"/>
              <a:buChar char="§"/>
            </a:pPr>
            <a:endParaRPr lang="it-IT" sz="1400" b="1"/>
          </a:p>
          <a:p>
            <a:pPr marL="533400" lvl="1" indent="-176213">
              <a:lnSpc>
                <a:spcPct val="90000"/>
              </a:lnSpc>
              <a:spcBef>
                <a:spcPts val="400"/>
              </a:spcBef>
              <a:buClr>
                <a:schemeClr val="accent1"/>
              </a:buClr>
              <a:buFont typeface="Arial" charset="0"/>
              <a:buChar char="•"/>
            </a:pPr>
            <a:r>
              <a:rPr lang="it-IT" sz="1400"/>
              <a:t>Fino al 2009, la Corte di Cassazione aveva più volte affermato che, in caso di compravendita internazionale, il concetto di obbligazione di cui all’art. 5 del Regolamento CE n. 44/2001 non dovesse essere inteso unitariamente, sorgendo diverse obbligazioni a carico di venditore e acquirente; l’obbligazione di pagamento del prezzo era dunque distinta da qualsiasi altra. </a:t>
            </a:r>
          </a:p>
          <a:p>
            <a:pPr marL="533400" lvl="1" indent="-176213">
              <a:lnSpc>
                <a:spcPct val="90000"/>
              </a:lnSpc>
              <a:spcBef>
                <a:spcPts val="400"/>
              </a:spcBef>
              <a:buClr>
                <a:schemeClr val="accent1"/>
              </a:buClr>
              <a:buFont typeface="Arial" charset="0"/>
              <a:buChar char="•"/>
            </a:pPr>
            <a:r>
              <a:rPr lang="it-IT" sz="1400"/>
              <a:t>La prassi seguita per il recupero di un credito era quella di ottenere in Italia un decreto ingiuntivo per poi eseguirlo all’estero; questo oggi non è sempre possibile, secondo la Corte di Cassazione. </a:t>
            </a:r>
          </a:p>
          <a:p>
            <a:pPr marL="533400" lvl="1" indent="-176213">
              <a:lnSpc>
                <a:spcPct val="90000"/>
              </a:lnSpc>
              <a:spcBef>
                <a:spcPts val="400"/>
              </a:spcBef>
              <a:buClr>
                <a:schemeClr val="accent1"/>
              </a:buClr>
              <a:buFont typeface="Arial" charset="0"/>
              <a:buChar char="•"/>
            </a:pPr>
            <a:r>
              <a:rPr lang="it-IT" sz="1400"/>
              <a:t>Con ordinanza n. 21191/2009, le Sezioni Unite della Corte di Cassazione (in linea con la giurisprudenza della Corte di Giustizia delle Comunità Europee) hanno stabilito, infatti, che per “</a:t>
            </a:r>
            <a:r>
              <a:rPr lang="it-IT" sz="1400" i="1"/>
              <a:t>luogo di esecuzione</a:t>
            </a:r>
            <a:r>
              <a:rPr lang="it-IT" sz="1400"/>
              <a:t>” debba intendersi solo quello in cui è dovuta l’obbligazione tipica caratterizzante il rapporto (ossia, la “consegna” del bene compravenduto).</a:t>
            </a:r>
          </a:p>
          <a:p>
            <a:pPr marL="533400" lvl="1" indent="-176213">
              <a:lnSpc>
                <a:spcPct val="90000"/>
              </a:lnSpc>
              <a:spcBef>
                <a:spcPts val="400"/>
              </a:spcBef>
              <a:buClr>
                <a:schemeClr val="accent1"/>
              </a:buClr>
              <a:buFont typeface="Arial" charset="0"/>
              <a:buChar char="•"/>
            </a:pPr>
            <a:r>
              <a:rPr lang="it-IT" sz="1400"/>
              <a:t>Come alternativa al foro del convenuto, ai sensi del Regolamento sarà possibile, convenire un debitore straniero appartenente all’Unione Europea solo e soltanto avanti il foro del luogo di “consegna” della merce; non più, dunque, nel luogo dove sarebbe dovuto il pagamento del prezzo ai sensi del c.c. italiano e della Convenzione di Vienna.</a:t>
            </a:r>
          </a:p>
          <a:p>
            <a:pPr marL="533400" lvl="1" indent="-176213">
              <a:lnSpc>
                <a:spcPct val="90000"/>
              </a:lnSpc>
              <a:spcBef>
                <a:spcPts val="400"/>
              </a:spcBef>
              <a:buClr>
                <a:schemeClr val="accent1"/>
              </a:buClr>
              <a:buFont typeface="Arial" charset="0"/>
              <a:buChar char="•"/>
            </a:pPr>
            <a:r>
              <a:rPr lang="it-IT" sz="1400"/>
              <a:t>Sarà, dunque, necessario, in ambito UE, per poter adire il foro domestico, cautelarsi in sede contrattuale con delle clausole apposite che prevedano espressamente la competenza del foro italiano per la risoluzione delle controversie o specifichino che la consegna della merce viene effettuata in Italia, anche se sul punto non è sufficiente l’indicazione di un INCOTERM per considerare che il luogo di consegna sia “pattuito tra le parti”.</a:t>
            </a:r>
          </a:p>
        </p:txBody>
      </p:sp>
    </p:spTree>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6049" name="Titolo 1"/>
          <p:cNvSpPr>
            <a:spLocks noGrp="1"/>
          </p:cNvSpPr>
          <p:nvPr>
            <p:ph type="title"/>
          </p:nvPr>
        </p:nvSpPr>
        <p:spPr/>
        <p:txBody>
          <a:bodyPr/>
          <a:lstStyle/>
          <a:p>
            <a:pPr eaLnBrk="1" hangingPunct="1"/>
            <a:r>
              <a:rPr lang="it-IT" smtClean="0"/>
              <a:t>4. LA TUTELA DEL CREDITO IN AMBITO UE</a:t>
            </a:r>
          </a:p>
        </p:txBody>
      </p:sp>
      <p:sp>
        <p:nvSpPr>
          <p:cNvPr id="2946050" name="Text Box 5"/>
          <p:cNvSpPr txBox="1">
            <a:spLocks noChangeArrowheads="1"/>
          </p:cNvSpPr>
          <p:nvPr/>
        </p:nvSpPr>
        <p:spPr bwMode="auto">
          <a:xfrm>
            <a:off x="250825" y="1700213"/>
            <a:ext cx="8713788" cy="4856162"/>
          </a:xfrm>
          <a:prstGeom prst="rect">
            <a:avLst/>
          </a:prstGeom>
          <a:noFill/>
          <a:ln w="9525">
            <a:noFill/>
            <a:miter lim="800000"/>
            <a:headEnd/>
            <a:tailEnd/>
          </a:ln>
        </p:spPr>
        <p:txBody>
          <a:bodyPr>
            <a:spAutoFit/>
          </a:bodyPr>
          <a:lstStyle/>
          <a:p>
            <a:pPr marL="177800" indent="-177800" defTabSz="714375">
              <a:spcBef>
                <a:spcPts val="400"/>
              </a:spcBef>
              <a:buClr>
                <a:schemeClr val="accent1"/>
              </a:buClr>
              <a:buFont typeface="Wingdings" pitchFamily="2" charset="2"/>
              <a:buChar char="§"/>
            </a:pPr>
            <a:r>
              <a:rPr lang="it-IT" sz="1400" b="1"/>
              <a:t>CASO 2: RECUPERO DEL CREDITO</a:t>
            </a:r>
          </a:p>
          <a:p>
            <a:pPr marL="177800" indent="-177800" defTabSz="714375">
              <a:spcBef>
                <a:spcPts val="400"/>
              </a:spcBef>
              <a:buClr>
                <a:schemeClr val="accent1"/>
              </a:buClr>
              <a:buFont typeface="Wingdings" pitchFamily="2" charset="2"/>
              <a:buChar char="§"/>
            </a:pPr>
            <a:endParaRPr lang="it-IT" sz="1400"/>
          </a:p>
          <a:p>
            <a:pPr marL="542925" lvl="1" indent="-185738" defTabSz="714375">
              <a:spcBef>
                <a:spcPts val="400"/>
              </a:spcBef>
              <a:buClr>
                <a:schemeClr val="accent1"/>
              </a:buClr>
              <a:buFontTx/>
              <a:buChar char="•"/>
            </a:pPr>
            <a:r>
              <a:rPr lang="it-IT" sz="1400"/>
              <a:t>Un soggetto italiano vanta un credito nei confronti di un soggetto straniero e intende dare avvio a un procedimento per il recupero. </a:t>
            </a:r>
          </a:p>
          <a:p>
            <a:pPr marL="177800" indent="-177800" defTabSz="714375">
              <a:spcBef>
                <a:spcPts val="400"/>
              </a:spcBef>
              <a:buClr>
                <a:schemeClr val="accent1"/>
              </a:buClr>
              <a:buFont typeface="Wingdings" pitchFamily="2" charset="2"/>
              <a:buChar char="§"/>
            </a:pPr>
            <a:endParaRPr lang="it-IT" sz="1400"/>
          </a:p>
          <a:p>
            <a:pPr marL="542925" lvl="1" indent="-185738" defTabSz="714375">
              <a:spcBef>
                <a:spcPts val="400"/>
              </a:spcBef>
              <a:buClr>
                <a:schemeClr val="accent1"/>
              </a:buClr>
              <a:buFontTx/>
              <a:buChar char="•"/>
            </a:pPr>
            <a:r>
              <a:rPr lang="it-IT" sz="1400"/>
              <a:t>A seconda della giurisdizione competente, o della possibilità di adire diverse giurisdizioni, è possibile dare avvio a procedimenti sommari di ingiunzione di pagamento:</a:t>
            </a:r>
          </a:p>
          <a:p>
            <a:pPr marL="808038" lvl="2" indent="-266700" defTabSz="714375">
              <a:spcBef>
                <a:spcPts val="400"/>
              </a:spcBef>
              <a:buClr>
                <a:schemeClr val="accent1"/>
              </a:buClr>
              <a:buFont typeface="Arial" charset="0"/>
              <a:buChar char="–"/>
            </a:pPr>
            <a:r>
              <a:rPr lang="it-IT" sz="1200"/>
              <a:t>in Italia, come disciplinato dagli artt. 633 ss. c.p.c.;</a:t>
            </a:r>
          </a:p>
          <a:p>
            <a:pPr marL="808038" lvl="2" indent="-266700" defTabSz="714375">
              <a:spcBef>
                <a:spcPts val="400"/>
              </a:spcBef>
              <a:buClr>
                <a:schemeClr val="accent1"/>
              </a:buClr>
              <a:buFont typeface="Arial" charset="0"/>
              <a:buChar char="–"/>
            </a:pPr>
            <a:r>
              <a:rPr lang="it-IT" sz="1200"/>
              <a:t>mediante il Regolamento CE n. 1896/2006 (c.d. procedimento europeo d’ingiunzione di pagamento) o il Regolamento CE n. 861/2007 (c.d. procedimento europeo per le controversie di modesta entità).</a:t>
            </a:r>
          </a:p>
          <a:p>
            <a:pPr marL="808038" lvl="2" indent="-266700" defTabSz="714375">
              <a:spcBef>
                <a:spcPts val="400"/>
              </a:spcBef>
              <a:buClr>
                <a:schemeClr val="accent1"/>
              </a:buClr>
              <a:buFont typeface="Arial" charset="0"/>
              <a:buChar char="–"/>
            </a:pPr>
            <a:r>
              <a:rPr lang="it-IT" sz="1200"/>
              <a:t>esperendo i rimedi propri di ogni ordinamento nazionale. </a:t>
            </a:r>
          </a:p>
          <a:p>
            <a:pPr marL="177800" indent="-177800" defTabSz="714375" eaLnBrk="0" hangingPunct="0">
              <a:spcBef>
                <a:spcPts val="400"/>
              </a:spcBef>
              <a:buClr>
                <a:schemeClr val="accent1"/>
              </a:buClr>
              <a:buFont typeface="Wingdings" pitchFamily="2" charset="2"/>
              <a:buChar char="§"/>
            </a:pPr>
            <a:endParaRPr lang="it-IT" sz="1200"/>
          </a:p>
          <a:p>
            <a:pPr marL="542925" lvl="1" indent="-185738" defTabSz="714375" eaLnBrk="0" hangingPunct="0">
              <a:spcBef>
                <a:spcPts val="400"/>
              </a:spcBef>
              <a:buClr>
                <a:schemeClr val="accent1"/>
              </a:buClr>
              <a:buFontTx/>
              <a:buChar char="•"/>
            </a:pPr>
            <a:r>
              <a:rPr lang="it-IT" sz="1400"/>
              <a:t>Non sempre il domicilio del debitore e il luogo dell’esecuzione coincidono (ad es., un soggetto americano potrebbe avere beni in Germania) ed è al luogo dell’esecuzione che bisogna prestare attenzione; è, dunque, opportuno – prima di instaurare un procedimento contenzioso – informarsi su dove siano i beni del debitore “aggredibili” dal creditore.</a:t>
            </a:r>
          </a:p>
          <a:p>
            <a:pPr marL="177800" indent="-177800" defTabSz="714375">
              <a:spcBef>
                <a:spcPts val="400"/>
              </a:spcBef>
              <a:buClr>
                <a:schemeClr val="accent1"/>
              </a:buClr>
              <a:buFontTx/>
              <a:buChar char="-"/>
            </a:pPr>
            <a:endParaRPr lang="it-IT" sz="1400"/>
          </a:p>
          <a:p>
            <a:pPr marL="177800" indent="-177800" defTabSz="714375">
              <a:spcBef>
                <a:spcPts val="400"/>
              </a:spcBef>
              <a:buClr>
                <a:schemeClr val="accent1"/>
              </a:buClr>
              <a:buFont typeface="Wingdings" pitchFamily="2" charset="2"/>
              <a:buChar char="§"/>
            </a:pPr>
            <a:endParaRPr lang="it-IT" sz="1400"/>
          </a:p>
          <a:p>
            <a:pPr marL="542925" lvl="1" indent="-185738" defTabSz="714375">
              <a:spcBef>
                <a:spcPts val="400"/>
              </a:spcBef>
              <a:buClr>
                <a:schemeClr val="accent1"/>
              </a:buClr>
              <a:buFont typeface="Arial" charset="0"/>
              <a:buChar char="•"/>
            </a:pPr>
            <a:endParaRPr lang="it-IT" sz="1400"/>
          </a:p>
          <a:p>
            <a:pPr marL="542925" lvl="1" indent="-185738" defTabSz="714375">
              <a:spcBef>
                <a:spcPts val="400"/>
              </a:spcBef>
              <a:buClr>
                <a:schemeClr val="accent1"/>
              </a:buClr>
              <a:buFont typeface="Arial" charset="0"/>
              <a:buChar char="•"/>
            </a:pPr>
            <a:endParaRPr lang="it-IT" sz="1400"/>
          </a:p>
        </p:txBody>
      </p:sp>
    </p:spTree>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7073" name="Titolo 1"/>
          <p:cNvSpPr>
            <a:spLocks noGrp="1"/>
          </p:cNvSpPr>
          <p:nvPr>
            <p:ph type="title"/>
          </p:nvPr>
        </p:nvSpPr>
        <p:spPr/>
        <p:txBody>
          <a:bodyPr/>
          <a:lstStyle/>
          <a:p>
            <a:pPr eaLnBrk="1" hangingPunct="1"/>
            <a:r>
              <a:rPr lang="it-IT" smtClean="0"/>
              <a:t>4. LA TUTELA DEL CREDITO IN AMBITO UE</a:t>
            </a:r>
          </a:p>
        </p:txBody>
      </p:sp>
      <p:sp>
        <p:nvSpPr>
          <p:cNvPr id="2947074"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47075" name="Rettangolo 1"/>
          <p:cNvSpPr>
            <a:spLocks noChangeArrowheads="1"/>
          </p:cNvSpPr>
          <p:nvPr/>
        </p:nvSpPr>
        <p:spPr bwMode="auto">
          <a:xfrm>
            <a:off x="250825" y="1700213"/>
            <a:ext cx="8642350" cy="4113212"/>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b="1"/>
              <a:t>Il decreto ingiuntivo in Italia</a:t>
            </a:r>
          </a:p>
          <a:p>
            <a:pPr marL="533400" lvl="1" indent="-176213">
              <a:spcBef>
                <a:spcPts val="400"/>
              </a:spcBef>
              <a:buClr>
                <a:schemeClr val="accent1"/>
              </a:buClr>
              <a:buFont typeface="Arial" charset="0"/>
              <a:buChar char="•"/>
            </a:pPr>
            <a:endParaRPr lang="it-IT" sz="1400"/>
          </a:p>
          <a:p>
            <a:pPr marL="533400" lvl="1" indent="-176213">
              <a:spcBef>
                <a:spcPts val="400"/>
              </a:spcBef>
              <a:buClr>
                <a:schemeClr val="accent1"/>
              </a:buClr>
              <a:buFont typeface="Arial" charset="0"/>
              <a:buChar char="•"/>
            </a:pPr>
            <a:r>
              <a:rPr lang="it-IT" sz="1400"/>
              <a:t>Nel caso in cui il giudice italiano sia competente a conoscere della controversia relativa al recupero di un credito, si può instaurare nei confronti del debitore una procedura contenziosa ed è sempre possibile evitare l’accertamento mediante un giudizio di cognizione ordinario.</a:t>
            </a:r>
          </a:p>
          <a:p>
            <a:pPr marL="533400" lvl="1" indent="-176213">
              <a:spcBef>
                <a:spcPts val="400"/>
              </a:spcBef>
              <a:buClr>
                <a:schemeClr val="accent1"/>
              </a:buClr>
              <a:buFont typeface="Arial" charset="0"/>
              <a:buChar char="•"/>
            </a:pPr>
            <a:r>
              <a:rPr lang="it-IT" sz="1400"/>
              <a:t>L’art. 633 c.p.c. prevede infatti un procedimento sommario (procedimento di ingiunzione o c.d. decreto ingiuntivo) che consente di ottenere un’ingiunzione di pagamento nei confronti del debitore pari alla pretesa creditoria vantata. </a:t>
            </a:r>
          </a:p>
          <a:p>
            <a:pPr marL="533400" lvl="1" indent="-176213">
              <a:spcBef>
                <a:spcPts val="400"/>
              </a:spcBef>
              <a:buClr>
                <a:schemeClr val="accent1"/>
              </a:buClr>
              <a:buFont typeface="Arial" charset="0"/>
              <a:buChar char="•"/>
            </a:pPr>
            <a:r>
              <a:rPr lang="it-IT" sz="1400"/>
              <a:t>A seguito dell’adozione del d.lgs. 231/2002, il decreto ingiuntivo reso esecutivo ha valore di titolo esecutivo anche all’estero (sempre, previo suo riconoscimento). </a:t>
            </a:r>
          </a:p>
          <a:p>
            <a:pPr marL="533400" lvl="1" indent="-176213">
              <a:spcBef>
                <a:spcPts val="400"/>
              </a:spcBef>
              <a:buClr>
                <a:schemeClr val="accent1"/>
              </a:buClr>
              <a:buFont typeface="Arial" charset="0"/>
              <a:buChar char="•"/>
            </a:pPr>
            <a:r>
              <a:rPr lang="it-IT" sz="1400"/>
              <a:t>Per ottenere un decreto ingiuntivo, tra l’altro, è necessario provare per iscritto il diritto fatto valere; sono necessarie prove documentali (ad esempio, fatture, bolle accompagnatorie, estratto autentico del registro IVA). </a:t>
            </a:r>
          </a:p>
          <a:p>
            <a:pPr marL="533400" lvl="1" indent="-176213">
              <a:spcBef>
                <a:spcPts val="400"/>
              </a:spcBef>
              <a:buClr>
                <a:schemeClr val="accent1"/>
              </a:buClr>
              <a:buFont typeface="Arial" charset="0"/>
              <a:buChar char="•"/>
            </a:pPr>
            <a:r>
              <a:rPr lang="it-IT" sz="1400"/>
              <a:t>Se esistono le condizioni previste dall’art. 633 c.p.c., il giudice emette l’ingiunzione di pagamento, che va notificata al debitore (e tradotta nella sua lingua, qualora il debitore sia un soggetto estero). </a:t>
            </a:r>
          </a:p>
          <a:p>
            <a:pPr marL="533400" lvl="1" indent="-176213">
              <a:spcBef>
                <a:spcPts val="400"/>
              </a:spcBef>
              <a:buClr>
                <a:schemeClr val="accent1"/>
              </a:buClr>
              <a:buFont typeface="Arial" charset="0"/>
              <a:buChar char="•"/>
            </a:pPr>
            <a:r>
              <a:rPr lang="it-IT" sz="1400"/>
              <a:t>Una volta notificato al debitore, questi avrà 40 giorni di tempo (50 se residente nella UE, 90 se residente all’estero) dalla data di ricezione dell’atto per fare opposizione.</a:t>
            </a:r>
          </a:p>
        </p:txBody>
      </p:sp>
    </p:spTree>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8097" name="Titolo 1"/>
          <p:cNvSpPr>
            <a:spLocks noGrp="1"/>
          </p:cNvSpPr>
          <p:nvPr>
            <p:ph type="title"/>
          </p:nvPr>
        </p:nvSpPr>
        <p:spPr/>
        <p:txBody>
          <a:bodyPr/>
          <a:lstStyle/>
          <a:p>
            <a:pPr eaLnBrk="1" hangingPunct="1"/>
            <a:r>
              <a:rPr lang="it-IT" smtClean="0"/>
              <a:t>4. LA TUTELA DEL CREDITO IN AMBITO UE</a:t>
            </a:r>
          </a:p>
        </p:txBody>
      </p:sp>
      <p:sp>
        <p:nvSpPr>
          <p:cNvPr id="2948098"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48099" name="Rettangolo 1"/>
          <p:cNvSpPr>
            <a:spLocks noChangeArrowheads="1"/>
          </p:cNvSpPr>
          <p:nvPr/>
        </p:nvSpPr>
        <p:spPr bwMode="auto">
          <a:xfrm>
            <a:off x="250825" y="1700213"/>
            <a:ext cx="8642350" cy="3743325"/>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b="1"/>
              <a:t>Il decreto ingiuntivo in Italia</a:t>
            </a:r>
          </a:p>
          <a:p>
            <a:pPr marL="533400" lvl="1" indent="-176213">
              <a:spcBef>
                <a:spcPts val="400"/>
              </a:spcBef>
              <a:buClr>
                <a:schemeClr val="accent1"/>
              </a:buClr>
              <a:buFont typeface="Arial" charset="0"/>
              <a:buChar char="•"/>
            </a:pPr>
            <a:endParaRPr lang="it-IT" sz="1400"/>
          </a:p>
          <a:p>
            <a:pPr marL="533400" lvl="1" indent="-176213">
              <a:spcBef>
                <a:spcPts val="400"/>
              </a:spcBef>
              <a:buClr>
                <a:schemeClr val="accent1"/>
              </a:buClr>
              <a:buFont typeface="Arial" charset="0"/>
              <a:buChar char="•"/>
            </a:pPr>
            <a:r>
              <a:rPr lang="it-IT" sz="1400"/>
              <a:t>A seguito della notifica del decreto ingiuntivo, si prospettano due scenari; in caso di </a:t>
            </a:r>
          </a:p>
          <a:p>
            <a:pPr marL="808038" lvl="2" indent="-266700">
              <a:spcBef>
                <a:spcPts val="400"/>
              </a:spcBef>
              <a:buClr>
                <a:schemeClr val="accent1"/>
              </a:buClr>
              <a:buFont typeface="Arial" charset="0"/>
              <a:buChar char="–"/>
            </a:pPr>
            <a:r>
              <a:rPr lang="it-IT" sz="1200"/>
              <a:t>opposizione del debitore, ha inizio un procedimento ordinario davanti al giudice adito;</a:t>
            </a:r>
          </a:p>
          <a:p>
            <a:pPr marL="808038" lvl="2" indent="-266700">
              <a:spcBef>
                <a:spcPts val="400"/>
              </a:spcBef>
              <a:buClr>
                <a:schemeClr val="accent1"/>
              </a:buClr>
              <a:buFont typeface="Arial" charset="0"/>
              <a:buChar char="–"/>
            </a:pPr>
            <a:r>
              <a:rPr lang="it-IT" sz="1200"/>
              <a:t>non opposizione del debitore entro il termine di cui sopra, il giudice competente dichiara il decreto esecutivo, titolo valido per la procedura esecutiva in Italia e all’estero. </a:t>
            </a:r>
          </a:p>
          <a:p>
            <a:pPr marL="533400" lvl="1" indent="-176213">
              <a:spcBef>
                <a:spcPts val="400"/>
              </a:spcBef>
              <a:buClr>
                <a:schemeClr val="accent1"/>
              </a:buClr>
              <a:buFont typeface="Arial" charset="0"/>
              <a:buChar char="•"/>
            </a:pPr>
            <a:r>
              <a:rPr lang="it-IT" sz="1400"/>
              <a:t>È comunque possibile richiedere che il decreto ingiuntivo emesso sia provvisoriamente esecutivo:</a:t>
            </a:r>
          </a:p>
          <a:p>
            <a:pPr marL="808038" lvl="2" indent="-266700">
              <a:spcBef>
                <a:spcPts val="400"/>
              </a:spcBef>
              <a:buClr>
                <a:schemeClr val="accent1"/>
              </a:buClr>
              <a:buFont typeface="Arial" charset="0"/>
              <a:buChar char="–"/>
            </a:pPr>
            <a:r>
              <a:rPr lang="it-IT" sz="1200"/>
              <a:t>in pendenza dei termini per l’opposizione, secondo quanto prevede l’art. 642 c.p.c., ossia se:</a:t>
            </a:r>
          </a:p>
          <a:p>
            <a:pPr marL="982663" lvl="3" indent="-174625">
              <a:spcBef>
                <a:spcPts val="400"/>
              </a:spcBef>
              <a:buClr>
                <a:schemeClr val="accent1"/>
              </a:buClr>
              <a:buFontTx/>
              <a:buChar char="•"/>
            </a:pPr>
            <a:r>
              <a:rPr lang="it-IT" sz="1200"/>
              <a:t>il credito è fondato su cambiale, assegno bancario, assegno circolare, certificato di liquidazione di borsa, o su atto ricevuto da notaio o da altro pubblico ufficiale autorizzato;</a:t>
            </a:r>
          </a:p>
          <a:p>
            <a:pPr marL="982663" lvl="3" indent="-174625">
              <a:spcBef>
                <a:spcPts val="400"/>
              </a:spcBef>
              <a:buClr>
                <a:schemeClr val="accent1"/>
              </a:buClr>
              <a:buFontTx/>
              <a:buChar char="•"/>
            </a:pPr>
            <a:r>
              <a:rPr lang="it-IT" sz="1200"/>
              <a:t>vi è pericolo di grave pregiudizio nel ritardo;</a:t>
            </a:r>
          </a:p>
          <a:p>
            <a:pPr marL="982663" lvl="3" indent="-174625">
              <a:spcBef>
                <a:spcPts val="400"/>
              </a:spcBef>
              <a:buClr>
                <a:schemeClr val="accent1"/>
              </a:buClr>
              <a:buFontTx/>
              <a:buChar char="•"/>
            </a:pPr>
            <a:r>
              <a:rPr lang="it-IT" sz="1200"/>
              <a:t>vi è documentazione sottoscritta dal debitore, comprovante il diritto fatto valere;</a:t>
            </a:r>
          </a:p>
          <a:p>
            <a:pPr marL="808038" lvl="2" indent="-266700">
              <a:spcBef>
                <a:spcPts val="400"/>
              </a:spcBef>
              <a:buClr>
                <a:schemeClr val="accent1"/>
              </a:buClr>
              <a:buFont typeface="Arial" charset="0"/>
              <a:buChar char="–"/>
            </a:pPr>
            <a:r>
              <a:rPr lang="it-IT" sz="1200"/>
              <a:t>anche in pendenza di opposizione se l’opposizione:</a:t>
            </a:r>
          </a:p>
          <a:p>
            <a:pPr marL="982663" lvl="3" indent="-174625">
              <a:spcBef>
                <a:spcPts val="400"/>
              </a:spcBef>
              <a:buClr>
                <a:schemeClr val="accent1"/>
              </a:buClr>
              <a:buFontTx/>
              <a:buChar char="•"/>
            </a:pPr>
            <a:r>
              <a:rPr lang="it-IT" sz="1200"/>
              <a:t>non è fondata su prova scritta o di pronta soluzione;</a:t>
            </a:r>
          </a:p>
          <a:p>
            <a:pPr marL="982663" lvl="3" indent="-174625">
              <a:spcBef>
                <a:spcPts val="400"/>
              </a:spcBef>
              <a:buClr>
                <a:schemeClr val="accent1"/>
              </a:buClr>
              <a:buFontTx/>
              <a:buChar char="•"/>
            </a:pPr>
            <a:r>
              <a:rPr lang="it-IT" sz="1200"/>
              <a:t>è solo parziale; in questo caso il giudice concede l’esecuzione provvisoria parziale limitatamente alle somme non contestate, salvo che l’opposizione sia proposta per vizi procedurali. </a:t>
            </a:r>
          </a:p>
        </p:txBody>
      </p:sp>
    </p:spTree>
  </p:cSld>
  <p:clrMapOvr>
    <a:masterClrMapping/>
  </p:clrMapOvr>
  <p:transition>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21" name="Titolo 1"/>
          <p:cNvSpPr>
            <a:spLocks noGrp="1"/>
          </p:cNvSpPr>
          <p:nvPr>
            <p:ph type="title"/>
          </p:nvPr>
        </p:nvSpPr>
        <p:spPr/>
        <p:txBody>
          <a:bodyPr/>
          <a:lstStyle/>
          <a:p>
            <a:pPr eaLnBrk="1" hangingPunct="1"/>
            <a:r>
              <a:rPr lang="it-IT" smtClean="0"/>
              <a:t>4. LA TUTELA DEL CREDITO IN AMBITO UE</a:t>
            </a:r>
          </a:p>
        </p:txBody>
      </p:sp>
      <p:sp>
        <p:nvSpPr>
          <p:cNvPr id="2949122"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49123" name="Rettangolo 1"/>
          <p:cNvSpPr>
            <a:spLocks noChangeArrowheads="1"/>
          </p:cNvSpPr>
          <p:nvPr/>
        </p:nvSpPr>
        <p:spPr bwMode="auto">
          <a:xfrm>
            <a:off x="250825" y="1700213"/>
            <a:ext cx="8642350" cy="4105275"/>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b="1"/>
              <a:t>I procedimenti sommari europei. L’ingiunzione europea di pagamento</a:t>
            </a:r>
          </a:p>
          <a:p>
            <a:pPr marL="533400" lvl="1" indent="-176213">
              <a:spcBef>
                <a:spcPts val="400"/>
              </a:spcBef>
              <a:buClr>
                <a:schemeClr val="accent1"/>
              </a:buClr>
              <a:buFont typeface="Arial" charset="0"/>
              <a:buChar char="•"/>
            </a:pPr>
            <a:endParaRPr lang="it-IT" sz="1400"/>
          </a:p>
          <a:p>
            <a:pPr marL="533400" lvl="1" indent="-176213">
              <a:spcBef>
                <a:spcPts val="400"/>
              </a:spcBef>
              <a:buClr>
                <a:schemeClr val="accent1"/>
              </a:buClr>
              <a:buFont typeface="Arial" charset="0"/>
              <a:buChar char="•"/>
            </a:pPr>
            <a:r>
              <a:rPr lang="it-IT" sz="1400"/>
              <a:t>In alternativa ai procedimenti sommari nazionali, il Regolamento CE n. 1896/2006 ha introdotto un procedimento sommario esperibile in ambito UE (ingiunzione europea di pagamento o c.d. decreto ingiuntivo europeo), valido in tutti gli Stati membri a eccezione della Danimarca.</a:t>
            </a:r>
          </a:p>
          <a:p>
            <a:pPr marL="533400" lvl="1" indent="-176213">
              <a:spcBef>
                <a:spcPts val="400"/>
              </a:spcBef>
              <a:buClr>
                <a:schemeClr val="accent1"/>
              </a:buClr>
              <a:buFont typeface="Arial" charset="0"/>
              <a:buChar char="•"/>
            </a:pPr>
            <a:r>
              <a:rPr lang="it-IT" sz="1400"/>
              <a:t>Il decreto ingiuntivo europeo riguarda controversie di natura civile e commerciale c.d. “transfrontaliere” (almeno una delle parti ha domicilio o residenza abituale in uno Stato membro diverso da quello del giudice adito).</a:t>
            </a:r>
          </a:p>
          <a:p>
            <a:pPr marL="533400" lvl="1" indent="-176213">
              <a:spcBef>
                <a:spcPts val="400"/>
              </a:spcBef>
              <a:buClr>
                <a:schemeClr val="accent1"/>
              </a:buClr>
              <a:buFont typeface="Arial" charset="0"/>
              <a:buChar char="•"/>
            </a:pPr>
            <a:r>
              <a:rPr lang="it-IT" sz="1400"/>
              <a:t>Il Regolamento CE n. 1896/2006 consente di ottenere contestualmente:</a:t>
            </a:r>
          </a:p>
          <a:p>
            <a:pPr marL="808038" lvl="2" indent="-266700">
              <a:spcBef>
                <a:spcPts val="400"/>
              </a:spcBef>
              <a:buClr>
                <a:schemeClr val="accent1"/>
              </a:buClr>
              <a:buFont typeface="Arial" charset="0"/>
              <a:buChar char="–"/>
            </a:pPr>
            <a:r>
              <a:rPr lang="it-IT" sz="1200"/>
              <a:t>la condanna al pagamento nei confronti del debitore; e </a:t>
            </a:r>
          </a:p>
          <a:p>
            <a:pPr marL="808038" lvl="2" indent="-266700">
              <a:spcBef>
                <a:spcPts val="400"/>
              </a:spcBef>
              <a:buClr>
                <a:schemeClr val="accent1"/>
              </a:buClr>
              <a:buFont typeface="Arial" charset="0"/>
              <a:buChar char="–"/>
            </a:pPr>
            <a:r>
              <a:rPr lang="it-IT" sz="1200"/>
              <a:t>un titolo esecutivo valido in tutta l’Unione Europea (a eccezione della Danimarca).</a:t>
            </a:r>
          </a:p>
          <a:p>
            <a:pPr marL="533400" lvl="1" indent="-176213">
              <a:spcBef>
                <a:spcPts val="400"/>
              </a:spcBef>
              <a:buClr>
                <a:schemeClr val="accent1"/>
              </a:buClr>
              <a:buFont typeface="Arial" charset="0"/>
              <a:buChar char="•"/>
            </a:pPr>
            <a:r>
              <a:rPr lang="it-IT" sz="1400"/>
              <a:t>Avvalendosi del decreto ingiuntivo europeo, dunque, si evita di ricorrere non solo ai procedimenti sommari nazionali ma anche ai Regolamenti CE n. 44/2001 e n. 805/2004 per l’esecuzione all’estero. </a:t>
            </a:r>
          </a:p>
          <a:p>
            <a:pPr marL="533400" lvl="1" indent="-176213">
              <a:spcBef>
                <a:spcPts val="400"/>
              </a:spcBef>
              <a:buClr>
                <a:schemeClr val="accent1"/>
              </a:buClr>
              <a:buFont typeface="Arial" charset="0"/>
              <a:buChar char="•"/>
            </a:pPr>
            <a:r>
              <a:rPr lang="it-IT" sz="1400"/>
              <a:t>La competenza giurisdizionale si determina conformemente alle norme di diritto comunitario applicabili in materia (ossia, il Regolamento CE n. 44/2001).</a:t>
            </a:r>
          </a:p>
          <a:p>
            <a:pPr marL="533400" lvl="1" indent="-176213">
              <a:spcBef>
                <a:spcPts val="400"/>
              </a:spcBef>
              <a:buClr>
                <a:schemeClr val="accent1"/>
              </a:buClr>
              <a:buFont typeface="Arial" charset="0"/>
              <a:buChar char="•"/>
            </a:pPr>
            <a:r>
              <a:rPr lang="it-IT" sz="1400"/>
              <a:t>Il decreto ingiuntivo europeo richiede una procedura estremamente semplificata per l’emissione.</a:t>
            </a:r>
          </a:p>
        </p:txBody>
      </p:sp>
    </p:spTree>
  </p:cSld>
  <p:clrMapOvr>
    <a:masterClrMapping/>
  </p:clrMapOvr>
  <p:transition>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0145" name="Titolo 1"/>
          <p:cNvSpPr>
            <a:spLocks noGrp="1"/>
          </p:cNvSpPr>
          <p:nvPr>
            <p:ph type="title"/>
          </p:nvPr>
        </p:nvSpPr>
        <p:spPr/>
        <p:txBody>
          <a:bodyPr/>
          <a:lstStyle/>
          <a:p>
            <a:pPr eaLnBrk="1" hangingPunct="1"/>
            <a:r>
              <a:rPr lang="it-IT" smtClean="0"/>
              <a:t>4. LA TUTELA DEL CREDITO IN AMBITO UE</a:t>
            </a:r>
          </a:p>
        </p:txBody>
      </p:sp>
      <p:sp>
        <p:nvSpPr>
          <p:cNvPr id="2950146"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50147" name="Rettangolo 1"/>
          <p:cNvSpPr>
            <a:spLocks noChangeArrowheads="1"/>
          </p:cNvSpPr>
          <p:nvPr/>
        </p:nvSpPr>
        <p:spPr bwMode="auto">
          <a:xfrm>
            <a:off x="250825" y="1700213"/>
            <a:ext cx="8642350" cy="4113212"/>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b="1"/>
              <a:t>I procedimenti sommari europei. L’ingiunzione europea di pagamento</a:t>
            </a:r>
          </a:p>
          <a:p>
            <a:pPr marL="542925" lvl="1" indent="-176213">
              <a:spcBef>
                <a:spcPts val="400"/>
              </a:spcBef>
              <a:buClr>
                <a:schemeClr val="accent1"/>
              </a:buClr>
              <a:buFont typeface="Arial" charset="0"/>
              <a:buChar char="•"/>
            </a:pPr>
            <a:endParaRPr lang="it-IT" sz="1400"/>
          </a:p>
          <a:p>
            <a:pPr marL="542925" lvl="1" indent="-176213">
              <a:spcBef>
                <a:spcPts val="400"/>
              </a:spcBef>
              <a:buClr>
                <a:schemeClr val="accent1"/>
              </a:buClr>
              <a:buFont typeface="Arial" charset="0"/>
              <a:buChar char="•"/>
            </a:pPr>
            <a:r>
              <a:rPr lang="it-IT" sz="1400"/>
              <a:t>Per ottenere un decreto ingiuntivo europeo è infatti sufficiente allegare una descrizione delle prove a sostegno della domanda; non è dunque necessario allegare “fisicamente” i documenti alla propria istanza, ma è sufficiente specificare di quali documenti si dispone. </a:t>
            </a:r>
          </a:p>
          <a:p>
            <a:pPr marL="542925" lvl="1" indent="-176213">
              <a:spcBef>
                <a:spcPts val="400"/>
              </a:spcBef>
              <a:buClr>
                <a:schemeClr val="accent1"/>
              </a:buClr>
              <a:buFont typeface="Arial" charset="0"/>
              <a:buChar char="•"/>
            </a:pPr>
            <a:r>
              <a:rPr lang="it-IT" sz="1400"/>
              <a:t>Ad esempio, il decreto ingiuntivo europeo può essere emesso anche sulla base della mera affermazione della parte della sussistenza della giurisdizione, senza verifiche da parte del giudice adito. </a:t>
            </a:r>
          </a:p>
          <a:p>
            <a:pPr marL="542925" lvl="1" indent="-176213">
              <a:spcBef>
                <a:spcPts val="400"/>
              </a:spcBef>
              <a:buClr>
                <a:schemeClr val="accent1"/>
              </a:buClr>
              <a:buFont typeface="Arial" charset="0"/>
              <a:buChar char="•"/>
            </a:pPr>
            <a:r>
              <a:rPr lang="it-IT" sz="1400"/>
              <a:t>L’emissione di un’ingiunzione di pagamento viene fatta dal tribunale in tempi brevi.</a:t>
            </a:r>
          </a:p>
          <a:p>
            <a:pPr marL="542925" lvl="1" indent="-176213">
              <a:spcBef>
                <a:spcPts val="400"/>
              </a:spcBef>
              <a:buClr>
                <a:schemeClr val="accent1"/>
              </a:buClr>
              <a:buFont typeface="Arial" charset="0"/>
              <a:buChar char="•"/>
            </a:pPr>
            <a:r>
              <a:rPr lang="it-IT" sz="1400"/>
              <a:t>Il debitore ha solo 30 giorni per opporsi all’ingiunzione a partire dalla data in cui il decreto ingiuntivo europeo, una volta emesso, viene notificato. </a:t>
            </a:r>
          </a:p>
          <a:p>
            <a:pPr marL="542925" lvl="1" indent="-176213">
              <a:spcBef>
                <a:spcPts val="400"/>
              </a:spcBef>
              <a:buClr>
                <a:schemeClr val="accent1"/>
              </a:buClr>
              <a:buFont typeface="Arial" charset="0"/>
              <a:buChar char="•"/>
            </a:pPr>
            <a:r>
              <a:rPr lang="it-IT" sz="1400"/>
              <a:t>Il creditore può scegliere, prima che venga emessa l’ingiunzione e senza che il debitore lo sappia, se l’eventuale opposizione del debitore darà avvio o meno a una procedura di cognizione ordinaria; il creditore dunque ha la possibilità di evitare i costi del procedimento ordinario in caso di opposizione. </a:t>
            </a:r>
          </a:p>
          <a:p>
            <a:pPr marL="542925" lvl="1" indent="-176213">
              <a:spcBef>
                <a:spcPts val="400"/>
              </a:spcBef>
              <a:buClr>
                <a:schemeClr val="accent1"/>
              </a:buClr>
              <a:buFont typeface="Arial" charset="0"/>
              <a:buChar char="•"/>
            </a:pPr>
            <a:r>
              <a:rPr lang="it-IT" sz="1400"/>
              <a:t>Il decreto ingiuntivo europeo, esecutivo nello Stato membro d’origine, è riconosciuto ed eseguito negli altri Stati membri senza dichiarazione di esecutorietà e senza possibilità di opporsi al riconoscimento.</a:t>
            </a:r>
          </a:p>
        </p:txBody>
      </p:sp>
    </p:spTree>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1169" name="Titolo 1"/>
          <p:cNvSpPr>
            <a:spLocks noGrp="1"/>
          </p:cNvSpPr>
          <p:nvPr>
            <p:ph type="title"/>
          </p:nvPr>
        </p:nvSpPr>
        <p:spPr/>
        <p:txBody>
          <a:bodyPr/>
          <a:lstStyle/>
          <a:p>
            <a:pPr eaLnBrk="1" hangingPunct="1"/>
            <a:r>
              <a:rPr lang="it-IT" smtClean="0"/>
              <a:t>4. LA TUTELA DEL CREDITO IN AMBITO UE</a:t>
            </a:r>
          </a:p>
        </p:txBody>
      </p:sp>
      <p:sp>
        <p:nvSpPr>
          <p:cNvPr id="2951170"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51171" name="Rettangolo 1"/>
          <p:cNvSpPr>
            <a:spLocks noChangeArrowheads="1"/>
          </p:cNvSpPr>
          <p:nvPr/>
        </p:nvSpPr>
        <p:spPr bwMode="auto">
          <a:xfrm>
            <a:off x="250825" y="1700213"/>
            <a:ext cx="8642350" cy="4637087"/>
          </a:xfrm>
          <a:prstGeom prst="rect">
            <a:avLst/>
          </a:prstGeom>
          <a:noFill/>
          <a:ln w="9525">
            <a:noFill/>
            <a:miter lim="800000"/>
            <a:headEnd/>
            <a:tailEnd/>
          </a:ln>
        </p:spPr>
        <p:txBody>
          <a:bodyPr>
            <a:spAutoFit/>
          </a:bodyPr>
          <a:lstStyle/>
          <a:p>
            <a:pPr marL="177800" indent="-177800">
              <a:spcBef>
                <a:spcPts val="300"/>
              </a:spcBef>
              <a:buClr>
                <a:schemeClr val="accent1"/>
              </a:buClr>
              <a:buFont typeface="Wingdings" pitchFamily="2" charset="2"/>
              <a:buChar char="§"/>
            </a:pPr>
            <a:r>
              <a:rPr lang="it-IT" sz="1400" b="1"/>
              <a:t>I procedimenti sommari europei. Modesta entità del credito</a:t>
            </a:r>
          </a:p>
          <a:p>
            <a:pPr marL="533400" lvl="1" indent="-176213">
              <a:spcBef>
                <a:spcPts val="300"/>
              </a:spcBef>
              <a:buClr>
                <a:schemeClr val="accent1"/>
              </a:buClr>
              <a:buFont typeface="Arial" charset="0"/>
              <a:buChar char="•"/>
            </a:pPr>
            <a:endParaRPr lang="it-IT" sz="1400"/>
          </a:p>
          <a:p>
            <a:pPr marL="533400" lvl="1" indent="-176213">
              <a:spcBef>
                <a:spcPts val="300"/>
              </a:spcBef>
              <a:buClr>
                <a:schemeClr val="accent1"/>
              </a:buClr>
              <a:buFont typeface="Arial" charset="0"/>
              <a:buChar char="•"/>
            </a:pPr>
            <a:r>
              <a:rPr lang="it-IT" sz="1400"/>
              <a:t>L’Unione Europea prevede un ulteriore strumento di tutela per i crediti di modesta entità, disciplinato dal Regolamento CE n. 861/2007.</a:t>
            </a:r>
          </a:p>
          <a:p>
            <a:pPr marL="533400" lvl="1" indent="-176213">
              <a:spcBef>
                <a:spcPts val="300"/>
              </a:spcBef>
              <a:buClr>
                <a:schemeClr val="accent1"/>
              </a:buClr>
              <a:buFont typeface="Arial" charset="0"/>
              <a:buChar char="•"/>
            </a:pPr>
            <a:r>
              <a:rPr lang="it-IT" sz="1400"/>
              <a:t>Il Regolamento si applica alle controversie “transfrontaliere” in materia civile e commerciale nei casi in cui il valore di una controversia, esclusi interessi, diritti e spese, non ecceda l’importo di Euro 2.000,00.</a:t>
            </a:r>
          </a:p>
          <a:p>
            <a:pPr marL="533400" lvl="1" indent="-176213">
              <a:spcBef>
                <a:spcPts val="300"/>
              </a:spcBef>
              <a:buClr>
                <a:schemeClr val="accent1"/>
              </a:buClr>
              <a:buFont typeface="Arial" charset="0"/>
              <a:buChar char="•"/>
            </a:pPr>
            <a:r>
              <a:rPr lang="it-IT" sz="1400"/>
              <a:t>L’attore introduce il procedimento:</a:t>
            </a:r>
          </a:p>
          <a:p>
            <a:pPr marL="808038" lvl="2" indent="-266700">
              <a:spcBef>
                <a:spcPts val="300"/>
              </a:spcBef>
              <a:buClr>
                <a:schemeClr val="accent1"/>
              </a:buClr>
              <a:buFont typeface="Symbol" pitchFamily="18" charset="2"/>
              <a:buChar char="-"/>
            </a:pPr>
            <a:r>
              <a:rPr lang="it-IT" sz="1200"/>
              <a:t>compilando un modulo e presentandolo direttamente all’organo giurisdizionale competente; oppure </a:t>
            </a:r>
          </a:p>
          <a:p>
            <a:pPr marL="808038" lvl="2" indent="-266700">
              <a:spcBef>
                <a:spcPts val="300"/>
              </a:spcBef>
              <a:buClr>
                <a:schemeClr val="accent1"/>
              </a:buClr>
              <a:buFont typeface="Symbol" pitchFamily="18" charset="2"/>
              <a:buChar char="-"/>
            </a:pPr>
            <a:r>
              <a:rPr lang="it-IT" sz="1200"/>
              <a:t>tramite i servizi postali o con altri mezzi di comunicazione, quali fax o posta elettronica, accettati dallo Stato membro in cui il procedimento è avviato. </a:t>
            </a:r>
          </a:p>
          <a:p>
            <a:pPr marL="533400" lvl="1" indent="-176213">
              <a:spcBef>
                <a:spcPts val="300"/>
              </a:spcBef>
              <a:buClr>
                <a:schemeClr val="accent1"/>
              </a:buClr>
              <a:buFont typeface="Arial" charset="0"/>
              <a:buChar char="•"/>
            </a:pPr>
            <a:r>
              <a:rPr lang="it-IT" sz="1400"/>
              <a:t>Il modulo di domanda comprende una descrizione delle prove a sostegno della domanda e, ove opportuno, è accompagnato da ogni documento giustificativo pertinente.</a:t>
            </a:r>
          </a:p>
          <a:p>
            <a:pPr marL="533400" lvl="1" indent="-176213">
              <a:spcBef>
                <a:spcPts val="300"/>
              </a:spcBef>
              <a:buClr>
                <a:schemeClr val="accent1"/>
              </a:buClr>
              <a:buFont typeface="Arial" charset="0"/>
              <a:buChar char="•"/>
            </a:pPr>
            <a:r>
              <a:rPr lang="it-IT" sz="1400"/>
              <a:t>Il procedimento si svolge in forma scritta (con repliche del debitore); l’organo giurisdizionale procede a fissare un’udienza solo se lo ritiene necessario, o su richiesta di una delle parti, e può assumere prove.</a:t>
            </a:r>
          </a:p>
          <a:p>
            <a:pPr marL="533400" lvl="1" indent="-176213">
              <a:spcBef>
                <a:spcPts val="300"/>
              </a:spcBef>
              <a:buClr>
                <a:schemeClr val="accent1"/>
              </a:buClr>
              <a:buFont typeface="Arial" charset="0"/>
              <a:buChar char="•"/>
            </a:pPr>
            <a:r>
              <a:rPr lang="it-IT" sz="1400"/>
              <a:t>La sentenza emessa è esecutiva indipendentemente dalla possibilità di impugnazione. </a:t>
            </a:r>
          </a:p>
          <a:p>
            <a:pPr marL="533400" lvl="1" indent="-176213">
              <a:spcBef>
                <a:spcPts val="300"/>
              </a:spcBef>
              <a:buClr>
                <a:schemeClr val="accent1"/>
              </a:buClr>
              <a:buFont typeface="Arial" charset="0"/>
              <a:buChar char="•"/>
            </a:pPr>
            <a:r>
              <a:rPr lang="it-IT" sz="1400"/>
              <a:t>La sentenza emessa in uno Stato membro nell’ambito del procedimento europeo per le controversie di modesta entità è riconosciuta ed eseguita in un altro Stato membro senza che sia necessaria una dichiarazione di esecutorietà e senza che sia possibile opporsi al suo riconoscimento. </a:t>
            </a:r>
          </a:p>
        </p:txBody>
      </p:sp>
    </p:spTree>
  </p:cSld>
  <p:clrMapOvr>
    <a:masterClrMapping/>
  </p:clrMapOvr>
  <p:transition>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2193" name="Titolo 1"/>
          <p:cNvSpPr>
            <a:spLocks noGrp="1"/>
          </p:cNvSpPr>
          <p:nvPr>
            <p:ph type="title"/>
          </p:nvPr>
        </p:nvSpPr>
        <p:spPr/>
        <p:txBody>
          <a:bodyPr/>
          <a:lstStyle/>
          <a:p>
            <a:pPr eaLnBrk="1" hangingPunct="1"/>
            <a:r>
              <a:rPr lang="it-IT" smtClean="0"/>
              <a:t>4. LA TUTELA DEL CREDITO IN AMBITO UE</a:t>
            </a:r>
          </a:p>
        </p:txBody>
      </p:sp>
      <p:sp>
        <p:nvSpPr>
          <p:cNvPr id="2952194"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52195" name="Rettangolo 1"/>
          <p:cNvSpPr>
            <a:spLocks noChangeArrowheads="1"/>
          </p:cNvSpPr>
          <p:nvPr/>
        </p:nvSpPr>
        <p:spPr bwMode="auto">
          <a:xfrm>
            <a:off x="250825" y="1700213"/>
            <a:ext cx="8642350" cy="4278312"/>
          </a:xfrm>
          <a:prstGeom prst="rect">
            <a:avLst/>
          </a:prstGeom>
          <a:noFill/>
          <a:ln w="9525">
            <a:noFill/>
            <a:miter lim="800000"/>
            <a:headEnd/>
            <a:tailEnd/>
          </a:ln>
        </p:spPr>
        <p:txBody>
          <a:bodyPr>
            <a:spAutoFit/>
          </a:bodyPr>
          <a:lstStyle/>
          <a:p>
            <a:pPr marL="177800" indent="-177800">
              <a:spcBef>
                <a:spcPts val="300"/>
              </a:spcBef>
              <a:buClr>
                <a:schemeClr val="accent1"/>
              </a:buClr>
              <a:buFont typeface="Wingdings" pitchFamily="2" charset="2"/>
              <a:buChar char="§"/>
            </a:pPr>
            <a:r>
              <a:rPr lang="it-IT" sz="1400" b="1"/>
              <a:t>I procedimenti sommari nei singoli Paesi della UE</a:t>
            </a:r>
          </a:p>
          <a:p>
            <a:pPr marL="533400" lvl="1" indent="-176213">
              <a:spcBef>
                <a:spcPts val="300"/>
              </a:spcBef>
              <a:buClr>
                <a:schemeClr val="accent1"/>
              </a:buClr>
              <a:buFont typeface="Arial" charset="0"/>
              <a:buChar char="•"/>
            </a:pPr>
            <a:endParaRPr lang="it-IT" sz="1400"/>
          </a:p>
          <a:p>
            <a:pPr marL="533400" lvl="1" indent="-176213">
              <a:spcBef>
                <a:spcPts val="300"/>
              </a:spcBef>
              <a:buClr>
                <a:schemeClr val="accent1"/>
              </a:buClr>
              <a:buFont typeface="Arial" charset="0"/>
              <a:buChar char="•"/>
            </a:pPr>
            <a:r>
              <a:rPr lang="it-IT" sz="1400"/>
              <a:t>Quasi tutti gli ordinamenti nazionali prevedono la possibilità di ricorrere a procedimenti di ingiunzione di pagamento o sommari di condanna al pagamento di una somma certa, liquida, ed esigibile (ad esempio, i </a:t>
            </a:r>
            <a:r>
              <a:rPr lang="it-IT" sz="1400" i="1"/>
              <a:t>summary judgement </a:t>
            </a:r>
            <a:r>
              <a:rPr lang="it-IT" sz="1400"/>
              <a:t>in Inghilterra e Galles). In via generale, ai sensi dell’art. 2 del Regolamento CE n. 44/2001, qualora il debitore abbia il domicilio / la sede in uno stato della UE è sempre possibile ricorrere al tribunale del luogo chiedendo l’emissione di tali provvedimenti.</a:t>
            </a:r>
          </a:p>
          <a:p>
            <a:pPr marL="533400" lvl="1" indent="-176213">
              <a:spcBef>
                <a:spcPts val="300"/>
              </a:spcBef>
              <a:buClr>
                <a:schemeClr val="accent1"/>
              </a:buClr>
              <a:buFont typeface="Arial" charset="0"/>
              <a:buChar char="•"/>
            </a:pPr>
            <a:r>
              <a:rPr lang="it-IT" sz="1400"/>
              <a:t>Vi sono in ogni caso delle particolarità dei singoli ordinamenti che è opportuno conoscere.</a:t>
            </a:r>
          </a:p>
          <a:p>
            <a:pPr marL="533400" lvl="1" indent="-176213">
              <a:spcBef>
                <a:spcPts val="300"/>
              </a:spcBef>
              <a:buClr>
                <a:schemeClr val="accent1"/>
              </a:buClr>
              <a:buFont typeface="Arial" charset="0"/>
              <a:buChar char="•"/>
            </a:pPr>
            <a:r>
              <a:rPr lang="it-IT" sz="1400"/>
              <a:t>In Austria, è possibile richiedere l’emissione di una ingiunzione di pagamento solo per crediti inferiori a Euro 30.000; in Belgio a Euro 1.860; Ungheria a HUF 1.000.000.</a:t>
            </a:r>
          </a:p>
          <a:p>
            <a:pPr marL="533400" lvl="1" indent="-176213">
              <a:spcBef>
                <a:spcPts val="300"/>
              </a:spcBef>
              <a:buClr>
                <a:schemeClr val="accent1"/>
              </a:buClr>
              <a:buFont typeface="Arial" charset="0"/>
              <a:buChar char="•"/>
            </a:pPr>
            <a:r>
              <a:rPr lang="it-IT" sz="1400"/>
              <a:t>In alcuni ordinamenti, l’opposizione a una ingiunzione di pagamento non dà avvio ad alcuna procedura ordinaria (ad esempio, in Germania, Bulgaria, Malta, Svezia).</a:t>
            </a:r>
          </a:p>
          <a:p>
            <a:pPr marL="533400" lvl="1" indent="-176213">
              <a:spcBef>
                <a:spcPts val="300"/>
              </a:spcBef>
              <a:buClr>
                <a:schemeClr val="accent1"/>
              </a:buClr>
              <a:buFont typeface="Arial" charset="0"/>
              <a:buChar char="•"/>
            </a:pPr>
            <a:r>
              <a:rPr lang="it-IT" sz="1400"/>
              <a:t>In alcuni ordinamenti, l’istituto dell’ingiunzione di pagamento è viceversa sconosciuto al di fuori delle ipotesi di cui al Regolamento CE n. 1896/2006 (in Danimarca, in cui tuttavia è prevista una apposita procedura stragiudiziale per vantare un credito e nei Paesi Bassi).</a:t>
            </a:r>
          </a:p>
          <a:p>
            <a:pPr marL="533400" lvl="1" indent="-176213">
              <a:spcBef>
                <a:spcPts val="300"/>
              </a:spcBef>
              <a:buClr>
                <a:schemeClr val="accent1"/>
              </a:buClr>
              <a:buFont typeface="Arial" charset="0"/>
              <a:buChar char="•"/>
            </a:pPr>
            <a:r>
              <a:rPr lang="it-IT" sz="1400"/>
              <a:t>Alcuni ordinamenti prevedono ulteriori strumenti per cause di modesta entità (es. Lituania, Grecia, Portogallo).</a:t>
            </a:r>
          </a:p>
          <a:p>
            <a:pPr marL="533400" lvl="1" indent="-176213">
              <a:spcBef>
                <a:spcPts val="300"/>
              </a:spcBef>
              <a:buClr>
                <a:schemeClr val="accent1"/>
              </a:buClr>
              <a:buFontTx/>
              <a:buChar char="-"/>
            </a:pPr>
            <a:endParaRPr lang="it-IT" sz="1400"/>
          </a:p>
        </p:txBody>
      </p:sp>
    </p:spTree>
  </p:cSld>
  <p:clrMapOvr>
    <a:masterClrMapping/>
  </p:clrMapOvr>
  <p:transition>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3217" name="Titolo 1"/>
          <p:cNvSpPr>
            <a:spLocks noGrp="1"/>
          </p:cNvSpPr>
          <p:nvPr>
            <p:ph type="title"/>
          </p:nvPr>
        </p:nvSpPr>
        <p:spPr/>
        <p:txBody>
          <a:bodyPr/>
          <a:lstStyle/>
          <a:p>
            <a:pPr eaLnBrk="1" hangingPunct="1"/>
            <a:r>
              <a:rPr lang="it-IT" smtClean="0"/>
              <a:t>4. LA TUTELA DEL CREDITO IN AMBITO UE</a:t>
            </a:r>
          </a:p>
        </p:txBody>
      </p:sp>
      <p:sp>
        <p:nvSpPr>
          <p:cNvPr id="2953218" name="Text Box 5"/>
          <p:cNvSpPr txBox="1">
            <a:spLocks noChangeArrowheads="1"/>
          </p:cNvSpPr>
          <p:nvPr/>
        </p:nvSpPr>
        <p:spPr bwMode="auto">
          <a:xfrm>
            <a:off x="250825" y="1700213"/>
            <a:ext cx="8713788" cy="2524125"/>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b="1"/>
              <a:t>CASO 3: ESECUZIONE NELLA UE DI UN TITOLO ESECUTIVO ITALIANO NON CONTESTATO</a:t>
            </a:r>
          </a:p>
          <a:p>
            <a:pPr marL="177800" indent="-177800">
              <a:spcBef>
                <a:spcPts val="400"/>
              </a:spcBef>
              <a:buClr>
                <a:schemeClr val="accent1"/>
              </a:buClr>
              <a:buFont typeface="Wingdings" pitchFamily="2" charset="2"/>
              <a:buChar char="§"/>
            </a:pPr>
            <a:endParaRPr lang="it-IT" sz="1400"/>
          </a:p>
          <a:p>
            <a:pPr marL="542925" lvl="1" indent="-185738">
              <a:spcBef>
                <a:spcPts val="400"/>
              </a:spcBef>
              <a:buClr>
                <a:schemeClr val="accent1"/>
              </a:buClr>
              <a:buFontTx/>
              <a:buChar char="•"/>
            </a:pPr>
            <a:r>
              <a:rPr lang="it-IT" sz="1400"/>
              <a:t>Un soggetto italiano ha ottenuto l’emissione di un decreto ingiuntivo provvisoriamente esecutivo e l’ha regolarmente notificato al proprio debitore che non si è opposto nei termini di legge ex art. 645 c.p.c.</a:t>
            </a:r>
          </a:p>
          <a:p>
            <a:pPr marL="177800" indent="-177800">
              <a:spcBef>
                <a:spcPts val="400"/>
              </a:spcBef>
              <a:buClr>
                <a:schemeClr val="accent1"/>
              </a:buClr>
              <a:buFontTx/>
              <a:buChar char="•"/>
            </a:pPr>
            <a:endParaRPr lang="it-IT" sz="1400"/>
          </a:p>
          <a:p>
            <a:pPr marL="542925" lvl="1" indent="-185738">
              <a:spcBef>
                <a:spcPts val="400"/>
              </a:spcBef>
              <a:buClr>
                <a:schemeClr val="accent1"/>
              </a:buClr>
              <a:buFontTx/>
              <a:buChar char="•"/>
            </a:pPr>
            <a:r>
              <a:rPr lang="it-IT" sz="1400"/>
              <a:t>Il decreto ingiuntivo non opposto ha efficacia di cosa giudicata (cfr. Cass. Civ. SS UU n. 4510 del 01/03/2006). È possibile dare avvio a un’esecuzione in qualsiasi Paese della UE secondo quanto prevede il Regolamento CE n. 805/2004.  </a:t>
            </a:r>
          </a:p>
          <a:p>
            <a:pPr marL="542925" lvl="1" indent="-185738">
              <a:spcBef>
                <a:spcPts val="400"/>
              </a:spcBef>
              <a:buClr>
                <a:schemeClr val="accent1"/>
              </a:buClr>
              <a:buFont typeface="Arial" charset="0"/>
              <a:buChar char="•"/>
            </a:pPr>
            <a:endParaRPr lang="it-IT" sz="1400"/>
          </a:p>
          <a:p>
            <a:pPr marL="542925" lvl="1" indent="-185738">
              <a:spcBef>
                <a:spcPts val="400"/>
              </a:spcBef>
              <a:buClr>
                <a:schemeClr val="accent1"/>
              </a:buClr>
              <a:buFont typeface="Arial" charset="0"/>
              <a:buChar char="•"/>
            </a:pPr>
            <a:endParaRPr lang="it-IT" sz="1400"/>
          </a:p>
        </p:txBody>
      </p:sp>
    </p:spTree>
  </p:cSld>
  <p:clrMapOvr>
    <a:masterClrMapping/>
  </p:clrMapOvr>
  <p:transition>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4241" name="Titolo 1"/>
          <p:cNvSpPr>
            <a:spLocks noGrp="1"/>
          </p:cNvSpPr>
          <p:nvPr>
            <p:ph type="title"/>
          </p:nvPr>
        </p:nvSpPr>
        <p:spPr/>
        <p:txBody>
          <a:bodyPr/>
          <a:lstStyle/>
          <a:p>
            <a:pPr eaLnBrk="1" hangingPunct="1"/>
            <a:r>
              <a:rPr lang="it-IT" smtClean="0"/>
              <a:t>4. LA TUTELA DEL CREDITO IN AMBITO UE</a:t>
            </a:r>
          </a:p>
        </p:txBody>
      </p:sp>
      <p:sp>
        <p:nvSpPr>
          <p:cNvPr id="2954242"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54243" name="Rettangolo 1"/>
          <p:cNvSpPr>
            <a:spLocks noChangeArrowheads="1"/>
          </p:cNvSpPr>
          <p:nvPr/>
        </p:nvSpPr>
        <p:spPr bwMode="auto">
          <a:xfrm>
            <a:off x="250825" y="1700213"/>
            <a:ext cx="8642350" cy="4833937"/>
          </a:xfrm>
          <a:prstGeom prst="rect">
            <a:avLst/>
          </a:prstGeom>
          <a:noFill/>
          <a:ln w="9525">
            <a:noFill/>
            <a:miter lim="800000"/>
            <a:headEnd/>
            <a:tailEnd/>
          </a:ln>
        </p:spPr>
        <p:txBody>
          <a:bodyPr>
            <a:spAutoFit/>
          </a:bodyPr>
          <a:lstStyle/>
          <a:p>
            <a:pPr marL="180975" indent="-180975">
              <a:lnSpc>
                <a:spcPct val="95000"/>
              </a:lnSpc>
              <a:spcBef>
                <a:spcPts val="300"/>
              </a:spcBef>
              <a:buClr>
                <a:schemeClr val="accent1"/>
              </a:buClr>
              <a:buFont typeface="Wingdings" pitchFamily="2" charset="2"/>
              <a:buChar char="§"/>
            </a:pPr>
            <a:r>
              <a:rPr lang="it-IT" sz="1400" b="1"/>
              <a:t>L’esecuzione nell’ambito dell’Unione Europea. Il Regolamento CE n. 805/2004</a:t>
            </a:r>
          </a:p>
          <a:p>
            <a:pPr marL="541338" lvl="1" indent="-180975">
              <a:lnSpc>
                <a:spcPct val="95000"/>
              </a:lnSpc>
              <a:spcBef>
                <a:spcPts val="300"/>
              </a:spcBef>
              <a:buClr>
                <a:schemeClr val="accent1"/>
              </a:buClr>
              <a:buFont typeface="Arial" charset="0"/>
              <a:buChar char="•"/>
            </a:pPr>
            <a:endParaRPr lang="it-IT" sz="1400"/>
          </a:p>
          <a:p>
            <a:pPr marL="541338" lvl="1" indent="-180975">
              <a:lnSpc>
                <a:spcPct val="95000"/>
              </a:lnSpc>
              <a:spcBef>
                <a:spcPts val="300"/>
              </a:spcBef>
              <a:buClr>
                <a:schemeClr val="accent1"/>
              </a:buClr>
              <a:buFont typeface="Arial" charset="0"/>
              <a:buChar char="•"/>
            </a:pPr>
            <a:r>
              <a:rPr lang="it-IT" sz="1400"/>
              <a:t>Per ottenere un titolo esecutivo europeo, l'atto introduttivo del giudizio deve indicare con precisione l’importo del credito (dati personali delle parti, importo, sussistenza e periodo di interessi, ecc.) e i requisiti procedurali per contestare il credito (termine, conseguenze della mancata proposizione di un'eccezione, ecc.). </a:t>
            </a:r>
          </a:p>
          <a:p>
            <a:pPr marL="541338" lvl="1" indent="-180975">
              <a:lnSpc>
                <a:spcPct val="95000"/>
              </a:lnSpc>
              <a:spcBef>
                <a:spcPts val="300"/>
              </a:spcBef>
              <a:buClr>
                <a:schemeClr val="accent1"/>
              </a:buClr>
              <a:buFontTx/>
              <a:buChar char="•"/>
            </a:pPr>
            <a:r>
              <a:rPr lang="it-IT" sz="1400"/>
              <a:t>Un credito si considera “non contestato” se:</a:t>
            </a:r>
          </a:p>
          <a:p>
            <a:pPr marL="808038" lvl="2" indent="-266700">
              <a:lnSpc>
                <a:spcPct val="95000"/>
              </a:lnSpc>
              <a:spcBef>
                <a:spcPts val="300"/>
              </a:spcBef>
              <a:buClr>
                <a:schemeClr val="accent1"/>
              </a:buClr>
              <a:buFontTx/>
              <a:buAutoNum type="alphaLcParenR"/>
            </a:pPr>
            <a:r>
              <a:rPr lang="it-IT" sz="1200"/>
              <a:t>il debitore l'ha espressamente riconosciuto mediante una dichiarazione o mediante una transazione approvata dal giudice o conclusa dinanzi al giudice nel corso di un procedimento giudiziario; o</a:t>
            </a:r>
          </a:p>
          <a:p>
            <a:pPr marL="808038" lvl="2" indent="-266700">
              <a:lnSpc>
                <a:spcPct val="95000"/>
              </a:lnSpc>
              <a:spcBef>
                <a:spcPts val="300"/>
              </a:spcBef>
              <a:buClr>
                <a:schemeClr val="accent1"/>
              </a:buClr>
              <a:buFontTx/>
              <a:buAutoNum type="alphaLcParenR"/>
            </a:pPr>
            <a:r>
              <a:rPr lang="it-IT" sz="1200"/>
              <a:t>il debitore non l'ha mai contestato nel corso del procedimento giudiziario, in conformità delle relative procedure giudiziarie previste dalla legislazione dello Stato membro di origine; o</a:t>
            </a:r>
          </a:p>
          <a:p>
            <a:pPr marL="808038" lvl="2" indent="-266700">
              <a:lnSpc>
                <a:spcPct val="95000"/>
              </a:lnSpc>
              <a:spcBef>
                <a:spcPts val="300"/>
              </a:spcBef>
              <a:buClr>
                <a:schemeClr val="accent1"/>
              </a:buClr>
              <a:buFontTx/>
              <a:buAutoNum type="alphaLcParenR"/>
            </a:pPr>
            <a:r>
              <a:rPr lang="it-IT" sz="1200"/>
              <a:t>il debitore non è comparso o non si è fatto rappresentare in un'udienza relativa a un determinato credito pur avendo contestato inizialmente il credito stesso nel corso del procedimento, sempre che tale comportamento equivalga a un'ammissione tacita del credito o dei fatti allegati dal creditore secondo la legislazione dello Stato membro d'origine, o</a:t>
            </a:r>
          </a:p>
          <a:p>
            <a:pPr marL="808038" lvl="2" indent="-266700">
              <a:lnSpc>
                <a:spcPct val="95000"/>
              </a:lnSpc>
              <a:spcBef>
                <a:spcPts val="300"/>
              </a:spcBef>
              <a:buClr>
                <a:schemeClr val="accent1"/>
              </a:buClr>
              <a:buFontTx/>
              <a:buAutoNum type="alphaLcParenR"/>
            </a:pPr>
            <a:r>
              <a:rPr lang="it-IT" sz="1200"/>
              <a:t>il debitore l'ha espressamente riconosciuto in un atto pubblico.</a:t>
            </a:r>
          </a:p>
          <a:p>
            <a:pPr marL="541338" lvl="1" indent="-180975">
              <a:lnSpc>
                <a:spcPct val="95000"/>
              </a:lnSpc>
              <a:spcBef>
                <a:spcPts val="300"/>
              </a:spcBef>
              <a:buClr>
                <a:schemeClr val="accent1"/>
              </a:buClr>
              <a:buFont typeface="Arial" charset="0"/>
              <a:buChar char="•"/>
            </a:pPr>
            <a:r>
              <a:rPr lang="it-IT" sz="1400"/>
              <a:t>Con il titolo esecutivo europeo si verifica una c.d. abolizione dell'</a:t>
            </a:r>
            <a:r>
              <a:rPr lang="it-IT" sz="1400" i="1"/>
              <a:t>exequatur</a:t>
            </a:r>
            <a:r>
              <a:rPr lang="it-IT" sz="1400"/>
              <a:t>:</a:t>
            </a:r>
          </a:p>
          <a:p>
            <a:pPr marL="808038" lvl="2" indent="-266700">
              <a:lnSpc>
                <a:spcPct val="95000"/>
              </a:lnSpc>
              <a:spcBef>
                <a:spcPts val="300"/>
              </a:spcBef>
              <a:buClr>
                <a:schemeClr val="accent1"/>
              </a:buClr>
              <a:buFont typeface="Arial" charset="0"/>
              <a:buChar char="−"/>
            </a:pPr>
            <a:r>
              <a:rPr lang="it-IT" sz="1200"/>
              <a:t>la decisione giudiziaria che sia stata certificata come titolo esecutivo europeo nello Stato membro d'origine è riconosciuta ed eseguita negli altri Stati membri senza che sia necessaria una dichiarazione di esecutorietà e senza che sia possibile opporsi al suo riconoscimento.</a:t>
            </a:r>
          </a:p>
          <a:p>
            <a:pPr marL="541338" lvl="1" indent="-180975">
              <a:lnSpc>
                <a:spcPct val="95000"/>
              </a:lnSpc>
              <a:spcBef>
                <a:spcPts val="300"/>
              </a:spcBef>
              <a:buClr>
                <a:schemeClr val="accent1"/>
              </a:buClr>
              <a:buFont typeface="Arial" charset="0"/>
              <a:buChar char="•"/>
            </a:pPr>
            <a:r>
              <a:rPr lang="it-IT" sz="1400"/>
              <a:t>Il procedimento di cui al Regolamento CE n. 805/2004 è attualmente più incisivo dell’esecuzione ex Regolamento CE n. 44/2001, ma ha disposizioni analoghe a quelle del Regolamento UE n. 1215/2012.</a:t>
            </a:r>
          </a:p>
        </p:txBody>
      </p:sp>
    </p:spTree>
  </p:cSld>
  <p:clrMapOvr>
    <a:masterClrMapping/>
  </p:clrMapOvr>
  <p:transition>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5265" name="Titolo 1"/>
          <p:cNvSpPr>
            <a:spLocks noGrp="1"/>
          </p:cNvSpPr>
          <p:nvPr>
            <p:ph type="title"/>
          </p:nvPr>
        </p:nvSpPr>
        <p:spPr/>
        <p:txBody>
          <a:bodyPr/>
          <a:lstStyle/>
          <a:p>
            <a:pPr eaLnBrk="1" hangingPunct="1"/>
            <a:r>
              <a:rPr lang="it-IT" smtClean="0"/>
              <a:t>4. LA TUTELA DEL CREDITO IN AMBITO UE</a:t>
            </a:r>
          </a:p>
        </p:txBody>
      </p:sp>
      <p:sp>
        <p:nvSpPr>
          <p:cNvPr id="2955266"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55267" name="Rettangolo 1"/>
          <p:cNvSpPr>
            <a:spLocks noChangeArrowheads="1"/>
          </p:cNvSpPr>
          <p:nvPr/>
        </p:nvSpPr>
        <p:spPr bwMode="auto">
          <a:xfrm>
            <a:off x="250825" y="1700213"/>
            <a:ext cx="8642350" cy="3822700"/>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b="1"/>
              <a:t>L’esecuzione nell’ambito dell’Unione Europea. Il Regolamento CE n. 805/2004</a:t>
            </a:r>
          </a:p>
          <a:p>
            <a:pPr marL="533400" lvl="1" indent="-176213">
              <a:spcBef>
                <a:spcPts val="400"/>
              </a:spcBef>
              <a:buClr>
                <a:schemeClr val="accent1"/>
              </a:buClr>
              <a:buFont typeface="Arial" charset="0"/>
              <a:buChar char="•"/>
            </a:pPr>
            <a:endParaRPr lang="it-IT" sz="1400"/>
          </a:p>
          <a:p>
            <a:pPr marL="533400" lvl="1" indent="-176213">
              <a:spcBef>
                <a:spcPts val="400"/>
              </a:spcBef>
              <a:buClr>
                <a:schemeClr val="accent1"/>
              </a:buClr>
              <a:buFont typeface="Arial" charset="0"/>
              <a:buChar char="•"/>
            </a:pPr>
            <a:r>
              <a:rPr lang="it-IT" sz="1400"/>
              <a:t>Il creditore è tenuto a fornire alle autorità competenti per l'esecuzione copia della decisione e copia del certificato di titolo esecutivo europeo, rilasciato dalle competenti cancellerie. La circolazione del titolo è garantita, in quanto non possono essere richieste cauzioni, garanzie o depositi a causa della qualità di straniero/a o per difetto di domicilio o residenza nello Stato membro dell'esecuzione. </a:t>
            </a:r>
          </a:p>
          <a:p>
            <a:pPr marL="533400" lvl="1" indent="-176213">
              <a:spcBef>
                <a:spcPts val="400"/>
              </a:spcBef>
              <a:buClr>
                <a:schemeClr val="accent1"/>
              </a:buClr>
              <a:buFont typeface="Arial" charset="0"/>
              <a:buChar char="•"/>
            </a:pPr>
            <a:r>
              <a:rPr lang="it-IT" sz="1400"/>
              <a:t>Una decisione giudiziaria relativa a un credito non contestato pronunciata in uno Stato membro è certificata, su istanza presentata in qualunque momento al giudice di origine, come titolo esecutivo europeo se:</a:t>
            </a:r>
          </a:p>
          <a:p>
            <a:pPr marL="804863" lvl="2" indent="-263525">
              <a:spcBef>
                <a:spcPts val="400"/>
              </a:spcBef>
              <a:buClr>
                <a:schemeClr val="accent1"/>
              </a:buClr>
              <a:buFont typeface="Symbol" pitchFamily="18" charset="2"/>
              <a:buChar char="-"/>
            </a:pPr>
            <a:r>
              <a:rPr lang="it-IT" sz="1200"/>
              <a:t>la decisione è esecutiva nello Stato membro d'origine; e</a:t>
            </a:r>
          </a:p>
          <a:p>
            <a:pPr marL="804863" lvl="2" indent="-263525">
              <a:spcBef>
                <a:spcPts val="400"/>
              </a:spcBef>
              <a:buClr>
                <a:schemeClr val="accent1"/>
              </a:buClr>
              <a:buFont typeface="Symbol" pitchFamily="18" charset="2"/>
              <a:buChar char="-"/>
            </a:pPr>
            <a:r>
              <a:rPr lang="it-IT" sz="1200"/>
              <a:t>la decisione non è in conflitto con le norme in materia di competenza giurisdizionale relative ad assicurazioni e competenze esclusive di cui al Regolamento CE n. 44/2001; e</a:t>
            </a:r>
          </a:p>
          <a:p>
            <a:pPr marL="804863" lvl="2" indent="-263525">
              <a:spcBef>
                <a:spcPts val="400"/>
              </a:spcBef>
              <a:buClr>
                <a:schemeClr val="accent1"/>
              </a:buClr>
              <a:buFont typeface="Symbol" pitchFamily="18" charset="2"/>
              <a:buChar char="-"/>
            </a:pPr>
            <a:r>
              <a:rPr lang="it-IT" sz="1200"/>
              <a:t>il procedimento giudiziario svoltosi nello Stato membro d'origine è conforme ai requisiti minimi previsti dal Regolamento medesimo in materia di notificazioni, informazioni e possibilità per il debitore di chiedere, in casi eccezionali (ad es. impossibilità di contestare il credito per causa di forza maggiore) il riesame della decisione; e</a:t>
            </a:r>
          </a:p>
          <a:p>
            <a:pPr marL="804863" lvl="2" indent="-263525">
              <a:spcBef>
                <a:spcPts val="400"/>
              </a:spcBef>
              <a:buClr>
                <a:schemeClr val="accent1"/>
              </a:buClr>
              <a:buFont typeface="Symbol" pitchFamily="18" charset="2"/>
              <a:buChar char="-"/>
            </a:pPr>
            <a:r>
              <a:rPr lang="it-IT" sz="1200"/>
              <a:t>la decisione giudiziaria è pronunciata nello Stato membro del domicilio del debitore allorché il debitore sia un consumatore e il contratto sia stato concluso per una finalità estranea al suo mestiere o professione.</a:t>
            </a:r>
          </a:p>
        </p:txBody>
      </p:sp>
    </p:spTree>
  </p:cSld>
  <p:clrMapOvr>
    <a:masterClrMapping/>
  </p:clrMapOvr>
  <p:transition>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6289" name="Titolo 1"/>
          <p:cNvSpPr>
            <a:spLocks noGrp="1"/>
          </p:cNvSpPr>
          <p:nvPr>
            <p:ph type="title"/>
          </p:nvPr>
        </p:nvSpPr>
        <p:spPr/>
        <p:txBody>
          <a:bodyPr/>
          <a:lstStyle/>
          <a:p>
            <a:pPr eaLnBrk="1" hangingPunct="1"/>
            <a:r>
              <a:rPr lang="it-IT" smtClean="0"/>
              <a:t>4. LA TUTELA DEL CREDITO IN AMBITO UE</a:t>
            </a:r>
          </a:p>
        </p:txBody>
      </p:sp>
      <p:sp>
        <p:nvSpPr>
          <p:cNvPr id="2956290"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56291" name="Rettangolo 1"/>
          <p:cNvSpPr>
            <a:spLocks noChangeArrowheads="1"/>
          </p:cNvSpPr>
          <p:nvPr/>
        </p:nvSpPr>
        <p:spPr bwMode="auto">
          <a:xfrm>
            <a:off x="250825" y="1700213"/>
            <a:ext cx="8642350" cy="3386137"/>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b="1"/>
              <a:t>L’esecuzione nell’ambito dell’Unione Europea. Il Regolamento CE n. 805/2004</a:t>
            </a:r>
          </a:p>
          <a:p>
            <a:pPr marL="533400" lvl="1" indent="-176213">
              <a:spcBef>
                <a:spcPts val="400"/>
              </a:spcBef>
              <a:buClr>
                <a:schemeClr val="accent1"/>
              </a:buClr>
              <a:buFont typeface="Arial" charset="0"/>
              <a:buChar char="•"/>
            </a:pPr>
            <a:endParaRPr lang="it-IT" sz="1400"/>
          </a:p>
          <a:p>
            <a:pPr marL="533400" lvl="1" indent="-176213">
              <a:spcBef>
                <a:spcPts val="400"/>
              </a:spcBef>
              <a:buClr>
                <a:schemeClr val="accent1"/>
              </a:buClr>
              <a:buFont typeface="Arial" charset="0"/>
              <a:buChar char="•"/>
            </a:pPr>
            <a:r>
              <a:rPr lang="it-IT" sz="1400"/>
              <a:t>Ai sensi dell’art. 10 del Regolamento, il certificato di titolo esecutivo europeo può essere:</a:t>
            </a:r>
          </a:p>
          <a:p>
            <a:pPr marL="808038" lvl="2" indent="-266700">
              <a:spcBef>
                <a:spcPts val="400"/>
              </a:spcBef>
              <a:buClr>
                <a:schemeClr val="accent1"/>
              </a:buClr>
              <a:buFont typeface="Symbol" pitchFamily="18" charset="2"/>
              <a:buChar char="-"/>
            </a:pPr>
            <a:r>
              <a:rPr lang="it-IT" sz="1200"/>
              <a:t>rettificato a causa di un errore materiale;</a:t>
            </a:r>
          </a:p>
          <a:p>
            <a:pPr marL="808038" lvl="2" indent="-266700">
              <a:spcBef>
                <a:spcPts val="400"/>
              </a:spcBef>
              <a:buClr>
                <a:schemeClr val="accent1"/>
              </a:buClr>
              <a:buFont typeface="Symbol" pitchFamily="18" charset="2"/>
              <a:buChar char="-"/>
            </a:pPr>
            <a:r>
              <a:rPr lang="it-IT" sz="1200"/>
              <a:t>revocato se risulta manifestamente concesso per errore.</a:t>
            </a:r>
          </a:p>
          <a:p>
            <a:pPr marL="533400" lvl="1" indent="-176213">
              <a:spcBef>
                <a:spcPts val="400"/>
              </a:spcBef>
              <a:buClr>
                <a:schemeClr val="accent1"/>
              </a:buClr>
              <a:buFont typeface="Arial" charset="0"/>
              <a:buChar char="•"/>
            </a:pPr>
            <a:r>
              <a:rPr lang="it-IT" sz="1400"/>
              <a:t>Ai sensi dell’art. 22 del Regolamento, su richiesta del debitore, l’esecuzione può essere rifiutata se la decisione giudiziaria certificata come titolo esecutivo europeo è incompatibile con una decisione anteriore pronunciata in uno Stato membro o in un Paese terzo, a condizione che:</a:t>
            </a:r>
          </a:p>
          <a:p>
            <a:pPr marL="808038" lvl="2" indent="-266700">
              <a:spcBef>
                <a:spcPts val="400"/>
              </a:spcBef>
              <a:buClr>
                <a:schemeClr val="accent1"/>
              </a:buClr>
              <a:buFont typeface="Symbol" pitchFamily="18" charset="2"/>
              <a:buChar char="-"/>
            </a:pPr>
            <a:r>
              <a:rPr lang="it-IT" sz="1200"/>
              <a:t>la decisione anteriore riguardi una causa avente lo stesso oggetto e le stesse parti; </a:t>
            </a:r>
          </a:p>
          <a:p>
            <a:pPr marL="808038" lvl="2" indent="-266700">
              <a:spcBef>
                <a:spcPts val="400"/>
              </a:spcBef>
              <a:buClr>
                <a:schemeClr val="accent1"/>
              </a:buClr>
              <a:buFont typeface="Symbol" pitchFamily="18" charset="2"/>
              <a:buChar char="-"/>
            </a:pPr>
            <a:r>
              <a:rPr lang="it-IT" sz="1200"/>
              <a:t>la decisione anteriore sia stata pronunciata nello Stato membro dell'esecuzione o soddisfi le condizioni necessarie per il suo riconoscimento nello Stato membro dell'esecuzione; e</a:t>
            </a:r>
          </a:p>
          <a:p>
            <a:pPr marL="808038" lvl="2" indent="-266700">
              <a:spcBef>
                <a:spcPts val="400"/>
              </a:spcBef>
              <a:buClr>
                <a:schemeClr val="accent1"/>
              </a:buClr>
              <a:buFont typeface="Symbol" pitchFamily="18" charset="2"/>
              <a:buChar char="-"/>
            </a:pPr>
            <a:r>
              <a:rPr lang="it-IT" sz="1200"/>
              <a:t>il debitore non abbia fatto valere e non abbia avuto la possibilità di far valere l'incompatibilità nel procedimento.</a:t>
            </a:r>
          </a:p>
          <a:p>
            <a:pPr marL="533400" lvl="1" indent="-176213">
              <a:spcBef>
                <a:spcPts val="400"/>
              </a:spcBef>
              <a:buClr>
                <a:schemeClr val="accent1"/>
              </a:buClr>
              <a:buFont typeface="Arial" charset="0"/>
              <a:buChar char="•"/>
            </a:pPr>
            <a:r>
              <a:rPr lang="it-IT" sz="1400"/>
              <a:t>Ai sensi dell’art. 23 del Regolamento, è possibile ottenere anche una sospensione o limitazione dell’esecuzione.</a:t>
            </a:r>
          </a:p>
        </p:txBody>
      </p:sp>
    </p:spTree>
  </p:cSld>
  <p:clrMapOvr>
    <a:masterClrMapping/>
  </p:clrMapOvr>
  <p:transition>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7313" name="Titolo 1"/>
          <p:cNvSpPr>
            <a:spLocks noGrp="1"/>
          </p:cNvSpPr>
          <p:nvPr>
            <p:ph type="title"/>
          </p:nvPr>
        </p:nvSpPr>
        <p:spPr/>
        <p:txBody>
          <a:bodyPr/>
          <a:lstStyle/>
          <a:p>
            <a:pPr eaLnBrk="1" hangingPunct="1"/>
            <a:r>
              <a:rPr lang="it-IT" smtClean="0"/>
              <a:t>4. LA TUTELA DEL CREDITO IN AMBITO UE</a:t>
            </a:r>
          </a:p>
        </p:txBody>
      </p:sp>
      <p:sp>
        <p:nvSpPr>
          <p:cNvPr id="2957314" name="Text Box 5"/>
          <p:cNvSpPr txBox="1">
            <a:spLocks noChangeArrowheads="1"/>
          </p:cNvSpPr>
          <p:nvPr/>
        </p:nvSpPr>
        <p:spPr bwMode="auto">
          <a:xfrm>
            <a:off x="250825" y="1700213"/>
            <a:ext cx="8713788" cy="3375025"/>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b="1"/>
              <a:t>CASO 4: ESECUZIONE NELLA UE DI UN TITOLO ESECUTIVO ITALIANO CONTESTATO</a:t>
            </a:r>
          </a:p>
          <a:p>
            <a:pPr marL="177800" indent="-177800">
              <a:spcBef>
                <a:spcPts val="400"/>
              </a:spcBef>
              <a:buClr>
                <a:schemeClr val="accent1"/>
              </a:buClr>
              <a:buFont typeface="Wingdings" pitchFamily="2" charset="2"/>
              <a:buChar char="§"/>
            </a:pPr>
            <a:endParaRPr lang="it-IT" sz="1400"/>
          </a:p>
          <a:p>
            <a:pPr marL="542925" lvl="1" indent="-185738">
              <a:spcBef>
                <a:spcPts val="400"/>
              </a:spcBef>
              <a:buClr>
                <a:schemeClr val="accent1"/>
              </a:buClr>
              <a:buFontTx/>
              <a:buChar char="•"/>
            </a:pPr>
            <a:r>
              <a:rPr lang="it-IT" sz="1400"/>
              <a:t>Un soggetto italiano ha ottenuto un decreto ingiuntivo provvisoriamente esecutivo, l’ha regolarmente notificato al proprio debitore che si è opposto nei termini di legge. Ha dunque avvio un procedimento ordinario nel corso del quale, nonostante una espressa richiesta di controparte, la provvisoria esecutorietà viene confermata.</a:t>
            </a:r>
          </a:p>
          <a:p>
            <a:pPr marL="177800" indent="-177800">
              <a:spcBef>
                <a:spcPts val="400"/>
              </a:spcBef>
              <a:buClr>
                <a:schemeClr val="accent1"/>
              </a:buClr>
              <a:buFontTx/>
              <a:buChar char="•"/>
            </a:pPr>
            <a:endParaRPr lang="it-IT" sz="1400"/>
          </a:p>
          <a:p>
            <a:pPr marL="542925" lvl="1" indent="-185738">
              <a:spcBef>
                <a:spcPts val="400"/>
              </a:spcBef>
              <a:buClr>
                <a:schemeClr val="accent1"/>
              </a:buClr>
              <a:buFontTx/>
              <a:buChar char="•"/>
            </a:pPr>
            <a:r>
              <a:rPr lang="it-IT" sz="1400"/>
              <a:t>È possibile dare avvio a un’esecuzione in qualsiasi Paese della UE secondo quanto prevede il Regolamento CE n. 44/2001 che verrà sostituito dal Regolamento UE n. 1215/2012.  Qualora una sentenza definitiva dovesse modificare il provvedimento contenuto nel decreto ingiuntivo, potranno successivamente sorgere anche obblighi in capo al creditore di restituzione di quanto incassato in esecuzione del titolo provvisorio.</a:t>
            </a:r>
          </a:p>
          <a:p>
            <a:pPr marL="542925" lvl="1" indent="-185738">
              <a:spcBef>
                <a:spcPts val="400"/>
              </a:spcBef>
              <a:buClr>
                <a:schemeClr val="accent1"/>
              </a:buClr>
              <a:buFontTx/>
              <a:buChar char="•"/>
            </a:pPr>
            <a:endParaRPr lang="it-IT" sz="1400"/>
          </a:p>
          <a:p>
            <a:pPr marL="542925" lvl="1" indent="-185738">
              <a:spcBef>
                <a:spcPts val="400"/>
              </a:spcBef>
              <a:buClr>
                <a:schemeClr val="accent1"/>
              </a:buClr>
              <a:buFont typeface="Arial" charset="0"/>
              <a:buChar char="•"/>
            </a:pPr>
            <a:endParaRPr lang="it-IT" sz="1400"/>
          </a:p>
        </p:txBody>
      </p:sp>
    </p:spTree>
  </p:cSld>
  <p:clrMapOvr>
    <a:masterClrMapping/>
  </p:clrMapOvr>
  <p:transition>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8337" name="Titolo 1"/>
          <p:cNvSpPr>
            <a:spLocks noGrp="1"/>
          </p:cNvSpPr>
          <p:nvPr>
            <p:ph type="title"/>
          </p:nvPr>
        </p:nvSpPr>
        <p:spPr/>
        <p:txBody>
          <a:bodyPr/>
          <a:lstStyle/>
          <a:p>
            <a:pPr eaLnBrk="1" hangingPunct="1"/>
            <a:r>
              <a:rPr lang="it-IT" smtClean="0"/>
              <a:t>4. LA TUTELA DEL CREDITO IN AMBITO UE</a:t>
            </a:r>
          </a:p>
        </p:txBody>
      </p:sp>
      <p:sp>
        <p:nvSpPr>
          <p:cNvPr id="2958338"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58339" name="Rettangolo 1"/>
          <p:cNvSpPr>
            <a:spLocks noChangeArrowheads="1"/>
          </p:cNvSpPr>
          <p:nvPr/>
        </p:nvSpPr>
        <p:spPr bwMode="auto">
          <a:xfrm>
            <a:off x="250825" y="1700213"/>
            <a:ext cx="8642350" cy="3851275"/>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b="1"/>
              <a:t>L’esecuzione nell’ambito dell’Unione Europea. Il Regolamento CE n. 44/2001</a:t>
            </a:r>
          </a:p>
          <a:p>
            <a:pPr marL="533400" lvl="1" indent="-176213">
              <a:spcBef>
                <a:spcPts val="400"/>
              </a:spcBef>
              <a:buClr>
                <a:schemeClr val="accent1"/>
              </a:buClr>
              <a:buFont typeface="Arial" charset="0"/>
              <a:buChar char="•"/>
            </a:pPr>
            <a:endParaRPr lang="it-IT" sz="1400"/>
          </a:p>
          <a:p>
            <a:pPr marL="533400" lvl="1" indent="-176213">
              <a:spcBef>
                <a:spcPts val="400"/>
              </a:spcBef>
              <a:buClr>
                <a:schemeClr val="accent1"/>
              </a:buClr>
              <a:buFont typeface="Arial" charset="0"/>
              <a:buChar char="•"/>
            </a:pPr>
            <a:r>
              <a:rPr lang="it-IT" sz="1400"/>
              <a:t>Il Regolamento CE n. 44/2001, che disciplina il riparto della giurisdizione all’interno dell’Unione Europea, detta anche norme relative al riconoscimento e all’esecuzione delle sentenze in ambito UE. </a:t>
            </a:r>
          </a:p>
          <a:p>
            <a:pPr marL="533400" lvl="1" indent="-176213">
              <a:spcBef>
                <a:spcPts val="400"/>
              </a:spcBef>
              <a:buClr>
                <a:schemeClr val="accent1"/>
              </a:buClr>
              <a:buFont typeface="Arial" charset="0"/>
              <a:buChar char="•"/>
            </a:pPr>
            <a:r>
              <a:rPr lang="it-IT" sz="1400"/>
              <a:t>L’art. 38 del Regolamento prevede che le decisioni emesse in uno Stato membro e ivi esecutive sono eseguite in un altro Stato membro dopo essere state ivi dichiarate esecutive su istanza della parte interessata (con alcune particolarità per Inghilterra e Galles, Scozia e Irlanda del Nord) e specifica dichiarazione dell’autorità competente. </a:t>
            </a:r>
          </a:p>
          <a:p>
            <a:pPr marL="533400" lvl="1" indent="-176213">
              <a:spcBef>
                <a:spcPts val="400"/>
              </a:spcBef>
              <a:buClr>
                <a:schemeClr val="accent1"/>
              </a:buClr>
              <a:buFont typeface="Arial" charset="0"/>
              <a:buChar char="•"/>
            </a:pPr>
            <a:r>
              <a:rPr lang="it-IT" sz="1400"/>
              <a:t>È pertanto sempre necessario proporre un’istanza al giudice competente.</a:t>
            </a:r>
          </a:p>
          <a:p>
            <a:pPr marL="533400" lvl="1" indent="-176213">
              <a:spcBef>
                <a:spcPts val="400"/>
              </a:spcBef>
              <a:buClr>
                <a:schemeClr val="accent1"/>
              </a:buClr>
              <a:buFont typeface="Arial" charset="0"/>
              <a:buChar char="•"/>
            </a:pPr>
            <a:r>
              <a:rPr lang="it-IT" sz="1400"/>
              <a:t>È altresì necessario, ai sensi dell’art. 44 del Regolamento CE n. 44/2001, il rilascio di un attestato da parte del giudice o l'autorità competente dello Stato membro nel quale è stata emessa la decisione che certifica che la decisione è esecutiva. </a:t>
            </a:r>
          </a:p>
          <a:p>
            <a:pPr marL="533400" lvl="1" indent="-176213">
              <a:spcBef>
                <a:spcPts val="400"/>
              </a:spcBef>
              <a:buClr>
                <a:schemeClr val="accent1"/>
              </a:buClr>
              <a:buFont typeface="Arial" charset="0"/>
              <a:buChar char="•"/>
            </a:pPr>
            <a:r>
              <a:rPr lang="it-IT" sz="1400"/>
              <a:t>Sono pochi e tassativi i casi in cui un giudice dell’Unione Europea può rigettare o revocare la dichiarazione di esecutorietà sulla base di un titolo esecutivo proveniente da un altro Paese dell’Unione Europea.</a:t>
            </a:r>
          </a:p>
          <a:p>
            <a:pPr marL="533400" lvl="1" indent="-176213">
              <a:spcBef>
                <a:spcPts val="400"/>
              </a:spcBef>
              <a:buClr>
                <a:schemeClr val="accent1"/>
              </a:buClr>
              <a:buFont typeface="Arial" charset="0"/>
              <a:buChar char="•"/>
            </a:pPr>
            <a:r>
              <a:rPr lang="it-IT" sz="1400"/>
              <a:t>In ogni caso, la decisione straniera non può mai essere oggetto di un riesame nel merito. </a:t>
            </a:r>
          </a:p>
        </p:txBody>
      </p:sp>
    </p:spTree>
  </p:cSld>
  <p:clrMapOvr>
    <a:masterClrMapping/>
  </p:clrMapOvr>
  <p:transition>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61" name="Titolo 1"/>
          <p:cNvSpPr>
            <a:spLocks noGrp="1"/>
          </p:cNvSpPr>
          <p:nvPr>
            <p:ph type="title"/>
          </p:nvPr>
        </p:nvSpPr>
        <p:spPr/>
        <p:txBody>
          <a:bodyPr/>
          <a:lstStyle/>
          <a:p>
            <a:pPr eaLnBrk="1" hangingPunct="1"/>
            <a:r>
              <a:rPr lang="it-IT" smtClean="0"/>
              <a:t>4. LA TUTELA DEL CREDITO IN AMBITO UE</a:t>
            </a:r>
          </a:p>
        </p:txBody>
      </p:sp>
      <p:sp>
        <p:nvSpPr>
          <p:cNvPr id="2959362"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59363" name="Rettangolo 1"/>
          <p:cNvSpPr>
            <a:spLocks noChangeArrowheads="1"/>
          </p:cNvSpPr>
          <p:nvPr/>
        </p:nvSpPr>
        <p:spPr bwMode="auto">
          <a:xfrm>
            <a:off x="250825" y="1700213"/>
            <a:ext cx="8642350" cy="3857625"/>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b="1"/>
              <a:t>L’esecuzione nell’ambito dell’Unione Europea. Il Regolamento CE n. 44/2001</a:t>
            </a:r>
            <a:endParaRPr lang="it-IT" sz="1400"/>
          </a:p>
          <a:p>
            <a:pPr marL="533400" lvl="1" indent="-176213">
              <a:spcBef>
                <a:spcPts val="400"/>
              </a:spcBef>
              <a:buClr>
                <a:schemeClr val="accent1"/>
              </a:buClr>
              <a:buFont typeface="Arial" charset="0"/>
              <a:buChar char="•"/>
            </a:pPr>
            <a:endParaRPr lang="it-IT" sz="1400"/>
          </a:p>
          <a:p>
            <a:pPr marL="533400" lvl="1" indent="-176213">
              <a:spcBef>
                <a:spcPts val="400"/>
              </a:spcBef>
              <a:buClr>
                <a:schemeClr val="accent1"/>
              </a:buClr>
              <a:buFont typeface="Arial" charset="0"/>
              <a:buChar char="•"/>
            </a:pPr>
            <a:r>
              <a:rPr lang="it-IT" sz="1400"/>
              <a:t>Il giudice di uno Stato membro rigetta o revoca la dichiarazione di esecutorietà solo se:</a:t>
            </a:r>
          </a:p>
          <a:p>
            <a:pPr marL="808038" lvl="2" indent="-266700">
              <a:spcBef>
                <a:spcPts val="400"/>
              </a:spcBef>
              <a:buClr>
                <a:schemeClr val="accent1"/>
              </a:buClr>
              <a:buFont typeface="Symbol" pitchFamily="18" charset="2"/>
              <a:buChar char="-"/>
            </a:pPr>
            <a:r>
              <a:rPr lang="it-IT" sz="1200"/>
              <a:t>il riconoscimento è manifestamente contrario all'ordine pubblico dello Stato membro in cui il provvedimento deve essere eseguito;</a:t>
            </a:r>
          </a:p>
          <a:p>
            <a:pPr marL="808038" lvl="2" indent="-266700">
              <a:spcBef>
                <a:spcPts val="400"/>
              </a:spcBef>
              <a:buClr>
                <a:schemeClr val="accent1"/>
              </a:buClr>
              <a:buFont typeface="Symbol" pitchFamily="18" charset="2"/>
              <a:buChar char="-"/>
            </a:pPr>
            <a:r>
              <a:rPr lang="it-IT" sz="1200"/>
              <a:t>la domanda giudiziale, o un atto equivalente, non è stato notificato o comunicato al convenuto contumace in tempo utile e in modo tale da poter presentare le proprie difese, a meno che, pur avendone avuto la possibilità, egli non abbia impugnato la decisione;</a:t>
            </a:r>
          </a:p>
          <a:p>
            <a:pPr marL="808038" lvl="2" indent="-266700">
              <a:spcBef>
                <a:spcPts val="400"/>
              </a:spcBef>
              <a:buClr>
                <a:schemeClr val="accent1"/>
              </a:buClr>
              <a:buFont typeface="Symbol" pitchFamily="18" charset="2"/>
              <a:buChar char="-"/>
            </a:pPr>
            <a:r>
              <a:rPr lang="it-IT" sz="1200"/>
              <a:t>è in contrasto con una decisione emessa tra le medesime parti nello Stato membro di esecuzione;</a:t>
            </a:r>
          </a:p>
          <a:p>
            <a:pPr marL="808038" lvl="2" indent="-266700">
              <a:spcBef>
                <a:spcPts val="400"/>
              </a:spcBef>
              <a:buClr>
                <a:schemeClr val="accent1"/>
              </a:buClr>
              <a:buFont typeface="Symbol" pitchFamily="18" charset="2"/>
              <a:buChar char="-"/>
            </a:pPr>
            <a:r>
              <a:rPr lang="it-IT" sz="1200"/>
              <a:t>è in contrasto con una decisione emessa precedentemente tra le medesime parti in un altro Stato membro o in un Paese terzo; </a:t>
            </a:r>
          </a:p>
          <a:p>
            <a:pPr marL="808038" lvl="2" indent="-266700">
              <a:spcBef>
                <a:spcPts val="400"/>
              </a:spcBef>
              <a:buClr>
                <a:schemeClr val="accent1"/>
              </a:buClr>
              <a:buFont typeface="Symbol" pitchFamily="18" charset="2"/>
              <a:buChar char="-"/>
            </a:pPr>
            <a:r>
              <a:rPr lang="it-IT" sz="1200"/>
              <a:t>sono state violate le disposizioni in materia di assicurazioni, di contratti conclusi dai consumatori e di competenze esclusive (ad es. in materia di diritti reali e immobiliari).</a:t>
            </a:r>
          </a:p>
          <a:p>
            <a:pPr marL="533400" lvl="1" indent="-176213">
              <a:spcBef>
                <a:spcPts val="400"/>
              </a:spcBef>
              <a:buClr>
                <a:schemeClr val="accent1"/>
              </a:buClr>
              <a:buFont typeface="Arial" charset="0"/>
              <a:buChar char="•"/>
            </a:pPr>
            <a:r>
              <a:rPr lang="it-IT" sz="1400"/>
              <a:t>Restano impregiudicati gli accordi precedenti con i quali gli Stati membri si siano impegnati, ai sensi dell'articolo 59 della Convenzione di Bruxelles, a non riconoscere una decisione emessa, in particolare in un altro Stato contraente della Convenzione, contro un convenuto che aveva il proprio domicilio o la propria residenza abituale in un Paese terzo.</a:t>
            </a:r>
          </a:p>
        </p:txBody>
      </p:sp>
    </p:spTree>
  </p:cSld>
  <p:clrMapOvr>
    <a:masterClrMapping/>
  </p:clrMapOvr>
  <p:transition>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0385" name="Titolo 1"/>
          <p:cNvSpPr>
            <a:spLocks noGrp="1"/>
          </p:cNvSpPr>
          <p:nvPr>
            <p:ph type="title"/>
          </p:nvPr>
        </p:nvSpPr>
        <p:spPr/>
        <p:txBody>
          <a:bodyPr/>
          <a:lstStyle/>
          <a:p>
            <a:pPr eaLnBrk="1" hangingPunct="1"/>
            <a:r>
              <a:rPr lang="it-IT" smtClean="0"/>
              <a:t>4. LA TUTELA DEL CREDITO IN AMBITO UE</a:t>
            </a:r>
          </a:p>
        </p:txBody>
      </p:sp>
      <p:sp>
        <p:nvSpPr>
          <p:cNvPr id="2960386" name="Segnaposto testo 2"/>
          <p:cNvSpPr>
            <a:spLocks noGrp="1"/>
          </p:cNvSpPr>
          <p:nvPr>
            <p:ph type="body" sz="quarter" idx="13"/>
          </p:nvPr>
        </p:nvSpPr>
        <p:spPr>
          <a:xfrm>
            <a:off x="323850" y="1557338"/>
            <a:ext cx="8642350" cy="4679950"/>
          </a:xfrm>
        </p:spPr>
        <p:txBody>
          <a:bodyPr anchor="ctr"/>
          <a:lstStyle/>
          <a:p>
            <a:pPr marL="85725" indent="-85725" eaLnBrk="1" hangingPunct="1">
              <a:spcBef>
                <a:spcPct val="0"/>
              </a:spcBef>
              <a:buClr>
                <a:schemeClr val="accent1"/>
              </a:buClr>
              <a:buFont typeface="Wingdings" pitchFamily="2" charset="2"/>
              <a:buNone/>
            </a:pPr>
            <a:endParaRPr lang="it-IT" sz="1100" smtClean="0"/>
          </a:p>
          <a:p>
            <a:pPr marL="85725" indent="-85725" eaLnBrk="1" hangingPunct="1">
              <a:spcBef>
                <a:spcPct val="0"/>
              </a:spcBef>
              <a:buClr>
                <a:schemeClr val="accent1"/>
              </a:buClr>
              <a:buFont typeface="Wingdings" pitchFamily="2" charset="2"/>
              <a:buNone/>
            </a:pPr>
            <a:r>
              <a:rPr lang="it-IT" sz="1100" b="1" smtClean="0"/>
              <a:t> </a:t>
            </a:r>
            <a:endParaRPr lang="it-IT" sz="1100" smtClean="0">
              <a:solidFill>
                <a:srgbClr val="A6A6A6"/>
              </a:solidFill>
            </a:endParaRPr>
          </a:p>
        </p:txBody>
      </p:sp>
      <p:sp>
        <p:nvSpPr>
          <p:cNvPr id="2960387" name="Rettangolo 1"/>
          <p:cNvSpPr>
            <a:spLocks noChangeArrowheads="1"/>
          </p:cNvSpPr>
          <p:nvPr/>
        </p:nvSpPr>
        <p:spPr bwMode="auto">
          <a:xfrm>
            <a:off x="250825" y="1700213"/>
            <a:ext cx="8642350" cy="2635250"/>
          </a:xfrm>
          <a:prstGeom prst="rect">
            <a:avLst/>
          </a:prstGeom>
          <a:noFill/>
          <a:ln w="9525">
            <a:noFill/>
            <a:miter lim="800000"/>
            <a:headEnd/>
            <a:tailEnd/>
          </a:ln>
        </p:spPr>
        <p:txBody>
          <a:bodyPr>
            <a:spAutoFit/>
          </a:bodyPr>
          <a:lstStyle/>
          <a:p>
            <a:pPr marL="177800" indent="-177800">
              <a:spcBef>
                <a:spcPts val="400"/>
              </a:spcBef>
              <a:buClr>
                <a:schemeClr val="accent1"/>
              </a:buClr>
              <a:buFont typeface="Wingdings" pitchFamily="2" charset="2"/>
              <a:buChar char="§"/>
            </a:pPr>
            <a:r>
              <a:rPr lang="it-IT" sz="1400" b="1"/>
              <a:t>L’esecuzione nell’ambito dell’Unione Europea. Il Regolamento UE n. 1215/2012</a:t>
            </a:r>
            <a:endParaRPr lang="it-IT" sz="1400"/>
          </a:p>
          <a:p>
            <a:pPr marL="533400" lvl="1" indent="-176213">
              <a:spcBef>
                <a:spcPts val="400"/>
              </a:spcBef>
              <a:buClr>
                <a:schemeClr val="accent1"/>
              </a:buClr>
              <a:buFont typeface="Arial" charset="0"/>
              <a:buChar char="•"/>
            </a:pPr>
            <a:endParaRPr lang="it-IT" sz="1400"/>
          </a:p>
          <a:p>
            <a:pPr marL="533400" lvl="1" indent="-176213">
              <a:spcBef>
                <a:spcPts val="400"/>
              </a:spcBef>
              <a:buClr>
                <a:schemeClr val="accent1"/>
              </a:buClr>
              <a:buFont typeface="Arial" charset="0"/>
              <a:buChar char="•"/>
            </a:pPr>
            <a:r>
              <a:rPr lang="it-IT" sz="1400"/>
              <a:t>Dal 10/01/2015 il Regolamento CE n. 44/2001 verrà sostituito dal Regolamento UE n. 1215/2012; il nuovo Regolamento costituisce una sostanziale rifusione di quello precedente. </a:t>
            </a:r>
          </a:p>
          <a:p>
            <a:pPr marL="533400" lvl="1" indent="-176213">
              <a:spcBef>
                <a:spcPts val="400"/>
              </a:spcBef>
              <a:buClr>
                <a:schemeClr val="accent1"/>
              </a:buClr>
              <a:buFont typeface="Arial" charset="0"/>
              <a:buChar char="•"/>
            </a:pPr>
            <a:r>
              <a:rPr lang="it-IT" sz="1400"/>
              <a:t>Vi è però una novità proprio in materia di esecuzione perché il nuovo art. 39, modificando l’attuale art. 41, prevede che “</a:t>
            </a:r>
            <a:r>
              <a:rPr lang="it-IT" sz="1400" i="1"/>
              <a:t>la decisione emessa in uno Stato membro che è esecutiva in tale Stato membro è altresì esecutiva negli altri Stati membri senza che sia richiesta una dichiarazione di esecutività</a:t>
            </a:r>
            <a:r>
              <a:rPr lang="it-IT" sz="1400"/>
              <a:t>”, sicché viene soppressa la procedura mediante la quale l’autorità giudiziaria dello Stato membro di destinazione può concedere la dichiarazione di esecutorietà nel territorio di tale Stato. </a:t>
            </a:r>
          </a:p>
          <a:p>
            <a:pPr marL="533400" lvl="1" indent="-176213">
              <a:spcBef>
                <a:spcPts val="400"/>
              </a:spcBef>
              <a:buClr>
                <a:schemeClr val="accent1"/>
              </a:buClr>
              <a:buFont typeface="Arial" charset="0"/>
              <a:buChar char="•"/>
            </a:pPr>
            <a:r>
              <a:rPr lang="it-IT" sz="1400"/>
              <a:t>Ciò faciliterà ulteriormente la circolazione dei titoli esecutivi nella UE, in conformità a quanto già previsto dal Regolamento CE n. 805/2004.</a:t>
            </a:r>
          </a:p>
        </p:txBody>
      </p:sp>
    </p:spTree>
  </p:cSld>
  <p:clrMapOvr>
    <a:masterClrMapping/>
  </p:clrMapOvr>
  <p:transition>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1409" name="Titel 16"/>
          <p:cNvSpPr>
            <a:spLocks noGrp="1"/>
          </p:cNvSpPr>
          <p:nvPr>
            <p:ph type="title" idx="4294967295"/>
            <p:custDataLst>
              <p:tags r:id="rId1"/>
            </p:custDataLst>
          </p:nvPr>
        </p:nvSpPr>
        <p:spPr/>
        <p:txBody>
          <a:bodyPr/>
          <a:lstStyle/>
          <a:p>
            <a:pPr eaLnBrk="1" hangingPunct="1"/>
            <a:r>
              <a:rPr lang="it-IT" smtClean="0"/>
              <a:t>Sommario</a:t>
            </a:r>
          </a:p>
        </p:txBody>
      </p:sp>
      <p:sp>
        <p:nvSpPr>
          <p:cNvPr id="17" name="Abgerundetes Rechteck 18"/>
          <p:cNvSpPr/>
          <p:nvPr>
            <p:custDataLst>
              <p:tags r:id="rId2"/>
            </p:custDataLst>
          </p:nvPr>
        </p:nvSpPr>
        <p:spPr bwMode="gray">
          <a:xfrm>
            <a:off x="250825" y="1844675"/>
            <a:ext cx="936625" cy="360363"/>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8" name="Ellipse 25"/>
          <p:cNvSpPr/>
          <p:nvPr>
            <p:custDataLst>
              <p:tags r:id="rId3"/>
            </p:custDataLst>
          </p:nvPr>
        </p:nvSpPr>
        <p:spPr bwMode="gray">
          <a:xfrm>
            <a:off x="900113" y="170021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1" name="Abgerundetes Rechteck 31"/>
          <p:cNvSpPr/>
          <p:nvPr>
            <p:custDataLst>
              <p:tags r:id="rId4"/>
            </p:custDataLst>
          </p:nvPr>
        </p:nvSpPr>
        <p:spPr bwMode="gray">
          <a:xfrm>
            <a:off x="250825" y="2638425"/>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2" name="Ellipse 32"/>
          <p:cNvSpPr/>
          <p:nvPr/>
        </p:nvSpPr>
        <p:spPr bwMode="gray">
          <a:xfrm>
            <a:off x="900113" y="249396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5" name="Rechteck 43"/>
          <p:cNvSpPr/>
          <p:nvPr/>
        </p:nvSpPr>
        <p:spPr bwMode="gray">
          <a:xfrm>
            <a:off x="1619250" y="2781300"/>
            <a:ext cx="7273925" cy="4318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folHlink"/>
              </a:solidFill>
              <a:cs typeface="Arial" charset="0"/>
            </a:endParaRPr>
          </a:p>
        </p:txBody>
      </p:sp>
      <p:sp>
        <p:nvSpPr>
          <p:cNvPr id="27" name="Rechteck 45"/>
          <p:cNvSpPr/>
          <p:nvPr/>
        </p:nvSpPr>
        <p:spPr bwMode="gray">
          <a:xfrm>
            <a:off x="1619250" y="1844675"/>
            <a:ext cx="7273925" cy="360363"/>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spcBef>
                <a:spcPts val="600"/>
              </a:spcBef>
              <a:spcAft>
                <a:spcPts val="600"/>
              </a:spcAft>
              <a:defRPr/>
            </a:pPr>
            <a:endParaRPr lang="it-IT" sz="1600" b="1" dirty="0">
              <a:solidFill>
                <a:schemeClr val="folHlink"/>
              </a:solidFill>
            </a:endParaRPr>
          </a:p>
        </p:txBody>
      </p:sp>
      <p:sp>
        <p:nvSpPr>
          <p:cNvPr id="28" name="Abgerundetes Rechteck 42"/>
          <p:cNvSpPr/>
          <p:nvPr>
            <p:custDataLst>
              <p:tags r:id="rId5"/>
            </p:custDataLst>
          </p:nvPr>
        </p:nvSpPr>
        <p:spPr bwMode="gray">
          <a:xfrm>
            <a:off x="250825" y="3429000"/>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9" name="Ellipse 44"/>
          <p:cNvSpPr/>
          <p:nvPr/>
        </p:nvSpPr>
        <p:spPr bwMode="gray">
          <a:xfrm>
            <a:off x="900113" y="3284538"/>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31" name="Rechteck 47"/>
          <p:cNvSpPr/>
          <p:nvPr/>
        </p:nvSpPr>
        <p:spPr bwMode="gray">
          <a:xfrm>
            <a:off x="1619250" y="3716338"/>
            <a:ext cx="7273925" cy="35877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tx1"/>
              </a:solidFill>
              <a:cs typeface="Arial" pitchFamily="34" charset="0"/>
            </a:endParaRPr>
          </a:p>
        </p:txBody>
      </p:sp>
      <p:sp>
        <p:nvSpPr>
          <p:cNvPr id="32" name="Rechteck 47"/>
          <p:cNvSpPr/>
          <p:nvPr/>
        </p:nvSpPr>
        <p:spPr bwMode="gray">
          <a:xfrm>
            <a:off x="1619250" y="4581525"/>
            <a:ext cx="7273925" cy="7207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dirty="0">
              <a:solidFill>
                <a:schemeClr val="tx1"/>
              </a:solidFill>
              <a:cs typeface="Arial" pitchFamily="34" charset="0"/>
            </a:endParaRPr>
          </a:p>
        </p:txBody>
      </p:sp>
      <p:sp>
        <p:nvSpPr>
          <p:cNvPr id="36" name="Abgerundetes Rechteck 42"/>
          <p:cNvSpPr/>
          <p:nvPr>
            <p:custDataLst>
              <p:tags r:id="rId6"/>
            </p:custDataLst>
          </p:nvPr>
        </p:nvSpPr>
        <p:spPr bwMode="gray">
          <a:xfrm>
            <a:off x="250825" y="4221163"/>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7" name="Ellipse 44"/>
          <p:cNvSpPr/>
          <p:nvPr/>
        </p:nvSpPr>
        <p:spPr bwMode="gray">
          <a:xfrm>
            <a:off x="900113" y="4076700"/>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61422" name="Ellipse 46"/>
          <p:cNvSpPr>
            <a:spLocks noChangeArrowheads="1"/>
          </p:cNvSpPr>
          <p:nvPr/>
        </p:nvSpPr>
        <p:spPr bwMode="gray">
          <a:xfrm>
            <a:off x="971550" y="1771650"/>
            <a:ext cx="504825" cy="503238"/>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01</a:t>
            </a:r>
          </a:p>
        </p:txBody>
      </p:sp>
      <p:sp>
        <p:nvSpPr>
          <p:cNvPr id="2961423" name="Ellipse 46"/>
          <p:cNvSpPr>
            <a:spLocks noChangeArrowheads="1"/>
          </p:cNvSpPr>
          <p:nvPr/>
        </p:nvSpPr>
        <p:spPr bwMode="gray">
          <a:xfrm>
            <a:off x="971550" y="2566988"/>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02</a:t>
            </a:r>
          </a:p>
        </p:txBody>
      </p:sp>
      <p:sp>
        <p:nvSpPr>
          <p:cNvPr id="2961424" name="Ellipse 46"/>
          <p:cNvSpPr>
            <a:spLocks noChangeArrowheads="1"/>
          </p:cNvSpPr>
          <p:nvPr/>
        </p:nvSpPr>
        <p:spPr bwMode="gray">
          <a:xfrm>
            <a:off x="971550" y="3357563"/>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03</a:t>
            </a:r>
          </a:p>
        </p:txBody>
      </p:sp>
      <p:sp>
        <p:nvSpPr>
          <p:cNvPr id="26" name="Abgerundetes Rechteck 42"/>
          <p:cNvSpPr/>
          <p:nvPr>
            <p:custDataLst>
              <p:tags r:id="rId7"/>
            </p:custDataLst>
          </p:nvPr>
        </p:nvSpPr>
        <p:spPr bwMode="gray">
          <a:xfrm>
            <a:off x="250825" y="5013325"/>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0" name="Ellipse 44"/>
          <p:cNvSpPr/>
          <p:nvPr/>
        </p:nvSpPr>
        <p:spPr bwMode="gray">
          <a:xfrm>
            <a:off x="900113" y="486886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61427" name="Text Box 24"/>
          <p:cNvSpPr txBox="1">
            <a:spLocks noChangeArrowheads="1"/>
          </p:cNvSpPr>
          <p:nvPr/>
        </p:nvSpPr>
        <p:spPr bwMode="auto">
          <a:xfrm>
            <a:off x="1547813" y="4987925"/>
            <a:ext cx="4537075" cy="457200"/>
          </a:xfrm>
          <a:prstGeom prst="rect">
            <a:avLst/>
          </a:prstGeom>
          <a:noFill/>
          <a:ln w="9525">
            <a:noFill/>
            <a:miter lim="800000"/>
            <a:headEnd/>
            <a:tailEnd/>
          </a:ln>
        </p:spPr>
        <p:txBody>
          <a:bodyPr>
            <a:spAutoFit/>
          </a:bodyPr>
          <a:lstStyle/>
          <a:p>
            <a:pPr>
              <a:spcBef>
                <a:spcPts val="600"/>
              </a:spcBef>
              <a:spcAft>
                <a:spcPts val="600"/>
              </a:spcAft>
            </a:pPr>
            <a:r>
              <a:rPr lang="it-IT" sz="2400">
                <a:solidFill>
                  <a:srgbClr val="005A4C"/>
                </a:solidFill>
              </a:rPr>
              <a:t>Paesi di </a:t>
            </a:r>
            <a:r>
              <a:rPr lang="it-IT" sz="2400" i="1">
                <a:solidFill>
                  <a:srgbClr val="005A4C"/>
                </a:solidFill>
              </a:rPr>
              <a:t>common law</a:t>
            </a:r>
          </a:p>
        </p:txBody>
      </p:sp>
      <p:sp>
        <p:nvSpPr>
          <p:cNvPr id="42" name="Ellipse 46"/>
          <p:cNvSpPr/>
          <p:nvPr/>
        </p:nvSpPr>
        <p:spPr bwMode="gray">
          <a:xfrm>
            <a:off x="971550" y="4941888"/>
            <a:ext cx="504825" cy="503237"/>
          </a:xfrm>
          <a:prstGeom prst="ellipse">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de-DE" sz="1600">
                <a:solidFill>
                  <a:schemeClr val="bg1"/>
                </a:solidFill>
                <a:cs typeface="Arial" charset="0"/>
              </a:rPr>
              <a:t>05</a:t>
            </a:r>
          </a:p>
        </p:txBody>
      </p:sp>
      <p:sp>
        <p:nvSpPr>
          <p:cNvPr id="2961429" name="Ellipse 46"/>
          <p:cNvSpPr>
            <a:spLocks noChangeArrowheads="1"/>
          </p:cNvSpPr>
          <p:nvPr/>
        </p:nvSpPr>
        <p:spPr bwMode="gray">
          <a:xfrm>
            <a:off x="971550" y="4149725"/>
            <a:ext cx="504825" cy="503238"/>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04</a:t>
            </a:r>
          </a:p>
        </p:txBody>
      </p:sp>
      <p:sp>
        <p:nvSpPr>
          <p:cNvPr id="2" name="Abgerundetes Rechteck 31"/>
          <p:cNvSpPr/>
          <p:nvPr>
            <p:custDataLst>
              <p:tags r:id="rId8"/>
            </p:custDataLst>
          </p:nvPr>
        </p:nvSpPr>
        <p:spPr bwMode="gray">
          <a:xfrm>
            <a:off x="250825" y="5734050"/>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 name="Ellipse 32"/>
          <p:cNvSpPr/>
          <p:nvPr/>
        </p:nvSpPr>
        <p:spPr bwMode="gray">
          <a:xfrm>
            <a:off x="900113" y="5589588"/>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61432" name="Ellipse 46"/>
          <p:cNvSpPr>
            <a:spLocks noChangeArrowheads="1"/>
          </p:cNvSpPr>
          <p:nvPr/>
        </p:nvSpPr>
        <p:spPr bwMode="gray">
          <a:xfrm>
            <a:off x="971550" y="5662613"/>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06</a:t>
            </a:r>
          </a:p>
        </p:txBody>
      </p:sp>
    </p:spTree>
  </p:cSld>
  <p:clrMapOvr>
    <a:masterClrMapping/>
  </p:clrMapOvr>
  <p:transition>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3457" name="Titolo 1"/>
          <p:cNvSpPr>
            <a:spLocks noGrp="1"/>
          </p:cNvSpPr>
          <p:nvPr>
            <p:ph type="title"/>
          </p:nvPr>
        </p:nvSpPr>
        <p:spPr/>
        <p:txBody>
          <a:bodyPr/>
          <a:lstStyle/>
          <a:p>
            <a:r>
              <a:rPr lang="de-DE" smtClean="0"/>
              <a:t>5. PAESI DI </a:t>
            </a:r>
            <a:r>
              <a:rPr lang="de-DE" i="1" smtClean="0"/>
              <a:t>COMMON LAW</a:t>
            </a:r>
            <a:endParaRPr lang="it-IT" smtClean="0"/>
          </a:p>
        </p:txBody>
      </p:sp>
      <p:sp>
        <p:nvSpPr>
          <p:cNvPr id="2963458" name="Segnaposto testo 2"/>
          <p:cNvSpPr>
            <a:spLocks noGrp="1"/>
          </p:cNvSpPr>
          <p:nvPr>
            <p:ph type="body" sz="quarter" idx="13"/>
          </p:nvPr>
        </p:nvSpPr>
        <p:spPr>
          <a:xfrm>
            <a:off x="250825" y="1773238"/>
            <a:ext cx="8642350" cy="4464050"/>
          </a:xfrm>
        </p:spPr>
        <p:txBody>
          <a:bodyPr/>
          <a:lstStyle/>
          <a:p>
            <a:pPr marL="180975" indent="-180975">
              <a:buClr>
                <a:schemeClr val="accent1"/>
              </a:buClr>
              <a:buFont typeface="Wingdings" pitchFamily="2" charset="2"/>
              <a:buChar char="§"/>
            </a:pPr>
            <a:r>
              <a:rPr lang="it-IT" b="1" smtClean="0"/>
              <a:t> </a:t>
            </a:r>
            <a:r>
              <a:rPr lang="it-IT" sz="1400" b="1" smtClean="0"/>
              <a:t>Paesi analizzati</a:t>
            </a:r>
          </a:p>
          <a:p>
            <a:pPr marL="449263" lvl="1" indent="-182563">
              <a:buFontTx/>
              <a:buChar char="•"/>
            </a:pPr>
            <a:r>
              <a:rPr lang="it-IT" smtClean="0"/>
              <a:t>Canada</a:t>
            </a:r>
          </a:p>
          <a:p>
            <a:pPr marL="449263" lvl="1" indent="-182563">
              <a:buFontTx/>
              <a:buChar char="•"/>
            </a:pPr>
            <a:r>
              <a:rPr lang="it-IT" smtClean="0"/>
              <a:t>India</a:t>
            </a:r>
          </a:p>
          <a:p>
            <a:pPr marL="449263" lvl="1" indent="-182563">
              <a:buFontTx/>
              <a:buChar char="•"/>
            </a:pPr>
            <a:r>
              <a:rPr lang="it-IT" smtClean="0"/>
              <a:t>Inghilterra e Galles</a:t>
            </a:r>
          </a:p>
          <a:p>
            <a:pPr marL="449263" lvl="1" indent="-182563">
              <a:buFontTx/>
              <a:buChar char="•"/>
            </a:pPr>
            <a:r>
              <a:rPr lang="it-IT" smtClean="0"/>
              <a:t>Irlanda</a:t>
            </a:r>
          </a:p>
          <a:p>
            <a:pPr marL="449263" lvl="1" indent="-182563">
              <a:buFontTx/>
              <a:buChar char="•"/>
            </a:pPr>
            <a:r>
              <a:rPr lang="it-IT" smtClean="0"/>
              <a:t>Kenya</a:t>
            </a:r>
          </a:p>
          <a:p>
            <a:pPr marL="449263" lvl="1" indent="-182563">
              <a:buFontTx/>
              <a:buChar char="•"/>
            </a:pPr>
            <a:r>
              <a:rPr lang="it-IT" smtClean="0"/>
              <a:t>Nigeria</a:t>
            </a:r>
          </a:p>
          <a:p>
            <a:pPr marL="449263" lvl="1" indent="-182563">
              <a:buFontTx/>
              <a:buChar char="•"/>
            </a:pPr>
            <a:r>
              <a:rPr lang="it-IT" smtClean="0"/>
              <a:t>Sudafrica</a:t>
            </a:r>
          </a:p>
          <a:p>
            <a:pPr marL="449263" lvl="1" indent="-182563">
              <a:buFontTx/>
              <a:buChar char="•"/>
            </a:pPr>
            <a:r>
              <a:rPr lang="it-IT" smtClean="0"/>
              <a:t>USA</a:t>
            </a:r>
          </a:p>
          <a:p>
            <a:pPr marL="449263" lvl="1" indent="-182563">
              <a:buFontTx/>
              <a:buChar char="•"/>
            </a:pPr>
            <a:endParaRPr lang="it-IT" smtClean="0"/>
          </a:p>
        </p:txBody>
      </p:sp>
    </p:spTree>
  </p:cSld>
  <p:clrMapOvr>
    <a:masterClrMapping/>
  </p:clrMapOvr>
  <p:transition>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4481" name="Rectangle 2"/>
          <p:cNvSpPr>
            <a:spLocks noGrp="1" noChangeArrowheads="1"/>
          </p:cNvSpPr>
          <p:nvPr>
            <p:ph type="title" idx="4294967295"/>
          </p:nvPr>
        </p:nvSpPr>
        <p:spPr/>
        <p:txBody>
          <a:bodyPr/>
          <a:lstStyle/>
          <a:p>
            <a:r>
              <a:rPr lang="de-DE" smtClean="0"/>
              <a:t>5. PAESI DI </a:t>
            </a:r>
            <a:r>
              <a:rPr lang="de-DE" i="1" smtClean="0"/>
              <a:t>COMMON LAW</a:t>
            </a:r>
          </a:p>
        </p:txBody>
      </p:sp>
      <p:sp>
        <p:nvSpPr>
          <p:cNvPr id="2964482" name="Text Box 4"/>
          <p:cNvSpPr txBox="1">
            <a:spLocks noChangeArrowheads="1"/>
          </p:cNvSpPr>
          <p:nvPr/>
        </p:nvSpPr>
        <p:spPr bwMode="auto">
          <a:xfrm>
            <a:off x="179388" y="1700213"/>
            <a:ext cx="8785225" cy="3295650"/>
          </a:xfrm>
          <a:prstGeom prst="rect">
            <a:avLst/>
          </a:prstGeom>
          <a:noFill/>
          <a:ln w="9525">
            <a:noFill/>
            <a:miter lim="800000"/>
            <a:headEnd/>
            <a:tailEnd/>
          </a:ln>
        </p:spPr>
        <p:txBody>
          <a:bodyPr>
            <a:spAutoFit/>
          </a:bodyPr>
          <a:lstStyle/>
          <a:p>
            <a:pPr marL="85725" indent="-85725">
              <a:lnSpc>
                <a:spcPct val="90000"/>
              </a:lnSpc>
              <a:spcBef>
                <a:spcPts val="400"/>
              </a:spcBef>
              <a:buClr>
                <a:schemeClr val="accent1"/>
              </a:buClr>
              <a:buFont typeface="Wingdings" pitchFamily="2" charset="2"/>
              <a:buChar char="§"/>
            </a:pPr>
            <a:r>
              <a:rPr lang="it-IT" sz="1400"/>
              <a:t> Azione e prescrizione</a:t>
            </a:r>
          </a:p>
          <a:p>
            <a:pPr marL="447675" lvl="1" indent="-182563">
              <a:lnSpc>
                <a:spcPct val="90000"/>
              </a:lnSpc>
              <a:spcBef>
                <a:spcPts val="400"/>
              </a:spcBef>
              <a:buClr>
                <a:schemeClr val="accent1"/>
              </a:buClr>
              <a:buFontTx/>
              <a:buChar char="•"/>
            </a:pPr>
            <a:r>
              <a:rPr lang="it-IT" sz="1400"/>
              <a:t>In linea di principio, negli ordinamenti di </a:t>
            </a:r>
            <a:r>
              <a:rPr lang="it-IT" sz="1400" i="1"/>
              <a:t>common law</a:t>
            </a:r>
            <a:r>
              <a:rPr lang="it-IT" sz="1400"/>
              <a:t> i termini di prescrizione sono disciplinati da leggi </a:t>
            </a:r>
            <a:r>
              <a:rPr lang="it-IT" sz="1400" i="1"/>
              <a:t>ad hoc.</a:t>
            </a:r>
            <a:endParaRPr lang="it-IT" sz="1400"/>
          </a:p>
          <a:p>
            <a:pPr marL="447675" lvl="1" indent="-182563">
              <a:lnSpc>
                <a:spcPct val="90000"/>
              </a:lnSpc>
              <a:spcBef>
                <a:spcPts val="400"/>
              </a:spcBef>
              <a:buClr>
                <a:schemeClr val="accent1"/>
              </a:buClr>
              <a:buFontTx/>
              <a:buChar char="•"/>
            </a:pPr>
            <a:r>
              <a:rPr lang="it-IT" sz="1400"/>
              <a:t>Nei Paesi che hanno adottato una forma di stato federale (USA, Canada e Nigeria), la prescrizione è una materia di competenza degli Stati o delle Province in cui è suddivisa la federazione. Pertanto, i termini di prescrizione non sono omogenei all’interno dei rispettivi territori.</a:t>
            </a:r>
          </a:p>
          <a:p>
            <a:pPr marL="447675" lvl="1" indent="-182563">
              <a:lnSpc>
                <a:spcPct val="90000"/>
              </a:lnSpc>
              <a:spcBef>
                <a:spcPts val="400"/>
              </a:spcBef>
              <a:buClr>
                <a:schemeClr val="accent1"/>
              </a:buClr>
              <a:buFontTx/>
              <a:buChar char="•"/>
            </a:pPr>
            <a:r>
              <a:rPr lang="it-IT" sz="1400"/>
              <a:t>Sono previste numerose deroghe al termine ordinario di prescrizione, principalmente in materia di responsabilità contrattuale, diritti reali limitati su cosa altrui o contratti stipulati in forma solenne (es. </a:t>
            </a:r>
            <a:r>
              <a:rPr lang="it-IT" sz="1400" i="1"/>
              <a:t>“under seal” </a:t>
            </a:r>
            <a:r>
              <a:rPr lang="it-IT" sz="1400"/>
              <a:t>o </a:t>
            </a:r>
            <a:r>
              <a:rPr lang="it-IT" sz="1400" i="1"/>
              <a:t>“deed”</a:t>
            </a:r>
            <a:r>
              <a:rPr lang="it-IT" sz="1400"/>
              <a:t>).</a:t>
            </a:r>
          </a:p>
          <a:p>
            <a:pPr marL="447675" lvl="1" indent="-182563">
              <a:lnSpc>
                <a:spcPct val="90000"/>
              </a:lnSpc>
              <a:spcBef>
                <a:spcPts val="400"/>
              </a:spcBef>
              <a:buClr>
                <a:schemeClr val="accent1"/>
              </a:buClr>
              <a:buFontTx/>
              <a:buChar char="•"/>
            </a:pPr>
            <a:r>
              <a:rPr lang="it-IT" sz="1400"/>
              <a:t>Generalmente, la prescrizione si interrompe mediante:</a:t>
            </a:r>
          </a:p>
          <a:p>
            <a:pPr marL="625475" lvl="2" indent="-176213">
              <a:lnSpc>
                <a:spcPct val="90000"/>
              </a:lnSpc>
              <a:spcBef>
                <a:spcPts val="400"/>
              </a:spcBef>
              <a:buClr>
                <a:schemeClr val="accent1"/>
              </a:buClr>
              <a:buFont typeface="Arial" charset="0"/>
              <a:buChar char="−"/>
            </a:pPr>
            <a:r>
              <a:rPr lang="it-IT" sz="1200"/>
              <a:t>l’introduzione di un giudizio;</a:t>
            </a:r>
          </a:p>
          <a:p>
            <a:pPr marL="625475" lvl="2" indent="-176213">
              <a:lnSpc>
                <a:spcPct val="90000"/>
              </a:lnSpc>
              <a:spcBef>
                <a:spcPts val="400"/>
              </a:spcBef>
              <a:buClr>
                <a:schemeClr val="accent1"/>
              </a:buClr>
              <a:buFont typeface="Arial" charset="0"/>
              <a:buChar char="−"/>
            </a:pPr>
            <a:r>
              <a:rPr lang="it-IT" sz="1200"/>
              <a:t>un atto di riconoscimento di debito;</a:t>
            </a:r>
          </a:p>
          <a:p>
            <a:pPr marL="625475" lvl="2" indent="-176213">
              <a:lnSpc>
                <a:spcPct val="90000"/>
              </a:lnSpc>
              <a:spcBef>
                <a:spcPts val="400"/>
              </a:spcBef>
              <a:buClr>
                <a:schemeClr val="accent1"/>
              </a:buClr>
              <a:buFont typeface="Arial" charset="0"/>
              <a:buChar char="−"/>
            </a:pPr>
            <a:r>
              <a:rPr lang="it-IT" sz="1200"/>
              <a:t>il pagamento parziale del debito (Kenya, Nigeria e Canada);</a:t>
            </a:r>
          </a:p>
          <a:p>
            <a:pPr marL="625475" lvl="2" indent="-176213">
              <a:lnSpc>
                <a:spcPct val="90000"/>
              </a:lnSpc>
              <a:spcBef>
                <a:spcPts val="400"/>
              </a:spcBef>
              <a:buClr>
                <a:schemeClr val="accent1"/>
              </a:buClr>
              <a:buFont typeface="Arial" charset="0"/>
              <a:buChar char="−"/>
            </a:pPr>
            <a:r>
              <a:rPr lang="it-IT" sz="1200"/>
              <a:t>la prestazione di garanzie;</a:t>
            </a:r>
          </a:p>
          <a:p>
            <a:pPr marL="625475" lvl="2" indent="-176213">
              <a:lnSpc>
                <a:spcPct val="90000"/>
              </a:lnSpc>
              <a:spcBef>
                <a:spcPts val="400"/>
              </a:spcBef>
              <a:buClr>
                <a:schemeClr val="accent1"/>
              </a:buClr>
              <a:buFont typeface="Arial" charset="0"/>
              <a:buChar char="−"/>
            </a:pPr>
            <a:r>
              <a:rPr lang="it-IT" sz="1200"/>
              <a:t>una lettera di diffida (Québec).</a:t>
            </a:r>
          </a:p>
        </p:txBody>
      </p:sp>
    </p:spTree>
  </p:cSld>
  <p:clrMapOvr>
    <a:masterClrMapping/>
  </p:clrMapOvr>
  <p:transition>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6529" name="Rectangle 2"/>
          <p:cNvSpPr>
            <a:spLocks noGrp="1" noChangeArrowheads="1"/>
          </p:cNvSpPr>
          <p:nvPr>
            <p:ph type="title"/>
          </p:nvPr>
        </p:nvSpPr>
        <p:spPr/>
        <p:txBody>
          <a:bodyPr/>
          <a:lstStyle/>
          <a:p>
            <a:r>
              <a:rPr lang="de-DE" smtClean="0"/>
              <a:t>5. PAESI DI </a:t>
            </a:r>
            <a:r>
              <a:rPr lang="de-DE" i="1" smtClean="0"/>
              <a:t>COMMON LAW</a:t>
            </a:r>
            <a:endParaRPr lang="de-DE" smtClean="0"/>
          </a:p>
        </p:txBody>
      </p:sp>
      <p:sp>
        <p:nvSpPr>
          <p:cNvPr id="2966530" name="Textplatzhalter 9"/>
          <p:cNvSpPr>
            <a:spLocks noGrp="1"/>
          </p:cNvSpPr>
          <p:nvPr>
            <p:ph type="body" sz="quarter" idx="13"/>
          </p:nvPr>
        </p:nvSpPr>
        <p:spPr>
          <a:xfrm>
            <a:off x="250825" y="1628775"/>
            <a:ext cx="8642350" cy="4464050"/>
          </a:xfrm>
        </p:spPr>
        <p:txBody>
          <a:bodyPr/>
          <a:lstStyle/>
          <a:p>
            <a:pPr marL="266700" indent="-180975">
              <a:spcBef>
                <a:spcPts val="300"/>
              </a:spcBef>
              <a:buClr>
                <a:schemeClr val="accent1"/>
              </a:buClr>
              <a:buFont typeface="Wingdings" pitchFamily="2" charset="2"/>
              <a:buChar char="§"/>
            </a:pPr>
            <a:r>
              <a:rPr lang="it-IT" sz="1300" b="1" smtClean="0"/>
              <a:t>Procedimenti cautelari </a:t>
            </a:r>
          </a:p>
          <a:p>
            <a:pPr marL="449263" lvl="1" indent="-182563">
              <a:spcBef>
                <a:spcPts val="300"/>
              </a:spcBef>
              <a:buFont typeface="Arial" charset="0"/>
              <a:buChar char="•"/>
            </a:pPr>
            <a:r>
              <a:rPr lang="it-IT" sz="1300" smtClean="0"/>
              <a:t>Anche gli ordinamenti di </a:t>
            </a:r>
            <a:r>
              <a:rPr lang="it-IT" sz="1300" i="1" smtClean="0"/>
              <a:t>common law </a:t>
            </a:r>
            <a:r>
              <a:rPr lang="it-IT" sz="1300" smtClean="0"/>
              <a:t>consentono di chiedere al giudice specifici provvedimenti volti a tutelare il debitore. I più diffusi e comuni sono:</a:t>
            </a:r>
          </a:p>
          <a:p>
            <a:pPr marL="625475" lvl="2" indent="-176213">
              <a:spcBef>
                <a:spcPts val="300"/>
              </a:spcBef>
              <a:buFont typeface="Arial" charset="0"/>
              <a:buChar char="−"/>
            </a:pPr>
            <a:r>
              <a:rPr lang="it-IT" sz="1200" smtClean="0"/>
              <a:t>il </a:t>
            </a:r>
            <a:r>
              <a:rPr lang="it-IT" sz="1200" i="1" smtClean="0"/>
              <a:t>Warrant of seizure</a:t>
            </a:r>
            <a:r>
              <a:rPr lang="it-IT" sz="1200" smtClean="0"/>
              <a:t>, con il quale si ottiene il sequestro dei beni del debitore per un valore equivalente alla somma richiesta dal creditore;</a:t>
            </a:r>
          </a:p>
          <a:p>
            <a:pPr marL="625475" lvl="2" indent="-176213">
              <a:spcBef>
                <a:spcPts val="300"/>
              </a:spcBef>
              <a:buFont typeface="Arial" charset="0"/>
              <a:buChar char="−"/>
            </a:pPr>
            <a:r>
              <a:rPr lang="it-IT" sz="1200" smtClean="0"/>
              <a:t>il</a:t>
            </a:r>
            <a:r>
              <a:rPr lang="it-IT" sz="1200" i="1" smtClean="0"/>
              <a:t> Garnishee order</a:t>
            </a:r>
            <a:r>
              <a:rPr lang="it-IT" sz="1200" smtClean="0"/>
              <a:t>, mediante il quale è possibile pignorare presso terzi somme di denaro o beni mobili appartenenti al debitore; </a:t>
            </a:r>
          </a:p>
          <a:p>
            <a:pPr marL="625475" lvl="2" indent="-176213">
              <a:spcBef>
                <a:spcPts val="300"/>
              </a:spcBef>
              <a:buFont typeface="Arial" charset="0"/>
              <a:buChar char="−"/>
            </a:pPr>
            <a:r>
              <a:rPr lang="it-IT" sz="1200" smtClean="0"/>
              <a:t>il</a:t>
            </a:r>
            <a:r>
              <a:rPr lang="it-IT" sz="1200" i="1" smtClean="0"/>
              <a:t> Warrant of prohibitory injunction</a:t>
            </a:r>
            <a:r>
              <a:rPr lang="it-IT" sz="1200" smtClean="0"/>
              <a:t>, che impedisce a una persona, tra l’altro, di iniziare o continuare a costruire un edificio o altra opera, demolire o ristrutturare un edificio o altra opera, entrare in locali o luoghi, compiere azioni che possano recare pregiudizio alla persona che chiede la tutela;</a:t>
            </a:r>
          </a:p>
          <a:p>
            <a:pPr marL="625475" lvl="2" indent="-176213">
              <a:spcBef>
                <a:spcPts val="300"/>
              </a:spcBef>
              <a:buFont typeface="Arial" charset="0"/>
              <a:buChar char="−"/>
            </a:pPr>
            <a:r>
              <a:rPr lang="it-IT" sz="1200" smtClean="0"/>
              <a:t>il</a:t>
            </a:r>
            <a:r>
              <a:rPr lang="it-IT" sz="1200" i="1" smtClean="0"/>
              <a:t> Mareva order</a:t>
            </a:r>
            <a:r>
              <a:rPr lang="it-IT" sz="1200" smtClean="0"/>
              <a:t>, provvedimento analogo a un sequestro conservativo che viene concesso per importi superiori a quello del credito per il quale viene chiesta la tutela (in Canada su scala mondiale);</a:t>
            </a:r>
          </a:p>
          <a:p>
            <a:pPr marL="625475" lvl="2" indent="-176213">
              <a:spcBef>
                <a:spcPts val="300"/>
              </a:spcBef>
              <a:buFont typeface="Arial" charset="0"/>
              <a:buChar char="−"/>
            </a:pPr>
            <a:r>
              <a:rPr lang="it-IT" sz="1200" smtClean="0"/>
              <a:t>l’</a:t>
            </a:r>
            <a:r>
              <a:rPr lang="it-IT" sz="1200" i="1" smtClean="0"/>
              <a:t>Anton Piller order</a:t>
            </a:r>
            <a:r>
              <a:rPr lang="it-IT" sz="1200" smtClean="0"/>
              <a:t>, che permette l’ispezione di luoghi e il sequestro di determinati beni della controparte.</a:t>
            </a:r>
          </a:p>
          <a:p>
            <a:pPr marL="449263" lvl="1" indent="-182563">
              <a:spcBef>
                <a:spcPts val="300"/>
              </a:spcBef>
              <a:buFontTx/>
              <a:buChar char="•"/>
            </a:pPr>
            <a:r>
              <a:rPr lang="it-IT" sz="1300" smtClean="0"/>
              <a:t>I presupposti per la concessione della misura sono, di norma, costituiti da:</a:t>
            </a:r>
          </a:p>
          <a:p>
            <a:pPr marL="625475" lvl="2" indent="-176213">
              <a:spcBef>
                <a:spcPts val="300"/>
              </a:spcBef>
              <a:buFont typeface="Symbol" pitchFamily="18" charset="2"/>
              <a:buChar char="-"/>
            </a:pPr>
            <a:r>
              <a:rPr lang="it-IT" sz="1200" smtClean="0"/>
              <a:t>la ragionevole probabilità dell’attore di prevalere nel giudizio di merito (</a:t>
            </a:r>
            <a:r>
              <a:rPr lang="it-IT" sz="1200" i="1" smtClean="0"/>
              <a:t>fumus boni iuris</a:t>
            </a:r>
            <a:r>
              <a:rPr lang="it-IT" sz="1200" smtClean="0"/>
              <a:t>);</a:t>
            </a:r>
          </a:p>
          <a:p>
            <a:pPr marL="625475" lvl="2" indent="-176213">
              <a:spcBef>
                <a:spcPts val="300"/>
              </a:spcBef>
              <a:buFont typeface="Symbol" pitchFamily="18" charset="2"/>
              <a:buChar char="-"/>
            </a:pPr>
            <a:r>
              <a:rPr lang="it-IT" sz="1200" smtClean="0"/>
              <a:t>l’urgenza della tutela richiesta (</a:t>
            </a:r>
            <a:r>
              <a:rPr lang="it-IT" sz="1200" i="1" smtClean="0"/>
              <a:t>periculum in mora</a:t>
            </a:r>
            <a:r>
              <a:rPr lang="it-IT" sz="1200" smtClean="0"/>
              <a:t>)</a:t>
            </a:r>
            <a:r>
              <a:rPr lang="it-IT" sz="1200" i="1" smtClean="0"/>
              <a:t>;</a:t>
            </a:r>
          </a:p>
          <a:p>
            <a:pPr marL="625475" lvl="2" indent="-176213">
              <a:spcBef>
                <a:spcPts val="300"/>
              </a:spcBef>
              <a:buFont typeface="Symbol" pitchFamily="18" charset="2"/>
              <a:buChar char="-"/>
            </a:pPr>
            <a:r>
              <a:rPr lang="it-IT" sz="1200" smtClean="0"/>
              <a:t>talvolta, l’opportunità della misura nell’interesse della giustizia (Inghilterra), dell’interesse pubblico (Usa, Nigeria) o di quello delle parti coinvolte (India).</a:t>
            </a:r>
          </a:p>
          <a:p>
            <a:pPr marL="449263" lvl="1" indent="-182563">
              <a:spcBef>
                <a:spcPts val="300"/>
              </a:spcBef>
              <a:buFontTx/>
              <a:buChar char="•"/>
            </a:pPr>
            <a:r>
              <a:rPr lang="it-IT" sz="1300" smtClean="0"/>
              <a:t>Nella maggior parte degli ordinamenti, a eccezione di India e Kenya, è possibile ottenere misure cautelari </a:t>
            </a:r>
            <a:r>
              <a:rPr lang="it-IT" sz="1300" i="1" smtClean="0"/>
              <a:t>inaudita altera parte </a:t>
            </a:r>
            <a:r>
              <a:rPr lang="it-IT" sz="1300" smtClean="0"/>
              <a:t>e </a:t>
            </a:r>
            <a:r>
              <a:rPr lang="it-IT" sz="1300" i="1" smtClean="0"/>
              <a:t>ante causam</a:t>
            </a:r>
            <a:r>
              <a:rPr lang="it-IT" sz="1300" smtClean="0"/>
              <a:t>. Tuttavia, queste misure hanno validità temporale limitata e comportano generalmente l’onere di dare avvio al procedimento ordinario entro un termine stabilito dalla legge o dal giudice. In alcuni Paesi (USA, Canada) i provvedimenti sono concessi </a:t>
            </a:r>
            <a:r>
              <a:rPr lang="it-IT" sz="1300" i="1" smtClean="0"/>
              <a:t>inaudita altera parte </a:t>
            </a:r>
            <a:r>
              <a:rPr lang="it-IT" sz="1300" smtClean="0"/>
              <a:t>solo previa prestazione di una garanzia/cauzione.</a:t>
            </a:r>
          </a:p>
        </p:txBody>
      </p:sp>
    </p:spTree>
  </p:cSld>
  <p:clrMapOvr>
    <a:masterClrMapping/>
  </p:clrMapOvr>
  <p:transition>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8577" name="Rectangle 2"/>
          <p:cNvSpPr>
            <a:spLocks noGrp="1" noChangeArrowheads="1"/>
          </p:cNvSpPr>
          <p:nvPr>
            <p:ph type="title"/>
          </p:nvPr>
        </p:nvSpPr>
        <p:spPr/>
        <p:txBody>
          <a:bodyPr/>
          <a:lstStyle/>
          <a:p>
            <a:r>
              <a:rPr lang="de-DE" smtClean="0"/>
              <a:t>5. PAESI DI </a:t>
            </a:r>
            <a:r>
              <a:rPr lang="de-DE" i="1" smtClean="0"/>
              <a:t>COMMON LAW</a:t>
            </a:r>
            <a:endParaRPr lang="de-DE" smtClean="0"/>
          </a:p>
        </p:txBody>
      </p:sp>
      <p:sp>
        <p:nvSpPr>
          <p:cNvPr id="2968578" name="Textplatzhalter 9"/>
          <p:cNvSpPr>
            <a:spLocks noGrp="1"/>
          </p:cNvSpPr>
          <p:nvPr>
            <p:ph type="body" sz="quarter" idx="13"/>
          </p:nvPr>
        </p:nvSpPr>
        <p:spPr>
          <a:xfrm>
            <a:off x="250825" y="1628775"/>
            <a:ext cx="8642350" cy="4535488"/>
          </a:xfrm>
        </p:spPr>
        <p:txBody>
          <a:bodyPr/>
          <a:lstStyle/>
          <a:p>
            <a:pPr marL="266700" indent="-180975">
              <a:lnSpc>
                <a:spcPct val="90000"/>
              </a:lnSpc>
              <a:spcBef>
                <a:spcPts val="300"/>
              </a:spcBef>
              <a:buClr>
                <a:schemeClr val="accent1"/>
              </a:buClr>
              <a:buFont typeface="Wingdings" pitchFamily="2" charset="2"/>
              <a:buChar char="§"/>
            </a:pPr>
            <a:r>
              <a:rPr lang="it-IT" sz="1400" b="1" smtClean="0"/>
              <a:t>Procedimenti sommari d’ingiunzione</a:t>
            </a:r>
          </a:p>
          <a:p>
            <a:pPr marL="449263" lvl="1" indent="-182563">
              <a:lnSpc>
                <a:spcPct val="90000"/>
              </a:lnSpc>
              <a:spcBef>
                <a:spcPts val="300"/>
              </a:spcBef>
              <a:buFont typeface="Arial" charset="0"/>
              <a:buChar char="•"/>
            </a:pPr>
            <a:r>
              <a:rPr lang="it-IT" smtClean="0"/>
              <a:t>Gli ordinamenti di </a:t>
            </a:r>
            <a:r>
              <a:rPr lang="it-IT" i="1" smtClean="0"/>
              <a:t>common law</a:t>
            </a:r>
            <a:r>
              <a:rPr lang="it-IT" smtClean="0"/>
              <a:t> non contemplano procedimenti di natura puramente monitoria simili all’ingiunzione di pagamento disciplinata dal c.p.c. italiano. Esistono, tuttavia, procedimenti sommari che consentono di ottenere un pronuncia di condanna immediata, in genere senza la necessità di giungere al </a:t>
            </a:r>
            <a:r>
              <a:rPr lang="it-IT" i="1" smtClean="0"/>
              <a:t>trial.</a:t>
            </a:r>
            <a:endParaRPr lang="it-IT" b="1" i="1" smtClean="0"/>
          </a:p>
          <a:p>
            <a:pPr marL="449263" lvl="1" indent="-182563">
              <a:lnSpc>
                <a:spcPct val="90000"/>
              </a:lnSpc>
              <a:spcBef>
                <a:spcPts val="300"/>
              </a:spcBef>
              <a:buFont typeface="Arial" charset="0"/>
              <a:buChar char="•"/>
            </a:pPr>
            <a:r>
              <a:rPr lang="it-IT" smtClean="0"/>
              <a:t>Di regola, è possibile promuovere tali procedimenti soltanto a seguito dell’avvio del procedimento ordinario. La decisione del giudice si basa principalmente su prove scritte.</a:t>
            </a:r>
          </a:p>
          <a:p>
            <a:pPr marL="449263" lvl="1" indent="-182563">
              <a:lnSpc>
                <a:spcPct val="90000"/>
              </a:lnSpc>
              <a:spcBef>
                <a:spcPts val="300"/>
              </a:spcBef>
              <a:buFont typeface="Arial" charset="0"/>
              <a:buChar char="•"/>
            </a:pPr>
            <a:r>
              <a:rPr lang="it-IT" smtClean="0"/>
              <a:t>I presupposti per dare avvio a tali procedimenti variano a seconda dell’ordinamento; ad esempio, viene richiesto che:</a:t>
            </a:r>
          </a:p>
          <a:p>
            <a:pPr marL="625475" lvl="2" indent="-176213">
              <a:lnSpc>
                <a:spcPct val="90000"/>
              </a:lnSpc>
              <a:spcBef>
                <a:spcPts val="300"/>
              </a:spcBef>
              <a:buFont typeface="Arial" charset="0"/>
              <a:buChar char="−"/>
            </a:pPr>
            <a:r>
              <a:rPr lang="it-IT" sz="1200" smtClean="0"/>
              <a:t>il convenuto non abbia ragionevoli prospettive di difendersi con successo nel giudizio (Inghilterra, Kenya e Nigeria);</a:t>
            </a:r>
          </a:p>
          <a:p>
            <a:pPr marL="625475" lvl="2" indent="-176213">
              <a:lnSpc>
                <a:spcPct val="90000"/>
              </a:lnSpc>
              <a:spcBef>
                <a:spcPts val="300"/>
              </a:spcBef>
              <a:buFont typeface="Arial" charset="0"/>
              <a:buChar char="−"/>
            </a:pPr>
            <a:r>
              <a:rPr lang="it-IT" sz="1200" smtClean="0"/>
              <a:t>i fatti posti a fondamento del diritto vantato non siano sostanzialmente controversi e la questione possa essere risolta in base alla legge (USA, Canada);</a:t>
            </a:r>
          </a:p>
          <a:p>
            <a:pPr marL="625475" lvl="2" indent="-176213">
              <a:lnSpc>
                <a:spcPct val="90000"/>
              </a:lnSpc>
              <a:spcBef>
                <a:spcPts val="300"/>
              </a:spcBef>
              <a:buFont typeface="Arial" charset="0"/>
              <a:buChar char="−"/>
            </a:pPr>
            <a:r>
              <a:rPr lang="it-IT" sz="1200" smtClean="0"/>
              <a:t>il convenuto non si costituisca in giudizio (Irlanda).</a:t>
            </a:r>
          </a:p>
          <a:p>
            <a:pPr marL="449263" lvl="1" indent="-182563">
              <a:lnSpc>
                <a:spcPct val="90000"/>
              </a:lnSpc>
              <a:spcBef>
                <a:spcPts val="300"/>
              </a:spcBef>
              <a:buFontTx/>
              <a:buChar char="•"/>
            </a:pPr>
            <a:r>
              <a:rPr lang="it-IT" u="sng" smtClean="0"/>
              <a:t>Particolarità</a:t>
            </a:r>
            <a:r>
              <a:rPr lang="it-IT" smtClean="0"/>
              <a:t>: la legge indiana richiede che il credito sia basato su cambiali tratte, pagherò cambiari o </a:t>
            </a:r>
            <a:r>
              <a:rPr lang="it-IT" i="1" smtClean="0"/>
              <a:t>hundies</a:t>
            </a:r>
            <a:r>
              <a:rPr lang="it-IT" smtClean="0"/>
              <a:t>, e che a fondamento di esso vi sia un contratto scritto o una fideiussione.</a:t>
            </a:r>
          </a:p>
          <a:p>
            <a:pPr marL="449263" lvl="1" indent="-182563">
              <a:lnSpc>
                <a:spcPct val="90000"/>
              </a:lnSpc>
              <a:spcBef>
                <a:spcPts val="300"/>
              </a:spcBef>
              <a:buFontTx/>
              <a:buChar char="•"/>
            </a:pPr>
            <a:r>
              <a:rPr lang="it-IT" u="sng" smtClean="0"/>
              <a:t>Eccezione</a:t>
            </a:r>
            <a:r>
              <a:rPr lang="it-IT" smtClean="0"/>
              <a:t>: la legge sudafricana prevede un procedimento sommario particolare, il c.d. </a:t>
            </a:r>
            <a:r>
              <a:rPr lang="it-IT" i="1" smtClean="0"/>
              <a:t>provisional sentence summon</a:t>
            </a:r>
            <a:r>
              <a:rPr lang="it-IT" smtClean="0"/>
              <a:t>. Questo provvedimento può essere chiesto immediatamente al giudice, qualora il creditore disponga di un </a:t>
            </a:r>
            <a:r>
              <a:rPr lang="it-IT" i="1" smtClean="0"/>
              <a:t>liquid document</a:t>
            </a:r>
            <a:r>
              <a:rPr lang="it-IT" smtClean="0"/>
              <a:t>, ossia un documento col quale il debitore abbia riconosciuto direttamente o indirettamente il proprio debito nel suo preciso ammontare. Esso è:</a:t>
            </a:r>
          </a:p>
          <a:p>
            <a:pPr marL="625475" lvl="2" indent="-176213">
              <a:lnSpc>
                <a:spcPct val="90000"/>
              </a:lnSpc>
              <a:spcBef>
                <a:spcPts val="300"/>
              </a:spcBef>
              <a:buFont typeface="Arial" charset="0"/>
              <a:buChar char="−"/>
            </a:pPr>
            <a:r>
              <a:rPr lang="it-IT" sz="1200" smtClean="0"/>
              <a:t>immediatamente esecutivo; ma </a:t>
            </a:r>
          </a:p>
          <a:p>
            <a:pPr marL="625475" lvl="2" indent="-176213">
              <a:lnSpc>
                <a:spcPct val="90000"/>
              </a:lnSpc>
              <a:spcBef>
                <a:spcPts val="300"/>
              </a:spcBef>
              <a:buFont typeface="Arial" charset="0"/>
              <a:buChar char="−"/>
            </a:pPr>
            <a:r>
              <a:rPr lang="it-IT" sz="1200" smtClean="0"/>
              <a:t>non è un provvedimento definitivo </a:t>
            </a:r>
            <a:r>
              <a:rPr lang="it-IT" sz="1200" smtClean="0">
                <a:sym typeface="Wingdings" pitchFamily="2" charset="2"/>
              </a:rPr>
              <a:t> il debitore può fare opposizione</a:t>
            </a:r>
            <a:r>
              <a:rPr lang="it-IT" sz="1200" smtClean="0"/>
              <a:t>.</a:t>
            </a:r>
          </a:p>
        </p:txBody>
      </p:sp>
    </p:spTree>
  </p:cSld>
  <p:clrMapOvr>
    <a:masterClrMapping/>
  </p:clrMapOvr>
  <p:transition>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625" name="Rectangle 2"/>
          <p:cNvSpPr>
            <a:spLocks noGrp="1" noChangeArrowheads="1"/>
          </p:cNvSpPr>
          <p:nvPr>
            <p:ph type="title"/>
          </p:nvPr>
        </p:nvSpPr>
        <p:spPr/>
        <p:txBody>
          <a:bodyPr/>
          <a:lstStyle/>
          <a:p>
            <a:r>
              <a:rPr lang="de-DE" smtClean="0"/>
              <a:t>5. PAESI DI </a:t>
            </a:r>
            <a:r>
              <a:rPr lang="de-DE" i="1" smtClean="0"/>
              <a:t>COMMON LAW</a:t>
            </a:r>
            <a:endParaRPr lang="de-DE" smtClean="0"/>
          </a:p>
        </p:txBody>
      </p:sp>
      <p:sp>
        <p:nvSpPr>
          <p:cNvPr id="2970626" name="Textplatzhalter 9"/>
          <p:cNvSpPr>
            <a:spLocks noGrp="1"/>
          </p:cNvSpPr>
          <p:nvPr>
            <p:ph type="body" sz="quarter" idx="13"/>
          </p:nvPr>
        </p:nvSpPr>
        <p:spPr>
          <a:xfrm>
            <a:off x="250825" y="1773238"/>
            <a:ext cx="8642350" cy="4464050"/>
          </a:xfrm>
        </p:spPr>
        <p:txBody>
          <a:bodyPr/>
          <a:lstStyle/>
          <a:p>
            <a:pPr marL="266700" indent="-180975">
              <a:buClr>
                <a:schemeClr val="accent1"/>
              </a:buClr>
              <a:buFont typeface="Wingdings" pitchFamily="2" charset="2"/>
              <a:buChar char="§"/>
            </a:pPr>
            <a:r>
              <a:rPr lang="it-IT" sz="1400" b="1" smtClean="0"/>
              <a:t>Procedimenti ordinari</a:t>
            </a:r>
          </a:p>
          <a:p>
            <a:pPr marL="449263" lvl="1" indent="-182563">
              <a:buFont typeface="Arial" charset="0"/>
              <a:buChar char="•"/>
            </a:pPr>
            <a:r>
              <a:rPr lang="it-IT" smtClean="0"/>
              <a:t>Il procedimento ordinario negli ordinamenti di </a:t>
            </a:r>
            <a:r>
              <a:rPr lang="it-IT" i="1" smtClean="0"/>
              <a:t>common law </a:t>
            </a:r>
            <a:r>
              <a:rPr lang="it-IT" smtClean="0"/>
              <a:t>si suddivide, in genere, nelle seguenti fasi:</a:t>
            </a:r>
          </a:p>
          <a:p>
            <a:pPr marL="625475" lvl="2" indent="-176213">
              <a:buFont typeface="Symbol" pitchFamily="18" charset="2"/>
              <a:buChar char="-"/>
            </a:pPr>
            <a:r>
              <a:rPr lang="it-IT" sz="1200" i="1" smtClean="0"/>
              <a:t>commencement of the action</a:t>
            </a:r>
            <a:r>
              <a:rPr lang="it-IT" sz="1200" smtClean="0"/>
              <a:t>, che ha inizio mediante il deposito di un ricorso o la notifica di un atto di citazione;</a:t>
            </a:r>
          </a:p>
          <a:p>
            <a:pPr marL="625475" lvl="2" indent="-176213">
              <a:buFont typeface="Symbol" pitchFamily="18" charset="2"/>
              <a:buChar char="-"/>
            </a:pPr>
            <a:r>
              <a:rPr lang="it-IT" sz="1200" i="1" smtClean="0"/>
              <a:t>disclosure and discovery, </a:t>
            </a:r>
            <a:r>
              <a:rPr lang="it-IT" sz="1200" smtClean="0"/>
              <a:t>durante la quale ciascuna parte ha l’obbligo di esibire alla controparte i documenti rilevanti di cui sia in possesso;</a:t>
            </a:r>
          </a:p>
          <a:p>
            <a:pPr marL="625475" lvl="2" indent="-176213">
              <a:buFont typeface="Symbol" pitchFamily="18" charset="2"/>
              <a:buChar char="-"/>
            </a:pPr>
            <a:r>
              <a:rPr lang="it-IT" sz="1200" i="1" smtClean="0"/>
              <a:t>trial, </a:t>
            </a:r>
            <a:r>
              <a:rPr lang="it-IT" sz="1200" smtClean="0"/>
              <a:t>durante la quale si svolge la fase istruttoria e il dibattimento della causa.</a:t>
            </a:r>
          </a:p>
          <a:p>
            <a:pPr marL="449263" lvl="1" indent="-182563">
              <a:buFont typeface="Arial" charset="0"/>
              <a:buChar char="•"/>
            </a:pPr>
            <a:r>
              <a:rPr lang="it-IT" smtClean="0"/>
              <a:t>A eccezione del Kenya, sono previsti 3 gradi di giudizio: oltre al primo, è possibile promuovere un secondo grado di giudizio innanzi alle Corti d’Appello competenti e un terzo grado, generalmente di mera legittimità e ammesso soltanto per limitati motivi tassativamente previsti, innanzi alla Corte Suprema nazionale.</a:t>
            </a:r>
          </a:p>
          <a:p>
            <a:pPr marL="449263" lvl="1" indent="-182563">
              <a:buFont typeface="Arial" charset="0"/>
              <a:buChar char="•"/>
            </a:pPr>
            <a:r>
              <a:rPr lang="it-IT" smtClean="0"/>
              <a:t>In genere, è possibile impugnare una decisione soltanto a seguito della concessione di un </a:t>
            </a:r>
            <a:r>
              <a:rPr lang="it-IT" i="1" smtClean="0"/>
              <a:t>leave to appeal</a:t>
            </a:r>
            <a:r>
              <a:rPr lang="it-IT" smtClean="0"/>
              <a:t>, ossia una speciale autorizzazione a impugnare la sentenza da parte del giudice.</a:t>
            </a:r>
          </a:p>
        </p:txBody>
      </p:sp>
    </p:spTree>
  </p:cSld>
  <p:clrMapOvr>
    <a:masterClrMapping/>
  </p:clrMapOvr>
  <p:transition>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2673" name="Rectangle 2"/>
          <p:cNvSpPr>
            <a:spLocks noGrp="1" noChangeArrowheads="1"/>
          </p:cNvSpPr>
          <p:nvPr>
            <p:ph type="title"/>
          </p:nvPr>
        </p:nvSpPr>
        <p:spPr/>
        <p:txBody>
          <a:bodyPr/>
          <a:lstStyle/>
          <a:p>
            <a:r>
              <a:rPr lang="de-DE" smtClean="0"/>
              <a:t>5. PAESI DI </a:t>
            </a:r>
            <a:r>
              <a:rPr lang="de-DE" i="1" smtClean="0"/>
              <a:t>COMMON LAW</a:t>
            </a:r>
            <a:endParaRPr lang="de-DE" smtClean="0"/>
          </a:p>
        </p:txBody>
      </p:sp>
      <p:sp>
        <p:nvSpPr>
          <p:cNvPr id="2972674" name="Textplatzhalter 9"/>
          <p:cNvSpPr>
            <a:spLocks noGrp="1"/>
          </p:cNvSpPr>
          <p:nvPr>
            <p:ph type="body" sz="quarter" idx="13"/>
          </p:nvPr>
        </p:nvSpPr>
        <p:spPr>
          <a:xfrm>
            <a:off x="250825" y="1773238"/>
            <a:ext cx="8642350" cy="4464050"/>
          </a:xfrm>
        </p:spPr>
        <p:txBody>
          <a:bodyPr/>
          <a:lstStyle/>
          <a:p>
            <a:pPr marL="266700" indent="-180975">
              <a:buClr>
                <a:schemeClr val="accent1"/>
              </a:buClr>
              <a:buFont typeface="Wingdings" pitchFamily="2" charset="2"/>
              <a:buChar char="§"/>
            </a:pPr>
            <a:r>
              <a:rPr lang="it-IT" sz="1400" b="1" smtClean="0"/>
              <a:t>Ripartizione dell’onere della prova</a:t>
            </a:r>
          </a:p>
          <a:p>
            <a:pPr marL="449263" lvl="1" indent="-182563">
              <a:buFontTx/>
              <a:buChar char="•"/>
            </a:pPr>
            <a:r>
              <a:rPr lang="it-IT" smtClean="0"/>
              <a:t>L’onere della prova dell’esistenza del credito è a carico del creditore, mentre il debitore deve provare i fatti impeditivi, estintivi e modificativi della pretesa altrui. </a:t>
            </a:r>
          </a:p>
          <a:p>
            <a:pPr marL="449263" lvl="1" indent="-182563">
              <a:buFontTx/>
              <a:buChar char="•"/>
            </a:pPr>
            <a:r>
              <a:rPr lang="it-IT" u="sng" smtClean="0"/>
              <a:t>Particolarità</a:t>
            </a:r>
            <a:r>
              <a:rPr lang="it-IT" smtClean="0"/>
              <a:t>: </a:t>
            </a:r>
          </a:p>
          <a:p>
            <a:pPr marL="625475" lvl="2" indent="-176213">
              <a:buFont typeface="Symbol" pitchFamily="18" charset="2"/>
              <a:buChar char="-"/>
            </a:pPr>
            <a:r>
              <a:rPr lang="it-IT" sz="1200" smtClean="0"/>
              <a:t>principio del </a:t>
            </a:r>
            <a:r>
              <a:rPr lang="it-IT" sz="1200" i="1" smtClean="0"/>
              <a:t>balance of probabilities </a:t>
            </a:r>
            <a:r>
              <a:rPr lang="it-IT" sz="1200" smtClean="0"/>
              <a:t>(Inghilterra);</a:t>
            </a:r>
          </a:p>
          <a:p>
            <a:pPr marL="625475" lvl="2" indent="-176213">
              <a:buFont typeface="Symbol" pitchFamily="18" charset="2"/>
              <a:buChar char="-"/>
            </a:pPr>
            <a:r>
              <a:rPr lang="it-IT" sz="1200" smtClean="0"/>
              <a:t>principio della “migliore prova possibile”.</a:t>
            </a:r>
          </a:p>
          <a:p>
            <a:pPr marL="449263" lvl="1" indent="-182563">
              <a:buFontTx/>
              <a:buChar char="•"/>
            </a:pPr>
            <a:r>
              <a:rPr lang="it-IT" smtClean="0"/>
              <a:t>I Paesi di </a:t>
            </a:r>
            <a:r>
              <a:rPr lang="it-IT" i="1" smtClean="0"/>
              <a:t>common law</a:t>
            </a:r>
            <a:r>
              <a:rPr lang="it-IT" smtClean="0"/>
              <a:t> prevedono l’istituto della </a:t>
            </a:r>
            <a:r>
              <a:rPr lang="it-IT" i="1" smtClean="0"/>
              <a:t>disclosure, </a:t>
            </a:r>
            <a:r>
              <a:rPr lang="it-IT" smtClean="0"/>
              <a:t>che consente a ciascuna parte di ottenere l’esibizione dei documenti di controparte o di un terzo prima dell’avvio del dibattimento.</a:t>
            </a:r>
          </a:p>
        </p:txBody>
      </p:sp>
    </p:spTree>
  </p:cSld>
  <p:clrMapOvr>
    <a:masterClrMapping/>
  </p:clrMapOvr>
  <p:transition>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4721" name="Rectangle 2"/>
          <p:cNvSpPr>
            <a:spLocks noGrp="1" noChangeArrowheads="1"/>
          </p:cNvSpPr>
          <p:nvPr>
            <p:ph type="title"/>
          </p:nvPr>
        </p:nvSpPr>
        <p:spPr/>
        <p:txBody>
          <a:bodyPr/>
          <a:lstStyle/>
          <a:p>
            <a:r>
              <a:rPr lang="de-DE" smtClean="0"/>
              <a:t>5. PAESI DI </a:t>
            </a:r>
            <a:r>
              <a:rPr lang="de-DE" i="1" smtClean="0"/>
              <a:t>COMMON LAW</a:t>
            </a:r>
            <a:endParaRPr lang="de-DE" smtClean="0"/>
          </a:p>
        </p:txBody>
      </p:sp>
      <p:sp>
        <p:nvSpPr>
          <p:cNvPr id="2974722" name="Textplatzhalter 9"/>
          <p:cNvSpPr>
            <a:spLocks noGrp="1"/>
          </p:cNvSpPr>
          <p:nvPr>
            <p:ph type="body" sz="quarter" idx="13"/>
          </p:nvPr>
        </p:nvSpPr>
        <p:spPr>
          <a:xfrm>
            <a:off x="250825" y="1773238"/>
            <a:ext cx="8642350" cy="4464050"/>
          </a:xfrm>
        </p:spPr>
        <p:txBody>
          <a:bodyPr/>
          <a:lstStyle/>
          <a:p>
            <a:pPr marL="266700" indent="-180975">
              <a:buClr>
                <a:schemeClr val="accent1"/>
              </a:buClr>
              <a:buFont typeface="Wingdings" pitchFamily="2" charset="2"/>
              <a:buChar char="§"/>
            </a:pPr>
            <a:r>
              <a:rPr lang="it-IT" sz="1400" b="1" smtClean="0"/>
              <a:t>Spese processuali</a:t>
            </a:r>
          </a:p>
          <a:p>
            <a:pPr marL="449263" lvl="1" indent="-182563">
              <a:buFontTx/>
              <a:buChar char="•"/>
            </a:pPr>
            <a:r>
              <a:rPr lang="it-IT" smtClean="0"/>
              <a:t>In linea di principio, le spese processuali sono liquidate discrezionalmente dal giudice e poste a carico della parte soccombente. Il giudice fonda la propria decisione su:</a:t>
            </a:r>
          </a:p>
          <a:p>
            <a:pPr marL="625475" lvl="2" indent="-176213">
              <a:buFont typeface="Symbol" pitchFamily="18" charset="2"/>
              <a:buChar char="-"/>
            </a:pPr>
            <a:r>
              <a:rPr lang="it-IT" sz="1200" smtClean="0"/>
              <a:t>il comportamento delle parti nel corso del procedimento; e</a:t>
            </a:r>
          </a:p>
          <a:p>
            <a:pPr marL="625475" lvl="2" indent="-176213">
              <a:buFont typeface="Symbol" pitchFamily="18" charset="2"/>
              <a:buChar char="-"/>
            </a:pPr>
            <a:r>
              <a:rPr lang="it-IT" sz="1200" smtClean="0"/>
              <a:t>l’esito della controversia.</a:t>
            </a:r>
          </a:p>
          <a:p>
            <a:pPr marL="449263" lvl="1" indent="-182563">
              <a:buFontTx/>
              <a:buChar char="•"/>
            </a:pPr>
            <a:r>
              <a:rPr lang="it-IT" u="sng" smtClean="0"/>
              <a:t>Eccezioni</a:t>
            </a:r>
            <a:r>
              <a:rPr lang="it-IT" smtClean="0"/>
              <a:t>: negli USA e in Kenya, ciascuna parte sostiene i propri costi, che non vengono rifusi all’esito della lite.</a:t>
            </a:r>
          </a:p>
          <a:p>
            <a:pPr marL="449263" lvl="1" indent="-182563">
              <a:buFontTx/>
              <a:buChar char="•"/>
            </a:pPr>
            <a:r>
              <a:rPr lang="it-IT" smtClean="0"/>
              <a:t>I patti che prevedono la corresponsione di un compenso inferiore a quello liquidabile secondo le tariffe in caso di soccombenza o di un compenso maggiore in caso di esito positivo del contenzioso, sono generalmente ammessi, ad eccezione dell’India (dove  però è consentito pattuire onorari più elevati in caso di successo) e del Kenya. In alcuni casi, sono previsti limiti alla libertà contrattuale, ad esempio:</a:t>
            </a:r>
          </a:p>
          <a:p>
            <a:pPr marL="625475" lvl="2" indent="-176213">
              <a:buFont typeface="Symbol" pitchFamily="18" charset="2"/>
              <a:buChar char="-"/>
            </a:pPr>
            <a:r>
              <a:rPr lang="it-IT" sz="1200" smtClean="0"/>
              <a:t>in Inghilterra, l’accordo non può essere parametrato in base al risarcimento liquidato giudizialmente, bensì in base alle tariffe applicabili, che non possono in ogni caso essere aumentate in misura superiore al 100%;</a:t>
            </a:r>
          </a:p>
          <a:p>
            <a:pPr marL="625475" lvl="2" indent="-176213">
              <a:buFont typeface="Symbol" pitchFamily="18" charset="2"/>
              <a:buChar char="-"/>
            </a:pPr>
            <a:r>
              <a:rPr lang="it-IT" sz="1200" smtClean="0"/>
              <a:t>in Sudafrica, l’aumento dell’onorario non può essere superiore al doppio di quello di base e al 25% del valore della sentenza.</a:t>
            </a:r>
          </a:p>
        </p:txBody>
      </p:sp>
    </p:spTree>
  </p:cSld>
  <p:clrMapOvr>
    <a:masterClrMapping/>
  </p:clrMapOvr>
  <p:transition>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6769" name="Rectangle 2"/>
          <p:cNvSpPr>
            <a:spLocks noGrp="1" noChangeArrowheads="1"/>
          </p:cNvSpPr>
          <p:nvPr>
            <p:ph type="title"/>
          </p:nvPr>
        </p:nvSpPr>
        <p:spPr/>
        <p:txBody>
          <a:bodyPr/>
          <a:lstStyle/>
          <a:p>
            <a:r>
              <a:rPr lang="de-DE" smtClean="0"/>
              <a:t>5. PAESI DI </a:t>
            </a:r>
            <a:r>
              <a:rPr lang="de-DE" i="1" smtClean="0"/>
              <a:t>COMMON LAW</a:t>
            </a:r>
            <a:endParaRPr lang="de-DE" smtClean="0"/>
          </a:p>
        </p:txBody>
      </p:sp>
      <p:sp>
        <p:nvSpPr>
          <p:cNvPr id="2976770" name="Textplatzhalter 9"/>
          <p:cNvSpPr>
            <a:spLocks noGrp="1"/>
          </p:cNvSpPr>
          <p:nvPr>
            <p:ph type="body" sz="quarter" idx="13"/>
          </p:nvPr>
        </p:nvSpPr>
        <p:spPr>
          <a:xfrm>
            <a:off x="250825" y="1773238"/>
            <a:ext cx="8642350" cy="4464050"/>
          </a:xfrm>
        </p:spPr>
        <p:txBody>
          <a:bodyPr/>
          <a:lstStyle/>
          <a:p>
            <a:pPr marL="266700" indent="-180975">
              <a:buClr>
                <a:schemeClr val="accent1"/>
              </a:buClr>
              <a:buFont typeface="Wingdings" pitchFamily="2" charset="2"/>
              <a:buChar char="§"/>
            </a:pPr>
            <a:r>
              <a:rPr lang="it-IT" sz="1400" b="1" smtClean="0"/>
              <a:t>Esecutorietà della sentenza</a:t>
            </a:r>
          </a:p>
          <a:p>
            <a:pPr marL="449263" lvl="1" indent="-182563">
              <a:buFont typeface="Arial" charset="0"/>
              <a:buChar char="•"/>
            </a:pPr>
            <a:r>
              <a:rPr lang="it-IT" smtClean="0"/>
              <a:t>La sentenza di primo grado è immediatamente esecutiva in tutti gli ordinamenti di </a:t>
            </a:r>
            <a:r>
              <a:rPr lang="it-IT" i="1" smtClean="0"/>
              <a:t>common law</a:t>
            </a:r>
            <a:r>
              <a:rPr lang="it-IT" smtClean="0"/>
              <a:t>, a eccezione dell’India. </a:t>
            </a:r>
          </a:p>
          <a:p>
            <a:pPr marL="449263" lvl="1" indent="-182563">
              <a:buFont typeface="Arial" charset="0"/>
              <a:buChar char="•"/>
            </a:pPr>
            <a:r>
              <a:rPr lang="it-IT" smtClean="0"/>
              <a:t>In India, il giudice competente per il secondo grado di giudizio può concedere la provvisoria esecutorietà della sentenza di primo grado nelle more del giudizio d’appello.</a:t>
            </a:r>
          </a:p>
          <a:p>
            <a:pPr marL="449263" lvl="1" indent="-182563">
              <a:buFont typeface="Arial" charset="0"/>
              <a:buChar char="•"/>
            </a:pPr>
            <a:r>
              <a:rPr lang="it-IT" smtClean="0"/>
              <a:t>In alcuni casi, l’esecuzione non può avere inizio primo del decorso di un termine per l’adempimento spontaneo da parte del debitore.</a:t>
            </a:r>
          </a:p>
          <a:p>
            <a:pPr marL="449263" lvl="1" indent="-182563">
              <a:buFont typeface="Arial" charset="0"/>
              <a:buNone/>
            </a:pPr>
            <a:endParaRPr lang="it-IT" smtClean="0"/>
          </a:p>
          <a:p>
            <a:pPr marL="266700" indent="-180975">
              <a:buClr>
                <a:schemeClr val="accent1"/>
              </a:buClr>
              <a:buFont typeface="Wingdings" pitchFamily="2" charset="2"/>
              <a:buChar char="§"/>
            </a:pPr>
            <a:r>
              <a:rPr lang="it-IT" sz="1400" b="1" smtClean="0"/>
              <a:t>Sospensione della provvisoria esecuzione</a:t>
            </a:r>
          </a:p>
          <a:p>
            <a:pPr marL="449263" lvl="1" indent="-182563">
              <a:buFontTx/>
              <a:buChar char="•"/>
            </a:pPr>
            <a:r>
              <a:rPr lang="it-IT" smtClean="0"/>
              <a:t>Di regola, la proposizione dell’appello non determina automaticamente la sospensione della provvisoria esecutorietà della sentenza, che può, tuttavia essere concessa dal giudice su istanza di parte.</a:t>
            </a:r>
            <a:r>
              <a:rPr lang="it-IT" b="1" smtClean="0"/>
              <a:t> </a:t>
            </a:r>
          </a:p>
          <a:p>
            <a:pPr marL="449263" lvl="1" indent="-182563">
              <a:buFontTx/>
              <a:buChar char="•"/>
            </a:pPr>
            <a:r>
              <a:rPr lang="it-IT" smtClean="0"/>
              <a:t>In alcuni ordinamenti (USA, Nigeria), la sospensione dell’esecutività è concessa previa prestazione di un’idonea garanzia/cauzione da parte del debitore.</a:t>
            </a:r>
          </a:p>
        </p:txBody>
      </p:sp>
    </p:spTree>
  </p:cSld>
  <p:clrMapOvr>
    <a:masterClrMapping/>
  </p:clrMapOvr>
  <p:transition>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8817" name="Rectangle 2"/>
          <p:cNvSpPr>
            <a:spLocks noGrp="1" noChangeArrowheads="1"/>
          </p:cNvSpPr>
          <p:nvPr>
            <p:ph type="title"/>
          </p:nvPr>
        </p:nvSpPr>
        <p:spPr/>
        <p:txBody>
          <a:bodyPr/>
          <a:lstStyle/>
          <a:p>
            <a:r>
              <a:rPr lang="de-DE" smtClean="0"/>
              <a:t>5. PAESI DI </a:t>
            </a:r>
            <a:r>
              <a:rPr lang="de-DE" i="1" smtClean="0"/>
              <a:t>COMMON LAW</a:t>
            </a:r>
            <a:endParaRPr lang="de-DE" smtClean="0"/>
          </a:p>
        </p:txBody>
      </p:sp>
      <p:sp>
        <p:nvSpPr>
          <p:cNvPr id="2978818" name="Textplatzhalter 9"/>
          <p:cNvSpPr>
            <a:spLocks noGrp="1"/>
          </p:cNvSpPr>
          <p:nvPr>
            <p:ph type="body" sz="quarter" idx="13"/>
          </p:nvPr>
        </p:nvSpPr>
        <p:spPr>
          <a:xfrm>
            <a:off x="250825" y="1773238"/>
            <a:ext cx="8642350" cy="4464050"/>
          </a:xfrm>
        </p:spPr>
        <p:txBody>
          <a:bodyPr/>
          <a:lstStyle/>
          <a:p>
            <a:pPr marL="266700" indent="-180975">
              <a:buClr>
                <a:schemeClr val="accent1"/>
              </a:buClr>
              <a:buFont typeface="Wingdings" pitchFamily="2" charset="2"/>
              <a:buChar char="§"/>
            </a:pPr>
            <a:r>
              <a:rPr lang="it-IT" sz="1400" b="1" smtClean="0"/>
              <a:t>Adempimenti propedeutici all’esecuzione</a:t>
            </a:r>
          </a:p>
          <a:p>
            <a:pPr marL="449263" lvl="1" indent="-182563">
              <a:buFontTx/>
              <a:buChar char="•"/>
            </a:pPr>
            <a:r>
              <a:rPr lang="it-IT" smtClean="0"/>
              <a:t>In alcuni ordinamenti, per ottenere l’esecuzione di una sentenza, la parte interessata ha l’onere di presentare un’apposita domanda al giudice, il quale emette un provvedimento denominato </a:t>
            </a:r>
            <a:r>
              <a:rPr lang="it-IT" i="1" smtClean="0"/>
              <a:t>warrant of execution</a:t>
            </a:r>
            <a:r>
              <a:rPr lang="it-IT" smtClean="0"/>
              <a:t> (Inghilterra, Sudafrica) o </a:t>
            </a:r>
            <a:r>
              <a:rPr lang="it-IT" i="1" smtClean="0"/>
              <a:t>writ of execution</a:t>
            </a:r>
            <a:r>
              <a:rPr lang="it-IT" smtClean="0"/>
              <a:t> (Canada e Stati Uniti d’America).</a:t>
            </a:r>
            <a:endParaRPr lang="it-IT" b="1" smtClean="0"/>
          </a:p>
          <a:p>
            <a:pPr marL="449263" lvl="1" indent="-182563">
              <a:buFontTx/>
              <a:buChar char="•"/>
            </a:pPr>
            <a:r>
              <a:rPr lang="it-IT" smtClean="0"/>
              <a:t>In tutti gli altri, una sentenza a proprio favore permette di chiedere direttamente al giudice specifici provvedimenti ai fini dell’esecuzione, come un </a:t>
            </a:r>
            <a:r>
              <a:rPr lang="it-IT" i="1" smtClean="0"/>
              <a:t>writ of attachment</a:t>
            </a:r>
            <a:r>
              <a:rPr lang="it-IT" smtClean="0"/>
              <a:t>, un </a:t>
            </a:r>
            <a:r>
              <a:rPr lang="it-IT" i="1" smtClean="0"/>
              <a:t>Garnishee order</a:t>
            </a:r>
            <a:r>
              <a:rPr lang="it-IT" smtClean="0"/>
              <a:t> ecc.</a:t>
            </a:r>
            <a:endParaRPr lang="de-DE" smtClean="0"/>
          </a:p>
          <a:p>
            <a:pPr marL="449263" lvl="1" indent="-182563">
              <a:buFontTx/>
              <a:buChar char="•"/>
            </a:pPr>
            <a:r>
              <a:rPr lang="it-IT" smtClean="0"/>
              <a:t>In genere, è competente per l‘esecuzione l‘ufficiale giudiziario, che procede al pignoramento dei beni mobili o immobili del debitore, o a un pignoramento presso terzi. In Kenya, è previsto altresì l’arresto del debitore.</a:t>
            </a:r>
            <a:endParaRPr lang="it-IT" i="1" smtClean="0"/>
          </a:p>
          <a:p>
            <a:pPr marL="449263" lvl="1" indent="-182563">
              <a:buFontTx/>
              <a:buChar char="•"/>
            </a:pPr>
            <a:r>
              <a:rPr lang="it-IT" u="sng" smtClean="0"/>
              <a:t>Particolarità</a:t>
            </a:r>
            <a:r>
              <a:rPr lang="it-IT" smtClean="0"/>
              <a:t>: in Canada e negli USA, prima di dare avvio all’esecuzione, il creditore deve esperire una fase preliminare, volta a individuare i beni del debitore da sottoporre a esecuzione (</a:t>
            </a:r>
            <a:r>
              <a:rPr lang="it-IT" i="1" smtClean="0"/>
              <a:t>judgment debtor examination</a:t>
            </a:r>
            <a:r>
              <a:rPr lang="it-IT" smtClean="0"/>
              <a:t>).</a:t>
            </a:r>
          </a:p>
        </p:txBody>
      </p:sp>
    </p:spTree>
  </p:cSld>
  <p:clrMapOvr>
    <a:masterClrMapping/>
  </p:clrMapOvr>
  <p:transition>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0865" name="Rectangle 2"/>
          <p:cNvSpPr>
            <a:spLocks noGrp="1" noChangeArrowheads="1"/>
          </p:cNvSpPr>
          <p:nvPr>
            <p:ph type="title"/>
          </p:nvPr>
        </p:nvSpPr>
        <p:spPr/>
        <p:txBody>
          <a:bodyPr/>
          <a:lstStyle/>
          <a:p>
            <a:r>
              <a:rPr lang="de-DE" smtClean="0"/>
              <a:t>5. PAESI DI </a:t>
            </a:r>
            <a:r>
              <a:rPr lang="de-DE" i="1" smtClean="0"/>
              <a:t>COMMON LAW</a:t>
            </a:r>
            <a:endParaRPr lang="de-DE" smtClean="0"/>
          </a:p>
        </p:txBody>
      </p:sp>
      <p:sp>
        <p:nvSpPr>
          <p:cNvPr id="2980866" name="Textplatzhalter 9"/>
          <p:cNvSpPr>
            <a:spLocks noGrp="1"/>
          </p:cNvSpPr>
          <p:nvPr>
            <p:ph type="body" sz="quarter" idx="13"/>
          </p:nvPr>
        </p:nvSpPr>
        <p:spPr>
          <a:xfrm>
            <a:off x="250825" y="1773238"/>
            <a:ext cx="8642350" cy="4608512"/>
          </a:xfrm>
        </p:spPr>
        <p:txBody>
          <a:bodyPr/>
          <a:lstStyle/>
          <a:p>
            <a:pPr marL="266700" indent="-180975">
              <a:buClr>
                <a:schemeClr val="accent1"/>
              </a:buClr>
              <a:buFont typeface="Wingdings" pitchFamily="2" charset="2"/>
              <a:buChar char="§"/>
            </a:pPr>
            <a:r>
              <a:rPr lang="it-IT" sz="1400" b="1" smtClean="0"/>
              <a:t>Procedimenti di riconoscimento di provvedimenti stranieri</a:t>
            </a:r>
          </a:p>
          <a:p>
            <a:pPr marL="449263" lvl="1" indent="-182563">
              <a:buFont typeface="Arial" charset="0"/>
              <a:buChar char="•"/>
            </a:pPr>
            <a:r>
              <a:rPr lang="it-IT" smtClean="0"/>
              <a:t>In Inghilterra e Irlanda è in vigore il Regolamento CE n. 44/2001.</a:t>
            </a:r>
          </a:p>
          <a:p>
            <a:pPr marL="449263" lvl="1" indent="-182563">
              <a:buFont typeface="Arial" charset="0"/>
              <a:buChar char="•"/>
            </a:pPr>
            <a:r>
              <a:rPr lang="it-IT" smtClean="0"/>
              <a:t>I Paesi analizzati, a eccezione di USA e India, sono parte di alcune Convenzioni internazionali in materia.</a:t>
            </a:r>
          </a:p>
          <a:p>
            <a:pPr marL="449263" lvl="1" indent="-182563">
              <a:buFont typeface="Arial" charset="0"/>
              <a:buChar char="•"/>
            </a:pPr>
            <a:r>
              <a:rPr lang="it-IT" smtClean="0"/>
              <a:t>In alcuni Paesi (Inghilterra e Irlanda) in materia di riconoscimento e di esecuzione dei provvedimenti stranieri si applicano i principi elaborati dalla giurisprudenza di </a:t>
            </a:r>
            <a:r>
              <a:rPr lang="it-IT" i="1" smtClean="0"/>
              <a:t>common law. </a:t>
            </a:r>
            <a:r>
              <a:rPr lang="it-IT" smtClean="0"/>
              <a:t>Negli altri Paesi, sono state promulgate norme specifiche che stabiliscono i presupposti per i riconoscimento delle sentenze straniere, che vertono principalmente in materia di:</a:t>
            </a:r>
          </a:p>
          <a:p>
            <a:pPr marL="625475" lvl="2" indent="-176213">
              <a:buFont typeface="Symbol" pitchFamily="18" charset="2"/>
              <a:buChar char="-"/>
            </a:pPr>
            <a:r>
              <a:rPr lang="it-IT" sz="1200" smtClean="0"/>
              <a:t>giurisdizione;</a:t>
            </a:r>
          </a:p>
          <a:p>
            <a:pPr marL="625475" lvl="2" indent="-176213">
              <a:buFont typeface="Symbol" pitchFamily="18" charset="2"/>
              <a:buChar char="-"/>
            </a:pPr>
            <a:r>
              <a:rPr lang="it-IT" sz="1200" smtClean="0"/>
              <a:t>passaggio in giudicato;</a:t>
            </a:r>
          </a:p>
          <a:p>
            <a:pPr marL="625475" lvl="2" indent="-176213">
              <a:buFont typeface="Symbol" pitchFamily="18" charset="2"/>
              <a:buChar char="-"/>
            </a:pPr>
            <a:r>
              <a:rPr lang="it-IT" sz="1200" smtClean="0"/>
              <a:t>rispetto dei diritti di difesa del convenuto;</a:t>
            </a:r>
          </a:p>
          <a:p>
            <a:pPr marL="625475" lvl="2" indent="-176213">
              <a:buFont typeface="Symbol" pitchFamily="18" charset="2"/>
              <a:buChar char="-"/>
            </a:pPr>
            <a:r>
              <a:rPr lang="it-IT" sz="1200" smtClean="0"/>
              <a:t>ordine pubblico;</a:t>
            </a:r>
          </a:p>
          <a:p>
            <a:pPr marL="625475" lvl="2" indent="-176213">
              <a:buFont typeface="Symbol" pitchFamily="18" charset="2"/>
              <a:buChar char="-"/>
            </a:pPr>
            <a:r>
              <a:rPr lang="it-IT" sz="1200" smtClean="0"/>
              <a:t>dolo del giudice.</a:t>
            </a:r>
            <a:endParaRPr lang="de-DE" sz="1200" smtClean="0"/>
          </a:p>
          <a:p>
            <a:pPr marL="449263" lvl="1" indent="-182563">
              <a:buFont typeface="Arial" charset="0"/>
              <a:buChar char="•"/>
            </a:pPr>
            <a:r>
              <a:rPr lang="it-IT" smtClean="0"/>
              <a:t>Tutti i Paesi di </a:t>
            </a:r>
            <a:r>
              <a:rPr lang="it-IT" i="1" smtClean="0"/>
              <a:t>common law</a:t>
            </a:r>
            <a:r>
              <a:rPr lang="it-IT" smtClean="0"/>
              <a:t> analizzati hanno ratificato la Convenzione di New York del 1958 per il riconoscimento e l'esecuzione delle sentenze arbitrali straniere. </a:t>
            </a:r>
          </a:p>
        </p:txBody>
      </p:sp>
    </p:spTree>
  </p:cSld>
  <p:clrMapOvr>
    <a:masterClrMapping/>
  </p:clrMapOvr>
  <p:transition>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2913" name="Rectangle 2"/>
          <p:cNvSpPr>
            <a:spLocks noGrp="1" noChangeArrowheads="1"/>
          </p:cNvSpPr>
          <p:nvPr>
            <p:ph type="title"/>
          </p:nvPr>
        </p:nvSpPr>
        <p:spPr/>
        <p:txBody>
          <a:bodyPr/>
          <a:lstStyle/>
          <a:p>
            <a:r>
              <a:rPr lang="de-DE" smtClean="0"/>
              <a:t>5. PAESI DI </a:t>
            </a:r>
            <a:r>
              <a:rPr lang="de-DE" i="1" smtClean="0"/>
              <a:t>COMMON LAW</a:t>
            </a:r>
            <a:endParaRPr lang="de-DE" smtClean="0"/>
          </a:p>
        </p:txBody>
      </p:sp>
      <p:sp>
        <p:nvSpPr>
          <p:cNvPr id="2982914" name="Textplatzhalter 9"/>
          <p:cNvSpPr>
            <a:spLocks noGrp="1"/>
          </p:cNvSpPr>
          <p:nvPr>
            <p:ph type="body" sz="quarter" idx="13"/>
          </p:nvPr>
        </p:nvSpPr>
        <p:spPr>
          <a:xfrm>
            <a:off x="179388" y="1700213"/>
            <a:ext cx="8642350" cy="4608512"/>
          </a:xfrm>
        </p:spPr>
        <p:txBody>
          <a:bodyPr/>
          <a:lstStyle/>
          <a:p>
            <a:pPr marL="266700" indent="-180975">
              <a:buClr>
                <a:schemeClr val="accent1"/>
              </a:buClr>
              <a:buFont typeface="Wingdings" pitchFamily="2" charset="2"/>
              <a:buChar char="§"/>
            </a:pPr>
            <a:r>
              <a:rPr lang="it-IT" sz="1300" b="1" smtClean="0"/>
              <a:t>Azione revocatoria</a:t>
            </a:r>
          </a:p>
          <a:p>
            <a:pPr marL="449263" lvl="1" indent="-182563">
              <a:buFontTx/>
              <a:buChar char="•"/>
            </a:pPr>
            <a:r>
              <a:rPr lang="it-IT" sz="1300" smtClean="0"/>
              <a:t>Gli ordinamenti di Irlanda, USA, Canada e Sudafrica, prevedono un’</a:t>
            </a:r>
            <a:r>
              <a:rPr lang="it-IT" sz="1300" b="1" smtClean="0"/>
              <a:t>azione revocatoria ordinaria </a:t>
            </a:r>
            <a:r>
              <a:rPr lang="it-IT" sz="1300" smtClean="0"/>
              <a:t>esperibile da parte del creditore contro gli atti pregiudizievoli del debitore, previa dimostrazione della frode del debitore.</a:t>
            </a:r>
          </a:p>
          <a:p>
            <a:pPr marL="449263" lvl="1" indent="-182563">
              <a:buFontTx/>
              <a:buChar char="•"/>
            </a:pPr>
            <a:r>
              <a:rPr lang="it-IT" sz="1300" u="sng" smtClean="0"/>
              <a:t>Particolarità</a:t>
            </a:r>
            <a:r>
              <a:rPr lang="it-IT" sz="1300" smtClean="0"/>
              <a:t>: negli USA e Canada la giurisprudenza ha elaborato una serie di indici (</a:t>
            </a:r>
            <a:r>
              <a:rPr lang="it-IT" sz="1300" i="1" smtClean="0"/>
              <a:t>badges of fraud</a:t>
            </a:r>
            <a:r>
              <a:rPr lang="it-IT" sz="1300" smtClean="0"/>
              <a:t>) al fine di provare più agevolmente la frode del debitore; ad es., nel caso di un </a:t>
            </a:r>
            <a:r>
              <a:rPr lang="it-IT" sz="1300" i="1" smtClean="0"/>
              <a:t>insider</a:t>
            </a:r>
            <a:r>
              <a:rPr lang="it-IT" sz="1300" smtClean="0"/>
              <a:t>, i termini di esercizio sono più lunghi.</a:t>
            </a:r>
          </a:p>
          <a:p>
            <a:pPr marL="449263" lvl="1" indent="-182563">
              <a:buFontTx/>
              <a:buChar char="•"/>
            </a:pPr>
            <a:r>
              <a:rPr lang="it-IT" sz="1300" smtClean="0"/>
              <a:t>L’</a:t>
            </a:r>
            <a:r>
              <a:rPr lang="it-IT" sz="1300" b="1" smtClean="0"/>
              <a:t>azione revocatoria fallimentare </a:t>
            </a:r>
            <a:r>
              <a:rPr lang="it-IT" sz="1300" smtClean="0"/>
              <a:t>è disciplinata dalla legge di ogni Paese in esame, a eccezione del Kenya. Gli atti più comunemente soggetti a revocatoria sono i seguenti:</a:t>
            </a:r>
          </a:p>
          <a:p>
            <a:pPr marL="625475" lvl="2" indent="-176213">
              <a:buFont typeface="Symbol" pitchFamily="18" charset="2"/>
              <a:buChar char="-"/>
            </a:pPr>
            <a:r>
              <a:rPr lang="it-IT" sz="1200" i="1" smtClean="0"/>
              <a:t>transactions at undervalue</a:t>
            </a:r>
            <a:r>
              <a:rPr lang="it-IT" sz="1200" smtClean="0"/>
              <a:t>, ossia atti a titolo gratuito o effettuati per un corrispettivo notevolmente inferiore a quello reale;</a:t>
            </a:r>
          </a:p>
          <a:p>
            <a:pPr marL="625475" lvl="2" indent="-176213">
              <a:buFont typeface="Symbol" pitchFamily="18" charset="2"/>
              <a:buChar char="-"/>
            </a:pPr>
            <a:r>
              <a:rPr lang="it-IT" sz="1200" i="1" smtClean="0"/>
              <a:t>transactions defrauding creditors</a:t>
            </a:r>
            <a:r>
              <a:rPr lang="it-IT" sz="1200" smtClean="0"/>
              <a:t>, ossia atti posti in essere con l’intento di arrecare pregiudizio ai creditori o di frodarli;</a:t>
            </a:r>
          </a:p>
          <a:p>
            <a:pPr marL="625475" lvl="2" indent="-176213">
              <a:buFont typeface="Symbol" pitchFamily="18" charset="2"/>
              <a:buChar char="-"/>
            </a:pPr>
            <a:r>
              <a:rPr lang="it-IT" sz="1200" i="1" smtClean="0"/>
              <a:t>fraudulent preferences</a:t>
            </a:r>
            <a:r>
              <a:rPr lang="it-IT" sz="1200" smtClean="0"/>
              <a:t>, ossia atti compiuti con l’intento di favorire uno dei creditori o comunque di alterare la </a:t>
            </a:r>
            <a:r>
              <a:rPr lang="it-IT" sz="1200" i="1" smtClean="0"/>
              <a:t>par condicio creditorum.</a:t>
            </a:r>
          </a:p>
          <a:p>
            <a:pPr marL="449263" lvl="1" indent="-182563">
              <a:buFontTx/>
              <a:buChar char="•"/>
            </a:pPr>
            <a:r>
              <a:rPr lang="it-IT" sz="1300" u="sng" smtClean="0"/>
              <a:t>Particolarità</a:t>
            </a:r>
            <a:r>
              <a:rPr lang="it-IT" sz="1300" smtClean="0"/>
              <a:t>: nell’ordinamento indiano i presupposti per esperire l’azione variano a seconda che il soggetto fallito sia una persona fisica o giuridica.</a:t>
            </a:r>
          </a:p>
        </p:txBody>
      </p:sp>
    </p:spTree>
  </p:cSld>
  <p:clrMapOvr>
    <a:masterClrMapping/>
  </p:clrMapOvr>
  <p:transition>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4961" name="Rectangle 2"/>
          <p:cNvSpPr>
            <a:spLocks noGrp="1" noChangeArrowheads="1"/>
          </p:cNvSpPr>
          <p:nvPr>
            <p:ph type="title"/>
          </p:nvPr>
        </p:nvSpPr>
        <p:spPr/>
        <p:txBody>
          <a:bodyPr/>
          <a:lstStyle/>
          <a:p>
            <a:r>
              <a:rPr lang="de-DE" smtClean="0"/>
              <a:t>5. PAESI DI </a:t>
            </a:r>
            <a:r>
              <a:rPr lang="de-DE" i="1" smtClean="0"/>
              <a:t>COMMON LAW</a:t>
            </a:r>
            <a:endParaRPr lang="de-DE" smtClean="0"/>
          </a:p>
        </p:txBody>
      </p:sp>
      <p:sp>
        <p:nvSpPr>
          <p:cNvPr id="2984962" name="Textplatzhalter 9"/>
          <p:cNvSpPr>
            <a:spLocks noGrp="1"/>
          </p:cNvSpPr>
          <p:nvPr>
            <p:ph type="body" sz="quarter" idx="13"/>
          </p:nvPr>
        </p:nvSpPr>
        <p:spPr>
          <a:xfrm>
            <a:off x="250825" y="1773238"/>
            <a:ext cx="8642350" cy="4464050"/>
          </a:xfrm>
        </p:spPr>
        <p:txBody>
          <a:bodyPr/>
          <a:lstStyle/>
          <a:p>
            <a:pPr marL="266700" indent="-180975">
              <a:buClr>
                <a:schemeClr val="accent1"/>
              </a:buClr>
              <a:buFont typeface="Wingdings" pitchFamily="2" charset="2"/>
              <a:buChar char="§"/>
            </a:pPr>
            <a:r>
              <a:rPr lang="de-DE" sz="1400" smtClean="0"/>
              <a:t> </a:t>
            </a:r>
            <a:r>
              <a:rPr lang="it-IT" sz="1400" b="1" smtClean="0"/>
              <a:t>Riserva di proprietà</a:t>
            </a:r>
          </a:p>
          <a:p>
            <a:pPr marL="541338" lvl="1" indent="-182563">
              <a:buFont typeface="Arial" charset="0"/>
              <a:buChar char="•"/>
            </a:pPr>
            <a:r>
              <a:rPr lang="it-IT" smtClean="0"/>
              <a:t>L’istituto della riserva di proprietà è contemplato dalla maggior parte degli ordinamenti di </a:t>
            </a:r>
            <a:r>
              <a:rPr lang="it-IT" i="1" smtClean="0"/>
              <a:t>common law.</a:t>
            </a:r>
            <a:endParaRPr lang="it-IT" smtClean="0"/>
          </a:p>
          <a:p>
            <a:pPr marL="541338" lvl="1" indent="-182563">
              <a:buFont typeface="Arial" charset="0"/>
              <a:buChar char="•"/>
            </a:pPr>
            <a:r>
              <a:rPr lang="it-IT" smtClean="0"/>
              <a:t>Generalmente, la riserva di proprietà è opponibile nei confronti dei debitori del compratore anche in caso di fallimento; ciò, tuttavia, può essere condizionato da diversi fattori stabiliti dalle singole normative nazionali. </a:t>
            </a:r>
          </a:p>
          <a:p>
            <a:pPr marL="541338" lvl="1" indent="-182563">
              <a:buFont typeface="Arial" charset="0"/>
              <a:buChar char="•"/>
            </a:pPr>
            <a:r>
              <a:rPr lang="it-IT" u="sng" smtClean="0"/>
              <a:t>Particolarità</a:t>
            </a:r>
            <a:r>
              <a:rPr lang="it-IT" smtClean="0"/>
              <a:t>: negli USA e in Canada, la funzione della riserva di proprietà è svolta più comunemente da una particolare forma di garanzia prestata dal compratore mediante un </a:t>
            </a:r>
            <a:r>
              <a:rPr lang="it-IT" i="1" smtClean="0"/>
              <a:t>security agreement, </a:t>
            </a:r>
            <a:r>
              <a:rPr lang="it-IT" smtClean="0"/>
              <a:t>opponibile anche in sede di fallimento.</a:t>
            </a:r>
            <a:endParaRPr lang="it-IT" i="1" smtClean="0"/>
          </a:p>
        </p:txBody>
      </p:sp>
    </p:spTree>
  </p:cSld>
  <p:clrMapOvr>
    <a:masterClrMapping/>
  </p:clrMapOvr>
  <p:transition>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7009" name="Titel 16"/>
          <p:cNvSpPr>
            <a:spLocks noGrp="1"/>
          </p:cNvSpPr>
          <p:nvPr>
            <p:ph type="title" idx="4294967295"/>
            <p:custDataLst>
              <p:tags r:id="rId1"/>
            </p:custDataLst>
          </p:nvPr>
        </p:nvSpPr>
        <p:spPr/>
        <p:txBody>
          <a:bodyPr/>
          <a:lstStyle/>
          <a:p>
            <a:pPr eaLnBrk="1" hangingPunct="1"/>
            <a:r>
              <a:rPr lang="it-IT" smtClean="0"/>
              <a:t>Sommario</a:t>
            </a:r>
          </a:p>
        </p:txBody>
      </p:sp>
      <p:sp>
        <p:nvSpPr>
          <p:cNvPr id="17" name="Abgerundetes Rechteck 18"/>
          <p:cNvSpPr/>
          <p:nvPr>
            <p:custDataLst>
              <p:tags r:id="rId2"/>
            </p:custDataLst>
          </p:nvPr>
        </p:nvSpPr>
        <p:spPr bwMode="gray">
          <a:xfrm>
            <a:off x="250825" y="1844675"/>
            <a:ext cx="936625" cy="360363"/>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18" name="Ellipse 25"/>
          <p:cNvSpPr/>
          <p:nvPr>
            <p:custDataLst>
              <p:tags r:id="rId3"/>
            </p:custDataLst>
          </p:nvPr>
        </p:nvSpPr>
        <p:spPr bwMode="gray">
          <a:xfrm>
            <a:off x="900113" y="170021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1" name="Abgerundetes Rechteck 31"/>
          <p:cNvSpPr/>
          <p:nvPr>
            <p:custDataLst>
              <p:tags r:id="rId4"/>
            </p:custDataLst>
          </p:nvPr>
        </p:nvSpPr>
        <p:spPr bwMode="gray">
          <a:xfrm>
            <a:off x="250825" y="2638425"/>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2" name="Ellipse 32"/>
          <p:cNvSpPr/>
          <p:nvPr/>
        </p:nvSpPr>
        <p:spPr bwMode="gray">
          <a:xfrm>
            <a:off x="900113" y="249396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5" name="Rechteck 43"/>
          <p:cNvSpPr/>
          <p:nvPr/>
        </p:nvSpPr>
        <p:spPr bwMode="gray">
          <a:xfrm>
            <a:off x="1619250" y="2781300"/>
            <a:ext cx="7273925" cy="43180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folHlink"/>
              </a:solidFill>
              <a:cs typeface="Arial" charset="0"/>
            </a:endParaRPr>
          </a:p>
        </p:txBody>
      </p:sp>
      <p:sp>
        <p:nvSpPr>
          <p:cNvPr id="27" name="Rechteck 45"/>
          <p:cNvSpPr/>
          <p:nvPr/>
        </p:nvSpPr>
        <p:spPr bwMode="gray">
          <a:xfrm>
            <a:off x="1619250" y="1844675"/>
            <a:ext cx="7273925" cy="360363"/>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spcBef>
                <a:spcPts val="600"/>
              </a:spcBef>
              <a:spcAft>
                <a:spcPts val="600"/>
              </a:spcAft>
              <a:defRPr/>
            </a:pPr>
            <a:endParaRPr lang="it-IT" sz="1600" b="1" dirty="0">
              <a:solidFill>
                <a:schemeClr val="folHlink"/>
              </a:solidFill>
            </a:endParaRPr>
          </a:p>
        </p:txBody>
      </p:sp>
      <p:sp>
        <p:nvSpPr>
          <p:cNvPr id="28" name="Abgerundetes Rechteck 42"/>
          <p:cNvSpPr/>
          <p:nvPr>
            <p:custDataLst>
              <p:tags r:id="rId5"/>
            </p:custDataLst>
          </p:nvPr>
        </p:nvSpPr>
        <p:spPr bwMode="gray">
          <a:xfrm>
            <a:off x="250825" y="3429000"/>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29" name="Ellipse 44"/>
          <p:cNvSpPr/>
          <p:nvPr/>
        </p:nvSpPr>
        <p:spPr bwMode="gray">
          <a:xfrm>
            <a:off x="900113" y="3284538"/>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31" name="Rechteck 47"/>
          <p:cNvSpPr/>
          <p:nvPr/>
        </p:nvSpPr>
        <p:spPr bwMode="gray">
          <a:xfrm>
            <a:off x="1619250" y="3716338"/>
            <a:ext cx="7273925" cy="35877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b="1" dirty="0">
              <a:solidFill>
                <a:schemeClr val="tx1"/>
              </a:solidFill>
              <a:cs typeface="Arial" pitchFamily="34" charset="0"/>
            </a:endParaRPr>
          </a:p>
        </p:txBody>
      </p:sp>
      <p:sp>
        <p:nvSpPr>
          <p:cNvPr id="32" name="Rechteck 47"/>
          <p:cNvSpPr/>
          <p:nvPr/>
        </p:nvSpPr>
        <p:spPr bwMode="gray">
          <a:xfrm>
            <a:off x="1619250" y="4581525"/>
            <a:ext cx="7273925" cy="720725"/>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46800" rIns="0" bIns="0"/>
          <a:lstStyle/>
          <a:p>
            <a:pPr>
              <a:defRPr/>
            </a:pPr>
            <a:endParaRPr lang="it-IT" sz="1600" dirty="0">
              <a:solidFill>
                <a:schemeClr val="tx1"/>
              </a:solidFill>
              <a:cs typeface="Arial" pitchFamily="34" charset="0"/>
            </a:endParaRPr>
          </a:p>
        </p:txBody>
      </p:sp>
      <p:sp>
        <p:nvSpPr>
          <p:cNvPr id="36" name="Abgerundetes Rechteck 42"/>
          <p:cNvSpPr/>
          <p:nvPr>
            <p:custDataLst>
              <p:tags r:id="rId6"/>
            </p:custDataLst>
          </p:nvPr>
        </p:nvSpPr>
        <p:spPr bwMode="gray">
          <a:xfrm>
            <a:off x="250825" y="4221163"/>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7" name="Ellipse 44"/>
          <p:cNvSpPr/>
          <p:nvPr/>
        </p:nvSpPr>
        <p:spPr bwMode="gray">
          <a:xfrm>
            <a:off x="900113" y="4076700"/>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87022" name="Ellipse 46"/>
          <p:cNvSpPr>
            <a:spLocks noChangeArrowheads="1"/>
          </p:cNvSpPr>
          <p:nvPr/>
        </p:nvSpPr>
        <p:spPr bwMode="gray">
          <a:xfrm>
            <a:off x="971550" y="1771650"/>
            <a:ext cx="504825" cy="503238"/>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01</a:t>
            </a:r>
          </a:p>
        </p:txBody>
      </p:sp>
      <p:sp>
        <p:nvSpPr>
          <p:cNvPr id="2987023" name="Ellipse 46"/>
          <p:cNvSpPr>
            <a:spLocks noChangeArrowheads="1"/>
          </p:cNvSpPr>
          <p:nvPr/>
        </p:nvSpPr>
        <p:spPr bwMode="gray">
          <a:xfrm>
            <a:off x="971550" y="2566988"/>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02</a:t>
            </a:r>
          </a:p>
        </p:txBody>
      </p:sp>
      <p:sp>
        <p:nvSpPr>
          <p:cNvPr id="2987024" name="Ellipse 46"/>
          <p:cNvSpPr>
            <a:spLocks noChangeArrowheads="1"/>
          </p:cNvSpPr>
          <p:nvPr/>
        </p:nvSpPr>
        <p:spPr bwMode="gray">
          <a:xfrm>
            <a:off x="971550" y="3357563"/>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03</a:t>
            </a:r>
          </a:p>
        </p:txBody>
      </p:sp>
      <p:sp>
        <p:nvSpPr>
          <p:cNvPr id="26" name="Abgerundetes Rechteck 42"/>
          <p:cNvSpPr/>
          <p:nvPr>
            <p:custDataLst>
              <p:tags r:id="rId7"/>
            </p:custDataLst>
          </p:nvPr>
        </p:nvSpPr>
        <p:spPr bwMode="gray">
          <a:xfrm>
            <a:off x="250825" y="5805488"/>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0" name="Ellipse 44"/>
          <p:cNvSpPr/>
          <p:nvPr/>
        </p:nvSpPr>
        <p:spPr bwMode="gray">
          <a:xfrm>
            <a:off x="900113" y="5661025"/>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87027" name="Text Box 20"/>
          <p:cNvSpPr txBox="1">
            <a:spLocks noChangeArrowheads="1"/>
          </p:cNvSpPr>
          <p:nvPr/>
        </p:nvSpPr>
        <p:spPr bwMode="auto">
          <a:xfrm>
            <a:off x="1547813" y="5780088"/>
            <a:ext cx="5616575" cy="457200"/>
          </a:xfrm>
          <a:prstGeom prst="rect">
            <a:avLst/>
          </a:prstGeom>
          <a:noFill/>
          <a:ln w="9525">
            <a:noFill/>
            <a:miter lim="800000"/>
            <a:headEnd/>
            <a:tailEnd/>
          </a:ln>
        </p:spPr>
        <p:txBody>
          <a:bodyPr>
            <a:spAutoFit/>
          </a:bodyPr>
          <a:lstStyle/>
          <a:p>
            <a:pPr>
              <a:spcBef>
                <a:spcPts val="600"/>
              </a:spcBef>
              <a:spcAft>
                <a:spcPts val="600"/>
              </a:spcAft>
            </a:pPr>
            <a:r>
              <a:rPr lang="it-IT" sz="2400" i="1">
                <a:solidFill>
                  <a:srgbClr val="005A4C"/>
                </a:solidFill>
              </a:rPr>
              <a:t>Focus</a:t>
            </a:r>
            <a:r>
              <a:rPr lang="it-IT" sz="2400">
                <a:solidFill>
                  <a:srgbClr val="005A4C"/>
                </a:solidFill>
              </a:rPr>
              <a:t> Paese: Russia, Brasile e Turchia</a:t>
            </a:r>
            <a:endParaRPr lang="it-IT" sz="2400" i="1">
              <a:solidFill>
                <a:srgbClr val="005A4C"/>
              </a:solidFill>
            </a:endParaRPr>
          </a:p>
        </p:txBody>
      </p:sp>
      <p:sp>
        <p:nvSpPr>
          <p:cNvPr id="42" name="Ellipse 46"/>
          <p:cNvSpPr/>
          <p:nvPr/>
        </p:nvSpPr>
        <p:spPr bwMode="gray">
          <a:xfrm>
            <a:off x="971550" y="5734050"/>
            <a:ext cx="504825" cy="503238"/>
          </a:xfrm>
          <a:prstGeom prst="ellipse">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de-DE" sz="1600">
                <a:solidFill>
                  <a:schemeClr val="bg1"/>
                </a:solidFill>
                <a:cs typeface="Arial" charset="0"/>
              </a:rPr>
              <a:t>06</a:t>
            </a:r>
          </a:p>
        </p:txBody>
      </p:sp>
      <p:sp>
        <p:nvSpPr>
          <p:cNvPr id="2987029" name="Ellipse 46"/>
          <p:cNvSpPr>
            <a:spLocks noChangeArrowheads="1"/>
          </p:cNvSpPr>
          <p:nvPr/>
        </p:nvSpPr>
        <p:spPr bwMode="gray">
          <a:xfrm>
            <a:off x="971550" y="4149725"/>
            <a:ext cx="504825" cy="503238"/>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04</a:t>
            </a:r>
          </a:p>
        </p:txBody>
      </p:sp>
      <p:sp>
        <p:nvSpPr>
          <p:cNvPr id="2" name="Abgerundetes Rechteck 31"/>
          <p:cNvSpPr/>
          <p:nvPr>
            <p:custDataLst>
              <p:tags r:id="rId8"/>
            </p:custDataLst>
          </p:nvPr>
        </p:nvSpPr>
        <p:spPr bwMode="gray">
          <a:xfrm>
            <a:off x="250825" y="5013325"/>
            <a:ext cx="936625" cy="358775"/>
          </a:xfrm>
          <a:prstGeom prst="roundRect">
            <a:avLst>
              <a:gd name="adj" fmla="val 17658"/>
            </a:avLst>
          </a:prstGeom>
          <a:solidFill>
            <a:schemeClr val="accent6"/>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400">
              <a:solidFill>
                <a:schemeClr val="tx1"/>
              </a:solidFill>
              <a:cs typeface="Arial" pitchFamily="34" charset="0"/>
            </a:endParaRPr>
          </a:p>
        </p:txBody>
      </p:sp>
      <p:sp>
        <p:nvSpPr>
          <p:cNvPr id="3" name="Ellipse 32"/>
          <p:cNvSpPr/>
          <p:nvPr/>
        </p:nvSpPr>
        <p:spPr bwMode="gray">
          <a:xfrm>
            <a:off x="900113" y="4868863"/>
            <a:ext cx="647700" cy="6477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it-IT" sz="1600" b="1">
              <a:solidFill>
                <a:schemeClr val="bg1"/>
              </a:solidFill>
              <a:cs typeface="Arial" pitchFamily="34" charset="0"/>
            </a:endParaRPr>
          </a:p>
        </p:txBody>
      </p:sp>
      <p:sp>
        <p:nvSpPr>
          <p:cNvPr id="2987032" name="Ellipse 46"/>
          <p:cNvSpPr>
            <a:spLocks noChangeArrowheads="1"/>
          </p:cNvSpPr>
          <p:nvPr/>
        </p:nvSpPr>
        <p:spPr bwMode="gray">
          <a:xfrm>
            <a:off x="971550" y="4941888"/>
            <a:ext cx="504825" cy="503237"/>
          </a:xfrm>
          <a:prstGeom prst="ellipse">
            <a:avLst/>
          </a:prstGeom>
          <a:solidFill>
            <a:schemeClr val="folHlink"/>
          </a:solidFill>
          <a:ln w="9525" algn="ctr">
            <a:solidFill>
              <a:schemeClr val="folHlink"/>
            </a:solidFill>
            <a:round/>
            <a:headEnd/>
            <a:tailEnd/>
          </a:ln>
        </p:spPr>
        <p:txBody>
          <a:bodyPr lIns="0" tIns="0" rIns="0" bIns="0" anchor="ctr"/>
          <a:lstStyle/>
          <a:p>
            <a:pPr algn="ctr"/>
            <a:r>
              <a:rPr lang="de-DE" sz="1600">
                <a:solidFill>
                  <a:schemeClr val="bg1"/>
                </a:solidFill>
              </a:rPr>
              <a:t>05</a:t>
            </a:r>
          </a:p>
        </p:txBody>
      </p:sp>
    </p:spTree>
  </p:cSld>
  <p:clrMapOvr>
    <a:masterClrMapping/>
  </p:clrMapOvr>
  <p:transition>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9057" name="Rectangle 2"/>
          <p:cNvSpPr>
            <a:spLocks noGrp="1" noChangeArrowheads="1"/>
          </p:cNvSpPr>
          <p:nvPr>
            <p:ph type="title" idx="4294967295"/>
          </p:nvPr>
        </p:nvSpPr>
        <p:spPr/>
        <p:txBody>
          <a:bodyPr/>
          <a:lstStyle/>
          <a:p>
            <a:r>
              <a:rPr lang="de-DE" smtClean="0"/>
              <a:t>6.1. </a:t>
            </a:r>
            <a:r>
              <a:rPr lang="de-DE" i="1" smtClean="0"/>
              <a:t>FOCUS</a:t>
            </a:r>
            <a:r>
              <a:rPr lang="de-DE" smtClean="0"/>
              <a:t> PAESE: RUSSIA</a:t>
            </a:r>
          </a:p>
        </p:txBody>
      </p:sp>
      <p:sp>
        <p:nvSpPr>
          <p:cNvPr id="2989058" name="Textplatzhalter 9"/>
          <p:cNvSpPr>
            <a:spLocks noGrp="1"/>
          </p:cNvSpPr>
          <p:nvPr>
            <p:ph type="body" sz="quarter" idx="4294967295"/>
          </p:nvPr>
        </p:nvSpPr>
        <p:spPr>
          <a:xfrm>
            <a:off x="323850" y="1844675"/>
            <a:ext cx="8642350" cy="4464050"/>
          </a:xfrm>
        </p:spPr>
        <p:txBody>
          <a:bodyPr/>
          <a:lstStyle/>
          <a:p>
            <a:pPr marL="180975" indent="-180975">
              <a:buClr>
                <a:schemeClr val="accent1"/>
              </a:buClr>
              <a:buFont typeface="Wingdings" pitchFamily="2" charset="2"/>
              <a:buChar char="§"/>
            </a:pPr>
            <a:r>
              <a:rPr lang="it-IT" sz="1400" b="1" smtClean="0"/>
              <a:t>Azione e prescrizione</a:t>
            </a:r>
          </a:p>
          <a:p>
            <a:pPr marL="358775" lvl="1" indent="-176213">
              <a:buFontTx/>
              <a:buChar char="•"/>
            </a:pPr>
            <a:r>
              <a:rPr lang="it-IT" smtClean="0"/>
              <a:t>Il termine ordinario di prescrizione dei diritti, ai sensi dell’art. 196 del c.c. russo, è di 3 anni.</a:t>
            </a:r>
          </a:p>
          <a:p>
            <a:pPr marL="358775" lvl="1" indent="-176213">
              <a:buFontTx/>
              <a:buChar char="•"/>
            </a:pPr>
            <a:r>
              <a:rPr lang="it-IT" smtClean="0"/>
              <a:t>Sono previsti alcuni termini abbreviati, tra i quali: </a:t>
            </a:r>
          </a:p>
          <a:p>
            <a:pPr marL="541338" lvl="2">
              <a:buFont typeface="Arial" charset="0"/>
              <a:buChar char="−"/>
            </a:pPr>
            <a:r>
              <a:rPr lang="it-IT" sz="1200" smtClean="0"/>
              <a:t>1 anno per la prescrizione dell’azione di annullamento di un contratto; </a:t>
            </a:r>
          </a:p>
          <a:p>
            <a:pPr marL="541338" lvl="2">
              <a:buFont typeface="Arial" charset="0"/>
              <a:buChar char="−"/>
            </a:pPr>
            <a:r>
              <a:rPr lang="it-IT" sz="1200" smtClean="0"/>
              <a:t>2 mesi per le azioni in materia di società. </a:t>
            </a:r>
          </a:p>
          <a:p>
            <a:pPr marL="358775" lvl="1" indent="-176213">
              <a:buFontTx/>
              <a:buChar char="•"/>
            </a:pPr>
            <a:r>
              <a:rPr lang="it-IT" smtClean="0"/>
              <a:t>Generalmente, il periodo di prescrizione comincia a decorrere dal momento in cui la parte ha avuto o avrebbe potuto avere conoscenza dell’inadempimento o dell’illecito, salvo specifiche disposizioni di legge. </a:t>
            </a:r>
          </a:p>
          <a:p>
            <a:pPr marL="358775" lvl="1" indent="-176213">
              <a:buFontTx/>
              <a:buChar char="•"/>
            </a:pPr>
            <a:r>
              <a:rPr lang="it-IT" smtClean="0"/>
              <a:t>La prescrizione si interrompe, ai sensi dell’art. 203 del c.c. russo, mediante:</a:t>
            </a:r>
          </a:p>
          <a:p>
            <a:pPr marL="541338" lvl="2">
              <a:buFont typeface="Arial" charset="0"/>
              <a:buChar char="−"/>
            </a:pPr>
            <a:r>
              <a:rPr lang="it-IT" sz="1200" smtClean="0"/>
              <a:t>una domanda giudiziale; o </a:t>
            </a:r>
          </a:p>
          <a:p>
            <a:pPr marL="541338" lvl="2">
              <a:buFont typeface="Arial" charset="0"/>
              <a:buChar char="−"/>
            </a:pPr>
            <a:r>
              <a:rPr lang="it-IT" sz="1200" smtClean="0"/>
              <a:t>un riconoscimento di debito da parte del debitore.</a:t>
            </a:r>
            <a:endParaRPr lang="it-IT" sz="1200" b="1" smtClean="0"/>
          </a:p>
          <a:p>
            <a:pPr marL="358775" lvl="1" indent="-176213">
              <a:buFontTx/>
              <a:buChar char="•"/>
            </a:pPr>
            <a:endParaRPr lang="de-DE" smtClean="0"/>
          </a:p>
        </p:txBody>
      </p:sp>
      <p:pic>
        <p:nvPicPr>
          <p:cNvPr id="2989059" name="Picture 5" descr="flagge-russland"/>
          <p:cNvPicPr>
            <a:picLocks noChangeAspect="1" noChangeArrowheads="1"/>
          </p:cNvPicPr>
          <p:nvPr/>
        </p:nvPicPr>
        <p:blipFill>
          <a:blip r:embed="rId3"/>
          <a:srcRect/>
          <a:stretch>
            <a:fillRect/>
          </a:stretch>
        </p:blipFill>
        <p:spPr bwMode="auto">
          <a:xfrm>
            <a:off x="7442200" y="692150"/>
            <a:ext cx="1090613" cy="7270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1105" name="Rectangle 2"/>
          <p:cNvSpPr>
            <a:spLocks noGrp="1" noChangeArrowheads="1"/>
          </p:cNvSpPr>
          <p:nvPr>
            <p:ph type="title" idx="4294967295"/>
          </p:nvPr>
        </p:nvSpPr>
        <p:spPr/>
        <p:txBody>
          <a:bodyPr/>
          <a:lstStyle/>
          <a:p>
            <a:r>
              <a:rPr lang="de-DE" smtClean="0"/>
              <a:t>6.1. </a:t>
            </a:r>
            <a:r>
              <a:rPr lang="de-DE" i="1" smtClean="0"/>
              <a:t>FOCUS</a:t>
            </a:r>
            <a:r>
              <a:rPr lang="de-DE" smtClean="0"/>
              <a:t> PAESE: RUSSIA</a:t>
            </a:r>
          </a:p>
        </p:txBody>
      </p:sp>
      <p:sp>
        <p:nvSpPr>
          <p:cNvPr id="2991106" name="Textplatzhalter 9"/>
          <p:cNvSpPr>
            <a:spLocks noGrp="1"/>
          </p:cNvSpPr>
          <p:nvPr>
            <p:ph type="body" sz="quarter" idx="4294967295"/>
          </p:nvPr>
        </p:nvSpPr>
        <p:spPr>
          <a:xfrm>
            <a:off x="250825" y="1773238"/>
            <a:ext cx="8642350" cy="4608512"/>
          </a:xfrm>
        </p:spPr>
        <p:txBody>
          <a:bodyPr/>
          <a:lstStyle/>
          <a:p>
            <a:pPr marL="180975" indent="-180975">
              <a:buClr>
                <a:schemeClr val="accent1"/>
              </a:buClr>
              <a:buFont typeface="Wingdings" pitchFamily="2" charset="2"/>
              <a:buChar char="§"/>
            </a:pPr>
            <a:r>
              <a:rPr lang="it-IT" sz="1200" b="1" smtClean="0"/>
              <a:t>Procedimenti cautelari</a:t>
            </a:r>
          </a:p>
          <a:p>
            <a:pPr marL="358775" lvl="1" indent="-176213">
              <a:buFontTx/>
              <a:buChar char="•"/>
            </a:pPr>
            <a:r>
              <a:rPr lang="it-IT" sz="1200" smtClean="0"/>
              <a:t>L’ordinamento russo prevede la possibilità di ottenere la concessione di misure cautelari volte a tutelare il creditore:</a:t>
            </a:r>
          </a:p>
          <a:p>
            <a:pPr marL="541338" lvl="2">
              <a:buFont typeface="Arial" charset="0"/>
              <a:buChar char="−"/>
            </a:pPr>
            <a:r>
              <a:rPr lang="it-IT" sz="1200" i="1" smtClean="0"/>
              <a:t>ante causam </a:t>
            </a:r>
            <a:r>
              <a:rPr lang="it-IT" sz="1200" smtClean="0"/>
              <a:t>(solamente in materia commerciale);</a:t>
            </a:r>
          </a:p>
          <a:p>
            <a:pPr marL="541338" lvl="2">
              <a:buFont typeface="Arial" charset="0"/>
              <a:buChar char="−"/>
            </a:pPr>
            <a:r>
              <a:rPr lang="it-IT" sz="1200" smtClean="0"/>
              <a:t>in corso di causa. </a:t>
            </a:r>
          </a:p>
          <a:p>
            <a:pPr marL="358775" lvl="1" indent="-176213">
              <a:buFontTx/>
              <a:buChar char="•"/>
            </a:pPr>
            <a:r>
              <a:rPr lang="it-IT" sz="1200" smtClean="0"/>
              <a:t>Tali provvedimenti possono essere concessi sia dalle Corti commerciali, sia dalle Corti di generale giurisdizione. </a:t>
            </a:r>
          </a:p>
          <a:p>
            <a:pPr marL="358775" lvl="1" indent="-176213">
              <a:buFontTx/>
              <a:buChar char="•"/>
            </a:pPr>
            <a:r>
              <a:rPr lang="it-IT" sz="1200" smtClean="0"/>
              <a:t>Le misure cautelari maggiormente utilizzate sono:</a:t>
            </a:r>
          </a:p>
          <a:p>
            <a:pPr marL="541338" lvl="2">
              <a:buFont typeface="Arial" charset="0"/>
              <a:buChar char="−"/>
            </a:pPr>
            <a:r>
              <a:rPr lang="it-IT" sz="1200" smtClean="0"/>
              <a:t>il sequestro di somme di denaro o altri beni del debitore;</a:t>
            </a:r>
          </a:p>
          <a:p>
            <a:pPr marL="541338" lvl="2">
              <a:buFont typeface="Arial" charset="0"/>
              <a:buChar char="−"/>
            </a:pPr>
            <a:r>
              <a:rPr lang="it-IT" sz="1200" smtClean="0"/>
              <a:t>l’inibitoria al debitore o a terzi di compiere atti incidenti sull’oggetto della controversia;</a:t>
            </a:r>
          </a:p>
          <a:p>
            <a:pPr marL="541338" lvl="2">
              <a:buFont typeface="Arial" charset="0"/>
              <a:buChar char="−"/>
            </a:pPr>
            <a:r>
              <a:rPr lang="it-IT" sz="1200" smtClean="0"/>
              <a:t>gli ordini di compiere determinati atti al fine di conservare beni deperibili o evitare danni agli stessi;</a:t>
            </a:r>
          </a:p>
          <a:p>
            <a:pPr marL="541338" lvl="2">
              <a:buFont typeface="Arial" charset="0"/>
              <a:buChar char="−"/>
            </a:pPr>
            <a:r>
              <a:rPr lang="it-IT" sz="1200" smtClean="0"/>
              <a:t>la sospensione degli atti esecutivi.</a:t>
            </a:r>
          </a:p>
          <a:p>
            <a:pPr marL="358775" lvl="1" indent="-176213">
              <a:buFontTx/>
              <a:buChar char="•"/>
            </a:pPr>
            <a:r>
              <a:rPr lang="it-IT" sz="1200" smtClean="0"/>
              <a:t>Generalmente, la concessione di misure cautelari è subordinata alla prestazione di una idonea garanzia da parte del creditore. </a:t>
            </a:r>
          </a:p>
          <a:p>
            <a:pPr marL="358775" lvl="1" indent="-176213">
              <a:buFontTx/>
              <a:buChar char="•"/>
            </a:pPr>
            <a:r>
              <a:rPr lang="it-IT" sz="1200" smtClean="0"/>
              <a:t>Nel concedere le misure cautelari il giudice fissa un termine, non superiore a 15 giorni, entro il quale la parte interessata deve dare avvio a una procedura ordinaria.</a:t>
            </a:r>
          </a:p>
          <a:p>
            <a:pPr marL="358775" lvl="1" indent="-176213">
              <a:buFontTx/>
              <a:buChar char="•"/>
            </a:pPr>
            <a:r>
              <a:rPr lang="it-IT" sz="1200" smtClean="0"/>
              <a:t>Misure cautelari </a:t>
            </a:r>
            <a:r>
              <a:rPr lang="it-IT" sz="1200" i="1" smtClean="0"/>
              <a:t>ante causam</a:t>
            </a:r>
            <a:r>
              <a:rPr lang="it-IT" sz="1200" smtClean="0"/>
              <a:t> possono essere concesse inoltre in connessione:</a:t>
            </a:r>
          </a:p>
          <a:p>
            <a:pPr marL="541338" lvl="2">
              <a:buFont typeface="Arial" charset="0"/>
              <a:buChar char="−"/>
            </a:pPr>
            <a:r>
              <a:rPr lang="it-IT" sz="1200" smtClean="0"/>
              <a:t>a una controversia oggetto di un arbitrato commerciale internazionale; e</a:t>
            </a:r>
          </a:p>
          <a:p>
            <a:pPr marL="541338" lvl="2">
              <a:buFont typeface="Arial" charset="0"/>
              <a:buChar char="−"/>
            </a:pPr>
            <a:r>
              <a:rPr lang="it-IT" sz="1200" smtClean="0"/>
              <a:t>a una lite pendente presso un tribunale straniero, qualora sia in vigore un accordo internazionale.</a:t>
            </a:r>
          </a:p>
          <a:p>
            <a:pPr marL="180975" indent="-180975">
              <a:buClr>
                <a:schemeClr val="accent1"/>
              </a:buClr>
              <a:buFont typeface="Wingdings" pitchFamily="2" charset="2"/>
              <a:buChar char="§"/>
            </a:pPr>
            <a:r>
              <a:rPr lang="it-IT" sz="1200" b="1" smtClean="0"/>
              <a:t>Procedimenti sommari d’ingiunzione</a:t>
            </a:r>
          </a:p>
          <a:p>
            <a:pPr marL="358775" lvl="1" indent="-176213">
              <a:buFontTx/>
              <a:buChar char="•"/>
            </a:pPr>
            <a:r>
              <a:rPr lang="it-IT" sz="1200" smtClean="0">
                <a:ea typeface="Calibri" pitchFamily="34" charset="0"/>
                <a:cs typeface="Times New Roman" pitchFamily="18" charset="0"/>
              </a:rPr>
              <a:t>L’ordinamento russo non prevede alcun tipo di provvedimento analogo all’ingiunzione di pagamento previsto dalla legge italiana</a:t>
            </a:r>
            <a:r>
              <a:rPr lang="it-IT" sz="1200" smtClean="0"/>
              <a:t>.</a:t>
            </a:r>
          </a:p>
        </p:txBody>
      </p:sp>
    </p:spTree>
  </p:cSld>
  <p:clrMapOvr>
    <a:masterClrMapping/>
  </p:clrMapOvr>
  <p:transition>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3153" name="Rectangle 2"/>
          <p:cNvSpPr>
            <a:spLocks noGrp="1" noChangeArrowheads="1"/>
          </p:cNvSpPr>
          <p:nvPr>
            <p:ph type="title" idx="4294967295"/>
          </p:nvPr>
        </p:nvSpPr>
        <p:spPr/>
        <p:txBody>
          <a:bodyPr/>
          <a:lstStyle/>
          <a:p>
            <a:r>
              <a:rPr lang="de-DE" smtClean="0"/>
              <a:t>6.1. </a:t>
            </a:r>
            <a:r>
              <a:rPr lang="de-DE" i="1" smtClean="0"/>
              <a:t>FOCUS</a:t>
            </a:r>
            <a:r>
              <a:rPr lang="de-DE" smtClean="0"/>
              <a:t> PAESE: RUSSIA</a:t>
            </a:r>
          </a:p>
        </p:txBody>
      </p:sp>
      <p:sp>
        <p:nvSpPr>
          <p:cNvPr id="2993154" name="Textplatzhalter 9"/>
          <p:cNvSpPr>
            <a:spLocks noGrp="1"/>
          </p:cNvSpPr>
          <p:nvPr>
            <p:ph type="body" sz="quarter" idx="4294967295"/>
          </p:nvPr>
        </p:nvSpPr>
        <p:spPr/>
        <p:txBody>
          <a:bodyPr/>
          <a:lstStyle/>
          <a:p>
            <a:pPr marL="180975" indent="-180975">
              <a:lnSpc>
                <a:spcPct val="90000"/>
              </a:lnSpc>
              <a:spcBef>
                <a:spcPts val="300"/>
              </a:spcBef>
              <a:buClr>
                <a:schemeClr val="accent1"/>
              </a:buClr>
              <a:buFont typeface="Wingdings" pitchFamily="2" charset="2"/>
              <a:buChar char="§"/>
            </a:pPr>
            <a:r>
              <a:rPr lang="it-IT" sz="1400" b="1" smtClean="0"/>
              <a:t>Procedimenti ordinari</a:t>
            </a:r>
          </a:p>
          <a:p>
            <a:pPr marL="358775" lvl="1" indent="-176213">
              <a:lnSpc>
                <a:spcPct val="90000"/>
              </a:lnSpc>
              <a:spcBef>
                <a:spcPts val="300"/>
              </a:spcBef>
              <a:buFontTx/>
              <a:buChar char="•"/>
            </a:pPr>
            <a:r>
              <a:rPr lang="it-IT" smtClean="0"/>
              <a:t>L’organizzazione della giustizia civile russa si distingue in due livelli: </a:t>
            </a:r>
          </a:p>
          <a:p>
            <a:pPr marL="541338" lvl="2">
              <a:lnSpc>
                <a:spcPct val="90000"/>
              </a:lnSpc>
              <a:spcBef>
                <a:spcPts val="300"/>
              </a:spcBef>
              <a:buFont typeface="Arial" charset="0"/>
              <a:buChar char="−"/>
            </a:pPr>
            <a:r>
              <a:rPr lang="it-IT" sz="1200" i="1" smtClean="0"/>
              <a:t>Arbitrazh Courts</a:t>
            </a:r>
            <a:r>
              <a:rPr lang="it-IT" sz="1200" smtClean="0"/>
              <a:t>, competenti in materia commerciale;</a:t>
            </a:r>
          </a:p>
          <a:p>
            <a:pPr marL="541338" lvl="2">
              <a:lnSpc>
                <a:spcPct val="90000"/>
              </a:lnSpc>
              <a:spcBef>
                <a:spcPts val="300"/>
              </a:spcBef>
              <a:buFont typeface="Arial" charset="0"/>
              <a:buChar char="−"/>
            </a:pPr>
            <a:r>
              <a:rPr lang="it-IT" sz="1200" smtClean="0"/>
              <a:t>Corti di generale giurisdizione, con competenza in tutte le altre materie.</a:t>
            </a:r>
          </a:p>
          <a:p>
            <a:pPr marL="358775" lvl="1" indent="-176213">
              <a:lnSpc>
                <a:spcPct val="90000"/>
              </a:lnSpc>
              <a:spcBef>
                <a:spcPts val="300"/>
              </a:spcBef>
              <a:buFontTx/>
              <a:buChar char="•"/>
            </a:pPr>
            <a:r>
              <a:rPr lang="it-IT" smtClean="0"/>
              <a:t>Il procedimento ordinario ha inizio con il deposito di un ricorso, che deve contenere, </a:t>
            </a:r>
            <a:r>
              <a:rPr lang="it-IT" i="1" smtClean="0"/>
              <a:t>inter alia, </a:t>
            </a:r>
            <a:r>
              <a:rPr lang="it-IT" smtClean="0"/>
              <a:t>l’indicazione:</a:t>
            </a:r>
          </a:p>
          <a:p>
            <a:pPr marL="541338" lvl="2">
              <a:lnSpc>
                <a:spcPct val="90000"/>
              </a:lnSpc>
              <a:spcBef>
                <a:spcPts val="300"/>
              </a:spcBef>
              <a:buFont typeface="Arial" charset="0"/>
              <a:buChar char="−"/>
            </a:pPr>
            <a:r>
              <a:rPr lang="it-IT" sz="1200" smtClean="0"/>
              <a:t>dell’ufficio giudiziario;</a:t>
            </a:r>
          </a:p>
          <a:p>
            <a:pPr marL="541338" lvl="2">
              <a:lnSpc>
                <a:spcPct val="90000"/>
              </a:lnSpc>
              <a:spcBef>
                <a:spcPts val="300"/>
              </a:spcBef>
              <a:buFont typeface="Arial" charset="0"/>
              <a:buChar char="−"/>
            </a:pPr>
            <a:r>
              <a:rPr lang="it-IT" sz="1200" smtClean="0"/>
              <a:t>dell’attore e del convenuto;</a:t>
            </a:r>
          </a:p>
          <a:p>
            <a:pPr marL="541338" lvl="2">
              <a:lnSpc>
                <a:spcPct val="90000"/>
              </a:lnSpc>
              <a:spcBef>
                <a:spcPts val="300"/>
              </a:spcBef>
              <a:buFont typeface="Arial" charset="0"/>
              <a:buChar char="−"/>
            </a:pPr>
            <a:r>
              <a:rPr lang="it-IT" sz="1200" smtClean="0"/>
              <a:t>della cosa oggetto della domanda;</a:t>
            </a:r>
          </a:p>
          <a:p>
            <a:pPr marL="541338" lvl="2">
              <a:lnSpc>
                <a:spcPct val="90000"/>
              </a:lnSpc>
              <a:spcBef>
                <a:spcPts val="300"/>
              </a:spcBef>
              <a:buFont typeface="Arial" charset="0"/>
              <a:buChar char="−"/>
            </a:pPr>
            <a:r>
              <a:rPr lang="it-IT" sz="1200" smtClean="0"/>
              <a:t>dei fatti e degli elementi di diritto costituenti le ragioni della domanda;</a:t>
            </a:r>
          </a:p>
          <a:p>
            <a:pPr marL="541338" lvl="2">
              <a:lnSpc>
                <a:spcPct val="90000"/>
              </a:lnSpc>
              <a:spcBef>
                <a:spcPts val="300"/>
              </a:spcBef>
              <a:buFont typeface="Arial" charset="0"/>
              <a:buChar char="−"/>
            </a:pPr>
            <a:r>
              <a:rPr lang="it-IT" sz="1200" smtClean="0"/>
              <a:t>del valore della causa;</a:t>
            </a:r>
          </a:p>
          <a:p>
            <a:pPr marL="541338" lvl="2">
              <a:lnSpc>
                <a:spcPct val="90000"/>
              </a:lnSpc>
              <a:spcBef>
                <a:spcPts val="300"/>
              </a:spcBef>
              <a:buFont typeface="Arial" charset="0"/>
              <a:buChar char="−"/>
            </a:pPr>
            <a:r>
              <a:rPr lang="it-IT" sz="1200" smtClean="0"/>
              <a:t>dei documenti offerti in comunicazione.</a:t>
            </a:r>
            <a:r>
              <a:rPr lang="it-IT" smtClean="0"/>
              <a:t> </a:t>
            </a:r>
          </a:p>
          <a:p>
            <a:pPr marL="358775" lvl="1" indent="-176213">
              <a:lnSpc>
                <a:spcPct val="90000"/>
              </a:lnSpc>
              <a:spcBef>
                <a:spcPts val="300"/>
              </a:spcBef>
              <a:buFontTx/>
              <a:buChar char="•"/>
            </a:pPr>
            <a:r>
              <a:rPr lang="it-IT" smtClean="0"/>
              <a:t>Il ricorso viene accettato dalla Corte e successivamente notificato al convenuto a cura della cancelleria, unitamente a un decreto con il quale il giudice stabilisce gli adempimenti ai quali le parti devono ottemperare per dare corso al giudizio (ad es. presentare le prove, presentare le argomentazioni, ecc). </a:t>
            </a:r>
          </a:p>
          <a:p>
            <a:pPr marL="358775" lvl="1" indent="-176213">
              <a:lnSpc>
                <a:spcPct val="90000"/>
              </a:lnSpc>
              <a:spcBef>
                <a:spcPts val="300"/>
              </a:spcBef>
              <a:buFontTx/>
              <a:buChar char="•"/>
            </a:pPr>
            <a:r>
              <a:rPr lang="it-IT" smtClean="0"/>
              <a:t>Nel termine stabilito dal giudice, il convenuto può presentare una comparsa di costituzione e risposta, nella quale può:</a:t>
            </a:r>
          </a:p>
          <a:p>
            <a:pPr marL="541338" lvl="2">
              <a:lnSpc>
                <a:spcPct val="90000"/>
              </a:lnSpc>
              <a:spcBef>
                <a:spcPts val="300"/>
              </a:spcBef>
              <a:buFont typeface="Arial" charset="0"/>
              <a:buChar char="−"/>
            </a:pPr>
            <a:r>
              <a:rPr lang="it-IT" sz="1200" smtClean="0"/>
              <a:t>sollevare eccezioni alla domanda attorea;</a:t>
            </a:r>
          </a:p>
          <a:p>
            <a:pPr marL="541338" lvl="2">
              <a:lnSpc>
                <a:spcPct val="90000"/>
              </a:lnSpc>
              <a:spcBef>
                <a:spcPts val="300"/>
              </a:spcBef>
              <a:buFont typeface="Arial" charset="0"/>
              <a:buChar char="−"/>
            </a:pPr>
            <a:r>
              <a:rPr lang="it-IT" sz="1200" smtClean="0"/>
              <a:t>offrire prove a sostegno delle proprie argomentazioni;</a:t>
            </a:r>
          </a:p>
          <a:p>
            <a:pPr marL="541338" lvl="2">
              <a:lnSpc>
                <a:spcPct val="90000"/>
              </a:lnSpc>
              <a:spcBef>
                <a:spcPts val="300"/>
              </a:spcBef>
              <a:buFont typeface="Arial" charset="0"/>
              <a:buChar char="−"/>
            </a:pPr>
            <a:r>
              <a:rPr lang="it-IT" sz="1200" smtClean="0"/>
              <a:t>proporre domande riconvenzionali.</a:t>
            </a:r>
          </a:p>
        </p:txBody>
      </p:sp>
    </p:spTree>
  </p:cSld>
  <p:clrMapOvr>
    <a:masterClrMapping/>
  </p:clrMapOvr>
  <p:transition>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5201" name="Rectangle 2"/>
          <p:cNvSpPr>
            <a:spLocks noGrp="1" noChangeArrowheads="1"/>
          </p:cNvSpPr>
          <p:nvPr>
            <p:ph type="title" idx="4294967295"/>
          </p:nvPr>
        </p:nvSpPr>
        <p:spPr/>
        <p:txBody>
          <a:bodyPr/>
          <a:lstStyle/>
          <a:p>
            <a:r>
              <a:rPr lang="de-DE" smtClean="0"/>
              <a:t>6.1. </a:t>
            </a:r>
            <a:r>
              <a:rPr lang="de-DE" i="1" smtClean="0"/>
              <a:t>FOCUS</a:t>
            </a:r>
            <a:r>
              <a:rPr lang="de-DE" smtClean="0"/>
              <a:t> PAESE: RUSSIA</a:t>
            </a:r>
          </a:p>
        </p:txBody>
      </p:sp>
      <p:sp>
        <p:nvSpPr>
          <p:cNvPr id="2995202" name="Textplatzhalter 9"/>
          <p:cNvSpPr>
            <a:spLocks noGrp="1"/>
          </p:cNvSpPr>
          <p:nvPr>
            <p:ph type="body" sz="quarter" idx="4294967295"/>
          </p:nvPr>
        </p:nvSpPr>
        <p:spPr/>
        <p:txBody>
          <a:bodyPr/>
          <a:lstStyle/>
          <a:p>
            <a:pPr marL="180975" indent="-180975">
              <a:buClr>
                <a:schemeClr val="accent1"/>
              </a:buClr>
              <a:buFont typeface="Wingdings" pitchFamily="2" charset="2"/>
              <a:buChar char="§"/>
            </a:pPr>
            <a:r>
              <a:rPr lang="it-IT" sz="1400" b="1" smtClean="0"/>
              <a:t>Procedimenti ordinari</a:t>
            </a:r>
          </a:p>
          <a:p>
            <a:pPr marL="358775" lvl="1" indent="-176213">
              <a:buFontTx/>
              <a:buChar char="•"/>
            </a:pPr>
            <a:r>
              <a:rPr lang="it-IT" smtClean="0"/>
              <a:t>Mezzi di impugnazione:</a:t>
            </a:r>
          </a:p>
          <a:p>
            <a:pPr marL="541338" lvl="2">
              <a:buFont typeface="Arial" charset="0"/>
              <a:buChar char="−"/>
            </a:pPr>
            <a:r>
              <a:rPr lang="it-IT" sz="1200" smtClean="0"/>
              <a:t>la sentenza di primo grado può essere impugnata entro 1 mese innanzi la Corte di secondo grado, se emessa da una Corte di generale giurisdizione, ovvero presso una </a:t>
            </a:r>
            <a:r>
              <a:rPr lang="it-IT" sz="1200" i="1" smtClean="0"/>
              <a:t>Arbitrazh Court </a:t>
            </a:r>
            <a:r>
              <a:rPr lang="it-IT" sz="1200" smtClean="0"/>
              <a:t>d’Appello, se emessa da una </a:t>
            </a:r>
            <a:r>
              <a:rPr lang="it-IT" sz="1200" i="1" smtClean="0"/>
              <a:t>Arbitrazh Court</a:t>
            </a:r>
            <a:r>
              <a:rPr lang="it-IT" sz="1200" smtClean="0"/>
              <a:t>;</a:t>
            </a:r>
          </a:p>
          <a:p>
            <a:pPr marL="541338" lvl="2">
              <a:buFont typeface="Arial" charset="0"/>
              <a:buChar char="−"/>
            </a:pPr>
            <a:r>
              <a:rPr lang="it-IT" sz="1200" smtClean="0"/>
              <a:t>la sentenza di secondo grado può essere impugnata davanti alla Corte di Cassazione, entro il termine di 6 mesi dalla pubblicazione della sentenza;</a:t>
            </a:r>
          </a:p>
          <a:p>
            <a:pPr marL="541338" lvl="2">
              <a:buFont typeface="Arial" charset="0"/>
              <a:buChar char="−"/>
            </a:pPr>
            <a:r>
              <a:rPr lang="it-IT" sz="1200" smtClean="0"/>
              <a:t>è previsto un quarto grado di giudizio, di competenza della Suprema </a:t>
            </a:r>
            <a:r>
              <a:rPr lang="it-IT" sz="1200" i="1" smtClean="0"/>
              <a:t>Arbitrazh Court </a:t>
            </a:r>
            <a:r>
              <a:rPr lang="it-IT" sz="1200" smtClean="0"/>
              <a:t>della Federazione russa in materia commerciale, e del Presidio della Corte Suprema della Federazione russa nelle altre materie. Tali Corti possono procedere alla revisione della sentenza in casi estremamente limitati, ad esempio la violazione di diritti umani o di libertà fondamentali.</a:t>
            </a:r>
          </a:p>
          <a:p>
            <a:pPr marL="358775" lvl="1" indent="-176213">
              <a:buFontTx/>
              <a:buChar char="•"/>
            </a:pPr>
            <a:r>
              <a:rPr lang="it-IT" smtClean="0"/>
              <a:t>La durata media dei procedimenti:</a:t>
            </a:r>
          </a:p>
          <a:p>
            <a:pPr marL="541338" lvl="2">
              <a:buFont typeface="Arial" charset="0"/>
              <a:buChar char="−"/>
            </a:pPr>
            <a:r>
              <a:rPr lang="it-IT" sz="1200" smtClean="0"/>
              <a:t>di primo grado è di circa 1 mese;</a:t>
            </a:r>
          </a:p>
          <a:p>
            <a:pPr marL="541338" lvl="2">
              <a:buFont typeface="Arial" charset="0"/>
              <a:buChar char="−"/>
            </a:pPr>
            <a:r>
              <a:rPr lang="it-IT" sz="1200" smtClean="0"/>
              <a:t>di gravame è di circa 2 mesi.</a:t>
            </a:r>
          </a:p>
        </p:txBody>
      </p:sp>
    </p:spTree>
  </p:cSld>
  <p:clrMapOvr>
    <a:masterClrMapping/>
  </p:clrMapOvr>
  <p:transition>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7249" name="Rectangle 2"/>
          <p:cNvSpPr>
            <a:spLocks noGrp="1" noChangeArrowheads="1"/>
          </p:cNvSpPr>
          <p:nvPr>
            <p:ph type="title" idx="4294967295"/>
          </p:nvPr>
        </p:nvSpPr>
        <p:spPr/>
        <p:txBody>
          <a:bodyPr/>
          <a:lstStyle/>
          <a:p>
            <a:r>
              <a:rPr lang="de-DE" smtClean="0"/>
              <a:t>6.1. </a:t>
            </a:r>
            <a:r>
              <a:rPr lang="de-DE" i="1" smtClean="0"/>
              <a:t>FOCUS</a:t>
            </a:r>
            <a:r>
              <a:rPr lang="de-DE" smtClean="0"/>
              <a:t> PAESE: RUSSIA</a:t>
            </a:r>
          </a:p>
        </p:txBody>
      </p:sp>
      <p:sp>
        <p:nvSpPr>
          <p:cNvPr id="2997250" name="Textplatzhalter 9"/>
          <p:cNvSpPr>
            <a:spLocks noGrp="1"/>
          </p:cNvSpPr>
          <p:nvPr>
            <p:ph type="body" sz="quarter" idx="4294967295"/>
          </p:nvPr>
        </p:nvSpPr>
        <p:spPr>
          <a:xfrm>
            <a:off x="250825" y="1773238"/>
            <a:ext cx="8642350" cy="4679950"/>
          </a:xfrm>
        </p:spPr>
        <p:txBody>
          <a:bodyPr/>
          <a:lstStyle/>
          <a:p>
            <a:pPr marL="180975" indent="-180975">
              <a:buClr>
                <a:schemeClr val="accent1"/>
              </a:buClr>
              <a:buFont typeface="Wingdings" pitchFamily="2" charset="2"/>
              <a:buChar char="§"/>
            </a:pPr>
            <a:r>
              <a:rPr lang="it-IT" sz="1400" b="1" smtClean="0"/>
              <a:t>Ripartizione dell’onere della prova</a:t>
            </a:r>
          </a:p>
          <a:p>
            <a:pPr marL="358775" lvl="1" indent="-182563">
              <a:buFontTx/>
              <a:buChar char="•"/>
            </a:pPr>
            <a:r>
              <a:rPr lang="it-IT" smtClean="0"/>
              <a:t>Ai sensi della legge russa, ciascuna parte ha l’onere di provare i fatti a fondamento del diritto che intende far valere in giudizio. Dunque:</a:t>
            </a:r>
          </a:p>
          <a:p>
            <a:pPr marL="541338" lvl="2">
              <a:buFont typeface="Arial" charset="0"/>
              <a:buChar char="−"/>
            </a:pPr>
            <a:r>
              <a:rPr lang="it-IT" sz="1200" smtClean="0"/>
              <a:t>il creditore deve dimostrare i fatti costitutivi del credito vantato; </a:t>
            </a:r>
          </a:p>
          <a:p>
            <a:pPr marL="541338" lvl="2">
              <a:buFont typeface="Arial" charset="0"/>
              <a:buChar char="−"/>
            </a:pPr>
            <a:r>
              <a:rPr lang="it-IT" sz="1200" smtClean="0"/>
              <a:t>il debitore deve provare i fatti estintivi, impeditivi o modificativi della pretesa altrui. </a:t>
            </a:r>
          </a:p>
          <a:p>
            <a:pPr marL="358775" lvl="1" indent="-182563">
              <a:buFontTx/>
              <a:buChar char="•"/>
            </a:pPr>
            <a:r>
              <a:rPr lang="it-IT" smtClean="0"/>
              <a:t>I mezzi di prova ammessi sono, tra gli altri:</a:t>
            </a:r>
          </a:p>
          <a:p>
            <a:pPr marL="541338" lvl="2">
              <a:buFont typeface="Arial" charset="0"/>
              <a:buChar char="−"/>
            </a:pPr>
            <a:r>
              <a:rPr lang="it-IT" sz="1200" smtClean="0"/>
              <a:t>le prove documentali;</a:t>
            </a:r>
          </a:p>
          <a:p>
            <a:pPr marL="541338" lvl="2">
              <a:buFont typeface="Arial" charset="0"/>
              <a:buChar char="−"/>
            </a:pPr>
            <a:r>
              <a:rPr lang="it-IT" sz="1200" smtClean="0"/>
              <a:t>le testimonianze (esclusivamente orali);</a:t>
            </a:r>
          </a:p>
          <a:p>
            <a:pPr marL="541338" lvl="2">
              <a:buFont typeface="Arial" charset="0"/>
              <a:buChar char="−"/>
            </a:pPr>
            <a:r>
              <a:rPr lang="it-IT" sz="1200" smtClean="0"/>
              <a:t>l’interrogatorio delle parti;</a:t>
            </a:r>
          </a:p>
          <a:p>
            <a:pPr marL="541338" lvl="2">
              <a:buFont typeface="Arial" charset="0"/>
              <a:buChar char="−"/>
            </a:pPr>
            <a:r>
              <a:rPr lang="it-IT" sz="1200" smtClean="0"/>
              <a:t>la perizia. </a:t>
            </a:r>
          </a:p>
          <a:p>
            <a:pPr marL="358775" lvl="1" indent="-182563">
              <a:buFontTx/>
              <a:buChar char="•"/>
            </a:pPr>
            <a:r>
              <a:rPr lang="it-IT" smtClean="0"/>
              <a:t>Tutti i documenti presentati in giudizio devono essere prodotti in originale o in copie autentiche e, se in lingua straniera, devono essere tradotti e certificati da un notaio. </a:t>
            </a:r>
          </a:p>
          <a:p>
            <a:pPr marL="358775" lvl="1" indent="-182563">
              <a:buFontTx/>
              <a:buChar char="•"/>
            </a:pPr>
            <a:r>
              <a:rPr lang="it-IT" smtClean="0"/>
              <a:t>Le perizie tecniche ordinate dal giudice sono assunte in forma scritta e, ove necessario, mediante audizione del perito. </a:t>
            </a:r>
          </a:p>
          <a:p>
            <a:pPr marL="358775" lvl="1" indent="-182563">
              <a:buFontTx/>
              <a:buChar char="•"/>
            </a:pPr>
            <a:r>
              <a:rPr lang="it-IT" smtClean="0"/>
              <a:t>La procedura russa non prevede l’istituto della </a:t>
            </a:r>
            <a:r>
              <a:rPr lang="it-IT" i="1" smtClean="0"/>
              <a:t>disclosure</a:t>
            </a:r>
            <a:r>
              <a:rPr lang="it-IT" smtClean="0"/>
              <a:t>, dunque non vige alcun obbligo di esibire documenti alla controparte. Tuttavia il giudice può ordinare l’esibizione di specifici documenti:</a:t>
            </a:r>
          </a:p>
          <a:p>
            <a:pPr marL="541338" lvl="2">
              <a:buFont typeface="Arial" charset="0"/>
              <a:buChar char="−"/>
            </a:pPr>
            <a:r>
              <a:rPr lang="it-IT" sz="1200" smtClean="0"/>
              <a:t>su istanza di parte;</a:t>
            </a:r>
          </a:p>
          <a:p>
            <a:pPr marL="541338" lvl="2">
              <a:buFont typeface="Arial" charset="0"/>
              <a:buChar char="−"/>
            </a:pPr>
            <a:r>
              <a:rPr lang="it-IT" sz="1200" smtClean="0"/>
              <a:t>d’ufficio, solamente in circostanze specifiche.</a:t>
            </a:r>
            <a:endParaRPr lang="de-DE" sz="1200" smtClean="0"/>
          </a:p>
        </p:txBody>
      </p:sp>
    </p:spTree>
  </p:cSld>
  <p:clrMapOvr>
    <a:masterClrMapping/>
  </p:clrMapOvr>
  <p:transition>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9297" name="Rectangle 2"/>
          <p:cNvSpPr>
            <a:spLocks noGrp="1" noChangeArrowheads="1"/>
          </p:cNvSpPr>
          <p:nvPr>
            <p:ph type="title" idx="4294967295"/>
          </p:nvPr>
        </p:nvSpPr>
        <p:spPr/>
        <p:txBody>
          <a:bodyPr/>
          <a:lstStyle/>
          <a:p>
            <a:r>
              <a:rPr lang="de-DE" smtClean="0"/>
              <a:t>6.1. </a:t>
            </a:r>
            <a:r>
              <a:rPr lang="de-DE" i="1" smtClean="0"/>
              <a:t>FOCUS</a:t>
            </a:r>
            <a:r>
              <a:rPr lang="de-DE" smtClean="0"/>
              <a:t> PAESE: RUSSIA</a:t>
            </a:r>
          </a:p>
        </p:txBody>
      </p:sp>
      <p:sp>
        <p:nvSpPr>
          <p:cNvPr id="2999298" name="Textplatzhalter 9"/>
          <p:cNvSpPr>
            <a:spLocks noGrp="1"/>
          </p:cNvSpPr>
          <p:nvPr>
            <p:ph type="body" sz="quarter" idx="4294967295"/>
          </p:nvPr>
        </p:nvSpPr>
        <p:spPr>
          <a:xfrm>
            <a:off x="250825" y="1773238"/>
            <a:ext cx="8642350" cy="3455987"/>
          </a:xfrm>
        </p:spPr>
        <p:txBody>
          <a:bodyPr/>
          <a:lstStyle/>
          <a:p>
            <a:pPr marL="180975" indent="-180975">
              <a:lnSpc>
                <a:spcPct val="95000"/>
              </a:lnSpc>
              <a:buClr>
                <a:schemeClr val="accent1"/>
              </a:buClr>
              <a:buFont typeface="Wingdings" pitchFamily="2" charset="2"/>
              <a:buChar char="§"/>
            </a:pPr>
            <a:r>
              <a:rPr lang="it-IT" sz="1400" b="1" smtClean="0"/>
              <a:t>Spese processuali</a:t>
            </a:r>
          </a:p>
          <a:p>
            <a:pPr marL="358775" lvl="1" indent="-176213">
              <a:lnSpc>
                <a:spcPct val="95000"/>
              </a:lnSpc>
              <a:buFontTx/>
              <a:buChar char="•"/>
            </a:pPr>
            <a:r>
              <a:rPr lang="it-IT" smtClean="0"/>
              <a:t>Le spese processuali, in via generale, sono a carico della parte soccombente. </a:t>
            </a:r>
          </a:p>
          <a:p>
            <a:pPr marL="623888" lvl="2" indent="-174625">
              <a:lnSpc>
                <a:spcPct val="95000"/>
              </a:lnSpc>
              <a:buFont typeface="Arial" charset="0"/>
              <a:buChar char="−"/>
            </a:pPr>
            <a:r>
              <a:rPr lang="it-IT" sz="1200" smtClean="0"/>
              <a:t>la parte vittoriosa può dunque ripetere le spese di lite e gli onorari del proprio avvocato, se l’importo dell’onorario è considerato dal giudice ragionevole. </a:t>
            </a:r>
          </a:p>
          <a:p>
            <a:pPr marL="623888" lvl="2" indent="-174625">
              <a:lnSpc>
                <a:spcPct val="95000"/>
              </a:lnSpc>
              <a:buFont typeface="Arial" charset="0"/>
              <a:buChar char="−"/>
            </a:pPr>
            <a:r>
              <a:rPr lang="it-IT" sz="1200" smtClean="0"/>
              <a:t>il giudice può tuttavia disporre la compensazione delle spese a carico di entrambe le parti, in particolare qualora:</a:t>
            </a:r>
          </a:p>
          <a:p>
            <a:pPr marL="808038" lvl="3" indent="-182563">
              <a:lnSpc>
                <a:spcPct val="95000"/>
              </a:lnSpc>
              <a:buFontTx/>
              <a:buChar char="•"/>
            </a:pPr>
            <a:r>
              <a:rPr lang="it-IT" smtClean="0"/>
              <a:t>vi sia una soccombenza reciproca;</a:t>
            </a:r>
          </a:p>
          <a:p>
            <a:pPr marL="808038" lvl="3" indent="-182563">
              <a:lnSpc>
                <a:spcPct val="95000"/>
              </a:lnSpc>
              <a:buFontTx/>
              <a:buChar char="•"/>
            </a:pPr>
            <a:r>
              <a:rPr lang="it-IT" smtClean="0"/>
              <a:t>una parte, abusando dei suoi diritti processuali, abbia provocato un ritardo ingiustificato alla conclusione del processo. </a:t>
            </a:r>
          </a:p>
          <a:p>
            <a:pPr marL="358775" lvl="1" indent="-176213">
              <a:lnSpc>
                <a:spcPct val="95000"/>
              </a:lnSpc>
              <a:buFontTx/>
              <a:buChar char="•"/>
            </a:pPr>
            <a:r>
              <a:rPr lang="it-IT" smtClean="0"/>
              <a:t>La legittimità di un patto di quota lite è molto controversa:</a:t>
            </a:r>
          </a:p>
          <a:p>
            <a:pPr marL="623888" lvl="2" indent="-174625">
              <a:lnSpc>
                <a:spcPct val="95000"/>
              </a:lnSpc>
              <a:buFont typeface="Arial" charset="0"/>
              <a:buChar char="−"/>
            </a:pPr>
            <a:r>
              <a:rPr lang="it-IT" sz="1200" smtClean="0"/>
              <a:t>ai sensi dell’art. 16.3 del Codice deontologico degli avvocati, il professionista e il cliente possono stipulare un accordo con il quale il pagamento delle competenze è condizionato all’esito di una controversia, qualora essa verta su diritti reali;</a:t>
            </a:r>
          </a:p>
          <a:p>
            <a:pPr marL="623888" lvl="2" indent="-174625">
              <a:lnSpc>
                <a:spcPct val="95000"/>
              </a:lnSpc>
              <a:buFont typeface="Arial" charset="0"/>
              <a:buChar char="−"/>
            </a:pPr>
            <a:r>
              <a:rPr lang="it-IT" sz="1200" smtClean="0"/>
              <a:t>la giurisprudenza della Corte Costituzionale della Federazione Russa è, tuttavia, orientata ad escludere in via generale la validità di patto di quota lite in quanto in contrasto con i principi generali del diritto russo.</a:t>
            </a:r>
          </a:p>
        </p:txBody>
      </p:sp>
    </p:spTree>
  </p:cSld>
  <p:clrMapOvr>
    <a:masterClrMapping/>
  </p:clrMapOvr>
  <p:transition>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1345" name="Rectangle 2"/>
          <p:cNvSpPr>
            <a:spLocks noGrp="1" noChangeArrowheads="1"/>
          </p:cNvSpPr>
          <p:nvPr>
            <p:ph type="title" idx="4294967295"/>
          </p:nvPr>
        </p:nvSpPr>
        <p:spPr/>
        <p:txBody>
          <a:bodyPr/>
          <a:lstStyle/>
          <a:p>
            <a:r>
              <a:rPr lang="de-DE" smtClean="0"/>
              <a:t>6.1. </a:t>
            </a:r>
            <a:r>
              <a:rPr lang="de-DE" i="1" smtClean="0"/>
              <a:t>FOCUS</a:t>
            </a:r>
            <a:r>
              <a:rPr lang="de-DE" smtClean="0"/>
              <a:t> PAESE: RUSSIA</a:t>
            </a:r>
          </a:p>
        </p:txBody>
      </p:sp>
      <p:sp>
        <p:nvSpPr>
          <p:cNvPr id="3001346" name="Textplatzhalter 9"/>
          <p:cNvSpPr>
            <a:spLocks noGrp="1"/>
          </p:cNvSpPr>
          <p:nvPr>
            <p:ph type="body" sz="quarter" idx="4294967295"/>
          </p:nvPr>
        </p:nvSpPr>
        <p:spPr>
          <a:xfrm>
            <a:off x="250825" y="1773238"/>
            <a:ext cx="8642350" cy="3455987"/>
          </a:xfrm>
        </p:spPr>
        <p:txBody>
          <a:bodyPr/>
          <a:lstStyle/>
          <a:p>
            <a:pPr marL="180975" indent="-180975">
              <a:lnSpc>
                <a:spcPct val="95000"/>
              </a:lnSpc>
              <a:buClr>
                <a:schemeClr val="accent1"/>
              </a:buClr>
              <a:buFont typeface="Wingdings" pitchFamily="2" charset="2"/>
              <a:buChar char="§"/>
            </a:pPr>
            <a:r>
              <a:rPr lang="it-IT" sz="1400" b="1" smtClean="0"/>
              <a:t>Esecutorietà della sentenza</a:t>
            </a:r>
          </a:p>
          <a:p>
            <a:pPr marL="358775" lvl="1" indent="-176213" algn="just">
              <a:lnSpc>
                <a:spcPct val="95000"/>
              </a:lnSpc>
              <a:buFontTx/>
              <a:buChar char="•"/>
            </a:pPr>
            <a:r>
              <a:rPr lang="it-IT" smtClean="0"/>
              <a:t>Ai sensi dell’art. 210 del c.p.c russo e dell’art. 181.1 del Codice di procedura delle </a:t>
            </a:r>
            <a:r>
              <a:rPr lang="it-IT" i="1" smtClean="0"/>
              <a:t>Arbitrazh Courts:</a:t>
            </a:r>
          </a:p>
          <a:p>
            <a:pPr marL="541338" lvl="2" algn="just">
              <a:lnSpc>
                <a:spcPct val="95000"/>
              </a:lnSpc>
              <a:buFont typeface="Arial" charset="0"/>
              <a:buChar char="−"/>
            </a:pPr>
            <a:r>
              <a:rPr lang="it-IT" sz="1200" smtClean="0"/>
              <a:t>la sentenza di primo grado in materia civile o commerciale non è immediatamente esecutiva, ma lo diviene soltanto dopo il suo passaggio in giudicato, ossia dopo 1 mese (salvo specifiche disposizioni di legge) dalla sua pronuncia, in difetto di proposizione di appello;</a:t>
            </a:r>
          </a:p>
          <a:p>
            <a:pPr marL="541338" lvl="2" algn="just">
              <a:lnSpc>
                <a:spcPct val="95000"/>
              </a:lnSpc>
              <a:buFont typeface="Arial" charset="0"/>
              <a:buChar char="−"/>
            </a:pPr>
            <a:r>
              <a:rPr lang="it-IT" sz="1200" smtClean="0"/>
              <a:t>il giudice che ha emesso la decisione, su istanza della parte vittoriosa, può, comunque, disporre la provvisoria esecutività della sentenza di primo grado qualora vi sia il pericolo che un ritardo provochi un grave pregiudizio alla parte o ne renda impossibile l’esecuzione per la sussistenza di circostanze eccezionali (art. 212.1 c.p.c. e art. 182.3 del Codice di procedura delle </a:t>
            </a:r>
            <a:r>
              <a:rPr lang="it-IT" sz="1200" i="1" smtClean="0"/>
              <a:t>Arbitrazh Courts</a:t>
            </a:r>
            <a:r>
              <a:rPr lang="it-IT" sz="1200" smtClean="0"/>
              <a:t>);</a:t>
            </a:r>
          </a:p>
          <a:p>
            <a:pPr marL="541338" lvl="2" algn="just">
              <a:lnSpc>
                <a:spcPct val="95000"/>
              </a:lnSpc>
              <a:buFont typeface="Arial" charset="0"/>
              <a:buChar char="−"/>
            </a:pPr>
            <a:r>
              <a:rPr lang="it-IT" sz="1200" smtClean="0"/>
              <a:t>ai sensi dell’art. 209.1 c.p.c. e dell’art. 180.1 del Codice di procedura delle </a:t>
            </a:r>
            <a:r>
              <a:rPr lang="it-IT" sz="1200" i="1" smtClean="0"/>
              <a:t>Arbitrazh Courts</a:t>
            </a:r>
            <a:r>
              <a:rPr lang="it-IT" sz="1200" smtClean="0"/>
              <a:t>, le sentenze di secondo grado sono immediatamente esecutive;</a:t>
            </a:r>
          </a:p>
          <a:p>
            <a:pPr marL="541338" lvl="2" algn="just">
              <a:lnSpc>
                <a:spcPct val="95000"/>
              </a:lnSpc>
              <a:buFont typeface="Arial" charset="0"/>
              <a:buChar char="−"/>
            </a:pPr>
            <a:r>
              <a:rPr lang="it-IT" sz="1200" smtClean="0"/>
              <a:t>le sentenze emesse dalla Suprema </a:t>
            </a:r>
            <a:r>
              <a:rPr lang="it-IT" sz="1200" i="1" smtClean="0"/>
              <a:t>Arbitrazh Court</a:t>
            </a:r>
            <a:r>
              <a:rPr lang="it-IT" sz="1200" smtClean="0"/>
              <a:t> della Federazione Russa in materia commerciale e dalla Corte specializzata in materia di diritti di proprietà intellettuale, inoltre, sono immediatamente esecutive.</a:t>
            </a:r>
          </a:p>
          <a:p>
            <a:pPr marL="180975" indent="-180975" algn="just">
              <a:lnSpc>
                <a:spcPct val="95000"/>
              </a:lnSpc>
              <a:buClr>
                <a:schemeClr val="accent1"/>
              </a:buClr>
              <a:buFont typeface="Wingdings" pitchFamily="2" charset="2"/>
              <a:buChar char="§"/>
            </a:pPr>
            <a:r>
              <a:rPr lang="it-IT" sz="1400" b="1" smtClean="0"/>
              <a:t>Sospensione della provvisoria esecuzione</a:t>
            </a:r>
          </a:p>
          <a:p>
            <a:pPr marL="358775" lvl="1" indent="-176213">
              <a:lnSpc>
                <a:spcPct val="95000"/>
              </a:lnSpc>
              <a:buFontTx/>
              <a:buChar char="•"/>
            </a:pPr>
            <a:r>
              <a:rPr lang="it-IT" smtClean="0"/>
              <a:t>In difetto di norme che prevedono l’esecutorietà automatica della sentenza di primo grado, la parte soccombente può differire l’inizio dell’esecuzione a suo carico promuovendo l’impugnazione. </a:t>
            </a:r>
          </a:p>
          <a:p>
            <a:pPr marL="358775" lvl="1" indent="-176213">
              <a:lnSpc>
                <a:spcPct val="95000"/>
              </a:lnSpc>
              <a:buFontTx/>
              <a:buChar char="•"/>
            </a:pPr>
            <a:r>
              <a:rPr lang="it-IT" smtClean="0"/>
              <a:t>Resta salva la possibilità per il creditore di chiedere al giudice di primo grado la concessione della provvisoria esecuzione della sentenza nelle more del giudizio di appello.</a:t>
            </a:r>
          </a:p>
        </p:txBody>
      </p:sp>
    </p:spTree>
  </p:cSld>
  <p:clrMapOvr>
    <a:masterClrMapping/>
  </p:clrMapOvr>
  <p:transition>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3393" name="Rectangle 2"/>
          <p:cNvSpPr>
            <a:spLocks noGrp="1" noChangeArrowheads="1"/>
          </p:cNvSpPr>
          <p:nvPr>
            <p:ph type="title" idx="4294967295"/>
          </p:nvPr>
        </p:nvSpPr>
        <p:spPr/>
        <p:txBody>
          <a:bodyPr/>
          <a:lstStyle/>
          <a:p>
            <a:r>
              <a:rPr lang="de-DE" smtClean="0"/>
              <a:t>6.1. </a:t>
            </a:r>
            <a:r>
              <a:rPr lang="de-DE" i="1" smtClean="0"/>
              <a:t>FOCUS</a:t>
            </a:r>
            <a:r>
              <a:rPr lang="de-DE" smtClean="0"/>
              <a:t> PAESE: RUSSIA</a:t>
            </a:r>
          </a:p>
        </p:txBody>
      </p:sp>
      <p:sp>
        <p:nvSpPr>
          <p:cNvPr id="3003394" name="Textplatzhalter 9"/>
          <p:cNvSpPr>
            <a:spLocks noGrp="1"/>
          </p:cNvSpPr>
          <p:nvPr>
            <p:ph type="body" sz="quarter" idx="4294967295"/>
          </p:nvPr>
        </p:nvSpPr>
        <p:spPr>
          <a:xfrm>
            <a:off x="250825" y="1773238"/>
            <a:ext cx="8642350" cy="3455987"/>
          </a:xfrm>
        </p:spPr>
        <p:txBody>
          <a:bodyPr/>
          <a:lstStyle/>
          <a:p>
            <a:pPr marL="180975" indent="-180975">
              <a:lnSpc>
                <a:spcPct val="90000"/>
              </a:lnSpc>
              <a:spcBef>
                <a:spcPts val="300"/>
              </a:spcBef>
              <a:buClr>
                <a:schemeClr val="accent1"/>
              </a:buClr>
              <a:buFont typeface="Wingdings" pitchFamily="2" charset="2"/>
              <a:buChar char="§"/>
            </a:pPr>
            <a:r>
              <a:rPr lang="it-IT" sz="1400" b="1" smtClean="0"/>
              <a:t>Adempimenti propedeutici all’esecuzione</a:t>
            </a:r>
          </a:p>
          <a:p>
            <a:pPr marL="358775" lvl="1" indent="-176213">
              <a:lnSpc>
                <a:spcPct val="90000"/>
              </a:lnSpc>
              <a:spcBef>
                <a:spcPts val="300"/>
              </a:spcBef>
              <a:buFontTx/>
              <a:buChar char="•"/>
            </a:pPr>
            <a:r>
              <a:rPr lang="it-IT" smtClean="0"/>
              <a:t>La parte soccombente ha 7 giorni per adempiere spontaneamente alla sentenza. </a:t>
            </a:r>
          </a:p>
          <a:p>
            <a:pPr marL="358775" lvl="1" indent="-176213">
              <a:lnSpc>
                <a:spcPct val="90000"/>
              </a:lnSpc>
              <a:spcBef>
                <a:spcPts val="300"/>
              </a:spcBef>
              <a:buFontTx/>
              <a:buChar char="•"/>
            </a:pPr>
            <a:r>
              <a:rPr lang="it-IT" smtClean="0"/>
              <a:t>Qualora essa non adempia spontaneamente:</a:t>
            </a:r>
          </a:p>
          <a:p>
            <a:pPr marL="541338" lvl="2">
              <a:lnSpc>
                <a:spcPct val="90000"/>
              </a:lnSpc>
              <a:spcBef>
                <a:spcPts val="300"/>
              </a:spcBef>
              <a:buFont typeface="Arial" charset="0"/>
              <a:buChar char="−"/>
            </a:pPr>
            <a:r>
              <a:rPr lang="it-IT" sz="1200" smtClean="0"/>
              <a:t>la parte interessata deve chiedere l’apposizione della formula esecutiva al giudice competente per la domanda di merito;</a:t>
            </a:r>
          </a:p>
          <a:p>
            <a:pPr marL="541338" lvl="2">
              <a:lnSpc>
                <a:spcPct val="90000"/>
              </a:lnSpc>
              <a:spcBef>
                <a:spcPts val="300"/>
              </a:spcBef>
              <a:buFont typeface="Arial" charset="0"/>
              <a:buChar char="−"/>
            </a:pPr>
            <a:r>
              <a:rPr lang="it-IT" sz="1200" smtClean="0"/>
              <a:t>ottenuto il provvedimento che autorizza l’esecuzione, il creditore potrà ricorrere all’ufficiale giudiziario per dare avvio alla fase esecutiva mediante il pignoramento di beni mobili o immobili del debitore;</a:t>
            </a:r>
          </a:p>
          <a:p>
            <a:pPr marL="541338" lvl="2">
              <a:lnSpc>
                <a:spcPct val="90000"/>
              </a:lnSpc>
              <a:spcBef>
                <a:spcPts val="300"/>
              </a:spcBef>
              <a:buFont typeface="Arial" charset="0"/>
              <a:buChar char="−"/>
            </a:pPr>
            <a:r>
              <a:rPr lang="it-IT" sz="1200" smtClean="0"/>
              <a:t>è possibile inoltre procedere a un pignoramento presso terzi.</a:t>
            </a:r>
          </a:p>
        </p:txBody>
      </p:sp>
    </p:spTree>
  </p:cSld>
  <p:clrMapOvr>
    <a:masterClrMapping/>
  </p:clrMapOvr>
  <p:transition>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5441" name="Rectangle 2"/>
          <p:cNvSpPr>
            <a:spLocks noGrp="1" noChangeArrowheads="1"/>
          </p:cNvSpPr>
          <p:nvPr>
            <p:ph type="title" idx="4294967295"/>
          </p:nvPr>
        </p:nvSpPr>
        <p:spPr/>
        <p:txBody>
          <a:bodyPr/>
          <a:lstStyle/>
          <a:p>
            <a:r>
              <a:rPr lang="de-DE" smtClean="0"/>
              <a:t>6.1. </a:t>
            </a:r>
            <a:r>
              <a:rPr lang="de-DE" i="1" smtClean="0"/>
              <a:t>FOCUS</a:t>
            </a:r>
            <a:r>
              <a:rPr lang="de-DE" smtClean="0"/>
              <a:t> PAESE: RUSSIA</a:t>
            </a:r>
          </a:p>
        </p:txBody>
      </p:sp>
      <p:sp>
        <p:nvSpPr>
          <p:cNvPr id="3005442" name="Textplatzhalter 9"/>
          <p:cNvSpPr>
            <a:spLocks noGrp="1"/>
          </p:cNvSpPr>
          <p:nvPr>
            <p:ph type="body" sz="quarter" idx="4294967295"/>
          </p:nvPr>
        </p:nvSpPr>
        <p:spPr>
          <a:xfrm>
            <a:off x="250825" y="1773238"/>
            <a:ext cx="8642350" cy="3455987"/>
          </a:xfrm>
        </p:spPr>
        <p:txBody>
          <a:bodyPr/>
          <a:lstStyle/>
          <a:p>
            <a:pPr marL="180975" indent="-180975">
              <a:lnSpc>
                <a:spcPct val="90000"/>
              </a:lnSpc>
              <a:spcBef>
                <a:spcPts val="300"/>
              </a:spcBef>
              <a:buClr>
                <a:schemeClr val="accent1"/>
              </a:buClr>
              <a:buFont typeface="Wingdings" pitchFamily="2" charset="2"/>
              <a:buChar char="§"/>
            </a:pPr>
            <a:r>
              <a:rPr lang="it-IT" sz="1400" b="1" smtClean="0"/>
              <a:t>Procedimenti di riconoscimento ed esecuzione dei provvedimenti stranieri</a:t>
            </a:r>
          </a:p>
          <a:p>
            <a:pPr marL="358775" lvl="1" indent="-176213" algn="just">
              <a:lnSpc>
                <a:spcPct val="90000"/>
              </a:lnSpc>
              <a:spcBef>
                <a:spcPts val="300"/>
              </a:spcBef>
              <a:buFontTx/>
              <a:buChar char="•"/>
            </a:pPr>
            <a:r>
              <a:rPr lang="it-IT" smtClean="0"/>
              <a:t>La Russia ha sottoscritto numerose Convenzioni internazionali sul mutuo riconoscimento delle sentenze e la cooperazione giudiziaria, nonché circa 40 accordi bilaterali nella stessa materia. </a:t>
            </a:r>
          </a:p>
          <a:p>
            <a:pPr marL="358775" lvl="1" indent="-176213" algn="just">
              <a:lnSpc>
                <a:spcPct val="90000"/>
              </a:lnSpc>
              <a:spcBef>
                <a:spcPts val="300"/>
              </a:spcBef>
              <a:buFontTx/>
              <a:buChar char="•"/>
            </a:pPr>
            <a:r>
              <a:rPr lang="it-IT" smtClean="0"/>
              <a:t>Ove non trovano applicazione le Convenzioni internazionali di cui sopra, il riconoscimento delle decisioni straniere è regolato dal Codice di procedura dell’</a:t>
            </a:r>
            <a:r>
              <a:rPr lang="it-IT" i="1" smtClean="0"/>
              <a:t>Arbitrazh Court</a:t>
            </a:r>
            <a:r>
              <a:rPr lang="it-IT" smtClean="0"/>
              <a:t>:</a:t>
            </a:r>
          </a:p>
          <a:p>
            <a:pPr marL="541338" lvl="2" algn="just">
              <a:lnSpc>
                <a:spcPct val="90000"/>
              </a:lnSpc>
              <a:spcBef>
                <a:spcPts val="300"/>
              </a:spcBef>
              <a:buFont typeface="Arial" charset="0"/>
              <a:buChar char="−"/>
            </a:pPr>
            <a:r>
              <a:rPr lang="it-IT" sz="1200" smtClean="0"/>
              <a:t>la parte interessata deve chiedere il riconoscimento e l’esecuzione della sentenza entro 3 anni dal suo passaggio in giudicato;</a:t>
            </a:r>
          </a:p>
          <a:p>
            <a:pPr marL="541338" lvl="2" algn="just">
              <a:lnSpc>
                <a:spcPct val="90000"/>
              </a:lnSpc>
              <a:spcBef>
                <a:spcPts val="300"/>
              </a:spcBef>
              <a:buFont typeface="Arial" charset="0"/>
              <a:buChar char="−"/>
            </a:pPr>
            <a:r>
              <a:rPr lang="it-IT" sz="1200" smtClean="0"/>
              <a:t>il giudizio di delibazione consiste nella verifica dei seguenti presupposti:</a:t>
            </a:r>
          </a:p>
          <a:p>
            <a:pPr marL="715963" lvl="3" indent="-174625" algn="just">
              <a:lnSpc>
                <a:spcPct val="90000"/>
              </a:lnSpc>
              <a:spcBef>
                <a:spcPts val="300"/>
              </a:spcBef>
              <a:buFontTx/>
              <a:buChar char="•"/>
            </a:pPr>
            <a:r>
              <a:rPr lang="it-IT" smtClean="0"/>
              <a:t>la decisione è definitiva secondo la legge del Paese in cui è stata emessa;</a:t>
            </a:r>
          </a:p>
          <a:p>
            <a:pPr marL="715963" lvl="3" indent="-174625" algn="just">
              <a:lnSpc>
                <a:spcPct val="90000"/>
              </a:lnSpc>
              <a:spcBef>
                <a:spcPts val="300"/>
              </a:spcBef>
              <a:buFontTx/>
              <a:buChar char="•"/>
            </a:pPr>
            <a:r>
              <a:rPr lang="it-IT" smtClean="0"/>
              <a:t>nel relativo giudizio, sono stati rispettati i diritti di difesa delle parti;</a:t>
            </a:r>
          </a:p>
          <a:p>
            <a:pPr marL="715963" lvl="3" indent="-174625" algn="just">
              <a:lnSpc>
                <a:spcPct val="90000"/>
              </a:lnSpc>
              <a:spcBef>
                <a:spcPts val="300"/>
              </a:spcBef>
              <a:buFontTx/>
              <a:buChar char="•"/>
            </a:pPr>
            <a:r>
              <a:rPr lang="it-IT" smtClean="0"/>
              <a:t>il giudice russo non aveva giurisdizione esclusiva;</a:t>
            </a:r>
          </a:p>
          <a:p>
            <a:pPr marL="715963" lvl="3" indent="-174625" algn="just">
              <a:lnSpc>
                <a:spcPct val="90000"/>
              </a:lnSpc>
              <a:spcBef>
                <a:spcPts val="300"/>
              </a:spcBef>
              <a:buFontTx/>
              <a:buChar char="•"/>
            </a:pPr>
            <a:r>
              <a:rPr lang="it-IT" smtClean="0"/>
              <a:t>la decisione non ha il medesimo oggetto e non è stata pronunciata fra le stesse parti tra le quali pende, o è stata pronunciata un’altra decisione da un giudice russo;</a:t>
            </a:r>
          </a:p>
          <a:p>
            <a:pPr marL="715963" lvl="3" indent="-174625" algn="just">
              <a:lnSpc>
                <a:spcPct val="90000"/>
              </a:lnSpc>
              <a:spcBef>
                <a:spcPts val="300"/>
              </a:spcBef>
              <a:buFontTx/>
              <a:buChar char="•"/>
            </a:pPr>
            <a:r>
              <a:rPr lang="it-IT" smtClean="0"/>
              <a:t>la decisione non è contraria all’ordine pubblico russo.</a:t>
            </a:r>
          </a:p>
          <a:p>
            <a:pPr marL="358775" lvl="1" indent="-176213" algn="just">
              <a:lnSpc>
                <a:spcPct val="90000"/>
              </a:lnSpc>
              <a:spcBef>
                <a:spcPts val="300"/>
              </a:spcBef>
              <a:buFontTx/>
              <a:buChar char="•"/>
            </a:pPr>
            <a:r>
              <a:rPr lang="it-IT" smtClean="0"/>
              <a:t>In assenza di un trattato internazionale tra la Russia e il Paese nel quale è stata emessa la decisione, il riconoscimento è subordinato al principio di reciprocità ed è spesso particolarmente complicato da ottenere.</a:t>
            </a:r>
          </a:p>
          <a:p>
            <a:pPr marL="358775" lvl="1" indent="-176213" algn="just">
              <a:lnSpc>
                <a:spcPct val="90000"/>
              </a:lnSpc>
              <a:spcBef>
                <a:spcPts val="300"/>
              </a:spcBef>
              <a:buFontTx/>
              <a:buChar char="•"/>
            </a:pPr>
            <a:r>
              <a:rPr lang="it-IT" smtClean="0">
                <a:cs typeface="Times New Roman" pitchFamily="18" charset="0"/>
              </a:rPr>
              <a:t>La Russia ha ratificato in data 24/08/1960 la Convenzione di New York del 1958 per il riconoscimento e l'esecuzione delle sentenze arbitrali straniere. Tale Convenzione si applica in Russia soltanto al riconoscimento e all’esecuzione di sentenze arbitrali emesse in Paesi con i quali viga il principio di reciprocità nel riconoscimento delle decisioni</a:t>
            </a:r>
            <a:r>
              <a:rPr lang="it-IT" smtClean="0">
                <a:solidFill>
                  <a:srgbClr val="000000"/>
                </a:solidFill>
                <a:latin typeface="Frutiger Light" pitchFamily="34" charset="0"/>
                <a:cs typeface="Times New Roman" pitchFamily="18" charset="0"/>
              </a:rPr>
              <a:t>.</a:t>
            </a:r>
          </a:p>
        </p:txBody>
      </p:sp>
    </p:spTree>
  </p:cSld>
  <p:clrMapOvr>
    <a:masterClrMapping/>
  </p:clrMapOvr>
  <p:transition>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7489" name="Rectangle 2"/>
          <p:cNvSpPr>
            <a:spLocks noGrp="1" noChangeArrowheads="1"/>
          </p:cNvSpPr>
          <p:nvPr>
            <p:ph type="title" idx="4294967295"/>
          </p:nvPr>
        </p:nvSpPr>
        <p:spPr/>
        <p:txBody>
          <a:bodyPr/>
          <a:lstStyle/>
          <a:p>
            <a:r>
              <a:rPr lang="de-DE" smtClean="0"/>
              <a:t>6.1. </a:t>
            </a:r>
            <a:r>
              <a:rPr lang="de-DE" i="1" smtClean="0"/>
              <a:t>FOCUS</a:t>
            </a:r>
            <a:r>
              <a:rPr lang="de-DE" smtClean="0"/>
              <a:t> PAESE: RUSSIA</a:t>
            </a:r>
          </a:p>
        </p:txBody>
      </p:sp>
      <p:sp>
        <p:nvSpPr>
          <p:cNvPr id="3007490" name="Textplatzhalter 9"/>
          <p:cNvSpPr>
            <a:spLocks noGrp="1"/>
          </p:cNvSpPr>
          <p:nvPr>
            <p:ph type="body" sz="quarter" idx="4294967295"/>
          </p:nvPr>
        </p:nvSpPr>
        <p:spPr>
          <a:xfrm>
            <a:off x="250825" y="1773238"/>
            <a:ext cx="8642350" cy="3455987"/>
          </a:xfrm>
        </p:spPr>
        <p:txBody>
          <a:bodyPr/>
          <a:lstStyle/>
          <a:p>
            <a:pPr marL="180975" indent="-180975">
              <a:lnSpc>
                <a:spcPct val="95000"/>
              </a:lnSpc>
              <a:spcBef>
                <a:spcPts val="300"/>
              </a:spcBef>
              <a:buClr>
                <a:schemeClr val="accent1"/>
              </a:buClr>
              <a:buFont typeface="Wingdings" pitchFamily="2" charset="2"/>
              <a:buChar char="§"/>
            </a:pPr>
            <a:r>
              <a:rPr lang="it-IT" sz="1400" b="1" smtClean="0"/>
              <a:t>Azione revocatoria</a:t>
            </a:r>
          </a:p>
          <a:p>
            <a:pPr marL="358775" lvl="1" indent="-176213">
              <a:lnSpc>
                <a:spcPct val="95000"/>
              </a:lnSpc>
              <a:spcBef>
                <a:spcPts val="300"/>
              </a:spcBef>
              <a:buFontTx/>
              <a:buChar char="•"/>
            </a:pPr>
            <a:r>
              <a:rPr lang="it-IT" smtClean="0"/>
              <a:t>Nell’ordinamento giuridico russo è prevista solamente un’azione revocatoria fallimentare, che può essere esperita dal curatore fallimentare in determinate circostanze. </a:t>
            </a:r>
          </a:p>
          <a:p>
            <a:pPr marL="358775" lvl="1" indent="-176213">
              <a:lnSpc>
                <a:spcPct val="95000"/>
              </a:lnSpc>
              <a:spcBef>
                <a:spcPts val="300"/>
              </a:spcBef>
              <a:buFontTx/>
              <a:buChar char="•"/>
            </a:pPr>
            <a:r>
              <a:rPr lang="it-IT" smtClean="0"/>
              <a:t>Mediante l’azione revocatoria fallimentare, possono essere resi inopponibili alla massa dei creditori:</a:t>
            </a:r>
          </a:p>
          <a:p>
            <a:pPr marL="541338" lvl="2" indent="-184150">
              <a:lnSpc>
                <a:spcPct val="95000"/>
              </a:lnSpc>
              <a:spcBef>
                <a:spcPts val="300"/>
              </a:spcBef>
              <a:buFont typeface="Arial" charset="0"/>
              <a:buChar char="−"/>
            </a:pPr>
            <a:r>
              <a:rPr lang="it-IT" sz="1200" smtClean="0"/>
              <a:t>gli atti di disposizione compiuti nei 6 mesi precedenti all’inizio delle procedure d’insolvenza, qualora da essi consegua un trattamento privilegiato nei confronti di uno dei creditori;</a:t>
            </a:r>
          </a:p>
          <a:p>
            <a:pPr marL="541338" lvl="2" indent="-184150">
              <a:lnSpc>
                <a:spcPct val="95000"/>
              </a:lnSpc>
              <a:spcBef>
                <a:spcPts val="300"/>
              </a:spcBef>
              <a:buFont typeface="Arial" charset="0"/>
              <a:buChar char="−"/>
            </a:pPr>
            <a:r>
              <a:rPr lang="it-IT" sz="1200" smtClean="0"/>
              <a:t>gli atti nei quali l’altra parte sia legata al debitore da particolari rapporti (ad es. parentela), qualora tali atti siano pregiudizievoli per i creditori;</a:t>
            </a:r>
          </a:p>
          <a:p>
            <a:pPr marL="541338" lvl="2" indent="-184150">
              <a:lnSpc>
                <a:spcPct val="95000"/>
              </a:lnSpc>
              <a:spcBef>
                <a:spcPts val="300"/>
              </a:spcBef>
              <a:buFont typeface="Arial" charset="0"/>
              <a:buChar char="−"/>
            </a:pPr>
            <a:r>
              <a:rPr lang="it-IT" sz="1200" smtClean="0"/>
              <a:t>gli atti che, in generale, hanno reso insolvente il debitore.</a:t>
            </a:r>
            <a:r>
              <a:rPr lang="it-IT" smtClean="0"/>
              <a:t> </a:t>
            </a:r>
          </a:p>
          <a:p>
            <a:pPr marL="358775" lvl="1" indent="-176213">
              <a:lnSpc>
                <a:spcPct val="95000"/>
              </a:lnSpc>
              <a:spcBef>
                <a:spcPts val="300"/>
              </a:spcBef>
              <a:buFontTx/>
              <a:buChar char="•"/>
            </a:pPr>
            <a:r>
              <a:rPr lang="it-IT" smtClean="0"/>
              <a:t>Sono inoltre soggetti a revocatoria gli atti compiuti nei 3 anni precedenti all’avvio della procedura concorsuale, </a:t>
            </a:r>
            <a:r>
              <a:rPr lang="it-IT" smtClean="0">
                <a:ea typeface="Calibri" pitchFamily="34" charset="0"/>
                <a:cs typeface="Times New Roman" pitchFamily="18" charset="0"/>
              </a:rPr>
              <a:t>qualora il debitore abbia agito con l’intenzione di pregiudicare i diritti dei creditori e il terzo avente causa fosse consapevole dell’intenzione del debitore</a:t>
            </a:r>
            <a:r>
              <a:rPr lang="it-IT" smtClean="0"/>
              <a:t>.</a:t>
            </a:r>
          </a:p>
          <a:p>
            <a:pPr marL="180975" indent="-180975">
              <a:lnSpc>
                <a:spcPct val="95000"/>
              </a:lnSpc>
              <a:spcBef>
                <a:spcPts val="300"/>
              </a:spcBef>
              <a:buClr>
                <a:schemeClr val="accent1"/>
              </a:buClr>
              <a:buFont typeface="Wingdings" pitchFamily="2" charset="2"/>
              <a:buChar char="§"/>
            </a:pPr>
            <a:r>
              <a:rPr lang="it-IT" sz="1400" b="1" smtClean="0"/>
              <a:t>Riserva di proprietà</a:t>
            </a:r>
          </a:p>
          <a:p>
            <a:pPr marL="358775" lvl="1" indent="-176213" algn="just">
              <a:lnSpc>
                <a:spcPct val="95000"/>
              </a:lnSpc>
              <a:spcBef>
                <a:spcPts val="300"/>
              </a:spcBef>
              <a:buFontTx/>
              <a:buChar char="•"/>
            </a:pPr>
            <a:r>
              <a:rPr lang="it-IT" smtClean="0"/>
              <a:t>L’art. 491 del c.c. russo regola l’istituto della riserva di proprietà:</a:t>
            </a:r>
          </a:p>
          <a:p>
            <a:pPr marL="541338" lvl="2" indent="-184150" algn="just">
              <a:lnSpc>
                <a:spcPct val="95000"/>
              </a:lnSpc>
              <a:spcBef>
                <a:spcPts val="300"/>
              </a:spcBef>
              <a:buFont typeface="Arial" charset="0"/>
              <a:buChar char="−"/>
            </a:pPr>
            <a:r>
              <a:rPr lang="it-IT" sz="1200" smtClean="0"/>
              <a:t>le parti hanno la possibilità di differire il trasferimento della proprietà al momento del pagamento integrale del prezzo; </a:t>
            </a:r>
          </a:p>
          <a:p>
            <a:pPr marL="541338" lvl="2" indent="-184150" algn="just">
              <a:lnSpc>
                <a:spcPct val="95000"/>
              </a:lnSpc>
              <a:spcBef>
                <a:spcPts val="300"/>
              </a:spcBef>
              <a:buFont typeface="Arial" charset="0"/>
              <a:buChar char="−"/>
            </a:pPr>
            <a:r>
              <a:rPr lang="it-IT" sz="1200" smtClean="0"/>
              <a:t>in presenza di un patto di riserva di proprietà, il compratore non ha il diritto di alienare il bene, o di disporne, prima del pagamento integrale del prezzo, salvo che la legge o il contratto non stabiliscano altrimenti;</a:t>
            </a:r>
          </a:p>
          <a:p>
            <a:pPr marL="541338" lvl="2" indent="-184150" algn="just">
              <a:lnSpc>
                <a:spcPct val="95000"/>
              </a:lnSpc>
              <a:spcBef>
                <a:spcPts val="300"/>
              </a:spcBef>
              <a:buFont typeface="Arial" charset="0"/>
              <a:buChar char="−"/>
            </a:pPr>
            <a:r>
              <a:rPr lang="it-IT" sz="1200" smtClean="0"/>
              <a:t>l’istituto della riserva di proprietà è tuttavia poco diffuso nella pratica.</a:t>
            </a:r>
          </a:p>
        </p:txBody>
      </p:sp>
    </p:spTree>
  </p:cSld>
  <p:clrMapOvr>
    <a:masterClrMapping/>
  </p:clrMapOvr>
  <p:transition>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9537" name="Rectangle 2"/>
          <p:cNvSpPr>
            <a:spLocks noGrp="1" noChangeArrowheads="1"/>
          </p:cNvSpPr>
          <p:nvPr>
            <p:ph type="title" idx="4294967295"/>
          </p:nvPr>
        </p:nvSpPr>
        <p:spPr/>
        <p:txBody>
          <a:bodyPr/>
          <a:lstStyle/>
          <a:p>
            <a:r>
              <a:rPr lang="de-DE" smtClean="0"/>
              <a:t>6.2. </a:t>
            </a:r>
            <a:r>
              <a:rPr lang="de-DE" i="1" smtClean="0"/>
              <a:t>FOCUS</a:t>
            </a:r>
            <a:r>
              <a:rPr lang="de-DE" smtClean="0"/>
              <a:t> PAESE: BRASILE</a:t>
            </a:r>
          </a:p>
        </p:txBody>
      </p:sp>
      <p:sp>
        <p:nvSpPr>
          <p:cNvPr id="3009538" name="Textplatzhalter 9"/>
          <p:cNvSpPr>
            <a:spLocks noGrp="1"/>
          </p:cNvSpPr>
          <p:nvPr>
            <p:ph type="body" sz="quarter" idx="4294967295"/>
          </p:nvPr>
        </p:nvSpPr>
        <p:spPr/>
        <p:txBody>
          <a:bodyPr/>
          <a:lstStyle/>
          <a:p>
            <a:pPr marL="180975" indent="-180975">
              <a:buClr>
                <a:schemeClr val="accent1"/>
              </a:buClr>
              <a:buFont typeface="Wingdings" pitchFamily="2" charset="2"/>
              <a:buChar char="§"/>
            </a:pPr>
            <a:r>
              <a:rPr lang="it-IT" sz="1400" b="1" smtClean="0"/>
              <a:t>Azione e prescrizione</a:t>
            </a:r>
          </a:p>
          <a:p>
            <a:pPr marL="358775" lvl="1" indent="-176213">
              <a:buFontTx/>
              <a:buChar char="•"/>
            </a:pPr>
            <a:r>
              <a:rPr lang="it-IT" smtClean="0"/>
              <a:t>In Brasile la prescrizione è disciplinata nel Capitolo V, Titolo IV del </a:t>
            </a:r>
            <a:r>
              <a:rPr lang="it-IT" i="1" smtClean="0"/>
              <a:t>Código Civil</a:t>
            </a:r>
            <a:r>
              <a:rPr lang="it-IT" smtClean="0"/>
              <a:t> (</a:t>
            </a:r>
            <a:r>
              <a:rPr lang="it-IT" i="1" smtClean="0"/>
              <a:t>Lei</a:t>
            </a:r>
            <a:r>
              <a:rPr lang="it-IT" smtClean="0"/>
              <a:t> n. 10.406 del 10/01/2002). </a:t>
            </a:r>
          </a:p>
          <a:p>
            <a:pPr marL="358775" lvl="1" indent="-176213">
              <a:buFontTx/>
              <a:buChar char="•"/>
            </a:pPr>
            <a:r>
              <a:rPr lang="it-IT" smtClean="0"/>
              <a:t>Ai sensi dell’art. 205 del c.c. brasiliano, il termine di prescrizione:</a:t>
            </a:r>
          </a:p>
          <a:p>
            <a:pPr marL="541338" lvl="2">
              <a:buFont typeface="Arial" charset="0"/>
              <a:buChar char="−"/>
            </a:pPr>
            <a:r>
              <a:rPr lang="it-IT" sz="1200" smtClean="0"/>
              <a:t>ordinario, è di 10 anni;</a:t>
            </a:r>
          </a:p>
          <a:p>
            <a:pPr marL="541338" lvl="2">
              <a:buFont typeface="Arial" charset="0"/>
              <a:buChar char="−"/>
            </a:pPr>
            <a:r>
              <a:rPr lang="it-IT" sz="1200" smtClean="0"/>
              <a:t>per il credito derivante da un contratto, è di 5 anni.</a:t>
            </a:r>
          </a:p>
          <a:p>
            <a:pPr marL="358775" lvl="1" indent="-176213">
              <a:buFontTx/>
              <a:buChar char="•"/>
            </a:pPr>
            <a:r>
              <a:rPr lang="it-IT" smtClean="0"/>
              <a:t>Sono inoltre previsti termini abbreviati di prescrizione per specifici diritti. Ad esempio:</a:t>
            </a:r>
          </a:p>
          <a:p>
            <a:pPr marL="541338" lvl="2">
              <a:buFont typeface="Arial" charset="0"/>
              <a:buChar char="−"/>
            </a:pPr>
            <a:r>
              <a:rPr lang="it-IT" sz="1200" smtClean="0"/>
              <a:t>nei contratti coi consumatori, la garanzia per i vizi del bene venduto si prescrive in 30 giorni se il bene è consumabile e in 60 giorni negli altri casi;</a:t>
            </a:r>
          </a:p>
          <a:p>
            <a:pPr marL="541338" lvl="2">
              <a:buFont typeface="Arial" charset="0"/>
              <a:buChar char="−"/>
            </a:pPr>
            <a:r>
              <a:rPr lang="it-IT" sz="1200" smtClean="0"/>
              <a:t>ai sensi dell’art. 206, comma 3 del c.c. brasiliano, il diritto al risarcimento per danni extracontrattuali si prescrive in 3 anni dall’illecito, così come il credito relativo a diritti di garanzia;</a:t>
            </a:r>
          </a:p>
          <a:p>
            <a:pPr marL="358775" lvl="1" indent="-176213">
              <a:buFontTx/>
              <a:buChar char="•"/>
            </a:pPr>
            <a:r>
              <a:rPr lang="it-IT" smtClean="0"/>
              <a:t>La prescrizione si interrompe con:</a:t>
            </a:r>
          </a:p>
          <a:p>
            <a:pPr marL="541338" lvl="2">
              <a:buFont typeface="Arial" charset="0"/>
              <a:buChar char="−"/>
            </a:pPr>
            <a:r>
              <a:rPr lang="it-IT" sz="1200" smtClean="0"/>
              <a:t>l’introduzione di un giudizio;</a:t>
            </a:r>
          </a:p>
          <a:p>
            <a:pPr marL="541338" lvl="2">
              <a:buFont typeface="Arial" charset="0"/>
              <a:buChar char="−"/>
            </a:pPr>
            <a:r>
              <a:rPr lang="it-IT" sz="1200" smtClean="0"/>
              <a:t>un atto di riconoscimento di debito da parte del debitore;</a:t>
            </a:r>
          </a:p>
          <a:p>
            <a:pPr marL="541338" lvl="2">
              <a:buFont typeface="Arial" charset="0"/>
              <a:buChar char="−"/>
            </a:pPr>
            <a:r>
              <a:rPr lang="it-IT" sz="1200" smtClean="0"/>
              <a:t>una diffida stragiudiziale ad adempiere, nella misura in cui sia possibile dare prova della sua ricezione da parte del debitore.</a:t>
            </a:r>
            <a:endParaRPr lang="de-DE" sz="1200" smtClean="0"/>
          </a:p>
        </p:txBody>
      </p:sp>
      <p:pic>
        <p:nvPicPr>
          <p:cNvPr id="3009539" name="Picture 5" descr="300px-Flag_of_Brazil"/>
          <p:cNvPicPr>
            <a:picLocks noChangeAspect="1" noChangeArrowheads="1"/>
          </p:cNvPicPr>
          <p:nvPr/>
        </p:nvPicPr>
        <p:blipFill>
          <a:blip r:embed="rId3"/>
          <a:srcRect/>
          <a:stretch>
            <a:fillRect/>
          </a:stretch>
        </p:blipFill>
        <p:spPr bwMode="auto">
          <a:xfrm>
            <a:off x="7475538" y="673100"/>
            <a:ext cx="1057275" cy="7397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1585" name="Rectangle 2"/>
          <p:cNvSpPr>
            <a:spLocks noGrp="1" noChangeArrowheads="1"/>
          </p:cNvSpPr>
          <p:nvPr>
            <p:ph type="title" idx="4294967295"/>
          </p:nvPr>
        </p:nvSpPr>
        <p:spPr/>
        <p:txBody>
          <a:bodyPr/>
          <a:lstStyle/>
          <a:p>
            <a:r>
              <a:rPr lang="de-DE" smtClean="0"/>
              <a:t>6.2. </a:t>
            </a:r>
            <a:r>
              <a:rPr lang="de-DE" i="1" smtClean="0"/>
              <a:t>FOCUS</a:t>
            </a:r>
            <a:r>
              <a:rPr lang="de-DE" smtClean="0"/>
              <a:t> PAESE: BRASILE</a:t>
            </a:r>
          </a:p>
        </p:txBody>
      </p:sp>
      <p:sp>
        <p:nvSpPr>
          <p:cNvPr id="3011586" name="Textplatzhalter 9"/>
          <p:cNvSpPr>
            <a:spLocks noGrp="1"/>
          </p:cNvSpPr>
          <p:nvPr>
            <p:ph type="body" sz="quarter" idx="4294967295"/>
          </p:nvPr>
        </p:nvSpPr>
        <p:spPr>
          <a:xfrm>
            <a:off x="250825" y="1773238"/>
            <a:ext cx="8642350" cy="4608512"/>
          </a:xfrm>
        </p:spPr>
        <p:txBody>
          <a:bodyPr/>
          <a:lstStyle/>
          <a:p>
            <a:pPr marL="180975" indent="-180975">
              <a:lnSpc>
                <a:spcPct val="95000"/>
              </a:lnSpc>
              <a:buClr>
                <a:schemeClr val="accent1"/>
              </a:buClr>
              <a:buFont typeface="Wingdings" pitchFamily="2" charset="2"/>
              <a:buChar char="§"/>
            </a:pPr>
            <a:r>
              <a:rPr lang="it-IT" sz="1400" b="1" smtClean="0"/>
              <a:t>Procedimenti cautelari</a:t>
            </a:r>
          </a:p>
          <a:p>
            <a:pPr marL="358775" lvl="1" indent="-176213">
              <a:lnSpc>
                <a:spcPct val="95000"/>
              </a:lnSpc>
              <a:buFontTx/>
              <a:buChar char="•"/>
            </a:pPr>
            <a:r>
              <a:rPr lang="it-IT" smtClean="0"/>
              <a:t>In Brasile è possibile ottenere la concessione di misure cautelari sia </a:t>
            </a:r>
            <a:r>
              <a:rPr lang="it-IT" i="1" smtClean="0"/>
              <a:t>ante causam</a:t>
            </a:r>
            <a:r>
              <a:rPr lang="it-IT" smtClean="0"/>
              <a:t> (in caso d’urgenza), sia in corso in causa.</a:t>
            </a:r>
          </a:p>
          <a:p>
            <a:pPr marL="358775" lvl="1" indent="-176213">
              <a:lnSpc>
                <a:spcPct val="95000"/>
              </a:lnSpc>
              <a:buFontTx/>
              <a:buChar char="•"/>
            </a:pPr>
            <a:r>
              <a:rPr lang="it-IT" smtClean="0"/>
              <a:t>L’art. 273 del c.p.c. brasiliano prevede che colui che invoca la tutela deve dimostrare l’esistenza dei seguenti presupposti:</a:t>
            </a:r>
          </a:p>
          <a:p>
            <a:pPr marL="541338" lvl="2">
              <a:lnSpc>
                <a:spcPct val="95000"/>
              </a:lnSpc>
              <a:buFont typeface="Arial" charset="0"/>
              <a:buChar char="−"/>
            </a:pPr>
            <a:r>
              <a:rPr lang="it-IT" sz="1200" smtClean="0"/>
              <a:t>il </a:t>
            </a:r>
            <a:r>
              <a:rPr lang="it-IT" sz="1200" i="1" smtClean="0"/>
              <a:t>fumus boni iuris</a:t>
            </a:r>
            <a:r>
              <a:rPr lang="it-IT" sz="1200" smtClean="0"/>
              <a:t>, ossia la verosimile fondatezza delle ragioni giuridiche fatte valere in giudizio;</a:t>
            </a:r>
          </a:p>
          <a:p>
            <a:pPr marL="541338" lvl="2">
              <a:lnSpc>
                <a:spcPct val="95000"/>
              </a:lnSpc>
              <a:buFont typeface="Arial" charset="0"/>
              <a:buChar char="−"/>
            </a:pPr>
            <a:r>
              <a:rPr lang="it-IT" sz="1200" smtClean="0"/>
              <a:t>il </a:t>
            </a:r>
            <a:r>
              <a:rPr lang="it-IT" sz="1200" i="1" smtClean="0"/>
              <a:t>periculum in mora</a:t>
            </a:r>
            <a:r>
              <a:rPr lang="it-IT" sz="1200" smtClean="0"/>
              <a:t>, ossia il rischio che un ritardo nell’accertamento del diritto possa provocare un pregiudizio irreparabile (o quasi irreparabile); e</a:t>
            </a:r>
          </a:p>
          <a:p>
            <a:pPr marL="541338" lvl="2">
              <a:lnSpc>
                <a:spcPct val="95000"/>
              </a:lnSpc>
              <a:buFont typeface="Arial" charset="0"/>
              <a:buChar char="−"/>
            </a:pPr>
            <a:r>
              <a:rPr lang="it-IT" sz="1200" smtClean="0"/>
              <a:t>l’abuso dei diritti di difesa o il manifesto intento del debitore di ritardare lo svolgimento del processo.</a:t>
            </a:r>
          </a:p>
          <a:p>
            <a:pPr marL="358775" lvl="1" indent="-176213">
              <a:lnSpc>
                <a:spcPct val="95000"/>
              </a:lnSpc>
              <a:buFontTx/>
              <a:buChar char="•"/>
            </a:pPr>
            <a:r>
              <a:rPr lang="it-IT" smtClean="0"/>
              <a:t>La domanda può essere proposta al giudice competente per la causa di merito anche con l’atto di citazione.</a:t>
            </a:r>
          </a:p>
          <a:p>
            <a:pPr marL="358775" lvl="1" indent="-176213">
              <a:lnSpc>
                <a:spcPct val="95000"/>
              </a:lnSpc>
              <a:buFontTx/>
              <a:buChar char="•"/>
            </a:pPr>
            <a:r>
              <a:rPr lang="it-IT" smtClean="0"/>
              <a:t>Ai sensi degli artt. 806 e 808 del c.p.c. brasiliano, la misura cautelare perde efficacia se non è eseguita entro 30 giorni dalla sua emissione oppure in caso di estinzione del processo di merito. </a:t>
            </a:r>
          </a:p>
          <a:p>
            <a:pPr marL="358775" lvl="1" indent="-176213">
              <a:lnSpc>
                <a:spcPct val="95000"/>
              </a:lnSpc>
              <a:buFontTx/>
              <a:buChar char="•"/>
            </a:pPr>
            <a:r>
              <a:rPr lang="it-IT" smtClean="0"/>
              <a:t>Inoltre, l’ordinamento brasiliano prevede ulteriori misure urgenti, mutuate dagli ordinamenti di </a:t>
            </a:r>
            <a:r>
              <a:rPr lang="it-IT" i="1" smtClean="0"/>
              <a:t>common law</a:t>
            </a:r>
            <a:r>
              <a:rPr lang="it-IT" smtClean="0"/>
              <a:t>; quali gli ordini di </a:t>
            </a:r>
            <a:r>
              <a:rPr lang="it-IT" i="1" smtClean="0"/>
              <a:t>mandamus</a:t>
            </a:r>
            <a:r>
              <a:rPr lang="it-IT" smtClean="0"/>
              <a:t>, individuali o collettivi, e gli </a:t>
            </a:r>
            <a:r>
              <a:rPr lang="it-IT" i="1" smtClean="0"/>
              <a:t>habeas corpus</a:t>
            </a:r>
            <a:r>
              <a:rPr lang="it-IT" smtClean="0"/>
              <a:t>.</a:t>
            </a:r>
          </a:p>
        </p:txBody>
      </p:sp>
    </p:spTree>
  </p:cSld>
  <p:clrMapOvr>
    <a:masterClrMapping/>
  </p:clrMapOvr>
  <p:transition>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3633" name="Rectangle 2"/>
          <p:cNvSpPr>
            <a:spLocks noGrp="1" noChangeArrowheads="1"/>
          </p:cNvSpPr>
          <p:nvPr>
            <p:ph type="title" idx="4294967295"/>
          </p:nvPr>
        </p:nvSpPr>
        <p:spPr/>
        <p:txBody>
          <a:bodyPr/>
          <a:lstStyle/>
          <a:p>
            <a:r>
              <a:rPr lang="de-DE" smtClean="0"/>
              <a:t>6.2. </a:t>
            </a:r>
            <a:r>
              <a:rPr lang="de-DE" i="1" smtClean="0"/>
              <a:t>FOCUS</a:t>
            </a:r>
            <a:r>
              <a:rPr lang="de-DE" smtClean="0"/>
              <a:t> PAESE: BRASILE</a:t>
            </a:r>
          </a:p>
        </p:txBody>
      </p:sp>
      <p:sp>
        <p:nvSpPr>
          <p:cNvPr id="3013634" name="Textplatzhalter 9"/>
          <p:cNvSpPr>
            <a:spLocks noGrp="1"/>
          </p:cNvSpPr>
          <p:nvPr>
            <p:ph type="body" sz="quarter" idx="4294967295"/>
          </p:nvPr>
        </p:nvSpPr>
        <p:spPr>
          <a:xfrm>
            <a:off x="250825" y="1700213"/>
            <a:ext cx="8642350" cy="4464050"/>
          </a:xfrm>
        </p:spPr>
        <p:txBody>
          <a:bodyPr/>
          <a:lstStyle/>
          <a:p>
            <a:pPr marL="180975" indent="-180975">
              <a:spcBef>
                <a:spcPts val="300"/>
              </a:spcBef>
              <a:buClr>
                <a:schemeClr val="accent1"/>
              </a:buClr>
              <a:buFont typeface="Wingdings" pitchFamily="2" charset="2"/>
              <a:buChar char="§"/>
            </a:pPr>
            <a:r>
              <a:rPr lang="it-IT" sz="1200" b="1" smtClean="0"/>
              <a:t>Procedimenti sommari di ingiunzione</a:t>
            </a:r>
          </a:p>
          <a:p>
            <a:pPr marL="358775" lvl="1" indent="-176213">
              <a:spcBef>
                <a:spcPts val="300"/>
              </a:spcBef>
              <a:buFontTx/>
              <a:buChar char="•"/>
            </a:pPr>
            <a:r>
              <a:rPr lang="it-IT" sz="1200" u="sng" smtClean="0"/>
              <a:t>Procedura sommaria per cause di modesta entità</a:t>
            </a:r>
            <a:r>
              <a:rPr lang="it-IT" sz="1200" smtClean="0"/>
              <a:t>: è regolata dall’art. 275 del c.p.c. brasiliano, e riguarda controversie con un valore inferiore a 60 volte il salario minimo mensile (attualmente pari a ca. BRL 670).</a:t>
            </a:r>
          </a:p>
          <a:p>
            <a:pPr marL="541338" lvl="2">
              <a:spcBef>
                <a:spcPts val="300"/>
              </a:spcBef>
              <a:buFont typeface="Arial" charset="0"/>
              <a:buChar char="−"/>
            </a:pPr>
            <a:r>
              <a:rPr lang="it-IT" sz="1200" smtClean="0"/>
              <a:t>Questo procedimento differisce dalla procedura ordinaria per il fatto che:</a:t>
            </a:r>
          </a:p>
          <a:p>
            <a:pPr marL="715963" lvl="3" indent="-174625">
              <a:spcBef>
                <a:spcPts val="300"/>
              </a:spcBef>
              <a:buFontTx/>
              <a:buChar char="•"/>
            </a:pPr>
            <a:r>
              <a:rPr lang="it-IT" smtClean="0"/>
              <a:t>le parti hanno l’onere di indicare specificatamente tutti i mezzi di prova di cui intendono avvalersi con l’atto introduttivo del giudizio;</a:t>
            </a:r>
          </a:p>
          <a:p>
            <a:pPr marL="715963" lvl="3" indent="-174625">
              <a:spcBef>
                <a:spcPts val="300"/>
              </a:spcBef>
              <a:buFontTx/>
              <a:buChar char="•"/>
            </a:pPr>
            <a:r>
              <a:rPr lang="it-IT" smtClean="0"/>
              <a:t>entro 30 giorni dall’inizio del processo, deve essere esperito un tentativo di conciliazione nel corso di un’udienza preliminare.</a:t>
            </a:r>
          </a:p>
          <a:p>
            <a:pPr marL="358775" lvl="1" indent="-176213">
              <a:spcBef>
                <a:spcPts val="300"/>
              </a:spcBef>
              <a:buFontTx/>
              <a:buChar char="•"/>
            </a:pPr>
            <a:r>
              <a:rPr lang="it-IT" sz="1200" i="1" u="sng" smtClean="0"/>
              <a:t>Ação Monitória</a:t>
            </a:r>
            <a:r>
              <a:rPr lang="it-IT" sz="1200" smtClean="0"/>
              <a:t>: è un procedimento speciale, introdotto dalla legge n. 9.079 del 1995, che consente il recupero di crediti in tempi abbreviati rispetto alla procedura ordinaria.</a:t>
            </a:r>
          </a:p>
          <a:p>
            <a:pPr marL="541338" lvl="2">
              <a:spcBef>
                <a:spcPts val="300"/>
              </a:spcBef>
              <a:buFont typeface="Arial" charset="0"/>
              <a:buChar char="−"/>
            </a:pPr>
            <a:r>
              <a:rPr lang="it-IT" sz="1200" smtClean="0"/>
              <a:t>Con tale provvedimento è possibile ottenere:</a:t>
            </a:r>
          </a:p>
          <a:p>
            <a:pPr marL="715963" lvl="3" indent="-174625">
              <a:spcBef>
                <a:spcPts val="300"/>
              </a:spcBef>
              <a:buFontTx/>
              <a:buChar char="•"/>
            </a:pPr>
            <a:r>
              <a:rPr lang="it-IT" smtClean="0"/>
              <a:t>il pagamento di una somma di denaro;</a:t>
            </a:r>
          </a:p>
          <a:p>
            <a:pPr marL="715963" lvl="3" indent="-174625">
              <a:spcBef>
                <a:spcPts val="300"/>
              </a:spcBef>
              <a:buFontTx/>
              <a:buChar char="•"/>
            </a:pPr>
            <a:r>
              <a:rPr lang="it-IT" smtClean="0"/>
              <a:t>la consegna di beni fungibili;</a:t>
            </a:r>
          </a:p>
          <a:p>
            <a:pPr marL="715963" lvl="3" indent="-174625">
              <a:spcBef>
                <a:spcPts val="300"/>
              </a:spcBef>
              <a:buFontTx/>
              <a:buChar char="•"/>
            </a:pPr>
            <a:r>
              <a:rPr lang="it-IT" smtClean="0"/>
              <a:t>la consegna di un bene mobile determinato.</a:t>
            </a:r>
          </a:p>
          <a:p>
            <a:pPr marL="541338" lvl="2">
              <a:spcBef>
                <a:spcPts val="300"/>
              </a:spcBef>
              <a:buFont typeface="Arial" charset="0"/>
              <a:buChar char="−"/>
            </a:pPr>
            <a:r>
              <a:rPr lang="it-IT" sz="1200" smtClean="0"/>
              <a:t>Per potersi avvalere di questo procedimento, è necessario disporre di documenti che attestino il credito vantato, quali, ad esempio, un ordine, una fattura, un fax, ecc. </a:t>
            </a:r>
          </a:p>
          <a:p>
            <a:pPr marL="541338" lvl="2">
              <a:spcBef>
                <a:spcPts val="300"/>
              </a:spcBef>
              <a:buFont typeface="Arial" charset="0"/>
              <a:buChar char="−"/>
            </a:pPr>
            <a:r>
              <a:rPr lang="it-IT" sz="1200" smtClean="0"/>
              <a:t>Una volta emesso il provvedimento, il debitore ha 15 giorni per adempiere o per opporsi all’ingiunzione:</a:t>
            </a:r>
          </a:p>
          <a:p>
            <a:pPr marL="715963" lvl="3" indent="-174625">
              <a:spcBef>
                <a:spcPts val="300"/>
              </a:spcBef>
              <a:buFontTx/>
              <a:buChar char="•"/>
            </a:pPr>
            <a:r>
              <a:rPr lang="it-IT" smtClean="0"/>
              <a:t>se il debitore non si oppone all’ingiunzione nel termine stabilito dalla legge, essa diverrà esecutiva e il creditore potrà agire esecutivamente sui beni del debitore;</a:t>
            </a:r>
          </a:p>
          <a:p>
            <a:pPr marL="715963" lvl="3" indent="-174625">
              <a:spcBef>
                <a:spcPts val="300"/>
              </a:spcBef>
              <a:buFontTx/>
              <a:buChar char="•"/>
            </a:pPr>
            <a:r>
              <a:rPr lang="it-IT" smtClean="0"/>
              <a:t>se, invece, il debitore si oppone, l’efficacia dell’ingiunzione sarà sospesa e il giudizio proseguirà secondo le norme del procedimento ordinario. Se l’opposizione è rigettata, il procedimento si converte in un procedimento esecutivo.</a:t>
            </a:r>
          </a:p>
        </p:txBody>
      </p:sp>
    </p:spTree>
  </p:cSld>
  <p:clrMapOvr>
    <a:masterClrMapping/>
  </p:clrMapOvr>
  <p:transition>
    <p:fad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5681" name="Rectangle 2"/>
          <p:cNvSpPr>
            <a:spLocks noGrp="1" noChangeArrowheads="1"/>
          </p:cNvSpPr>
          <p:nvPr>
            <p:ph type="title" idx="4294967295"/>
          </p:nvPr>
        </p:nvSpPr>
        <p:spPr/>
        <p:txBody>
          <a:bodyPr/>
          <a:lstStyle/>
          <a:p>
            <a:r>
              <a:rPr lang="de-DE" smtClean="0"/>
              <a:t>6.2. </a:t>
            </a:r>
            <a:r>
              <a:rPr lang="de-DE" i="1" smtClean="0"/>
              <a:t>FOCUS</a:t>
            </a:r>
            <a:r>
              <a:rPr lang="de-DE" smtClean="0"/>
              <a:t> PAESE: BRASILE</a:t>
            </a:r>
          </a:p>
        </p:txBody>
      </p:sp>
      <p:sp>
        <p:nvSpPr>
          <p:cNvPr id="3015682" name="Textplatzhalter 9"/>
          <p:cNvSpPr>
            <a:spLocks noGrp="1"/>
          </p:cNvSpPr>
          <p:nvPr>
            <p:ph type="body" sz="quarter" idx="4294967295"/>
          </p:nvPr>
        </p:nvSpPr>
        <p:spPr>
          <a:xfrm>
            <a:off x="250825" y="1773238"/>
            <a:ext cx="8642350" cy="4608512"/>
          </a:xfrm>
        </p:spPr>
        <p:txBody>
          <a:bodyPr/>
          <a:lstStyle/>
          <a:p>
            <a:pPr marL="180975" indent="-180975">
              <a:lnSpc>
                <a:spcPct val="90000"/>
              </a:lnSpc>
              <a:spcBef>
                <a:spcPts val="300"/>
              </a:spcBef>
              <a:buClr>
                <a:schemeClr val="accent1"/>
              </a:buClr>
              <a:buFont typeface="Wingdings" pitchFamily="2" charset="2"/>
              <a:buChar char="§"/>
            </a:pPr>
            <a:r>
              <a:rPr lang="it-IT" sz="1200" b="1" smtClean="0"/>
              <a:t>Procedimenti ordinari</a:t>
            </a:r>
          </a:p>
          <a:p>
            <a:pPr marL="358775" lvl="1" indent="-176213">
              <a:lnSpc>
                <a:spcPct val="90000"/>
              </a:lnSpc>
              <a:spcBef>
                <a:spcPts val="300"/>
              </a:spcBef>
              <a:buFontTx/>
              <a:buChar char="•"/>
            </a:pPr>
            <a:r>
              <a:rPr lang="it-IT" sz="1200" smtClean="0"/>
              <a:t>Il Brasile è uno Stato federale, nel quale il potere giudiziario è suddiviso in Corti federali e in Corti statali.</a:t>
            </a:r>
            <a:endParaRPr lang="it-IT" sz="1000" b="1" smtClean="0"/>
          </a:p>
          <a:p>
            <a:pPr marL="358775" lvl="1" indent="-176213">
              <a:lnSpc>
                <a:spcPct val="90000"/>
              </a:lnSpc>
              <a:spcBef>
                <a:spcPts val="300"/>
              </a:spcBef>
              <a:buFontTx/>
              <a:buChar char="•"/>
            </a:pPr>
            <a:r>
              <a:rPr lang="it-IT" sz="1200" smtClean="0"/>
              <a:t>Le controversie in materia civile e commerciale:</a:t>
            </a:r>
          </a:p>
          <a:p>
            <a:pPr marL="541338" lvl="2">
              <a:lnSpc>
                <a:spcPct val="90000"/>
              </a:lnSpc>
              <a:spcBef>
                <a:spcPts val="300"/>
              </a:spcBef>
              <a:buFont typeface="Arial" charset="0"/>
              <a:buChar char="−"/>
            </a:pPr>
            <a:r>
              <a:rPr lang="it-IT" sz="1200" smtClean="0"/>
              <a:t>sono di competenza delle Corti statali, salvo che coinvolgano enti o organismi federali;</a:t>
            </a:r>
          </a:p>
          <a:p>
            <a:pPr marL="541338" lvl="2">
              <a:lnSpc>
                <a:spcPct val="90000"/>
              </a:lnSpc>
              <a:spcBef>
                <a:spcPts val="300"/>
              </a:spcBef>
              <a:buFont typeface="Arial" charset="0"/>
              <a:buChar char="−"/>
            </a:pPr>
            <a:r>
              <a:rPr lang="it-IT" sz="1200" smtClean="0"/>
              <a:t>sono soggette a una normativa di procedura civile uniforme per tutto il territorio federale (</a:t>
            </a:r>
            <a:r>
              <a:rPr lang="it-IT" sz="1200" i="1" smtClean="0"/>
              <a:t>Código de Processo Civil</a:t>
            </a:r>
            <a:r>
              <a:rPr lang="it-IT" sz="1200" smtClean="0"/>
              <a:t>). </a:t>
            </a:r>
          </a:p>
          <a:p>
            <a:pPr marL="358775" lvl="1" indent="-176213">
              <a:lnSpc>
                <a:spcPct val="90000"/>
              </a:lnSpc>
              <a:spcBef>
                <a:spcPts val="300"/>
              </a:spcBef>
              <a:buFontTx/>
              <a:buChar char="•"/>
            </a:pPr>
            <a:r>
              <a:rPr lang="it-IT" sz="1200" smtClean="0"/>
              <a:t>L’atto introduttivo del giudizio deve essere depositato presso la cancelleria della Corte competente e notificato al convenuto, e che deve contenere:</a:t>
            </a:r>
          </a:p>
          <a:p>
            <a:pPr marL="541338" lvl="2">
              <a:lnSpc>
                <a:spcPct val="90000"/>
              </a:lnSpc>
              <a:spcBef>
                <a:spcPts val="300"/>
              </a:spcBef>
              <a:buFont typeface="Arial" charset="0"/>
              <a:buChar char="−"/>
            </a:pPr>
            <a:r>
              <a:rPr lang="it-IT" sz="1200" smtClean="0"/>
              <a:t>l’indicazione del </a:t>
            </a:r>
            <a:r>
              <a:rPr lang="it-IT" sz="1200" i="1" smtClean="0"/>
              <a:t>petitum</a:t>
            </a:r>
            <a:r>
              <a:rPr lang="it-IT" sz="1200" smtClean="0"/>
              <a:t>;</a:t>
            </a:r>
          </a:p>
          <a:p>
            <a:pPr marL="541338" lvl="2">
              <a:lnSpc>
                <a:spcPct val="90000"/>
              </a:lnSpc>
              <a:spcBef>
                <a:spcPts val="300"/>
              </a:spcBef>
              <a:buFont typeface="Arial" charset="0"/>
              <a:buChar char="−"/>
            </a:pPr>
            <a:r>
              <a:rPr lang="it-IT" sz="1200" smtClean="0"/>
              <a:t>l’indicazione della </a:t>
            </a:r>
            <a:r>
              <a:rPr lang="it-IT" sz="1200" i="1" smtClean="0"/>
              <a:t>causa petendi</a:t>
            </a:r>
            <a:r>
              <a:rPr lang="it-IT" sz="1200" smtClean="0"/>
              <a:t>;</a:t>
            </a:r>
          </a:p>
          <a:p>
            <a:pPr marL="541338" lvl="2">
              <a:lnSpc>
                <a:spcPct val="90000"/>
              </a:lnSpc>
              <a:spcBef>
                <a:spcPts val="300"/>
              </a:spcBef>
              <a:buFont typeface="Arial" charset="0"/>
              <a:buChar char="−"/>
            </a:pPr>
            <a:r>
              <a:rPr lang="it-IT" sz="1200" smtClean="0"/>
              <a:t>l’indicazione dei mezzi di prova di cui l’attore intende avvalersi.</a:t>
            </a:r>
          </a:p>
          <a:p>
            <a:pPr marL="358775" lvl="1" indent="-176213">
              <a:lnSpc>
                <a:spcPct val="90000"/>
              </a:lnSpc>
              <a:spcBef>
                <a:spcPts val="300"/>
              </a:spcBef>
              <a:buFontTx/>
              <a:buChar char="•"/>
            </a:pPr>
            <a:r>
              <a:rPr lang="it-IT" sz="1200" smtClean="0"/>
              <a:t>Ai sensi dell’art. 835 del c.p.c. brasiliano, se l’attore è un cittadino straniero che non possiede beni immobili in Brasile, questi ha l’onere di prestare una cauzione pari al 20% del valore della causa. </a:t>
            </a:r>
          </a:p>
          <a:p>
            <a:pPr marL="358775" lvl="1" indent="-176213">
              <a:lnSpc>
                <a:spcPct val="90000"/>
              </a:lnSpc>
              <a:spcBef>
                <a:spcPts val="300"/>
              </a:spcBef>
              <a:buFontTx/>
              <a:buChar char="•"/>
            </a:pPr>
            <a:r>
              <a:rPr lang="it-IT" sz="1200" smtClean="0"/>
              <a:t>Il convenuto dispone di 15 giorni dalla notificazione dell’atto di citazione per depositare la propria comparsa di risposta, </a:t>
            </a:r>
            <a:r>
              <a:rPr lang="it-IT" sz="1200" smtClean="0">
                <a:ea typeface="Calibri" pitchFamily="34" charset="0"/>
                <a:cs typeface="Times New Roman" pitchFamily="18" charset="0"/>
              </a:rPr>
              <a:t>con la quale deve esporre tutte le sue difese, prendendo posizione sui fatti e sugli elementi di diritto della causa e proponendo eventuali domande riconvenzionali (art. 300 del c.p.c. brasiliano).</a:t>
            </a:r>
            <a:endParaRPr lang="it-IT" sz="1200" smtClean="0"/>
          </a:p>
          <a:p>
            <a:pPr marL="358775" lvl="1" indent="-176213">
              <a:lnSpc>
                <a:spcPct val="90000"/>
              </a:lnSpc>
              <a:spcBef>
                <a:spcPts val="300"/>
              </a:spcBef>
              <a:buFontTx/>
              <a:buChar char="•"/>
            </a:pPr>
            <a:r>
              <a:rPr lang="it-IT" sz="1200" smtClean="0"/>
              <a:t>Mezzi di impugnazione:</a:t>
            </a:r>
          </a:p>
          <a:p>
            <a:pPr marL="541338" lvl="2">
              <a:lnSpc>
                <a:spcPct val="90000"/>
              </a:lnSpc>
              <a:spcBef>
                <a:spcPts val="300"/>
              </a:spcBef>
              <a:buFont typeface="Arial" charset="0"/>
              <a:buChar char="−"/>
            </a:pPr>
            <a:r>
              <a:rPr lang="it-IT" sz="1200" smtClean="0"/>
              <a:t>la sentenza di primo grado può essere impugnata, per motivi di fatto e di diritto, innanzi alla Corte d’Appello, previa dichiarazione della sua ammissibilità;</a:t>
            </a:r>
          </a:p>
          <a:p>
            <a:pPr marL="541338" lvl="2">
              <a:lnSpc>
                <a:spcPct val="90000"/>
              </a:lnSpc>
              <a:spcBef>
                <a:spcPts val="300"/>
              </a:spcBef>
              <a:buFont typeface="Arial" charset="0"/>
              <a:buChar char="−"/>
            </a:pPr>
            <a:r>
              <a:rPr lang="it-IT" sz="1200" smtClean="0"/>
              <a:t>le decisioni di secondo grado possono essere impugnate innanzi al </a:t>
            </a:r>
            <a:r>
              <a:rPr lang="it-IT" sz="1200" i="1" smtClean="0"/>
              <a:t>Superior Tribunal de Justiça</a:t>
            </a:r>
            <a:r>
              <a:rPr lang="it-IT" sz="1200" smtClean="0"/>
              <a:t> competente per questioni relative all’applicazione della legge federale.</a:t>
            </a:r>
          </a:p>
          <a:p>
            <a:pPr marL="358775" lvl="1" indent="-176213">
              <a:lnSpc>
                <a:spcPct val="90000"/>
              </a:lnSpc>
              <a:spcBef>
                <a:spcPts val="300"/>
              </a:spcBef>
              <a:buFontTx/>
              <a:buChar char="•"/>
            </a:pPr>
            <a:r>
              <a:rPr lang="it-IT" sz="1200" smtClean="0"/>
              <a:t>La durata dei procedimenti ordinari: </a:t>
            </a:r>
          </a:p>
          <a:p>
            <a:pPr marL="541338" lvl="2">
              <a:lnSpc>
                <a:spcPct val="90000"/>
              </a:lnSpc>
              <a:spcBef>
                <a:spcPts val="300"/>
              </a:spcBef>
              <a:buFont typeface="Arial" charset="0"/>
              <a:buChar char="−"/>
            </a:pPr>
            <a:r>
              <a:rPr lang="it-IT" sz="1200" smtClean="0"/>
              <a:t>di primo grado può variare, in funzione della complessità e delle prove da assumere, da 1 a 5 anni;</a:t>
            </a:r>
          </a:p>
          <a:p>
            <a:pPr marL="541338" lvl="2">
              <a:lnSpc>
                <a:spcPct val="90000"/>
              </a:lnSpc>
              <a:spcBef>
                <a:spcPts val="300"/>
              </a:spcBef>
              <a:buFont typeface="Arial" charset="0"/>
              <a:buChar char="−"/>
            </a:pPr>
            <a:r>
              <a:rPr lang="it-IT" sz="1200" smtClean="0"/>
              <a:t>del giudizio d’appello è molto variabile; alcuni giudizi vengono definiti entro 1 ano dal momento della loro introduzione, mentre altri vengono decisi dopo 8 anni.</a:t>
            </a:r>
          </a:p>
        </p:txBody>
      </p:sp>
    </p:spTree>
  </p:cSld>
  <p:clrMapOvr>
    <a:masterClrMapping/>
  </p:clrMapOvr>
  <p:transition>
    <p:fad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7729" name="Rectangle 2"/>
          <p:cNvSpPr>
            <a:spLocks noGrp="1" noChangeArrowheads="1"/>
          </p:cNvSpPr>
          <p:nvPr>
            <p:ph type="title" idx="4294967295"/>
          </p:nvPr>
        </p:nvSpPr>
        <p:spPr/>
        <p:txBody>
          <a:bodyPr/>
          <a:lstStyle/>
          <a:p>
            <a:r>
              <a:rPr lang="de-DE" smtClean="0"/>
              <a:t>6.2. </a:t>
            </a:r>
            <a:r>
              <a:rPr lang="de-DE" i="1" smtClean="0"/>
              <a:t>FOCUS</a:t>
            </a:r>
            <a:r>
              <a:rPr lang="de-DE" smtClean="0"/>
              <a:t> PAESE: BRASILE</a:t>
            </a:r>
          </a:p>
        </p:txBody>
      </p:sp>
      <p:sp>
        <p:nvSpPr>
          <p:cNvPr id="3017730" name="Textplatzhalter 9"/>
          <p:cNvSpPr>
            <a:spLocks noGrp="1"/>
          </p:cNvSpPr>
          <p:nvPr>
            <p:ph type="body" sz="quarter" idx="4294967295"/>
          </p:nvPr>
        </p:nvSpPr>
        <p:spPr/>
        <p:txBody>
          <a:bodyPr/>
          <a:lstStyle/>
          <a:p>
            <a:pPr marL="180975" indent="-180975">
              <a:lnSpc>
                <a:spcPct val="90000"/>
              </a:lnSpc>
              <a:buClr>
                <a:schemeClr val="accent1"/>
              </a:buClr>
              <a:buFont typeface="Wingdings" pitchFamily="2" charset="2"/>
              <a:buChar char="§"/>
            </a:pPr>
            <a:r>
              <a:rPr lang="it-IT" sz="1400" b="1" smtClean="0"/>
              <a:t>Ripartizione dell’onere della prova</a:t>
            </a:r>
          </a:p>
          <a:p>
            <a:pPr marL="358775" lvl="1" indent="-176213">
              <a:lnSpc>
                <a:spcPct val="90000"/>
              </a:lnSpc>
              <a:buFontTx/>
              <a:buChar char="•"/>
            </a:pPr>
            <a:r>
              <a:rPr lang="it-IT" smtClean="0"/>
              <a:t>L’art. 333 del c.p.c. brasiliano impone di provare il fondamento, mediante i mezzi di prova ammessi dalla legge, del diritto fatto valere in giudizio; in particolare: </a:t>
            </a:r>
          </a:p>
          <a:p>
            <a:pPr marL="541338" lvl="2">
              <a:lnSpc>
                <a:spcPct val="90000"/>
              </a:lnSpc>
              <a:buFont typeface="Arial" charset="0"/>
              <a:buChar char="−"/>
            </a:pPr>
            <a:r>
              <a:rPr lang="it-IT" sz="1200" smtClean="0"/>
              <a:t>il creditore è tenuto a dimostrare i fatti costitutivi del credito vantato;</a:t>
            </a:r>
          </a:p>
          <a:p>
            <a:pPr marL="541338" lvl="2">
              <a:lnSpc>
                <a:spcPct val="90000"/>
              </a:lnSpc>
              <a:buFont typeface="Arial" charset="0"/>
              <a:buChar char="−"/>
            </a:pPr>
            <a:r>
              <a:rPr lang="it-IT" sz="1200" smtClean="0"/>
              <a:t>il debitore deve provare i fatti estintivi, impeditivi o modificativi della pretesa altrui. </a:t>
            </a:r>
          </a:p>
          <a:p>
            <a:pPr marL="358775" lvl="1" indent="-176213">
              <a:lnSpc>
                <a:spcPct val="90000"/>
              </a:lnSpc>
              <a:buFontTx/>
              <a:buChar char="•"/>
            </a:pPr>
            <a:r>
              <a:rPr lang="it-IT" smtClean="0"/>
              <a:t>In alcuni casi specificatamente previsti dalla legge (ad es. nei contratti dei consumatori), l’onere della prova può essere invertito in ragione delle maggiori possibilità, tecniche e/o finanziarie, di cui dispone una parte per poter fornire la prova di un determinato fatto. </a:t>
            </a:r>
          </a:p>
          <a:p>
            <a:pPr marL="358775" lvl="1" indent="-176213">
              <a:lnSpc>
                <a:spcPct val="90000"/>
              </a:lnSpc>
              <a:buFontTx/>
              <a:buChar char="•"/>
            </a:pPr>
            <a:r>
              <a:rPr lang="it-IT" smtClean="0"/>
              <a:t>I mezzi di prova espressamente previsti nel Codice di procedura civile brasiliano sono: </a:t>
            </a:r>
          </a:p>
          <a:p>
            <a:pPr marL="541338" lvl="2">
              <a:lnSpc>
                <a:spcPct val="90000"/>
              </a:lnSpc>
              <a:buFont typeface="Arial" charset="0"/>
              <a:buChar char="−"/>
            </a:pPr>
            <a:r>
              <a:rPr lang="it-IT" sz="1200" smtClean="0"/>
              <a:t>l’esame delle parti (e la confessione che ne può conseguire);</a:t>
            </a:r>
          </a:p>
          <a:p>
            <a:pPr marL="541338" lvl="2">
              <a:lnSpc>
                <a:spcPct val="90000"/>
              </a:lnSpc>
              <a:buFont typeface="Arial" charset="0"/>
              <a:buChar char="−"/>
            </a:pPr>
            <a:r>
              <a:rPr lang="it-IT" sz="1200" smtClean="0"/>
              <a:t>le prove documentali; </a:t>
            </a:r>
          </a:p>
          <a:p>
            <a:pPr marL="541338" lvl="2">
              <a:lnSpc>
                <a:spcPct val="90000"/>
              </a:lnSpc>
              <a:buFont typeface="Arial" charset="0"/>
              <a:buChar char="−"/>
            </a:pPr>
            <a:r>
              <a:rPr lang="it-IT" sz="1200" smtClean="0"/>
              <a:t>le testimonianze. </a:t>
            </a:r>
          </a:p>
          <a:p>
            <a:pPr marL="358775" lvl="1" indent="-176213">
              <a:lnSpc>
                <a:spcPct val="90000"/>
              </a:lnSpc>
              <a:buFontTx/>
              <a:buChar char="•"/>
            </a:pPr>
            <a:r>
              <a:rPr lang="it-IT" smtClean="0"/>
              <a:t>Ai sensi della normativa processuale brasiliana, il giudice può nominare un consulente con il compito di formulare una perizia nelle forme di un’ispezione, di un esame o di una valutazione. </a:t>
            </a:r>
          </a:p>
          <a:p>
            <a:pPr marL="358775" lvl="1" indent="-176213">
              <a:lnSpc>
                <a:spcPct val="90000"/>
              </a:lnSpc>
              <a:buFontTx/>
              <a:buChar char="•"/>
            </a:pPr>
            <a:r>
              <a:rPr lang="it-IT" smtClean="0"/>
              <a:t>L’istituto della </a:t>
            </a:r>
            <a:r>
              <a:rPr lang="it-IT" i="1" smtClean="0"/>
              <a:t>disclosure</a:t>
            </a:r>
            <a:r>
              <a:rPr lang="it-IT" smtClean="0"/>
              <a:t> non è previsto nella procedura brasiliana, ma il giudice, su domanda di parte, può ordinare alla controparte o a un terzo di esibire i documenti di cui sia in possesso e che siano comuni ad entrambe le parti (art. 360 del c.p.c. brasiliano): </a:t>
            </a:r>
          </a:p>
          <a:p>
            <a:pPr marL="541338" lvl="2">
              <a:lnSpc>
                <a:spcPct val="90000"/>
              </a:lnSpc>
              <a:buFont typeface="Arial" charset="0"/>
              <a:buChar char="−"/>
            </a:pPr>
            <a:r>
              <a:rPr lang="it-IT" sz="1200" smtClean="0"/>
              <a:t>la parte, salvo giusta causa, deve ottemperare all’ordine del giudice entro 5 giorni; </a:t>
            </a:r>
          </a:p>
          <a:p>
            <a:pPr marL="541338" lvl="2">
              <a:lnSpc>
                <a:spcPct val="90000"/>
              </a:lnSpc>
              <a:buFont typeface="Arial" charset="0"/>
              <a:buChar char="−"/>
            </a:pPr>
            <a:r>
              <a:rPr lang="it-IT" sz="1200" smtClean="0"/>
              <a:t>in caso di mancata ottemperanza, il giudice può da questo fatto desumere elementi di prova contro la parte.</a:t>
            </a:r>
            <a:endParaRPr lang="de-DE" sz="1200" smtClean="0"/>
          </a:p>
        </p:txBody>
      </p:sp>
    </p:spTree>
  </p:cSld>
  <p:clrMapOvr>
    <a:masterClrMapping/>
  </p:clrMapOvr>
  <p:transition>
    <p:fad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9777" name="Rectangle 2"/>
          <p:cNvSpPr>
            <a:spLocks noGrp="1" noChangeArrowheads="1"/>
          </p:cNvSpPr>
          <p:nvPr>
            <p:ph type="title" idx="4294967295"/>
          </p:nvPr>
        </p:nvSpPr>
        <p:spPr/>
        <p:txBody>
          <a:bodyPr/>
          <a:lstStyle/>
          <a:p>
            <a:r>
              <a:rPr lang="de-DE" smtClean="0"/>
              <a:t>6.2. </a:t>
            </a:r>
            <a:r>
              <a:rPr lang="de-DE" i="1" smtClean="0"/>
              <a:t>FOCUS</a:t>
            </a:r>
            <a:r>
              <a:rPr lang="de-DE" smtClean="0"/>
              <a:t> PAESE: BRASILE</a:t>
            </a:r>
          </a:p>
        </p:txBody>
      </p:sp>
      <p:sp>
        <p:nvSpPr>
          <p:cNvPr id="3019778" name="Textplatzhalter 9"/>
          <p:cNvSpPr>
            <a:spLocks noGrp="1"/>
          </p:cNvSpPr>
          <p:nvPr>
            <p:ph type="body" sz="quarter" idx="4294967295"/>
          </p:nvPr>
        </p:nvSpPr>
        <p:spPr>
          <a:xfrm>
            <a:off x="250825" y="1773238"/>
            <a:ext cx="8642350" cy="3887787"/>
          </a:xfrm>
        </p:spPr>
        <p:txBody>
          <a:bodyPr/>
          <a:lstStyle/>
          <a:p>
            <a:pPr marL="180975" indent="-180975">
              <a:buClr>
                <a:schemeClr val="accent1"/>
              </a:buClr>
              <a:buFont typeface="Wingdings" pitchFamily="2" charset="2"/>
              <a:buChar char="§"/>
            </a:pPr>
            <a:r>
              <a:rPr lang="it-IT" sz="1400" b="1" smtClean="0"/>
              <a:t>Spese processuali</a:t>
            </a:r>
          </a:p>
          <a:p>
            <a:pPr marL="358775" lvl="1" indent="-176213">
              <a:buFontTx/>
              <a:buChar char="•"/>
            </a:pPr>
            <a:r>
              <a:rPr lang="it-IT" smtClean="0"/>
              <a:t>La spese di lite, ai sensi della normativa brasiliana:</a:t>
            </a:r>
          </a:p>
          <a:p>
            <a:pPr marL="541338" lvl="2">
              <a:buFont typeface="Arial" charset="0"/>
              <a:buChar char="−"/>
            </a:pPr>
            <a:r>
              <a:rPr lang="it-IT" sz="1200" smtClean="0"/>
              <a:t>sono anticipate dalla parte che intende dare avvio al procedimento o che dopo il primo grado di giudizio, vuole impugnare la sentenza;</a:t>
            </a:r>
          </a:p>
          <a:p>
            <a:pPr marL="541338" lvl="2">
              <a:buFont typeface="Arial" charset="0"/>
              <a:buChar char="−"/>
            </a:pPr>
            <a:r>
              <a:rPr lang="it-IT" sz="1200" smtClean="0"/>
              <a:t>sono poste a carico della parte soccombente, con la sentenza finale. Inoltre, il giudice assegna alla parte vincitrice un’ulteriore somma, pari al 20% del valore della causa, a titolo di indennizzo per gli onorari degli avvocati.</a:t>
            </a:r>
          </a:p>
          <a:p>
            <a:pPr marL="358775" lvl="1" indent="-176213">
              <a:buFontTx/>
              <a:buChar char="•"/>
            </a:pPr>
            <a:r>
              <a:rPr lang="it-IT" smtClean="0"/>
              <a:t>Nella prassi, i patti di quota lite sono molto frequenti.</a:t>
            </a:r>
          </a:p>
          <a:p>
            <a:pPr marL="180975" indent="-180975">
              <a:buClr>
                <a:schemeClr val="accent1"/>
              </a:buClr>
              <a:buFont typeface="Wingdings" pitchFamily="2" charset="2"/>
              <a:buChar char="§"/>
            </a:pPr>
            <a:r>
              <a:rPr lang="it-IT" sz="1400" b="1" smtClean="0"/>
              <a:t>Esecutorietà della sentenza</a:t>
            </a:r>
          </a:p>
          <a:p>
            <a:pPr marL="358775" lvl="1" indent="-176213">
              <a:buFontTx/>
              <a:buChar char="•"/>
            </a:pPr>
            <a:r>
              <a:rPr lang="it-IT" smtClean="0"/>
              <a:t>La sentenza di primo grado è immediatamente esecutiva.</a:t>
            </a:r>
          </a:p>
          <a:p>
            <a:pPr marL="180975" indent="-180975">
              <a:buClr>
                <a:schemeClr val="accent1"/>
              </a:buClr>
              <a:buFont typeface="Wingdings" pitchFamily="2" charset="2"/>
              <a:buChar char="§"/>
            </a:pPr>
            <a:r>
              <a:rPr lang="it-IT" sz="1400" b="1" smtClean="0"/>
              <a:t>Sospensione della provvisoria esecuzione</a:t>
            </a:r>
          </a:p>
          <a:p>
            <a:pPr marL="358775" lvl="1" indent="-176213">
              <a:buFontTx/>
              <a:buChar char="•"/>
            </a:pPr>
            <a:r>
              <a:rPr lang="it-IT" smtClean="0"/>
              <a:t>La proposizione dell’appello, ai sensi dell’art. 520 del c.p.c. brasiliano, sospende l’esecutorietà della sentenza di primo grado, salvo che il giudice dell’appello, su domanda di parte, non disponga altrimenti.</a:t>
            </a:r>
          </a:p>
        </p:txBody>
      </p:sp>
    </p:spTree>
  </p:cSld>
  <p:clrMapOvr>
    <a:masterClrMapping/>
  </p:clrMapOvr>
  <p:transition>
    <p:fad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1825" name="Rectangle 2"/>
          <p:cNvSpPr>
            <a:spLocks noGrp="1" noChangeArrowheads="1"/>
          </p:cNvSpPr>
          <p:nvPr>
            <p:ph type="title" idx="4294967295"/>
          </p:nvPr>
        </p:nvSpPr>
        <p:spPr/>
        <p:txBody>
          <a:bodyPr/>
          <a:lstStyle/>
          <a:p>
            <a:r>
              <a:rPr lang="de-DE" smtClean="0"/>
              <a:t>6.2. </a:t>
            </a:r>
            <a:r>
              <a:rPr lang="de-DE" i="1" smtClean="0"/>
              <a:t>FOCUS</a:t>
            </a:r>
            <a:r>
              <a:rPr lang="de-DE" smtClean="0"/>
              <a:t> PAESE: BRASILE</a:t>
            </a:r>
          </a:p>
        </p:txBody>
      </p:sp>
      <p:sp>
        <p:nvSpPr>
          <p:cNvPr id="3021826" name="Textplatzhalter 9"/>
          <p:cNvSpPr>
            <a:spLocks noGrp="1"/>
          </p:cNvSpPr>
          <p:nvPr>
            <p:ph type="body" sz="quarter" idx="4294967295"/>
          </p:nvPr>
        </p:nvSpPr>
        <p:spPr>
          <a:xfrm>
            <a:off x="250825" y="1700213"/>
            <a:ext cx="8642350" cy="3455987"/>
          </a:xfrm>
        </p:spPr>
        <p:txBody>
          <a:bodyPr/>
          <a:lstStyle/>
          <a:p>
            <a:pPr marL="180975" indent="-180975">
              <a:lnSpc>
                <a:spcPct val="90000"/>
              </a:lnSpc>
              <a:spcBef>
                <a:spcPts val="300"/>
              </a:spcBef>
              <a:buClr>
                <a:schemeClr val="accent1"/>
              </a:buClr>
              <a:buFont typeface="Wingdings" pitchFamily="2" charset="2"/>
              <a:buChar char="§"/>
            </a:pPr>
            <a:r>
              <a:rPr lang="it-IT" sz="1400" b="1" smtClean="0"/>
              <a:t>Adempimenti propedeutici all’esecuzione</a:t>
            </a:r>
          </a:p>
          <a:p>
            <a:pPr marL="358775" lvl="1" indent="-176213">
              <a:lnSpc>
                <a:spcPct val="90000"/>
              </a:lnSpc>
              <a:spcBef>
                <a:spcPts val="300"/>
              </a:spcBef>
              <a:buFontTx/>
              <a:buChar char="•"/>
            </a:pPr>
            <a:r>
              <a:rPr lang="it-IT" smtClean="0"/>
              <a:t>Una volta che una Corte brasiliana ha emesso una sentenza esecutiva:</a:t>
            </a:r>
          </a:p>
          <a:p>
            <a:pPr marL="541338" lvl="2">
              <a:lnSpc>
                <a:spcPct val="90000"/>
              </a:lnSpc>
              <a:spcBef>
                <a:spcPts val="300"/>
              </a:spcBef>
              <a:buFont typeface="Arial" charset="0"/>
              <a:buChar char="−"/>
            </a:pPr>
            <a:r>
              <a:rPr lang="it-IT" sz="1200" smtClean="0"/>
              <a:t>il debitore ha 15 giorni per ottemperare alla condanna al pagamento di una somma di denaro;</a:t>
            </a:r>
          </a:p>
          <a:p>
            <a:pPr marL="541338" lvl="2">
              <a:lnSpc>
                <a:spcPct val="90000"/>
              </a:lnSpc>
              <a:spcBef>
                <a:spcPts val="300"/>
              </a:spcBef>
              <a:buFont typeface="Arial" charset="0"/>
              <a:buChar char="−"/>
            </a:pPr>
            <a:r>
              <a:rPr lang="it-IT" sz="1200" smtClean="0"/>
              <a:t>in caso di mancata ottemperanza, il creditore potrà dare avvio al procedimento esecutivo depositando presso la Corte competente una copia della sentenza. </a:t>
            </a:r>
          </a:p>
          <a:p>
            <a:pPr marL="180975" indent="-180975" algn="just">
              <a:lnSpc>
                <a:spcPct val="90000"/>
              </a:lnSpc>
              <a:spcBef>
                <a:spcPts val="300"/>
              </a:spcBef>
              <a:buClr>
                <a:schemeClr val="accent1"/>
              </a:buClr>
              <a:buFont typeface="Wingdings" pitchFamily="2" charset="2"/>
              <a:buChar char="§"/>
            </a:pPr>
            <a:r>
              <a:rPr lang="it-IT" sz="1400" b="1" smtClean="0"/>
              <a:t>Procedimenti di riconoscimento ed esecuzione dei provvedimenti stranieri</a:t>
            </a:r>
          </a:p>
          <a:p>
            <a:pPr marL="358775" lvl="1" indent="-176213" algn="just">
              <a:lnSpc>
                <a:spcPct val="90000"/>
              </a:lnSpc>
              <a:spcBef>
                <a:spcPts val="300"/>
              </a:spcBef>
              <a:buFontTx/>
              <a:buChar char="•"/>
            </a:pPr>
            <a:r>
              <a:rPr lang="it-IT" smtClean="0"/>
              <a:t>Il Brasile ha concluso apposite Convenzioni internazionali per il riconoscimento delle sentenze straniere con alcuni Paesi, tra cui la Spagna, l’Italia, la Francia e i Paesi dell’America latina.</a:t>
            </a:r>
          </a:p>
          <a:p>
            <a:pPr marL="358775" lvl="1" indent="-176213" algn="just">
              <a:lnSpc>
                <a:spcPct val="90000"/>
              </a:lnSpc>
              <a:spcBef>
                <a:spcPts val="300"/>
              </a:spcBef>
              <a:buFontTx/>
              <a:buChar char="•"/>
            </a:pPr>
            <a:r>
              <a:rPr lang="it-IT" smtClean="0"/>
              <a:t>Al di fuori di tali ipotesi, il riconoscimento delle sentenze straniere è disciplinato dalla Costituzione del Brasile e dalla Risoluzione n. 9 del 2005 del </a:t>
            </a:r>
            <a:r>
              <a:rPr lang="it-IT" i="1" smtClean="0"/>
              <a:t>Superior Tribunal de Justiça</a:t>
            </a:r>
            <a:r>
              <a:rPr lang="it-IT" smtClean="0"/>
              <a:t>. Il procedimento consiste in un giudizio di delibazione, senza revisione della vicenda nel merito. Il giudice provvede al riconoscimento quando, in particolare:</a:t>
            </a:r>
          </a:p>
          <a:p>
            <a:pPr marL="541338" lvl="2" algn="just">
              <a:lnSpc>
                <a:spcPct val="90000"/>
              </a:lnSpc>
              <a:spcBef>
                <a:spcPts val="300"/>
              </a:spcBef>
              <a:buFont typeface="Arial" charset="0"/>
              <a:buChar char="−"/>
            </a:pPr>
            <a:r>
              <a:rPr lang="it-IT" sz="1200" smtClean="0"/>
              <a:t>la decisione non sia contraria alla sovranità nazionale, al buon costume e all’ordine pubblico brasiliani;</a:t>
            </a:r>
          </a:p>
          <a:p>
            <a:pPr marL="541338" lvl="2" algn="just">
              <a:lnSpc>
                <a:spcPct val="90000"/>
              </a:lnSpc>
              <a:spcBef>
                <a:spcPts val="300"/>
              </a:spcBef>
              <a:buFont typeface="Arial" charset="0"/>
              <a:buChar char="−"/>
            </a:pPr>
            <a:r>
              <a:rPr lang="it-IT" sz="1200" smtClean="0"/>
              <a:t>il giudice che ha emesso la decisione fosse competente sulla controversia;</a:t>
            </a:r>
          </a:p>
          <a:p>
            <a:pPr marL="541338" lvl="2" algn="just">
              <a:lnSpc>
                <a:spcPct val="90000"/>
              </a:lnSpc>
              <a:spcBef>
                <a:spcPts val="300"/>
              </a:spcBef>
              <a:buFont typeface="Arial" charset="0"/>
              <a:buChar char="−"/>
            </a:pPr>
            <a:r>
              <a:rPr lang="it-IT" sz="1200" smtClean="0"/>
              <a:t>non siano stati violati i diritti della difesa delle parti;</a:t>
            </a:r>
          </a:p>
          <a:p>
            <a:pPr marL="541338" lvl="2" algn="just">
              <a:lnSpc>
                <a:spcPct val="90000"/>
              </a:lnSpc>
              <a:spcBef>
                <a:spcPts val="300"/>
              </a:spcBef>
              <a:buFont typeface="Arial" charset="0"/>
              <a:buChar char="−"/>
            </a:pPr>
            <a:r>
              <a:rPr lang="it-IT" sz="1200" smtClean="0"/>
              <a:t>la decisione sia essere definitiva e non impugnabile secondo le norme dell’ordinamento in cui è stata emessa.</a:t>
            </a:r>
          </a:p>
          <a:p>
            <a:pPr marL="358775" lvl="1" indent="-176213" algn="just">
              <a:lnSpc>
                <a:spcPct val="90000"/>
              </a:lnSpc>
              <a:spcBef>
                <a:spcPts val="300"/>
              </a:spcBef>
              <a:buFontTx/>
              <a:buChar char="•"/>
            </a:pPr>
            <a:r>
              <a:rPr lang="it-IT" smtClean="0"/>
              <a:t>Per poter ottenere il riconoscimento della sentenza straniera, la parte interessata ha l’onere di presentare la relativa </a:t>
            </a:r>
            <a:r>
              <a:rPr lang="it-IT" smtClean="0">
                <a:ea typeface="Calibri" pitchFamily="34" charset="0"/>
                <a:cs typeface="Times New Roman" pitchFamily="18" charset="0"/>
              </a:rPr>
              <a:t>domanda al </a:t>
            </a:r>
            <a:r>
              <a:rPr lang="it-IT" i="1" smtClean="0">
                <a:ea typeface="Calibri" pitchFamily="34" charset="0"/>
                <a:cs typeface="Times New Roman" pitchFamily="18" charset="0"/>
              </a:rPr>
              <a:t>Superior Tribunal de Justiça</a:t>
            </a:r>
            <a:r>
              <a:rPr lang="it-IT" smtClean="0">
                <a:ea typeface="Calibri" pitchFamily="34" charset="0"/>
                <a:cs typeface="Times New Roman" pitchFamily="18" charset="0"/>
              </a:rPr>
              <a:t> di Brasilia, producendo la sentenza certificata dal consolato brasiliano del Paese in cui è stata emessa e una traduzione autentica della decisione in portoghese</a:t>
            </a:r>
            <a:r>
              <a:rPr lang="it-IT" smtClean="0"/>
              <a:t>.</a:t>
            </a:r>
          </a:p>
          <a:p>
            <a:pPr marL="358775" lvl="1" indent="-176213" algn="just">
              <a:lnSpc>
                <a:spcPct val="90000"/>
              </a:lnSpc>
              <a:spcBef>
                <a:spcPts val="300"/>
              </a:spcBef>
              <a:buFontTx/>
              <a:buChar char="•"/>
            </a:pPr>
            <a:r>
              <a:rPr lang="it-IT" smtClean="0"/>
              <a:t>Il Brasile ha ratificato in data 07/06/2002 la Convenzione di New York del 1958 per il riconoscimento e l'esecuzione delle sentenze arbitrali straniere, che è entrata in vigore nel suo territorio a far data dal 05/09/2002.</a:t>
            </a:r>
          </a:p>
        </p:txBody>
      </p:sp>
    </p:spTree>
  </p:cSld>
  <p:clrMapOvr>
    <a:masterClrMapping/>
  </p:clrMapOvr>
  <p:transition>
    <p:fad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3873" name="Rectangle 2"/>
          <p:cNvSpPr>
            <a:spLocks noGrp="1" noChangeArrowheads="1"/>
          </p:cNvSpPr>
          <p:nvPr>
            <p:ph type="title" idx="4294967295"/>
          </p:nvPr>
        </p:nvSpPr>
        <p:spPr/>
        <p:txBody>
          <a:bodyPr/>
          <a:lstStyle/>
          <a:p>
            <a:r>
              <a:rPr lang="de-DE" smtClean="0"/>
              <a:t>6.2. </a:t>
            </a:r>
            <a:r>
              <a:rPr lang="de-DE" i="1" smtClean="0"/>
              <a:t>FOCUS</a:t>
            </a:r>
            <a:r>
              <a:rPr lang="de-DE" smtClean="0"/>
              <a:t> PAESE: BRASILE</a:t>
            </a:r>
          </a:p>
        </p:txBody>
      </p:sp>
      <p:sp>
        <p:nvSpPr>
          <p:cNvPr id="3023874" name="Textplatzhalter 9"/>
          <p:cNvSpPr>
            <a:spLocks noGrp="1"/>
          </p:cNvSpPr>
          <p:nvPr>
            <p:ph type="body" sz="quarter" idx="4294967295"/>
          </p:nvPr>
        </p:nvSpPr>
        <p:spPr>
          <a:xfrm>
            <a:off x="250825" y="1773238"/>
            <a:ext cx="8642350" cy="3455987"/>
          </a:xfrm>
        </p:spPr>
        <p:txBody>
          <a:bodyPr/>
          <a:lstStyle/>
          <a:p>
            <a:pPr marL="180975" indent="-180975">
              <a:lnSpc>
                <a:spcPct val="95000"/>
              </a:lnSpc>
              <a:buClr>
                <a:schemeClr val="accent1"/>
              </a:buClr>
              <a:buFont typeface="Wingdings" pitchFamily="2" charset="2"/>
              <a:buChar char="§"/>
            </a:pPr>
            <a:r>
              <a:rPr lang="it-IT" sz="1400" b="1" smtClean="0"/>
              <a:t>Azione revocatoria</a:t>
            </a:r>
          </a:p>
          <a:p>
            <a:pPr marL="358775" lvl="1" indent="-176213">
              <a:lnSpc>
                <a:spcPct val="95000"/>
              </a:lnSpc>
              <a:buFontTx/>
              <a:buChar char="•"/>
            </a:pPr>
            <a:r>
              <a:rPr lang="it-IT" smtClean="0"/>
              <a:t>L’azione revocatoria </a:t>
            </a:r>
            <a:r>
              <a:rPr lang="it-IT" u="sng" smtClean="0"/>
              <a:t>ordinaria</a:t>
            </a:r>
            <a:r>
              <a:rPr lang="it-IT" smtClean="0"/>
              <a:t> è disciplinata dagli artt. 158-165 del c.c. brasiliano.</a:t>
            </a:r>
          </a:p>
          <a:p>
            <a:pPr marL="541338" lvl="2">
              <a:lnSpc>
                <a:spcPct val="95000"/>
              </a:lnSpc>
              <a:buFont typeface="Arial" charset="0"/>
              <a:buChar char="−"/>
            </a:pPr>
            <a:r>
              <a:rPr lang="it-IT" sz="1200" smtClean="0"/>
              <a:t>L’azione revocatoria ordinaria può essere esperita:</a:t>
            </a:r>
          </a:p>
          <a:p>
            <a:pPr marL="715963" lvl="3" indent="-174625">
              <a:lnSpc>
                <a:spcPct val="95000"/>
              </a:lnSpc>
              <a:buSzPct val="80000"/>
              <a:buFont typeface="Arial" charset="0"/>
              <a:buChar char="♦"/>
            </a:pPr>
            <a:r>
              <a:rPr lang="it-IT" smtClean="0"/>
              <a:t>in caso di atti a titolo gratuito, qualora il debitore fosse insolvente al momento della conclusione del negozio o lo sia divenuto in ragione del negozio posto in essere;</a:t>
            </a:r>
          </a:p>
          <a:p>
            <a:pPr marL="715963" lvl="3" indent="-174625">
              <a:lnSpc>
                <a:spcPct val="95000"/>
              </a:lnSpc>
              <a:buSzPct val="80000"/>
              <a:buFont typeface="Arial" charset="0"/>
              <a:buChar char="♦"/>
            </a:pPr>
            <a:r>
              <a:rPr lang="it-IT" smtClean="0"/>
              <a:t>in caso di atti a titolo oneroso, laddove il terzo conoscesse o avrebbe dovuto conoscere l’insolvenza del debitore o comunque l’insolvenza di quest’ultimo fosse generalmente nota;</a:t>
            </a:r>
          </a:p>
          <a:p>
            <a:pPr marL="715963" lvl="3" indent="-174625">
              <a:lnSpc>
                <a:spcPct val="95000"/>
              </a:lnSpc>
              <a:buSzPct val="80000"/>
              <a:buFont typeface="Arial" charset="0"/>
              <a:buChar char="♦"/>
            </a:pPr>
            <a:r>
              <a:rPr lang="it-IT" smtClean="0"/>
              <a:t>sia pendente un procedimento monitorio o un’esecuzione nei confronti del debitore che possa causare l’insolvenza del debitore. </a:t>
            </a:r>
          </a:p>
          <a:p>
            <a:pPr marL="541338" lvl="2">
              <a:lnSpc>
                <a:spcPct val="95000"/>
              </a:lnSpc>
              <a:buFont typeface="Arial" charset="0"/>
              <a:buChar char="−"/>
            </a:pPr>
            <a:r>
              <a:rPr lang="it-IT" sz="1200" smtClean="0"/>
              <a:t>Il termine di prescrizione per l’azione revocatoria ordinaria è determinato dall’art. 178 del c.c. brasiliano, ed è di 4 anni dal momento in cui l’atto è stato compiuto.</a:t>
            </a:r>
          </a:p>
          <a:p>
            <a:pPr marL="358775" lvl="1" indent="-176213">
              <a:lnSpc>
                <a:spcPct val="95000"/>
              </a:lnSpc>
              <a:buFontTx/>
              <a:buChar char="•"/>
            </a:pPr>
            <a:r>
              <a:rPr lang="it-IT" smtClean="0"/>
              <a:t>L’azione revocatoria </a:t>
            </a:r>
            <a:r>
              <a:rPr lang="it-IT" u="sng" smtClean="0"/>
              <a:t>fallimentare</a:t>
            </a:r>
            <a:r>
              <a:rPr lang="it-IT" smtClean="0"/>
              <a:t> è regolata dalla legge fallimentare brasiliana (</a:t>
            </a:r>
            <a:r>
              <a:rPr lang="it-IT" i="1" smtClean="0"/>
              <a:t>Lei </a:t>
            </a:r>
            <a:r>
              <a:rPr lang="it-IT" smtClean="0"/>
              <a:t>n. 11.101 del 2005), riguarda gli atti compiuti dal debitore nei 3 anni precedenti la dichiarazione di fallimento (c.d. </a:t>
            </a:r>
            <a:r>
              <a:rPr lang="it-IT" i="1" smtClean="0"/>
              <a:t>termo legal</a:t>
            </a:r>
            <a:r>
              <a:rPr lang="it-IT" smtClean="0"/>
              <a:t>) e permette di rendere privi di effetto nei confronti della massa dei creditori gli atti compiuti dal debitore. </a:t>
            </a:r>
          </a:p>
          <a:p>
            <a:pPr marL="541338" lvl="2">
              <a:lnSpc>
                <a:spcPct val="95000"/>
              </a:lnSpc>
              <a:buFont typeface="Arial" charset="0"/>
              <a:buChar char="−"/>
            </a:pPr>
            <a:r>
              <a:rPr lang="it-IT" sz="1200" smtClean="0"/>
              <a:t>Possono essere revocati: </a:t>
            </a:r>
          </a:p>
          <a:p>
            <a:pPr marL="715963" lvl="3" indent="-174625">
              <a:lnSpc>
                <a:spcPct val="95000"/>
              </a:lnSpc>
              <a:buSzPct val="80000"/>
              <a:buFont typeface="Arial" charset="0"/>
              <a:buChar char="♦"/>
            </a:pPr>
            <a:r>
              <a:rPr lang="it-IT" smtClean="0"/>
              <a:t>gli atti per i quali il creditore dimostri la </a:t>
            </a:r>
            <a:r>
              <a:rPr lang="it-IT" i="1" smtClean="0"/>
              <a:t>partecipatio fraudis </a:t>
            </a:r>
            <a:r>
              <a:rPr lang="it-IT" smtClean="0"/>
              <a:t>del terzo; e</a:t>
            </a:r>
          </a:p>
          <a:p>
            <a:pPr marL="715963" lvl="3" indent="-174625">
              <a:lnSpc>
                <a:spcPct val="95000"/>
              </a:lnSpc>
              <a:buSzPct val="80000"/>
              <a:buFont typeface="Arial" charset="0"/>
              <a:buChar char="♦"/>
            </a:pPr>
            <a:r>
              <a:rPr lang="it-IT" smtClean="0"/>
              <a:t>in difetto di dimostrazione della </a:t>
            </a:r>
            <a:r>
              <a:rPr lang="it-IT" i="1" smtClean="0"/>
              <a:t>partecipatio fraudis </a:t>
            </a:r>
            <a:r>
              <a:rPr lang="it-IT" smtClean="0"/>
              <a:t>del terzo:</a:t>
            </a:r>
          </a:p>
          <a:p>
            <a:pPr marL="987425" lvl="4" indent="-285750">
              <a:lnSpc>
                <a:spcPct val="95000"/>
              </a:lnSpc>
              <a:buFont typeface="Arial" charset="0"/>
              <a:buAutoNum type="romanLcPeriod"/>
            </a:pPr>
            <a:r>
              <a:rPr lang="it-IT" smtClean="0"/>
              <a:t>il pagamento di debiti non scaduti;</a:t>
            </a:r>
          </a:p>
          <a:p>
            <a:pPr marL="987425" lvl="4" indent="-285750">
              <a:lnSpc>
                <a:spcPct val="95000"/>
              </a:lnSpc>
              <a:buFont typeface="Arial" charset="0"/>
              <a:buAutoNum type="romanLcPeriod"/>
            </a:pPr>
            <a:r>
              <a:rPr lang="it-IT" smtClean="0"/>
              <a:t>il pagamento di debiti con mezzi diversi da quelli originariamente concordati;</a:t>
            </a:r>
          </a:p>
          <a:p>
            <a:pPr marL="987425" lvl="4" indent="-285750">
              <a:lnSpc>
                <a:spcPct val="95000"/>
              </a:lnSpc>
              <a:buFont typeface="Arial" charset="0"/>
              <a:buAutoNum type="romanLcPeriod"/>
            </a:pPr>
            <a:r>
              <a:rPr lang="it-IT" smtClean="0"/>
              <a:t>la costituzione di diritti di garanzia per debiti preesistenti non garantiti.</a:t>
            </a:r>
          </a:p>
        </p:txBody>
      </p:sp>
    </p:spTree>
  </p:cSld>
  <p:clrMapOvr>
    <a:masterClrMapping/>
  </p:clrMapOvr>
  <p:transition>
    <p:fad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5921" name="Rectangle 2"/>
          <p:cNvSpPr>
            <a:spLocks noGrp="1" noChangeArrowheads="1"/>
          </p:cNvSpPr>
          <p:nvPr>
            <p:ph type="title" idx="4294967295"/>
          </p:nvPr>
        </p:nvSpPr>
        <p:spPr/>
        <p:txBody>
          <a:bodyPr/>
          <a:lstStyle/>
          <a:p>
            <a:r>
              <a:rPr lang="de-DE" smtClean="0"/>
              <a:t>6.2. </a:t>
            </a:r>
            <a:r>
              <a:rPr lang="de-DE" i="1" smtClean="0"/>
              <a:t>FOCUS</a:t>
            </a:r>
            <a:r>
              <a:rPr lang="de-DE" smtClean="0"/>
              <a:t> PAESE: BRASILE</a:t>
            </a:r>
          </a:p>
        </p:txBody>
      </p:sp>
      <p:sp>
        <p:nvSpPr>
          <p:cNvPr id="3025922" name="Textplatzhalter 9"/>
          <p:cNvSpPr>
            <a:spLocks noGrp="1"/>
          </p:cNvSpPr>
          <p:nvPr>
            <p:ph type="body" sz="quarter" idx="4294967295"/>
          </p:nvPr>
        </p:nvSpPr>
        <p:spPr>
          <a:xfrm>
            <a:off x="250825" y="1773238"/>
            <a:ext cx="8642350" cy="3455987"/>
          </a:xfrm>
        </p:spPr>
        <p:txBody>
          <a:bodyPr/>
          <a:lstStyle/>
          <a:p>
            <a:pPr marL="180975" indent="-180975">
              <a:buClr>
                <a:schemeClr val="accent1"/>
              </a:buClr>
              <a:buFont typeface="Wingdings" pitchFamily="2" charset="2"/>
              <a:buChar char="§"/>
            </a:pPr>
            <a:r>
              <a:rPr lang="it-IT" sz="1400" b="1" smtClean="0"/>
              <a:t>Riserva di proprietà</a:t>
            </a:r>
          </a:p>
          <a:p>
            <a:pPr marL="358775" lvl="1" indent="-176213">
              <a:buFontTx/>
              <a:buChar char="•"/>
            </a:pPr>
            <a:r>
              <a:rPr lang="it-IT" smtClean="0"/>
              <a:t>La riserva di proprietà (</a:t>
            </a:r>
            <a:r>
              <a:rPr lang="it-IT" i="1" smtClean="0"/>
              <a:t>reserva de domínio</a:t>
            </a:r>
            <a:r>
              <a:rPr lang="it-IT" smtClean="0"/>
              <a:t>) è disciplinata dagli artt. 521-528 del c.c. brasiliano</a:t>
            </a:r>
          </a:p>
          <a:p>
            <a:pPr marL="358775" lvl="1" indent="-176213">
              <a:buFontTx/>
              <a:buChar char="•"/>
            </a:pPr>
            <a:r>
              <a:rPr lang="it-IT" smtClean="0"/>
              <a:t>Ai sensi dell’art. 522 del c.c. brasiliano, la clausola di riserva di proprietà:</a:t>
            </a:r>
          </a:p>
          <a:p>
            <a:pPr marL="541338" lvl="2">
              <a:buFont typeface="Arial" charset="0"/>
              <a:buChar char="−"/>
            </a:pPr>
            <a:r>
              <a:rPr lang="it-IT" sz="1200" smtClean="0"/>
              <a:t>deve essere stabilita per iscritto; </a:t>
            </a:r>
          </a:p>
          <a:p>
            <a:pPr marL="541338" lvl="2">
              <a:buFont typeface="Arial" charset="0"/>
              <a:buChar char="−"/>
            </a:pPr>
            <a:r>
              <a:rPr lang="it-IT" sz="1200" smtClean="0"/>
              <a:t>per essere opponibile nei confronti dei terzi, deve essere trascritta nel relativo registro.</a:t>
            </a:r>
          </a:p>
        </p:txBody>
      </p:sp>
    </p:spTree>
  </p:cSld>
  <p:clrMapOvr>
    <a:masterClrMapping/>
  </p:clrMapOvr>
  <p:transition>
    <p:fad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7969" name="Rectangle 2"/>
          <p:cNvSpPr>
            <a:spLocks noGrp="1" noChangeArrowheads="1"/>
          </p:cNvSpPr>
          <p:nvPr>
            <p:ph type="title" idx="4294967295"/>
          </p:nvPr>
        </p:nvSpPr>
        <p:spPr/>
        <p:txBody>
          <a:bodyPr/>
          <a:lstStyle/>
          <a:p>
            <a:r>
              <a:rPr lang="de-DE" smtClean="0"/>
              <a:t>6.3. </a:t>
            </a:r>
            <a:r>
              <a:rPr lang="de-DE" i="1" smtClean="0"/>
              <a:t>FOCUS</a:t>
            </a:r>
            <a:r>
              <a:rPr lang="de-DE" smtClean="0"/>
              <a:t> PAESE: TURCHIA</a:t>
            </a:r>
          </a:p>
        </p:txBody>
      </p:sp>
      <p:sp>
        <p:nvSpPr>
          <p:cNvPr id="3027970" name="Textplatzhalter 9"/>
          <p:cNvSpPr>
            <a:spLocks noGrp="1"/>
          </p:cNvSpPr>
          <p:nvPr>
            <p:ph type="body" sz="quarter" idx="4294967295"/>
          </p:nvPr>
        </p:nvSpPr>
        <p:spPr/>
        <p:txBody>
          <a:bodyPr/>
          <a:lstStyle/>
          <a:p>
            <a:pPr marL="266700" indent="-266700">
              <a:buClr>
                <a:schemeClr val="accent1"/>
              </a:buClr>
              <a:buFont typeface="Wingdings" pitchFamily="2" charset="2"/>
              <a:buChar char="§"/>
            </a:pPr>
            <a:r>
              <a:rPr lang="it-IT" sz="1400" b="1" smtClean="0"/>
              <a:t>Azione e prescrizione</a:t>
            </a:r>
          </a:p>
          <a:p>
            <a:pPr marL="449263" lvl="1" indent="-182563">
              <a:buFontTx/>
              <a:buChar char="•"/>
            </a:pPr>
            <a:r>
              <a:rPr lang="it-IT" smtClean="0"/>
              <a:t>Ai sensi della legge turca, il periodo ordinario di prescrizione è di 10 anni. </a:t>
            </a:r>
          </a:p>
          <a:p>
            <a:pPr marL="449263" lvl="1" indent="-182563">
              <a:buFontTx/>
              <a:buChar char="•"/>
            </a:pPr>
            <a:r>
              <a:rPr lang="it-IT" smtClean="0"/>
              <a:t>È inoltre previsto un termine di prescrizione abbreviato, di 5 anni, in relazione a particolari diritti, quali i crediti derivanti:</a:t>
            </a:r>
          </a:p>
          <a:p>
            <a:pPr marL="625475" lvl="2" indent="-176213">
              <a:buFont typeface="Arial" charset="0"/>
              <a:buChar char="−"/>
            </a:pPr>
            <a:r>
              <a:rPr lang="it-IT" sz="1200" smtClean="0"/>
              <a:t>da un contratto di agenzia;</a:t>
            </a:r>
          </a:p>
          <a:p>
            <a:pPr marL="625475" lvl="2" indent="-176213">
              <a:buFont typeface="Arial" charset="0"/>
              <a:buChar char="−"/>
            </a:pPr>
            <a:r>
              <a:rPr lang="it-IT" sz="1200" smtClean="0"/>
              <a:t>da accordi di </a:t>
            </a:r>
            <a:r>
              <a:rPr lang="it-IT" sz="1200" i="1" smtClean="0"/>
              <a:t>joint venture</a:t>
            </a:r>
            <a:r>
              <a:rPr lang="it-IT" sz="1200" smtClean="0"/>
              <a:t>;</a:t>
            </a:r>
          </a:p>
          <a:p>
            <a:pPr marL="625475" lvl="2" indent="-176213">
              <a:buFont typeface="Arial" charset="0"/>
              <a:buChar char="−"/>
            </a:pPr>
            <a:r>
              <a:rPr lang="it-IT" sz="1200" smtClean="0"/>
              <a:t>da prestazioni d’opera. </a:t>
            </a:r>
          </a:p>
          <a:p>
            <a:pPr marL="449263" lvl="1" indent="-182563">
              <a:buFontTx/>
              <a:buChar char="•"/>
            </a:pPr>
            <a:r>
              <a:rPr lang="it-IT" smtClean="0"/>
              <a:t>La prescrizione si interrompe:</a:t>
            </a:r>
          </a:p>
          <a:p>
            <a:pPr marL="625475" lvl="2" indent="-176213">
              <a:buFont typeface="Arial" charset="0"/>
              <a:buChar char="−"/>
            </a:pPr>
            <a:r>
              <a:rPr lang="it-IT" sz="1200" smtClean="0"/>
              <a:t>introducendo un giudizio;</a:t>
            </a:r>
          </a:p>
          <a:p>
            <a:pPr marL="625475" lvl="2" indent="-176213">
              <a:buFont typeface="Arial" charset="0"/>
              <a:buChar char="−"/>
            </a:pPr>
            <a:r>
              <a:rPr lang="it-IT" sz="1200" smtClean="0"/>
              <a:t>dando avvio a un’azione esecutiva. </a:t>
            </a:r>
          </a:p>
          <a:p>
            <a:pPr marL="449263" lvl="1" indent="-182563">
              <a:buFontTx/>
              <a:buChar char="•"/>
            </a:pPr>
            <a:r>
              <a:rPr lang="it-IT" smtClean="0"/>
              <a:t>Una lettera di diffida provoca unicamente la costituzione in mora del debitore e il decorso degli interessi, ma non interrompe il decorso dei termini di prescrizione.</a:t>
            </a:r>
            <a:endParaRPr lang="de-DE" smtClean="0"/>
          </a:p>
        </p:txBody>
      </p:sp>
      <p:pic>
        <p:nvPicPr>
          <p:cNvPr id="3027971" name="Picture 6" descr="bandiera%20turchia"/>
          <p:cNvPicPr>
            <a:picLocks noChangeAspect="1" noChangeArrowheads="1"/>
          </p:cNvPicPr>
          <p:nvPr/>
        </p:nvPicPr>
        <p:blipFill>
          <a:blip r:embed="rId3"/>
          <a:srcRect/>
          <a:stretch>
            <a:fillRect/>
          </a:stretch>
        </p:blipFill>
        <p:spPr bwMode="auto">
          <a:xfrm>
            <a:off x="7451725" y="692150"/>
            <a:ext cx="1079500" cy="72072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0017" name="Rectangle 2"/>
          <p:cNvSpPr>
            <a:spLocks noGrp="1" noChangeArrowheads="1"/>
          </p:cNvSpPr>
          <p:nvPr>
            <p:ph type="title" idx="4294967295"/>
          </p:nvPr>
        </p:nvSpPr>
        <p:spPr/>
        <p:txBody>
          <a:bodyPr/>
          <a:lstStyle/>
          <a:p>
            <a:r>
              <a:rPr lang="de-DE" smtClean="0"/>
              <a:t>6.3. </a:t>
            </a:r>
            <a:r>
              <a:rPr lang="de-DE" i="1" smtClean="0"/>
              <a:t>FOCUS</a:t>
            </a:r>
            <a:r>
              <a:rPr lang="de-DE" smtClean="0"/>
              <a:t> PAESE: TURCHIA</a:t>
            </a:r>
          </a:p>
        </p:txBody>
      </p:sp>
      <p:sp>
        <p:nvSpPr>
          <p:cNvPr id="3030018" name="Textplatzhalter 9"/>
          <p:cNvSpPr>
            <a:spLocks noGrp="1"/>
          </p:cNvSpPr>
          <p:nvPr>
            <p:ph type="body" sz="quarter" idx="4294967295"/>
          </p:nvPr>
        </p:nvSpPr>
        <p:spPr/>
        <p:txBody>
          <a:bodyPr/>
          <a:lstStyle/>
          <a:p>
            <a:pPr marL="266700" indent="-266700">
              <a:spcBef>
                <a:spcPts val="300"/>
              </a:spcBef>
              <a:buClr>
                <a:schemeClr val="accent1"/>
              </a:buClr>
              <a:buFont typeface="Wingdings" pitchFamily="2" charset="2"/>
              <a:buChar char="§"/>
            </a:pPr>
            <a:r>
              <a:rPr lang="it-IT" sz="1400" b="1" smtClean="0"/>
              <a:t>Procedimenti cautelari</a:t>
            </a:r>
          </a:p>
          <a:p>
            <a:pPr marL="449263" lvl="1" indent="-182563">
              <a:spcBef>
                <a:spcPts val="300"/>
              </a:spcBef>
              <a:buFontTx/>
              <a:buChar char="•"/>
            </a:pPr>
            <a:r>
              <a:rPr lang="it-IT" smtClean="0"/>
              <a:t>Il c.p.c. turco prevede la possibilità di concedere diverse misure cautelari, tra le quali la più comunemente utilizzata è il sequestro. </a:t>
            </a:r>
          </a:p>
          <a:p>
            <a:pPr marL="449263" lvl="1" indent="-182563">
              <a:spcBef>
                <a:spcPts val="300"/>
              </a:spcBef>
              <a:buFontTx/>
              <a:buChar char="•"/>
            </a:pPr>
            <a:r>
              <a:rPr lang="it-IT" smtClean="0"/>
              <a:t>L’ordinamento turco permette di ricorrere a procedure cautelari:</a:t>
            </a:r>
          </a:p>
          <a:p>
            <a:pPr marL="625475" lvl="2" indent="-176213">
              <a:spcBef>
                <a:spcPts val="300"/>
              </a:spcBef>
              <a:buFont typeface="Arial" charset="0"/>
              <a:buChar char="−"/>
            </a:pPr>
            <a:r>
              <a:rPr lang="it-IT" sz="1200" i="1" smtClean="0"/>
              <a:t>ante causam</a:t>
            </a:r>
            <a:r>
              <a:rPr lang="it-IT" sz="1200" smtClean="0"/>
              <a:t>;</a:t>
            </a:r>
          </a:p>
          <a:p>
            <a:pPr marL="625475" lvl="2" indent="-176213">
              <a:spcBef>
                <a:spcPts val="300"/>
              </a:spcBef>
              <a:buFont typeface="Arial" charset="0"/>
              <a:buChar char="−"/>
            </a:pPr>
            <a:r>
              <a:rPr lang="it-IT" sz="1200" smtClean="0"/>
              <a:t>durante un giudizio ordinario.</a:t>
            </a:r>
            <a:endParaRPr lang="it-IT" smtClean="0"/>
          </a:p>
          <a:p>
            <a:pPr marL="449263" lvl="1" indent="-182563">
              <a:spcBef>
                <a:spcPts val="300"/>
              </a:spcBef>
              <a:buFontTx/>
              <a:buChar char="•"/>
            </a:pPr>
            <a:r>
              <a:rPr lang="it-IT" smtClean="0"/>
              <a:t>I presupposti per la concessione della misura sono:</a:t>
            </a:r>
          </a:p>
          <a:p>
            <a:pPr marL="625475" lvl="2" indent="-176213">
              <a:spcBef>
                <a:spcPts val="300"/>
              </a:spcBef>
              <a:buFont typeface="Arial" charset="0"/>
              <a:buChar char="−"/>
            </a:pPr>
            <a:r>
              <a:rPr lang="it-IT" sz="1200" smtClean="0"/>
              <a:t>l’urgenza della stessa;</a:t>
            </a:r>
          </a:p>
          <a:p>
            <a:pPr marL="625475" lvl="2" indent="-176213">
              <a:spcBef>
                <a:spcPts val="300"/>
              </a:spcBef>
              <a:buFont typeface="Arial" charset="0"/>
              <a:buChar char="−"/>
            </a:pPr>
            <a:r>
              <a:rPr lang="it-IT" sz="1200" smtClean="0"/>
              <a:t>il pregiudizio economico che potrebbe derivare dal ritardo nell’accertamento del diritto.</a:t>
            </a:r>
          </a:p>
          <a:p>
            <a:pPr marL="449263" lvl="1" indent="-182563">
              <a:spcBef>
                <a:spcPts val="300"/>
              </a:spcBef>
              <a:buFontTx/>
              <a:buChar char="•"/>
            </a:pPr>
            <a:r>
              <a:rPr lang="it-IT" smtClean="0"/>
              <a:t>È, inoltre, necessario un supporto documentale alla domanda (ad es. esibizione di una decisione giudiziale, un riconoscimento di debito autenticato, una cambiale ecc). </a:t>
            </a:r>
          </a:p>
        </p:txBody>
      </p:sp>
    </p:spTree>
  </p:cSld>
  <p:clrMapOvr>
    <a:masterClrMapping/>
  </p:clrMapOvr>
  <p:transition>
    <p:fad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2065" name="Rectangle 2"/>
          <p:cNvSpPr>
            <a:spLocks noGrp="1" noChangeArrowheads="1"/>
          </p:cNvSpPr>
          <p:nvPr>
            <p:ph type="title" idx="4294967295"/>
          </p:nvPr>
        </p:nvSpPr>
        <p:spPr/>
        <p:txBody>
          <a:bodyPr/>
          <a:lstStyle/>
          <a:p>
            <a:r>
              <a:rPr lang="de-DE" smtClean="0"/>
              <a:t>6.3. </a:t>
            </a:r>
            <a:r>
              <a:rPr lang="de-DE" i="1" smtClean="0"/>
              <a:t>FOCUS</a:t>
            </a:r>
            <a:r>
              <a:rPr lang="de-DE" smtClean="0"/>
              <a:t> PAESE: TURCHIA</a:t>
            </a:r>
          </a:p>
        </p:txBody>
      </p:sp>
      <p:sp>
        <p:nvSpPr>
          <p:cNvPr id="3032066" name="Textplatzhalter 9"/>
          <p:cNvSpPr>
            <a:spLocks noGrp="1"/>
          </p:cNvSpPr>
          <p:nvPr>
            <p:ph type="body" sz="quarter" idx="4294967295"/>
          </p:nvPr>
        </p:nvSpPr>
        <p:spPr/>
        <p:txBody>
          <a:bodyPr/>
          <a:lstStyle/>
          <a:p>
            <a:pPr marL="266700" indent="-266700">
              <a:spcBef>
                <a:spcPts val="300"/>
              </a:spcBef>
              <a:buClr>
                <a:schemeClr val="accent1"/>
              </a:buClr>
              <a:buFont typeface="Wingdings" pitchFamily="2" charset="2"/>
              <a:buChar char="§"/>
              <a:tabLst>
                <a:tab pos="1162050" algn="l"/>
              </a:tabLst>
            </a:pPr>
            <a:r>
              <a:rPr lang="it-IT" sz="1400" b="1" smtClean="0"/>
              <a:t>Procedimenti sommari di ingiunzione</a:t>
            </a:r>
          </a:p>
          <a:p>
            <a:pPr marL="449263" lvl="1" indent="-182563" algn="just">
              <a:spcBef>
                <a:spcPts val="300"/>
              </a:spcBef>
              <a:buFontTx/>
              <a:buChar char="•"/>
              <a:tabLst>
                <a:tab pos="1162050" algn="l"/>
              </a:tabLst>
            </a:pPr>
            <a:r>
              <a:rPr lang="it-IT" smtClean="0"/>
              <a:t>In Turchia, è possibile ottenere l’emissione di un’ingiunzione di pagamento recandosi presso gli ufficiali giudiziari competenti e dimostrando di essere titolari di un credito nei confronti del debitore. </a:t>
            </a:r>
          </a:p>
          <a:p>
            <a:pPr marL="449263" lvl="1" indent="-182563" algn="just">
              <a:spcBef>
                <a:spcPts val="300"/>
              </a:spcBef>
              <a:buFontTx/>
              <a:buChar char="•"/>
              <a:tabLst>
                <a:tab pos="1162050" algn="l"/>
              </a:tabLst>
            </a:pPr>
            <a:r>
              <a:rPr lang="it-IT" smtClean="0"/>
              <a:t>Al fine di ottenere l’emissione di un ingiunzione di pagamento è necessario depositare la documentazione in possesso del creditore, idoneo ad attestare l’esistenza del credito (in particolare: fatture e scritture contabili). </a:t>
            </a:r>
          </a:p>
          <a:p>
            <a:pPr marL="449263" lvl="1" indent="-182563" algn="just">
              <a:spcBef>
                <a:spcPts val="300"/>
              </a:spcBef>
              <a:buFontTx/>
              <a:buChar char="•"/>
              <a:tabLst>
                <a:tab pos="1162050" algn="l"/>
              </a:tabLst>
            </a:pPr>
            <a:r>
              <a:rPr lang="it-IT" smtClean="0"/>
              <a:t>Sulla base della domanda del creditore e della documentazione prodotta, l’ufficiale giudiziario notifica un ordine di pagamento:</a:t>
            </a:r>
          </a:p>
          <a:p>
            <a:pPr marL="625475" lvl="2" indent="-176213" algn="just">
              <a:spcBef>
                <a:spcPts val="300"/>
              </a:spcBef>
              <a:buFont typeface="Arial" charset="0"/>
              <a:buChar char="−"/>
              <a:tabLst>
                <a:tab pos="1162050" algn="l"/>
              </a:tabLst>
            </a:pPr>
            <a:r>
              <a:rPr lang="it-IT" sz="1200" smtClean="0"/>
              <a:t>al quale il debitore può opporsi nel termine di 7 giorni dalla data della notifica, mediante una semplice contestazione della debenza della somma vantata dal creditore (</a:t>
            </a:r>
            <a:r>
              <a:rPr lang="it-IT" sz="1200" smtClean="0">
                <a:cs typeface="Times New Roman" pitchFamily="18" charset="0"/>
              </a:rPr>
              <a:t>ad esempio,</a:t>
            </a:r>
            <a:r>
              <a:rPr lang="it-IT" sz="1200" smtClean="0"/>
              <a:t> </a:t>
            </a:r>
            <a:r>
              <a:rPr lang="it-IT" sz="1200" i="1" smtClean="0"/>
              <a:t>“non ho debiti nei confronti del signor X”</a:t>
            </a:r>
            <a:r>
              <a:rPr lang="it-IT" sz="1200" smtClean="0"/>
              <a:t>). L’opposizione costringe il creditore ad avviare un procedimento giudiziario ordinario per far valere il proprio credito;</a:t>
            </a:r>
          </a:p>
          <a:p>
            <a:pPr marL="625475" lvl="2" indent="-176213" algn="just">
              <a:spcBef>
                <a:spcPts val="300"/>
              </a:spcBef>
              <a:buFont typeface="Arial" charset="0"/>
              <a:buChar char="−"/>
              <a:tabLst>
                <a:tab pos="1162050" algn="l"/>
              </a:tabLst>
            </a:pPr>
            <a:r>
              <a:rPr lang="it-IT" sz="1200" smtClean="0"/>
              <a:t>che, qualora il debitore non si opponga nei termini di legge, autorizza il creditore a procedere con l’esecuzione forzata.</a:t>
            </a:r>
          </a:p>
          <a:p>
            <a:pPr marL="808038" lvl="3" indent="-182563" algn="just">
              <a:spcBef>
                <a:spcPts val="300"/>
              </a:spcBef>
              <a:buSzPct val="80000"/>
              <a:buFont typeface="Arial" charset="0"/>
              <a:buChar char="♦"/>
              <a:tabLst>
                <a:tab pos="1162050" algn="l"/>
              </a:tabLst>
            </a:pPr>
            <a:r>
              <a:rPr lang="it-IT" smtClean="0"/>
              <a:t>In tal caso, e soltanto una volta pagato il debito, il debitore può agire in giudizio per dimostrare l’infondatezza dei presupposti sulla base dei quali è stato emesso l’ordine di pagamento, chiedendo la restituzione dell’indebito pagato al creditore</a:t>
            </a:r>
            <a:r>
              <a:rPr lang="it-IT" sz="1000" smtClean="0"/>
              <a:t>.</a:t>
            </a:r>
          </a:p>
          <a:p>
            <a:pPr marL="449263" lvl="1" indent="-182563" algn="just">
              <a:spcBef>
                <a:spcPts val="300"/>
              </a:spcBef>
              <a:buFontTx/>
              <a:buChar char="•"/>
              <a:tabLst>
                <a:tab pos="1162050" algn="l"/>
              </a:tabLst>
            </a:pPr>
            <a:r>
              <a:rPr lang="it-IT" smtClean="0"/>
              <a:t>Un procedimento diverso è previsto laddove la pretesa sia fondata su un titolo di credito. In tal caso:</a:t>
            </a:r>
          </a:p>
          <a:p>
            <a:pPr marL="625475" lvl="2" indent="-176213" algn="just">
              <a:spcBef>
                <a:spcPts val="300"/>
              </a:spcBef>
              <a:buFont typeface="Arial" charset="0"/>
              <a:buChar char="−"/>
              <a:tabLst>
                <a:tab pos="1162050" algn="l"/>
              </a:tabLst>
            </a:pPr>
            <a:r>
              <a:rPr lang="it-IT" sz="1200" smtClean="0"/>
              <a:t>l’ordine di pagamento viene emesso dall’ufficiale giudiziario competente per l’importo indicato nel titolo di credito;</a:t>
            </a:r>
          </a:p>
          <a:p>
            <a:pPr marL="625475" lvl="2" indent="-176213" algn="just">
              <a:spcBef>
                <a:spcPts val="300"/>
              </a:spcBef>
              <a:buFont typeface="Arial" charset="0"/>
              <a:buChar char="−"/>
              <a:tabLst>
                <a:tab pos="1162050" algn="l"/>
              </a:tabLst>
            </a:pPr>
            <a:r>
              <a:rPr lang="it-IT" sz="1200" smtClean="0"/>
              <a:t>il debitore non può opporsi sulla base di una generica contestazione, ma solamente sulla base di specifiche eccezioni.</a:t>
            </a:r>
          </a:p>
        </p:txBody>
      </p:sp>
    </p:spTree>
  </p:cSld>
  <p:clrMapOvr>
    <a:masterClrMapping/>
  </p:clrMapOvr>
  <p:transition>
    <p:fad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4113" name="Rectangle 2"/>
          <p:cNvSpPr>
            <a:spLocks noGrp="1" noChangeArrowheads="1"/>
          </p:cNvSpPr>
          <p:nvPr>
            <p:ph type="title" idx="4294967295"/>
          </p:nvPr>
        </p:nvSpPr>
        <p:spPr/>
        <p:txBody>
          <a:bodyPr/>
          <a:lstStyle/>
          <a:p>
            <a:r>
              <a:rPr lang="de-DE" smtClean="0"/>
              <a:t>6.3. </a:t>
            </a:r>
            <a:r>
              <a:rPr lang="de-DE" i="1" smtClean="0"/>
              <a:t>FOCUS</a:t>
            </a:r>
            <a:r>
              <a:rPr lang="de-DE" smtClean="0"/>
              <a:t> PAESE: TURCHIA</a:t>
            </a:r>
          </a:p>
        </p:txBody>
      </p:sp>
      <p:sp>
        <p:nvSpPr>
          <p:cNvPr id="3034114" name="Textplatzhalter 9"/>
          <p:cNvSpPr>
            <a:spLocks noGrp="1"/>
          </p:cNvSpPr>
          <p:nvPr>
            <p:ph type="body" sz="quarter" idx="4294967295"/>
          </p:nvPr>
        </p:nvSpPr>
        <p:spPr/>
        <p:txBody>
          <a:bodyPr/>
          <a:lstStyle/>
          <a:p>
            <a:pPr marL="266700" indent="-266700">
              <a:buClr>
                <a:schemeClr val="accent1"/>
              </a:buClr>
              <a:buFont typeface="Wingdings" pitchFamily="2" charset="2"/>
              <a:buChar char="§"/>
            </a:pPr>
            <a:r>
              <a:rPr lang="it-IT" sz="1400" b="1" smtClean="0"/>
              <a:t>Procedimenti ordinari</a:t>
            </a:r>
          </a:p>
          <a:p>
            <a:pPr marL="449263" lvl="1" indent="-182563">
              <a:buFontTx/>
              <a:buChar char="•"/>
            </a:pPr>
            <a:r>
              <a:rPr lang="it-IT" smtClean="0"/>
              <a:t>Il Codice di procedura civile turco prevede due riti alternativi: </a:t>
            </a:r>
          </a:p>
          <a:p>
            <a:pPr marL="625475" lvl="2" indent="-176213">
              <a:buFont typeface="Arial" charset="0"/>
              <a:buChar char="−"/>
            </a:pPr>
            <a:r>
              <a:rPr lang="it-IT" sz="1200" smtClean="0"/>
              <a:t>la procedura scritta, più diffusa nella risoluzione delle controversie civili;</a:t>
            </a:r>
          </a:p>
          <a:p>
            <a:pPr marL="625475" lvl="2" indent="-176213">
              <a:buFont typeface="Arial" charset="0"/>
              <a:buChar char="−"/>
            </a:pPr>
            <a:r>
              <a:rPr lang="it-IT" sz="1200" smtClean="0"/>
              <a:t>la procedura semplificata, basata sul principio di oralità.</a:t>
            </a:r>
          </a:p>
          <a:p>
            <a:pPr marL="449263" lvl="1" indent="-182563">
              <a:buFontTx/>
              <a:buChar char="•"/>
            </a:pPr>
            <a:r>
              <a:rPr lang="it-IT" smtClean="0"/>
              <a:t>La procedura scritta si introduce con un atto di citazione, depositato presso la Corte di primo grado competente e notificato al convenuto a cura della cancelleria:</a:t>
            </a:r>
          </a:p>
          <a:p>
            <a:pPr marL="625475" lvl="2" indent="-176213">
              <a:buFont typeface="Arial" charset="0"/>
              <a:buChar char="−"/>
            </a:pPr>
            <a:r>
              <a:rPr lang="it-IT" sz="1200" smtClean="0"/>
              <a:t>il convenuto ha a disposizione 2 settimane dalla notifica per depositare la comparsa di risposta, proponendo tutte le sue difese e le eventuali domande riconvenzionali; </a:t>
            </a:r>
          </a:p>
          <a:p>
            <a:pPr marL="625475" lvl="2" indent="-176213">
              <a:buFont typeface="Arial" charset="0"/>
              <a:buChar char="−"/>
            </a:pPr>
            <a:r>
              <a:rPr lang="it-IT" sz="1200" smtClean="0"/>
              <a:t>l’attore ha a sua volta 2 settimane per presentare una memoria di replica, alla quale il convenuto può rispondere nel termine di 1 settimana. </a:t>
            </a:r>
          </a:p>
          <a:p>
            <a:pPr marL="449263" lvl="1" indent="-182563">
              <a:buFontTx/>
              <a:buChar char="•"/>
            </a:pPr>
            <a:r>
              <a:rPr lang="it-IT" smtClean="0"/>
              <a:t>Nell’ambito della procedura scritta, vigono preclusioni processuali. Le parti devono presentare:</a:t>
            </a:r>
          </a:p>
          <a:p>
            <a:pPr marL="625475" lvl="2" indent="-176213">
              <a:buFont typeface="Arial" charset="0"/>
              <a:buChar char="−"/>
            </a:pPr>
            <a:r>
              <a:rPr lang="it-IT" sz="1200" smtClean="0"/>
              <a:t>tutte le proprie domande ed eccezioni;</a:t>
            </a:r>
          </a:p>
          <a:p>
            <a:pPr marL="625475" lvl="2" indent="-176213">
              <a:buFont typeface="Arial" charset="0"/>
              <a:buChar char="−"/>
            </a:pPr>
            <a:r>
              <a:rPr lang="it-IT" sz="1200" smtClean="0"/>
              <a:t>tutte le prove documentali di cui dispongono;</a:t>
            </a:r>
          </a:p>
          <a:p>
            <a:pPr marL="449263" lvl="1" indent="-182563">
              <a:buFontTx/>
              <a:buNone/>
            </a:pPr>
            <a:r>
              <a:rPr lang="it-IT" smtClean="0"/>
              <a:t>	nella fase del processo che si conclude con le summenzionate memorie di replica delle parti.</a:t>
            </a:r>
          </a:p>
        </p:txBody>
      </p:sp>
    </p:spTree>
  </p:cSld>
  <p:clrMapOvr>
    <a:masterClrMapping/>
  </p:clrMapOvr>
  <p:transition>
    <p:fad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6161" name="Rectangle 2"/>
          <p:cNvSpPr>
            <a:spLocks noGrp="1" noChangeArrowheads="1"/>
          </p:cNvSpPr>
          <p:nvPr>
            <p:ph type="title" idx="4294967295"/>
          </p:nvPr>
        </p:nvSpPr>
        <p:spPr/>
        <p:txBody>
          <a:bodyPr/>
          <a:lstStyle/>
          <a:p>
            <a:r>
              <a:rPr lang="de-DE" smtClean="0"/>
              <a:t>6.3. </a:t>
            </a:r>
            <a:r>
              <a:rPr lang="de-DE" i="1" smtClean="0"/>
              <a:t>FOCUS</a:t>
            </a:r>
            <a:r>
              <a:rPr lang="de-DE" smtClean="0"/>
              <a:t> PAESE: TURCHIA</a:t>
            </a:r>
          </a:p>
        </p:txBody>
      </p:sp>
      <p:sp>
        <p:nvSpPr>
          <p:cNvPr id="3036162" name="Textplatzhalter 9"/>
          <p:cNvSpPr>
            <a:spLocks noGrp="1"/>
          </p:cNvSpPr>
          <p:nvPr>
            <p:ph type="body" sz="quarter" idx="4294967295"/>
          </p:nvPr>
        </p:nvSpPr>
        <p:spPr/>
        <p:txBody>
          <a:bodyPr/>
          <a:lstStyle/>
          <a:p>
            <a:pPr marL="266700" indent="-266700">
              <a:buClr>
                <a:schemeClr val="accent1"/>
              </a:buClr>
              <a:buFont typeface="Wingdings" pitchFamily="2" charset="2"/>
              <a:buChar char="§"/>
            </a:pPr>
            <a:r>
              <a:rPr lang="it-IT" sz="1400" b="1" smtClean="0"/>
              <a:t>Procedimenti ordinari</a:t>
            </a:r>
          </a:p>
          <a:p>
            <a:pPr marL="449263" lvl="1" indent="-182563">
              <a:buFontTx/>
              <a:buChar char="•"/>
            </a:pPr>
            <a:r>
              <a:rPr lang="it-IT" smtClean="0"/>
              <a:t>I principali mezzi di prova utilizzati nei procedimenti ordinari sono:</a:t>
            </a:r>
          </a:p>
          <a:p>
            <a:pPr marL="625475" lvl="2" indent="-176213">
              <a:buFont typeface="Arial" charset="0"/>
              <a:buChar char="−"/>
            </a:pPr>
            <a:r>
              <a:rPr lang="it-IT" sz="1200" smtClean="0"/>
              <a:t>le prove testimoniali, dove i testimoni – sebbene in teoria debbano essere soggetti alla </a:t>
            </a:r>
            <a:r>
              <a:rPr lang="it-IT" sz="1200" i="1" smtClean="0"/>
              <a:t>cross-examination</a:t>
            </a:r>
            <a:r>
              <a:rPr lang="it-IT" sz="1200" smtClean="0"/>
              <a:t> degli avvocati delle parti – spesso vengono interrogati direttamente dal giudice;</a:t>
            </a:r>
          </a:p>
          <a:p>
            <a:pPr marL="625475" lvl="2" indent="-176213">
              <a:buFont typeface="Arial" charset="0"/>
              <a:buChar char="−"/>
            </a:pPr>
            <a:r>
              <a:rPr lang="it-IT" sz="1200" smtClean="0"/>
              <a:t>le perizie di parte in forma scritta;</a:t>
            </a:r>
          </a:p>
          <a:p>
            <a:pPr marL="625475" lvl="2" indent="-176213">
              <a:buFont typeface="Arial" charset="0"/>
              <a:buChar char="−"/>
            </a:pPr>
            <a:r>
              <a:rPr lang="it-IT" sz="1200" smtClean="0"/>
              <a:t>l’audizione dei consulenti tecnici di parte;</a:t>
            </a:r>
          </a:p>
          <a:p>
            <a:pPr marL="625475" lvl="2" indent="-176213">
              <a:buFont typeface="Arial" charset="0"/>
              <a:buChar char="−"/>
            </a:pPr>
            <a:r>
              <a:rPr lang="it-IT" sz="1200" smtClean="0"/>
              <a:t>le consulenze tecniche d’ufficio, sovente disposte dai giudici, per quanto formalmente vietate dall’ordinamento. </a:t>
            </a:r>
          </a:p>
          <a:p>
            <a:pPr marL="449263" lvl="1" indent="-182563">
              <a:buFontTx/>
              <a:buChar char="•"/>
            </a:pPr>
            <a:r>
              <a:rPr lang="it-IT" smtClean="0"/>
              <a:t>Mezzi di impugnazione:</a:t>
            </a:r>
          </a:p>
          <a:p>
            <a:pPr marL="625475" lvl="2" indent="-176213">
              <a:buFont typeface="Arial" charset="0"/>
              <a:buChar char="−"/>
            </a:pPr>
            <a:r>
              <a:rPr lang="it-IT" sz="1200" smtClean="0"/>
              <a:t>la sentenza di primo grado può essere appellata di fronte alle Corti regionali;</a:t>
            </a:r>
          </a:p>
          <a:p>
            <a:pPr marL="625475" lvl="2" indent="-176213">
              <a:buFont typeface="Arial" charset="0"/>
              <a:buChar char="−"/>
            </a:pPr>
            <a:r>
              <a:rPr lang="it-IT" sz="1200" smtClean="0"/>
              <a:t>le sentenze delle Corti regionali possono essere impugnate innanzi all’Alta Corte, che svolge la funzione di giudice di legittimità, sulla base di motivi tassativamente stabiliti.</a:t>
            </a:r>
          </a:p>
          <a:p>
            <a:pPr marL="625475" lvl="2" indent="-176213">
              <a:buFont typeface="Arial" charset="0"/>
              <a:buChar char="−"/>
            </a:pPr>
            <a:r>
              <a:rPr lang="it-IT" sz="1200" smtClean="0"/>
              <a:t>le sentenze dell’Alta Corte possono essere impugnate innanzi alla Corte Costituzionale, ove le parti ravvisino una violazione di diritti fondamentali.</a:t>
            </a:r>
          </a:p>
        </p:txBody>
      </p:sp>
    </p:spTree>
  </p:cSld>
  <p:clrMapOvr>
    <a:masterClrMapping/>
  </p:clrMapOvr>
  <p:transition>
    <p:fad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8209" name="Rectangle 2"/>
          <p:cNvSpPr>
            <a:spLocks noGrp="1" noChangeArrowheads="1"/>
          </p:cNvSpPr>
          <p:nvPr>
            <p:ph type="title" idx="4294967295"/>
          </p:nvPr>
        </p:nvSpPr>
        <p:spPr/>
        <p:txBody>
          <a:bodyPr/>
          <a:lstStyle/>
          <a:p>
            <a:r>
              <a:rPr lang="de-DE" smtClean="0"/>
              <a:t>6.3. </a:t>
            </a:r>
            <a:r>
              <a:rPr lang="de-DE" i="1" smtClean="0"/>
              <a:t>FOCUS</a:t>
            </a:r>
            <a:r>
              <a:rPr lang="de-DE" smtClean="0"/>
              <a:t> PAESE: TURCHIA</a:t>
            </a:r>
          </a:p>
        </p:txBody>
      </p:sp>
      <p:sp>
        <p:nvSpPr>
          <p:cNvPr id="3038210" name="Textplatzhalter 9"/>
          <p:cNvSpPr>
            <a:spLocks noGrp="1"/>
          </p:cNvSpPr>
          <p:nvPr>
            <p:ph type="body" sz="quarter" idx="4294967295"/>
          </p:nvPr>
        </p:nvSpPr>
        <p:spPr/>
        <p:txBody>
          <a:bodyPr/>
          <a:lstStyle/>
          <a:p>
            <a:pPr marL="266700" indent="-266700">
              <a:buClr>
                <a:schemeClr val="accent1"/>
              </a:buClr>
              <a:buFont typeface="Wingdings" pitchFamily="2" charset="2"/>
              <a:buChar char="§"/>
            </a:pPr>
            <a:r>
              <a:rPr lang="it-IT" sz="1400" b="1" smtClean="0"/>
              <a:t>Ripartizione dell’onere della prova</a:t>
            </a:r>
          </a:p>
          <a:p>
            <a:pPr marL="449263" lvl="1" indent="-182563">
              <a:buFontTx/>
              <a:buChar char="•"/>
            </a:pPr>
            <a:r>
              <a:rPr lang="it-IT" smtClean="0"/>
              <a:t>L’art. 187 del c.p.c. turco prevede che colui il quale agisce in giudizio ha l’onere di provare tutti i fatti a fondamento della propria domanda:</a:t>
            </a:r>
          </a:p>
          <a:p>
            <a:pPr marL="625475" lvl="2" indent="-176213">
              <a:buFont typeface="Arial" charset="0"/>
              <a:buChar char="−"/>
            </a:pPr>
            <a:r>
              <a:rPr lang="it-IT" sz="1200" smtClean="0"/>
              <a:t>il creditore in giudizio dovrà dunque dimostrare tutti i fatti costitutivi del credito vantato;</a:t>
            </a:r>
          </a:p>
          <a:p>
            <a:pPr marL="625475" lvl="2" indent="-176213">
              <a:buFont typeface="Arial" charset="0"/>
              <a:buChar char="−"/>
            </a:pPr>
            <a:r>
              <a:rPr lang="it-IT" sz="1200" smtClean="0"/>
              <a:t>il debitore dovrà provare i relativi fatti estintivi, impeditivi o modificativi della pretesa altrui.</a:t>
            </a:r>
          </a:p>
          <a:p>
            <a:pPr marL="449263" lvl="1" indent="-182563">
              <a:buFontTx/>
              <a:buChar char="•"/>
            </a:pPr>
            <a:r>
              <a:rPr lang="it-IT" smtClean="0"/>
              <a:t>La Corte, su istanza di parte, può ordinare alla controparte o al terzo l’esibizione di mezzi di prova in suo possesso (artt. 220-221 del c.p.c. turco). </a:t>
            </a:r>
          </a:p>
          <a:p>
            <a:pPr marL="625475" lvl="2" indent="-176213">
              <a:buFont typeface="Arial" charset="0"/>
              <a:buChar char="−"/>
            </a:pPr>
            <a:r>
              <a:rPr lang="it-IT" sz="1200" smtClean="0"/>
              <a:t>In caso di mancata ottemperanza, il giudice può desumere da questo comportamento elementi di prova per la decisione.</a:t>
            </a:r>
          </a:p>
          <a:p>
            <a:pPr marL="266700" indent="-266700">
              <a:lnSpc>
                <a:spcPct val="90000"/>
              </a:lnSpc>
              <a:buClr>
                <a:schemeClr val="accent1"/>
              </a:buClr>
              <a:buFont typeface="Wingdings" pitchFamily="2" charset="2"/>
              <a:buChar char="§"/>
            </a:pPr>
            <a:endParaRPr lang="it-IT" sz="1400" smtClean="0"/>
          </a:p>
          <a:p>
            <a:pPr marL="266700" indent="-266700">
              <a:lnSpc>
                <a:spcPct val="90000"/>
              </a:lnSpc>
              <a:buFont typeface="Arial" charset="0"/>
              <a:buChar char="−"/>
            </a:pPr>
            <a:endParaRPr lang="it-IT" sz="1200" b="1" smtClean="0"/>
          </a:p>
        </p:txBody>
      </p:sp>
    </p:spTree>
  </p:cSld>
  <p:clrMapOvr>
    <a:masterClrMapping/>
  </p:clrMapOvr>
  <p:transition>
    <p:fad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0257" name="Rectangle 2"/>
          <p:cNvSpPr>
            <a:spLocks noGrp="1" noChangeArrowheads="1"/>
          </p:cNvSpPr>
          <p:nvPr>
            <p:ph type="title" idx="4294967295"/>
          </p:nvPr>
        </p:nvSpPr>
        <p:spPr/>
        <p:txBody>
          <a:bodyPr/>
          <a:lstStyle/>
          <a:p>
            <a:r>
              <a:rPr lang="de-DE" smtClean="0"/>
              <a:t>6.3. </a:t>
            </a:r>
            <a:r>
              <a:rPr lang="de-DE" i="1" smtClean="0"/>
              <a:t>FOCUS</a:t>
            </a:r>
            <a:r>
              <a:rPr lang="de-DE" smtClean="0"/>
              <a:t> PAESE: TURCHIA</a:t>
            </a:r>
          </a:p>
        </p:txBody>
      </p:sp>
      <p:sp>
        <p:nvSpPr>
          <p:cNvPr id="3040258" name="Textplatzhalter 9"/>
          <p:cNvSpPr>
            <a:spLocks noGrp="1"/>
          </p:cNvSpPr>
          <p:nvPr>
            <p:ph type="body" sz="quarter" idx="4294967295"/>
          </p:nvPr>
        </p:nvSpPr>
        <p:spPr>
          <a:xfrm>
            <a:off x="107950" y="1773238"/>
            <a:ext cx="8785225" cy="3455987"/>
          </a:xfrm>
        </p:spPr>
        <p:txBody>
          <a:bodyPr/>
          <a:lstStyle/>
          <a:p>
            <a:pPr marL="180975" indent="-180975">
              <a:lnSpc>
                <a:spcPct val="90000"/>
              </a:lnSpc>
              <a:spcBef>
                <a:spcPts val="300"/>
              </a:spcBef>
              <a:buClr>
                <a:schemeClr val="accent1"/>
              </a:buClr>
              <a:buFont typeface="Wingdings" pitchFamily="2" charset="2"/>
              <a:buChar char="§"/>
            </a:pPr>
            <a:r>
              <a:rPr lang="it-IT" sz="1400" b="1" smtClean="0"/>
              <a:t>Spese processuali</a:t>
            </a:r>
          </a:p>
          <a:p>
            <a:pPr marL="358775" lvl="1" indent="-176213" algn="just">
              <a:lnSpc>
                <a:spcPct val="90000"/>
              </a:lnSpc>
              <a:spcBef>
                <a:spcPts val="300"/>
              </a:spcBef>
              <a:buFontTx/>
              <a:buChar char="•"/>
            </a:pPr>
            <a:r>
              <a:rPr lang="it-IT" smtClean="0"/>
              <a:t>L’art. 326 c.p.c. pone le spese processuali a carico della parte soccombente. </a:t>
            </a:r>
          </a:p>
          <a:p>
            <a:pPr marL="358775" lvl="1" indent="-176213" algn="just">
              <a:lnSpc>
                <a:spcPct val="90000"/>
              </a:lnSpc>
              <a:spcBef>
                <a:spcPts val="300"/>
              </a:spcBef>
              <a:buFontTx/>
              <a:buChar char="•"/>
            </a:pPr>
            <a:r>
              <a:rPr lang="it-IT" smtClean="0"/>
              <a:t>La riforma del 2011 ha introdotto l’obbligo di pagamento di un contributo unico per l’instaurazione del giudizio, comprensivo, tra l’altro:</a:t>
            </a:r>
          </a:p>
          <a:p>
            <a:pPr marL="541338" lvl="2" algn="just">
              <a:lnSpc>
                <a:spcPct val="90000"/>
              </a:lnSpc>
              <a:spcBef>
                <a:spcPts val="300"/>
              </a:spcBef>
              <a:buFont typeface="Arial" charset="0"/>
              <a:buChar char="−"/>
            </a:pPr>
            <a:r>
              <a:rPr lang="it-IT" sz="1200" smtClean="0"/>
              <a:t>delle spese di lite;</a:t>
            </a:r>
          </a:p>
          <a:p>
            <a:pPr marL="541338" lvl="2" algn="just">
              <a:lnSpc>
                <a:spcPct val="90000"/>
              </a:lnSpc>
              <a:spcBef>
                <a:spcPts val="300"/>
              </a:spcBef>
              <a:buFont typeface="Arial" charset="0"/>
              <a:buChar char="−"/>
            </a:pPr>
            <a:r>
              <a:rPr lang="it-IT" sz="1200" smtClean="0"/>
              <a:t>delle spese di notifica;</a:t>
            </a:r>
          </a:p>
          <a:p>
            <a:pPr marL="541338" lvl="2" algn="just">
              <a:lnSpc>
                <a:spcPct val="90000"/>
              </a:lnSpc>
              <a:spcBef>
                <a:spcPts val="300"/>
              </a:spcBef>
              <a:buFont typeface="Arial" charset="0"/>
              <a:buChar char="−"/>
            </a:pPr>
            <a:r>
              <a:rPr lang="it-IT" sz="1200" smtClean="0"/>
              <a:t>delle spese per i consulenti e della Corte. </a:t>
            </a:r>
          </a:p>
          <a:p>
            <a:pPr marL="358775" lvl="1" indent="-176213" algn="just">
              <a:lnSpc>
                <a:spcPct val="90000"/>
              </a:lnSpc>
              <a:spcBef>
                <a:spcPts val="300"/>
              </a:spcBef>
              <a:buFontTx/>
              <a:buChar char="•"/>
            </a:pPr>
            <a:r>
              <a:rPr lang="it-IT" smtClean="0"/>
              <a:t>L’importo di tale contributo è versato dall’attore; all’esito del giudizio, qualunque sia stato l’esito della causa, eventuali eccedenze tra le somme corrisposte e quelle effettivamente sostenute durante il procedimento gli vengono restituite.</a:t>
            </a:r>
          </a:p>
          <a:p>
            <a:pPr marL="358775" lvl="1" indent="-176213" algn="just">
              <a:lnSpc>
                <a:spcPct val="90000"/>
              </a:lnSpc>
              <a:spcBef>
                <a:spcPts val="300"/>
              </a:spcBef>
              <a:buFontTx/>
              <a:buChar char="•"/>
            </a:pPr>
            <a:r>
              <a:rPr lang="it-IT" smtClean="0"/>
              <a:t>Qualora l’attore:</a:t>
            </a:r>
          </a:p>
          <a:p>
            <a:pPr marL="541338" lvl="2" algn="just">
              <a:lnSpc>
                <a:spcPct val="90000"/>
              </a:lnSpc>
              <a:spcBef>
                <a:spcPts val="300"/>
              </a:spcBef>
              <a:buFont typeface="Arial" charset="0"/>
              <a:buChar char="−"/>
            </a:pPr>
            <a:r>
              <a:rPr lang="it-IT" sz="1200" smtClean="0"/>
              <a:t>sia un cittadino turco non residente in Turchia;</a:t>
            </a:r>
          </a:p>
          <a:p>
            <a:pPr marL="541338" lvl="2" algn="just">
              <a:lnSpc>
                <a:spcPct val="90000"/>
              </a:lnSpc>
              <a:spcBef>
                <a:spcPts val="300"/>
              </a:spcBef>
              <a:buFont typeface="Arial" charset="0"/>
              <a:buChar char="−"/>
            </a:pPr>
            <a:r>
              <a:rPr lang="it-IT" sz="1200" smtClean="0"/>
              <a:t>sia un soggetto dichiarato fallito;</a:t>
            </a:r>
          </a:p>
          <a:p>
            <a:pPr marL="541338" lvl="2" algn="just">
              <a:lnSpc>
                <a:spcPct val="90000"/>
              </a:lnSpc>
              <a:spcBef>
                <a:spcPts val="300"/>
              </a:spcBef>
              <a:buFontTx/>
              <a:buNone/>
            </a:pPr>
            <a:r>
              <a:rPr lang="it-IT" smtClean="0"/>
              <a:t>l’art. 84 c.p.c. impone la prestazione di una garanzia al fine di tutelare il convenuto da eventuali pregiudizi. </a:t>
            </a:r>
          </a:p>
          <a:p>
            <a:pPr marL="358775" lvl="1" indent="-176213" algn="just">
              <a:lnSpc>
                <a:spcPct val="90000"/>
              </a:lnSpc>
              <a:spcBef>
                <a:spcPts val="300"/>
              </a:spcBef>
              <a:buFontTx/>
              <a:buChar char="•"/>
            </a:pPr>
            <a:r>
              <a:rPr lang="it-IT" smtClean="0"/>
              <a:t>Per poter dare avvio ad una procedura ordinaria o esecutiva, una persona fisica o giuridica straniera ha l’onere di prestare una garanzia nella misura dell’importo stabilito dal giudice, salvo che l’attore sia cittadino di un Paese:</a:t>
            </a:r>
          </a:p>
          <a:p>
            <a:pPr marL="541338" lvl="2" algn="just">
              <a:lnSpc>
                <a:spcPct val="90000"/>
              </a:lnSpc>
              <a:spcBef>
                <a:spcPts val="300"/>
              </a:spcBef>
              <a:buFont typeface="Arial" charset="0"/>
              <a:buChar char="−"/>
            </a:pPr>
            <a:r>
              <a:rPr lang="it-IT" sz="1200" smtClean="0"/>
              <a:t>parte della Convenzione dell’Aia dell’01/03/1954;</a:t>
            </a:r>
          </a:p>
          <a:p>
            <a:pPr marL="541338" lvl="2" algn="just">
              <a:lnSpc>
                <a:spcPct val="90000"/>
              </a:lnSpc>
              <a:spcBef>
                <a:spcPts val="300"/>
              </a:spcBef>
              <a:buFont typeface="Arial" charset="0"/>
              <a:buChar char="−"/>
            </a:pPr>
            <a:r>
              <a:rPr lang="it-IT" sz="1200" smtClean="0"/>
              <a:t>parte di un accordo bilaterale con la Turchia.</a:t>
            </a:r>
          </a:p>
          <a:p>
            <a:pPr marL="358775" lvl="1" indent="-176213" algn="just">
              <a:lnSpc>
                <a:spcPct val="90000"/>
              </a:lnSpc>
              <a:spcBef>
                <a:spcPts val="300"/>
              </a:spcBef>
              <a:buFontTx/>
              <a:buChar char="•"/>
            </a:pPr>
            <a:r>
              <a:rPr lang="it-IT" smtClean="0"/>
              <a:t>Ai sensi dell’art. 163 della legge sull’avvocatura, è consentito stipulare un patto di quota lite per un importo non superiore al 25% del valore della causa. Nel caso di accordi per somme maggiori, il patto è nullo limitatamente agli importi pattuiti in eccesso.</a:t>
            </a:r>
          </a:p>
        </p:txBody>
      </p:sp>
    </p:spTree>
  </p:cSld>
  <p:clrMapOvr>
    <a:masterClrMapping/>
  </p:clrMapOvr>
  <p:transition>
    <p:fad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2305" name="Rectangle 2"/>
          <p:cNvSpPr>
            <a:spLocks noGrp="1" noChangeArrowheads="1"/>
          </p:cNvSpPr>
          <p:nvPr>
            <p:ph type="title" idx="4294967295"/>
          </p:nvPr>
        </p:nvSpPr>
        <p:spPr/>
        <p:txBody>
          <a:bodyPr/>
          <a:lstStyle/>
          <a:p>
            <a:r>
              <a:rPr lang="de-DE" smtClean="0"/>
              <a:t>6.3. </a:t>
            </a:r>
            <a:r>
              <a:rPr lang="de-DE" i="1" smtClean="0"/>
              <a:t>FOCUS</a:t>
            </a:r>
            <a:r>
              <a:rPr lang="de-DE" smtClean="0"/>
              <a:t> PAESE: TURCHIA</a:t>
            </a:r>
          </a:p>
        </p:txBody>
      </p:sp>
      <p:sp>
        <p:nvSpPr>
          <p:cNvPr id="2276354" name="Textplatzhalter 9"/>
          <p:cNvSpPr>
            <a:spLocks noGrp="1"/>
          </p:cNvSpPr>
          <p:nvPr>
            <p:ph type="body" sz="quarter" idx="4294967295"/>
          </p:nvPr>
        </p:nvSpPr>
        <p:spPr>
          <a:xfrm>
            <a:off x="250825" y="1773238"/>
            <a:ext cx="8642350" cy="3455987"/>
          </a:xfrm>
        </p:spPr>
        <p:txBody>
          <a:bodyPr/>
          <a:lstStyle/>
          <a:p>
            <a:pPr marL="180975" indent="-180975">
              <a:lnSpc>
                <a:spcPct val="90000"/>
              </a:lnSpc>
              <a:buClr>
                <a:schemeClr val="accent1"/>
              </a:buClr>
              <a:buFont typeface="Wingdings" pitchFamily="2" charset="2"/>
              <a:buChar char="§"/>
              <a:defRPr/>
            </a:pPr>
            <a:r>
              <a:rPr lang="it-IT" sz="1400" b="1" dirty="0" smtClean="0"/>
              <a:t>Esecutorietà della sentenza</a:t>
            </a:r>
          </a:p>
          <a:p>
            <a:pPr marL="358775" lvl="1" indent="-176213">
              <a:lnSpc>
                <a:spcPct val="90000"/>
              </a:lnSpc>
              <a:buFontTx/>
              <a:buChar char="•"/>
              <a:defRPr/>
            </a:pPr>
            <a:r>
              <a:rPr lang="it-IT" dirty="0" smtClean="0"/>
              <a:t>La sentenza di primo grado viene di prassi inizialmente comunicata tramite dispositivo, cui segue entro 15 giorni il deposito della sentenza integrale. </a:t>
            </a:r>
          </a:p>
          <a:p>
            <a:pPr marL="358775" lvl="1" indent="-176213">
              <a:lnSpc>
                <a:spcPct val="90000"/>
              </a:lnSpc>
              <a:buFontTx/>
              <a:buChar char="•"/>
              <a:defRPr/>
            </a:pPr>
            <a:r>
              <a:rPr lang="it-IT" dirty="0" smtClean="0"/>
              <a:t>Non è possibile dare avvio all’esecuzione sulla base del solo dispositivo, salvo un provvedimento </a:t>
            </a:r>
            <a:r>
              <a:rPr lang="it-IT" i="1" dirty="0" smtClean="0"/>
              <a:t>ad hoc</a:t>
            </a:r>
            <a:r>
              <a:rPr lang="it-IT" dirty="0" smtClean="0"/>
              <a:t> da parte del giudice. </a:t>
            </a:r>
          </a:p>
          <a:p>
            <a:pPr marL="358775" lvl="1" indent="-176213">
              <a:lnSpc>
                <a:spcPct val="90000"/>
              </a:lnSpc>
              <a:buFontTx/>
              <a:buChar char="•"/>
              <a:defRPr/>
            </a:pPr>
            <a:r>
              <a:rPr lang="it-IT" dirty="0" smtClean="0"/>
              <a:t>Una volta depositate le motivazioni, la sentenza è immediatamente esecutiva.</a:t>
            </a:r>
          </a:p>
          <a:p>
            <a:pPr marL="182562" lvl="1" indent="0">
              <a:lnSpc>
                <a:spcPct val="90000"/>
              </a:lnSpc>
              <a:buFont typeface="Wingdings" pitchFamily="2" charset="2"/>
              <a:buNone/>
              <a:defRPr/>
            </a:pPr>
            <a:endParaRPr lang="it-IT" dirty="0" smtClean="0"/>
          </a:p>
          <a:p>
            <a:pPr marL="180975" indent="-180975">
              <a:lnSpc>
                <a:spcPct val="90000"/>
              </a:lnSpc>
              <a:buClr>
                <a:schemeClr val="accent1"/>
              </a:buClr>
              <a:buFont typeface="Wingdings" pitchFamily="2" charset="2"/>
              <a:buChar char="§"/>
              <a:defRPr/>
            </a:pPr>
            <a:r>
              <a:rPr lang="it-IT" sz="1400" b="1" dirty="0" smtClean="0"/>
              <a:t>Sospensione della provvisoria esecuzione</a:t>
            </a:r>
          </a:p>
          <a:p>
            <a:pPr marL="358775" lvl="1" indent="-176213">
              <a:lnSpc>
                <a:spcPct val="90000"/>
              </a:lnSpc>
              <a:buFontTx/>
              <a:buChar char="•"/>
              <a:defRPr/>
            </a:pPr>
            <a:r>
              <a:rPr lang="it-IT" dirty="0" smtClean="0"/>
              <a:t>La proposizione dell’appello sospende l’esecutorietà della sentenza di primo grado. </a:t>
            </a:r>
          </a:p>
          <a:p>
            <a:pPr marL="358775" lvl="1" indent="-176213">
              <a:lnSpc>
                <a:spcPct val="90000"/>
              </a:lnSpc>
              <a:buFontTx/>
              <a:buChar char="•"/>
              <a:defRPr/>
            </a:pPr>
            <a:r>
              <a:rPr lang="it-IT" dirty="0" smtClean="0"/>
              <a:t>Per ottenere la sospensione dell’esecutività, tuttavia, la parte appellante ha l’onere di produrre:</a:t>
            </a:r>
          </a:p>
          <a:p>
            <a:pPr marL="541338" lvl="2">
              <a:lnSpc>
                <a:spcPct val="90000"/>
              </a:lnSpc>
              <a:buFont typeface="Arial" charset="0"/>
              <a:buChar char="−"/>
              <a:defRPr/>
            </a:pPr>
            <a:r>
              <a:rPr lang="it-IT" sz="1200" dirty="0" smtClean="0"/>
              <a:t>una garanzia bancaria; o</a:t>
            </a:r>
          </a:p>
          <a:p>
            <a:pPr marL="541338" lvl="2">
              <a:lnSpc>
                <a:spcPct val="90000"/>
              </a:lnSpc>
              <a:buFont typeface="Arial" charset="0"/>
              <a:buChar char="−"/>
              <a:defRPr/>
            </a:pPr>
            <a:r>
              <a:rPr lang="it-IT" sz="1200" dirty="0" smtClean="0"/>
              <a:t>una garanzia sui propri beni mobili o immobili.</a:t>
            </a:r>
          </a:p>
        </p:txBody>
      </p:sp>
    </p:spTree>
  </p:cSld>
  <p:clrMapOvr>
    <a:masterClrMapping/>
  </p:clrMapOvr>
  <p:transition>
    <p:fad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4353" name="Rectangle 2"/>
          <p:cNvSpPr>
            <a:spLocks noGrp="1" noChangeArrowheads="1"/>
          </p:cNvSpPr>
          <p:nvPr>
            <p:ph type="title" idx="4294967295"/>
          </p:nvPr>
        </p:nvSpPr>
        <p:spPr/>
        <p:txBody>
          <a:bodyPr/>
          <a:lstStyle/>
          <a:p>
            <a:r>
              <a:rPr lang="de-DE" smtClean="0"/>
              <a:t>6.3. </a:t>
            </a:r>
            <a:r>
              <a:rPr lang="de-DE" i="1" smtClean="0"/>
              <a:t>FOCUS</a:t>
            </a:r>
            <a:r>
              <a:rPr lang="de-DE" smtClean="0"/>
              <a:t> PAESE: TURCHIA</a:t>
            </a:r>
          </a:p>
        </p:txBody>
      </p:sp>
      <p:sp>
        <p:nvSpPr>
          <p:cNvPr id="3044354" name="Textplatzhalter 9"/>
          <p:cNvSpPr>
            <a:spLocks noGrp="1"/>
          </p:cNvSpPr>
          <p:nvPr>
            <p:ph type="body" sz="quarter" idx="4294967295"/>
          </p:nvPr>
        </p:nvSpPr>
        <p:spPr>
          <a:xfrm>
            <a:off x="250825" y="1773238"/>
            <a:ext cx="8642350" cy="3455987"/>
          </a:xfrm>
        </p:spPr>
        <p:txBody>
          <a:bodyPr/>
          <a:lstStyle/>
          <a:p>
            <a:pPr marL="180975" indent="-180975" algn="just">
              <a:lnSpc>
                <a:spcPct val="90000"/>
              </a:lnSpc>
              <a:buClr>
                <a:schemeClr val="accent1"/>
              </a:buClr>
              <a:buFont typeface="Wingdings" pitchFamily="2" charset="2"/>
              <a:buChar char="§"/>
            </a:pPr>
            <a:r>
              <a:rPr lang="it-IT" sz="1400" b="1" smtClean="0"/>
              <a:t>Adempimenti propedeutici all’esecuzione</a:t>
            </a:r>
          </a:p>
          <a:p>
            <a:pPr marL="358775" lvl="1" indent="-176213">
              <a:buFontTx/>
              <a:buChar char="•"/>
            </a:pPr>
            <a:r>
              <a:rPr lang="it-IT" smtClean="0"/>
              <a:t>Il procedimento di esecuzione delle sentenze è regolato dalla legge sull’esecuzione e sul fallimento n. 2004 del 04/09/1932 e successive modificazioni. </a:t>
            </a:r>
          </a:p>
          <a:p>
            <a:pPr marL="358775" lvl="1" indent="-176213">
              <a:buFontTx/>
              <a:buChar char="•"/>
            </a:pPr>
            <a:r>
              <a:rPr lang="it-IT" smtClean="0"/>
              <a:t>La sentenza di condanna al pagamento del debito, una volta munita di formula esecutiva, è notificata al debitore dagli ufficiali giudiziari aventi sede presso l’ufficio giudiziario che ha emesso la sentenza. </a:t>
            </a:r>
          </a:p>
          <a:p>
            <a:pPr marL="358775" lvl="1" indent="-176213">
              <a:buFontTx/>
              <a:buChar char="•"/>
            </a:pPr>
            <a:r>
              <a:rPr lang="it-IT" smtClean="0"/>
              <a:t>Una volta ricevuta la notifica del provvedimento, il debitore ha a disposizione 7 giorni per adempiere spontaneamente versando al creditore le somme dovute. </a:t>
            </a:r>
          </a:p>
          <a:p>
            <a:pPr marL="358775" lvl="1" indent="-176213">
              <a:buFontTx/>
              <a:buChar char="•"/>
            </a:pPr>
            <a:r>
              <a:rPr lang="it-IT" smtClean="0"/>
              <a:t>In caso di inottemperanza del debitore, il creditore potrà avviare nei suoi confronti un procedimento di esecuzione forzata, che si articola in due fasi:</a:t>
            </a:r>
          </a:p>
          <a:p>
            <a:pPr marL="541338" lvl="2">
              <a:buFont typeface="Arial" charset="0"/>
              <a:buChar char="−"/>
            </a:pPr>
            <a:r>
              <a:rPr lang="it-IT" sz="1200" smtClean="0"/>
              <a:t>il pignoramento dei beni del debitore;</a:t>
            </a:r>
          </a:p>
          <a:p>
            <a:pPr marL="541338" lvl="2">
              <a:buFont typeface="Arial" charset="0"/>
              <a:buChar char="−"/>
            </a:pPr>
            <a:r>
              <a:rPr lang="it-IT" sz="1200" smtClean="0"/>
              <a:t>la vendita dei beni pignorati. </a:t>
            </a:r>
          </a:p>
          <a:p>
            <a:pPr marL="358775" lvl="1" indent="-176213">
              <a:buFontTx/>
              <a:buChar char="•"/>
            </a:pPr>
            <a:r>
              <a:rPr lang="it-IT" smtClean="0"/>
              <a:t>Per effettuare il pignoramento dei beni mobili e/o immobili del debitore inadempiente, il creditore deve rivolgersi agli ufficiali giudiziari competenti. </a:t>
            </a:r>
          </a:p>
          <a:p>
            <a:pPr marL="358775" lvl="1" indent="-176213">
              <a:buFontTx/>
              <a:buChar char="•"/>
            </a:pPr>
            <a:r>
              <a:rPr lang="it-IT" smtClean="0"/>
              <a:t>Successivamente al pignoramento, i beni del debitore vengono venduti mediante un’asta pubblica, per un importo pari, nel minimo, al 50% del loro valore di stima. Nel caso la prima asta vada deserta, l’ufficiale giudiziario competente fissa delle aste successive, regolate in modo analogo alla prima, al fine di recuperare le somme di denaro necessarie alla soddisfazione del creditore.</a:t>
            </a:r>
          </a:p>
        </p:txBody>
      </p:sp>
    </p:spTree>
  </p:cSld>
  <p:clrMapOvr>
    <a:masterClrMapping/>
  </p:clrMapOvr>
  <p:transition>
    <p:fad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6401" name="Rectangle 2"/>
          <p:cNvSpPr>
            <a:spLocks noGrp="1" noChangeArrowheads="1"/>
          </p:cNvSpPr>
          <p:nvPr>
            <p:ph type="title" idx="4294967295"/>
          </p:nvPr>
        </p:nvSpPr>
        <p:spPr/>
        <p:txBody>
          <a:bodyPr/>
          <a:lstStyle/>
          <a:p>
            <a:r>
              <a:rPr lang="de-DE" smtClean="0"/>
              <a:t>6.3. </a:t>
            </a:r>
            <a:r>
              <a:rPr lang="de-DE" i="1" smtClean="0"/>
              <a:t>FOCUS</a:t>
            </a:r>
            <a:r>
              <a:rPr lang="de-DE" smtClean="0"/>
              <a:t> PAESE: TURCHIA</a:t>
            </a:r>
          </a:p>
        </p:txBody>
      </p:sp>
      <p:sp>
        <p:nvSpPr>
          <p:cNvPr id="3046402" name="Textplatzhalter 9"/>
          <p:cNvSpPr>
            <a:spLocks noGrp="1"/>
          </p:cNvSpPr>
          <p:nvPr>
            <p:ph type="body" sz="quarter" idx="4294967295"/>
          </p:nvPr>
        </p:nvSpPr>
        <p:spPr>
          <a:xfrm>
            <a:off x="250825" y="1773238"/>
            <a:ext cx="8642350" cy="3455987"/>
          </a:xfrm>
        </p:spPr>
        <p:txBody>
          <a:bodyPr/>
          <a:lstStyle/>
          <a:p>
            <a:pPr marL="180975" indent="-180975">
              <a:spcBef>
                <a:spcPts val="300"/>
              </a:spcBef>
              <a:buClr>
                <a:schemeClr val="accent1"/>
              </a:buClr>
              <a:buFont typeface="Wingdings" pitchFamily="2" charset="2"/>
              <a:buChar char="§"/>
            </a:pPr>
            <a:r>
              <a:rPr lang="it-IT" sz="1400" b="1" smtClean="0"/>
              <a:t>Procedimenti di riconoscimento ed esecuzione di provvedimenti stranieri</a:t>
            </a:r>
          </a:p>
          <a:p>
            <a:pPr marL="358775" lvl="1" indent="-176213">
              <a:spcBef>
                <a:spcPts val="300"/>
              </a:spcBef>
              <a:buFontTx/>
              <a:buChar char="•"/>
            </a:pPr>
            <a:r>
              <a:rPr lang="it-IT" smtClean="0"/>
              <a:t>Il riconoscimento e l’esecuzione delle sentenze straniere in Turchia sono disciplinati dalla legge n. 5718 del 2007, salva l’applicazione delle specifiche disposizioni previste dalle Convenzioni internazionali di cui la Turchia è parte. </a:t>
            </a:r>
          </a:p>
          <a:p>
            <a:pPr marL="358775" lvl="1" indent="-176213">
              <a:spcBef>
                <a:spcPts val="300"/>
              </a:spcBef>
              <a:buFontTx/>
              <a:buChar char="•"/>
            </a:pPr>
            <a:r>
              <a:rPr lang="it-IT" smtClean="0"/>
              <a:t>Per poter essere eseguita in Turchia, una decisione emessa in un altro Paese deve essere riconosciuta mediante un procedimento di </a:t>
            </a:r>
            <a:r>
              <a:rPr lang="it-IT" i="1" smtClean="0"/>
              <a:t>exequatur</a:t>
            </a:r>
            <a:r>
              <a:rPr lang="it-IT" smtClean="0"/>
              <a:t> innanzi alla Corte turca competente (art. 50), che viene concesso, sulla base di una verifica della sussistenza dei seguenti presupposti:</a:t>
            </a:r>
          </a:p>
          <a:p>
            <a:pPr marL="541338" lvl="2">
              <a:spcBef>
                <a:spcPts val="300"/>
              </a:spcBef>
              <a:buFont typeface="Arial" charset="0"/>
              <a:buChar char="−"/>
            </a:pPr>
            <a:r>
              <a:rPr lang="it-IT" sz="1200" smtClean="0"/>
              <a:t>il principio di reciprocità (nel Paese in cui è stata emessa la sentenza straniera non pone ostacoli al riconoscimento di una sentenza turca);</a:t>
            </a:r>
          </a:p>
          <a:p>
            <a:pPr marL="541338" lvl="2">
              <a:spcBef>
                <a:spcPts val="300"/>
              </a:spcBef>
              <a:buFont typeface="Arial" charset="0"/>
              <a:buChar char="−"/>
            </a:pPr>
            <a:r>
              <a:rPr lang="it-IT" sz="1200" smtClean="0"/>
              <a:t>la causa non era di competenza esclusiva del giudice turco;</a:t>
            </a:r>
          </a:p>
          <a:p>
            <a:pPr marL="541338" lvl="2">
              <a:spcBef>
                <a:spcPts val="300"/>
              </a:spcBef>
              <a:buFont typeface="Arial" charset="0"/>
              <a:buChar char="−"/>
            </a:pPr>
            <a:r>
              <a:rPr lang="it-IT" sz="1200" smtClean="0"/>
              <a:t>la decisione è definitiva e vincolante;</a:t>
            </a:r>
          </a:p>
          <a:p>
            <a:pPr marL="541338" lvl="2">
              <a:spcBef>
                <a:spcPts val="300"/>
              </a:spcBef>
              <a:buFont typeface="Arial" charset="0"/>
              <a:buChar char="−"/>
            </a:pPr>
            <a:r>
              <a:rPr lang="it-IT" sz="1200" smtClean="0"/>
              <a:t>sono stati rispettati i principi del giusto processo e il diritto di difesa del convenuto;</a:t>
            </a:r>
          </a:p>
          <a:p>
            <a:pPr marL="541338" lvl="2">
              <a:spcBef>
                <a:spcPts val="300"/>
              </a:spcBef>
              <a:buFont typeface="Arial" charset="0"/>
              <a:buChar char="−"/>
            </a:pPr>
            <a:r>
              <a:rPr lang="it-IT" sz="1200" smtClean="0"/>
              <a:t>la decisione non è contraria ad altra sentenza pronunciata da un giudice turco in un processo tra le stesse parti e sul medesimo oggetto, o a un’altra analoga sentenza straniera riconosciuta in Turchia; </a:t>
            </a:r>
          </a:p>
          <a:p>
            <a:pPr marL="541338" lvl="2">
              <a:spcBef>
                <a:spcPts val="300"/>
              </a:spcBef>
              <a:buFont typeface="Arial" charset="0"/>
              <a:buChar char="−"/>
            </a:pPr>
            <a:r>
              <a:rPr lang="it-IT" sz="1200" smtClean="0"/>
              <a:t>la decisione non è contraria all’ordine pubblico turco.</a:t>
            </a:r>
          </a:p>
          <a:p>
            <a:pPr marL="358775" lvl="1" indent="-176213">
              <a:spcBef>
                <a:spcPts val="300"/>
              </a:spcBef>
              <a:buFontTx/>
              <a:buChar char="•"/>
            </a:pPr>
            <a:r>
              <a:rPr lang="it-IT" smtClean="0"/>
              <a:t>In seguito al riconoscimento, la sentenza potrà essere eseguita in Turchia secondo le procedure previste per le sentenze turche.</a:t>
            </a:r>
          </a:p>
          <a:p>
            <a:pPr marL="358775" lvl="1" indent="-176213">
              <a:spcBef>
                <a:spcPts val="300"/>
              </a:spcBef>
              <a:buFontTx/>
              <a:buChar char="•"/>
            </a:pPr>
            <a:r>
              <a:rPr lang="it-IT" smtClean="0"/>
              <a:t>La Turchia ha ratificato in data 02/07/1992 la Convenzione di New York del 1958 per il riconoscimento e l'esecuzione delle sentenze arbitrali straniere. Tale Convenzione si applica in Turchia soltanto al riconoscimento e all’esecuzione di sentenze arbitrali emesse in Paesi che sono parte della Convenzione stessa e a condizione che le controversie vertano in materia commerciale.</a:t>
            </a:r>
          </a:p>
        </p:txBody>
      </p:sp>
    </p:spTree>
  </p:cSld>
  <p:clrMapOvr>
    <a:masterClrMapping/>
  </p:clrMapOvr>
  <p:transition>
    <p:fad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8449" name="Rectangle 2"/>
          <p:cNvSpPr>
            <a:spLocks noGrp="1" noChangeArrowheads="1"/>
          </p:cNvSpPr>
          <p:nvPr>
            <p:ph type="title" idx="4294967295"/>
          </p:nvPr>
        </p:nvSpPr>
        <p:spPr/>
        <p:txBody>
          <a:bodyPr/>
          <a:lstStyle/>
          <a:p>
            <a:r>
              <a:rPr lang="de-DE" smtClean="0"/>
              <a:t>6.3. </a:t>
            </a:r>
            <a:r>
              <a:rPr lang="de-DE" i="1" smtClean="0"/>
              <a:t>FOCUS</a:t>
            </a:r>
            <a:r>
              <a:rPr lang="de-DE" smtClean="0"/>
              <a:t> PAESE: TURCHIA</a:t>
            </a:r>
          </a:p>
        </p:txBody>
      </p:sp>
      <p:sp>
        <p:nvSpPr>
          <p:cNvPr id="2282498" name="Textplatzhalter 9"/>
          <p:cNvSpPr>
            <a:spLocks noGrp="1"/>
          </p:cNvSpPr>
          <p:nvPr>
            <p:ph type="body" sz="quarter" idx="4294967295"/>
          </p:nvPr>
        </p:nvSpPr>
        <p:spPr>
          <a:xfrm>
            <a:off x="250825" y="1773238"/>
            <a:ext cx="8642350" cy="3455987"/>
          </a:xfrm>
        </p:spPr>
        <p:txBody>
          <a:bodyPr/>
          <a:lstStyle/>
          <a:p>
            <a:pPr marL="180975" indent="-180975">
              <a:spcBef>
                <a:spcPts val="300"/>
              </a:spcBef>
              <a:buClr>
                <a:schemeClr val="accent1"/>
              </a:buClr>
              <a:buFont typeface="Wingdings" pitchFamily="2" charset="2"/>
              <a:buChar char="§"/>
              <a:defRPr/>
            </a:pPr>
            <a:r>
              <a:rPr lang="it-IT" sz="1200" b="1" dirty="0" smtClean="0"/>
              <a:t>Azione revocatoria</a:t>
            </a:r>
          </a:p>
          <a:p>
            <a:pPr marL="358775" lvl="1" indent="-176213">
              <a:spcBef>
                <a:spcPts val="300"/>
              </a:spcBef>
              <a:buFontTx/>
              <a:buChar char="•"/>
              <a:defRPr/>
            </a:pPr>
            <a:r>
              <a:rPr lang="it-IT" sz="1200" dirty="0" smtClean="0"/>
              <a:t>La legge fallimentare turca prevede un’azione revocatoria fallimentare soggetta, a seconda dei casi, a diversi termini di decadenza.</a:t>
            </a:r>
          </a:p>
          <a:p>
            <a:pPr marL="358775" lvl="1" indent="-176213">
              <a:spcBef>
                <a:spcPts val="300"/>
              </a:spcBef>
              <a:buFontTx/>
              <a:buChar char="•"/>
              <a:defRPr/>
            </a:pPr>
            <a:r>
              <a:rPr lang="it-IT" sz="1200" dirty="0" smtClean="0"/>
              <a:t>L’azione revocatoria fallimentare permette a un creditore o al curatore fallimentare di impugnare determinati atti del fallito che arrecano un pregiudizio alle ragioni dei creditori. In particolare:</a:t>
            </a:r>
          </a:p>
          <a:p>
            <a:pPr marL="541338" lvl="2">
              <a:spcBef>
                <a:spcPts val="300"/>
              </a:spcBef>
              <a:buFont typeface="Arial" charset="0"/>
              <a:buChar char="−"/>
              <a:defRPr/>
            </a:pPr>
            <a:r>
              <a:rPr lang="it-IT" sz="1200" dirty="0" smtClean="0"/>
              <a:t>possono essere impugnati entro 1 anno dall’inizio del procedimento fallimentare, tra gli altri:</a:t>
            </a:r>
          </a:p>
          <a:p>
            <a:pPr marL="715963" lvl="3" indent="-174625">
              <a:spcBef>
                <a:spcPts val="300"/>
              </a:spcBef>
              <a:buSzPct val="80000"/>
              <a:buFont typeface="Arial" charset="0"/>
              <a:buChar char="♦"/>
              <a:defRPr/>
            </a:pPr>
            <a:r>
              <a:rPr lang="it-IT" dirty="0" smtClean="0"/>
              <a:t>gli atti di costituzione di diritti di garanzia per debiti preesistenti;</a:t>
            </a:r>
          </a:p>
          <a:p>
            <a:pPr marL="715963" lvl="3" indent="-174625">
              <a:spcBef>
                <a:spcPts val="300"/>
              </a:spcBef>
              <a:buSzPct val="80000"/>
              <a:buFont typeface="Arial" charset="0"/>
              <a:buChar char="♦"/>
              <a:defRPr/>
            </a:pPr>
            <a:r>
              <a:rPr lang="it-IT" dirty="0" smtClean="0"/>
              <a:t>i pagamenti di debiti non scaduti e alcune annotazioni nel registro degli atti di proprietà (art. 278 della l. </a:t>
            </a:r>
            <a:r>
              <a:rPr lang="it-IT" dirty="0" err="1" smtClean="0"/>
              <a:t>fall</a:t>
            </a:r>
            <a:r>
              <a:rPr lang="it-IT" dirty="0" smtClean="0"/>
              <a:t>. turca);</a:t>
            </a:r>
          </a:p>
          <a:p>
            <a:pPr marL="541338" lvl="2">
              <a:spcBef>
                <a:spcPts val="300"/>
              </a:spcBef>
              <a:buSzPct val="80000"/>
              <a:buFont typeface="Arial" charset="0"/>
              <a:buNone/>
              <a:defRPr/>
            </a:pPr>
            <a:r>
              <a:rPr lang="it-IT" sz="1200" dirty="0" smtClean="0"/>
              <a:t>	qualora, nel momento in cui viene compiuto uno degli atti di cui sopra, il debitore sia a conoscenza di non disporre di risorse sufficienti per pagare i propri debiti, e il terzo che beneficia della costituzione del diritto di garanzia/del pagamento/dell’annotazione sia a conoscenza dello stato di insolvenza del debitore.</a:t>
            </a:r>
          </a:p>
          <a:p>
            <a:pPr marL="541338" lvl="2">
              <a:spcBef>
                <a:spcPts val="300"/>
              </a:spcBef>
              <a:buFont typeface="Arial" charset="0"/>
              <a:buChar char="−"/>
              <a:defRPr/>
            </a:pPr>
            <a:r>
              <a:rPr lang="it-IT" sz="1200" dirty="0" smtClean="0"/>
              <a:t>possono essere impugnati entro 2 anni dal loro compimento gli atti a titolo gratuito o nei quali vi sia un significativo squilibrio tra prestazione e controprestazione (art. 279 della l. </a:t>
            </a:r>
            <a:r>
              <a:rPr lang="it-IT" sz="1200" dirty="0" err="1" smtClean="0"/>
              <a:t>fall</a:t>
            </a:r>
            <a:r>
              <a:rPr lang="it-IT" sz="1200" dirty="0" smtClean="0"/>
              <a:t>. turca);</a:t>
            </a:r>
          </a:p>
          <a:p>
            <a:pPr marL="541338" lvl="2">
              <a:spcBef>
                <a:spcPts val="300"/>
              </a:spcBef>
              <a:buFont typeface="Arial" charset="0"/>
              <a:buChar char="−"/>
              <a:defRPr/>
            </a:pPr>
            <a:r>
              <a:rPr lang="it-IT" sz="1200" dirty="0" smtClean="0"/>
              <a:t>possono essere impugnati entro 5 anni dall’inizio del procedimento fallimentare gli atti compiuti dal debitore in pregiudizio ai diritti dei creditori.</a:t>
            </a:r>
          </a:p>
          <a:p>
            <a:pPr marL="358775" lvl="1" indent="-176213">
              <a:spcBef>
                <a:spcPts val="300"/>
              </a:spcBef>
              <a:buFontTx/>
              <a:buChar char="•"/>
              <a:defRPr/>
            </a:pPr>
            <a:r>
              <a:rPr lang="it-IT" sz="1200" dirty="0" smtClean="0"/>
              <a:t>La revocatoria fallimentare non determina la nullità sostanziale degli atti, ma li rende inopponibili ai creditori.</a:t>
            </a:r>
          </a:p>
          <a:p>
            <a:pPr marL="182562" lvl="1" indent="0">
              <a:spcBef>
                <a:spcPts val="300"/>
              </a:spcBef>
              <a:buFont typeface="Wingdings" pitchFamily="2" charset="2"/>
              <a:buNone/>
              <a:defRPr/>
            </a:pPr>
            <a:endParaRPr lang="it-IT" sz="1200" dirty="0" smtClean="0"/>
          </a:p>
          <a:p>
            <a:pPr marL="180975" indent="-180975">
              <a:spcBef>
                <a:spcPts val="300"/>
              </a:spcBef>
              <a:buClr>
                <a:schemeClr val="accent1"/>
              </a:buClr>
              <a:buFont typeface="Wingdings" pitchFamily="2" charset="2"/>
              <a:buChar char="§"/>
              <a:defRPr/>
            </a:pPr>
            <a:r>
              <a:rPr lang="it-IT" sz="1200" b="1" dirty="0" smtClean="0"/>
              <a:t>Riserva di proprietà</a:t>
            </a:r>
          </a:p>
          <a:p>
            <a:pPr marL="358775" lvl="1" indent="-176213">
              <a:spcBef>
                <a:spcPts val="300"/>
              </a:spcBef>
              <a:buFontTx/>
              <a:buChar char="•"/>
              <a:defRPr/>
            </a:pPr>
            <a:r>
              <a:rPr lang="it-IT" sz="1200" dirty="0" smtClean="0"/>
              <a:t>L’istituto della riserva della proprietà è previsto dall’ordinamento turco, ma poco diffuso nella prassi.</a:t>
            </a:r>
          </a:p>
          <a:p>
            <a:pPr marL="358775" lvl="1" indent="-176213">
              <a:spcBef>
                <a:spcPts val="300"/>
              </a:spcBef>
              <a:buFontTx/>
              <a:buChar char="•"/>
              <a:defRPr/>
            </a:pPr>
            <a:r>
              <a:rPr lang="it-IT" sz="1200" dirty="0" smtClean="0"/>
              <a:t>Per poter essere valida ed efficace, la clausola di riserva di proprietà deve essere redatta per iscritto e annotata apposito registro notarile, dietro pagamento di una tassa di registrazione. </a:t>
            </a:r>
          </a:p>
          <a:p>
            <a:pPr marL="358775" lvl="1" indent="-176213">
              <a:spcBef>
                <a:spcPts val="300"/>
              </a:spcBef>
              <a:buFontTx/>
              <a:buChar char="•"/>
              <a:defRPr/>
            </a:pPr>
            <a:r>
              <a:rPr lang="it-IT" sz="1200" dirty="0" smtClean="0"/>
              <a:t>La clausola è opponibile nei confronti dei creditori dell’acquirente anche laddove fallito.</a:t>
            </a:r>
          </a:p>
        </p:txBody>
      </p:sp>
    </p:spTree>
  </p:cSld>
  <p:clrMapOvr>
    <a:masterClrMapping/>
  </p:clrMapOvr>
  <p:transition>
    <p:fad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0497" name="Titel 1"/>
          <p:cNvSpPr>
            <a:spLocks noGrp="1"/>
          </p:cNvSpPr>
          <p:nvPr>
            <p:ph type="title" idx="4294967295"/>
          </p:nvPr>
        </p:nvSpPr>
        <p:spPr/>
        <p:txBody>
          <a:bodyPr/>
          <a:lstStyle/>
          <a:p>
            <a:pPr eaLnBrk="1" hangingPunct="1"/>
            <a:r>
              <a:rPr lang="de-DE" smtClean="0">
                <a:ea typeface="MS PGothic"/>
                <a:cs typeface="MS PGothic"/>
              </a:rPr>
              <a:t>Contatti</a:t>
            </a:r>
          </a:p>
        </p:txBody>
      </p:sp>
      <p:sp>
        <p:nvSpPr>
          <p:cNvPr id="3050498" name="Textfeld 18"/>
          <p:cNvSpPr txBox="1">
            <a:spLocks noChangeArrowheads="1"/>
          </p:cNvSpPr>
          <p:nvPr>
            <p:custDataLst>
              <p:tags r:id="rId1"/>
            </p:custDataLst>
          </p:nvPr>
        </p:nvSpPr>
        <p:spPr bwMode="gray">
          <a:xfrm>
            <a:off x="1403350" y="1919288"/>
            <a:ext cx="2714625" cy="1222375"/>
          </a:xfrm>
          <a:prstGeom prst="rect">
            <a:avLst/>
          </a:prstGeom>
          <a:noFill/>
          <a:ln w="9525">
            <a:noFill/>
            <a:miter lim="800000"/>
            <a:headEnd/>
            <a:tailEnd/>
          </a:ln>
        </p:spPr>
        <p:txBody>
          <a:bodyPr lIns="0" tIns="0" rIns="0" bIns="0"/>
          <a:lstStyle/>
          <a:p>
            <a:pPr>
              <a:spcBef>
                <a:spcPts val="200"/>
              </a:spcBef>
              <a:tabLst>
                <a:tab pos="625475" algn="l"/>
              </a:tabLst>
            </a:pPr>
            <a:r>
              <a:rPr lang="de-DE" sz="1000" b="1">
                <a:solidFill>
                  <a:srgbClr val="808080"/>
                </a:solidFill>
              </a:rPr>
              <a:t>Avv. Eugenio Bettella</a:t>
            </a:r>
          </a:p>
          <a:p>
            <a:pPr>
              <a:spcBef>
                <a:spcPts val="200"/>
              </a:spcBef>
              <a:tabLst>
                <a:tab pos="625475" algn="l"/>
              </a:tabLst>
            </a:pPr>
            <a:r>
              <a:rPr lang="de-DE" sz="1000" b="1">
                <a:solidFill>
                  <a:srgbClr val="808080"/>
                </a:solidFill>
              </a:rPr>
              <a:t>Rödl &amp; Partner</a:t>
            </a:r>
          </a:p>
          <a:p>
            <a:pPr>
              <a:spcBef>
                <a:spcPts val="200"/>
              </a:spcBef>
              <a:tabLst>
                <a:tab pos="625475" algn="l"/>
              </a:tabLst>
            </a:pPr>
            <a:r>
              <a:rPr lang="de-DE" sz="1000">
                <a:solidFill>
                  <a:srgbClr val="808080"/>
                </a:solidFill>
              </a:rPr>
              <a:t>Via F. Rismondo, 2/E</a:t>
            </a:r>
          </a:p>
          <a:p>
            <a:pPr>
              <a:spcBef>
                <a:spcPts val="200"/>
              </a:spcBef>
              <a:tabLst>
                <a:tab pos="625475" algn="l"/>
              </a:tabLst>
            </a:pPr>
            <a:r>
              <a:rPr lang="de-DE" sz="1000">
                <a:solidFill>
                  <a:srgbClr val="808080"/>
                </a:solidFill>
              </a:rPr>
              <a:t>35131 Padova</a:t>
            </a:r>
          </a:p>
          <a:p>
            <a:pPr>
              <a:spcBef>
                <a:spcPts val="200"/>
              </a:spcBef>
              <a:tabLst>
                <a:tab pos="625475" algn="l"/>
              </a:tabLst>
            </a:pPr>
            <a:r>
              <a:rPr lang="de-DE" sz="1000">
                <a:solidFill>
                  <a:srgbClr val="808080"/>
                </a:solidFill>
              </a:rPr>
              <a:t>Tel. +39 049 8046911</a:t>
            </a:r>
          </a:p>
          <a:p>
            <a:pPr>
              <a:spcBef>
                <a:spcPts val="200"/>
              </a:spcBef>
              <a:tabLst>
                <a:tab pos="625475" algn="l"/>
              </a:tabLst>
            </a:pPr>
            <a:r>
              <a:rPr lang="de-DE" sz="1000">
                <a:solidFill>
                  <a:srgbClr val="808080"/>
                </a:solidFill>
              </a:rPr>
              <a:t>Fax +39 049 8046920</a:t>
            </a:r>
          </a:p>
          <a:p>
            <a:pPr>
              <a:spcBef>
                <a:spcPts val="200"/>
              </a:spcBef>
              <a:tabLst>
                <a:tab pos="625475" algn="l"/>
              </a:tabLst>
            </a:pPr>
            <a:r>
              <a:rPr lang="de-DE" sz="1000">
                <a:solidFill>
                  <a:srgbClr val="808080"/>
                </a:solidFill>
              </a:rPr>
              <a:t>eugenio.bettella@roedl.it</a:t>
            </a:r>
          </a:p>
        </p:txBody>
      </p:sp>
      <p:pic>
        <p:nvPicPr>
          <p:cNvPr id="3050499" name="Picture 2" descr="U:\wdat\UkDAT\Unt_Kom\Foto\Bilderbibliothek\Castellas\retusche_HR\Fr_Cam2_IMG_1633.jpg"/>
          <p:cNvPicPr>
            <a:picLocks noChangeAspect="1" noChangeArrowheads="1"/>
          </p:cNvPicPr>
          <p:nvPr/>
        </p:nvPicPr>
        <p:blipFill>
          <a:blip r:embed="rId7"/>
          <a:srcRect/>
          <a:stretch>
            <a:fillRect/>
          </a:stretch>
        </p:blipFill>
        <p:spPr bwMode="auto">
          <a:xfrm>
            <a:off x="250825" y="5000625"/>
            <a:ext cx="1236663" cy="1236663"/>
          </a:xfrm>
          <a:prstGeom prst="rect">
            <a:avLst/>
          </a:prstGeom>
          <a:noFill/>
          <a:ln w="9525">
            <a:noFill/>
            <a:miter lim="800000"/>
            <a:headEnd/>
            <a:tailEnd/>
          </a:ln>
        </p:spPr>
      </p:pic>
      <p:sp>
        <p:nvSpPr>
          <p:cNvPr id="3050500" name="Textfeld 8"/>
          <p:cNvSpPr txBox="1">
            <a:spLocks noChangeArrowheads="1"/>
          </p:cNvSpPr>
          <p:nvPr>
            <p:custDataLst>
              <p:tags r:id="rId2"/>
            </p:custDataLst>
          </p:nvPr>
        </p:nvSpPr>
        <p:spPr bwMode="auto">
          <a:xfrm>
            <a:off x="1714500" y="5041900"/>
            <a:ext cx="7178675" cy="1123950"/>
          </a:xfrm>
          <a:prstGeom prst="rect">
            <a:avLst/>
          </a:prstGeom>
          <a:noFill/>
          <a:ln w="9525">
            <a:noFill/>
            <a:miter lim="800000"/>
            <a:headEnd/>
            <a:tailEnd/>
          </a:ln>
        </p:spPr>
        <p:txBody>
          <a:bodyPr lIns="0" tIns="0" rIns="0" bIns="0">
            <a:spAutoFit/>
          </a:bodyPr>
          <a:lstStyle/>
          <a:p>
            <a:pPr algn="just">
              <a:spcBef>
                <a:spcPts val="400"/>
              </a:spcBef>
            </a:pPr>
            <a:r>
              <a:rPr lang="it-IT" sz="900">
                <a:solidFill>
                  <a:schemeClr val="bg2"/>
                </a:solidFill>
              </a:rPr>
              <a:t>“</a:t>
            </a:r>
            <a:r>
              <a:rPr lang="it-IT" sz="1000">
                <a:solidFill>
                  <a:schemeClr val="bg2"/>
                </a:solidFill>
              </a:rPr>
              <a:t>Ogni singola persona conta”, per i Castellers come per noi.</a:t>
            </a:r>
          </a:p>
          <a:p>
            <a:pPr algn="just">
              <a:spcBef>
                <a:spcPts val="400"/>
              </a:spcBef>
            </a:pPr>
            <a:endParaRPr lang="it-IT" sz="900"/>
          </a:p>
          <a:p>
            <a:pPr algn="just">
              <a:spcBef>
                <a:spcPts val="400"/>
              </a:spcBef>
            </a:pPr>
            <a:r>
              <a:rPr lang="it-IT" sz="900"/>
              <a:t>Le “torri umane” simboleggiano in modo straordinario la cultura di Rödl &amp; Partner. Incarnano la nostra filosofia di coesione, equilibrio, coraggio e spirito di squadra. Mostrano la crescita che scaturisce dalle proprie forze, elemento che ha fatto di Rödl &amp; Partner quello che è oggi.</a:t>
            </a:r>
          </a:p>
          <a:p>
            <a:pPr algn="just">
              <a:spcBef>
                <a:spcPts val="400"/>
              </a:spcBef>
            </a:pPr>
            <a:r>
              <a:rPr lang="it-IT" sz="900"/>
              <a:t>“Força, Equilibri, Valor i Seny” (potenza, equilibrio, coraggio e intelligenza) sono i valori dei Castellers, così vicini ai nostri. Per questo, dal maggio 2011, Rödl &amp; Partner ha stretto una cooperazione con i Castellers di Barcellona, ambasciatori nel mondo dell’antica tradizione delle “torri umane”. L’associazione catalana incarna, insieme a molte altre, questa preziosa eredità culturale.</a:t>
            </a:r>
          </a:p>
        </p:txBody>
      </p:sp>
      <p:sp>
        <p:nvSpPr>
          <p:cNvPr id="3050501" name="Textfeld 18"/>
          <p:cNvSpPr txBox="1">
            <a:spLocks noChangeArrowheads="1"/>
          </p:cNvSpPr>
          <p:nvPr>
            <p:custDataLst>
              <p:tags r:id="rId3"/>
            </p:custDataLst>
          </p:nvPr>
        </p:nvSpPr>
        <p:spPr bwMode="gray">
          <a:xfrm>
            <a:off x="6178550" y="1916113"/>
            <a:ext cx="2714625" cy="1222375"/>
          </a:xfrm>
          <a:prstGeom prst="rect">
            <a:avLst/>
          </a:prstGeom>
          <a:noFill/>
          <a:ln w="9525">
            <a:noFill/>
            <a:miter lim="800000"/>
            <a:headEnd/>
            <a:tailEnd/>
          </a:ln>
        </p:spPr>
        <p:txBody>
          <a:bodyPr lIns="0" tIns="0" rIns="0" bIns="0"/>
          <a:lstStyle/>
          <a:p>
            <a:pPr>
              <a:spcBef>
                <a:spcPts val="200"/>
              </a:spcBef>
              <a:tabLst>
                <a:tab pos="625475" algn="l"/>
              </a:tabLst>
            </a:pPr>
            <a:endParaRPr lang="it-IT" sz="1000">
              <a:solidFill>
                <a:srgbClr val="808080"/>
              </a:solidFill>
            </a:endParaRPr>
          </a:p>
        </p:txBody>
      </p:sp>
      <p:sp>
        <p:nvSpPr>
          <p:cNvPr id="3050502" name="Textfeld 18"/>
          <p:cNvSpPr txBox="1">
            <a:spLocks noChangeArrowheads="1"/>
          </p:cNvSpPr>
          <p:nvPr>
            <p:custDataLst>
              <p:tags r:id="rId4"/>
            </p:custDataLst>
          </p:nvPr>
        </p:nvSpPr>
        <p:spPr bwMode="gray">
          <a:xfrm>
            <a:off x="4427538" y="1989138"/>
            <a:ext cx="1368425" cy="1222375"/>
          </a:xfrm>
          <a:prstGeom prst="rect">
            <a:avLst/>
          </a:prstGeom>
          <a:noFill/>
          <a:ln w="9525">
            <a:noFill/>
            <a:miter lim="800000"/>
            <a:headEnd/>
            <a:tailEnd/>
          </a:ln>
        </p:spPr>
        <p:txBody>
          <a:bodyPr lIns="0" tIns="0" rIns="0" bIns="0"/>
          <a:lstStyle/>
          <a:p>
            <a:pPr>
              <a:spcBef>
                <a:spcPts val="200"/>
              </a:spcBef>
              <a:tabLst>
                <a:tab pos="625475" algn="l"/>
              </a:tabLst>
            </a:pPr>
            <a:r>
              <a:rPr lang="de-DE" sz="1000" b="1">
                <a:solidFill>
                  <a:srgbClr val="808080"/>
                </a:solidFill>
              </a:rPr>
              <a:t>Avv. Daniele Ferretti</a:t>
            </a:r>
          </a:p>
          <a:p>
            <a:pPr>
              <a:spcBef>
                <a:spcPts val="200"/>
              </a:spcBef>
              <a:tabLst>
                <a:tab pos="625475" algn="l"/>
              </a:tabLst>
            </a:pPr>
            <a:r>
              <a:rPr lang="de-DE" sz="1000" b="1">
                <a:solidFill>
                  <a:srgbClr val="808080"/>
                </a:solidFill>
              </a:rPr>
              <a:t>Rödl &amp; Partner</a:t>
            </a:r>
          </a:p>
          <a:p>
            <a:pPr>
              <a:spcBef>
                <a:spcPts val="200"/>
              </a:spcBef>
              <a:tabLst>
                <a:tab pos="625475" algn="l"/>
              </a:tabLst>
            </a:pPr>
            <a:r>
              <a:rPr lang="de-DE" sz="1000">
                <a:solidFill>
                  <a:srgbClr val="808080"/>
                </a:solidFill>
              </a:rPr>
              <a:t>Via F. Rismondo, 2/E</a:t>
            </a:r>
          </a:p>
          <a:p>
            <a:pPr>
              <a:spcBef>
                <a:spcPts val="200"/>
              </a:spcBef>
              <a:tabLst>
                <a:tab pos="625475" algn="l"/>
              </a:tabLst>
            </a:pPr>
            <a:r>
              <a:rPr lang="de-DE" sz="1000">
                <a:solidFill>
                  <a:srgbClr val="808080"/>
                </a:solidFill>
              </a:rPr>
              <a:t>35131 Padova</a:t>
            </a:r>
          </a:p>
          <a:p>
            <a:pPr>
              <a:spcBef>
                <a:spcPts val="200"/>
              </a:spcBef>
              <a:tabLst>
                <a:tab pos="625475" algn="l"/>
              </a:tabLst>
            </a:pPr>
            <a:r>
              <a:rPr lang="de-DE" sz="1000">
                <a:solidFill>
                  <a:srgbClr val="808080"/>
                </a:solidFill>
              </a:rPr>
              <a:t>Tel. +39 049 8046911</a:t>
            </a:r>
          </a:p>
          <a:p>
            <a:pPr>
              <a:spcBef>
                <a:spcPts val="200"/>
              </a:spcBef>
              <a:tabLst>
                <a:tab pos="625475" algn="l"/>
              </a:tabLst>
            </a:pPr>
            <a:r>
              <a:rPr lang="de-DE" sz="1000">
                <a:solidFill>
                  <a:srgbClr val="808080"/>
                </a:solidFill>
              </a:rPr>
              <a:t>Fax +39 049 8046920</a:t>
            </a:r>
          </a:p>
          <a:p>
            <a:pPr>
              <a:spcBef>
                <a:spcPts val="200"/>
              </a:spcBef>
              <a:tabLst>
                <a:tab pos="625475" algn="l"/>
              </a:tabLst>
            </a:pPr>
            <a:r>
              <a:rPr lang="de-DE" sz="1000">
                <a:solidFill>
                  <a:srgbClr val="808080"/>
                </a:solidFill>
              </a:rPr>
              <a:t>daniele.ferretti@roedl.it</a:t>
            </a:r>
          </a:p>
        </p:txBody>
      </p:sp>
      <p:pic>
        <p:nvPicPr>
          <p:cNvPr id="3050503" name="Picture 2" descr="F:\Segreteria\Roedl &amp; Partner\Foto\Foto per brochure 2011\Giovanni Montanaro.jpg"/>
          <p:cNvPicPr>
            <a:picLocks noChangeAspect="1" noChangeArrowheads="1"/>
          </p:cNvPicPr>
          <p:nvPr/>
        </p:nvPicPr>
        <p:blipFill>
          <a:blip r:embed="rId8"/>
          <a:srcRect l="27092" t="5505" r="18471"/>
          <a:stretch>
            <a:fillRect/>
          </a:stretch>
        </p:blipFill>
        <p:spPr bwMode="auto">
          <a:xfrm>
            <a:off x="6011863" y="1843088"/>
            <a:ext cx="1223962" cy="1730375"/>
          </a:xfrm>
          <a:prstGeom prst="rect">
            <a:avLst/>
          </a:prstGeom>
          <a:noFill/>
          <a:ln w="9525">
            <a:noFill/>
            <a:miter lim="800000"/>
            <a:headEnd/>
            <a:tailEnd/>
          </a:ln>
        </p:spPr>
      </p:pic>
      <p:sp>
        <p:nvSpPr>
          <p:cNvPr id="3050504" name="Textfeld 18"/>
          <p:cNvSpPr txBox="1">
            <a:spLocks noChangeArrowheads="1"/>
          </p:cNvSpPr>
          <p:nvPr>
            <p:custDataLst>
              <p:tags r:id="rId5"/>
            </p:custDataLst>
          </p:nvPr>
        </p:nvSpPr>
        <p:spPr bwMode="gray">
          <a:xfrm>
            <a:off x="7308850" y="1989138"/>
            <a:ext cx="1727200" cy="1222375"/>
          </a:xfrm>
          <a:prstGeom prst="rect">
            <a:avLst/>
          </a:prstGeom>
          <a:noFill/>
          <a:ln w="9525">
            <a:noFill/>
            <a:miter lim="800000"/>
            <a:headEnd/>
            <a:tailEnd/>
          </a:ln>
        </p:spPr>
        <p:txBody>
          <a:bodyPr lIns="0" tIns="0" rIns="0" bIns="0"/>
          <a:lstStyle/>
          <a:p>
            <a:pPr>
              <a:spcBef>
                <a:spcPts val="200"/>
              </a:spcBef>
              <a:tabLst>
                <a:tab pos="625475" algn="l"/>
              </a:tabLst>
            </a:pPr>
            <a:r>
              <a:rPr lang="de-DE" sz="1000" b="1">
                <a:solidFill>
                  <a:srgbClr val="808080"/>
                </a:solidFill>
              </a:rPr>
              <a:t>Avv. Giovanni Montanaro</a:t>
            </a:r>
          </a:p>
          <a:p>
            <a:pPr>
              <a:spcBef>
                <a:spcPts val="200"/>
              </a:spcBef>
              <a:tabLst>
                <a:tab pos="625475" algn="l"/>
              </a:tabLst>
            </a:pPr>
            <a:r>
              <a:rPr lang="de-DE" sz="1000" b="1">
                <a:solidFill>
                  <a:srgbClr val="808080"/>
                </a:solidFill>
              </a:rPr>
              <a:t>Rödl &amp; Partner</a:t>
            </a:r>
          </a:p>
          <a:p>
            <a:pPr>
              <a:spcBef>
                <a:spcPts val="200"/>
              </a:spcBef>
              <a:tabLst>
                <a:tab pos="625475" algn="l"/>
              </a:tabLst>
            </a:pPr>
            <a:r>
              <a:rPr lang="de-DE" sz="1000">
                <a:solidFill>
                  <a:srgbClr val="808080"/>
                </a:solidFill>
              </a:rPr>
              <a:t>Via F. Rismondo, 2/E</a:t>
            </a:r>
          </a:p>
          <a:p>
            <a:pPr>
              <a:spcBef>
                <a:spcPts val="200"/>
              </a:spcBef>
              <a:tabLst>
                <a:tab pos="625475" algn="l"/>
              </a:tabLst>
            </a:pPr>
            <a:r>
              <a:rPr lang="de-DE" sz="1000">
                <a:solidFill>
                  <a:srgbClr val="808080"/>
                </a:solidFill>
              </a:rPr>
              <a:t>35131 Padova</a:t>
            </a:r>
          </a:p>
          <a:p>
            <a:pPr>
              <a:spcBef>
                <a:spcPts val="200"/>
              </a:spcBef>
              <a:tabLst>
                <a:tab pos="625475" algn="l"/>
              </a:tabLst>
            </a:pPr>
            <a:r>
              <a:rPr lang="de-DE" sz="1000">
                <a:solidFill>
                  <a:srgbClr val="808080"/>
                </a:solidFill>
              </a:rPr>
              <a:t>Tel. +39 049 8046911</a:t>
            </a:r>
          </a:p>
          <a:p>
            <a:pPr>
              <a:spcBef>
                <a:spcPts val="200"/>
              </a:spcBef>
              <a:tabLst>
                <a:tab pos="625475" algn="l"/>
              </a:tabLst>
            </a:pPr>
            <a:r>
              <a:rPr lang="de-DE" sz="1000">
                <a:solidFill>
                  <a:srgbClr val="808080"/>
                </a:solidFill>
              </a:rPr>
              <a:t>Fax +39 049 8046920</a:t>
            </a:r>
          </a:p>
          <a:p>
            <a:pPr>
              <a:spcBef>
                <a:spcPts val="200"/>
              </a:spcBef>
              <a:tabLst>
                <a:tab pos="625475" algn="l"/>
              </a:tabLst>
            </a:pPr>
            <a:r>
              <a:rPr lang="de-DE" sz="1000">
                <a:solidFill>
                  <a:srgbClr val="808080"/>
                </a:solidFill>
              </a:rPr>
              <a:t>giovanni.montanaro@roedl.it</a:t>
            </a:r>
          </a:p>
        </p:txBody>
      </p:sp>
      <p:pic>
        <p:nvPicPr>
          <p:cNvPr id="3050505" name="Picture 12" descr="Eugenio Bettella_primopiano"/>
          <p:cNvPicPr>
            <a:picLocks noChangeAspect="1" noChangeArrowheads="1"/>
          </p:cNvPicPr>
          <p:nvPr/>
        </p:nvPicPr>
        <p:blipFill>
          <a:blip r:embed="rId9"/>
          <a:srcRect/>
          <a:stretch>
            <a:fillRect/>
          </a:stretch>
        </p:blipFill>
        <p:spPr bwMode="auto">
          <a:xfrm>
            <a:off x="34925" y="1833563"/>
            <a:ext cx="1296988" cy="1739900"/>
          </a:xfrm>
          <a:prstGeom prst="rect">
            <a:avLst/>
          </a:prstGeom>
          <a:noFill/>
          <a:ln w="9525">
            <a:noFill/>
            <a:miter lim="800000"/>
            <a:headEnd/>
            <a:tailEnd/>
          </a:ln>
        </p:spPr>
      </p:pic>
      <p:pic>
        <p:nvPicPr>
          <p:cNvPr id="3050506" name="Picture 3"/>
          <p:cNvPicPr>
            <a:picLocks noChangeAspect="1" noChangeArrowheads="1"/>
          </p:cNvPicPr>
          <p:nvPr/>
        </p:nvPicPr>
        <p:blipFill>
          <a:blip r:embed="rId10"/>
          <a:srcRect/>
          <a:stretch>
            <a:fillRect/>
          </a:stretch>
        </p:blipFill>
        <p:spPr bwMode="auto">
          <a:xfrm>
            <a:off x="2987675" y="1843088"/>
            <a:ext cx="1338263" cy="18018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23"/>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qHkaKOTWQ0C2KLSccJF7GQ"/>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vjrcUWQ9PEGQDYBkYBDJwA"/>
  <p:tag name="VCT-BODYINDENTATION" val="0;0;0;14.25;14.25;28.62504;28.5;42.75;42.37496;56.5;"/>
  <p:tag name="VCT-BULLETVISIBILITY" val="G ****"/>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6.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12.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pD16SuczdCESz8SJFrKfrjQ"/>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p0b6rR7n23Ey.8TRJvhqueA"/>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pnkzkTwPknkirUIZnY9YTyw"/>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pgHPxuY4sl06MLEFlrgTHNw"/>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pK5AFGrMviEmBW4fkv.ibpg"/>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24.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30.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36.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42.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pcnP.p1IgTUOCWESdJdHKHw"/>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mit_Logo.potx"/>
  <p:tag name="VCTMASTER" val="Roedl_und_Partner_Vorlage_mit_Logo"/>
  <p:tag name="VCTORDER" val="1"/>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pxJnL3sdmaUKcMpOfi.44tw"/>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pbw0m5oKo40GxZeBsnUVALg"/>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pvEW9SZGl.0Or5bKJRzcOqg"/>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ppEUxh9XiY0.LY.7QG1W9eQ"/>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pD16SuczdCESz8SJFrKfrjQ"/>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p0b6rR7n23Ey.8TRJvhqueA"/>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pK5AFGrMviEmBW4fkv.ibpg"/>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pxJnL3sdmaUKcMpOfi.44tw"/>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mit_Logo.potx"/>
  <p:tag name="VCTMASTER" val="Roedl_und_Partner_Vorlage_mit_Logo"/>
  <p:tag name="VCTORDER" val="1"/>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pxJnL3sdmaUKcMpOfi.44tw"/>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pbw0m5oKo40GxZeBsnUVALg"/>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pvEW9SZGl.0Or5bKJRzcOqg"/>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ppEUxh9XiY0.LY.7QG1W9eQ"/>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ps9poOTDSmUewok1jIql0Wg"/>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pqHkaKOTWQ0C2KLSccJF7GQ"/>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pvjrcUWQ9PEGQDYBkYBDJwA"/>
  <p:tag name="VCT-BODYINDENTATION" val="0;0;0;14.25;14.25;28.62504;28.5;42.75;42.37496;56.5;"/>
  <p:tag name="VCT-BULLETVISIBILITY" val="G ****"/>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77.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83.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pD16SuczdCESz8SJFrKfrjQ"/>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p0b6rR7n23Ey.8TRJvhqueA"/>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pnkzkTwPknkirUIZnY9YTyw"/>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pgHPxuY4sl06MLEFlrgTHNw"/>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pK5AFGrMviEmBW4fkv.ibpg"/>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95.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101.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107.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113.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114.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pcnP.p1IgTUOCWESdJdHKHw"/>
</p:tagLst>
</file>

<file path=ppt/tags/tag1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pqHkaKOTWQ0C2KLSccJF7GQ"/>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pvjrcUWQ9PEGQDYBkYBDJwA"/>
  <p:tag name="VCT-BODYINDENTATION" val="0;0;0;14.25;14.25;28.62504;28.5;42.75;42.37496;56.5;"/>
  <p:tag name="VCT-BULLETVISIBILITY" val="G ****"/>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123.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1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8.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129.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130.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131.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132.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1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4.xml><?xml version="1.0" encoding="utf-8"?>
<p:tagLst xmlns:a="http://schemas.openxmlformats.org/drawingml/2006/main" xmlns:r="http://schemas.openxmlformats.org/officeDocument/2006/relationships" xmlns:p="http://schemas.openxmlformats.org/presentationml/2006/main">
  <p:tag name="THINKCELLSHAPEDONOTDELETE" val="pD16SuczdCESz8SJFrKfrjQ"/>
</p:tagLst>
</file>

<file path=ppt/tags/tag135.xml><?xml version="1.0" encoding="utf-8"?>
<p:tagLst xmlns:a="http://schemas.openxmlformats.org/drawingml/2006/main" xmlns:r="http://schemas.openxmlformats.org/officeDocument/2006/relationships" xmlns:p="http://schemas.openxmlformats.org/presentationml/2006/main">
  <p:tag name="THINKCELLSHAPEDONOTDELETE" val="p0b6rR7n23Ey.8TRJvhqueA"/>
</p:tagLst>
</file>

<file path=ppt/tags/tag136.xml><?xml version="1.0" encoding="utf-8"?>
<p:tagLst xmlns:a="http://schemas.openxmlformats.org/drawingml/2006/main" xmlns:r="http://schemas.openxmlformats.org/officeDocument/2006/relationships" xmlns:p="http://schemas.openxmlformats.org/presentationml/2006/main">
  <p:tag name="THINKCELLSHAPEDONOTDELETE" val="pnkzkTwPknkirUIZnY9YTyw"/>
</p:tagLst>
</file>

<file path=ppt/tags/tag137.xml><?xml version="1.0" encoding="utf-8"?>
<p:tagLst xmlns:a="http://schemas.openxmlformats.org/drawingml/2006/main" xmlns:r="http://schemas.openxmlformats.org/officeDocument/2006/relationships" xmlns:p="http://schemas.openxmlformats.org/presentationml/2006/main">
  <p:tag name="THINKCELLSHAPEDONOTDELETE" val="pgHPxuY4sl06MLEFlrgTHNw"/>
</p:tagLst>
</file>

<file path=ppt/tags/tag138.xml><?xml version="1.0" encoding="utf-8"?>
<p:tagLst xmlns:a="http://schemas.openxmlformats.org/drawingml/2006/main" xmlns:r="http://schemas.openxmlformats.org/officeDocument/2006/relationships" xmlns:p="http://schemas.openxmlformats.org/presentationml/2006/main">
  <p:tag name="THINKCELLSHAPEDONOTDELETE" val="pK5AFGrMviEmBW4fkv.ibpg"/>
</p:tagLst>
</file>

<file path=ppt/tags/tag1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0.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141.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142.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143.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144.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1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6.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147.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148.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149.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150.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1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2.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153.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154.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155.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156.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1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8.xml><?xml version="1.0" encoding="utf-8"?>
<p:tagLst xmlns:a="http://schemas.openxmlformats.org/drawingml/2006/main" xmlns:r="http://schemas.openxmlformats.org/officeDocument/2006/relationships" xmlns:p="http://schemas.openxmlformats.org/presentationml/2006/main">
  <p:tag name="THINKCELLSHAPEDONOTDELETE" val="p05r2OM_CxEavaYeFWD.bkg"/>
</p:tagLst>
</file>

<file path=ppt/tags/tag159.xml><?xml version="1.0" encoding="utf-8"?>
<p:tagLst xmlns:a="http://schemas.openxmlformats.org/drawingml/2006/main" xmlns:r="http://schemas.openxmlformats.org/officeDocument/2006/relationships" xmlns:p="http://schemas.openxmlformats.org/presentationml/2006/main">
  <p:tag name="STYLE" val="VCT_Marker"/>
  <p:tag name="DATE" val="03.05.2010 14:32:47"/>
  <p:tag name="THINKCELLSHAPEDONOTDELETE" val="pUDTwlhMPLEeFxvsYkoaaKw"/>
  <p:tag name="VCT-TEMPLATE" val="Roedl_und_Partner_Vorlage_ohne_Logo.potx"/>
  <p:tag name="VCTMASTER" val="Roedl_und_Partner_Vorlage"/>
  <p:tag name="VCTORDER" val="1"/>
</p:tagLst>
</file>

<file path=ppt/tags/tag160.xml><?xml version="1.0" encoding="utf-8"?>
<p:tagLst xmlns:a="http://schemas.openxmlformats.org/drawingml/2006/main" xmlns:r="http://schemas.openxmlformats.org/officeDocument/2006/relationships" xmlns:p="http://schemas.openxmlformats.org/presentationml/2006/main">
  <p:tag name="THINKCELLSHAPEDONOTDELETE" val="ptVqn.mcLCESDKcbTgxUZ6g"/>
</p:tagLst>
</file>

<file path=ppt/tags/tag161.xml><?xml version="1.0" encoding="utf-8"?>
<p:tagLst xmlns:a="http://schemas.openxmlformats.org/drawingml/2006/main" xmlns:r="http://schemas.openxmlformats.org/officeDocument/2006/relationships" xmlns:p="http://schemas.openxmlformats.org/presentationml/2006/main">
  <p:tag name="THINKCELLSHAPEDONOTDELETE" val="py.DTnLLbnEaPtTtHukR2sA"/>
</p:tagLst>
</file>

<file path=ppt/tags/tag162.xml><?xml version="1.0" encoding="utf-8"?>
<p:tagLst xmlns:a="http://schemas.openxmlformats.org/drawingml/2006/main" xmlns:r="http://schemas.openxmlformats.org/officeDocument/2006/relationships" xmlns:p="http://schemas.openxmlformats.org/presentationml/2006/main">
  <p:tag name="THINKCELLSHAPEDONOTDELETE" val="pbv4FlirfK0G5RBNvL6lKOA"/>
</p:tagLst>
</file>

<file path=ppt/tags/tag1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4.xml><?xml version="1.0" encoding="utf-8"?>
<p:tagLst xmlns:a="http://schemas.openxmlformats.org/drawingml/2006/main" xmlns:r="http://schemas.openxmlformats.org/officeDocument/2006/relationships" xmlns:p="http://schemas.openxmlformats.org/presentationml/2006/main">
  <p:tag name="THINKCELLSHAPEDONOTDELETE" val="pcnP.p1IgTUOCWESdJdHKHw"/>
</p:tagLst>
</file>

<file path=ppt/tags/tag165.xml><?xml version="1.0" encoding="utf-8"?>
<p:tagLst xmlns:a="http://schemas.openxmlformats.org/drawingml/2006/main" xmlns:r="http://schemas.openxmlformats.org/officeDocument/2006/relationships" xmlns:p="http://schemas.openxmlformats.org/presentationml/2006/main">
  <p:tag name="THINKCELLSHAPEDONOTDELETE" val="p0b6rR7n23Ey.8TRJvhqueA"/>
</p:tagLst>
</file>

<file path=ppt/tags/tag166.xml><?xml version="1.0" encoding="utf-8"?>
<p:tagLst xmlns:a="http://schemas.openxmlformats.org/drawingml/2006/main" xmlns:r="http://schemas.openxmlformats.org/officeDocument/2006/relationships" xmlns:p="http://schemas.openxmlformats.org/presentationml/2006/main">
  <p:tag name="THINKCELLSHAPEDONOTDELETE" val="pFI5Ndc78TkmAsG6JNjrmlQ"/>
</p:tagLst>
</file>

<file path=ppt/tags/tag167.xml><?xml version="1.0" encoding="utf-8"?>
<p:tagLst xmlns:a="http://schemas.openxmlformats.org/drawingml/2006/main" xmlns:r="http://schemas.openxmlformats.org/officeDocument/2006/relationships" xmlns:p="http://schemas.openxmlformats.org/presentationml/2006/main">
  <p:tag name="THINKCELLSHAPEDONOTDELETE" val="poDxdkWE02EeE43Uoomabuw"/>
  <p:tag name="VCT-RADIUS" val="5"/>
</p:tagLst>
</file>

<file path=ppt/tags/tag168.xml><?xml version="1.0" encoding="utf-8"?>
<p:tagLst xmlns:a="http://schemas.openxmlformats.org/drawingml/2006/main" xmlns:r="http://schemas.openxmlformats.org/officeDocument/2006/relationships" xmlns:p="http://schemas.openxmlformats.org/presentationml/2006/main">
  <p:tag name="THINKCELLSHAPEDONOTDELETE" val="p7BgqNiJb5ke2wGZUuFiVrA"/>
</p:tagLst>
</file>

<file path=ppt/tags/tag169.xml><?xml version="1.0" encoding="utf-8"?>
<p:tagLst xmlns:a="http://schemas.openxmlformats.org/drawingml/2006/main" xmlns:r="http://schemas.openxmlformats.org/officeDocument/2006/relationships" xmlns:p="http://schemas.openxmlformats.org/presentationml/2006/main">
  <p:tag name="VCT-RADIUS" val="5"/>
</p:tagLst>
</file>

<file path=ppt/tags/tag170.xml><?xml version="1.0" encoding="utf-8"?>
<p:tagLst xmlns:a="http://schemas.openxmlformats.org/drawingml/2006/main" xmlns:r="http://schemas.openxmlformats.org/officeDocument/2006/relationships" xmlns:p="http://schemas.openxmlformats.org/presentationml/2006/main">
  <p:tag name="VCT-RADIUS" val="5"/>
</p:tagLst>
</file>

<file path=ppt/tags/tag171.xml><?xml version="1.0" encoding="utf-8"?>
<p:tagLst xmlns:a="http://schemas.openxmlformats.org/drawingml/2006/main" xmlns:r="http://schemas.openxmlformats.org/officeDocument/2006/relationships" xmlns:p="http://schemas.openxmlformats.org/presentationml/2006/main">
  <p:tag name="VCT-RADIUS" val="5"/>
</p:tagLst>
</file>

<file path=ppt/tags/tag172.xml><?xml version="1.0" encoding="utf-8"?>
<p:tagLst xmlns:a="http://schemas.openxmlformats.org/drawingml/2006/main" xmlns:r="http://schemas.openxmlformats.org/officeDocument/2006/relationships" xmlns:p="http://schemas.openxmlformats.org/presentationml/2006/main">
  <p:tag name="VCT-RADIUS" val="5"/>
</p:tagLst>
</file>

<file path=ppt/tags/tag173.xml><?xml version="1.0" encoding="utf-8"?>
<p:tagLst xmlns:a="http://schemas.openxmlformats.org/drawingml/2006/main" xmlns:r="http://schemas.openxmlformats.org/officeDocument/2006/relationships" xmlns:p="http://schemas.openxmlformats.org/presentationml/2006/main">
  <p:tag name="VCT-RADIUS" val="5"/>
</p:tagLst>
</file>

<file path=ppt/tags/tag174.xml><?xml version="1.0" encoding="utf-8"?>
<p:tagLst xmlns:a="http://schemas.openxmlformats.org/drawingml/2006/main" xmlns:r="http://schemas.openxmlformats.org/officeDocument/2006/relationships" xmlns:p="http://schemas.openxmlformats.org/presentationml/2006/main">
  <p:tag name="THINKCELLSHAPEDONOTDELETE" val="pFI5Ndc78TkmAsG6JNjrmlQ"/>
</p:tagLst>
</file>

<file path=ppt/tags/tag175.xml><?xml version="1.0" encoding="utf-8"?>
<p:tagLst xmlns:a="http://schemas.openxmlformats.org/drawingml/2006/main" xmlns:r="http://schemas.openxmlformats.org/officeDocument/2006/relationships" xmlns:p="http://schemas.openxmlformats.org/presentationml/2006/main">
  <p:tag name="THINKCELLSHAPEDONOTDELETE" val="poDxdkWE02EeE43Uoomabuw"/>
  <p:tag name="VCT-RADIUS" val="5"/>
</p:tagLst>
</file>

<file path=ppt/tags/tag176.xml><?xml version="1.0" encoding="utf-8"?>
<p:tagLst xmlns:a="http://schemas.openxmlformats.org/drawingml/2006/main" xmlns:r="http://schemas.openxmlformats.org/officeDocument/2006/relationships" xmlns:p="http://schemas.openxmlformats.org/presentationml/2006/main">
  <p:tag name="THINKCELLSHAPEDONOTDELETE" val="p7BgqNiJb5ke2wGZUuFiVrA"/>
</p:tagLst>
</file>

<file path=ppt/tags/tag177.xml><?xml version="1.0" encoding="utf-8"?>
<p:tagLst xmlns:a="http://schemas.openxmlformats.org/drawingml/2006/main" xmlns:r="http://schemas.openxmlformats.org/officeDocument/2006/relationships" xmlns:p="http://schemas.openxmlformats.org/presentationml/2006/main">
  <p:tag name="VCT-RADIUS" val="5"/>
</p:tagLst>
</file>

<file path=ppt/tags/tag178.xml><?xml version="1.0" encoding="utf-8"?>
<p:tagLst xmlns:a="http://schemas.openxmlformats.org/drawingml/2006/main" xmlns:r="http://schemas.openxmlformats.org/officeDocument/2006/relationships" xmlns:p="http://schemas.openxmlformats.org/presentationml/2006/main">
  <p:tag name="VCT-RADIUS" val="5"/>
</p:tagLst>
</file>

<file path=ppt/tags/tag179.xml><?xml version="1.0" encoding="utf-8"?>
<p:tagLst xmlns:a="http://schemas.openxmlformats.org/drawingml/2006/main" xmlns:r="http://schemas.openxmlformats.org/officeDocument/2006/relationships" xmlns:p="http://schemas.openxmlformats.org/presentationml/2006/main">
  <p:tag name="VCT-RADIUS" val="5"/>
</p:tagLst>
</file>

<file path=ppt/tags/tag180.xml><?xml version="1.0" encoding="utf-8"?>
<p:tagLst xmlns:a="http://schemas.openxmlformats.org/drawingml/2006/main" xmlns:r="http://schemas.openxmlformats.org/officeDocument/2006/relationships" xmlns:p="http://schemas.openxmlformats.org/presentationml/2006/main">
  <p:tag name="VCT-RADIUS" val="5"/>
</p:tagLst>
</file>

<file path=ppt/tags/tag181.xml><?xml version="1.0" encoding="utf-8"?>
<p:tagLst xmlns:a="http://schemas.openxmlformats.org/drawingml/2006/main" xmlns:r="http://schemas.openxmlformats.org/officeDocument/2006/relationships" xmlns:p="http://schemas.openxmlformats.org/presentationml/2006/main">
  <p:tag name="VCT-RADIUS" val="5"/>
</p:tagLst>
</file>

<file path=ppt/tags/tag182.xml><?xml version="1.0" encoding="utf-8"?>
<p:tagLst xmlns:a="http://schemas.openxmlformats.org/drawingml/2006/main" xmlns:r="http://schemas.openxmlformats.org/officeDocument/2006/relationships" xmlns:p="http://schemas.openxmlformats.org/presentationml/2006/main">
  <p:tag name="THINKCELLSHAPEDONOTDELETE" val="pFI5Ndc78TkmAsG6JNjrmlQ"/>
</p:tagLst>
</file>

<file path=ppt/tags/tag183.xml><?xml version="1.0" encoding="utf-8"?>
<p:tagLst xmlns:a="http://schemas.openxmlformats.org/drawingml/2006/main" xmlns:r="http://schemas.openxmlformats.org/officeDocument/2006/relationships" xmlns:p="http://schemas.openxmlformats.org/presentationml/2006/main">
  <p:tag name="THINKCELLSHAPEDONOTDELETE" val="poDxdkWE02EeE43Uoomabuw"/>
  <p:tag name="VCT-RADIUS" val="5"/>
</p:tagLst>
</file>

<file path=ppt/tags/tag184.xml><?xml version="1.0" encoding="utf-8"?>
<p:tagLst xmlns:a="http://schemas.openxmlformats.org/drawingml/2006/main" xmlns:r="http://schemas.openxmlformats.org/officeDocument/2006/relationships" xmlns:p="http://schemas.openxmlformats.org/presentationml/2006/main">
  <p:tag name="THINKCELLSHAPEDONOTDELETE" val="p7BgqNiJb5ke2wGZUuFiVrA"/>
</p:tagLst>
</file>

<file path=ppt/tags/tag185.xml><?xml version="1.0" encoding="utf-8"?>
<p:tagLst xmlns:a="http://schemas.openxmlformats.org/drawingml/2006/main" xmlns:r="http://schemas.openxmlformats.org/officeDocument/2006/relationships" xmlns:p="http://schemas.openxmlformats.org/presentationml/2006/main">
  <p:tag name="VCT-RADIUS" val="5"/>
</p:tagLst>
</file>

<file path=ppt/tags/tag186.xml><?xml version="1.0" encoding="utf-8"?>
<p:tagLst xmlns:a="http://schemas.openxmlformats.org/drawingml/2006/main" xmlns:r="http://schemas.openxmlformats.org/officeDocument/2006/relationships" xmlns:p="http://schemas.openxmlformats.org/presentationml/2006/main">
  <p:tag name="VCT-RADIUS" val="5"/>
</p:tagLst>
</file>

<file path=ppt/tags/tag187.xml><?xml version="1.0" encoding="utf-8"?>
<p:tagLst xmlns:a="http://schemas.openxmlformats.org/drawingml/2006/main" xmlns:r="http://schemas.openxmlformats.org/officeDocument/2006/relationships" xmlns:p="http://schemas.openxmlformats.org/presentationml/2006/main">
  <p:tag name="VCT-RADIUS" val="5"/>
</p:tagLst>
</file>

<file path=ppt/tags/tag188.xml><?xml version="1.0" encoding="utf-8"?>
<p:tagLst xmlns:a="http://schemas.openxmlformats.org/drawingml/2006/main" xmlns:r="http://schemas.openxmlformats.org/officeDocument/2006/relationships" xmlns:p="http://schemas.openxmlformats.org/presentationml/2006/main">
  <p:tag name="VCT-RADIUS" val="5"/>
</p:tagLst>
</file>

<file path=ppt/tags/tag189.xml><?xml version="1.0" encoding="utf-8"?>
<p:tagLst xmlns:a="http://schemas.openxmlformats.org/drawingml/2006/main" xmlns:r="http://schemas.openxmlformats.org/officeDocument/2006/relationships" xmlns:p="http://schemas.openxmlformats.org/presentationml/2006/main">
  <p:tag name="VCT-RADIUS" val="5"/>
</p:tagLst>
</file>

<file path=ppt/tags/tag190.xml><?xml version="1.0" encoding="utf-8"?>
<p:tagLst xmlns:a="http://schemas.openxmlformats.org/drawingml/2006/main" xmlns:r="http://schemas.openxmlformats.org/officeDocument/2006/relationships" xmlns:p="http://schemas.openxmlformats.org/presentationml/2006/main">
  <p:tag name="THINKCELLSHAPEDONOTDELETE" val="pFI5Ndc78TkmAsG6JNjrmlQ"/>
</p:tagLst>
</file>

<file path=ppt/tags/tag191.xml><?xml version="1.0" encoding="utf-8"?>
<p:tagLst xmlns:a="http://schemas.openxmlformats.org/drawingml/2006/main" xmlns:r="http://schemas.openxmlformats.org/officeDocument/2006/relationships" xmlns:p="http://schemas.openxmlformats.org/presentationml/2006/main">
  <p:tag name="THINKCELLSHAPEDONOTDELETE" val="poDxdkWE02EeE43Uoomabuw"/>
  <p:tag name="VCT-RADIUS" val="5"/>
</p:tagLst>
</file>

<file path=ppt/tags/tag192.xml><?xml version="1.0" encoding="utf-8"?>
<p:tagLst xmlns:a="http://schemas.openxmlformats.org/drawingml/2006/main" xmlns:r="http://schemas.openxmlformats.org/officeDocument/2006/relationships" xmlns:p="http://schemas.openxmlformats.org/presentationml/2006/main">
  <p:tag name="THINKCELLSHAPEDONOTDELETE" val="p7BgqNiJb5ke2wGZUuFiVrA"/>
</p:tagLst>
</file>

<file path=ppt/tags/tag193.xml><?xml version="1.0" encoding="utf-8"?>
<p:tagLst xmlns:a="http://schemas.openxmlformats.org/drawingml/2006/main" xmlns:r="http://schemas.openxmlformats.org/officeDocument/2006/relationships" xmlns:p="http://schemas.openxmlformats.org/presentationml/2006/main">
  <p:tag name="VCT-RADIUS" val="5"/>
</p:tagLst>
</file>

<file path=ppt/tags/tag194.xml><?xml version="1.0" encoding="utf-8"?>
<p:tagLst xmlns:a="http://schemas.openxmlformats.org/drawingml/2006/main" xmlns:r="http://schemas.openxmlformats.org/officeDocument/2006/relationships" xmlns:p="http://schemas.openxmlformats.org/presentationml/2006/main">
  <p:tag name="VCT-RADIUS" val="5"/>
</p:tagLst>
</file>

<file path=ppt/tags/tag195.xml><?xml version="1.0" encoding="utf-8"?>
<p:tagLst xmlns:a="http://schemas.openxmlformats.org/drawingml/2006/main" xmlns:r="http://schemas.openxmlformats.org/officeDocument/2006/relationships" xmlns:p="http://schemas.openxmlformats.org/presentationml/2006/main">
  <p:tag name="VCT-RADIUS" val="5"/>
</p:tagLst>
</file>

<file path=ppt/tags/tag196.xml><?xml version="1.0" encoding="utf-8"?>
<p:tagLst xmlns:a="http://schemas.openxmlformats.org/drawingml/2006/main" xmlns:r="http://schemas.openxmlformats.org/officeDocument/2006/relationships" xmlns:p="http://schemas.openxmlformats.org/presentationml/2006/main">
  <p:tag name="VCT-RADIUS" val="5"/>
</p:tagLst>
</file>

<file path=ppt/tags/tag197.xml><?xml version="1.0" encoding="utf-8"?>
<p:tagLst xmlns:a="http://schemas.openxmlformats.org/drawingml/2006/main" xmlns:r="http://schemas.openxmlformats.org/officeDocument/2006/relationships" xmlns:p="http://schemas.openxmlformats.org/presentationml/2006/main">
  <p:tag name="VCT-RADIUS" val="5"/>
</p:tagLst>
</file>

<file path=ppt/tags/tag198.xml><?xml version="1.0" encoding="utf-8"?>
<p:tagLst xmlns:a="http://schemas.openxmlformats.org/drawingml/2006/main" xmlns:r="http://schemas.openxmlformats.org/officeDocument/2006/relationships" xmlns:p="http://schemas.openxmlformats.org/presentationml/2006/main">
  <p:tag name="THINKCELLSHAPEDONOTDELETE" val="pFI5Ndc78TkmAsG6JNjrmlQ"/>
</p:tagLst>
</file>

<file path=ppt/tags/tag199.xml><?xml version="1.0" encoding="utf-8"?>
<p:tagLst xmlns:a="http://schemas.openxmlformats.org/drawingml/2006/main" xmlns:r="http://schemas.openxmlformats.org/officeDocument/2006/relationships" xmlns:p="http://schemas.openxmlformats.org/presentationml/2006/main">
  <p:tag name="THINKCELLSHAPEDONOTDELETE" val="poDxdkWE02EeE43Uoomabuw"/>
  <p:tag name="VCT-RADIUS" val="5"/>
</p:tagLst>
</file>

<file path=ppt/tags/tag200.xml><?xml version="1.0" encoding="utf-8"?>
<p:tagLst xmlns:a="http://schemas.openxmlformats.org/drawingml/2006/main" xmlns:r="http://schemas.openxmlformats.org/officeDocument/2006/relationships" xmlns:p="http://schemas.openxmlformats.org/presentationml/2006/main">
  <p:tag name="THINKCELLSHAPEDONOTDELETE" val="p7BgqNiJb5ke2wGZUuFiVrA"/>
</p:tagLst>
</file>

<file path=ppt/tags/tag201.xml><?xml version="1.0" encoding="utf-8"?>
<p:tagLst xmlns:a="http://schemas.openxmlformats.org/drawingml/2006/main" xmlns:r="http://schemas.openxmlformats.org/officeDocument/2006/relationships" xmlns:p="http://schemas.openxmlformats.org/presentationml/2006/main">
  <p:tag name="VCT-RADIUS" val="5"/>
</p:tagLst>
</file>

<file path=ppt/tags/tag202.xml><?xml version="1.0" encoding="utf-8"?>
<p:tagLst xmlns:a="http://schemas.openxmlformats.org/drawingml/2006/main" xmlns:r="http://schemas.openxmlformats.org/officeDocument/2006/relationships" xmlns:p="http://schemas.openxmlformats.org/presentationml/2006/main">
  <p:tag name="VCT-RADIUS" val="5"/>
</p:tagLst>
</file>

<file path=ppt/tags/tag203.xml><?xml version="1.0" encoding="utf-8"?>
<p:tagLst xmlns:a="http://schemas.openxmlformats.org/drawingml/2006/main" xmlns:r="http://schemas.openxmlformats.org/officeDocument/2006/relationships" xmlns:p="http://schemas.openxmlformats.org/presentationml/2006/main">
  <p:tag name="VCT-RADIUS" val="5"/>
</p:tagLst>
</file>

<file path=ppt/tags/tag204.xml><?xml version="1.0" encoding="utf-8"?>
<p:tagLst xmlns:a="http://schemas.openxmlformats.org/drawingml/2006/main" xmlns:r="http://schemas.openxmlformats.org/officeDocument/2006/relationships" xmlns:p="http://schemas.openxmlformats.org/presentationml/2006/main">
  <p:tag name="VCT-RADIUS" val="5"/>
</p:tagLst>
</file>

<file path=ppt/tags/tag205.xml><?xml version="1.0" encoding="utf-8"?>
<p:tagLst xmlns:a="http://schemas.openxmlformats.org/drawingml/2006/main" xmlns:r="http://schemas.openxmlformats.org/officeDocument/2006/relationships" xmlns:p="http://schemas.openxmlformats.org/presentationml/2006/main">
  <p:tag name="VCT-RADIUS" val="5"/>
</p:tagLst>
</file>

<file path=ppt/tags/tag206.xml><?xml version="1.0" encoding="utf-8"?>
<p:tagLst xmlns:a="http://schemas.openxmlformats.org/drawingml/2006/main" xmlns:r="http://schemas.openxmlformats.org/officeDocument/2006/relationships" xmlns:p="http://schemas.openxmlformats.org/presentationml/2006/main">
  <p:tag name="THINKCELLSHAPEDONOTDELETE" val="pFI5Ndc78TkmAsG6JNjrmlQ"/>
</p:tagLst>
</file>

<file path=ppt/tags/tag207.xml><?xml version="1.0" encoding="utf-8"?>
<p:tagLst xmlns:a="http://schemas.openxmlformats.org/drawingml/2006/main" xmlns:r="http://schemas.openxmlformats.org/officeDocument/2006/relationships" xmlns:p="http://schemas.openxmlformats.org/presentationml/2006/main">
  <p:tag name="THINKCELLSHAPEDONOTDELETE" val="poDxdkWE02EeE43Uoomabuw"/>
  <p:tag name="VCT-RADIUS" val="5"/>
</p:tagLst>
</file>

<file path=ppt/tags/tag208.xml><?xml version="1.0" encoding="utf-8"?>
<p:tagLst xmlns:a="http://schemas.openxmlformats.org/drawingml/2006/main" xmlns:r="http://schemas.openxmlformats.org/officeDocument/2006/relationships" xmlns:p="http://schemas.openxmlformats.org/presentationml/2006/main">
  <p:tag name="THINKCELLSHAPEDONOTDELETE" val="p7BgqNiJb5ke2wGZUuFiVrA"/>
</p:tagLst>
</file>

<file path=ppt/tags/tag209.xml><?xml version="1.0" encoding="utf-8"?>
<p:tagLst xmlns:a="http://schemas.openxmlformats.org/drawingml/2006/main" xmlns:r="http://schemas.openxmlformats.org/officeDocument/2006/relationships" xmlns:p="http://schemas.openxmlformats.org/presentationml/2006/main">
  <p:tag name="VCT-RADIUS" val="5"/>
</p:tagLst>
</file>

<file path=ppt/tags/tag210.xml><?xml version="1.0" encoding="utf-8"?>
<p:tagLst xmlns:a="http://schemas.openxmlformats.org/drawingml/2006/main" xmlns:r="http://schemas.openxmlformats.org/officeDocument/2006/relationships" xmlns:p="http://schemas.openxmlformats.org/presentationml/2006/main">
  <p:tag name="VCT-RADIUS" val="5"/>
</p:tagLst>
</file>

<file path=ppt/tags/tag211.xml><?xml version="1.0" encoding="utf-8"?>
<p:tagLst xmlns:a="http://schemas.openxmlformats.org/drawingml/2006/main" xmlns:r="http://schemas.openxmlformats.org/officeDocument/2006/relationships" xmlns:p="http://schemas.openxmlformats.org/presentationml/2006/main">
  <p:tag name="VCT-RADIUS" val="5"/>
</p:tagLst>
</file>

<file path=ppt/tags/tag212.xml><?xml version="1.0" encoding="utf-8"?>
<p:tagLst xmlns:a="http://schemas.openxmlformats.org/drawingml/2006/main" xmlns:r="http://schemas.openxmlformats.org/officeDocument/2006/relationships" xmlns:p="http://schemas.openxmlformats.org/presentationml/2006/main">
  <p:tag name="VCT-RADIUS" val="5"/>
</p:tagLst>
</file>

<file path=ppt/tags/tag213.xml><?xml version="1.0" encoding="utf-8"?>
<p:tagLst xmlns:a="http://schemas.openxmlformats.org/drawingml/2006/main" xmlns:r="http://schemas.openxmlformats.org/officeDocument/2006/relationships" xmlns:p="http://schemas.openxmlformats.org/presentationml/2006/main">
  <p:tag name="VCT-RADIUS" val="5"/>
</p:tagLst>
</file>

<file path=ppt/tags/tag214.xml><?xml version="1.0" encoding="utf-8"?>
<p:tagLst xmlns:a="http://schemas.openxmlformats.org/drawingml/2006/main" xmlns:r="http://schemas.openxmlformats.org/officeDocument/2006/relationships" xmlns:p="http://schemas.openxmlformats.org/presentationml/2006/main">
  <p:tag name="VCT_BODYSTYLE" val="1"/>
  <p:tag name="THINKCELLSHAPEDONOTDELETE" val="paPm21NuqOEKHUl0QAR0p9w"/>
</p:tagLst>
</file>

<file path=ppt/tags/tag215.xml><?xml version="1.0" encoding="utf-8"?>
<p:tagLst xmlns:a="http://schemas.openxmlformats.org/drawingml/2006/main" xmlns:r="http://schemas.openxmlformats.org/officeDocument/2006/relationships" xmlns:p="http://schemas.openxmlformats.org/presentationml/2006/main">
  <p:tag name="VCT_BODYSTYLE" val="1"/>
</p:tagLst>
</file>

<file path=ppt/tags/tag216.xml><?xml version="1.0" encoding="utf-8"?>
<p:tagLst xmlns:a="http://schemas.openxmlformats.org/drawingml/2006/main" xmlns:r="http://schemas.openxmlformats.org/officeDocument/2006/relationships" xmlns:p="http://schemas.openxmlformats.org/presentationml/2006/main">
  <p:tag name="VCT_BODYSTYLE" val="1"/>
  <p:tag name="THINKCELLSHAPEDONOTDELETE" val="paPm21NuqOEKHUl0QAR0p9w"/>
</p:tagLst>
</file>

<file path=ppt/tags/tag217.xml><?xml version="1.0" encoding="utf-8"?>
<p:tagLst xmlns:a="http://schemas.openxmlformats.org/drawingml/2006/main" xmlns:r="http://schemas.openxmlformats.org/officeDocument/2006/relationships" xmlns:p="http://schemas.openxmlformats.org/presentationml/2006/main">
  <p:tag name="VCT_BODYSTYLE" val="1"/>
  <p:tag name="THINKCELLSHAPEDONOTDELETE" val="paPm21NuqOEKHUl0QAR0p9w"/>
</p:tagLst>
</file>

<file path=ppt/tags/tag218.xml><?xml version="1.0" encoding="utf-8"?>
<p:tagLst xmlns:a="http://schemas.openxmlformats.org/drawingml/2006/main" xmlns:r="http://schemas.openxmlformats.org/officeDocument/2006/relationships" xmlns:p="http://schemas.openxmlformats.org/presentationml/2006/main">
  <p:tag name="VCT_BODYSTYLE" val="1"/>
  <p:tag name="THINKCELLSHAPEDONOTDELETE" val="paPm21NuqOEKHUl0QAR0p9w"/>
</p:tagLst>
</file>

<file path=ppt/theme/theme1.xml><?xml version="1.0" encoding="utf-8"?>
<a:theme xmlns:a="http://schemas.openxmlformats.org/drawingml/2006/main" name="Roedl_und_Partner_Vorlage">
  <a:themeElements>
    <a:clrScheme name="Rödl &amp; Partner">
      <a:dk1>
        <a:srgbClr val="040404"/>
      </a:dk1>
      <a:lt1>
        <a:srgbClr val="FFFFFF"/>
      </a:lt1>
      <a:dk2>
        <a:srgbClr val="007577"/>
      </a:dk2>
      <a:lt2>
        <a:srgbClr val="005A4C"/>
      </a:lt2>
      <a:accent1>
        <a:srgbClr val="68B500"/>
      </a:accent1>
      <a:accent2>
        <a:srgbClr val="B1004F"/>
      </a:accent2>
      <a:accent3>
        <a:srgbClr val="808885"/>
      </a:accent3>
      <a:accent4>
        <a:srgbClr val="A0A4A6"/>
      </a:accent4>
      <a:accent5>
        <a:srgbClr val="C4C7C8"/>
      </a:accent5>
      <a:accent6>
        <a:srgbClr val="D1D4D3"/>
      </a:accent6>
      <a:hlink>
        <a:srgbClr val="005A4C"/>
      </a:hlink>
      <a:folHlink>
        <a:srgbClr val="C4C7C8"/>
      </a:folHlink>
    </a:clrScheme>
    <a:fontScheme name="Rödl &amp; Partner">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9525">
          <a:noFill/>
        </a:ln>
      </a:spPr>
      <a:bodyPr tIns="54000" bIns="54000" rtlCol="0" anchor="ctr"/>
      <a:lstStyle>
        <a:defPPr algn="ctr">
          <a:defRPr sz="1400" dirty="0" err="1" smtClean="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1_Roedl_und_Partner_Vorlage">
  <a:themeElements>
    <a:clrScheme name="Rödl &amp; Partner">
      <a:dk1>
        <a:srgbClr val="040404"/>
      </a:dk1>
      <a:lt1>
        <a:srgbClr val="FFFFFF"/>
      </a:lt1>
      <a:dk2>
        <a:srgbClr val="007577"/>
      </a:dk2>
      <a:lt2>
        <a:srgbClr val="005A4C"/>
      </a:lt2>
      <a:accent1>
        <a:srgbClr val="68B500"/>
      </a:accent1>
      <a:accent2>
        <a:srgbClr val="B1004F"/>
      </a:accent2>
      <a:accent3>
        <a:srgbClr val="808885"/>
      </a:accent3>
      <a:accent4>
        <a:srgbClr val="A0A4A6"/>
      </a:accent4>
      <a:accent5>
        <a:srgbClr val="C4C7C8"/>
      </a:accent5>
      <a:accent6>
        <a:srgbClr val="D1D4D3"/>
      </a:accent6>
      <a:hlink>
        <a:srgbClr val="005A4C"/>
      </a:hlink>
      <a:folHlink>
        <a:srgbClr val="C4C7C8"/>
      </a:folHlink>
    </a:clrScheme>
    <a:fontScheme name="Rödl &amp; Partner">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9525">
          <a:noFill/>
        </a:ln>
      </a:spPr>
      <a:bodyPr tIns="54000" bIns="54000" rtlCol="0" anchor="ctr"/>
      <a:lstStyle>
        <a:defPPr algn="ctr">
          <a:defRPr sz="1400" dirty="0" err="1" smtClean="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2_Roedl_und_Partner_Vorlage">
  <a:themeElements>
    <a:clrScheme name="Rödl &amp; Partner">
      <a:dk1>
        <a:srgbClr val="040404"/>
      </a:dk1>
      <a:lt1>
        <a:srgbClr val="FFFFFF"/>
      </a:lt1>
      <a:dk2>
        <a:srgbClr val="007577"/>
      </a:dk2>
      <a:lt2>
        <a:srgbClr val="005A4C"/>
      </a:lt2>
      <a:accent1>
        <a:srgbClr val="68B500"/>
      </a:accent1>
      <a:accent2>
        <a:srgbClr val="B1004F"/>
      </a:accent2>
      <a:accent3>
        <a:srgbClr val="808885"/>
      </a:accent3>
      <a:accent4>
        <a:srgbClr val="A0A4A6"/>
      </a:accent4>
      <a:accent5>
        <a:srgbClr val="C4C7C8"/>
      </a:accent5>
      <a:accent6>
        <a:srgbClr val="D1D4D3"/>
      </a:accent6>
      <a:hlink>
        <a:srgbClr val="005A4C"/>
      </a:hlink>
      <a:folHlink>
        <a:srgbClr val="C4C7C8"/>
      </a:folHlink>
    </a:clrScheme>
    <a:fontScheme name="Rödl &amp; Partner">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9525">
          <a:noFill/>
        </a:ln>
      </a:spPr>
      <a:bodyPr tIns="54000" bIns="54000" rtlCol="0" anchor="ctr"/>
      <a:lstStyle>
        <a:defPPr algn="ctr">
          <a:defRPr sz="1400" dirty="0" err="1" smtClean="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4.xml><?xml version="1.0" encoding="utf-8"?>
<a:theme xmlns:a="http://schemas.openxmlformats.org/drawingml/2006/main" name="Larissa-Design">
  <a:themeElements>
    <a:clrScheme name="Rödl &amp; Partner">
      <a:dk1>
        <a:srgbClr val="040404"/>
      </a:dk1>
      <a:lt1>
        <a:srgbClr val="FFFFFF"/>
      </a:lt1>
      <a:dk2>
        <a:srgbClr val="007577"/>
      </a:dk2>
      <a:lt2>
        <a:srgbClr val="005A4C"/>
      </a:lt2>
      <a:accent1>
        <a:srgbClr val="68B500"/>
      </a:accent1>
      <a:accent2>
        <a:srgbClr val="B1004F"/>
      </a:accent2>
      <a:accent3>
        <a:srgbClr val="808885"/>
      </a:accent3>
      <a:accent4>
        <a:srgbClr val="A0A4A6"/>
      </a:accent4>
      <a:accent5>
        <a:srgbClr val="C4C7C8"/>
      </a:accent5>
      <a:accent6>
        <a:srgbClr val="D1D4D3"/>
      </a:accent6>
      <a:hlink>
        <a:srgbClr val="005A4C"/>
      </a:hlink>
      <a:folHlink>
        <a:srgbClr val="C4C7C8"/>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Larissa-Design">
  <a:themeElements>
    <a:clrScheme name="Rödl &amp; Partner">
      <a:dk1>
        <a:srgbClr val="040404"/>
      </a:dk1>
      <a:lt1>
        <a:srgbClr val="FFFFFF"/>
      </a:lt1>
      <a:dk2>
        <a:srgbClr val="007577"/>
      </a:dk2>
      <a:lt2>
        <a:srgbClr val="005A4C"/>
      </a:lt2>
      <a:accent1>
        <a:srgbClr val="68B500"/>
      </a:accent1>
      <a:accent2>
        <a:srgbClr val="B1004F"/>
      </a:accent2>
      <a:accent3>
        <a:srgbClr val="808885"/>
      </a:accent3>
      <a:accent4>
        <a:srgbClr val="A0A4A6"/>
      </a:accent4>
      <a:accent5>
        <a:srgbClr val="C4C7C8"/>
      </a:accent5>
      <a:accent6>
        <a:srgbClr val="D1D4D3"/>
      </a:accent6>
      <a:hlink>
        <a:srgbClr val="005A4C"/>
      </a:hlink>
      <a:folHlink>
        <a:srgbClr val="C4C7C8"/>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7041</TotalTime>
  <Words>16996</Words>
  <Application>Microsoft Office PowerPoint</Application>
  <PresentationFormat>Presentazione su schermo (4:3)</PresentationFormat>
  <Paragraphs>1147</Paragraphs>
  <Slides>100</Slides>
  <Notes>49</Notes>
  <HiddenSlides>0</HiddenSlides>
  <MMClips>0</MMClips>
  <ScaleCrop>false</ScaleCrop>
  <HeadingPairs>
    <vt:vector size="8" baseType="variant">
      <vt:variant>
        <vt:lpstr>Caratteri utilizzati</vt:lpstr>
      </vt:variant>
      <vt:variant>
        <vt:i4>7</vt:i4>
      </vt:variant>
      <vt:variant>
        <vt:lpstr>Modello struttura</vt:lpstr>
      </vt:variant>
      <vt:variant>
        <vt:i4>20</vt:i4>
      </vt:variant>
      <vt:variant>
        <vt:lpstr>Server OLE incorporati</vt:lpstr>
      </vt:variant>
      <vt:variant>
        <vt:i4>1</vt:i4>
      </vt:variant>
      <vt:variant>
        <vt:lpstr>Titoli diapositive</vt:lpstr>
      </vt:variant>
      <vt:variant>
        <vt:i4>100</vt:i4>
      </vt:variant>
    </vt:vector>
  </HeadingPairs>
  <TitlesOfParts>
    <vt:vector size="128" baseType="lpstr">
      <vt:lpstr>Arial</vt:lpstr>
      <vt:lpstr>Wingdings</vt:lpstr>
      <vt:lpstr>Symbol</vt:lpstr>
      <vt:lpstr>Frutiger Light</vt:lpstr>
      <vt:lpstr>Times New Roman</vt:lpstr>
      <vt:lpstr>MS PGothic</vt:lpstr>
      <vt:lpstr>Calibri</vt:lpstr>
      <vt:lpstr>Roedl_und_Partner_Vorlage</vt:lpstr>
      <vt:lpstr>1_Roedl_und_Partner_Vorlage</vt:lpstr>
      <vt:lpstr>2_Roedl_und_Partner_Vorlage</vt:lpstr>
      <vt:lpstr>Roedl_und_Partner_Vorlage</vt:lpstr>
      <vt:lpstr>Roedl_und_Partner_Vorlage</vt:lpstr>
      <vt:lpstr>Roedl_und_Partner_Vorlage</vt:lpstr>
      <vt:lpstr>Roedl_und_Partner_Vorlage</vt:lpstr>
      <vt:lpstr>Roedl_und_Partner_Vorlage</vt:lpstr>
      <vt:lpstr>Roedl_und_Partner_Vorlage</vt:lpstr>
      <vt:lpstr>Roedl_und_Partner_Vorlage</vt:lpstr>
      <vt:lpstr>1_Roedl_und_Partner_Vorlage</vt:lpstr>
      <vt:lpstr>1_Roedl_und_Partner_Vorlage</vt:lpstr>
      <vt:lpstr>1_Roedl_und_Partner_Vorlage</vt:lpstr>
      <vt:lpstr>1_Roedl_und_Partner_Vorlage</vt:lpstr>
      <vt:lpstr>1_Roedl_und_Partner_Vorlage</vt:lpstr>
      <vt:lpstr>2_Roedl_und_Partner_Vorlage</vt:lpstr>
      <vt:lpstr>2_Roedl_und_Partner_Vorlage</vt:lpstr>
      <vt:lpstr>2_Roedl_und_Partner_Vorlage</vt:lpstr>
      <vt:lpstr>2_Roedl_und_Partner_Vorlage</vt:lpstr>
      <vt:lpstr>2_Roedl_und_Partner_Vorlage</vt:lpstr>
      <vt:lpstr>think-cell Slide</vt:lpstr>
      <vt:lpstr>Studio legale Rödl &amp; Partner, Padova  Avv. Eugenio Bettella Avv. Daniele Ferretti Avv. Giovanni Montanaro   Mercoledì 02/10/2013, ore 9.00 Palazzo Torriani - Largo Carlo Melzi, 2 - Udine </vt:lpstr>
      <vt:lpstr>La tutela del credito nei mercati internazionali</vt:lpstr>
      <vt:lpstr>Sommario</vt:lpstr>
      <vt:lpstr>1.1.  GENESI DEL DIRITTO DI CREDITO –   INFORMAZIONI GENERALI</vt:lpstr>
      <vt:lpstr>1.2. GENESI DEL DIRITTO DI CREDITO - IL CONTRATTO</vt:lpstr>
      <vt:lpstr>1.2. GENESI DEL DIRITTO DI CREDITO - IL CONTRATTO</vt:lpstr>
      <vt:lpstr>1.2. GENESI DEL DIRITTO DI CREDITO - IL CONTRATTO</vt:lpstr>
      <vt:lpstr>1.2. GENESI DEL DIRITTO DI CREDITO - IL CONTRATTO</vt:lpstr>
      <vt:lpstr>1.2. GENESI DEL DIRITTO DI CREDITO - IL CONTRATTO</vt:lpstr>
      <vt:lpstr>1.2. GENESI DEL DIRITTO DI CREDITO - IL CONTRATTO</vt:lpstr>
      <vt:lpstr>1.2. GENESI DEL DIRITTO DI CREDITO - IL CONTRATTO</vt:lpstr>
      <vt:lpstr>1.2. GENESI DEL DIRITTO DI CREDITO - IL CONTRATTO</vt:lpstr>
      <vt:lpstr>1.3.  GENESI DEL DIRITTO DI CREDITO –   LA LEGGE APPLICABILE</vt:lpstr>
      <vt:lpstr>1.4.  GENESI DEL DIRITTO DI CREDITO –   LA GIURISDIZIONE</vt:lpstr>
      <vt:lpstr>1.4.  GENESI DEL DIRITTO DI CREDITO –   LA GIURISDIZIONE</vt:lpstr>
      <vt:lpstr>Sommario</vt:lpstr>
      <vt:lpstr>2. CASE HISTORY</vt:lpstr>
      <vt:lpstr>2. CASE HISTORY</vt:lpstr>
      <vt:lpstr>2. CASE HISTORY</vt:lpstr>
      <vt:lpstr>2. CASE HISTORY</vt:lpstr>
      <vt:lpstr>2. CASE HISTORY</vt:lpstr>
      <vt:lpstr>2. CASE HISTORY</vt:lpstr>
      <vt:lpstr>Sommario</vt:lpstr>
      <vt:lpstr>3. ARGOMENTI TRATTATI NELLA GUIDA</vt:lpstr>
      <vt:lpstr>3. ARGOMENTI TRATTATI NELLA GUIDA</vt:lpstr>
      <vt:lpstr>3. ARGOMENTI TRATTATI NELLA GUIDA</vt:lpstr>
      <vt:lpstr>3. ARGOMENTI TRATTATI NELLA GUIDA</vt:lpstr>
      <vt:lpstr>3. ARGOMENTI TRATTATI NELLA GUIDA</vt:lpstr>
      <vt:lpstr>3. ARGOMENTI TRATTATI NELLA GUIDA</vt:lpstr>
      <vt:lpstr>3. ARGOMENTI TRATTATI NELLA GUIDA</vt:lpstr>
      <vt:lpstr>3. ARGOMENTI TRATTATI NELLA GUIDA</vt:lpstr>
      <vt:lpstr>3. ARGOMENTI TRATTATI NELLA GUIDA</vt:lpstr>
      <vt:lpstr>3. ARGOMENTI TRATTATI NELLA GUIDA</vt:lpstr>
      <vt:lpstr>3. ARGOMENTI TRATTATI NELLA GUIDA</vt:lpstr>
      <vt:lpstr>Sommario</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4. LA TUTELA DEL CREDITO IN AMBITO UE</vt:lpstr>
      <vt:lpstr>Sommario</vt:lpstr>
      <vt:lpstr>5. PAESI DI COMMON LAW</vt:lpstr>
      <vt:lpstr>5. PAESI DI COMMON LAW</vt:lpstr>
      <vt:lpstr>5. PAESI DI COMMON LAW</vt:lpstr>
      <vt:lpstr>5. PAESI DI COMMON LAW</vt:lpstr>
      <vt:lpstr>5. PAESI DI COMMON LAW</vt:lpstr>
      <vt:lpstr>5. PAESI DI COMMON LAW</vt:lpstr>
      <vt:lpstr>5. PAESI DI COMMON LAW</vt:lpstr>
      <vt:lpstr>5. PAESI DI COMMON LAW</vt:lpstr>
      <vt:lpstr>5. PAESI DI COMMON LAW</vt:lpstr>
      <vt:lpstr>5. PAESI DI COMMON LAW</vt:lpstr>
      <vt:lpstr>5. PAESI DI COMMON LAW</vt:lpstr>
      <vt:lpstr>5. PAESI DI COMMON LAW</vt:lpstr>
      <vt:lpstr>Sommario</vt:lpstr>
      <vt:lpstr>6.1. FOCUS PAESE: RUSSIA</vt:lpstr>
      <vt:lpstr>6.1. FOCUS PAESE: RUSSIA</vt:lpstr>
      <vt:lpstr>6.1. FOCUS PAESE: RUSSIA</vt:lpstr>
      <vt:lpstr>6.1. FOCUS PAESE: RUSSIA</vt:lpstr>
      <vt:lpstr>6.1. FOCUS PAESE: RUSSIA</vt:lpstr>
      <vt:lpstr>6.1. FOCUS PAESE: RUSSIA</vt:lpstr>
      <vt:lpstr>6.1. FOCUS PAESE: RUSSIA</vt:lpstr>
      <vt:lpstr>6.1. FOCUS PAESE: RUSSIA</vt:lpstr>
      <vt:lpstr>6.1. FOCUS PAESE: RUSSIA</vt:lpstr>
      <vt:lpstr>6.1. FOCUS PAESE: RUSSIA</vt:lpstr>
      <vt:lpstr>6.2. FOCUS PAESE: BRASILE</vt:lpstr>
      <vt:lpstr>6.2. FOCUS PAESE: BRASILE</vt:lpstr>
      <vt:lpstr>6.2. FOCUS PAESE: BRASILE</vt:lpstr>
      <vt:lpstr>6.2. FOCUS PAESE: BRASILE</vt:lpstr>
      <vt:lpstr>6.2. FOCUS PAESE: BRASILE</vt:lpstr>
      <vt:lpstr>6.2. FOCUS PAESE: BRASILE</vt:lpstr>
      <vt:lpstr>6.2. FOCUS PAESE: BRASILE</vt:lpstr>
      <vt:lpstr>6.2. FOCUS PAESE: BRASILE</vt:lpstr>
      <vt:lpstr>6.2. FOCUS PAESE: BRASILE</vt:lpstr>
      <vt:lpstr>6.3. FOCUS PAESE: TURCHIA</vt:lpstr>
      <vt:lpstr>6.3. FOCUS PAESE: TURCHIA</vt:lpstr>
      <vt:lpstr>6.3. FOCUS PAESE: TURCHIA</vt:lpstr>
      <vt:lpstr>6.3. FOCUS PAESE: TURCHIA</vt:lpstr>
      <vt:lpstr>6.3. FOCUS PAESE: TURCHIA</vt:lpstr>
      <vt:lpstr>6.3. FOCUS PAESE: TURCHIA</vt:lpstr>
      <vt:lpstr>6.3. FOCUS PAESE: TURCHIA</vt:lpstr>
      <vt:lpstr>6.3. FOCUS PAESE: TURCHIA</vt:lpstr>
      <vt:lpstr>6.3. FOCUS PAESE: TURCHIA</vt:lpstr>
      <vt:lpstr>6.3. FOCUS PAESE: TURCHIA</vt:lpstr>
      <vt:lpstr>6.3. FOCUS PAESE: TURCHIA</vt:lpstr>
      <vt:lpstr>Contatti</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Vorlage</dc:title>
  <dc:subject>Thema der Präsentation</dc:subject>
  <dc:creator>Autor der Präsentation</dc:creator>
  <dc:description>optimiert für PowerPoint 2007</dc:description>
  <cp:lastModifiedBy>matteo.avogaro</cp:lastModifiedBy>
  <cp:revision>962</cp:revision>
  <cp:lastPrinted>2013-09-06T07:29:38Z</cp:lastPrinted>
  <dcterms:created xsi:type="dcterms:W3CDTF">2011-05-17T08:15:40Z</dcterms:created>
  <dcterms:modified xsi:type="dcterms:W3CDTF">2013-10-01T15:21:48Z</dcterms:modified>
</cp:coreProperties>
</file>