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2.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 id="2147483650" r:id="rId5"/>
    <p:sldMasterId id="2147483651" r:id="rId6"/>
    <p:sldMasterId id="2147483945" r:id="rId7"/>
    <p:sldMasterId id="2147483958" r:id="rId8"/>
    <p:sldMasterId id="2147483971" r:id="rId9"/>
    <p:sldMasterId id="2147483984" r:id="rId10"/>
    <p:sldMasterId id="2147483997" r:id="rId11"/>
    <p:sldMasterId id="2147484014" r:id="rId12"/>
  </p:sldMasterIdLst>
  <p:notesMasterIdLst>
    <p:notesMasterId r:id="rId31"/>
  </p:notesMasterIdLst>
  <p:handoutMasterIdLst>
    <p:handoutMasterId r:id="rId32"/>
  </p:handoutMasterIdLst>
  <p:sldIdLst>
    <p:sldId id="400" r:id="rId13"/>
    <p:sldId id="396" r:id="rId14"/>
    <p:sldId id="415" r:id="rId15"/>
    <p:sldId id="397" r:id="rId16"/>
    <p:sldId id="388" r:id="rId17"/>
    <p:sldId id="381" r:id="rId18"/>
    <p:sldId id="382" r:id="rId19"/>
    <p:sldId id="384" r:id="rId20"/>
    <p:sldId id="404" r:id="rId21"/>
    <p:sldId id="378" r:id="rId22"/>
    <p:sldId id="405" r:id="rId23"/>
    <p:sldId id="375" r:id="rId24"/>
    <p:sldId id="386" r:id="rId25"/>
    <p:sldId id="374" r:id="rId26"/>
    <p:sldId id="377" r:id="rId27"/>
    <p:sldId id="416" r:id="rId28"/>
    <p:sldId id="368" r:id="rId29"/>
    <p:sldId id="379" r:id="rId30"/>
  </p:sldIdLst>
  <p:sldSz cx="9144000" cy="6858000" type="screen4x3"/>
  <p:notesSz cx="6797675" cy="9874250"/>
  <p:embeddedFontLst>
    <p:embeddedFont>
      <p:font typeface="SimSun" panose="02010600030101010101" pitchFamily="2" charset="-122"/>
      <p:regular r:id="rId33"/>
    </p:embeddedFont>
    <p:embeddedFont>
      <p:font typeface="Calibri" panose="020F0502020204030204" pitchFamily="34" charset="0"/>
      <p:regular r:id="rId34"/>
      <p:bold r:id="rId35"/>
      <p:italic r:id="rId36"/>
      <p:boldItalic r:id="rId37"/>
    </p:embeddedFont>
    <p:embeddedFont>
      <p:font typeface="MS Reference Sans Serif" panose="020B0604030504040204" pitchFamily="34" charset="0"/>
      <p:regular r:id="rId38"/>
    </p:embeddedFont>
  </p:embeddedFontLst>
  <p:defaultTextStyle>
    <a:defPPr>
      <a:defRPr lang="it-IT"/>
    </a:defPPr>
    <a:lvl1pPr algn="l" rtl="0" fontAlgn="base">
      <a:spcBef>
        <a:spcPct val="0"/>
      </a:spcBef>
      <a:spcAft>
        <a:spcPct val="0"/>
      </a:spcAft>
      <a:defRPr sz="2000" b="1" kern="1200">
        <a:solidFill>
          <a:srgbClr val="003366"/>
        </a:solidFill>
        <a:latin typeface="Arial" pitchFamily="34" charset="0"/>
        <a:ea typeface="+mn-ea"/>
        <a:cs typeface="Arial" pitchFamily="34" charset="0"/>
      </a:defRPr>
    </a:lvl1pPr>
    <a:lvl2pPr marL="457200" algn="l" rtl="0" fontAlgn="base">
      <a:spcBef>
        <a:spcPct val="0"/>
      </a:spcBef>
      <a:spcAft>
        <a:spcPct val="0"/>
      </a:spcAft>
      <a:defRPr sz="2000" b="1" kern="1200">
        <a:solidFill>
          <a:srgbClr val="003366"/>
        </a:solidFill>
        <a:latin typeface="Arial" pitchFamily="34" charset="0"/>
        <a:ea typeface="+mn-ea"/>
        <a:cs typeface="Arial" pitchFamily="34" charset="0"/>
      </a:defRPr>
    </a:lvl2pPr>
    <a:lvl3pPr marL="914400" algn="l" rtl="0" fontAlgn="base">
      <a:spcBef>
        <a:spcPct val="0"/>
      </a:spcBef>
      <a:spcAft>
        <a:spcPct val="0"/>
      </a:spcAft>
      <a:defRPr sz="2000" b="1" kern="1200">
        <a:solidFill>
          <a:srgbClr val="003366"/>
        </a:solidFill>
        <a:latin typeface="Arial" pitchFamily="34" charset="0"/>
        <a:ea typeface="+mn-ea"/>
        <a:cs typeface="Arial" pitchFamily="34" charset="0"/>
      </a:defRPr>
    </a:lvl3pPr>
    <a:lvl4pPr marL="1371600" algn="l" rtl="0" fontAlgn="base">
      <a:spcBef>
        <a:spcPct val="0"/>
      </a:spcBef>
      <a:spcAft>
        <a:spcPct val="0"/>
      </a:spcAft>
      <a:defRPr sz="2000" b="1" kern="1200">
        <a:solidFill>
          <a:srgbClr val="003366"/>
        </a:solidFill>
        <a:latin typeface="Arial" pitchFamily="34" charset="0"/>
        <a:ea typeface="+mn-ea"/>
        <a:cs typeface="Arial" pitchFamily="34" charset="0"/>
      </a:defRPr>
    </a:lvl4pPr>
    <a:lvl5pPr marL="1828800" algn="l" rtl="0" fontAlgn="base">
      <a:spcBef>
        <a:spcPct val="0"/>
      </a:spcBef>
      <a:spcAft>
        <a:spcPct val="0"/>
      </a:spcAft>
      <a:defRPr sz="2000" b="1" kern="1200">
        <a:solidFill>
          <a:srgbClr val="003366"/>
        </a:solidFill>
        <a:latin typeface="Arial" pitchFamily="34" charset="0"/>
        <a:ea typeface="+mn-ea"/>
        <a:cs typeface="Arial" pitchFamily="34" charset="0"/>
      </a:defRPr>
    </a:lvl5pPr>
    <a:lvl6pPr marL="2286000" algn="l" defTabSz="914400" rtl="0" eaLnBrk="1" latinLnBrk="0" hangingPunct="1">
      <a:defRPr sz="2000" b="1" kern="1200">
        <a:solidFill>
          <a:srgbClr val="003366"/>
        </a:solidFill>
        <a:latin typeface="Arial" pitchFamily="34" charset="0"/>
        <a:ea typeface="+mn-ea"/>
        <a:cs typeface="Arial" pitchFamily="34" charset="0"/>
      </a:defRPr>
    </a:lvl6pPr>
    <a:lvl7pPr marL="2743200" algn="l" defTabSz="914400" rtl="0" eaLnBrk="1" latinLnBrk="0" hangingPunct="1">
      <a:defRPr sz="2000" b="1" kern="1200">
        <a:solidFill>
          <a:srgbClr val="003366"/>
        </a:solidFill>
        <a:latin typeface="Arial" pitchFamily="34" charset="0"/>
        <a:ea typeface="+mn-ea"/>
        <a:cs typeface="Arial" pitchFamily="34" charset="0"/>
      </a:defRPr>
    </a:lvl7pPr>
    <a:lvl8pPr marL="3200400" algn="l" defTabSz="914400" rtl="0" eaLnBrk="1" latinLnBrk="0" hangingPunct="1">
      <a:defRPr sz="2000" b="1" kern="1200">
        <a:solidFill>
          <a:srgbClr val="003366"/>
        </a:solidFill>
        <a:latin typeface="Arial" pitchFamily="34" charset="0"/>
        <a:ea typeface="+mn-ea"/>
        <a:cs typeface="Arial" pitchFamily="34" charset="0"/>
      </a:defRPr>
    </a:lvl8pPr>
    <a:lvl9pPr marL="3657600" algn="l" defTabSz="914400" rtl="0" eaLnBrk="1" latinLnBrk="0" hangingPunct="1">
      <a:defRPr sz="2000" b="1" kern="1200">
        <a:solidFill>
          <a:srgbClr val="003366"/>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B30025"/>
    <a:srgbClr val="C2C2C2"/>
    <a:srgbClr val="FFFFFF"/>
    <a:srgbClr val="333333"/>
    <a:srgbClr val="00CC99"/>
    <a:srgbClr val="858585"/>
    <a:srgbClr val="A3A3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Stile con tema 1 - Color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06799F8-075E-4A3A-A7F6-7FBC6576F1A4}" styleName="Stile con tema 2 - Colore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29" autoAdjust="0"/>
    <p:restoredTop sz="98182" autoAdjust="0"/>
  </p:normalViewPr>
  <p:slideViewPr>
    <p:cSldViewPr snapToGrid="0">
      <p:cViewPr>
        <p:scale>
          <a:sx n="100" d="100"/>
          <a:sy n="100" d="100"/>
        </p:scale>
        <p:origin x="-102" y="-234"/>
      </p:cViewPr>
      <p:guideLst>
        <p:guide orient="horz" pos="4137"/>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6" d="100"/>
          <a:sy n="76" d="100"/>
        </p:scale>
        <p:origin x="-1494" y="-102"/>
      </p:cViewPr>
      <p:guideLst>
        <p:guide orient="horz" pos="3111"/>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9.xml"/><Relationship Id="rId34" Type="http://schemas.openxmlformats.org/officeDocument/2006/relationships/font" Target="fonts/font2.fntdata"/><Relationship Id="rId42"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font" Target="fonts/font1.fntdata"/><Relationship Id="rId38"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handoutMaster" Target="handoutMasters/handoutMaster1.xml"/><Relationship Id="rId37" Type="http://schemas.openxmlformats.org/officeDocument/2006/relationships/font" Target="fonts/font5.fntdata"/><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font" Target="fonts/font4.fntdata"/><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font" Target="fonts/font3.fntdata"/></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Cartel1"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Cartel1"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4"/>
    </mc:Choice>
    <mc:Fallback>
      <c:style val="4"/>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753649025289612"/>
          <c:y val="0.10883460519737818"/>
          <c:w val="0.73000692015635749"/>
          <c:h val="0.81849518810148769"/>
        </c:manualLayout>
      </c:layout>
      <c:barChart>
        <c:barDir val="col"/>
        <c:grouping val="clustered"/>
        <c:varyColors val="0"/>
        <c:ser>
          <c:idx val="0"/>
          <c:order val="0"/>
          <c:tx>
            <c:strRef>
              <c:f>Foglio1!$A$3</c:f>
              <c:strCache>
                <c:ptCount val="1"/>
                <c:pt idx="0">
                  <c:v>2009</c:v>
                </c:pt>
              </c:strCache>
            </c:strRef>
          </c:tx>
          <c:invertIfNegative val="0"/>
          <c:val>
            <c:numRef>
              <c:f>Foglio1!$A$9</c:f>
              <c:numCache>
                <c:formatCode>General</c:formatCode>
                <c:ptCount val="1"/>
                <c:pt idx="0">
                  <c:v>107.2</c:v>
                </c:pt>
              </c:numCache>
            </c:numRef>
          </c:val>
        </c:ser>
        <c:ser>
          <c:idx val="1"/>
          <c:order val="1"/>
          <c:tx>
            <c:strRef>
              <c:f>Foglio1!$A$4</c:f>
              <c:strCache>
                <c:ptCount val="1"/>
                <c:pt idx="0">
                  <c:v>2010</c:v>
                </c:pt>
              </c:strCache>
            </c:strRef>
          </c:tx>
          <c:invertIfNegative val="0"/>
          <c:val>
            <c:numRef>
              <c:f>Foglio1!$A$10</c:f>
              <c:numCache>
                <c:formatCode>General</c:formatCode>
                <c:ptCount val="1"/>
                <c:pt idx="0">
                  <c:v>267</c:v>
                </c:pt>
              </c:numCache>
            </c:numRef>
          </c:val>
        </c:ser>
        <c:ser>
          <c:idx val="2"/>
          <c:order val="2"/>
          <c:tx>
            <c:strRef>
              <c:f>Foglio1!$A$5</c:f>
              <c:strCache>
                <c:ptCount val="1"/>
                <c:pt idx="0">
                  <c:v>2011</c:v>
                </c:pt>
              </c:strCache>
            </c:strRef>
          </c:tx>
          <c:invertIfNegative val="0"/>
          <c:val>
            <c:numRef>
              <c:f>Foglio1!$A$11</c:f>
              <c:numCache>
                <c:formatCode>General</c:formatCode>
                <c:ptCount val="1"/>
                <c:pt idx="0">
                  <c:v>346.9</c:v>
                </c:pt>
              </c:numCache>
            </c:numRef>
          </c:val>
        </c:ser>
        <c:ser>
          <c:idx val="3"/>
          <c:order val="3"/>
          <c:tx>
            <c:strRef>
              <c:f>Foglio1!$A$6</c:f>
              <c:strCache>
                <c:ptCount val="1"/>
                <c:pt idx="0">
                  <c:v>2012</c:v>
                </c:pt>
              </c:strCache>
            </c:strRef>
          </c:tx>
          <c:invertIfNegative val="0"/>
          <c:val>
            <c:numRef>
              <c:f>Foglio1!$A$12</c:f>
              <c:numCache>
                <c:formatCode>General</c:formatCode>
                <c:ptCount val="1"/>
                <c:pt idx="0">
                  <c:v>385.24</c:v>
                </c:pt>
              </c:numCache>
            </c:numRef>
          </c:val>
        </c:ser>
        <c:dLbls>
          <c:showLegendKey val="0"/>
          <c:showVal val="0"/>
          <c:showCatName val="0"/>
          <c:showSerName val="0"/>
          <c:showPercent val="0"/>
          <c:showBubbleSize val="0"/>
        </c:dLbls>
        <c:gapWidth val="150"/>
        <c:axId val="97854592"/>
        <c:axId val="97856128"/>
      </c:barChart>
      <c:catAx>
        <c:axId val="97854592"/>
        <c:scaling>
          <c:orientation val="minMax"/>
        </c:scaling>
        <c:delete val="1"/>
        <c:axPos val="b"/>
        <c:majorTickMark val="none"/>
        <c:minorTickMark val="none"/>
        <c:tickLblPos val="none"/>
        <c:crossAx val="97856128"/>
        <c:crosses val="autoZero"/>
        <c:auto val="1"/>
        <c:lblAlgn val="ctr"/>
        <c:lblOffset val="100"/>
        <c:noMultiLvlLbl val="0"/>
      </c:catAx>
      <c:valAx>
        <c:axId val="97856128"/>
        <c:scaling>
          <c:orientation val="minMax"/>
        </c:scaling>
        <c:delete val="0"/>
        <c:axPos val="l"/>
        <c:majorGridlines/>
        <c:numFmt formatCode="General" sourceLinked="1"/>
        <c:majorTickMark val="none"/>
        <c:minorTickMark val="none"/>
        <c:tickLblPos val="nextTo"/>
        <c:crossAx val="97854592"/>
        <c:crosses val="autoZero"/>
        <c:crossBetween val="between"/>
      </c:valAx>
    </c:plotArea>
    <c:legend>
      <c:legendPos val="r"/>
      <c:layout/>
      <c:overlay val="0"/>
    </c:legend>
    <c:plotVisOnly val="1"/>
    <c:dispBlanksAs val="gap"/>
    <c:showDLblsOverMax val="0"/>
  </c:chart>
  <c:txPr>
    <a:bodyPr/>
    <a:lstStyle/>
    <a:p>
      <a:pPr>
        <a:defRPr sz="1000"/>
      </a:pPr>
      <a:endParaRPr lang="it-IT"/>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954990317230121"/>
          <c:y val="4.8905111675228985E-2"/>
          <c:w val="0.69986724184346039"/>
          <c:h val="0.88045417146055138"/>
        </c:manualLayout>
      </c:layout>
      <c:barChart>
        <c:barDir val="col"/>
        <c:grouping val="clustered"/>
        <c:varyColors val="0"/>
        <c:ser>
          <c:idx val="0"/>
          <c:order val="0"/>
          <c:tx>
            <c:strRef>
              <c:f>Foglio1!$A$3</c:f>
              <c:strCache>
                <c:ptCount val="1"/>
                <c:pt idx="0">
                  <c:v>2009</c:v>
                </c:pt>
              </c:strCache>
            </c:strRef>
          </c:tx>
          <c:invertIfNegative val="0"/>
          <c:val>
            <c:numRef>
              <c:f>Foglio1!$B$3</c:f>
              <c:numCache>
                <c:formatCode>General</c:formatCode>
                <c:ptCount val="1"/>
                <c:pt idx="0">
                  <c:v>118</c:v>
                </c:pt>
              </c:numCache>
            </c:numRef>
          </c:val>
        </c:ser>
        <c:ser>
          <c:idx val="1"/>
          <c:order val="1"/>
          <c:tx>
            <c:strRef>
              <c:f>Foglio1!$A$4</c:f>
              <c:strCache>
                <c:ptCount val="1"/>
                <c:pt idx="0">
                  <c:v>2010</c:v>
                </c:pt>
              </c:strCache>
            </c:strRef>
          </c:tx>
          <c:invertIfNegative val="0"/>
          <c:val>
            <c:numRef>
              <c:f>Foglio1!$B$4</c:f>
              <c:numCache>
                <c:formatCode>General</c:formatCode>
                <c:ptCount val="1"/>
                <c:pt idx="0">
                  <c:v>275</c:v>
                </c:pt>
              </c:numCache>
            </c:numRef>
          </c:val>
        </c:ser>
        <c:ser>
          <c:idx val="2"/>
          <c:order val="2"/>
          <c:tx>
            <c:strRef>
              <c:f>Foglio1!$A$5</c:f>
              <c:strCache>
                <c:ptCount val="1"/>
                <c:pt idx="0">
                  <c:v>2011</c:v>
                </c:pt>
              </c:strCache>
            </c:strRef>
          </c:tx>
          <c:spPr>
            <a:solidFill>
              <a:schemeClr val="accent2">
                <a:lumMod val="75000"/>
              </a:schemeClr>
            </a:solidFill>
          </c:spPr>
          <c:invertIfNegative val="0"/>
          <c:val>
            <c:numRef>
              <c:f>Foglio1!$B$5</c:f>
              <c:numCache>
                <c:formatCode>General</c:formatCode>
                <c:ptCount val="1"/>
                <c:pt idx="0">
                  <c:v>331</c:v>
                </c:pt>
              </c:numCache>
            </c:numRef>
          </c:val>
        </c:ser>
        <c:ser>
          <c:idx val="3"/>
          <c:order val="3"/>
          <c:tx>
            <c:strRef>
              <c:f>Foglio1!$A$6</c:f>
              <c:strCache>
                <c:ptCount val="1"/>
                <c:pt idx="0">
                  <c:v>2012</c:v>
                </c:pt>
              </c:strCache>
            </c:strRef>
          </c:tx>
          <c:invertIfNegative val="0"/>
          <c:val>
            <c:numRef>
              <c:f>Foglio1!$B$6</c:f>
              <c:numCache>
                <c:formatCode>General</c:formatCode>
                <c:ptCount val="1"/>
                <c:pt idx="0">
                  <c:v>337</c:v>
                </c:pt>
              </c:numCache>
            </c:numRef>
          </c:val>
        </c:ser>
        <c:dLbls>
          <c:showLegendKey val="0"/>
          <c:showVal val="0"/>
          <c:showCatName val="0"/>
          <c:showSerName val="0"/>
          <c:showPercent val="0"/>
          <c:showBubbleSize val="0"/>
        </c:dLbls>
        <c:gapWidth val="150"/>
        <c:axId val="97907840"/>
        <c:axId val="97909376"/>
      </c:barChart>
      <c:catAx>
        <c:axId val="97907840"/>
        <c:scaling>
          <c:orientation val="minMax"/>
        </c:scaling>
        <c:delete val="1"/>
        <c:axPos val="b"/>
        <c:majorTickMark val="none"/>
        <c:minorTickMark val="none"/>
        <c:tickLblPos val="none"/>
        <c:crossAx val="97909376"/>
        <c:crosses val="autoZero"/>
        <c:auto val="1"/>
        <c:lblAlgn val="ctr"/>
        <c:lblOffset val="100"/>
        <c:noMultiLvlLbl val="0"/>
      </c:catAx>
      <c:valAx>
        <c:axId val="97909376"/>
        <c:scaling>
          <c:orientation val="minMax"/>
        </c:scaling>
        <c:delete val="0"/>
        <c:axPos val="l"/>
        <c:majorGridlines/>
        <c:numFmt formatCode="General" sourceLinked="1"/>
        <c:majorTickMark val="none"/>
        <c:minorTickMark val="none"/>
        <c:tickLblPos val="nextTo"/>
        <c:crossAx val="97907840"/>
        <c:crosses val="autoZero"/>
        <c:crossBetween val="between"/>
      </c:valAx>
    </c:plotArea>
    <c:legend>
      <c:legendPos val="r"/>
      <c:layout/>
      <c:overlay val="0"/>
    </c:legend>
    <c:plotVisOnly val="1"/>
    <c:dispBlanksAs val="gap"/>
    <c:showDLblsOverMax val="0"/>
  </c:chart>
  <c:externalData r:id="rId2">
    <c:autoUpdate val="0"/>
  </c:externalData>
</c:chartSpace>
</file>

<file path=ppt/drawings/drawing1.xml><?xml version="1.0" encoding="utf-8"?>
<c:userShapes xmlns:c="http://schemas.openxmlformats.org/drawingml/2006/chart">
  <cdr:relSizeAnchor xmlns:cdr="http://schemas.openxmlformats.org/drawingml/2006/chartDrawing">
    <cdr:from>
      <cdr:x>0.20515</cdr:x>
      <cdr:y>0.64</cdr:y>
    </cdr:from>
    <cdr:to>
      <cdr:x>0.33313</cdr:x>
      <cdr:y>0.74857</cdr:y>
    </cdr:to>
    <cdr:sp macro="" textlink="">
      <cdr:nvSpPr>
        <cdr:cNvPr id="2" name="CasellaDiTesto 1"/>
        <cdr:cNvSpPr txBox="1"/>
      </cdr:nvSpPr>
      <cdr:spPr>
        <a:xfrm xmlns:a="http://schemas.openxmlformats.org/drawingml/2006/main">
          <a:off x="831305" y="1528548"/>
          <a:ext cx="518615" cy="2593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rtl="0" fontAlgn="base">
            <a:spcBef>
              <a:spcPct val="20000"/>
            </a:spcBef>
            <a:spcAft>
              <a:spcPct val="0"/>
            </a:spcAft>
            <a:buClr>
              <a:srgbClr val="262640"/>
            </a:buClr>
            <a:buFont typeface="Wingdings" pitchFamily="2" charset="2"/>
          </a:pPr>
          <a:r>
            <a:rPr lang="it-IT" b="1" kern="1200" dirty="0">
              <a:solidFill>
                <a:srgbClr val="003366"/>
              </a:solidFill>
            </a:rPr>
            <a:t>118</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5314" name="Rectangle 2"/>
          <p:cNvSpPr>
            <a:spLocks noGrp="1" noChangeArrowheads="1"/>
          </p:cNvSpPr>
          <p:nvPr>
            <p:ph type="hdr" sz="quarter"/>
          </p:nvPr>
        </p:nvSpPr>
        <p:spPr bwMode="auto">
          <a:xfrm>
            <a:off x="0" y="0"/>
            <a:ext cx="2944813" cy="493713"/>
          </a:xfrm>
          <a:prstGeom prst="rect">
            <a:avLst/>
          </a:prstGeom>
          <a:noFill/>
          <a:ln w="9525">
            <a:noFill/>
            <a:miter lim="800000"/>
            <a:headEnd/>
            <a:tailEnd/>
          </a:ln>
          <a:effectLst/>
        </p:spPr>
        <p:txBody>
          <a:bodyPr vert="horz" wrap="square" lIns="89229" tIns="44615" rIns="89229" bIns="44615" numCol="1" anchor="t" anchorCtr="0" compatLnSpc="1">
            <a:prstTxWarp prst="textNoShape">
              <a:avLst/>
            </a:prstTxWarp>
          </a:bodyPr>
          <a:lstStyle>
            <a:lvl1pPr algn="l"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525315" name="Rectangle 3"/>
          <p:cNvSpPr>
            <a:spLocks noGrp="1" noChangeArrowheads="1"/>
          </p:cNvSpPr>
          <p:nvPr>
            <p:ph type="dt" sz="quarter" idx="1"/>
          </p:nvPr>
        </p:nvSpPr>
        <p:spPr bwMode="auto">
          <a:xfrm>
            <a:off x="3851275" y="0"/>
            <a:ext cx="2944813" cy="493713"/>
          </a:xfrm>
          <a:prstGeom prst="rect">
            <a:avLst/>
          </a:prstGeom>
          <a:noFill/>
          <a:ln w="9525">
            <a:noFill/>
            <a:miter lim="800000"/>
            <a:headEnd/>
            <a:tailEnd/>
          </a:ln>
          <a:effectLst/>
        </p:spPr>
        <p:txBody>
          <a:bodyPr vert="horz" wrap="square" lIns="89229" tIns="44615" rIns="89229" bIns="44615" numCol="1" anchor="t" anchorCtr="0" compatLnSpc="1">
            <a:prstTxWarp prst="textNoShape">
              <a:avLst/>
            </a:prstTxWarp>
          </a:bodyPr>
          <a:lstStyle>
            <a:lvl1pPr algn="r"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525316" name="Rectangle 4"/>
          <p:cNvSpPr>
            <a:spLocks noGrp="1" noChangeArrowheads="1"/>
          </p:cNvSpPr>
          <p:nvPr>
            <p:ph type="ftr" sz="quarter" idx="2"/>
          </p:nvPr>
        </p:nvSpPr>
        <p:spPr bwMode="auto">
          <a:xfrm>
            <a:off x="0" y="9378950"/>
            <a:ext cx="2944813" cy="493713"/>
          </a:xfrm>
          <a:prstGeom prst="rect">
            <a:avLst/>
          </a:prstGeom>
          <a:noFill/>
          <a:ln w="9525">
            <a:noFill/>
            <a:miter lim="800000"/>
            <a:headEnd/>
            <a:tailEnd/>
          </a:ln>
          <a:effectLst/>
        </p:spPr>
        <p:txBody>
          <a:bodyPr vert="horz" wrap="square" lIns="89229" tIns="44615" rIns="89229" bIns="44615" numCol="1" anchor="b" anchorCtr="0" compatLnSpc="1">
            <a:prstTxWarp prst="textNoShape">
              <a:avLst/>
            </a:prstTxWarp>
          </a:bodyPr>
          <a:lstStyle>
            <a:lvl1pPr algn="l"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525317" name="Rectangle 5"/>
          <p:cNvSpPr>
            <a:spLocks noGrp="1" noChangeArrowheads="1"/>
          </p:cNvSpPr>
          <p:nvPr>
            <p:ph type="sldNum" sz="quarter" idx="3"/>
          </p:nvPr>
        </p:nvSpPr>
        <p:spPr bwMode="auto">
          <a:xfrm>
            <a:off x="3851275" y="9378950"/>
            <a:ext cx="2944813" cy="493713"/>
          </a:xfrm>
          <a:prstGeom prst="rect">
            <a:avLst/>
          </a:prstGeom>
          <a:noFill/>
          <a:ln w="9525">
            <a:noFill/>
            <a:miter lim="800000"/>
            <a:headEnd/>
            <a:tailEnd/>
          </a:ln>
          <a:effectLst/>
        </p:spPr>
        <p:txBody>
          <a:bodyPr vert="horz" wrap="square" lIns="89229" tIns="44615" rIns="89229" bIns="44615" numCol="1" anchor="b" anchorCtr="0" compatLnSpc="1">
            <a:prstTxWarp prst="textNoShape">
              <a:avLst/>
            </a:prstTxWarp>
          </a:bodyPr>
          <a:lstStyle>
            <a:lvl1pPr algn="r" defTabSz="893030">
              <a:spcBef>
                <a:spcPct val="0"/>
              </a:spcBef>
              <a:buClrTx/>
              <a:buFontTx/>
              <a:buNone/>
              <a:defRPr sz="1100" b="0">
                <a:solidFill>
                  <a:schemeClr val="tx1"/>
                </a:solidFill>
                <a:latin typeface="Arial" charset="0"/>
                <a:cs typeface="+mn-cs"/>
              </a:defRPr>
            </a:lvl1pPr>
          </a:lstStyle>
          <a:p>
            <a:pPr>
              <a:defRPr/>
            </a:pPr>
            <a:fld id="{CF55512F-FA19-4FF8-9F3B-5367B97486E0}" type="slidenum">
              <a:rPr lang="it-IT"/>
              <a:pPr>
                <a:defRPr/>
              </a:pPr>
              <a:t>‹N›</a:t>
            </a:fld>
            <a:endParaRPr lang="it-IT"/>
          </a:p>
        </p:txBody>
      </p:sp>
    </p:spTree>
    <p:extLst>
      <p:ext uri="{BB962C8B-B14F-4D97-AF65-F5344CB8AC3E}">
        <p14:creationId xmlns:p14="http://schemas.microsoft.com/office/powerpoint/2010/main" val="4023238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4813" cy="493713"/>
          </a:xfrm>
          <a:prstGeom prst="rect">
            <a:avLst/>
          </a:prstGeom>
          <a:noFill/>
          <a:ln w="9525">
            <a:noFill/>
            <a:miter lim="800000"/>
            <a:headEnd/>
            <a:tailEnd/>
          </a:ln>
          <a:effectLst/>
        </p:spPr>
        <p:txBody>
          <a:bodyPr vert="horz" wrap="square" lIns="89229" tIns="44615" rIns="89229" bIns="44615" numCol="1" anchor="t" anchorCtr="0" compatLnSpc="1">
            <a:prstTxWarp prst="textNoShape">
              <a:avLst/>
            </a:prstTxWarp>
          </a:bodyPr>
          <a:lstStyle>
            <a:lvl1pPr algn="l"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20483" name="Rectangle 3"/>
          <p:cNvSpPr>
            <a:spLocks noGrp="1" noChangeArrowheads="1"/>
          </p:cNvSpPr>
          <p:nvPr>
            <p:ph type="dt" idx="1"/>
          </p:nvPr>
        </p:nvSpPr>
        <p:spPr bwMode="auto">
          <a:xfrm>
            <a:off x="3851275" y="0"/>
            <a:ext cx="2944813" cy="493713"/>
          </a:xfrm>
          <a:prstGeom prst="rect">
            <a:avLst/>
          </a:prstGeom>
          <a:noFill/>
          <a:ln w="9525">
            <a:noFill/>
            <a:miter lim="800000"/>
            <a:headEnd/>
            <a:tailEnd/>
          </a:ln>
          <a:effectLst/>
        </p:spPr>
        <p:txBody>
          <a:bodyPr vert="horz" wrap="square" lIns="89229" tIns="44615" rIns="89229" bIns="44615" numCol="1" anchor="t" anchorCtr="0" compatLnSpc="1">
            <a:prstTxWarp prst="textNoShape">
              <a:avLst/>
            </a:prstTxWarp>
          </a:bodyPr>
          <a:lstStyle>
            <a:lvl1pPr algn="r"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75780" name="Rectangle 4"/>
          <p:cNvSpPr>
            <a:spLocks noGrp="1" noRot="1" noChangeAspect="1" noChangeArrowheads="1" noTextEdit="1"/>
          </p:cNvSpPr>
          <p:nvPr>
            <p:ph type="sldImg" idx="2"/>
          </p:nvPr>
        </p:nvSpPr>
        <p:spPr bwMode="auto">
          <a:xfrm>
            <a:off x="930275" y="739775"/>
            <a:ext cx="4937125" cy="3703638"/>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79450" y="4687888"/>
            <a:ext cx="5438775" cy="4446587"/>
          </a:xfrm>
          <a:prstGeom prst="rect">
            <a:avLst/>
          </a:prstGeom>
          <a:noFill/>
          <a:ln w="9525">
            <a:noFill/>
            <a:miter lim="800000"/>
            <a:headEnd/>
            <a:tailEnd/>
          </a:ln>
          <a:effectLst/>
        </p:spPr>
        <p:txBody>
          <a:bodyPr vert="horz" wrap="square" lIns="89229" tIns="44615" rIns="89229" bIns="44615"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20486" name="Rectangle 6"/>
          <p:cNvSpPr>
            <a:spLocks noGrp="1" noChangeArrowheads="1"/>
          </p:cNvSpPr>
          <p:nvPr>
            <p:ph type="ftr" sz="quarter" idx="4"/>
          </p:nvPr>
        </p:nvSpPr>
        <p:spPr bwMode="auto">
          <a:xfrm>
            <a:off x="0" y="9378950"/>
            <a:ext cx="2944813" cy="493713"/>
          </a:xfrm>
          <a:prstGeom prst="rect">
            <a:avLst/>
          </a:prstGeom>
          <a:noFill/>
          <a:ln w="9525">
            <a:noFill/>
            <a:miter lim="800000"/>
            <a:headEnd/>
            <a:tailEnd/>
          </a:ln>
          <a:effectLst/>
        </p:spPr>
        <p:txBody>
          <a:bodyPr vert="horz" wrap="square" lIns="89229" tIns="44615" rIns="89229" bIns="44615" numCol="1" anchor="b" anchorCtr="0" compatLnSpc="1">
            <a:prstTxWarp prst="textNoShape">
              <a:avLst/>
            </a:prstTxWarp>
          </a:bodyPr>
          <a:lstStyle>
            <a:lvl1pPr algn="l" defTabSz="893030">
              <a:spcBef>
                <a:spcPct val="0"/>
              </a:spcBef>
              <a:buClrTx/>
              <a:buFontTx/>
              <a:buNone/>
              <a:defRPr sz="1100" b="0">
                <a:solidFill>
                  <a:schemeClr val="tx1"/>
                </a:solidFill>
                <a:latin typeface="Arial" charset="0"/>
                <a:cs typeface="+mn-cs"/>
              </a:defRPr>
            </a:lvl1pPr>
          </a:lstStyle>
          <a:p>
            <a:pPr>
              <a:defRPr/>
            </a:pPr>
            <a:endParaRPr lang="it-IT"/>
          </a:p>
        </p:txBody>
      </p:sp>
      <p:sp>
        <p:nvSpPr>
          <p:cNvPr id="20487" name="Rectangle 7"/>
          <p:cNvSpPr>
            <a:spLocks noGrp="1" noChangeArrowheads="1"/>
          </p:cNvSpPr>
          <p:nvPr>
            <p:ph type="sldNum" sz="quarter" idx="5"/>
          </p:nvPr>
        </p:nvSpPr>
        <p:spPr bwMode="auto">
          <a:xfrm>
            <a:off x="3851275" y="9378950"/>
            <a:ext cx="2944813" cy="493713"/>
          </a:xfrm>
          <a:prstGeom prst="rect">
            <a:avLst/>
          </a:prstGeom>
          <a:noFill/>
          <a:ln w="9525">
            <a:noFill/>
            <a:miter lim="800000"/>
            <a:headEnd/>
            <a:tailEnd/>
          </a:ln>
          <a:effectLst/>
        </p:spPr>
        <p:txBody>
          <a:bodyPr vert="horz" wrap="square" lIns="89229" tIns="44615" rIns="89229" bIns="44615" numCol="1" anchor="b" anchorCtr="0" compatLnSpc="1">
            <a:prstTxWarp prst="textNoShape">
              <a:avLst/>
            </a:prstTxWarp>
          </a:bodyPr>
          <a:lstStyle>
            <a:lvl1pPr algn="r" defTabSz="893030">
              <a:spcBef>
                <a:spcPct val="0"/>
              </a:spcBef>
              <a:buClrTx/>
              <a:buFontTx/>
              <a:buNone/>
              <a:defRPr sz="1100" b="0">
                <a:solidFill>
                  <a:schemeClr val="tx1"/>
                </a:solidFill>
                <a:latin typeface="Arial" charset="0"/>
                <a:cs typeface="+mn-cs"/>
              </a:defRPr>
            </a:lvl1pPr>
          </a:lstStyle>
          <a:p>
            <a:pPr>
              <a:defRPr/>
            </a:pPr>
            <a:fld id="{35DD9153-72D4-40C7-A94C-7913DFB0A3D4}" type="slidenum">
              <a:rPr lang="it-IT"/>
              <a:pPr>
                <a:defRPr/>
              </a:pPr>
              <a:t>‹N›</a:t>
            </a:fld>
            <a:endParaRPr lang="it-IT"/>
          </a:p>
        </p:txBody>
      </p:sp>
    </p:spTree>
    <p:extLst>
      <p:ext uri="{BB962C8B-B14F-4D97-AF65-F5344CB8AC3E}">
        <p14:creationId xmlns:p14="http://schemas.microsoft.com/office/powerpoint/2010/main" val="41840851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defRPr>
            </a:lvl9pPr>
          </a:lstStyle>
          <a:p>
            <a:pPr eaLnBrk="1" hangingPunct="1">
              <a:defRPr/>
            </a:pPr>
            <a:fld id="{6F0B3AA1-0BD9-4675-AD2D-28DF5A5D6E5D}" type="slidenum">
              <a:rPr lang="it-IT" sz="1100" b="0" smtClean="0">
                <a:solidFill>
                  <a:srgbClr val="000000"/>
                </a:solidFill>
              </a:rPr>
              <a:pPr eaLnBrk="1" hangingPunct="1">
                <a:defRPr/>
              </a:pPr>
              <a:t>2</a:t>
            </a:fld>
            <a:endParaRPr lang="it-IT" sz="1100" b="0" smtClean="0">
              <a:solidFill>
                <a:srgbClr val="000000"/>
              </a:solidFill>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xfrm>
            <a:off x="677863" y="4689475"/>
            <a:ext cx="5441950" cy="4445000"/>
          </a:xfrm>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p:txBody>
          <a:bodyPr/>
          <a:lstStyle/>
          <a:p>
            <a:pPr defTabSz="892160">
              <a:defRPr/>
            </a:pPr>
            <a:fld id="{937DA64B-F51F-43AB-840A-055996EBBBBC}" type="slidenum">
              <a:rPr lang="it-IT" smtClean="0"/>
              <a:pPr defTabSz="892160">
                <a:defRPr/>
              </a:pPr>
              <a:t>3</a:t>
            </a:fld>
            <a:endParaRPr lang="it-IT" dirty="0"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it-IT"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p:txBody>
          <a:bodyPr/>
          <a:lstStyle/>
          <a:p>
            <a:pPr defTabSz="892109">
              <a:defRPr/>
            </a:pPr>
            <a:fld id="{8B910A5F-3621-4B0F-98A2-7EE09F46C9EF}" type="slidenum">
              <a:rPr lang="it-IT" smtClean="0"/>
              <a:pPr defTabSz="892109">
                <a:defRPr/>
              </a:pPr>
              <a:t>4</a:t>
            </a:fld>
            <a:endParaRPr lang="it-IT" dirty="0"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it-IT" altLang="it-IT"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extLst/>
        </p:spPr>
        <p:txBody>
          <a:bodyPr/>
          <a:lstStyle>
            <a:lvl1pPr algn="ctr" defTabSz="9556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556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A9724644-F3B8-45FB-B4E7-B8418235DE98}" type="slidenum">
              <a:rPr lang="it-IT" sz="1100" b="0" smtClean="0">
                <a:solidFill>
                  <a:schemeClr val="tx1"/>
                </a:solidFill>
              </a:rPr>
              <a:pPr algn="r" eaLnBrk="1" hangingPunct="1">
                <a:spcBef>
                  <a:spcPct val="0"/>
                </a:spcBef>
                <a:buClrTx/>
                <a:buFontTx/>
                <a:buNone/>
                <a:defRPr/>
              </a:pPr>
              <a:t>6</a:t>
            </a:fld>
            <a:endParaRPr lang="it-IT" sz="1100" b="0" smtClean="0">
              <a:solidFill>
                <a:schemeClr val="tx1"/>
              </a:solidFill>
            </a:endParaRPr>
          </a:p>
        </p:txBody>
      </p:sp>
      <p:sp>
        <p:nvSpPr>
          <p:cNvPr id="79875" name="Rectangle 2"/>
          <p:cNvSpPr>
            <a:spLocks noGrp="1" noRot="1" noChangeAspect="1" noChangeArrowheads="1" noTextEdit="1"/>
          </p:cNvSpPr>
          <p:nvPr>
            <p:ph type="sldImg"/>
          </p:nvPr>
        </p:nvSpPr>
        <p:spPr>
          <a:xfrm>
            <a:off x="930275" y="741363"/>
            <a:ext cx="4938713" cy="3703637"/>
          </a:xfrm>
          <a:ln/>
        </p:spPr>
      </p:sp>
      <p:sp>
        <p:nvSpPr>
          <p:cNvPr id="79876"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egnaposto immagine diapositiva 1"/>
          <p:cNvSpPr>
            <a:spLocks noGrp="1" noRot="1" noChangeAspect="1" noTextEdit="1"/>
          </p:cNvSpPr>
          <p:nvPr>
            <p:ph type="sldImg"/>
          </p:nvPr>
        </p:nvSpPr>
        <p:spPr>
          <a:ln/>
        </p:spPr>
      </p:sp>
      <p:sp>
        <p:nvSpPr>
          <p:cNvPr id="80899" name="Segnaposto note 2"/>
          <p:cNvSpPr>
            <a:spLocks noGrp="1"/>
          </p:cNvSpPr>
          <p:nvPr>
            <p:ph type="body" idx="1"/>
          </p:nvPr>
        </p:nvSpPr>
        <p:spPr>
          <a:noFill/>
          <a:ln/>
        </p:spPr>
        <p:txBody>
          <a:bodyPr/>
          <a:lstStyle/>
          <a:p>
            <a:pPr eaLnBrk="1" hangingPunct="1"/>
            <a:endParaRPr lang="en-US" altLang="it-IT" smtClean="0">
              <a:latin typeface="Arial" pitchFamily="34" charset="0"/>
            </a:endParaRPr>
          </a:p>
        </p:txBody>
      </p:sp>
      <p:sp>
        <p:nvSpPr>
          <p:cNvPr id="80900" name="Segnaposto numero diapositiva 3"/>
          <p:cNvSpPr>
            <a:spLocks noGrp="1"/>
          </p:cNvSpPr>
          <p:nvPr>
            <p:ph type="sldNum" sz="quarter" idx="5"/>
          </p:nvPr>
        </p:nvSpPr>
        <p:spPr>
          <a:extLst/>
        </p:spPr>
        <p:txBody>
          <a:bodyPr/>
          <a:lstStyle>
            <a:lvl1pPr algn="ctr" defTabSz="947738"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47738"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DDB0898A-54D3-4BBD-AB4B-0F3F0D5D21FD}" type="slidenum">
              <a:rPr lang="it-IT" sz="1100" b="0" smtClean="0">
                <a:solidFill>
                  <a:schemeClr val="tx1"/>
                </a:solidFill>
              </a:rPr>
              <a:pPr algn="r" eaLnBrk="1" hangingPunct="1">
                <a:spcBef>
                  <a:spcPct val="0"/>
                </a:spcBef>
                <a:buClrTx/>
                <a:buFontTx/>
                <a:buNone/>
                <a:defRPr/>
              </a:pPr>
              <a:t>7</a:t>
            </a:fld>
            <a:endParaRPr lang="it-IT" sz="1100" b="0" smtClean="0">
              <a:solidFill>
                <a:schemeClr val="tx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extLst/>
        </p:spPr>
        <p:txBody>
          <a:bodyPr/>
          <a:lstStyle>
            <a:lvl1pPr algn="ctr" defTabSz="947738"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47738"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47738"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47738"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57922F2D-D224-4EBC-8C7E-47F904564E8F}" type="slidenum">
              <a:rPr lang="it-IT" sz="1100" b="0" smtClean="0">
                <a:solidFill>
                  <a:schemeClr val="tx1"/>
                </a:solidFill>
              </a:rPr>
              <a:pPr algn="r" eaLnBrk="1" hangingPunct="1">
                <a:spcBef>
                  <a:spcPct val="0"/>
                </a:spcBef>
                <a:buClrTx/>
                <a:buFontTx/>
                <a:buNone/>
                <a:defRPr/>
              </a:pPr>
              <a:t>8</a:t>
            </a:fld>
            <a:endParaRPr lang="it-IT" sz="1100" b="0" smtClean="0">
              <a:solidFill>
                <a:schemeClr val="tx1"/>
              </a:solidFill>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p:txBody>
          <a:bodyPr/>
          <a:lstStyle/>
          <a:p>
            <a:pPr defTabSz="954299">
              <a:defRPr/>
            </a:pPr>
            <a:fld id="{77BFCB2B-254D-40A4-BD85-AFDAF8E31953}" type="slidenum">
              <a:rPr lang="it-IT" smtClean="0">
                <a:latin typeface="Arial" pitchFamily="34" charset="0"/>
              </a:rPr>
              <a:pPr defTabSz="954299">
                <a:defRPr/>
              </a:pPr>
              <a:t>9</a:t>
            </a:fld>
            <a:endParaRPr lang="it-IT" smtClean="0">
              <a:latin typeface="Arial" pitchFamily="34" charset="0"/>
            </a:endParaRPr>
          </a:p>
        </p:txBody>
      </p:sp>
      <p:sp>
        <p:nvSpPr>
          <p:cNvPr id="82947" name="Rectangle 2"/>
          <p:cNvSpPr>
            <a:spLocks noGrp="1" noRot="1" noChangeAspect="1" noChangeArrowheads="1" noTextEdit="1"/>
          </p:cNvSpPr>
          <p:nvPr>
            <p:ph type="sldImg"/>
          </p:nvPr>
        </p:nvSpPr>
        <p:spPr>
          <a:xfrm>
            <a:off x="930275" y="741363"/>
            <a:ext cx="4938713" cy="3703637"/>
          </a:xfrm>
          <a:ln/>
        </p:spPr>
      </p:sp>
      <p:sp>
        <p:nvSpPr>
          <p:cNvPr id="82948"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extLst/>
        </p:spPr>
        <p:txBody>
          <a:bodyPr/>
          <a:lstStyle>
            <a:lvl1pPr algn="ctr" defTabSz="9556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556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473E4802-ECBA-43C6-B3D8-EF20E9C97EF7}" type="slidenum">
              <a:rPr lang="it-IT" sz="1100" b="0" smtClean="0">
                <a:solidFill>
                  <a:schemeClr val="tx1"/>
                </a:solidFill>
              </a:rPr>
              <a:pPr algn="r" eaLnBrk="1" hangingPunct="1">
                <a:spcBef>
                  <a:spcPct val="0"/>
                </a:spcBef>
                <a:buClrTx/>
                <a:buFontTx/>
                <a:buNone/>
                <a:defRPr/>
              </a:pPr>
              <a:t>10</a:t>
            </a:fld>
            <a:endParaRPr lang="it-IT" sz="1100" b="0" smtClean="0">
              <a:solidFill>
                <a:schemeClr val="tx1"/>
              </a:solidFill>
            </a:endParaRPr>
          </a:p>
        </p:txBody>
      </p:sp>
      <p:sp>
        <p:nvSpPr>
          <p:cNvPr id="83971" name="Rectangle 2"/>
          <p:cNvSpPr>
            <a:spLocks noGrp="1" noRot="1" noChangeAspect="1" noChangeArrowheads="1" noTextEdit="1"/>
          </p:cNvSpPr>
          <p:nvPr>
            <p:ph type="sldImg"/>
          </p:nvPr>
        </p:nvSpPr>
        <p:spPr>
          <a:xfrm>
            <a:off x="930275" y="741363"/>
            <a:ext cx="4938713" cy="3703637"/>
          </a:xfrm>
          <a:ln/>
        </p:spPr>
      </p:sp>
      <p:sp>
        <p:nvSpPr>
          <p:cNvPr id="83972"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p:txBody>
          <a:bodyPr/>
          <a:lstStyle/>
          <a:p>
            <a:pPr defTabSz="954299">
              <a:defRPr/>
            </a:pPr>
            <a:fld id="{7EF7AE96-9038-4FD4-91D7-C449BF97A5F6}" type="slidenum">
              <a:rPr lang="it-IT" smtClean="0">
                <a:latin typeface="Arial" pitchFamily="34" charset="0"/>
              </a:rPr>
              <a:pPr defTabSz="954299">
                <a:defRPr/>
              </a:pPr>
              <a:t>11</a:t>
            </a:fld>
            <a:endParaRPr lang="it-IT" smtClean="0">
              <a:latin typeface="Arial" pitchFamily="34" charset="0"/>
            </a:endParaRPr>
          </a:p>
        </p:txBody>
      </p:sp>
      <p:sp>
        <p:nvSpPr>
          <p:cNvPr id="84995" name="Rectangle 2"/>
          <p:cNvSpPr>
            <a:spLocks noGrp="1" noRot="1" noChangeAspect="1" noChangeArrowheads="1" noTextEdit="1"/>
          </p:cNvSpPr>
          <p:nvPr>
            <p:ph type="sldImg"/>
          </p:nvPr>
        </p:nvSpPr>
        <p:spPr>
          <a:xfrm>
            <a:off x="930275" y="741363"/>
            <a:ext cx="4938713" cy="3703637"/>
          </a:xfrm>
          <a:ln/>
        </p:spPr>
      </p:sp>
      <p:sp>
        <p:nvSpPr>
          <p:cNvPr id="84996"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extLst/>
        </p:spPr>
        <p:txBody>
          <a:bodyPr/>
          <a:lstStyle>
            <a:lvl1pPr algn="ctr" defTabSz="9556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556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9C214526-DFE0-4BD2-B682-C97E221F8378}" type="slidenum">
              <a:rPr lang="it-IT" sz="1100" b="0" smtClean="0">
                <a:solidFill>
                  <a:schemeClr val="tx1"/>
                </a:solidFill>
              </a:rPr>
              <a:pPr algn="r" eaLnBrk="1" hangingPunct="1">
                <a:spcBef>
                  <a:spcPct val="0"/>
                </a:spcBef>
                <a:buClrTx/>
                <a:buFontTx/>
                <a:buNone/>
                <a:defRPr/>
              </a:pPr>
              <a:t>12</a:t>
            </a:fld>
            <a:endParaRPr lang="it-IT" sz="1100" b="0" smtClean="0">
              <a:solidFill>
                <a:schemeClr val="tx1"/>
              </a:solidFill>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a:spcBef>
                <a:spcPct val="0"/>
              </a:spcBef>
            </a:pPr>
            <a:endParaRPr lang="en-US" altLang="it-IT"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extLst/>
        </p:spPr>
        <p:txBody>
          <a:bodyPr/>
          <a:lstStyle>
            <a:lvl1pPr algn="ctr" defTabSz="9556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556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545C296F-E1F4-4255-B89D-5A6C3401D67D}" type="slidenum">
              <a:rPr lang="it-IT" sz="1100" b="0" smtClean="0">
                <a:solidFill>
                  <a:schemeClr val="tx1"/>
                </a:solidFill>
              </a:rPr>
              <a:pPr algn="r" eaLnBrk="1" hangingPunct="1">
                <a:spcBef>
                  <a:spcPct val="0"/>
                </a:spcBef>
                <a:buClrTx/>
                <a:buFontTx/>
                <a:buNone/>
                <a:defRPr/>
              </a:pPr>
              <a:t>14</a:t>
            </a:fld>
            <a:endParaRPr lang="it-IT" sz="1100" b="0" smtClean="0">
              <a:solidFill>
                <a:schemeClr val="tx1"/>
              </a:solidFill>
            </a:endParaRPr>
          </a:p>
        </p:txBody>
      </p:sp>
      <p:sp>
        <p:nvSpPr>
          <p:cNvPr id="87043" name="Rectangle 2"/>
          <p:cNvSpPr>
            <a:spLocks noGrp="1" noRot="1" noChangeAspect="1" noChangeArrowheads="1" noTextEdit="1"/>
          </p:cNvSpPr>
          <p:nvPr>
            <p:ph type="sldImg"/>
          </p:nvPr>
        </p:nvSpPr>
        <p:spPr>
          <a:xfrm>
            <a:off x="930275" y="741363"/>
            <a:ext cx="4938713" cy="3703637"/>
          </a:xfrm>
          <a:ln/>
        </p:spPr>
      </p:sp>
      <p:sp>
        <p:nvSpPr>
          <p:cNvPr id="87044" name="Rectangle 3"/>
          <p:cNvSpPr>
            <a:spLocks noGrp="1" noChangeArrowheads="1"/>
          </p:cNvSpPr>
          <p:nvPr>
            <p:ph type="body" idx="1"/>
          </p:nvPr>
        </p:nvSpPr>
        <p:spPr>
          <a:noFill/>
          <a:ln/>
        </p:spPr>
        <p:txBody>
          <a:bodyPr/>
          <a:lstStyle/>
          <a:p>
            <a:pPr>
              <a:spcBef>
                <a:spcPct val="0"/>
              </a:spcBef>
            </a:pPr>
            <a:endParaRPr lang="en-US" altLang="it-IT"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egnaposto immagine diapositiva 1"/>
          <p:cNvSpPr>
            <a:spLocks noGrp="1" noRot="1" noChangeAspect="1" noTextEdit="1"/>
          </p:cNvSpPr>
          <p:nvPr>
            <p:ph type="sldImg"/>
          </p:nvPr>
        </p:nvSpPr>
        <p:spPr>
          <a:ln/>
        </p:spPr>
      </p:sp>
      <p:sp>
        <p:nvSpPr>
          <p:cNvPr id="90115" name="Segnaposto note 2"/>
          <p:cNvSpPr>
            <a:spLocks noGrp="1"/>
          </p:cNvSpPr>
          <p:nvPr>
            <p:ph type="body" idx="1"/>
          </p:nvPr>
        </p:nvSpPr>
        <p:spPr>
          <a:noFill/>
          <a:ln/>
        </p:spPr>
        <p:txBody>
          <a:bodyPr/>
          <a:lstStyle/>
          <a:p>
            <a:pPr eaLnBrk="1" hangingPunct="1"/>
            <a:endParaRPr lang="it-IT" smtClean="0">
              <a:latin typeface="Arial" pitchFamily="34" charset="0"/>
            </a:endParaRPr>
          </a:p>
        </p:txBody>
      </p:sp>
      <p:sp>
        <p:nvSpPr>
          <p:cNvPr id="90116" name="Segnaposto numero diapositiva 3"/>
          <p:cNvSpPr txBox="1">
            <a:spLocks noGrp="1"/>
          </p:cNvSpPr>
          <p:nvPr/>
        </p:nvSpPr>
        <p:spPr bwMode="auto">
          <a:xfrm>
            <a:off x="3851275" y="9378950"/>
            <a:ext cx="2944813" cy="493713"/>
          </a:xfrm>
          <a:prstGeom prst="rect">
            <a:avLst/>
          </a:prstGeom>
          <a:noFill/>
          <a:ln w="9525">
            <a:noFill/>
            <a:miter lim="800000"/>
            <a:headEnd/>
            <a:tailEnd/>
          </a:ln>
        </p:spPr>
        <p:txBody>
          <a:bodyPr lIns="94854" tIns="47427" rIns="94854" bIns="47427" anchor="b"/>
          <a:lstStyle/>
          <a:p>
            <a:pPr algn="r" defTabSz="949325"/>
            <a:fld id="{0506EB49-D68C-411A-8DAA-10F1E30F0EB1}" type="slidenum">
              <a:rPr lang="it-IT" sz="1200" b="0">
                <a:solidFill>
                  <a:schemeClr val="tx1"/>
                </a:solidFill>
              </a:rPr>
              <a:pPr algn="r" defTabSz="949325"/>
              <a:t>16</a:t>
            </a:fld>
            <a:endParaRPr lang="it-IT" sz="1200" b="0">
              <a:solidFill>
                <a:schemeClr val="tx1"/>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extLst/>
        </p:spPr>
        <p:txBody>
          <a:bodyPr/>
          <a:lstStyle>
            <a:lvl1pPr algn="ctr" defTabSz="8921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8921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8921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8921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8921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8921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8921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8921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8921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4A9F27EB-2346-4294-9446-69B94E09C65D}" type="slidenum">
              <a:rPr lang="it-IT" sz="1100" b="0" smtClean="0">
                <a:solidFill>
                  <a:schemeClr val="tx1"/>
                </a:solidFill>
              </a:rPr>
              <a:pPr algn="r" eaLnBrk="1" hangingPunct="1">
                <a:spcBef>
                  <a:spcPct val="0"/>
                </a:spcBef>
                <a:buClrTx/>
                <a:buFontTx/>
                <a:buNone/>
                <a:defRPr/>
              </a:pPr>
              <a:t>17</a:t>
            </a:fld>
            <a:endParaRPr lang="it-IT" sz="1100" b="0" smtClean="0">
              <a:solidFill>
                <a:schemeClr val="tx1"/>
              </a:solidFill>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it-IT" altLang="it-IT"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extLst/>
        </p:spPr>
        <p:txBody>
          <a:bodyPr/>
          <a:lstStyle>
            <a:lvl1pPr algn="ctr" defTabSz="955675"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defTabSz="955675"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defTabSz="955675"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defTabSz="955675"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12EE8F87-F06E-4519-9DDC-3695A6AC1221}" type="slidenum">
              <a:rPr lang="it-IT" sz="1100" b="0" smtClean="0">
                <a:solidFill>
                  <a:schemeClr val="tx1"/>
                </a:solidFill>
              </a:rPr>
              <a:pPr algn="r" eaLnBrk="1" hangingPunct="1">
                <a:spcBef>
                  <a:spcPct val="0"/>
                </a:spcBef>
                <a:buClrTx/>
                <a:buFontTx/>
                <a:buNone/>
                <a:defRPr/>
              </a:pPr>
              <a:t>18</a:t>
            </a:fld>
            <a:endParaRPr lang="it-IT" sz="1100" b="0" smtClean="0">
              <a:solidFill>
                <a:schemeClr val="tx1"/>
              </a:solidFill>
            </a:endParaRPr>
          </a:p>
        </p:txBody>
      </p:sp>
      <p:sp>
        <p:nvSpPr>
          <p:cNvPr id="92163" name="Rectangle 2"/>
          <p:cNvSpPr>
            <a:spLocks noGrp="1" noRot="1" noChangeAspect="1" noChangeArrowheads="1" noTextEdit="1"/>
          </p:cNvSpPr>
          <p:nvPr>
            <p:ph type="sldImg"/>
          </p:nvPr>
        </p:nvSpPr>
        <p:spPr>
          <a:xfrm>
            <a:off x="930275" y="741363"/>
            <a:ext cx="4938713" cy="3703637"/>
          </a:xfrm>
          <a:ln/>
        </p:spPr>
      </p:sp>
      <p:sp>
        <p:nvSpPr>
          <p:cNvPr id="92164" name="Rectangle 3"/>
          <p:cNvSpPr>
            <a:spLocks noGrp="1" noChangeArrowheads="1"/>
          </p:cNvSpPr>
          <p:nvPr>
            <p:ph type="body" idx="1"/>
          </p:nvPr>
        </p:nvSpPr>
        <p:spPr>
          <a:noFill/>
          <a:ln/>
        </p:spPr>
        <p:txBody>
          <a:bodyPr/>
          <a:lstStyle/>
          <a:p>
            <a:pPr eaLnBrk="1" hangingPunct="1"/>
            <a:endParaRPr lang="en-US" altLang="it-IT"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3" name="Rectangle 81"/>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sp>
        <p:nvSpPr>
          <p:cNvPr id="4" name="Line 83"/>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pic>
        <p:nvPicPr>
          <p:cNvPr id="5" name="Picture 85" descr="1160368"/>
          <p:cNvPicPr>
            <a:picLocks noChangeAspect="1" noChangeArrowheads="1"/>
          </p:cNvPicPr>
          <p:nvPr userDrawn="1"/>
        </p:nvPicPr>
        <p:blipFill>
          <a:blip r:embed="rId2" cstate="print"/>
          <a:srcRect/>
          <a:stretch>
            <a:fillRect/>
          </a:stretch>
        </p:blipFill>
        <p:spPr bwMode="auto">
          <a:xfrm>
            <a:off x="0" y="0"/>
            <a:ext cx="9144000" cy="6234113"/>
          </a:xfrm>
          <a:prstGeom prst="rect">
            <a:avLst/>
          </a:prstGeom>
          <a:noFill/>
          <a:ln w="9525">
            <a:noFill/>
            <a:miter lim="800000"/>
            <a:headEnd/>
            <a:tailEnd/>
          </a:ln>
        </p:spPr>
      </p:pic>
      <p:sp>
        <p:nvSpPr>
          <p:cNvPr id="6" name="AutoShape 80"/>
          <p:cNvSpPr>
            <a:spLocks noChangeAspect="1" noChangeArrowheads="1"/>
          </p:cNvSpPr>
          <p:nvPr userDrawn="1"/>
        </p:nvSpPr>
        <p:spPr bwMode="auto">
          <a:xfrm>
            <a:off x="-219075" y="4933950"/>
            <a:ext cx="4164013" cy="723900"/>
          </a:xfrm>
          <a:prstGeom prst="roundRect">
            <a:avLst>
              <a:gd name="adj" fmla="val 7037"/>
            </a:avLst>
          </a:prstGeom>
          <a:solidFill>
            <a:schemeClr val="bg1">
              <a:alpha val="89803"/>
            </a:schemeClr>
          </a:soli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it-IT" altLang="it-IT" sz="1800" smtClean="0">
              <a:solidFill>
                <a:schemeClr val="bg1"/>
              </a:solidFill>
            </a:endParaRPr>
          </a:p>
        </p:txBody>
      </p:sp>
      <p:pic>
        <p:nvPicPr>
          <p:cNvPr id="7" name="Picture 87" descr="sace logo"/>
          <p:cNvPicPr>
            <a:picLocks noChangeAspect="1" noChangeArrowheads="1"/>
          </p:cNvPicPr>
          <p:nvPr userDrawn="1"/>
        </p:nvPicPr>
        <p:blipFill>
          <a:blip r:embed="rId3" cstate="print"/>
          <a:srcRect/>
          <a:stretch>
            <a:fillRect/>
          </a:stretch>
        </p:blipFill>
        <p:spPr bwMode="auto">
          <a:xfrm>
            <a:off x="7337425" y="6410325"/>
            <a:ext cx="1641475" cy="325438"/>
          </a:xfrm>
          <a:prstGeom prst="rect">
            <a:avLst/>
          </a:prstGeom>
          <a:noFill/>
          <a:ln w="9525">
            <a:noFill/>
            <a:miter lim="800000"/>
            <a:headEnd/>
            <a:tailEnd/>
          </a:ln>
        </p:spPr>
      </p:pic>
      <p:sp>
        <p:nvSpPr>
          <p:cNvPr id="3137" name="Rectangle 65"/>
          <p:cNvSpPr>
            <a:spLocks noGrp="1" noChangeArrowheads="1"/>
          </p:cNvSpPr>
          <p:nvPr>
            <p:ph type="ctrTitle"/>
          </p:nvPr>
        </p:nvSpPr>
        <p:spPr>
          <a:xfrm>
            <a:off x="247650" y="5135563"/>
            <a:ext cx="3744913" cy="368300"/>
          </a:xfrm>
        </p:spPr>
        <p:txBody>
          <a:bodyPr lIns="0" tIns="0" rIns="0" bIns="0" anchor="t"/>
          <a:lstStyle>
            <a:lvl1pPr>
              <a:defRPr>
                <a:solidFill>
                  <a:schemeClr val="tx1"/>
                </a:solidFill>
              </a:defRPr>
            </a:lvl1pPr>
          </a:lstStyle>
          <a:p>
            <a:r>
              <a:rPr lang="en-US"/>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
          <p:cNvSpPr>
            <a:spLocks noGrp="1" noChangeArrowheads="1"/>
          </p:cNvSpPr>
          <p:nvPr>
            <p:ph type="sldNum" sz="quarter" idx="11"/>
          </p:nvPr>
        </p:nvSpPr>
        <p:spPr>
          <a:ln/>
        </p:spPr>
        <p:txBody>
          <a:bodyPr/>
          <a:lstStyle>
            <a:lvl1pPr>
              <a:defRPr/>
            </a:lvl1pPr>
          </a:lstStyle>
          <a:p>
            <a:pPr>
              <a:defRPr/>
            </a:pPr>
            <a:fld id="{BF61789B-74F9-49AF-BD77-3F3D83CCD946}"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
          <p:cNvSpPr>
            <a:spLocks noGrp="1" noChangeArrowheads="1"/>
          </p:cNvSpPr>
          <p:nvPr>
            <p:ph type="sldNum" sz="quarter" idx="11"/>
          </p:nvPr>
        </p:nvSpPr>
        <p:spPr>
          <a:ln/>
        </p:spPr>
        <p:txBody>
          <a:bodyPr/>
          <a:lstStyle>
            <a:lvl1pPr>
              <a:defRPr/>
            </a:lvl1pPr>
          </a:lstStyle>
          <a:p>
            <a:pPr>
              <a:defRPr/>
            </a:pPr>
            <a:fld id="{84FD730A-10E4-465A-B711-D0051398F925}"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
          <p:cNvSpPr>
            <a:spLocks noGrp="1" noChangeArrowheads="1"/>
          </p:cNvSpPr>
          <p:nvPr>
            <p:ph type="sldNum" sz="quarter" idx="11"/>
          </p:nvPr>
        </p:nvSpPr>
        <p:spPr>
          <a:ln/>
        </p:spPr>
        <p:txBody>
          <a:bodyPr/>
          <a:lstStyle>
            <a:lvl1pPr>
              <a:defRPr/>
            </a:lvl1pPr>
          </a:lstStyle>
          <a:p>
            <a:pPr>
              <a:defRPr/>
            </a:pPr>
            <a:fld id="{3F8E9A89-EA14-4D8D-9FDA-35514593A7E9}"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8" name="Rectangle 6"/>
          <p:cNvSpPr>
            <a:spLocks noGrp="1" noChangeArrowheads="1"/>
          </p:cNvSpPr>
          <p:nvPr>
            <p:ph type="sldNum" sz="quarter" idx="11"/>
          </p:nvPr>
        </p:nvSpPr>
        <p:spPr>
          <a:ln/>
        </p:spPr>
        <p:txBody>
          <a:bodyPr/>
          <a:lstStyle>
            <a:lvl1pPr>
              <a:defRPr/>
            </a:lvl1pPr>
          </a:lstStyle>
          <a:p>
            <a:pPr>
              <a:defRPr/>
            </a:pPr>
            <a:fld id="{C06B38CB-AFFE-4708-A242-94CC2576ADFA}"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4" name="Rectangle 6"/>
          <p:cNvSpPr>
            <a:spLocks noGrp="1" noChangeArrowheads="1"/>
          </p:cNvSpPr>
          <p:nvPr>
            <p:ph type="sldNum" sz="quarter" idx="11"/>
          </p:nvPr>
        </p:nvSpPr>
        <p:spPr>
          <a:ln/>
        </p:spPr>
        <p:txBody>
          <a:bodyPr/>
          <a:lstStyle>
            <a:lvl1pPr>
              <a:defRPr/>
            </a:lvl1pPr>
          </a:lstStyle>
          <a:p>
            <a:pPr>
              <a:defRPr/>
            </a:pPr>
            <a:fld id="{31D5F41B-D3EA-4D05-811C-47CFCFA6DD54}"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3" name="Rectangle 6"/>
          <p:cNvSpPr>
            <a:spLocks noGrp="1" noChangeArrowheads="1"/>
          </p:cNvSpPr>
          <p:nvPr>
            <p:ph type="sldNum" sz="quarter" idx="11"/>
          </p:nvPr>
        </p:nvSpPr>
        <p:spPr>
          <a:ln/>
        </p:spPr>
        <p:txBody>
          <a:bodyPr/>
          <a:lstStyle>
            <a:lvl1pPr>
              <a:defRPr/>
            </a:lvl1pPr>
          </a:lstStyle>
          <a:p>
            <a:pPr>
              <a:defRPr/>
            </a:pPr>
            <a:fld id="{AB69A992-1C98-4D17-BCA5-BADE835F9E4B}"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
          <p:cNvSpPr>
            <a:spLocks noGrp="1" noChangeArrowheads="1"/>
          </p:cNvSpPr>
          <p:nvPr>
            <p:ph type="sldNum" sz="quarter" idx="11"/>
          </p:nvPr>
        </p:nvSpPr>
        <p:spPr>
          <a:ln/>
        </p:spPr>
        <p:txBody>
          <a:bodyPr/>
          <a:lstStyle>
            <a:lvl1pPr>
              <a:defRPr/>
            </a:lvl1pPr>
          </a:lstStyle>
          <a:p>
            <a:pPr>
              <a:defRPr/>
            </a:pPr>
            <a:fld id="{45D7F56A-0DE7-4B35-A7F1-027F37DFDD98}"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
          <p:cNvSpPr>
            <a:spLocks noGrp="1" noChangeArrowheads="1"/>
          </p:cNvSpPr>
          <p:nvPr>
            <p:ph type="sldNum" sz="quarter" idx="11"/>
          </p:nvPr>
        </p:nvSpPr>
        <p:spPr>
          <a:ln/>
        </p:spPr>
        <p:txBody>
          <a:bodyPr/>
          <a:lstStyle>
            <a:lvl1pPr>
              <a:defRPr/>
            </a:lvl1pPr>
          </a:lstStyle>
          <a:p>
            <a:pPr>
              <a:defRPr/>
            </a:pPr>
            <a:fld id="{50C64564-57FD-4CD7-B275-41B9DFECCB70}"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
          <p:cNvSpPr>
            <a:spLocks noGrp="1" noChangeArrowheads="1"/>
          </p:cNvSpPr>
          <p:nvPr>
            <p:ph type="sldNum" sz="quarter" idx="11"/>
          </p:nvPr>
        </p:nvSpPr>
        <p:spPr>
          <a:ln/>
        </p:spPr>
        <p:txBody>
          <a:bodyPr/>
          <a:lstStyle>
            <a:lvl1pPr>
              <a:defRPr/>
            </a:lvl1pPr>
          </a:lstStyle>
          <a:p>
            <a:pPr>
              <a:defRPr/>
            </a:pPr>
            <a:fld id="{E65C1336-2ADC-4E31-94A0-00CF59A598E6}"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13575" y="612775"/>
            <a:ext cx="2130425" cy="56340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22300" y="612775"/>
            <a:ext cx="6238875" cy="56340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
          <p:cNvSpPr>
            <a:spLocks noGrp="1" noChangeArrowheads="1"/>
          </p:cNvSpPr>
          <p:nvPr>
            <p:ph type="sldNum" sz="quarter" idx="11"/>
          </p:nvPr>
        </p:nvSpPr>
        <p:spPr>
          <a:ln/>
        </p:spPr>
        <p:txBody>
          <a:bodyPr/>
          <a:lstStyle>
            <a:lvl1pPr>
              <a:defRPr/>
            </a:lvl1pPr>
          </a:lstStyle>
          <a:p>
            <a:pPr>
              <a:defRPr/>
            </a:pPr>
            <a:fld id="{CE2F981C-CF2B-4211-BEE8-16061A07AD09}" type="slidenum">
              <a:rPr lang="it-IT"/>
              <a:pPr>
                <a:defRPr/>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22300" y="1276350"/>
            <a:ext cx="7848600" cy="49704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
          <p:cNvSpPr>
            <a:spLocks noGrp="1" noChangeArrowheads="1"/>
          </p:cNvSpPr>
          <p:nvPr>
            <p:ph type="sldNum" sz="quarter" idx="11"/>
          </p:nvPr>
        </p:nvSpPr>
        <p:spPr>
          <a:ln/>
        </p:spPr>
        <p:txBody>
          <a:bodyPr/>
          <a:lstStyle>
            <a:lvl1pPr>
              <a:defRPr/>
            </a:lvl1pPr>
          </a:lstStyle>
          <a:p>
            <a:pPr>
              <a:defRPr/>
            </a:pPr>
            <a:fld id="{EA8C368D-4D14-475B-A094-A2F449A0FFD6}" type="slidenum">
              <a:rPr lang="it-IT"/>
              <a:pPr>
                <a:defRPr/>
              </a:pPr>
              <a:t>‹N›</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81013" y="612775"/>
            <a:ext cx="8662987" cy="56657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53"/>
          <p:cNvSpPr>
            <a:spLocks noGrp="1" noChangeArrowheads="1"/>
          </p:cNvSpPr>
          <p:nvPr>
            <p:ph type="dt" sz="half" idx="10"/>
          </p:nvPr>
        </p:nvSpPr>
        <p:spPr/>
        <p:txBody>
          <a:bodyPr/>
          <a:lstStyle>
            <a:lvl1pPr>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lvl1pPr>
          </a:lstStyle>
          <a:p>
            <a:pPr>
              <a:defRPr/>
            </a:pPr>
            <a:fld id="{3DAFF538-804C-4168-BBE4-6D78F8CC7565}" type="slidenum">
              <a:rPr lang="it-IT"/>
              <a:pPr>
                <a:defRPr/>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2_Diapositiva titolo">
    <p:spTree>
      <p:nvGrpSpPr>
        <p:cNvPr id="1" name=""/>
        <p:cNvGrpSpPr/>
        <p:nvPr/>
      </p:nvGrpSpPr>
      <p:grpSpPr>
        <a:xfrm>
          <a:off x="0" y="0"/>
          <a:ext cx="0" cy="0"/>
          <a:chOff x="0" y="0"/>
          <a:chExt cx="0" cy="0"/>
        </a:xfrm>
      </p:grpSpPr>
      <p:sp>
        <p:nvSpPr>
          <p:cNvPr id="2" name="Rectangle 81"/>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sp>
        <p:nvSpPr>
          <p:cNvPr id="3" name="Line 83"/>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pic>
        <p:nvPicPr>
          <p:cNvPr id="4" name="Picture 87" descr="sace logo"/>
          <p:cNvPicPr>
            <a:picLocks noChangeAspect="1" noChangeArrowheads="1"/>
          </p:cNvPicPr>
          <p:nvPr userDrawn="1"/>
        </p:nvPicPr>
        <p:blipFill>
          <a:blip r:embed="rId2" cstate="print"/>
          <a:srcRect/>
          <a:stretch>
            <a:fillRect/>
          </a:stretch>
        </p:blipFill>
        <p:spPr bwMode="auto">
          <a:xfrm>
            <a:off x="7337425" y="6410325"/>
            <a:ext cx="1641475" cy="325438"/>
          </a:xfrm>
          <a:prstGeom prst="rect">
            <a:avLst/>
          </a:prstGeom>
          <a:noFill/>
          <a:ln w="9525">
            <a:noFill/>
            <a:miter lim="800000"/>
            <a:headEnd/>
            <a:tailEnd/>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3"/>
          <p:cNvSpPr>
            <a:spLocks noGrp="1" noChangeArrowheads="1"/>
          </p:cNvSpPr>
          <p:nvPr>
            <p:ph type="sldNum" sz="quarter" idx="11"/>
          </p:nvPr>
        </p:nvSpPr>
        <p:spPr>
          <a:ln/>
        </p:spPr>
        <p:txBody>
          <a:bodyPr/>
          <a:lstStyle>
            <a:lvl1pPr>
              <a:defRPr/>
            </a:lvl1pPr>
          </a:lstStyle>
          <a:p>
            <a:pPr>
              <a:defRPr/>
            </a:pPr>
            <a:fld id="{48D86DFA-6180-4F45-B562-F085905A9FBF}" type="slidenum">
              <a:rPr lang="it-IT"/>
              <a:pPr>
                <a:defRPr/>
              </a:pPr>
              <a:t>‹N›</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a:xfrm>
            <a:off x="457200" y="1600200"/>
            <a:ext cx="8229600" cy="4525963"/>
          </a:xfrm>
          <a:prstGeom prst="rect">
            <a:avLst/>
          </a:prstGeo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3"/>
          <p:cNvSpPr>
            <a:spLocks noGrp="1" noChangeArrowheads="1"/>
          </p:cNvSpPr>
          <p:nvPr>
            <p:ph type="sldNum" sz="quarter" idx="11"/>
          </p:nvPr>
        </p:nvSpPr>
        <p:spPr>
          <a:ln/>
        </p:spPr>
        <p:txBody>
          <a:bodyPr/>
          <a:lstStyle>
            <a:lvl1pPr>
              <a:defRPr/>
            </a:lvl1pPr>
          </a:lstStyle>
          <a:p>
            <a:pPr>
              <a:defRPr/>
            </a:pPr>
            <a:fld id="{3B85C63C-3F7B-4F6B-9535-92BB4AD34432}" type="slidenum">
              <a:rPr lang="it-IT"/>
              <a:pPr>
                <a:defRPr/>
              </a:pPr>
              <a:t>‹N›</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3"/>
          <p:cNvSpPr>
            <a:spLocks noGrp="1" noChangeArrowheads="1"/>
          </p:cNvSpPr>
          <p:nvPr>
            <p:ph type="sldNum" sz="quarter" idx="11"/>
          </p:nvPr>
        </p:nvSpPr>
        <p:spPr>
          <a:ln/>
        </p:spPr>
        <p:txBody>
          <a:bodyPr/>
          <a:lstStyle>
            <a:lvl1pPr>
              <a:defRPr/>
            </a:lvl1pPr>
          </a:lstStyle>
          <a:p>
            <a:pPr>
              <a:defRPr/>
            </a:pPr>
            <a:fld id="{7D54C468-8F35-4489-8410-405852AB9C45}" type="slidenum">
              <a:rPr lang="it-IT"/>
              <a:pPr>
                <a:defRPr/>
              </a:pPr>
              <a:t>‹N›</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3"/>
          <p:cNvSpPr>
            <a:spLocks noGrp="1" noChangeArrowheads="1"/>
          </p:cNvSpPr>
          <p:nvPr>
            <p:ph type="sldNum" sz="quarter" idx="11"/>
          </p:nvPr>
        </p:nvSpPr>
        <p:spPr>
          <a:ln/>
        </p:spPr>
        <p:txBody>
          <a:bodyPr/>
          <a:lstStyle>
            <a:lvl1pPr>
              <a:defRPr/>
            </a:lvl1pPr>
          </a:lstStyle>
          <a:p>
            <a:pPr>
              <a:defRPr/>
            </a:pPr>
            <a:fld id="{75590FB6-CBC5-465D-ADD8-C0955B6FDE82}" type="slidenum">
              <a:rPr lang="it-IT"/>
              <a:pPr>
                <a:defRPr/>
              </a:pPr>
              <a:t>‹N›</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8" name="Rectangle 63"/>
          <p:cNvSpPr>
            <a:spLocks noGrp="1" noChangeArrowheads="1"/>
          </p:cNvSpPr>
          <p:nvPr>
            <p:ph type="sldNum" sz="quarter" idx="11"/>
          </p:nvPr>
        </p:nvSpPr>
        <p:spPr>
          <a:ln/>
        </p:spPr>
        <p:txBody>
          <a:bodyPr/>
          <a:lstStyle>
            <a:lvl1pPr>
              <a:defRPr/>
            </a:lvl1pPr>
          </a:lstStyle>
          <a:p>
            <a:pPr>
              <a:defRPr/>
            </a:pPr>
            <a:fld id="{B1A304AF-F826-4A2C-99C9-21054F603316}" type="slidenum">
              <a:rPr lang="it-IT"/>
              <a:pPr>
                <a:defRPr/>
              </a:pPr>
              <a:t>‹N›</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4" name="Rectangle 63"/>
          <p:cNvSpPr>
            <a:spLocks noGrp="1" noChangeArrowheads="1"/>
          </p:cNvSpPr>
          <p:nvPr>
            <p:ph type="sldNum" sz="quarter" idx="11"/>
          </p:nvPr>
        </p:nvSpPr>
        <p:spPr>
          <a:ln/>
        </p:spPr>
        <p:txBody>
          <a:bodyPr/>
          <a:lstStyle>
            <a:lvl1pPr>
              <a:defRPr/>
            </a:lvl1pPr>
          </a:lstStyle>
          <a:p>
            <a:pPr>
              <a:defRPr/>
            </a:pPr>
            <a:fld id="{97D4E8EC-E936-421B-8856-907751D104F2}" type="slidenum">
              <a:rPr lang="it-IT"/>
              <a:pPr>
                <a:defRPr/>
              </a:pPr>
              <a:t>‹N›</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3" name="Rectangle 63"/>
          <p:cNvSpPr>
            <a:spLocks noGrp="1" noChangeArrowheads="1"/>
          </p:cNvSpPr>
          <p:nvPr>
            <p:ph type="sldNum" sz="quarter" idx="11"/>
          </p:nvPr>
        </p:nvSpPr>
        <p:spPr>
          <a:ln/>
        </p:spPr>
        <p:txBody>
          <a:bodyPr/>
          <a:lstStyle>
            <a:lvl1pPr>
              <a:defRPr/>
            </a:lvl1pPr>
          </a:lstStyle>
          <a:p>
            <a:pPr>
              <a:defRPr/>
            </a:pPr>
            <a:fld id="{F434DEF3-4137-4E1B-AE8C-3787EAFBF81E}" type="slidenum">
              <a:rPr lang="it-IT"/>
              <a:pPr>
                <a:defRPr/>
              </a:pPr>
              <a:t>‹N›</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3"/>
          <p:cNvSpPr>
            <a:spLocks noGrp="1" noChangeArrowheads="1"/>
          </p:cNvSpPr>
          <p:nvPr>
            <p:ph type="sldNum" sz="quarter" idx="11"/>
          </p:nvPr>
        </p:nvSpPr>
        <p:spPr>
          <a:ln/>
        </p:spPr>
        <p:txBody>
          <a:bodyPr/>
          <a:lstStyle>
            <a:lvl1pPr>
              <a:defRPr/>
            </a:lvl1pPr>
          </a:lstStyle>
          <a:p>
            <a:pPr>
              <a:defRPr/>
            </a:pPr>
            <a:fld id="{D491B06A-F4BA-46D6-A756-67B80A93974F}" type="slidenum">
              <a:rPr lang="it-IT"/>
              <a:pPr>
                <a:defRPr/>
              </a:pPr>
              <a:t>‹N›</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63"/>
          <p:cNvSpPr>
            <a:spLocks noGrp="1" noChangeArrowheads="1"/>
          </p:cNvSpPr>
          <p:nvPr>
            <p:ph type="sldNum" sz="quarter" idx="11"/>
          </p:nvPr>
        </p:nvSpPr>
        <p:spPr>
          <a:ln/>
        </p:spPr>
        <p:txBody>
          <a:bodyPr/>
          <a:lstStyle>
            <a:lvl1pPr>
              <a:defRPr/>
            </a:lvl1pPr>
          </a:lstStyle>
          <a:p>
            <a:pPr>
              <a:defRPr/>
            </a:pPr>
            <a:fld id="{4A782345-B276-4E25-A45E-6515D50477DF}" type="slidenum">
              <a:rPr lang="it-IT"/>
              <a:pPr>
                <a:defRPr/>
              </a:pPr>
              <a:t>‹N›</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1600200"/>
            <a:ext cx="8229600" cy="4525963"/>
          </a:xfrm>
          <a:prstGeom prst="rect">
            <a:avLst/>
          </a:prstGeo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3"/>
          <p:cNvSpPr>
            <a:spLocks noGrp="1" noChangeArrowheads="1"/>
          </p:cNvSpPr>
          <p:nvPr>
            <p:ph type="sldNum" sz="quarter" idx="11"/>
          </p:nvPr>
        </p:nvSpPr>
        <p:spPr>
          <a:ln/>
        </p:spPr>
        <p:txBody>
          <a:bodyPr/>
          <a:lstStyle>
            <a:lvl1pPr>
              <a:defRPr/>
            </a:lvl1pPr>
          </a:lstStyle>
          <a:p>
            <a:pPr>
              <a:defRPr/>
            </a:pPr>
            <a:fld id="{7D75869C-6BE5-4E54-87B9-1B06AF338306}" type="slidenum">
              <a:rPr lang="it-IT"/>
              <a:pPr>
                <a:defRPr/>
              </a:pPr>
              <a:t>‹N›</a:t>
            </a:fld>
            <a:endParaRPr lang="it-IT"/>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972300" y="612775"/>
            <a:ext cx="2171700" cy="551338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612775"/>
            <a:ext cx="6362700" cy="5513388"/>
          </a:xfrm>
          <a:prstGeom prst="rect">
            <a:avLst/>
          </a:prstGeo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62"/>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63"/>
          <p:cNvSpPr>
            <a:spLocks noGrp="1" noChangeArrowheads="1"/>
          </p:cNvSpPr>
          <p:nvPr>
            <p:ph type="sldNum" sz="quarter" idx="11"/>
          </p:nvPr>
        </p:nvSpPr>
        <p:spPr>
          <a:ln/>
        </p:spPr>
        <p:txBody>
          <a:bodyPr/>
          <a:lstStyle>
            <a:lvl1pPr>
              <a:defRPr/>
            </a:lvl1pPr>
          </a:lstStyle>
          <a:p>
            <a:pPr>
              <a:defRPr/>
            </a:pPr>
            <a:fld id="{1F2583A8-F621-4838-9074-AAA6AE63C34F}" type="slidenum">
              <a:rPr lang="it-IT"/>
              <a:pPr>
                <a:defRPr/>
              </a:pPr>
              <a:t>‹N›</a:t>
            </a:fld>
            <a:endParaRPr lang="it-IT"/>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20"/>
          <p:cNvSpPr>
            <a:spLocks noGrp="1" noChangeArrowheads="1"/>
          </p:cNvSpPr>
          <p:nvPr>
            <p:ph type="sldNum" sz="quarter" idx="11"/>
          </p:nvPr>
        </p:nvSpPr>
        <p:spPr>
          <a:ln/>
        </p:spPr>
        <p:txBody>
          <a:bodyPr/>
          <a:lstStyle>
            <a:lvl1pPr>
              <a:defRPr/>
            </a:lvl1pPr>
          </a:lstStyle>
          <a:p>
            <a:pPr>
              <a:defRPr/>
            </a:pPr>
            <a:fld id="{8D4F2D74-985A-439A-A4E0-B00A94DFEAD8}" type="slidenum">
              <a:rPr lang="it-IT"/>
              <a:pPr>
                <a:defRPr/>
              </a:pPr>
              <a:t>‹N›</a:t>
            </a:fld>
            <a:endParaRPr lang="it-IT"/>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20"/>
          <p:cNvSpPr>
            <a:spLocks noGrp="1" noChangeArrowheads="1"/>
          </p:cNvSpPr>
          <p:nvPr>
            <p:ph type="sldNum" sz="quarter" idx="11"/>
          </p:nvPr>
        </p:nvSpPr>
        <p:spPr>
          <a:ln/>
        </p:spPr>
        <p:txBody>
          <a:bodyPr/>
          <a:lstStyle>
            <a:lvl1pPr>
              <a:defRPr/>
            </a:lvl1pPr>
          </a:lstStyle>
          <a:p>
            <a:pPr>
              <a:defRPr/>
            </a:pPr>
            <a:fld id="{A33F0188-3258-43A0-BF64-1ACCB2242FEE}" type="slidenum">
              <a:rPr lang="it-IT"/>
              <a:pPr>
                <a:defRPr/>
              </a:pPr>
              <a:t>‹N›</a:t>
            </a:fld>
            <a:endParaRPr lang="it-IT"/>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20"/>
          <p:cNvSpPr>
            <a:spLocks noGrp="1" noChangeArrowheads="1"/>
          </p:cNvSpPr>
          <p:nvPr>
            <p:ph type="sldNum" sz="quarter" idx="11"/>
          </p:nvPr>
        </p:nvSpPr>
        <p:spPr>
          <a:ln/>
        </p:spPr>
        <p:txBody>
          <a:bodyPr/>
          <a:lstStyle>
            <a:lvl1pPr>
              <a:defRPr/>
            </a:lvl1pPr>
          </a:lstStyle>
          <a:p>
            <a:pPr>
              <a:defRPr/>
            </a:pPr>
            <a:fld id="{935F3BD1-71A2-4D7F-9F1F-3607DF654695}" type="slidenum">
              <a:rPr lang="it-IT"/>
              <a:pPr>
                <a:defRPr/>
              </a:pPr>
              <a:t>‹N›</a:t>
            </a:fld>
            <a:endParaRPr lang="it-IT"/>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20"/>
          <p:cNvSpPr>
            <a:spLocks noGrp="1" noChangeArrowheads="1"/>
          </p:cNvSpPr>
          <p:nvPr>
            <p:ph type="sldNum" sz="quarter" idx="11"/>
          </p:nvPr>
        </p:nvSpPr>
        <p:spPr>
          <a:ln/>
        </p:spPr>
        <p:txBody>
          <a:bodyPr/>
          <a:lstStyle>
            <a:lvl1pPr>
              <a:defRPr/>
            </a:lvl1pPr>
          </a:lstStyle>
          <a:p>
            <a:pPr>
              <a:defRPr/>
            </a:pPr>
            <a:fld id="{7219EE3B-244D-4A83-8EAA-F9242EB8E3A1}" type="slidenum">
              <a:rPr lang="it-IT"/>
              <a:pPr>
                <a:defRPr/>
              </a:pPr>
              <a:t>‹N›</a:t>
            </a:fld>
            <a:endParaRPr lang="it-IT"/>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8" name="Rectangle 20"/>
          <p:cNvSpPr>
            <a:spLocks noGrp="1" noChangeArrowheads="1"/>
          </p:cNvSpPr>
          <p:nvPr>
            <p:ph type="sldNum" sz="quarter" idx="11"/>
          </p:nvPr>
        </p:nvSpPr>
        <p:spPr>
          <a:ln/>
        </p:spPr>
        <p:txBody>
          <a:bodyPr/>
          <a:lstStyle>
            <a:lvl1pPr>
              <a:defRPr/>
            </a:lvl1pPr>
          </a:lstStyle>
          <a:p>
            <a:pPr>
              <a:defRPr/>
            </a:pPr>
            <a:fld id="{D6D9EFD6-31BF-4CDE-9DF2-10C7A60062CB}" type="slidenum">
              <a:rPr lang="it-IT"/>
              <a:pPr>
                <a:defRPr/>
              </a:pPr>
              <a:t>‹N›</a:t>
            </a:fld>
            <a:endParaRPr lang="it-IT"/>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4" name="Rectangle 20"/>
          <p:cNvSpPr>
            <a:spLocks noGrp="1" noChangeArrowheads="1"/>
          </p:cNvSpPr>
          <p:nvPr>
            <p:ph type="sldNum" sz="quarter" idx="11"/>
          </p:nvPr>
        </p:nvSpPr>
        <p:spPr>
          <a:ln/>
        </p:spPr>
        <p:txBody>
          <a:bodyPr/>
          <a:lstStyle>
            <a:lvl1pPr>
              <a:defRPr/>
            </a:lvl1pPr>
          </a:lstStyle>
          <a:p>
            <a:pPr>
              <a:defRPr/>
            </a:pPr>
            <a:fld id="{908EC024-B7A7-4D04-A29F-DE86189DB43D}" type="slidenum">
              <a:rPr lang="it-IT"/>
              <a:pPr>
                <a:defRPr/>
              </a:pPr>
              <a:t>‹N›</a:t>
            </a:fld>
            <a:endParaRPr lang="it-IT"/>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3" name="Rectangle 20"/>
          <p:cNvSpPr>
            <a:spLocks noGrp="1" noChangeArrowheads="1"/>
          </p:cNvSpPr>
          <p:nvPr>
            <p:ph type="sldNum" sz="quarter" idx="11"/>
          </p:nvPr>
        </p:nvSpPr>
        <p:spPr>
          <a:ln/>
        </p:spPr>
        <p:txBody>
          <a:bodyPr/>
          <a:lstStyle>
            <a:lvl1pPr>
              <a:defRPr/>
            </a:lvl1pPr>
          </a:lstStyle>
          <a:p>
            <a:pPr>
              <a:defRPr/>
            </a:pPr>
            <a:fld id="{1CD7A604-736D-4592-BF19-ACFDE93FEA07}" type="slidenum">
              <a:rPr lang="it-IT"/>
              <a:pPr>
                <a:defRPr/>
              </a:pPr>
              <a:t>‹N›</a:t>
            </a:fld>
            <a:endParaRPr lang="it-IT"/>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20"/>
          <p:cNvSpPr>
            <a:spLocks noGrp="1" noChangeArrowheads="1"/>
          </p:cNvSpPr>
          <p:nvPr>
            <p:ph type="sldNum" sz="quarter" idx="11"/>
          </p:nvPr>
        </p:nvSpPr>
        <p:spPr>
          <a:ln/>
        </p:spPr>
        <p:txBody>
          <a:bodyPr/>
          <a:lstStyle>
            <a:lvl1pPr>
              <a:defRPr/>
            </a:lvl1pPr>
          </a:lstStyle>
          <a:p>
            <a:pPr>
              <a:defRPr/>
            </a:pPr>
            <a:fld id="{711D861A-9A04-4847-90BC-A87A7D528119}" type="slidenum">
              <a:rPr lang="it-IT"/>
              <a:pPr>
                <a:defRPr/>
              </a:pPr>
              <a:t>‹N›</a:t>
            </a:fld>
            <a:endParaRPr lang="it-IT"/>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6" name="Rectangle 20"/>
          <p:cNvSpPr>
            <a:spLocks noGrp="1" noChangeArrowheads="1"/>
          </p:cNvSpPr>
          <p:nvPr>
            <p:ph type="sldNum" sz="quarter" idx="11"/>
          </p:nvPr>
        </p:nvSpPr>
        <p:spPr>
          <a:ln/>
        </p:spPr>
        <p:txBody>
          <a:bodyPr/>
          <a:lstStyle>
            <a:lvl1pPr>
              <a:defRPr/>
            </a:lvl1pPr>
          </a:lstStyle>
          <a:p>
            <a:pPr>
              <a:defRPr/>
            </a:pPr>
            <a:fld id="{5B682437-FEDB-4E78-B8DD-BEF82E4D67B7}" type="slidenum">
              <a:rPr lang="it-IT"/>
              <a:pPr>
                <a:defRPr/>
              </a:pPr>
              <a:t>‹N›</a:t>
            </a:fld>
            <a:endParaRPr lang="it-IT"/>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20"/>
          <p:cNvSpPr>
            <a:spLocks noGrp="1" noChangeArrowheads="1"/>
          </p:cNvSpPr>
          <p:nvPr>
            <p:ph type="sldNum" sz="quarter" idx="11"/>
          </p:nvPr>
        </p:nvSpPr>
        <p:spPr>
          <a:ln/>
        </p:spPr>
        <p:txBody>
          <a:bodyPr/>
          <a:lstStyle>
            <a:lvl1pPr>
              <a:defRPr/>
            </a:lvl1pPr>
          </a:lstStyle>
          <a:p>
            <a:pPr>
              <a:defRPr/>
            </a:pPr>
            <a:fld id="{E9785735-3C20-45B0-A5C1-2EAA430A6DFF}" type="slidenum">
              <a:rPr lang="it-IT"/>
              <a:pPr>
                <a:defRPr/>
              </a:pPr>
              <a:t>‹N›</a:t>
            </a:fld>
            <a:endParaRPr lang="it-IT"/>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13575" y="612775"/>
            <a:ext cx="2130425" cy="56340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22300" y="612775"/>
            <a:ext cx="6238875" cy="56340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9"/>
          <p:cNvSpPr>
            <a:spLocks noGrp="1" noChangeArrowheads="1"/>
          </p:cNvSpPr>
          <p:nvPr>
            <p:ph type="dt" sz="half" idx="10"/>
          </p:nvPr>
        </p:nvSpPr>
        <p:spPr>
          <a:ln/>
        </p:spPr>
        <p:txBody>
          <a:bodyPr/>
          <a:lstStyle>
            <a:lvl1pPr>
              <a:defRPr/>
            </a:lvl1pPr>
          </a:lstStyle>
          <a:p>
            <a:pPr>
              <a:defRPr/>
            </a:pPr>
            <a:r>
              <a:rPr lang="it-IT"/>
              <a:t>SACE - Corporate Presentation</a:t>
            </a:r>
            <a:endParaRPr lang="it-IT" dirty="0"/>
          </a:p>
        </p:txBody>
      </p:sp>
      <p:sp>
        <p:nvSpPr>
          <p:cNvPr id="5" name="Rectangle 20"/>
          <p:cNvSpPr>
            <a:spLocks noGrp="1" noChangeArrowheads="1"/>
          </p:cNvSpPr>
          <p:nvPr>
            <p:ph type="sldNum" sz="quarter" idx="11"/>
          </p:nvPr>
        </p:nvSpPr>
        <p:spPr>
          <a:ln/>
        </p:spPr>
        <p:txBody>
          <a:bodyPr/>
          <a:lstStyle>
            <a:lvl1pPr>
              <a:defRPr/>
            </a:lvl1pPr>
          </a:lstStyle>
          <a:p>
            <a:pPr>
              <a:defRPr/>
            </a:pPr>
            <a:fld id="{B61D072C-9F22-44E8-9B62-97506A08A06E}" type="slidenum">
              <a:rPr lang="it-IT"/>
              <a:pPr>
                <a:defRPr/>
              </a:pPr>
              <a:t>‹N›</a:t>
            </a:fld>
            <a:endParaRPr lang="it-IT"/>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60459A72-60E2-4B0F-97CB-1C49C54932A0}" type="slidenum">
              <a:rPr lang="it-IT"/>
              <a:pPr>
                <a:defRPr/>
              </a:pPr>
              <a:t>‹N›</a:t>
            </a:fld>
            <a:endParaRPr lang="it-IT"/>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489EC81D-5112-406D-BAE4-48CCF7B49619}" type="slidenum">
              <a:rPr lang="it-IT"/>
              <a:pPr>
                <a:defRPr/>
              </a:pPr>
              <a:t>‹N›</a:t>
            </a:fld>
            <a:endParaRPr lang="it-IT"/>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810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3926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8E807292-65D2-4A32-B90A-0C61043637A0}" type="slidenum">
              <a:rPr lang="it-IT"/>
              <a:pPr>
                <a:defRPr/>
              </a:pPr>
              <a:t>‹N›</a:t>
            </a:fld>
            <a:endParaRPr lang="it-IT"/>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8" name="Rectangle 54"/>
          <p:cNvSpPr>
            <a:spLocks noGrp="1" noChangeArrowheads="1"/>
          </p:cNvSpPr>
          <p:nvPr>
            <p:ph type="sldNum" sz="quarter" idx="11"/>
          </p:nvPr>
        </p:nvSpPr>
        <p:spPr/>
        <p:txBody>
          <a:bodyPr/>
          <a:lstStyle>
            <a:lvl1pPr>
              <a:defRPr>
                <a:cs typeface="Arial" pitchFamily="34" charset="0"/>
              </a:defRPr>
            </a:lvl1pPr>
          </a:lstStyle>
          <a:p>
            <a:pPr>
              <a:defRPr/>
            </a:pPr>
            <a:fld id="{3BBCD2B2-DD7D-47D9-B7AE-E73D4B7CC9A2}" type="slidenum">
              <a:rPr lang="it-IT"/>
              <a:pPr>
                <a:defRPr/>
              </a:pPr>
              <a:t>‹N›</a:t>
            </a:fld>
            <a:endParaRPr lang="it-IT"/>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5D197F9A-9FD2-4B91-B648-5BB3E16A74F4}" type="slidenum">
              <a:rPr lang="it-IT"/>
              <a:pPr>
                <a:defRPr/>
              </a:pPr>
              <a:t>‹N›</a:t>
            </a:fld>
            <a:endParaRPr lang="it-IT"/>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3" name="Rectangle 54"/>
          <p:cNvSpPr>
            <a:spLocks noGrp="1" noChangeArrowheads="1"/>
          </p:cNvSpPr>
          <p:nvPr>
            <p:ph type="sldNum" sz="quarter" idx="11"/>
          </p:nvPr>
        </p:nvSpPr>
        <p:spPr/>
        <p:txBody>
          <a:bodyPr/>
          <a:lstStyle>
            <a:lvl1pPr>
              <a:defRPr>
                <a:cs typeface="Arial" pitchFamily="34" charset="0"/>
              </a:defRPr>
            </a:lvl1pPr>
          </a:lstStyle>
          <a:p>
            <a:pPr>
              <a:defRPr/>
            </a:pPr>
            <a:fld id="{E628E60E-703A-4D7E-99B2-16A9DD9658F9}" type="slidenum">
              <a:rPr lang="it-IT"/>
              <a:pPr>
                <a:defRPr/>
              </a:pPr>
              <a:t>‹N›</a:t>
            </a:fld>
            <a:endParaRPr lang="it-IT"/>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7AC88828-4ADE-40F9-8498-2C2A94859963}" type="slidenum">
              <a:rPr lang="it-IT"/>
              <a:pPr>
                <a:defRPr/>
              </a:pPr>
              <a:t>‹N›</a:t>
            </a:fld>
            <a:endParaRPr lang="it-IT"/>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BA34E1D9-C1D3-489C-8763-ECEB7C7594C4}" type="slidenum">
              <a:rPr lang="it-IT"/>
              <a:pPr>
                <a:defRPr/>
              </a:pPr>
              <a:t>‹N›</a:t>
            </a:fld>
            <a:endParaRPr lang="it-IT"/>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E755623A-D6BA-417E-9100-08EBAC7ABC83}" type="slidenum">
              <a:rPr lang="it-IT"/>
              <a:pPr>
                <a:defRPr/>
              </a:pPr>
              <a:t>‹N›</a:t>
            </a:fld>
            <a:endParaRPr lang="it-IT"/>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978650" y="612775"/>
            <a:ext cx="2165350" cy="566578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81013" y="612775"/>
            <a:ext cx="6345237" cy="566578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EB72F58D-B4E6-467E-96E7-BA64FAACBB92}" type="slidenum">
              <a:rPr lang="it-IT"/>
              <a:pPr>
                <a:defRPr/>
              </a:pPr>
              <a:t>‹N›</a:t>
            </a:fld>
            <a:endParaRPr lang="it-IT"/>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81013" y="612775"/>
            <a:ext cx="8662987" cy="56657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6FB8625F-E537-4799-817D-42B13D81D6AB}" type="slidenum">
              <a:rPr lang="it-IT"/>
              <a:pPr>
                <a:defRPr/>
              </a:pPr>
              <a:t>‹N›</a:t>
            </a:fld>
            <a:endParaRPr lang="it-IT"/>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F31CA189-FE5B-4886-9F9D-19BB4B252E74}" type="slidenum">
              <a:rPr lang="it-IT"/>
              <a:pPr>
                <a:defRPr/>
              </a:pPr>
              <a:t>‹N›</a:t>
            </a:fld>
            <a:endParaRPr lang="it-IT"/>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555FA767-E781-44E7-86B5-EABB374B4BB7}" type="slidenum">
              <a:rPr lang="it-IT"/>
              <a:pPr>
                <a:defRPr/>
              </a:pPr>
              <a:t>‹N›</a:t>
            </a:fld>
            <a:endParaRPr lang="it-IT"/>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810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3926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DA5023BE-9CD3-475D-8990-AE695981B921}" type="slidenum">
              <a:rPr lang="it-IT"/>
              <a:pPr>
                <a:defRPr/>
              </a:pPr>
              <a:t>‹N›</a:t>
            </a:fld>
            <a:endParaRPr lang="it-IT"/>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8" name="Rectangle 54"/>
          <p:cNvSpPr>
            <a:spLocks noGrp="1" noChangeArrowheads="1"/>
          </p:cNvSpPr>
          <p:nvPr>
            <p:ph type="sldNum" sz="quarter" idx="11"/>
          </p:nvPr>
        </p:nvSpPr>
        <p:spPr/>
        <p:txBody>
          <a:bodyPr/>
          <a:lstStyle>
            <a:lvl1pPr>
              <a:defRPr>
                <a:cs typeface="Arial" pitchFamily="34" charset="0"/>
              </a:defRPr>
            </a:lvl1pPr>
          </a:lstStyle>
          <a:p>
            <a:pPr>
              <a:defRPr/>
            </a:pPr>
            <a:fld id="{E3F0C19D-5031-4CC2-8B39-5143A1C6B2B3}" type="slidenum">
              <a:rPr lang="it-IT"/>
              <a:pPr>
                <a:defRPr/>
              </a:pPr>
              <a:t>‹N›</a:t>
            </a:fld>
            <a:endParaRPr lang="it-IT"/>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0C81C0A0-CCA8-445A-BFD8-E41CAF472101}" type="slidenum">
              <a:rPr lang="it-IT"/>
              <a:pPr>
                <a:defRPr/>
              </a:pPr>
              <a:t>‹N›</a:t>
            </a:fld>
            <a:endParaRPr lang="it-IT"/>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3" name="Rectangle 54"/>
          <p:cNvSpPr>
            <a:spLocks noGrp="1" noChangeArrowheads="1"/>
          </p:cNvSpPr>
          <p:nvPr>
            <p:ph type="sldNum" sz="quarter" idx="11"/>
          </p:nvPr>
        </p:nvSpPr>
        <p:spPr/>
        <p:txBody>
          <a:bodyPr/>
          <a:lstStyle>
            <a:lvl1pPr>
              <a:defRPr>
                <a:cs typeface="Arial" pitchFamily="34" charset="0"/>
              </a:defRPr>
            </a:lvl1pPr>
          </a:lstStyle>
          <a:p>
            <a:pPr>
              <a:defRPr/>
            </a:pPr>
            <a:fld id="{BAFDC0A6-899B-4F11-9B39-57F0E1F0B022}" type="slidenum">
              <a:rPr lang="it-IT"/>
              <a:pPr>
                <a:defRPr/>
              </a:pPr>
              <a:t>‹N›</a:t>
            </a:fld>
            <a:endParaRPr lang="it-IT"/>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111E1D48-82AA-4E96-9949-073F7C1BD257}" type="slidenum">
              <a:rPr lang="it-IT"/>
              <a:pPr>
                <a:defRPr/>
              </a:pPr>
              <a:t>‹N›</a:t>
            </a:fld>
            <a:endParaRPr lang="it-IT"/>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2310931F-9317-4732-9399-2EF7D06C74F4}" type="slidenum">
              <a:rPr lang="it-IT"/>
              <a:pPr>
                <a:defRPr/>
              </a:pPr>
              <a:t>‹N›</a:t>
            </a:fld>
            <a:endParaRPr lang="it-IT"/>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3E8C2CDB-171D-4687-B15B-4F961F5F4BED}" type="slidenum">
              <a:rPr lang="it-IT"/>
              <a:pPr>
                <a:defRPr/>
              </a:pPr>
              <a:t>‹N›</a:t>
            </a:fld>
            <a:endParaRPr lang="it-IT"/>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978650" y="612775"/>
            <a:ext cx="2165350" cy="566578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81013" y="612775"/>
            <a:ext cx="6345237" cy="566578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52092B8E-7AE3-4F99-88F8-4E4AB26D7529}" type="slidenum">
              <a:rPr lang="it-IT"/>
              <a:pPr>
                <a:defRPr/>
              </a:pPr>
              <a:t>‹N›</a:t>
            </a:fld>
            <a:endParaRPr lang="it-IT"/>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81013" y="612775"/>
            <a:ext cx="8662987" cy="56657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D7B8B21D-876E-44A3-AF46-009585C01CC4}" type="slidenum">
              <a:rPr lang="it-IT"/>
              <a:pPr>
                <a:defRPr/>
              </a:pPr>
              <a:t>‹N›</a:t>
            </a:fld>
            <a:endParaRPr lang="it-IT"/>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703C1611-A2F2-4577-A074-FD3BE9BEDC84}" type="slidenum">
              <a:rPr lang="it-IT"/>
              <a:pPr>
                <a:defRPr/>
              </a:pPr>
              <a:t>‹N›</a:t>
            </a:fld>
            <a:endParaRPr lang="it-IT"/>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4C2DA3F3-0281-45F5-B0F6-80B7182182F4}" type="slidenum">
              <a:rPr lang="it-IT"/>
              <a:pPr>
                <a:defRPr/>
              </a:pPr>
              <a:t>‹N›</a:t>
            </a:fld>
            <a:endParaRPr lang="it-IT"/>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810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3926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E5959802-4A2D-4834-A95C-3018AE6B279C}" type="slidenum">
              <a:rPr lang="it-IT"/>
              <a:pPr>
                <a:defRPr/>
              </a:pPr>
              <a:t>‹N›</a:t>
            </a:fld>
            <a:endParaRPr lang="it-IT"/>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8" name="Rectangle 54"/>
          <p:cNvSpPr>
            <a:spLocks noGrp="1" noChangeArrowheads="1"/>
          </p:cNvSpPr>
          <p:nvPr>
            <p:ph type="sldNum" sz="quarter" idx="11"/>
          </p:nvPr>
        </p:nvSpPr>
        <p:spPr/>
        <p:txBody>
          <a:bodyPr/>
          <a:lstStyle>
            <a:lvl1pPr>
              <a:defRPr>
                <a:cs typeface="Arial" pitchFamily="34" charset="0"/>
              </a:defRPr>
            </a:lvl1pPr>
          </a:lstStyle>
          <a:p>
            <a:pPr>
              <a:defRPr/>
            </a:pPr>
            <a:fld id="{8F3C6F58-2A31-4AC9-A84C-766623D2A9A5}" type="slidenum">
              <a:rPr lang="it-IT"/>
              <a:pPr>
                <a:defRPr/>
              </a:pPr>
              <a:t>‹N›</a:t>
            </a:fld>
            <a:endParaRPr lang="it-IT"/>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74AA6618-46FA-4A6B-AB64-087579D4FFBE}" type="slidenum">
              <a:rPr lang="it-IT"/>
              <a:pPr>
                <a:defRPr/>
              </a:pPr>
              <a:t>‹N›</a:t>
            </a:fld>
            <a:endParaRPr lang="it-IT"/>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3" name="Rectangle 54"/>
          <p:cNvSpPr>
            <a:spLocks noGrp="1" noChangeArrowheads="1"/>
          </p:cNvSpPr>
          <p:nvPr>
            <p:ph type="sldNum" sz="quarter" idx="11"/>
          </p:nvPr>
        </p:nvSpPr>
        <p:spPr/>
        <p:txBody>
          <a:bodyPr/>
          <a:lstStyle>
            <a:lvl1pPr>
              <a:defRPr>
                <a:cs typeface="Arial" pitchFamily="34" charset="0"/>
              </a:defRPr>
            </a:lvl1pPr>
          </a:lstStyle>
          <a:p>
            <a:pPr>
              <a:defRPr/>
            </a:pPr>
            <a:fld id="{5670D2A4-F0BE-4D6B-805B-C55F2A59E8A0}" type="slidenum">
              <a:rPr lang="it-IT"/>
              <a:pPr>
                <a:defRPr/>
              </a:pPr>
              <a:t>‹N›</a:t>
            </a:fld>
            <a:endParaRPr lang="it-IT"/>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C60E77DF-302B-44EA-8CE7-384C5AF99D5B}" type="slidenum">
              <a:rPr lang="it-IT"/>
              <a:pPr>
                <a:defRPr/>
              </a:pPr>
              <a:t>‹N›</a:t>
            </a:fld>
            <a:endParaRPr lang="it-IT"/>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6" name="Rectangle 54"/>
          <p:cNvSpPr>
            <a:spLocks noGrp="1" noChangeArrowheads="1"/>
          </p:cNvSpPr>
          <p:nvPr>
            <p:ph type="sldNum" sz="quarter" idx="11"/>
          </p:nvPr>
        </p:nvSpPr>
        <p:spPr/>
        <p:txBody>
          <a:bodyPr/>
          <a:lstStyle>
            <a:lvl1pPr>
              <a:defRPr>
                <a:cs typeface="Arial" pitchFamily="34" charset="0"/>
              </a:defRPr>
            </a:lvl1pPr>
          </a:lstStyle>
          <a:p>
            <a:pPr>
              <a:defRPr/>
            </a:pPr>
            <a:fld id="{16489354-05BE-4E3C-A720-A29CF43E5675}" type="slidenum">
              <a:rPr lang="it-IT"/>
              <a:pPr>
                <a:defRPr/>
              </a:pPr>
              <a:t>‹N›</a:t>
            </a:fld>
            <a:endParaRPr lang="it-IT"/>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795D2F09-3EED-456B-A9D3-743EB193BB46}" type="slidenum">
              <a:rPr lang="it-IT"/>
              <a:pPr>
                <a:defRPr/>
              </a:pPr>
              <a:t>‹N›</a:t>
            </a:fld>
            <a:endParaRPr lang="it-IT"/>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978650" y="612775"/>
            <a:ext cx="2165350" cy="566578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81013" y="612775"/>
            <a:ext cx="6345237" cy="566578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5" name="Rectangle 54"/>
          <p:cNvSpPr>
            <a:spLocks noGrp="1" noChangeArrowheads="1"/>
          </p:cNvSpPr>
          <p:nvPr>
            <p:ph type="sldNum" sz="quarter" idx="11"/>
          </p:nvPr>
        </p:nvSpPr>
        <p:spPr/>
        <p:txBody>
          <a:bodyPr/>
          <a:lstStyle>
            <a:lvl1pPr>
              <a:defRPr>
                <a:cs typeface="Arial" pitchFamily="34" charset="0"/>
              </a:defRPr>
            </a:lvl1pPr>
          </a:lstStyle>
          <a:p>
            <a:pPr>
              <a:defRPr/>
            </a:pPr>
            <a:fld id="{616F381B-7B7D-4D93-9B0C-A1E645B4C278}" type="slidenum">
              <a:rPr lang="it-IT"/>
              <a:pPr>
                <a:defRPr/>
              </a:pPr>
              <a:t>‹N›</a:t>
            </a:fld>
            <a:endParaRPr lang="it-IT"/>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81013" y="612775"/>
            <a:ext cx="8662987" cy="56657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53"/>
          <p:cNvSpPr>
            <a:spLocks noGrp="1" noChangeArrowheads="1"/>
          </p:cNvSpPr>
          <p:nvPr>
            <p:ph type="dt" sz="half" idx="10"/>
          </p:nvPr>
        </p:nvSpPr>
        <p:spPr/>
        <p:txBody>
          <a:bodyPr/>
          <a:lstStyle>
            <a:lvl1pPr>
              <a:defRPr>
                <a:cs typeface="Arial" pitchFamily="34" charset="0"/>
              </a:defRPr>
            </a:lvl1pPr>
          </a:lstStyle>
          <a:p>
            <a:pPr>
              <a:defRPr/>
            </a:pPr>
            <a:endParaRPr lang="it-IT"/>
          </a:p>
        </p:txBody>
      </p:sp>
      <p:sp>
        <p:nvSpPr>
          <p:cNvPr id="4" name="Rectangle 54"/>
          <p:cNvSpPr>
            <a:spLocks noGrp="1" noChangeArrowheads="1"/>
          </p:cNvSpPr>
          <p:nvPr>
            <p:ph type="sldNum" sz="quarter" idx="11"/>
          </p:nvPr>
        </p:nvSpPr>
        <p:spPr/>
        <p:txBody>
          <a:bodyPr/>
          <a:lstStyle>
            <a:lvl1pPr>
              <a:defRPr>
                <a:cs typeface="Arial" pitchFamily="34" charset="0"/>
              </a:defRPr>
            </a:lvl1pPr>
          </a:lstStyle>
          <a:p>
            <a:pPr>
              <a:defRPr/>
            </a:pPr>
            <a:fld id="{3E10B732-E596-4C1C-85F1-0D55EDF958CA}" type="slidenum">
              <a:rPr lang="it-IT"/>
              <a:pPr>
                <a:defRPr/>
              </a:pPr>
              <a:t>‹N›</a:t>
            </a:fld>
            <a:endParaRPr lang="it-IT"/>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a:ln/>
        </p:spPr>
        <p:txBody>
          <a:bodyPr/>
          <a:lstStyle>
            <a:lvl1pPr>
              <a:defRPr/>
            </a:lvl1pPr>
          </a:lstStyle>
          <a:p>
            <a:pPr>
              <a:defRPr/>
            </a:pPr>
            <a:endParaRPr lang="it-IT"/>
          </a:p>
        </p:txBody>
      </p:sp>
      <p:sp>
        <p:nvSpPr>
          <p:cNvPr id="5" name="Rectangle 54"/>
          <p:cNvSpPr>
            <a:spLocks noGrp="1" noChangeArrowheads="1"/>
          </p:cNvSpPr>
          <p:nvPr>
            <p:ph type="sldNum" sz="quarter" idx="11"/>
          </p:nvPr>
        </p:nvSpPr>
        <p:spPr>
          <a:ln/>
        </p:spPr>
        <p:txBody>
          <a:bodyPr/>
          <a:lstStyle>
            <a:lvl1pPr>
              <a:defRPr/>
            </a:lvl1pPr>
          </a:lstStyle>
          <a:p>
            <a:pPr>
              <a:defRPr/>
            </a:pPr>
            <a:fld id="{F8B554AC-4E01-4CED-A476-6BDF61412B11}" type="slidenum">
              <a:rPr lang="it-IT"/>
              <a:pPr>
                <a:defRPr/>
              </a:pPr>
              <a:t>‹N›</a:t>
            </a:fld>
            <a:endParaRPr lang="it-IT"/>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53"/>
          <p:cNvSpPr>
            <a:spLocks noGrp="1" noChangeArrowheads="1"/>
          </p:cNvSpPr>
          <p:nvPr>
            <p:ph type="dt" sz="half" idx="10"/>
          </p:nvPr>
        </p:nvSpPr>
        <p:spPr>
          <a:ln/>
        </p:spPr>
        <p:txBody>
          <a:bodyPr/>
          <a:lstStyle>
            <a:lvl1pPr>
              <a:defRPr/>
            </a:lvl1pPr>
          </a:lstStyle>
          <a:p>
            <a:pPr>
              <a:defRPr/>
            </a:pPr>
            <a:endParaRPr lang="it-IT"/>
          </a:p>
        </p:txBody>
      </p:sp>
      <p:sp>
        <p:nvSpPr>
          <p:cNvPr id="5" name="Rectangle 54"/>
          <p:cNvSpPr>
            <a:spLocks noGrp="1" noChangeArrowheads="1"/>
          </p:cNvSpPr>
          <p:nvPr>
            <p:ph type="sldNum" sz="quarter" idx="11"/>
          </p:nvPr>
        </p:nvSpPr>
        <p:spPr>
          <a:ln/>
        </p:spPr>
        <p:txBody>
          <a:bodyPr/>
          <a:lstStyle>
            <a:lvl1pPr>
              <a:defRPr/>
            </a:lvl1pPr>
          </a:lstStyle>
          <a:p>
            <a:pPr>
              <a:defRPr/>
            </a:pPr>
            <a:fld id="{D20DB050-0A89-41DB-93AF-518C62D53098}" type="slidenum">
              <a:rPr lang="it-IT"/>
              <a:pPr>
                <a:defRPr/>
              </a:pPr>
              <a:t>‹N›</a:t>
            </a:fld>
            <a:endParaRPr lang="it-IT"/>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810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392613" y="1308100"/>
            <a:ext cx="37592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53"/>
          <p:cNvSpPr>
            <a:spLocks noGrp="1" noChangeArrowheads="1"/>
          </p:cNvSpPr>
          <p:nvPr>
            <p:ph type="dt" sz="half" idx="10"/>
          </p:nvPr>
        </p:nvSpPr>
        <p:spPr>
          <a:ln/>
        </p:spPr>
        <p:txBody>
          <a:bodyPr/>
          <a:lstStyle>
            <a:lvl1pPr>
              <a:defRPr/>
            </a:lvl1pPr>
          </a:lstStyle>
          <a:p>
            <a:pPr>
              <a:defRPr/>
            </a:pPr>
            <a:endParaRPr lang="it-IT"/>
          </a:p>
        </p:txBody>
      </p:sp>
      <p:sp>
        <p:nvSpPr>
          <p:cNvPr id="6" name="Rectangle 54"/>
          <p:cNvSpPr>
            <a:spLocks noGrp="1" noChangeArrowheads="1"/>
          </p:cNvSpPr>
          <p:nvPr>
            <p:ph type="sldNum" sz="quarter" idx="11"/>
          </p:nvPr>
        </p:nvSpPr>
        <p:spPr>
          <a:ln/>
        </p:spPr>
        <p:txBody>
          <a:bodyPr/>
          <a:lstStyle>
            <a:lvl1pPr>
              <a:defRPr/>
            </a:lvl1pPr>
          </a:lstStyle>
          <a:p>
            <a:pPr>
              <a:defRPr/>
            </a:pPr>
            <a:fld id="{66FD8829-5444-4DDB-A4EA-FB81CC9326FC}" type="slidenum">
              <a:rPr lang="it-IT"/>
              <a:pPr>
                <a:defRPr/>
              </a:pPr>
              <a:t>‹N›</a:t>
            </a:fld>
            <a:endParaRPr lang="it-IT"/>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53"/>
          <p:cNvSpPr>
            <a:spLocks noGrp="1" noChangeArrowheads="1"/>
          </p:cNvSpPr>
          <p:nvPr>
            <p:ph type="dt" sz="half" idx="10"/>
          </p:nvPr>
        </p:nvSpPr>
        <p:spPr>
          <a:ln/>
        </p:spPr>
        <p:txBody>
          <a:bodyPr/>
          <a:lstStyle>
            <a:lvl1pPr>
              <a:defRPr/>
            </a:lvl1pPr>
          </a:lstStyle>
          <a:p>
            <a:pPr>
              <a:defRPr/>
            </a:pPr>
            <a:endParaRPr lang="it-IT"/>
          </a:p>
        </p:txBody>
      </p:sp>
      <p:sp>
        <p:nvSpPr>
          <p:cNvPr id="8" name="Rectangle 54"/>
          <p:cNvSpPr>
            <a:spLocks noGrp="1" noChangeArrowheads="1"/>
          </p:cNvSpPr>
          <p:nvPr>
            <p:ph type="sldNum" sz="quarter" idx="11"/>
          </p:nvPr>
        </p:nvSpPr>
        <p:spPr>
          <a:ln/>
        </p:spPr>
        <p:txBody>
          <a:bodyPr/>
          <a:lstStyle>
            <a:lvl1pPr>
              <a:defRPr/>
            </a:lvl1pPr>
          </a:lstStyle>
          <a:p>
            <a:pPr>
              <a:defRPr/>
            </a:pPr>
            <a:fld id="{64D8538D-9C4F-4F96-B05D-BB83002C28DC}" type="slidenum">
              <a:rPr lang="it-IT"/>
              <a:pPr>
                <a:defRPr/>
              </a:pPr>
              <a:t>‹N›</a:t>
            </a:fld>
            <a:endParaRPr lang="it-IT"/>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53"/>
          <p:cNvSpPr>
            <a:spLocks noGrp="1" noChangeArrowheads="1"/>
          </p:cNvSpPr>
          <p:nvPr>
            <p:ph type="dt" sz="half" idx="10"/>
          </p:nvPr>
        </p:nvSpPr>
        <p:spPr>
          <a:ln/>
        </p:spPr>
        <p:txBody>
          <a:bodyPr/>
          <a:lstStyle>
            <a:lvl1pPr>
              <a:defRPr/>
            </a:lvl1pPr>
          </a:lstStyle>
          <a:p>
            <a:pPr>
              <a:defRPr/>
            </a:pPr>
            <a:endParaRPr lang="it-IT"/>
          </a:p>
        </p:txBody>
      </p:sp>
      <p:sp>
        <p:nvSpPr>
          <p:cNvPr id="4" name="Rectangle 54"/>
          <p:cNvSpPr>
            <a:spLocks noGrp="1" noChangeArrowheads="1"/>
          </p:cNvSpPr>
          <p:nvPr>
            <p:ph type="sldNum" sz="quarter" idx="11"/>
          </p:nvPr>
        </p:nvSpPr>
        <p:spPr>
          <a:ln/>
        </p:spPr>
        <p:txBody>
          <a:bodyPr/>
          <a:lstStyle>
            <a:lvl1pPr>
              <a:defRPr/>
            </a:lvl1pPr>
          </a:lstStyle>
          <a:p>
            <a:pPr>
              <a:defRPr/>
            </a:pPr>
            <a:fld id="{F01D9F88-706D-409C-8AA4-F1D4BC706820}" type="slidenum">
              <a:rPr lang="it-IT"/>
              <a:pPr>
                <a:defRPr/>
              </a:pPr>
              <a:t>‹N›</a:t>
            </a:fld>
            <a:endParaRPr lang="it-IT"/>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3"/>
          <p:cNvSpPr>
            <a:spLocks noGrp="1" noChangeArrowheads="1"/>
          </p:cNvSpPr>
          <p:nvPr>
            <p:ph type="dt" sz="half" idx="10"/>
          </p:nvPr>
        </p:nvSpPr>
        <p:spPr>
          <a:ln/>
        </p:spPr>
        <p:txBody>
          <a:bodyPr/>
          <a:lstStyle>
            <a:lvl1pPr>
              <a:defRPr/>
            </a:lvl1pPr>
          </a:lstStyle>
          <a:p>
            <a:pPr>
              <a:defRPr/>
            </a:pPr>
            <a:endParaRPr lang="it-IT"/>
          </a:p>
        </p:txBody>
      </p:sp>
      <p:sp>
        <p:nvSpPr>
          <p:cNvPr id="3" name="Rectangle 54"/>
          <p:cNvSpPr>
            <a:spLocks noGrp="1" noChangeArrowheads="1"/>
          </p:cNvSpPr>
          <p:nvPr>
            <p:ph type="sldNum" sz="quarter" idx="11"/>
          </p:nvPr>
        </p:nvSpPr>
        <p:spPr>
          <a:ln/>
        </p:spPr>
        <p:txBody>
          <a:bodyPr/>
          <a:lstStyle>
            <a:lvl1pPr>
              <a:defRPr/>
            </a:lvl1pPr>
          </a:lstStyle>
          <a:p>
            <a:pPr>
              <a:defRPr/>
            </a:pPr>
            <a:fld id="{7E21D894-05D5-4656-9BC7-96F7C432C7CC}" type="slidenum">
              <a:rPr lang="it-IT"/>
              <a:pPr>
                <a:defRPr/>
              </a:pPr>
              <a:t>‹N›</a:t>
            </a:fld>
            <a:endParaRPr lang="it-IT"/>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a:ln/>
        </p:spPr>
        <p:txBody>
          <a:bodyPr/>
          <a:lstStyle>
            <a:lvl1pPr>
              <a:defRPr/>
            </a:lvl1pPr>
          </a:lstStyle>
          <a:p>
            <a:pPr>
              <a:defRPr/>
            </a:pPr>
            <a:endParaRPr lang="it-IT"/>
          </a:p>
        </p:txBody>
      </p:sp>
      <p:sp>
        <p:nvSpPr>
          <p:cNvPr id="6" name="Rectangle 54"/>
          <p:cNvSpPr>
            <a:spLocks noGrp="1" noChangeArrowheads="1"/>
          </p:cNvSpPr>
          <p:nvPr>
            <p:ph type="sldNum" sz="quarter" idx="11"/>
          </p:nvPr>
        </p:nvSpPr>
        <p:spPr>
          <a:ln/>
        </p:spPr>
        <p:txBody>
          <a:bodyPr/>
          <a:lstStyle>
            <a:lvl1pPr>
              <a:defRPr/>
            </a:lvl1pPr>
          </a:lstStyle>
          <a:p>
            <a:pPr>
              <a:defRPr/>
            </a:pPr>
            <a:fld id="{196889E5-A6CA-4AAA-B0E0-00396A990EA3}" type="slidenum">
              <a:rPr lang="it-IT"/>
              <a:pPr>
                <a:defRPr/>
              </a:pPr>
              <a:t>‹N›</a:t>
            </a:fld>
            <a:endParaRPr lang="it-IT"/>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53"/>
          <p:cNvSpPr>
            <a:spLocks noGrp="1" noChangeArrowheads="1"/>
          </p:cNvSpPr>
          <p:nvPr>
            <p:ph type="dt" sz="half" idx="10"/>
          </p:nvPr>
        </p:nvSpPr>
        <p:spPr>
          <a:ln/>
        </p:spPr>
        <p:txBody>
          <a:bodyPr/>
          <a:lstStyle>
            <a:lvl1pPr>
              <a:defRPr/>
            </a:lvl1pPr>
          </a:lstStyle>
          <a:p>
            <a:pPr>
              <a:defRPr/>
            </a:pPr>
            <a:endParaRPr lang="it-IT"/>
          </a:p>
        </p:txBody>
      </p:sp>
      <p:sp>
        <p:nvSpPr>
          <p:cNvPr id="6" name="Rectangle 54"/>
          <p:cNvSpPr>
            <a:spLocks noGrp="1" noChangeArrowheads="1"/>
          </p:cNvSpPr>
          <p:nvPr>
            <p:ph type="sldNum" sz="quarter" idx="11"/>
          </p:nvPr>
        </p:nvSpPr>
        <p:spPr>
          <a:ln/>
        </p:spPr>
        <p:txBody>
          <a:bodyPr/>
          <a:lstStyle>
            <a:lvl1pPr>
              <a:defRPr/>
            </a:lvl1pPr>
          </a:lstStyle>
          <a:p>
            <a:pPr>
              <a:defRPr/>
            </a:pPr>
            <a:fld id="{D88B1C76-4159-4870-8B48-6C4A9C7F8A6F}" type="slidenum">
              <a:rPr lang="it-IT"/>
              <a:pPr>
                <a:defRPr/>
              </a:pPr>
              <a:t>‹N›</a:t>
            </a:fld>
            <a:endParaRPr lang="it-IT"/>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a:ln/>
        </p:spPr>
        <p:txBody>
          <a:bodyPr/>
          <a:lstStyle>
            <a:lvl1pPr>
              <a:defRPr/>
            </a:lvl1pPr>
          </a:lstStyle>
          <a:p>
            <a:pPr>
              <a:defRPr/>
            </a:pPr>
            <a:endParaRPr lang="it-IT"/>
          </a:p>
        </p:txBody>
      </p:sp>
      <p:sp>
        <p:nvSpPr>
          <p:cNvPr id="5" name="Rectangle 54"/>
          <p:cNvSpPr>
            <a:spLocks noGrp="1" noChangeArrowheads="1"/>
          </p:cNvSpPr>
          <p:nvPr>
            <p:ph type="sldNum" sz="quarter" idx="11"/>
          </p:nvPr>
        </p:nvSpPr>
        <p:spPr>
          <a:ln/>
        </p:spPr>
        <p:txBody>
          <a:bodyPr/>
          <a:lstStyle>
            <a:lvl1pPr>
              <a:defRPr/>
            </a:lvl1pPr>
          </a:lstStyle>
          <a:p>
            <a:pPr>
              <a:defRPr/>
            </a:pPr>
            <a:fld id="{77C810F4-5027-43E7-93B3-7BFF8F31D349}" type="slidenum">
              <a:rPr lang="it-IT"/>
              <a:pPr>
                <a:defRPr/>
              </a:pPr>
              <a:t>‹N›</a:t>
            </a:fld>
            <a:endParaRPr lang="it-IT"/>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978650" y="612775"/>
            <a:ext cx="2165350" cy="566578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81013" y="612775"/>
            <a:ext cx="6345237" cy="566578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53"/>
          <p:cNvSpPr>
            <a:spLocks noGrp="1" noChangeArrowheads="1"/>
          </p:cNvSpPr>
          <p:nvPr>
            <p:ph type="dt" sz="half" idx="10"/>
          </p:nvPr>
        </p:nvSpPr>
        <p:spPr>
          <a:ln/>
        </p:spPr>
        <p:txBody>
          <a:bodyPr/>
          <a:lstStyle>
            <a:lvl1pPr>
              <a:defRPr/>
            </a:lvl1pPr>
          </a:lstStyle>
          <a:p>
            <a:pPr>
              <a:defRPr/>
            </a:pPr>
            <a:endParaRPr lang="it-IT"/>
          </a:p>
        </p:txBody>
      </p:sp>
      <p:sp>
        <p:nvSpPr>
          <p:cNvPr id="5" name="Rectangle 54"/>
          <p:cNvSpPr>
            <a:spLocks noGrp="1" noChangeArrowheads="1"/>
          </p:cNvSpPr>
          <p:nvPr>
            <p:ph type="sldNum" sz="quarter" idx="11"/>
          </p:nvPr>
        </p:nvSpPr>
        <p:spPr>
          <a:ln/>
        </p:spPr>
        <p:txBody>
          <a:bodyPr/>
          <a:lstStyle>
            <a:lvl1pPr>
              <a:defRPr/>
            </a:lvl1pPr>
          </a:lstStyle>
          <a:p>
            <a:pPr>
              <a:defRPr/>
            </a:pPr>
            <a:fld id="{66D37048-EF3A-413B-BD17-3D68D4B7F2E2}" type="slidenum">
              <a:rPr lang="it-IT"/>
              <a:pPr>
                <a:defRPr/>
              </a:pPr>
              <a:t>‹N›</a:t>
            </a:fld>
            <a:endParaRPr lang="it-IT"/>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81013" y="612775"/>
            <a:ext cx="8662987" cy="56657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53"/>
          <p:cNvSpPr>
            <a:spLocks noGrp="1" noChangeArrowheads="1"/>
          </p:cNvSpPr>
          <p:nvPr>
            <p:ph type="dt" sz="half" idx="10"/>
          </p:nvPr>
        </p:nvSpPr>
        <p:spPr>
          <a:ln/>
        </p:spPr>
        <p:txBody>
          <a:bodyPr/>
          <a:lstStyle>
            <a:lvl1pPr>
              <a:defRPr/>
            </a:lvl1pPr>
          </a:lstStyle>
          <a:p>
            <a:pPr>
              <a:defRPr/>
            </a:pPr>
            <a:endParaRPr lang="it-IT"/>
          </a:p>
        </p:txBody>
      </p:sp>
      <p:sp>
        <p:nvSpPr>
          <p:cNvPr id="4" name="Rectangle 54"/>
          <p:cNvSpPr>
            <a:spLocks noGrp="1" noChangeArrowheads="1"/>
          </p:cNvSpPr>
          <p:nvPr>
            <p:ph type="sldNum" sz="quarter" idx="11"/>
          </p:nvPr>
        </p:nvSpPr>
        <p:spPr>
          <a:ln/>
        </p:spPr>
        <p:txBody>
          <a:bodyPr/>
          <a:lstStyle>
            <a:lvl1pPr>
              <a:defRPr/>
            </a:lvl1pPr>
          </a:lstStyle>
          <a:p>
            <a:pPr>
              <a:defRPr/>
            </a:pPr>
            <a:fld id="{EC0EA9E1-3639-4633-8BFA-209B7E249654}" type="slidenum">
              <a:rPr lang="it-IT"/>
              <a:pPr>
                <a:defRPr/>
              </a:pPr>
              <a:t>‹N›</a:t>
            </a:fld>
            <a:endParaRPr lang="it-IT"/>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3" name="Rectangle 81"/>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sp>
        <p:nvSpPr>
          <p:cNvPr id="4" name="Line 83"/>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pic>
        <p:nvPicPr>
          <p:cNvPr id="5" name="Picture 85" descr="1160368"/>
          <p:cNvPicPr>
            <a:picLocks noChangeAspect="1" noChangeArrowheads="1"/>
          </p:cNvPicPr>
          <p:nvPr userDrawn="1"/>
        </p:nvPicPr>
        <p:blipFill>
          <a:blip r:embed="rId2" cstate="print"/>
          <a:srcRect/>
          <a:stretch>
            <a:fillRect/>
          </a:stretch>
        </p:blipFill>
        <p:spPr bwMode="auto">
          <a:xfrm>
            <a:off x="0" y="0"/>
            <a:ext cx="9144000" cy="6234113"/>
          </a:xfrm>
          <a:prstGeom prst="rect">
            <a:avLst/>
          </a:prstGeom>
          <a:noFill/>
          <a:ln w="9525">
            <a:noFill/>
            <a:miter lim="800000"/>
            <a:headEnd/>
            <a:tailEnd/>
          </a:ln>
        </p:spPr>
      </p:pic>
      <p:sp>
        <p:nvSpPr>
          <p:cNvPr id="6" name="AutoShape 80"/>
          <p:cNvSpPr>
            <a:spLocks noChangeAspect="1" noChangeArrowheads="1"/>
          </p:cNvSpPr>
          <p:nvPr userDrawn="1"/>
        </p:nvSpPr>
        <p:spPr bwMode="auto">
          <a:xfrm>
            <a:off x="-219075" y="4933950"/>
            <a:ext cx="4164013" cy="723900"/>
          </a:xfrm>
          <a:prstGeom prst="roundRect">
            <a:avLst>
              <a:gd name="adj" fmla="val 7037"/>
            </a:avLst>
          </a:prstGeom>
          <a:solidFill>
            <a:schemeClr val="bg1">
              <a:alpha val="89803"/>
            </a:schemeClr>
          </a:soli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pic>
        <p:nvPicPr>
          <p:cNvPr id="7" name="Picture 87" descr="sace logo"/>
          <p:cNvPicPr>
            <a:picLocks noChangeAspect="1" noChangeArrowheads="1"/>
          </p:cNvPicPr>
          <p:nvPr userDrawn="1"/>
        </p:nvPicPr>
        <p:blipFill>
          <a:blip r:embed="rId3" cstate="print"/>
          <a:srcRect/>
          <a:stretch>
            <a:fillRect/>
          </a:stretch>
        </p:blipFill>
        <p:spPr bwMode="auto">
          <a:xfrm>
            <a:off x="7337425" y="6410325"/>
            <a:ext cx="1641475" cy="325438"/>
          </a:xfrm>
          <a:prstGeom prst="rect">
            <a:avLst/>
          </a:prstGeom>
          <a:noFill/>
          <a:ln w="9525">
            <a:noFill/>
            <a:miter lim="800000"/>
            <a:headEnd/>
            <a:tailEnd/>
          </a:ln>
        </p:spPr>
      </p:pic>
      <p:sp>
        <p:nvSpPr>
          <p:cNvPr id="3137" name="Rectangle 65"/>
          <p:cNvSpPr>
            <a:spLocks noGrp="1" noChangeArrowheads="1"/>
          </p:cNvSpPr>
          <p:nvPr>
            <p:ph type="ctrTitle"/>
          </p:nvPr>
        </p:nvSpPr>
        <p:spPr>
          <a:xfrm>
            <a:off x="247650" y="5135563"/>
            <a:ext cx="3744913" cy="368300"/>
          </a:xfrm>
        </p:spPr>
        <p:txBody>
          <a:bodyPr lIns="0" tIns="0" rIns="0" bIns="0" anchor="t"/>
          <a:lstStyle>
            <a:lvl1pPr>
              <a:defRPr>
                <a:solidFill>
                  <a:schemeClr val="tx1"/>
                </a:solidFill>
              </a:defRPr>
            </a:lvl1pPr>
          </a:lstStyle>
          <a:p>
            <a:r>
              <a:rPr lang="en-US"/>
              <a:t>Click to edit Master title style</a:t>
            </a: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394F11F4-8D9B-418C-ADCE-512A926D3FB1}"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47AF0DA8-C22F-45E3-9B7D-777FDF6D3E13}" type="slidenum">
              <a:rPr lang="it-IT"/>
              <a:pPr>
                <a:defRPr/>
              </a:pPr>
              <a:t>‹N›</a:t>
            </a:fld>
            <a:endParaRPr lang="it-IT"/>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fld id="{8B383FA1-B94A-464C-B5B8-BCB139109778}"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57A7D595-A821-418F-846F-6348816F33CE}" type="slidenum">
              <a:rPr lang="it-IT"/>
              <a:pPr>
                <a:defRPr/>
              </a:pPr>
              <a:t>‹N›</a:t>
            </a:fld>
            <a:endParaRPr lang="it-IT"/>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0E28A706-1496-4C7E-89BE-55D6AF72F748}"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3E6ACA67-EF7E-4CDC-8CE6-8FF2D2F1526B}" type="slidenum">
              <a:rPr lang="it-IT"/>
              <a:pPr>
                <a:defRPr/>
              </a:pPr>
              <a:t>‹N›</a:t>
            </a:fld>
            <a:endParaRPr lang="it-IT"/>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fld id="{3F5D16E2-63F6-4B2F-B554-11BA0466A9D6}" type="datetime1">
              <a:rPr lang="it-IT"/>
              <a:pPr>
                <a:defRPr/>
              </a:pPr>
              <a:t>01/10/2013</a:t>
            </a:fld>
            <a:r>
              <a:rPr lang="it-IT"/>
              <a:t>SACE - Corporate Presentation</a:t>
            </a:r>
          </a:p>
        </p:txBody>
      </p:sp>
      <p:sp>
        <p:nvSpPr>
          <p:cNvPr id="8" name="Rectangle 6"/>
          <p:cNvSpPr>
            <a:spLocks noGrp="1" noChangeArrowheads="1"/>
          </p:cNvSpPr>
          <p:nvPr>
            <p:ph type="sldNum" sz="quarter" idx="11"/>
          </p:nvPr>
        </p:nvSpPr>
        <p:spPr>
          <a:ln/>
        </p:spPr>
        <p:txBody>
          <a:bodyPr/>
          <a:lstStyle>
            <a:lvl1pPr>
              <a:defRPr/>
            </a:lvl1pPr>
          </a:lstStyle>
          <a:p>
            <a:pPr>
              <a:defRPr/>
            </a:pPr>
            <a:fld id="{AABF3B6A-1BD4-47D2-A00B-ADDD23EF78E5}" type="slidenum">
              <a:rPr lang="it-IT"/>
              <a:pPr>
                <a:defRPr/>
              </a:pPr>
              <a:t>‹N›</a:t>
            </a:fld>
            <a:endParaRPr lang="it-IT"/>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7A272C6B-BCEA-4F8E-A0F6-6DF07750108B}" type="datetime1">
              <a:rPr lang="it-IT"/>
              <a:pPr>
                <a:defRPr/>
              </a:pPr>
              <a:t>01/10/2013</a:t>
            </a:fld>
            <a:r>
              <a:rPr lang="it-IT"/>
              <a:t>SACE - Corporate Presentation</a:t>
            </a:r>
          </a:p>
        </p:txBody>
      </p:sp>
      <p:sp>
        <p:nvSpPr>
          <p:cNvPr id="4" name="Rectangle 6"/>
          <p:cNvSpPr>
            <a:spLocks noGrp="1" noChangeArrowheads="1"/>
          </p:cNvSpPr>
          <p:nvPr>
            <p:ph type="sldNum" sz="quarter" idx="11"/>
          </p:nvPr>
        </p:nvSpPr>
        <p:spPr>
          <a:ln/>
        </p:spPr>
        <p:txBody>
          <a:bodyPr/>
          <a:lstStyle>
            <a:lvl1pPr>
              <a:defRPr/>
            </a:lvl1pPr>
          </a:lstStyle>
          <a:p>
            <a:pPr>
              <a:defRPr/>
            </a:pPr>
            <a:fld id="{9892E787-B91F-4179-826A-BC4DF7AE6D24}" type="slidenum">
              <a:rPr lang="it-IT"/>
              <a:pPr>
                <a:defRPr/>
              </a:pPr>
              <a:t>‹N›</a:t>
            </a:fld>
            <a:endParaRPr lang="it-IT"/>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90643140-7E4B-4AAA-9E64-E7593E83EC95}" type="datetime1">
              <a:rPr lang="it-IT"/>
              <a:pPr>
                <a:defRPr/>
              </a:pPr>
              <a:t>01/10/2013</a:t>
            </a:fld>
            <a:r>
              <a:rPr lang="it-IT"/>
              <a:t>SACE - Corporate Presentation</a:t>
            </a:r>
          </a:p>
        </p:txBody>
      </p:sp>
      <p:sp>
        <p:nvSpPr>
          <p:cNvPr id="3" name="Rectangle 6"/>
          <p:cNvSpPr>
            <a:spLocks noGrp="1" noChangeArrowheads="1"/>
          </p:cNvSpPr>
          <p:nvPr>
            <p:ph type="sldNum" sz="quarter" idx="11"/>
          </p:nvPr>
        </p:nvSpPr>
        <p:spPr>
          <a:ln/>
        </p:spPr>
        <p:txBody>
          <a:bodyPr/>
          <a:lstStyle>
            <a:lvl1pPr>
              <a:defRPr/>
            </a:lvl1pPr>
          </a:lstStyle>
          <a:p>
            <a:pPr>
              <a:defRPr/>
            </a:pPr>
            <a:fld id="{AFFD87A4-B807-46E7-80F0-F9FE3E79F55C}" type="slidenum">
              <a:rPr lang="it-IT"/>
              <a:pPr>
                <a:defRPr/>
              </a:pPr>
              <a:t>‹N›</a:t>
            </a:fld>
            <a:endParaRPr lang="it-IT"/>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05F4B981-484A-4741-A1A6-E187AB105DBE}"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B6C21652-35FE-469E-9F78-9F1842694ED1}" type="slidenum">
              <a:rPr lang="it-IT"/>
              <a:pPr>
                <a:defRPr/>
              </a:pPr>
              <a:t>‹N›</a:t>
            </a:fld>
            <a:endParaRPr lang="it-IT"/>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9E48221F-EE67-48D0-9CD3-69DBC6EDB989}"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A6DFCC48-0EFD-4648-8B43-A5E16C9E0ED0}" type="slidenum">
              <a:rPr lang="it-IT"/>
              <a:pPr>
                <a:defRPr/>
              </a:pPr>
              <a:t>‹N›</a:t>
            </a:fld>
            <a:endParaRPr lang="it-IT"/>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EEEF7908-82CB-48AE-B3D7-5E02FC2F0F22}"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B215C46F-B31D-4D6B-9B37-79D7E6337650}" type="slidenum">
              <a:rPr lang="it-IT"/>
              <a:pPr>
                <a:defRPr/>
              </a:pPr>
              <a:t>‹N›</a:t>
            </a:fld>
            <a:endParaRPr lang="it-IT"/>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13575" y="612775"/>
            <a:ext cx="2130425" cy="56340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22300" y="612775"/>
            <a:ext cx="6238875" cy="56340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22695082-61BF-4472-B041-8F6C79D5C3AC}"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D62B01CD-CB0B-4C1F-ADC9-5614F868EFBD}" type="slidenum">
              <a:rPr lang="it-IT"/>
              <a:pPr>
                <a:defRPr/>
              </a:pPr>
              <a:t>‹N›</a:t>
            </a:fld>
            <a:endParaRPr lang="it-IT"/>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22300" y="1276350"/>
            <a:ext cx="7848600" cy="49704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fld id="{1C5DD897-1185-4497-8490-F7E0D7A931E3}"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FABA57F2-5BC3-41D4-A505-E933251CC843}" type="slidenum">
              <a:rPr lang="it-IT"/>
              <a:pPr>
                <a:defRPr/>
              </a:pPr>
              <a:t>‹N›</a:t>
            </a:fld>
            <a:endParaRPr lang="it-IT"/>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22300" y="612775"/>
            <a:ext cx="8521700" cy="56340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B37D5A34-093D-4765-87BF-6F755E52D72C}" type="datetime1">
              <a:rPr lang="it-IT"/>
              <a:pPr>
                <a:defRPr/>
              </a:pPr>
              <a:t>01/10/2013</a:t>
            </a:fld>
            <a:r>
              <a:rPr lang="it-IT"/>
              <a:t>SACE - Corporate Presentation</a:t>
            </a:r>
          </a:p>
        </p:txBody>
      </p:sp>
      <p:sp>
        <p:nvSpPr>
          <p:cNvPr id="4" name="Rectangle 6"/>
          <p:cNvSpPr>
            <a:spLocks noGrp="1" noChangeArrowheads="1"/>
          </p:cNvSpPr>
          <p:nvPr>
            <p:ph type="sldNum" sz="quarter" idx="11"/>
          </p:nvPr>
        </p:nvSpPr>
        <p:spPr>
          <a:ln/>
        </p:spPr>
        <p:txBody>
          <a:bodyPr/>
          <a:lstStyle>
            <a:lvl1pPr>
              <a:defRPr/>
            </a:lvl1pPr>
          </a:lstStyle>
          <a:p>
            <a:pPr>
              <a:defRPr/>
            </a:pPr>
            <a:fld id="{CD4E80AA-0B81-4EDF-A843-22EF8EADEF17}" type="slidenum">
              <a:rPr lang="it-IT"/>
              <a:pPr>
                <a:defRPr/>
              </a:pPr>
              <a:t>‹N›</a:t>
            </a:fld>
            <a:endParaRPr lang="it-IT"/>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223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EE48BB3C-E3A1-4E58-A808-A745AED9FF6E}"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65F60F4B-2AA1-4161-ACD1-5E203315C74A}" type="slidenum">
              <a:rPr lang="it-IT"/>
              <a:pPr>
                <a:defRPr/>
              </a:pPr>
              <a:t>‹N›</a:t>
            </a:fld>
            <a:endParaRPr lang="it-IT"/>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itle">
  <p:cSld name="1_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AndTx" preserve="1">
  <p:cSld name="Titolo, contenuto e testo">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6228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E210DD9D-DA65-4E74-805B-DE5D70452A3B}"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1AAAA7AE-0A26-44D8-A870-D0FF04DAAE08}" type="slidenum">
              <a:rPr lang="it-IT"/>
              <a:pPr>
                <a:defRPr/>
              </a:pPr>
              <a:t>‹N›</a:t>
            </a:fld>
            <a:endParaRPr lang="it-IT"/>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3" name="Rectangle 81"/>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sp>
        <p:nvSpPr>
          <p:cNvPr id="4" name="Line 83"/>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pic>
        <p:nvPicPr>
          <p:cNvPr id="5" name="Picture 85" descr="1160368"/>
          <p:cNvPicPr>
            <a:picLocks noChangeAspect="1" noChangeArrowheads="1"/>
          </p:cNvPicPr>
          <p:nvPr userDrawn="1"/>
        </p:nvPicPr>
        <p:blipFill>
          <a:blip r:embed="rId2" cstate="print"/>
          <a:srcRect/>
          <a:stretch>
            <a:fillRect/>
          </a:stretch>
        </p:blipFill>
        <p:spPr bwMode="auto">
          <a:xfrm>
            <a:off x="0" y="0"/>
            <a:ext cx="9144000" cy="6234113"/>
          </a:xfrm>
          <a:prstGeom prst="rect">
            <a:avLst/>
          </a:prstGeom>
          <a:noFill/>
          <a:ln w="9525">
            <a:noFill/>
            <a:miter lim="800000"/>
            <a:headEnd/>
            <a:tailEnd/>
          </a:ln>
        </p:spPr>
      </p:pic>
      <p:sp>
        <p:nvSpPr>
          <p:cNvPr id="6" name="AutoShape 80"/>
          <p:cNvSpPr>
            <a:spLocks noChangeAspect="1" noChangeArrowheads="1"/>
          </p:cNvSpPr>
          <p:nvPr userDrawn="1"/>
        </p:nvSpPr>
        <p:spPr bwMode="auto">
          <a:xfrm>
            <a:off x="-219075" y="4933950"/>
            <a:ext cx="4164013" cy="723900"/>
          </a:xfrm>
          <a:prstGeom prst="roundRect">
            <a:avLst>
              <a:gd name="adj" fmla="val 7037"/>
            </a:avLst>
          </a:prstGeom>
          <a:solidFill>
            <a:schemeClr val="bg1">
              <a:alpha val="89803"/>
            </a:schemeClr>
          </a:soli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pic>
        <p:nvPicPr>
          <p:cNvPr id="7" name="Picture 87" descr="sace logo"/>
          <p:cNvPicPr>
            <a:picLocks noChangeAspect="1" noChangeArrowheads="1"/>
          </p:cNvPicPr>
          <p:nvPr userDrawn="1"/>
        </p:nvPicPr>
        <p:blipFill>
          <a:blip r:embed="rId3" cstate="print"/>
          <a:srcRect/>
          <a:stretch>
            <a:fillRect/>
          </a:stretch>
        </p:blipFill>
        <p:spPr bwMode="auto">
          <a:xfrm>
            <a:off x="7337425" y="6410325"/>
            <a:ext cx="1641475" cy="325438"/>
          </a:xfrm>
          <a:prstGeom prst="rect">
            <a:avLst/>
          </a:prstGeom>
          <a:noFill/>
          <a:ln w="9525">
            <a:noFill/>
            <a:miter lim="800000"/>
            <a:headEnd/>
            <a:tailEnd/>
          </a:ln>
        </p:spPr>
      </p:pic>
      <p:sp>
        <p:nvSpPr>
          <p:cNvPr id="3137" name="Rectangle 65"/>
          <p:cNvSpPr>
            <a:spLocks noGrp="1" noChangeArrowheads="1"/>
          </p:cNvSpPr>
          <p:nvPr>
            <p:ph type="ctrTitle"/>
          </p:nvPr>
        </p:nvSpPr>
        <p:spPr>
          <a:xfrm>
            <a:off x="247650" y="5135563"/>
            <a:ext cx="3744913" cy="368300"/>
          </a:xfrm>
        </p:spPr>
        <p:txBody>
          <a:bodyPr lIns="0" tIns="0" rIns="0" bIns="0" anchor="t"/>
          <a:lstStyle>
            <a:lvl1pPr>
              <a:defRPr>
                <a:solidFill>
                  <a:schemeClr val="tx1"/>
                </a:solidFill>
              </a:defRPr>
            </a:lvl1pPr>
          </a:lstStyle>
          <a:p>
            <a:r>
              <a:rPr lang="en-US"/>
              <a:t>Click to edit Master title style</a:t>
            </a: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7B19E436-0000-4526-AEBE-B24CAA0B03FA}"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C6863E0E-833B-4E0F-AAD2-22FF9D1A432D}" type="slidenum">
              <a:rPr lang="it-IT"/>
              <a:pPr>
                <a:defRPr/>
              </a:pPr>
              <a:t>‹N›</a:t>
            </a:fld>
            <a:endParaRPr lang="it-IT"/>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fld id="{134A6AEA-994A-4480-9C78-76CF910A1F39}"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9527347C-60A0-4165-A1EB-8AA135CE102F}" type="slidenum">
              <a:rPr lang="it-IT"/>
              <a:pPr>
                <a:defRPr/>
              </a:pPr>
              <a:t>‹N›</a:t>
            </a:fld>
            <a:endParaRPr lang="it-IT"/>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5AF179A0-58C4-4C09-B8C5-B5218858D596}"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C5C2B486-95E2-430C-8B42-E1820C285949}" type="slidenum">
              <a:rPr lang="it-IT"/>
              <a:pPr>
                <a:defRPr/>
              </a:pPr>
              <a:t>‹N›</a:t>
            </a:fld>
            <a:endParaRPr lang="it-IT"/>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fld id="{E05358A8-594C-45B8-9F5C-823A46B91651}" type="datetime1">
              <a:rPr lang="it-IT"/>
              <a:pPr>
                <a:defRPr/>
              </a:pPr>
              <a:t>01/10/2013</a:t>
            </a:fld>
            <a:r>
              <a:rPr lang="it-IT"/>
              <a:t>SACE - Corporate Presentation</a:t>
            </a:r>
          </a:p>
        </p:txBody>
      </p:sp>
      <p:sp>
        <p:nvSpPr>
          <p:cNvPr id="8" name="Rectangle 6"/>
          <p:cNvSpPr>
            <a:spLocks noGrp="1" noChangeArrowheads="1"/>
          </p:cNvSpPr>
          <p:nvPr>
            <p:ph type="sldNum" sz="quarter" idx="11"/>
          </p:nvPr>
        </p:nvSpPr>
        <p:spPr>
          <a:ln/>
        </p:spPr>
        <p:txBody>
          <a:bodyPr/>
          <a:lstStyle>
            <a:lvl1pPr>
              <a:defRPr/>
            </a:lvl1pPr>
          </a:lstStyle>
          <a:p>
            <a:pPr>
              <a:defRPr/>
            </a:pPr>
            <a:fld id="{29067790-01A5-4EE2-AAB2-817ADCA3A935}" type="slidenum">
              <a:rPr lang="it-IT"/>
              <a:pPr>
                <a:defRPr/>
              </a:pPr>
              <a:t>‹N›</a:t>
            </a:fld>
            <a:endParaRPr lang="it-IT"/>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3A21053D-87A2-48BF-B81E-87D0AD4DDE54}" type="datetime1">
              <a:rPr lang="it-IT"/>
              <a:pPr>
                <a:defRPr/>
              </a:pPr>
              <a:t>01/10/2013</a:t>
            </a:fld>
            <a:r>
              <a:rPr lang="it-IT"/>
              <a:t>SACE - Corporate Presentation</a:t>
            </a:r>
          </a:p>
        </p:txBody>
      </p:sp>
      <p:sp>
        <p:nvSpPr>
          <p:cNvPr id="4" name="Rectangle 6"/>
          <p:cNvSpPr>
            <a:spLocks noGrp="1" noChangeArrowheads="1"/>
          </p:cNvSpPr>
          <p:nvPr>
            <p:ph type="sldNum" sz="quarter" idx="11"/>
          </p:nvPr>
        </p:nvSpPr>
        <p:spPr>
          <a:ln/>
        </p:spPr>
        <p:txBody>
          <a:bodyPr/>
          <a:lstStyle>
            <a:lvl1pPr>
              <a:defRPr/>
            </a:lvl1pPr>
          </a:lstStyle>
          <a:p>
            <a:pPr>
              <a:defRPr/>
            </a:pPr>
            <a:fld id="{A7B8DC5F-5C71-4CEB-AE6F-A60C96F40EC5}" type="slidenum">
              <a:rPr lang="it-IT"/>
              <a:pPr>
                <a:defRPr/>
              </a:pPr>
              <a:t>‹N›</a:t>
            </a:fld>
            <a:endParaRPr lang="it-IT"/>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39C5ECF2-DAEC-451D-ABF7-B75A4BF2FCA4}" type="datetime1">
              <a:rPr lang="it-IT"/>
              <a:pPr>
                <a:defRPr/>
              </a:pPr>
              <a:t>01/10/2013</a:t>
            </a:fld>
            <a:r>
              <a:rPr lang="it-IT"/>
              <a:t>SACE - Corporate Presentation</a:t>
            </a:r>
          </a:p>
        </p:txBody>
      </p:sp>
      <p:sp>
        <p:nvSpPr>
          <p:cNvPr id="3" name="Rectangle 6"/>
          <p:cNvSpPr>
            <a:spLocks noGrp="1" noChangeArrowheads="1"/>
          </p:cNvSpPr>
          <p:nvPr>
            <p:ph type="sldNum" sz="quarter" idx="11"/>
          </p:nvPr>
        </p:nvSpPr>
        <p:spPr>
          <a:ln/>
        </p:spPr>
        <p:txBody>
          <a:bodyPr/>
          <a:lstStyle>
            <a:lvl1pPr>
              <a:defRPr/>
            </a:lvl1pPr>
          </a:lstStyle>
          <a:p>
            <a:pPr>
              <a:defRPr/>
            </a:pPr>
            <a:fld id="{4B3B0F0D-9A16-422C-8CD2-57F409347900}" type="slidenum">
              <a:rPr lang="it-IT"/>
              <a:pPr>
                <a:defRPr/>
              </a:pPr>
              <a:t>‹N›</a:t>
            </a:fld>
            <a:endParaRPr lang="it-IT"/>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61D481C6-7159-47D6-B5A1-2AF07C373A1C}"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070CFB15-DE8A-4D68-AAC3-7C1BF6069746}" type="slidenum">
              <a:rPr lang="it-IT"/>
              <a:pPr>
                <a:defRPr/>
              </a:pPr>
              <a:t>‹N›</a:t>
            </a:fld>
            <a:endParaRPr lang="it-IT"/>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fld id="{AFFE4905-D8FF-4EF5-95B6-9B3494CAF17D}"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352FA674-ECA8-40B3-84F8-7D5F75696795}" type="slidenum">
              <a:rPr lang="it-IT"/>
              <a:pPr>
                <a:defRPr/>
              </a:pPr>
              <a:t>‹N›</a:t>
            </a:fld>
            <a:endParaRPr lang="it-IT"/>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514E6F0D-3580-40E7-9092-0643D16091DA}"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D50F2956-400A-48DE-9D97-33AA9BDC2340}" type="slidenum">
              <a:rPr lang="it-IT"/>
              <a:pPr>
                <a:defRPr/>
              </a:pPr>
              <a:t>‹N›</a:t>
            </a:fld>
            <a:endParaRPr lang="it-IT"/>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7013575" y="612775"/>
            <a:ext cx="2130425" cy="56340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22300" y="612775"/>
            <a:ext cx="6238875" cy="56340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fld id="{CD676E0B-9853-4EE0-86C7-BCD08B261104}"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9C3A2552-64BB-4B97-92A2-8F592E2944BB}" type="slidenum">
              <a:rPr lang="it-IT"/>
              <a:pPr>
                <a:defRPr/>
              </a:pPr>
              <a:t>‹N›</a:t>
            </a:fld>
            <a:endParaRPr lang="it-IT"/>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22300" y="1276350"/>
            <a:ext cx="7848600" cy="4970463"/>
          </a:xfrm>
        </p:spPr>
        <p:txBody>
          <a:bodyPr/>
          <a:lstStyle/>
          <a:p>
            <a:pPr lvl="0"/>
            <a:endParaRPr lang="it-IT" noProof="0" smtClean="0"/>
          </a:p>
        </p:txBody>
      </p:sp>
      <p:sp>
        <p:nvSpPr>
          <p:cNvPr id="4" name="Rectangle 4"/>
          <p:cNvSpPr>
            <a:spLocks noGrp="1" noChangeArrowheads="1"/>
          </p:cNvSpPr>
          <p:nvPr>
            <p:ph type="dt" sz="half" idx="10"/>
          </p:nvPr>
        </p:nvSpPr>
        <p:spPr>
          <a:ln/>
        </p:spPr>
        <p:txBody>
          <a:bodyPr/>
          <a:lstStyle>
            <a:lvl1pPr>
              <a:defRPr/>
            </a:lvl1pPr>
          </a:lstStyle>
          <a:p>
            <a:pPr>
              <a:defRPr/>
            </a:pPr>
            <a:fld id="{63E0112B-C18C-4608-AE6E-4D96877D3C0B}" type="datetime1">
              <a:rPr lang="it-IT"/>
              <a:pPr>
                <a:defRPr/>
              </a:pPr>
              <a:t>01/10/2013</a:t>
            </a:fld>
            <a:r>
              <a:rPr lang="it-IT"/>
              <a:t>SACE - Corporate Presentation</a:t>
            </a:r>
          </a:p>
        </p:txBody>
      </p:sp>
      <p:sp>
        <p:nvSpPr>
          <p:cNvPr id="5" name="Rectangle 6"/>
          <p:cNvSpPr>
            <a:spLocks noGrp="1" noChangeArrowheads="1"/>
          </p:cNvSpPr>
          <p:nvPr>
            <p:ph type="sldNum" sz="quarter" idx="11"/>
          </p:nvPr>
        </p:nvSpPr>
        <p:spPr>
          <a:ln/>
        </p:spPr>
        <p:txBody>
          <a:bodyPr/>
          <a:lstStyle>
            <a:lvl1pPr>
              <a:defRPr/>
            </a:lvl1pPr>
          </a:lstStyle>
          <a:p>
            <a:pPr>
              <a:defRPr/>
            </a:pPr>
            <a:fld id="{62C0B086-96AF-4F6E-8319-41A5CD0AE9C9}" type="slidenum">
              <a:rPr lang="it-IT"/>
              <a:pPr>
                <a:defRPr/>
              </a:pPr>
              <a:t>‹N›</a:t>
            </a:fld>
            <a:endParaRPr lang="it-IT"/>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622300" y="612775"/>
            <a:ext cx="8521700" cy="56340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fld id="{B633CC78-83BA-4B7E-9A40-805FF89F8DF0}" type="datetime1">
              <a:rPr lang="it-IT"/>
              <a:pPr>
                <a:defRPr/>
              </a:pPr>
              <a:t>01/10/2013</a:t>
            </a:fld>
            <a:r>
              <a:rPr lang="it-IT"/>
              <a:t>SACE - Corporate Presentation</a:t>
            </a:r>
          </a:p>
        </p:txBody>
      </p:sp>
      <p:sp>
        <p:nvSpPr>
          <p:cNvPr id="4" name="Rectangle 6"/>
          <p:cNvSpPr>
            <a:spLocks noGrp="1" noChangeArrowheads="1"/>
          </p:cNvSpPr>
          <p:nvPr>
            <p:ph type="sldNum" sz="quarter" idx="11"/>
          </p:nvPr>
        </p:nvSpPr>
        <p:spPr>
          <a:ln/>
        </p:spPr>
        <p:txBody>
          <a:bodyPr/>
          <a:lstStyle>
            <a:lvl1pPr>
              <a:defRPr/>
            </a:lvl1pPr>
          </a:lstStyle>
          <a:p>
            <a:pPr>
              <a:defRPr/>
            </a:pPr>
            <a:fld id="{9C4D3A23-3566-409E-9474-2EFB5328BA44}" type="slidenum">
              <a:rPr lang="it-IT"/>
              <a:pPr>
                <a:defRPr/>
              </a:pPr>
              <a:t>‹N›</a:t>
            </a:fld>
            <a:endParaRPr lang="it-IT"/>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6223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228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561B3A8C-4519-4436-9D30-6065C5F44034}"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432C91D0-362B-46D1-8FD3-F9709FD5851E}" type="slidenum">
              <a:rPr lang="it-IT"/>
              <a:pPr>
                <a:defRPr/>
              </a:pPr>
              <a:t>‹N›</a:t>
            </a:fld>
            <a:endParaRPr lang="it-IT"/>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itle">
  <p:cSld name="1_Diapositiva titolo">
    <p:spTree>
      <p:nvGrpSpPr>
        <p:cNvPr id="1" name=""/>
        <p:cNvGrpSpPr/>
        <p:nvPr/>
      </p:nvGrpSpPr>
      <p:grpSpPr>
        <a:xfrm>
          <a:off x="0" y="0"/>
          <a:ext cx="0" cy="0"/>
          <a:chOff x="0" y="0"/>
          <a:chExt cx="0" cy="0"/>
        </a:xfrm>
      </p:grpSpPr>
      <p:pic>
        <p:nvPicPr>
          <p:cNvPr id="4" name="Picture 31" descr="copertina"/>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AutoShape 32"/>
          <p:cNvSpPr>
            <a:spLocks noChangeAspect="1" noChangeArrowheads="1"/>
          </p:cNvSpPr>
          <p:nvPr userDrawn="1"/>
        </p:nvSpPr>
        <p:spPr bwMode="auto">
          <a:xfrm>
            <a:off x="-219075" y="3771900"/>
            <a:ext cx="6515100" cy="1885950"/>
          </a:xfrm>
          <a:prstGeom prst="roundRect">
            <a:avLst>
              <a:gd name="adj" fmla="val 7037"/>
            </a:avLst>
          </a:prstGeom>
          <a:gradFill rotWithShape="1">
            <a:gsLst>
              <a:gs pos="0">
                <a:srgbClr val="A3A3A3">
                  <a:alpha val="89998"/>
                </a:srgbClr>
              </a:gs>
              <a:gs pos="100000">
                <a:srgbClr val="EAEAEA"/>
              </a:gs>
            </a:gsLst>
            <a:lin ang="18900000" scaled="1"/>
          </a:gradFill>
          <a:ln w="9525" algn="ctr">
            <a:solidFill>
              <a:schemeClr val="accent2"/>
            </a:solidFill>
            <a:round/>
            <a:headEnd/>
            <a:tailEnd/>
          </a:ln>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6" name="Rectangle 33"/>
          <p:cNvSpPr>
            <a:spLocks noChangeArrowheads="1"/>
          </p:cNvSpPr>
          <p:nvPr userDrawn="1"/>
        </p:nvSpPr>
        <p:spPr bwMode="auto">
          <a:xfrm>
            <a:off x="0" y="6254750"/>
            <a:ext cx="9144000" cy="603250"/>
          </a:xfrm>
          <a:prstGeom prst="rect">
            <a:avLst/>
          </a:prstGeom>
          <a:solidFill>
            <a:schemeClr val="bg1"/>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7" name="Picture 34" descr="logo_ppt"/>
          <p:cNvPicPr>
            <a:picLocks noChangeAspect="1" noChangeArrowheads="1"/>
          </p:cNvPicPr>
          <p:nvPr userDrawn="1"/>
        </p:nvPicPr>
        <p:blipFill>
          <a:blip r:embed="rId3" cstate="print"/>
          <a:srcRect/>
          <a:stretch>
            <a:fillRect/>
          </a:stretch>
        </p:blipFill>
        <p:spPr bwMode="auto">
          <a:xfrm>
            <a:off x="7526338" y="6400800"/>
            <a:ext cx="1508125" cy="312738"/>
          </a:xfrm>
          <a:prstGeom prst="rect">
            <a:avLst/>
          </a:prstGeom>
          <a:noFill/>
          <a:ln w="9525">
            <a:noFill/>
            <a:miter lim="800000"/>
            <a:headEnd/>
            <a:tailEnd/>
          </a:ln>
        </p:spPr>
      </p:pic>
      <p:sp>
        <p:nvSpPr>
          <p:cNvPr id="8" name="Line 37"/>
          <p:cNvSpPr>
            <a:spLocks noChangeShapeType="1"/>
          </p:cNvSpPr>
          <p:nvPr userDrawn="1"/>
        </p:nvSpPr>
        <p:spPr bwMode="auto">
          <a:xfrm>
            <a:off x="-9525" y="6253163"/>
            <a:ext cx="9144000" cy="0"/>
          </a:xfrm>
          <a:prstGeom prst="line">
            <a:avLst/>
          </a:prstGeom>
          <a:noFill/>
          <a:ln w="9525">
            <a:solidFill>
              <a:srgbClr val="666666"/>
            </a:solidFill>
            <a:round/>
            <a:headEnd/>
            <a:tailEnd/>
          </a:ln>
        </p:spPr>
        <p:txBody>
          <a:bodyPr/>
          <a:lstStyle/>
          <a:p>
            <a:pPr>
              <a:defRPr/>
            </a:pPr>
            <a:endParaRPr lang="it-IT"/>
          </a:p>
        </p:txBody>
      </p:sp>
      <p:sp>
        <p:nvSpPr>
          <p:cNvPr id="3107" name="Rectangle 35"/>
          <p:cNvSpPr>
            <a:spLocks noGrp="1" noChangeArrowheads="1"/>
          </p:cNvSpPr>
          <p:nvPr>
            <p:ph type="ctrTitle"/>
          </p:nvPr>
        </p:nvSpPr>
        <p:spPr>
          <a:xfrm>
            <a:off x="247650" y="4064000"/>
            <a:ext cx="5791200" cy="368300"/>
          </a:xfrm>
        </p:spPr>
        <p:txBody>
          <a:bodyPr lIns="0" tIns="0" rIns="0" bIns="0" anchor="t"/>
          <a:lstStyle>
            <a:lvl1pPr>
              <a:defRPr>
                <a:solidFill>
                  <a:srgbClr val="666666"/>
                </a:solidFill>
              </a:defRPr>
            </a:lvl1pPr>
          </a:lstStyle>
          <a:p>
            <a:r>
              <a:rPr lang="en-US"/>
              <a:t>Click to edit Master title style</a:t>
            </a:r>
          </a:p>
        </p:txBody>
      </p:sp>
      <p:sp>
        <p:nvSpPr>
          <p:cNvPr id="3108" name="Rectangle 36"/>
          <p:cNvSpPr>
            <a:spLocks noGrp="1" noChangeArrowheads="1"/>
          </p:cNvSpPr>
          <p:nvPr>
            <p:ph type="subTitle" idx="1"/>
          </p:nvPr>
        </p:nvSpPr>
        <p:spPr>
          <a:xfrm>
            <a:off x="247650" y="4432300"/>
            <a:ext cx="5791200" cy="304800"/>
          </a:xfrm>
        </p:spPr>
        <p:txBody>
          <a:bodyPr lIns="0" tIns="0" rIns="0" bIns="0"/>
          <a:lstStyle>
            <a:lvl1pPr marL="0" indent="0">
              <a:buFontTx/>
              <a:buNone/>
              <a:defRPr b="1"/>
            </a:lvl1pPr>
          </a:lstStyle>
          <a:p>
            <a:r>
              <a:rPr lang="en-US"/>
              <a:t>Click to edit Master subtitle style</a:t>
            </a: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AndTx" preserve="1">
  <p:cSld name="Titolo, contenuto e testo">
    <p:spTree>
      <p:nvGrpSpPr>
        <p:cNvPr id="1" name=""/>
        <p:cNvGrpSpPr/>
        <p:nvPr/>
      </p:nvGrpSpPr>
      <p:grpSpPr>
        <a:xfrm>
          <a:off x="0" y="0"/>
          <a:ext cx="0" cy="0"/>
          <a:chOff x="0" y="0"/>
          <a:chExt cx="0" cy="0"/>
        </a:xfrm>
      </p:grpSpPr>
      <p:sp>
        <p:nvSpPr>
          <p:cNvPr id="2" name="Titolo 1"/>
          <p:cNvSpPr>
            <a:spLocks noGrp="1"/>
          </p:cNvSpPr>
          <p:nvPr>
            <p:ph type="title"/>
          </p:nvPr>
        </p:nvSpPr>
        <p:spPr>
          <a:xfrm>
            <a:off x="2703513" y="612775"/>
            <a:ext cx="6440487" cy="3175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223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622800" y="1276350"/>
            <a:ext cx="3848100" cy="49704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fld id="{05B51476-A049-46A6-AE15-CBD438942F5A}" type="datetime1">
              <a:rPr lang="it-IT"/>
              <a:pPr>
                <a:defRPr/>
              </a:pPr>
              <a:t>01/10/2013</a:t>
            </a:fld>
            <a:r>
              <a:rPr lang="it-IT"/>
              <a:t>SACE - Corporate Presentation</a:t>
            </a:r>
          </a:p>
        </p:txBody>
      </p:sp>
      <p:sp>
        <p:nvSpPr>
          <p:cNvPr id="6" name="Rectangle 6"/>
          <p:cNvSpPr>
            <a:spLocks noGrp="1" noChangeArrowheads="1"/>
          </p:cNvSpPr>
          <p:nvPr>
            <p:ph type="sldNum" sz="quarter" idx="11"/>
          </p:nvPr>
        </p:nvSpPr>
        <p:spPr>
          <a:ln/>
        </p:spPr>
        <p:txBody>
          <a:bodyPr/>
          <a:lstStyle>
            <a:lvl1pPr>
              <a:defRPr/>
            </a:lvl1pPr>
          </a:lstStyle>
          <a:p>
            <a:pPr>
              <a:defRPr/>
            </a:pPr>
            <a:fld id="{4BCEE899-B3E7-4F27-A72E-D4B6E82C9DB3}"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3.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5.pn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image" Target="../media/image5.png"/><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image" Target="../media/image4.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image" Target="../media/image5.png"/><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image" Target="../media/image4.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image" Target="../media/image5.png"/><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18" Type="http://schemas.openxmlformats.org/officeDocument/2006/relationships/image" Target="../media/image1.png"/><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17" Type="http://schemas.openxmlformats.org/officeDocument/2006/relationships/theme" Target="../theme/theme8.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18" Type="http://schemas.openxmlformats.org/officeDocument/2006/relationships/image" Target="../media/image1.png"/><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theme" Target="../theme/theme9.xml"/><Relationship Id="rId2" Type="http://schemas.openxmlformats.org/officeDocument/2006/relationships/slideLayout" Target="../slideLayouts/slideLayout102.xml"/><Relationship Id="rId16" Type="http://schemas.openxmlformats.org/officeDocument/2006/relationships/slideLayout" Target="../slideLayouts/slideLayout116.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slideLayout" Target="../slideLayouts/slideLayout11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utoShape 54"/>
          <p:cNvSpPr>
            <a:spLocks noChangeAspect="1" noChangeArrowheads="1"/>
          </p:cNvSpPr>
          <p:nvPr/>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it-IT" altLang="it-IT" sz="1800" smtClean="0">
              <a:solidFill>
                <a:schemeClr val="bg1"/>
              </a:solidFill>
            </a:endParaRPr>
          </a:p>
        </p:txBody>
      </p:sp>
      <p:sp>
        <p:nvSpPr>
          <p:cNvPr id="1028" name="Rectangle 4"/>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100">
                <a:solidFill>
                  <a:schemeClr val="bg1"/>
                </a:solidFill>
                <a:latin typeface="Arial" charset="0"/>
                <a:cs typeface="+mn-cs"/>
              </a:defRPr>
            </a:lvl1pPr>
          </a:lstStyle>
          <a:p>
            <a:pPr>
              <a:defRPr/>
            </a:pPr>
            <a:r>
              <a:rPr lang="it-IT"/>
              <a:t>SACE - Corporate Presentation</a:t>
            </a:r>
            <a:endParaRPr lang="it-IT" dirty="0"/>
          </a:p>
        </p:txBody>
      </p:sp>
      <p:sp>
        <p:nvSpPr>
          <p:cNvPr id="1030" name="Rectangle 6"/>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100" b="0">
                <a:solidFill>
                  <a:schemeClr val="bg1"/>
                </a:solidFill>
                <a:latin typeface="Arial" charset="0"/>
                <a:cs typeface="+mn-cs"/>
              </a:defRPr>
            </a:lvl1pPr>
          </a:lstStyle>
          <a:p>
            <a:pPr>
              <a:defRPr/>
            </a:pPr>
            <a:fld id="{42E0E663-D077-49DB-B0A2-D6386B127E1C}" type="slidenum">
              <a:rPr lang="it-IT"/>
              <a:pPr>
                <a:defRPr/>
              </a:pPr>
              <a:t>‹N›</a:t>
            </a:fld>
            <a:endParaRPr lang="it-IT"/>
          </a:p>
        </p:txBody>
      </p:sp>
      <p:sp>
        <p:nvSpPr>
          <p:cNvPr id="1029" name="Line 15"/>
          <p:cNvSpPr>
            <a:spLocks noChangeShapeType="1"/>
          </p:cNvSpPr>
          <p:nvPr/>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sp>
        <p:nvSpPr>
          <p:cNvPr id="2" name="Rectangle 56"/>
          <p:cNvSpPr>
            <a:spLocks noGrp="1" noChangeArrowheads="1"/>
          </p:cNvSpPr>
          <p:nvPr>
            <p:ph type="body" idx="1"/>
          </p:nvPr>
        </p:nvSpPr>
        <p:spPr bwMode="auto">
          <a:xfrm>
            <a:off x="622300" y="1276350"/>
            <a:ext cx="78486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1031" name="Line 60"/>
          <p:cNvSpPr>
            <a:spLocks noChangeShapeType="1"/>
          </p:cNvSpPr>
          <p:nvPr/>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1032" name="Rectangle 62"/>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
        <p:nvSpPr>
          <p:cNvPr id="1033" name="Rectangle 58"/>
          <p:cNvSpPr>
            <a:spLocks/>
          </p:cNvSpPr>
          <p:nvPr/>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1034" name="Picture 69" descr="sace logo"/>
          <p:cNvPicPr>
            <a:picLocks noChangeAspect="1" noChangeArrowheads="1"/>
          </p:cNvPicPr>
          <p:nvPr/>
        </p:nvPicPr>
        <p:blipFill>
          <a:blip r:embed="rId16" cstate="print"/>
          <a:srcRect/>
          <a:stretch>
            <a:fillRect/>
          </a:stretch>
        </p:blipFill>
        <p:spPr bwMode="auto">
          <a:xfrm>
            <a:off x="466725" y="596900"/>
            <a:ext cx="1565275" cy="309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6573" r:id="rId1"/>
    <p:sldLayoutId id="2147486501" r:id="rId2"/>
    <p:sldLayoutId id="2147486502" r:id="rId3"/>
    <p:sldLayoutId id="2147486503" r:id="rId4"/>
    <p:sldLayoutId id="2147486504" r:id="rId5"/>
    <p:sldLayoutId id="2147486505" r:id="rId6"/>
    <p:sldLayoutId id="2147486506" r:id="rId7"/>
    <p:sldLayoutId id="2147486507" r:id="rId8"/>
    <p:sldLayoutId id="2147486508" r:id="rId9"/>
    <p:sldLayoutId id="2147486509" r:id="rId10"/>
    <p:sldLayoutId id="2147486510" r:id="rId11"/>
    <p:sldLayoutId id="2147486511" r:id="rId12"/>
    <p:sldLayoutId id="2147486574" r:id="rId13"/>
    <p:sldLayoutId id="2147486575" r:id="rId14"/>
  </p:sldLayoutIdLst>
  <p:timing>
    <p:tnLst>
      <p:par>
        <p:cTn id="1" dur="indefinite" restart="never" nodeType="tmRoot"/>
      </p:par>
    </p:tnLst>
  </p:timing>
  <p:hf hdr="0" dt="0"/>
  <p:txStyles>
    <p:titleStyle>
      <a:lvl1pPr algn="l" rtl="0" eaLnBrk="0" fontAlgn="base" hangingPunct="0">
        <a:spcBef>
          <a:spcPct val="0"/>
        </a:spcBef>
        <a:spcAft>
          <a:spcPct val="0"/>
        </a:spcAft>
        <a:defRPr sz="2200" b="1">
          <a:solidFill>
            <a:srgbClr val="666666"/>
          </a:solidFill>
          <a:latin typeface="+mj-lt"/>
          <a:ea typeface="+mj-ea"/>
          <a:cs typeface="+mj-cs"/>
        </a:defRPr>
      </a:lvl1pPr>
      <a:lvl2pPr algn="l" rtl="0" eaLnBrk="0" fontAlgn="base" hangingPunct="0">
        <a:spcBef>
          <a:spcPct val="0"/>
        </a:spcBef>
        <a:spcAft>
          <a:spcPct val="0"/>
        </a:spcAft>
        <a:defRPr sz="2200" b="1">
          <a:solidFill>
            <a:srgbClr val="666666"/>
          </a:solidFill>
          <a:latin typeface="Myriad Pro"/>
        </a:defRPr>
      </a:lvl2pPr>
      <a:lvl3pPr algn="l" rtl="0" eaLnBrk="0" fontAlgn="base" hangingPunct="0">
        <a:spcBef>
          <a:spcPct val="0"/>
        </a:spcBef>
        <a:spcAft>
          <a:spcPct val="0"/>
        </a:spcAft>
        <a:defRPr sz="2200" b="1">
          <a:solidFill>
            <a:srgbClr val="666666"/>
          </a:solidFill>
          <a:latin typeface="Myriad Pro"/>
        </a:defRPr>
      </a:lvl3pPr>
      <a:lvl4pPr algn="l" rtl="0" eaLnBrk="0" fontAlgn="base" hangingPunct="0">
        <a:spcBef>
          <a:spcPct val="0"/>
        </a:spcBef>
        <a:spcAft>
          <a:spcPct val="0"/>
        </a:spcAft>
        <a:defRPr sz="2200" b="1">
          <a:solidFill>
            <a:srgbClr val="666666"/>
          </a:solidFill>
          <a:latin typeface="Myriad Pro"/>
        </a:defRPr>
      </a:lvl4pPr>
      <a:lvl5pPr algn="l" rtl="0" eaLnBrk="0" fontAlgn="base" hangingPunct="0">
        <a:spcBef>
          <a:spcPct val="0"/>
        </a:spcBef>
        <a:spcAft>
          <a:spcPct val="0"/>
        </a:spcAft>
        <a:defRPr sz="2200" b="1">
          <a:solidFill>
            <a:srgbClr val="666666"/>
          </a:solidFill>
          <a:latin typeface="Myriad Pro"/>
        </a:defRPr>
      </a:lvl5pPr>
      <a:lvl6pPr marL="457200" algn="l" rtl="0" fontAlgn="base">
        <a:spcBef>
          <a:spcPct val="0"/>
        </a:spcBef>
        <a:spcAft>
          <a:spcPct val="0"/>
        </a:spcAft>
        <a:defRPr sz="2200" b="1">
          <a:solidFill>
            <a:srgbClr val="666666"/>
          </a:solidFill>
          <a:latin typeface="Arial" charset="0"/>
        </a:defRPr>
      </a:lvl6pPr>
      <a:lvl7pPr marL="914400" algn="l" rtl="0" fontAlgn="base">
        <a:spcBef>
          <a:spcPct val="0"/>
        </a:spcBef>
        <a:spcAft>
          <a:spcPct val="0"/>
        </a:spcAft>
        <a:defRPr sz="2200" b="1">
          <a:solidFill>
            <a:srgbClr val="666666"/>
          </a:solidFill>
          <a:latin typeface="Arial" charset="0"/>
        </a:defRPr>
      </a:lvl7pPr>
      <a:lvl8pPr marL="1371600" algn="l" rtl="0" fontAlgn="base">
        <a:spcBef>
          <a:spcPct val="0"/>
        </a:spcBef>
        <a:spcAft>
          <a:spcPct val="0"/>
        </a:spcAft>
        <a:defRPr sz="2200" b="1">
          <a:solidFill>
            <a:srgbClr val="666666"/>
          </a:solidFill>
          <a:latin typeface="Arial" charset="0"/>
        </a:defRPr>
      </a:lvl8pPr>
      <a:lvl9pPr marL="1828800" algn="l" rtl="0" fontAlgn="base">
        <a:spcBef>
          <a:spcPct val="0"/>
        </a:spcBef>
        <a:spcAft>
          <a:spcPct val="0"/>
        </a:spcAft>
        <a:defRPr sz="2200" b="1">
          <a:solidFill>
            <a:srgbClr val="666666"/>
          </a:solidFill>
          <a:latin typeface="Arial" charset="0"/>
        </a:defRPr>
      </a:lvl9pPr>
    </p:titleStyle>
    <p:bodyStyle>
      <a:lvl1pPr marL="342900" indent="-342900" algn="l" rtl="0" eaLnBrk="0" fontAlgn="base" hangingPunct="0">
        <a:spcBef>
          <a:spcPct val="20000"/>
        </a:spcBef>
        <a:spcAft>
          <a:spcPct val="0"/>
        </a:spcAft>
        <a:buClr>
          <a:srgbClr val="B30025"/>
        </a:buClr>
        <a:buChar char="•"/>
        <a:defRPr>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6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6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4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75" descr="indice"/>
          <p:cNvPicPr>
            <a:picLocks noChangeAspect="1" noChangeArrowheads="1"/>
          </p:cNvPicPr>
          <p:nvPr/>
        </p:nvPicPr>
        <p:blipFill>
          <a:blip r:embed="rId13" cstate="print"/>
          <a:srcRect/>
          <a:stretch>
            <a:fillRect/>
          </a:stretch>
        </p:blipFill>
        <p:spPr bwMode="auto">
          <a:xfrm>
            <a:off x="0" y="1047750"/>
            <a:ext cx="2451100" cy="5603875"/>
          </a:xfrm>
          <a:prstGeom prst="rect">
            <a:avLst/>
          </a:prstGeom>
          <a:noFill/>
          <a:ln w="9525">
            <a:noFill/>
            <a:miter lim="800000"/>
            <a:headEnd/>
            <a:tailEnd/>
          </a:ln>
        </p:spPr>
      </p:pic>
      <p:sp>
        <p:nvSpPr>
          <p:cNvPr id="2051" name="Line 36"/>
          <p:cNvSpPr>
            <a:spLocks noChangeShapeType="1"/>
          </p:cNvSpPr>
          <p:nvPr/>
        </p:nvSpPr>
        <p:spPr bwMode="auto">
          <a:xfrm>
            <a:off x="0" y="1042988"/>
            <a:ext cx="9144000" cy="0"/>
          </a:xfrm>
          <a:prstGeom prst="line">
            <a:avLst/>
          </a:prstGeom>
          <a:noFill/>
          <a:ln w="12700">
            <a:solidFill>
              <a:srgbClr val="B30025"/>
            </a:solidFill>
            <a:round/>
            <a:headEnd/>
            <a:tailEnd/>
          </a:ln>
        </p:spPr>
        <p:txBody>
          <a:bodyPr/>
          <a:lstStyle/>
          <a:p>
            <a:pPr>
              <a:defRPr/>
            </a:pPr>
            <a:endParaRPr lang="it-IT"/>
          </a:p>
        </p:txBody>
      </p:sp>
      <p:sp>
        <p:nvSpPr>
          <p:cNvPr id="2052" name="AutoShape 61"/>
          <p:cNvSpPr>
            <a:spLocks noChangeAspect="1" noChangeArrowheads="1"/>
          </p:cNvSpPr>
          <p:nvPr/>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it-IT" altLang="it-IT" sz="1800" smtClean="0">
              <a:solidFill>
                <a:schemeClr val="bg1"/>
              </a:solidFill>
            </a:endParaRPr>
          </a:p>
        </p:txBody>
      </p:sp>
      <p:sp>
        <p:nvSpPr>
          <p:cNvPr id="33854" name="Rectangle 62"/>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100">
                <a:solidFill>
                  <a:schemeClr val="bg1"/>
                </a:solidFill>
                <a:latin typeface="Arial" charset="0"/>
                <a:cs typeface="+mn-cs"/>
              </a:defRPr>
            </a:lvl1pPr>
          </a:lstStyle>
          <a:p>
            <a:pPr>
              <a:defRPr/>
            </a:pPr>
            <a:r>
              <a:rPr lang="it-IT"/>
              <a:t>SACE - Corporate Presentation</a:t>
            </a:r>
            <a:endParaRPr lang="it-IT" dirty="0"/>
          </a:p>
        </p:txBody>
      </p:sp>
      <p:sp>
        <p:nvSpPr>
          <p:cNvPr id="33855" name="Rectangle 63"/>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100" b="0">
                <a:solidFill>
                  <a:schemeClr val="bg1"/>
                </a:solidFill>
                <a:latin typeface="Arial" charset="0"/>
                <a:cs typeface="+mn-cs"/>
              </a:defRPr>
            </a:lvl1pPr>
          </a:lstStyle>
          <a:p>
            <a:pPr>
              <a:defRPr/>
            </a:pPr>
            <a:fld id="{3EF27FFE-D39E-4865-8591-29AFE519A9CB}" type="slidenum">
              <a:rPr lang="it-IT"/>
              <a:pPr>
                <a:defRPr/>
              </a:pPr>
              <a:t>‹N›</a:t>
            </a:fld>
            <a:endParaRPr lang="it-IT"/>
          </a:p>
        </p:txBody>
      </p:sp>
      <p:sp>
        <p:nvSpPr>
          <p:cNvPr id="2055" name="Line 64"/>
          <p:cNvSpPr>
            <a:spLocks noChangeShapeType="1"/>
          </p:cNvSpPr>
          <p:nvPr/>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sp>
        <p:nvSpPr>
          <p:cNvPr id="2056" name="Line 71"/>
          <p:cNvSpPr>
            <a:spLocks noChangeShapeType="1"/>
          </p:cNvSpPr>
          <p:nvPr/>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2057" name="Rectangle 72"/>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
        <p:nvSpPr>
          <p:cNvPr id="2058" name="Rectangle 76"/>
          <p:cNvSpPr>
            <a:spLocks/>
          </p:cNvSpPr>
          <p:nvPr/>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2059" name="Picture 77" descr="sace logo"/>
          <p:cNvPicPr>
            <a:picLocks noChangeAspect="1" noChangeArrowheads="1"/>
          </p:cNvPicPr>
          <p:nvPr/>
        </p:nvPicPr>
        <p:blipFill>
          <a:blip r:embed="rId14" cstate="print"/>
          <a:srcRect/>
          <a:stretch>
            <a:fillRect/>
          </a:stretch>
        </p:blipFill>
        <p:spPr bwMode="auto">
          <a:xfrm>
            <a:off x="466725" y="596900"/>
            <a:ext cx="1565275" cy="309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6512" r:id="rId1"/>
    <p:sldLayoutId id="2147486513" r:id="rId2"/>
    <p:sldLayoutId id="2147486514" r:id="rId3"/>
    <p:sldLayoutId id="2147486515" r:id="rId4"/>
    <p:sldLayoutId id="2147486516" r:id="rId5"/>
    <p:sldLayoutId id="2147486517" r:id="rId6"/>
    <p:sldLayoutId id="2147486518" r:id="rId7"/>
    <p:sldLayoutId id="2147486519" r:id="rId8"/>
    <p:sldLayoutId id="2147486520" r:id="rId9"/>
    <p:sldLayoutId id="2147486521" r:id="rId10"/>
    <p:sldLayoutId id="2147486522" r:id="rId11"/>
  </p:sldLayoutIdLst>
  <p:timing>
    <p:tnLst>
      <p:par>
        <p:cTn id="1" dur="indefinite" restart="never" nodeType="tmRoot"/>
      </p:par>
    </p:tnLst>
  </p:timing>
  <p:hf hdr="0" dt="0"/>
  <p:txStyles>
    <p:titleStyle>
      <a:lvl1pPr algn="l" rtl="0" eaLnBrk="0" fontAlgn="base" hangingPunct="0">
        <a:spcBef>
          <a:spcPct val="0"/>
        </a:spcBef>
        <a:spcAft>
          <a:spcPct val="0"/>
        </a:spcAft>
        <a:defRPr sz="2400" b="1">
          <a:solidFill>
            <a:schemeClr val="tx1"/>
          </a:solidFill>
          <a:latin typeface="+mj-lt"/>
          <a:ea typeface="+mj-ea"/>
          <a:cs typeface="+mj-cs"/>
        </a:defRPr>
      </a:lvl1pPr>
      <a:lvl2pPr algn="l" rtl="0" eaLnBrk="0" fontAlgn="base" hangingPunct="0">
        <a:spcBef>
          <a:spcPct val="0"/>
        </a:spcBef>
        <a:spcAft>
          <a:spcPct val="0"/>
        </a:spcAft>
        <a:defRPr sz="2400" b="1">
          <a:solidFill>
            <a:schemeClr val="tx1"/>
          </a:solidFill>
          <a:latin typeface="Arial" charset="0"/>
        </a:defRPr>
      </a:lvl2pPr>
      <a:lvl3pPr algn="l" rtl="0" eaLnBrk="0" fontAlgn="base" hangingPunct="0">
        <a:spcBef>
          <a:spcPct val="0"/>
        </a:spcBef>
        <a:spcAft>
          <a:spcPct val="0"/>
        </a:spcAft>
        <a:defRPr sz="2400" b="1">
          <a:solidFill>
            <a:schemeClr val="tx1"/>
          </a:solidFill>
          <a:latin typeface="Arial" charset="0"/>
        </a:defRPr>
      </a:lvl3pPr>
      <a:lvl4pPr algn="l" rtl="0" eaLnBrk="0" fontAlgn="base" hangingPunct="0">
        <a:spcBef>
          <a:spcPct val="0"/>
        </a:spcBef>
        <a:spcAft>
          <a:spcPct val="0"/>
        </a:spcAft>
        <a:defRPr sz="2400" b="1">
          <a:solidFill>
            <a:schemeClr val="tx1"/>
          </a:solidFill>
          <a:latin typeface="Arial" charset="0"/>
        </a:defRPr>
      </a:lvl4pPr>
      <a:lvl5pPr algn="l" rtl="0" eaLnBrk="0" fontAlgn="base" hangingPunct="0">
        <a:spcBef>
          <a:spcPct val="0"/>
        </a:spcBef>
        <a:spcAft>
          <a:spcPct val="0"/>
        </a:spcAft>
        <a:defRPr sz="2400" b="1">
          <a:solidFill>
            <a:schemeClr val="tx1"/>
          </a:solidFill>
          <a:latin typeface="Arial" charset="0"/>
        </a:defRPr>
      </a:lvl5pPr>
      <a:lvl6pPr marL="457200" algn="l" rtl="0" fontAlgn="base">
        <a:spcBef>
          <a:spcPct val="0"/>
        </a:spcBef>
        <a:spcAft>
          <a:spcPct val="0"/>
        </a:spcAft>
        <a:defRPr sz="2400" b="1">
          <a:solidFill>
            <a:schemeClr val="tx1"/>
          </a:solidFill>
          <a:latin typeface="Arial" charset="0"/>
        </a:defRPr>
      </a:lvl6pPr>
      <a:lvl7pPr marL="914400" algn="l" rtl="0" fontAlgn="base">
        <a:spcBef>
          <a:spcPct val="0"/>
        </a:spcBef>
        <a:spcAft>
          <a:spcPct val="0"/>
        </a:spcAft>
        <a:defRPr sz="2400" b="1">
          <a:solidFill>
            <a:schemeClr val="tx1"/>
          </a:solidFill>
          <a:latin typeface="Arial" charset="0"/>
        </a:defRPr>
      </a:lvl7pPr>
      <a:lvl8pPr marL="1371600" algn="l" rtl="0" fontAlgn="base">
        <a:spcBef>
          <a:spcPct val="0"/>
        </a:spcBef>
        <a:spcAft>
          <a:spcPct val="0"/>
        </a:spcAft>
        <a:defRPr sz="2400" b="1">
          <a:solidFill>
            <a:schemeClr val="tx1"/>
          </a:solidFill>
          <a:latin typeface="Arial" charset="0"/>
        </a:defRPr>
      </a:lvl8pPr>
      <a:lvl9pPr marL="1828800" algn="l" rtl="0" fontAlgn="base">
        <a:spcBef>
          <a:spcPct val="0"/>
        </a:spcBef>
        <a:spcAft>
          <a:spcPct val="0"/>
        </a:spcAft>
        <a:defRPr sz="2400" b="1">
          <a:solidFill>
            <a:schemeClr val="tx1"/>
          </a:solidFill>
          <a:latin typeface="Arial" charset="0"/>
        </a:defRPr>
      </a:lvl9pPr>
    </p:titleStyle>
    <p:bodyStyle>
      <a:lvl1pPr marL="342900" indent="-342900" algn="l" rtl="0" eaLnBrk="0" fontAlgn="base" hangingPunct="0">
        <a:spcBef>
          <a:spcPct val="20000"/>
        </a:spcBef>
        <a:spcAft>
          <a:spcPct val="0"/>
        </a:spcAft>
        <a:buClr>
          <a:srgbClr val="003366"/>
        </a:buClr>
        <a:buFont typeface="Wingdings" pitchFamily="2" charset="2"/>
        <a:buChar char="§"/>
        <a:defRPr sz="2000" b="1">
          <a:solidFill>
            <a:srgbClr val="003366"/>
          </a:solidFill>
          <a:latin typeface="+mn-lt"/>
          <a:ea typeface="+mn-ea"/>
          <a:cs typeface="+mn-cs"/>
        </a:defRPr>
      </a:lvl1pPr>
      <a:lvl2pPr marL="742950" indent="-285750" algn="l" rtl="0" eaLnBrk="0" fontAlgn="base" hangingPunct="0">
        <a:spcBef>
          <a:spcPct val="20000"/>
        </a:spcBef>
        <a:spcAft>
          <a:spcPct val="0"/>
        </a:spcAft>
        <a:buClr>
          <a:schemeClr val="bg2"/>
        </a:buClr>
        <a:buFont typeface="Wingdings" pitchFamily="2" charset="2"/>
        <a:buChar char="§"/>
        <a:defRPr b="1">
          <a:solidFill>
            <a:srgbClr val="6699FF"/>
          </a:solidFill>
          <a:latin typeface="+mn-lt"/>
        </a:defRPr>
      </a:lvl2pPr>
      <a:lvl3pPr marL="1143000" indent="-228600" algn="l" rtl="0" eaLnBrk="0" fontAlgn="base" hangingPunct="0">
        <a:spcBef>
          <a:spcPct val="20000"/>
        </a:spcBef>
        <a:spcAft>
          <a:spcPct val="0"/>
        </a:spcAft>
        <a:defRPr b="1">
          <a:solidFill>
            <a:srgbClr val="6699FF"/>
          </a:solidFill>
          <a:latin typeface="+mn-lt"/>
        </a:defRPr>
      </a:lvl3pPr>
      <a:lvl4pPr marL="1600200" indent="-228600" algn="l" rtl="0" eaLnBrk="0" fontAlgn="base" hangingPunct="0">
        <a:spcBef>
          <a:spcPct val="20000"/>
        </a:spcBef>
        <a:spcAft>
          <a:spcPct val="0"/>
        </a:spcAft>
        <a:defRPr sz="2400" b="1">
          <a:solidFill>
            <a:srgbClr val="003366"/>
          </a:solidFill>
          <a:latin typeface="+mn-lt"/>
        </a:defRPr>
      </a:lvl4pPr>
      <a:lvl5pPr marL="2057400" indent="-228600" algn="l" rtl="0" eaLnBrk="0" fontAlgn="base" hangingPunct="0">
        <a:spcBef>
          <a:spcPct val="20000"/>
        </a:spcBef>
        <a:spcAft>
          <a:spcPct val="0"/>
        </a:spcAft>
        <a:defRPr sz="2400" b="1">
          <a:solidFill>
            <a:srgbClr val="003366"/>
          </a:solidFill>
          <a:latin typeface="+mn-lt"/>
        </a:defRPr>
      </a:lvl5pPr>
      <a:lvl6pPr marL="2514600" indent="-228600" algn="l" rtl="0" fontAlgn="base">
        <a:spcBef>
          <a:spcPct val="20000"/>
        </a:spcBef>
        <a:spcAft>
          <a:spcPct val="0"/>
        </a:spcAft>
        <a:defRPr sz="2400" b="1">
          <a:solidFill>
            <a:srgbClr val="003366"/>
          </a:solidFill>
          <a:latin typeface="+mn-lt"/>
        </a:defRPr>
      </a:lvl6pPr>
      <a:lvl7pPr marL="2971800" indent="-228600" algn="l" rtl="0" fontAlgn="base">
        <a:spcBef>
          <a:spcPct val="20000"/>
        </a:spcBef>
        <a:spcAft>
          <a:spcPct val="0"/>
        </a:spcAft>
        <a:defRPr sz="2400" b="1">
          <a:solidFill>
            <a:srgbClr val="003366"/>
          </a:solidFill>
          <a:latin typeface="+mn-lt"/>
        </a:defRPr>
      </a:lvl7pPr>
      <a:lvl8pPr marL="3429000" indent="-228600" algn="l" rtl="0" fontAlgn="base">
        <a:spcBef>
          <a:spcPct val="20000"/>
        </a:spcBef>
        <a:spcAft>
          <a:spcPct val="0"/>
        </a:spcAft>
        <a:defRPr sz="2400" b="1">
          <a:solidFill>
            <a:srgbClr val="003366"/>
          </a:solidFill>
          <a:latin typeface="+mn-lt"/>
        </a:defRPr>
      </a:lvl8pPr>
      <a:lvl9pPr marL="3886200" indent="-228600" algn="l" rtl="0" fontAlgn="base">
        <a:spcBef>
          <a:spcPct val="20000"/>
        </a:spcBef>
        <a:spcAft>
          <a:spcPct val="0"/>
        </a:spcAft>
        <a:defRPr sz="2400" b="1">
          <a:solidFill>
            <a:srgbClr val="003366"/>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AutoShape 18"/>
          <p:cNvSpPr>
            <a:spLocks noChangeAspect="1" noChangeArrowheads="1"/>
          </p:cNvSpPr>
          <p:nvPr/>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it-IT" altLang="it-IT" sz="1800" smtClean="0">
              <a:solidFill>
                <a:schemeClr val="bg1"/>
              </a:solidFill>
            </a:endParaRPr>
          </a:p>
        </p:txBody>
      </p:sp>
      <p:sp>
        <p:nvSpPr>
          <p:cNvPr id="480275" name="Rectangle 19"/>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100">
                <a:solidFill>
                  <a:srgbClr val="FFFFFF"/>
                </a:solidFill>
                <a:latin typeface="Arial" charset="0"/>
                <a:cs typeface="+mn-cs"/>
              </a:defRPr>
            </a:lvl1pPr>
          </a:lstStyle>
          <a:p>
            <a:pPr>
              <a:defRPr/>
            </a:pPr>
            <a:r>
              <a:rPr lang="it-IT"/>
              <a:t>SACE - Corporate Presentation</a:t>
            </a:r>
            <a:endParaRPr lang="it-IT" dirty="0"/>
          </a:p>
        </p:txBody>
      </p:sp>
      <p:sp>
        <p:nvSpPr>
          <p:cNvPr id="480276" name="Rectangle 20"/>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100" b="0">
                <a:solidFill>
                  <a:srgbClr val="FFFFFF"/>
                </a:solidFill>
                <a:latin typeface="Arial" charset="0"/>
                <a:cs typeface="+mn-cs"/>
              </a:defRPr>
            </a:lvl1pPr>
          </a:lstStyle>
          <a:p>
            <a:pPr>
              <a:defRPr/>
            </a:pPr>
            <a:fld id="{326BAB43-43E5-4F4D-9A85-82DC46C25152}" type="slidenum">
              <a:rPr lang="it-IT"/>
              <a:pPr>
                <a:defRPr/>
              </a:pPr>
              <a:t>‹N›</a:t>
            </a:fld>
            <a:endParaRPr lang="it-IT"/>
          </a:p>
        </p:txBody>
      </p:sp>
      <p:sp>
        <p:nvSpPr>
          <p:cNvPr id="3077" name="Line 21"/>
          <p:cNvSpPr>
            <a:spLocks noChangeShapeType="1"/>
          </p:cNvSpPr>
          <p:nvPr/>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sp>
        <p:nvSpPr>
          <p:cNvPr id="3078" name="Rectangle 23"/>
          <p:cNvSpPr>
            <a:spLocks noGrp="1" noChangeArrowheads="1"/>
          </p:cNvSpPr>
          <p:nvPr>
            <p:ph type="body" idx="1"/>
          </p:nvPr>
        </p:nvSpPr>
        <p:spPr bwMode="auto">
          <a:xfrm>
            <a:off x="622300" y="1276350"/>
            <a:ext cx="78486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3079" name="Line 24"/>
          <p:cNvSpPr>
            <a:spLocks noChangeShapeType="1"/>
          </p:cNvSpPr>
          <p:nvPr/>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3080" name="Rectangle 25"/>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
        <p:nvSpPr>
          <p:cNvPr id="3081" name="Rectangle 26"/>
          <p:cNvSpPr>
            <a:spLocks/>
          </p:cNvSpPr>
          <p:nvPr/>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3082" name="Picture 27" descr="sace logo"/>
          <p:cNvPicPr>
            <a:picLocks noChangeAspect="1" noChangeArrowheads="1"/>
          </p:cNvPicPr>
          <p:nvPr/>
        </p:nvPicPr>
        <p:blipFill>
          <a:blip r:embed="rId13" cstate="print"/>
          <a:srcRect/>
          <a:stretch>
            <a:fillRect/>
          </a:stretch>
        </p:blipFill>
        <p:spPr bwMode="auto">
          <a:xfrm>
            <a:off x="466725" y="596900"/>
            <a:ext cx="1565275" cy="309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6523" r:id="rId1"/>
    <p:sldLayoutId id="2147486524" r:id="rId2"/>
    <p:sldLayoutId id="2147486525" r:id="rId3"/>
    <p:sldLayoutId id="2147486526" r:id="rId4"/>
    <p:sldLayoutId id="2147486527" r:id="rId5"/>
    <p:sldLayoutId id="2147486528" r:id="rId6"/>
    <p:sldLayoutId id="2147486529" r:id="rId7"/>
    <p:sldLayoutId id="2147486530" r:id="rId8"/>
    <p:sldLayoutId id="2147486531" r:id="rId9"/>
    <p:sldLayoutId id="2147486532" r:id="rId10"/>
    <p:sldLayoutId id="2147486533" r:id="rId11"/>
  </p:sldLayoutIdLst>
  <p:hf hdr="0" dt="0"/>
  <p:txStyles>
    <p:titleStyle>
      <a:lvl1pPr algn="l" rtl="0" eaLnBrk="0" fontAlgn="base" hangingPunct="0">
        <a:spcBef>
          <a:spcPct val="0"/>
        </a:spcBef>
        <a:spcAft>
          <a:spcPct val="0"/>
        </a:spcAft>
        <a:defRPr sz="2200" b="1">
          <a:solidFill>
            <a:srgbClr val="666666"/>
          </a:solidFill>
          <a:latin typeface="+mj-lt"/>
          <a:ea typeface="+mj-ea"/>
          <a:cs typeface="+mj-cs"/>
        </a:defRPr>
      </a:lvl1pPr>
      <a:lvl2pPr algn="l" rtl="0" eaLnBrk="0" fontAlgn="base" hangingPunct="0">
        <a:spcBef>
          <a:spcPct val="0"/>
        </a:spcBef>
        <a:spcAft>
          <a:spcPct val="0"/>
        </a:spcAft>
        <a:defRPr sz="2200" b="1">
          <a:solidFill>
            <a:srgbClr val="666666"/>
          </a:solidFill>
          <a:latin typeface="Arial" charset="0"/>
        </a:defRPr>
      </a:lvl2pPr>
      <a:lvl3pPr algn="l" rtl="0" eaLnBrk="0" fontAlgn="base" hangingPunct="0">
        <a:spcBef>
          <a:spcPct val="0"/>
        </a:spcBef>
        <a:spcAft>
          <a:spcPct val="0"/>
        </a:spcAft>
        <a:defRPr sz="2200" b="1">
          <a:solidFill>
            <a:srgbClr val="666666"/>
          </a:solidFill>
          <a:latin typeface="Arial" charset="0"/>
        </a:defRPr>
      </a:lvl3pPr>
      <a:lvl4pPr algn="l" rtl="0" eaLnBrk="0" fontAlgn="base" hangingPunct="0">
        <a:spcBef>
          <a:spcPct val="0"/>
        </a:spcBef>
        <a:spcAft>
          <a:spcPct val="0"/>
        </a:spcAft>
        <a:defRPr sz="2200" b="1">
          <a:solidFill>
            <a:srgbClr val="666666"/>
          </a:solidFill>
          <a:latin typeface="Arial" charset="0"/>
        </a:defRPr>
      </a:lvl4pPr>
      <a:lvl5pPr algn="l" rtl="0" eaLnBrk="0" fontAlgn="base" hangingPunct="0">
        <a:spcBef>
          <a:spcPct val="0"/>
        </a:spcBef>
        <a:spcAft>
          <a:spcPct val="0"/>
        </a:spcAft>
        <a:defRPr sz="2200" b="1">
          <a:solidFill>
            <a:srgbClr val="666666"/>
          </a:solidFill>
          <a:latin typeface="Arial" charset="0"/>
        </a:defRPr>
      </a:lvl5pPr>
      <a:lvl6pPr marL="457200" algn="l" rtl="0" fontAlgn="base">
        <a:spcBef>
          <a:spcPct val="0"/>
        </a:spcBef>
        <a:spcAft>
          <a:spcPct val="0"/>
        </a:spcAft>
        <a:defRPr sz="2200" b="1">
          <a:solidFill>
            <a:srgbClr val="666666"/>
          </a:solidFill>
          <a:latin typeface="Arial" charset="0"/>
        </a:defRPr>
      </a:lvl6pPr>
      <a:lvl7pPr marL="914400" algn="l" rtl="0" fontAlgn="base">
        <a:spcBef>
          <a:spcPct val="0"/>
        </a:spcBef>
        <a:spcAft>
          <a:spcPct val="0"/>
        </a:spcAft>
        <a:defRPr sz="2200" b="1">
          <a:solidFill>
            <a:srgbClr val="666666"/>
          </a:solidFill>
          <a:latin typeface="Arial" charset="0"/>
        </a:defRPr>
      </a:lvl7pPr>
      <a:lvl8pPr marL="1371600" algn="l" rtl="0" fontAlgn="base">
        <a:spcBef>
          <a:spcPct val="0"/>
        </a:spcBef>
        <a:spcAft>
          <a:spcPct val="0"/>
        </a:spcAft>
        <a:defRPr sz="2200" b="1">
          <a:solidFill>
            <a:srgbClr val="666666"/>
          </a:solidFill>
          <a:latin typeface="Arial" charset="0"/>
        </a:defRPr>
      </a:lvl8pPr>
      <a:lvl9pPr marL="1828800" algn="l" rtl="0" fontAlgn="base">
        <a:spcBef>
          <a:spcPct val="0"/>
        </a:spcBef>
        <a:spcAft>
          <a:spcPct val="0"/>
        </a:spcAft>
        <a:defRPr sz="2200" b="1">
          <a:solidFill>
            <a:srgbClr val="666666"/>
          </a:solidFill>
          <a:latin typeface="Arial" charset="0"/>
        </a:defRPr>
      </a:lvl9pPr>
    </p:titleStyle>
    <p:bodyStyle>
      <a:lvl1pPr marL="342900" indent="-342900" algn="l" rtl="0" eaLnBrk="0" fontAlgn="base" hangingPunct="0">
        <a:spcBef>
          <a:spcPct val="20000"/>
        </a:spcBef>
        <a:spcAft>
          <a:spcPct val="0"/>
        </a:spcAft>
        <a:buClr>
          <a:srgbClr val="B30025"/>
        </a:buClr>
        <a:buChar char="•"/>
        <a:defRPr>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6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6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400">
          <a:solidFill>
            <a:srgbClr val="666666"/>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60" descr="logo_fondino"/>
          <p:cNvPicPr>
            <a:picLocks noChangeAspect="1" noChangeArrowheads="1"/>
          </p:cNvPicPr>
          <p:nvPr userDrawn="1"/>
        </p:nvPicPr>
        <p:blipFill>
          <a:blip r:embed="rId14" cstate="print"/>
          <a:srcRect/>
          <a:stretch>
            <a:fillRect/>
          </a:stretch>
        </p:blipFill>
        <p:spPr bwMode="auto">
          <a:xfrm>
            <a:off x="6032500" y="3208338"/>
            <a:ext cx="3103563" cy="3349625"/>
          </a:xfrm>
          <a:prstGeom prst="rect">
            <a:avLst/>
          </a:prstGeom>
          <a:noFill/>
          <a:ln w="9525">
            <a:noFill/>
            <a:miter lim="800000"/>
            <a:headEnd/>
            <a:tailEnd/>
          </a:ln>
        </p:spPr>
      </p:pic>
      <p:sp>
        <p:nvSpPr>
          <p:cNvPr id="4099" name="AutoShape 52"/>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77" name="Rectangle 53"/>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000">
                <a:solidFill>
                  <a:srgbClr val="FFFFFF"/>
                </a:solidFill>
                <a:latin typeface="Arial" pitchFamily="34" charset="0"/>
                <a:cs typeface="+mn-cs"/>
              </a:defRPr>
            </a:lvl1pPr>
          </a:lstStyle>
          <a:p>
            <a:pPr>
              <a:defRPr/>
            </a:pPr>
            <a:endParaRPr lang="it-IT"/>
          </a:p>
        </p:txBody>
      </p:sp>
      <p:sp>
        <p:nvSpPr>
          <p:cNvPr id="1078" name="Rectangle 54"/>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000" b="0">
                <a:solidFill>
                  <a:srgbClr val="FFFFFF"/>
                </a:solidFill>
                <a:latin typeface="Arial" pitchFamily="34" charset="0"/>
                <a:cs typeface="+mn-cs"/>
              </a:defRPr>
            </a:lvl1pPr>
          </a:lstStyle>
          <a:p>
            <a:pPr>
              <a:defRPr/>
            </a:pPr>
            <a:fld id="{FC4D101A-004B-4D4F-93A0-A82285101E20}" type="slidenum">
              <a:rPr lang="it-IT"/>
              <a:pPr>
                <a:defRPr/>
              </a:pPr>
              <a:t>‹N›</a:t>
            </a:fld>
            <a:endParaRPr lang="it-IT"/>
          </a:p>
        </p:txBody>
      </p:sp>
      <p:sp>
        <p:nvSpPr>
          <p:cNvPr id="4102" name="Line 5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pic>
        <p:nvPicPr>
          <p:cNvPr id="4103" name="Picture 56" descr="logo_ppt"/>
          <p:cNvPicPr>
            <a:picLocks noChangeAspect="1" noChangeArrowheads="1"/>
          </p:cNvPicPr>
          <p:nvPr userDrawn="1"/>
        </p:nvPicPr>
        <p:blipFill>
          <a:blip r:embed="rId15" cstate="print"/>
          <a:srcRect/>
          <a:stretch>
            <a:fillRect/>
          </a:stretch>
        </p:blipFill>
        <p:spPr bwMode="auto">
          <a:xfrm>
            <a:off x="492125" y="579438"/>
            <a:ext cx="1539875" cy="319087"/>
          </a:xfrm>
          <a:prstGeom prst="rect">
            <a:avLst/>
          </a:prstGeom>
          <a:noFill/>
          <a:ln w="9525">
            <a:noFill/>
            <a:miter lim="800000"/>
            <a:headEnd/>
            <a:tailEnd/>
          </a:ln>
        </p:spPr>
      </p:pic>
      <p:sp>
        <p:nvSpPr>
          <p:cNvPr id="4104" name="Line 57"/>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4105"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sp>
        <p:nvSpPr>
          <p:cNvPr id="4106" name="Rectangle 42"/>
          <p:cNvSpPr>
            <a:spLocks noGrp="1" noChangeArrowheads="1"/>
          </p:cNvSpPr>
          <p:nvPr>
            <p:ph type="body" idx="1"/>
          </p:nvPr>
        </p:nvSpPr>
        <p:spPr bwMode="auto">
          <a:xfrm>
            <a:off x="481013" y="1308100"/>
            <a:ext cx="7670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4107" name="Rectangle 59"/>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Tree>
  </p:cSld>
  <p:clrMap bg1="lt1" tx1="dk1" bg2="lt2" tx2="dk2" accent1="accent1" accent2="accent2" accent3="accent3" accent4="accent4" accent5="accent5" accent6="accent6" hlink="hlink" folHlink="folHlink"/>
  <p:sldLayoutIdLst>
    <p:sldLayoutId id="2147486576" r:id="rId1"/>
    <p:sldLayoutId id="2147486577" r:id="rId2"/>
    <p:sldLayoutId id="2147486578" r:id="rId3"/>
    <p:sldLayoutId id="2147486579" r:id="rId4"/>
    <p:sldLayoutId id="2147486580" r:id="rId5"/>
    <p:sldLayoutId id="2147486581" r:id="rId6"/>
    <p:sldLayoutId id="2147486582" r:id="rId7"/>
    <p:sldLayoutId id="2147486583" r:id="rId8"/>
    <p:sldLayoutId id="2147486584" r:id="rId9"/>
    <p:sldLayoutId id="2147486585" r:id="rId10"/>
    <p:sldLayoutId id="2147486586" r:id="rId11"/>
    <p:sldLayoutId id="2147486587" r:id="rId12"/>
  </p:sldLayoutIdLst>
  <p:transition>
    <p:fade/>
  </p:transition>
  <p:timing>
    <p:tnLst>
      <p:par>
        <p:cTn id="1" dur="indefinite" restart="never" nodeType="tmRoot"/>
      </p:par>
    </p:tnLst>
  </p:timing>
  <p:hf hdr="0" ftr="0" dt="0"/>
  <p:txStyles>
    <p:titleStyle>
      <a:lvl1pPr algn="l" rtl="0" eaLnBrk="0" fontAlgn="base" hangingPunct="0">
        <a:spcBef>
          <a:spcPct val="0"/>
        </a:spcBef>
        <a:spcAft>
          <a:spcPct val="0"/>
        </a:spcAft>
        <a:defRPr sz="4400" b="1">
          <a:solidFill>
            <a:schemeClr val="tx1"/>
          </a:solidFill>
          <a:latin typeface="+mj-lt"/>
          <a:ea typeface="+mj-ea"/>
          <a:cs typeface="+mj-cs"/>
        </a:defRPr>
      </a:lvl1pPr>
      <a:lvl2pPr algn="l" rtl="0" eaLnBrk="0" fontAlgn="base" hangingPunct="0">
        <a:spcBef>
          <a:spcPct val="0"/>
        </a:spcBef>
        <a:spcAft>
          <a:spcPct val="0"/>
        </a:spcAft>
        <a:defRPr sz="4400" b="1">
          <a:solidFill>
            <a:schemeClr val="tx1"/>
          </a:solidFill>
          <a:latin typeface="Arial" pitchFamily="34" charset="0"/>
        </a:defRPr>
      </a:lvl2pPr>
      <a:lvl3pPr algn="l" rtl="0" eaLnBrk="0" fontAlgn="base" hangingPunct="0">
        <a:spcBef>
          <a:spcPct val="0"/>
        </a:spcBef>
        <a:spcAft>
          <a:spcPct val="0"/>
        </a:spcAft>
        <a:defRPr sz="4400" b="1">
          <a:solidFill>
            <a:schemeClr val="tx1"/>
          </a:solidFill>
          <a:latin typeface="Arial" pitchFamily="34" charset="0"/>
        </a:defRPr>
      </a:lvl3pPr>
      <a:lvl4pPr algn="l" rtl="0" eaLnBrk="0" fontAlgn="base" hangingPunct="0">
        <a:spcBef>
          <a:spcPct val="0"/>
        </a:spcBef>
        <a:spcAft>
          <a:spcPct val="0"/>
        </a:spcAft>
        <a:defRPr sz="4400" b="1">
          <a:solidFill>
            <a:schemeClr val="tx1"/>
          </a:solidFill>
          <a:latin typeface="Arial" pitchFamily="34" charset="0"/>
        </a:defRPr>
      </a:lvl4pPr>
      <a:lvl5pPr algn="l" rtl="0" eaLnBrk="0" fontAlgn="base" hangingPunct="0">
        <a:spcBef>
          <a:spcPct val="0"/>
        </a:spcBef>
        <a:spcAft>
          <a:spcPct val="0"/>
        </a:spcAft>
        <a:defRPr sz="4400" b="1">
          <a:solidFill>
            <a:schemeClr val="tx1"/>
          </a:solidFill>
          <a:latin typeface="Arial" pitchFamily="34" charset="0"/>
        </a:defRPr>
      </a:lvl5pPr>
      <a:lvl6pPr marL="457200" algn="l" rtl="0" fontAlgn="base">
        <a:spcBef>
          <a:spcPct val="0"/>
        </a:spcBef>
        <a:spcAft>
          <a:spcPct val="0"/>
        </a:spcAft>
        <a:defRPr b="1">
          <a:solidFill>
            <a:schemeClr val="tx1"/>
          </a:solidFill>
          <a:latin typeface="Arial" pitchFamily="34" charset="0"/>
        </a:defRPr>
      </a:lvl6pPr>
      <a:lvl7pPr marL="914400" algn="l" rtl="0" fontAlgn="base">
        <a:spcBef>
          <a:spcPct val="0"/>
        </a:spcBef>
        <a:spcAft>
          <a:spcPct val="0"/>
        </a:spcAft>
        <a:defRPr b="1">
          <a:solidFill>
            <a:schemeClr val="tx1"/>
          </a:solidFill>
          <a:latin typeface="Arial" pitchFamily="34" charset="0"/>
        </a:defRPr>
      </a:lvl7pPr>
      <a:lvl8pPr marL="1371600" algn="l" rtl="0" fontAlgn="base">
        <a:spcBef>
          <a:spcPct val="0"/>
        </a:spcBef>
        <a:spcAft>
          <a:spcPct val="0"/>
        </a:spcAft>
        <a:defRPr b="1">
          <a:solidFill>
            <a:schemeClr val="tx1"/>
          </a:solidFill>
          <a:latin typeface="Arial" pitchFamily="34" charset="0"/>
        </a:defRPr>
      </a:lvl8pPr>
      <a:lvl9pPr marL="1828800" algn="l" rtl="0" fontAlgn="base">
        <a:spcBef>
          <a:spcPct val="0"/>
        </a:spcBef>
        <a:spcAft>
          <a:spcPct val="0"/>
        </a:spcAft>
        <a:defRPr b="1">
          <a:solidFill>
            <a:schemeClr val="tx1"/>
          </a:solidFill>
          <a:latin typeface="Arial" pitchFamily="34" charset="0"/>
        </a:defRPr>
      </a:lvl9pPr>
    </p:titleStyle>
    <p:bodyStyle>
      <a:lvl1pPr marL="342900" indent="-342900" algn="l" rtl="0" eaLnBrk="0" fontAlgn="base" hangingPunct="0">
        <a:spcBef>
          <a:spcPct val="20000"/>
        </a:spcBef>
        <a:spcAft>
          <a:spcPct val="0"/>
        </a:spcAft>
        <a:buClr>
          <a:srgbClr val="B30025"/>
        </a:buClr>
        <a:buChar char="•"/>
        <a:defRPr sz="1400">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4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2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2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60" descr="logo_fondino"/>
          <p:cNvPicPr>
            <a:picLocks noChangeAspect="1" noChangeArrowheads="1"/>
          </p:cNvPicPr>
          <p:nvPr userDrawn="1"/>
        </p:nvPicPr>
        <p:blipFill>
          <a:blip r:embed="rId14" cstate="print"/>
          <a:srcRect/>
          <a:stretch>
            <a:fillRect/>
          </a:stretch>
        </p:blipFill>
        <p:spPr bwMode="auto">
          <a:xfrm>
            <a:off x="6032500" y="3208338"/>
            <a:ext cx="3103563" cy="3349625"/>
          </a:xfrm>
          <a:prstGeom prst="rect">
            <a:avLst/>
          </a:prstGeom>
          <a:noFill/>
          <a:ln w="9525">
            <a:noFill/>
            <a:miter lim="800000"/>
            <a:headEnd/>
            <a:tailEnd/>
          </a:ln>
        </p:spPr>
      </p:pic>
      <p:sp>
        <p:nvSpPr>
          <p:cNvPr id="5123" name="AutoShape 52"/>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77" name="Rectangle 53"/>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000">
                <a:solidFill>
                  <a:srgbClr val="FFFFFF"/>
                </a:solidFill>
                <a:latin typeface="Arial" pitchFamily="34" charset="0"/>
                <a:cs typeface="+mn-cs"/>
              </a:defRPr>
            </a:lvl1pPr>
          </a:lstStyle>
          <a:p>
            <a:pPr>
              <a:defRPr/>
            </a:pPr>
            <a:endParaRPr lang="it-IT"/>
          </a:p>
        </p:txBody>
      </p:sp>
      <p:sp>
        <p:nvSpPr>
          <p:cNvPr id="1078" name="Rectangle 54"/>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000" b="0">
                <a:solidFill>
                  <a:srgbClr val="FFFFFF"/>
                </a:solidFill>
                <a:latin typeface="Arial" pitchFamily="34" charset="0"/>
                <a:cs typeface="+mn-cs"/>
              </a:defRPr>
            </a:lvl1pPr>
          </a:lstStyle>
          <a:p>
            <a:pPr>
              <a:defRPr/>
            </a:pPr>
            <a:fld id="{E24B5096-A382-494B-88CA-73F2B48AC1F6}" type="slidenum">
              <a:rPr lang="it-IT"/>
              <a:pPr>
                <a:defRPr/>
              </a:pPr>
              <a:t>‹N›</a:t>
            </a:fld>
            <a:endParaRPr lang="it-IT"/>
          </a:p>
        </p:txBody>
      </p:sp>
      <p:sp>
        <p:nvSpPr>
          <p:cNvPr id="5126" name="Line 5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pic>
        <p:nvPicPr>
          <p:cNvPr id="5127" name="Picture 56" descr="logo_ppt"/>
          <p:cNvPicPr>
            <a:picLocks noChangeAspect="1" noChangeArrowheads="1"/>
          </p:cNvPicPr>
          <p:nvPr userDrawn="1"/>
        </p:nvPicPr>
        <p:blipFill>
          <a:blip r:embed="rId15" cstate="print"/>
          <a:srcRect/>
          <a:stretch>
            <a:fillRect/>
          </a:stretch>
        </p:blipFill>
        <p:spPr bwMode="auto">
          <a:xfrm>
            <a:off x="492125" y="579438"/>
            <a:ext cx="1539875" cy="319087"/>
          </a:xfrm>
          <a:prstGeom prst="rect">
            <a:avLst/>
          </a:prstGeom>
          <a:noFill/>
          <a:ln w="9525">
            <a:noFill/>
            <a:miter lim="800000"/>
            <a:headEnd/>
            <a:tailEnd/>
          </a:ln>
        </p:spPr>
      </p:pic>
      <p:sp>
        <p:nvSpPr>
          <p:cNvPr id="5128" name="Line 57"/>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5129"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sp>
        <p:nvSpPr>
          <p:cNvPr id="5130" name="Rectangle 42"/>
          <p:cNvSpPr>
            <a:spLocks noGrp="1" noChangeArrowheads="1"/>
          </p:cNvSpPr>
          <p:nvPr>
            <p:ph type="body" idx="1"/>
          </p:nvPr>
        </p:nvSpPr>
        <p:spPr bwMode="auto">
          <a:xfrm>
            <a:off x="481013" y="1308100"/>
            <a:ext cx="7670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5131" name="Rectangle 59"/>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Tree>
  </p:cSld>
  <p:clrMap bg1="lt1" tx1="dk1" bg2="lt2" tx2="dk2" accent1="accent1" accent2="accent2" accent3="accent3" accent4="accent4" accent5="accent5" accent6="accent6" hlink="hlink" folHlink="folHlink"/>
  <p:sldLayoutIdLst>
    <p:sldLayoutId id="2147486588" r:id="rId1"/>
    <p:sldLayoutId id="2147486589" r:id="rId2"/>
    <p:sldLayoutId id="2147486590" r:id="rId3"/>
    <p:sldLayoutId id="2147486591" r:id="rId4"/>
    <p:sldLayoutId id="2147486592" r:id="rId5"/>
    <p:sldLayoutId id="2147486593" r:id="rId6"/>
    <p:sldLayoutId id="2147486594" r:id="rId7"/>
    <p:sldLayoutId id="2147486595" r:id="rId8"/>
    <p:sldLayoutId id="2147486596" r:id="rId9"/>
    <p:sldLayoutId id="2147486597" r:id="rId10"/>
    <p:sldLayoutId id="2147486598" r:id="rId11"/>
    <p:sldLayoutId id="2147486599" r:id="rId12"/>
  </p:sldLayoutIdLst>
  <p:transition>
    <p:fade/>
  </p:transition>
  <p:timing>
    <p:tnLst>
      <p:par>
        <p:cTn id="1" dur="indefinite" restart="never" nodeType="tmRoot"/>
      </p:par>
    </p:tnLst>
  </p:timing>
  <p:hf hdr="0" ftr="0" dt="0"/>
  <p:txStyles>
    <p:titleStyle>
      <a:lvl1pPr algn="l" rtl="0" eaLnBrk="0" fontAlgn="base" hangingPunct="0">
        <a:spcBef>
          <a:spcPct val="0"/>
        </a:spcBef>
        <a:spcAft>
          <a:spcPct val="0"/>
        </a:spcAft>
        <a:defRPr sz="4400" b="1">
          <a:solidFill>
            <a:schemeClr val="tx1"/>
          </a:solidFill>
          <a:latin typeface="+mj-lt"/>
          <a:ea typeface="+mj-ea"/>
          <a:cs typeface="+mj-cs"/>
        </a:defRPr>
      </a:lvl1pPr>
      <a:lvl2pPr algn="l" rtl="0" eaLnBrk="0" fontAlgn="base" hangingPunct="0">
        <a:spcBef>
          <a:spcPct val="0"/>
        </a:spcBef>
        <a:spcAft>
          <a:spcPct val="0"/>
        </a:spcAft>
        <a:defRPr sz="4400" b="1">
          <a:solidFill>
            <a:schemeClr val="tx1"/>
          </a:solidFill>
          <a:latin typeface="Arial" pitchFamily="34" charset="0"/>
        </a:defRPr>
      </a:lvl2pPr>
      <a:lvl3pPr algn="l" rtl="0" eaLnBrk="0" fontAlgn="base" hangingPunct="0">
        <a:spcBef>
          <a:spcPct val="0"/>
        </a:spcBef>
        <a:spcAft>
          <a:spcPct val="0"/>
        </a:spcAft>
        <a:defRPr sz="4400" b="1">
          <a:solidFill>
            <a:schemeClr val="tx1"/>
          </a:solidFill>
          <a:latin typeface="Arial" pitchFamily="34" charset="0"/>
        </a:defRPr>
      </a:lvl3pPr>
      <a:lvl4pPr algn="l" rtl="0" eaLnBrk="0" fontAlgn="base" hangingPunct="0">
        <a:spcBef>
          <a:spcPct val="0"/>
        </a:spcBef>
        <a:spcAft>
          <a:spcPct val="0"/>
        </a:spcAft>
        <a:defRPr sz="4400" b="1">
          <a:solidFill>
            <a:schemeClr val="tx1"/>
          </a:solidFill>
          <a:latin typeface="Arial" pitchFamily="34" charset="0"/>
        </a:defRPr>
      </a:lvl4pPr>
      <a:lvl5pPr algn="l" rtl="0" eaLnBrk="0" fontAlgn="base" hangingPunct="0">
        <a:spcBef>
          <a:spcPct val="0"/>
        </a:spcBef>
        <a:spcAft>
          <a:spcPct val="0"/>
        </a:spcAft>
        <a:defRPr sz="4400" b="1">
          <a:solidFill>
            <a:schemeClr val="tx1"/>
          </a:solidFill>
          <a:latin typeface="Arial" pitchFamily="34" charset="0"/>
        </a:defRPr>
      </a:lvl5pPr>
      <a:lvl6pPr marL="457200" algn="l" rtl="0" fontAlgn="base">
        <a:spcBef>
          <a:spcPct val="0"/>
        </a:spcBef>
        <a:spcAft>
          <a:spcPct val="0"/>
        </a:spcAft>
        <a:defRPr b="1">
          <a:solidFill>
            <a:schemeClr val="tx1"/>
          </a:solidFill>
          <a:latin typeface="Arial" pitchFamily="34" charset="0"/>
        </a:defRPr>
      </a:lvl6pPr>
      <a:lvl7pPr marL="914400" algn="l" rtl="0" fontAlgn="base">
        <a:spcBef>
          <a:spcPct val="0"/>
        </a:spcBef>
        <a:spcAft>
          <a:spcPct val="0"/>
        </a:spcAft>
        <a:defRPr b="1">
          <a:solidFill>
            <a:schemeClr val="tx1"/>
          </a:solidFill>
          <a:latin typeface="Arial" pitchFamily="34" charset="0"/>
        </a:defRPr>
      </a:lvl7pPr>
      <a:lvl8pPr marL="1371600" algn="l" rtl="0" fontAlgn="base">
        <a:spcBef>
          <a:spcPct val="0"/>
        </a:spcBef>
        <a:spcAft>
          <a:spcPct val="0"/>
        </a:spcAft>
        <a:defRPr b="1">
          <a:solidFill>
            <a:schemeClr val="tx1"/>
          </a:solidFill>
          <a:latin typeface="Arial" pitchFamily="34" charset="0"/>
        </a:defRPr>
      </a:lvl8pPr>
      <a:lvl9pPr marL="1828800" algn="l" rtl="0" fontAlgn="base">
        <a:spcBef>
          <a:spcPct val="0"/>
        </a:spcBef>
        <a:spcAft>
          <a:spcPct val="0"/>
        </a:spcAft>
        <a:defRPr b="1">
          <a:solidFill>
            <a:schemeClr val="tx1"/>
          </a:solidFill>
          <a:latin typeface="Arial" pitchFamily="34" charset="0"/>
        </a:defRPr>
      </a:lvl9pPr>
    </p:titleStyle>
    <p:bodyStyle>
      <a:lvl1pPr marL="342900" indent="-342900" algn="l" rtl="0" eaLnBrk="0" fontAlgn="base" hangingPunct="0">
        <a:spcBef>
          <a:spcPct val="20000"/>
        </a:spcBef>
        <a:spcAft>
          <a:spcPct val="0"/>
        </a:spcAft>
        <a:buClr>
          <a:srgbClr val="B30025"/>
        </a:buClr>
        <a:buChar char="•"/>
        <a:defRPr sz="1400">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4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2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2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60" descr="logo_fondino"/>
          <p:cNvPicPr>
            <a:picLocks noChangeAspect="1" noChangeArrowheads="1"/>
          </p:cNvPicPr>
          <p:nvPr userDrawn="1"/>
        </p:nvPicPr>
        <p:blipFill>
          <a:blip r:embed="rId14" cstate="print"/>
          <a:srcRect/>
          <a:stretch>
            <a:fillRect/>
          </a:stretch>
        </p:blipFill>
        <p:spPr bwMode="auto">
          <a:xfrm>
            <a:off x="6032500" y="3208338"/>
            <a:ext cx="3103563" cy="3349625"/>
          </a:xfrm>
          <a:prstGeom prst="rect">
            <a:avLst/>
          </a:prstGeom>
          <a:noFill/>
          <a:ln w="9525">
            <a:noFill/>
            <a:miter lim="800000"/>
            <a:headEnd/>
            <a:tailEnd/>
          </a:ln>
        </p:spPr>
      </p:pic>
      <p:sp>
        <p:nvSpPr>
          <p:cNvPr id="6147" name="AutoShape 52"/>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77" name="Rectangle 53"/>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000">
                <a:solidFill>
                  <a:srgbClr val="FFFFFF"/>
                </a:solidFill>
                <a:latin typeface="Arial" pitchFamily="34" charset="0"/>
                <a:cs typeface="+mn-cs"/>
              </a:defRPr>
            </a:lvl1pPr>
          </a:lstStyle>
          <a:p>
            <a:pPr>
              <a:defRPr/>
            </a:pPr>
            <a:endParaRPr lang="it-IT"/>
          </a:p>
        </p:txBody>
      </p:sp>
      <p:sp>
        <p:nvSpPr>
          <p:cNvPr id="1078" name="Rectangle 54"/>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000" b="0">
                <a:solidFill>
                  <a:srgbClr val="FFFFFF"/>
                </a:solidFill>
                <a:latin typeface="Arial" pitchFamily="34" charset="0"/>
                <a:cs typeface="+mn-cs"/>
              </a:defRPr>
            </a:lvl1pPr>
          </a:lstStyle>
          <a:p>
            <a:pPr>
              <a:defRPr/>
            </a:pPr>
            <a:fld id="{0FECF275-9CB0-4E22-BCEC-F9CCC8ABAB1F}" type="slidenum">
              <a:rPr lang="it-IT"/>
              <a:pPr>
                <a:defRPr/>
              </a:pPr>
              <a:t>‹N›</a:t>
            </a:fld>
            <a:endParaRPr lang="it-IT"/>
          </a:p>
        </p:txBody>
      </p:sp>
      <p:sp>
        <p:nvSpPr>
          <p:cNvPr id="6150" name="Line 5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pic>
        <p:nvPicPr>
          <p:cNvPr id="6151" name="Picture 56" descr="logo_ppt"/>
          <p:cNvPicPr>
            <a:picLocks noChangeAspect="1" noChangeArrowheads="1"/>
          </p:cNvPicPr>
          <p:nvPr userDrawn="1"/>
        </p:nvPicPr>
        <p:blipFill>
          <a:blip r:embed="rId15" cstate="print"/>
          <a:srcRect/>
          <a:stretch>
            <a:fillRect/>
          </a:stretch>
        </p:blipFill>
        <p:spPr bwMode="auto">
          <a:xfrm>
            <a:off x="492125" y="579438"/>
            <a:ext cx="1539875" cy="319087"/>
          </a:xfrm>
          <a:prstGeom prst="rect">
            <a:avLst/>
          </a:prstGeom>
          <a:noFill/>
          <a:ln w="9525">
            <a:noFill/>
            <a:miter lim="800000"/>
            <a:headEnd/>
            <a:tailEnd/>
          </a:ln>
        </p:spPr>
      </p:pic>
      <p:sp>
        <p:nvSpPr>
          <p:cNvPr id="6152" name="Line 57"/>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6153"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sp>
        <p:nvSpPr>
          <p:cNvPr id="6154" name="Rectangle 42"/>
          <p:cNvSpPr>
            <a:spLocks noGrp="1" noChangeArrowheads="1"/>
          </p:cNvSpPr>
          <p:nvPr>
            <p:ph type="body" idx="1"/>
          </p:nvPr>
        </p:nvSpPr>
        <p:spPr bwMode="auto">
          <a:xfrm>
            <a:off x="481013" y="1308100"/>
            <a:ext cx="7670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6155" name="Rectangle 59"/>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Tree>
  </p:cSld>
  <p:clrMap bg1="lt1" tx1="dk1" bg2="lt2" tx2="dk2" accent1="accent1" accent2="accent2" accent3="accent3" accent4="accent4" accent5="accent5" accent6="accent6" hlink="hlink" folHlink="folHlink"/>
  <p:sldLayoutIdLst>
    <p:sldLayoutId id="2147486600" r:id="rId1"/>
    <p:sldLayoutId id="2147486601" r:id="rId2"/>
    <p:sldLayoutId id="2147486602" r:id="rId3"/>
    <p:sldLayoutId id="2147486603" r:id="rId4"/>
    <p:sldLayoutId id="2147486604" r:id="rId5"/>
    <p:sldLayoutId id="2147486605" r:id="rId6"/>
    <p:sldLayoutId id="2147486606" r:id="rId7"/>
    <p:sldLayoutId id="2147486607" r:id="rId8"/>
    <p:sldLayoutId id="2147486608" r:id="rId9"/>
    <p:sldLayoutId id="2147486609" r:id="rId10"/>
    <p:sldLayoutId id="2147486610" r:id="rId11"/>
    <p:sldLayoutId id="2147486611" r:id="rId12"/>
  </p:sldLayoutIdLst>
  <p:transition>
    <p:fade/>
  </p:transition>
  <p:timing>
    <p:tnLst>
      <p:par>
        <p:cTn id="1" dur="indefinite" restart="never" nodeType="tmRoot"/>
      </p:par>
    </p:tnLst>
  </p:timing>
  <p:hf hdr="0" ftr="0" dt="0"/>
  <p:txStyles>
    <p:titleStyle>
      <a:lvl1pPr algn="l" rtl="0" eaLnBrk="0" fontAlgn="base" hangingPunct="0">
        <a:spcBef>
          <a:spcPct val="0"/>
        </a:spcBef>
        <a:spcAft>
          <a:spcPct val="0"/>
        </a:spcAft>
        <a:defRPr sz="4400" b="1">
          <a:solidFill>
            <a:schemeClr val="tx1"/>
          </a:solidFill>
          <a:latin typeface="+mj-lt"/>
          <a:ea typeface="+mj-ea"/>
          <a:cs typeface="+mj-cs"/>
        </a:defRPr>
      </a:lvl1pPr>
      <a:lvl2pPr algn="l" rtl="0" eaLnBrk="0" fontAlgn="base" hangingPunct="0">
        <a:spcBef>
          <a:spcPct val="0"/>
        </a:spcBef>
        <a:spcAft>
          <a:spcPct val="0"/>
        </a:spcAft>
        <a:defRPr sz="4400" b="1">
          <a:solidFill>
            <a:schemeClr val="tx1"/>
          </a:solidFill>
          <a:latin typeface="Arial" pitchFamily="34" charset="0"/>
        </a:defRPr>
      </a:lvl2pPr>
      <a:lvl3pPr algn="l" rtl="0" eaLnBrk="0" fontAlgn="base" hangingPunct="0">
        <a:spcBef>
          <a:spcPct val="0"/>
        </a:spcBef>
        <a:spcAft>
          <a:spcPct val="0"/>
        </a:spcAft>
        <a:defRPr sz="4400" b="1">
          <a:solidFill>
            <a:schemeClr val="tx1"/>
          </a:solidFill>
          <a:latin typeface="Arial" pitchFamily="34" charset="0"/>
        </a:defRPr>
      </a:lvl3pPr>
      <a:lvl4pPr algn="l" rtl="0" eaLnBrk="0" fontAlgn="base" hangingPunct="0">
        <a:spcBef>
          <a:spcPct val="0"/>
        </a:spcBef>
        <a:spcAft>
          <a:spcPct val="0"/>
        </a:spcAft>
        <a:defRPr sz="4400" b="1">
          <a:solidFill>
            <a:schemeClr val="tx1"/>
          </a:solidFill>
          <a:latin typeface="Arial" pitchFamily="34" charset="0"/>
        </a:defRPr>
      </a:lvl4pPr>
      <a:lvl5pPr algn="l" rtl="0" eaLnBrk="0" fontAlgn="base" hangingPunct="0">
        <a:spcBef>
          <a:spcPct val="0"/>
        </a:spcBef>
        <a:spcAft>
          <a:spcPct val="0"/>
        </a:spcAft>
        <a:defRPr sz="4400" b="1">
          <a:solidFill>
            <a:schemeClr val="tx1"/>
          </a:solidFill>
          <a:latin typeface="Arial" pitchFamily="34" charset="0"/>
        </a:defRPr>
      </a:lvl5pPr>
      <a:lvl6pPr marL="457200" algn="l" rtl="0" fontAlgn="base">
        <a:spcBef>
          <a:spcPct val="0"/>
        </a:spcBef>
        <a:spcAft>
          <a:spcPct val="0"/>
        </a:spcAft>
        <a:defRPr b="1">
          <a:solidFill>
            <a:schemeClr val="tx1"/>
          </a:solidFill>
          <a:latin typeface="Arial" pitchFamily="34" charset="0"/>
        </a:defRPr>
      </a:lvl6pPr>
      <a:lvl7pPr marL="914400" algn="l" rtl="0" fontAlgn="base">
        <a:spcBef>
          <a:spcPct val="0"/>
        </a:spcBef>
        <a:spcAft>
          <a:spcPct val="0"/>
        </a:spcAft>
        <a:defRPr b="1">
          <a:solidFill>
            <a:schemeClr val="tx1"/>
          </a:solidFill>
          <a:latin typeface="Arial" pitchFamily="34" charset="0"/>
        </a:defRPr>
      </a:lvl7pPr>
      <a:lvl8pPr marL="1371600" algn="l" rtl="0" fontAlgn="base">
        <a:spcBef>
          <a:spcPct val="0"/>
        </a:spcBef>
        <a:spcAft>
          <a:spcPct val="0"/>
        </a:spcAft>
        <a:defRPr b="1">
          <a:solidFill>
            <a:schemeClr val="tx1"/>
          </a:solidFill>
          <a:latin typeface="Arial" pitchFamily="34" charset="0"/>
        </a:defRPr>
      </a:lvl8pPr>
      <a:lvl9pPr marL="1828800" algn="l" rtl="0" fontAlgn="base">
        <a:spcBef>
          <a:spcPct val="0"/>
        </a:spcBef>
        <a:spcAft>
          <a:spcPct val="0"/>
        </a:spcAft>
        <a:defRPr b="1">
          <a:solidFill>
            <a:schemeClr val="tx1"/>
          </a:solidFill>
          <a:latin typeface="Arial" pitchFamily="34" charset="0"/>
        </a:defRPr>
      </a:lvl9pPr>
    </p:titleStyle>
    <p:bodyStyle>
      <a:lvl1pPr marL="342900" indent="-342900" algn="l" rtl="0" eaLnBrk="0" fontAlgn="base" hangingPunct="0">
        <a:spcBef>
          <a:spcPct val="20000"/>
        </a:spcBef>
        <a:spcAft>
          <a:spcPct val="0"/>
        </a:spcAft>
        <a:buClr>
          <a:srgbClr val="B30025"/>
        </a:buClr>
        <a:buChar char="•"/>
        <a:defRPr sz="1400">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4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2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2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60" descr="logo_fondino"/>
          <p:cNvPicPr>
            <a:picLocks noChangeAspect="1" noChangeArrowheads="1"/>
          </p:cNvPicPr>
          <p:nvPr userDrawn="1"/>
        </p:nvPicPr>
        <p:blipFill>
          <a:blip r:embed="rId14" cstate="print"/>
          <a:srcRect/>
          <a:stretch>
            <a:fillRect/>
          </a:stretch>
        </p:blipFill>
        <p:spPr bwMode="auto">
          <a:xfrm>
            <a:off x="6032500" y="3208338"/>
            <a:ext cx="3103563" cy="3349625"/>
          </a:xfrm>
          <a:prstGeom prst="rect">
            <a:avLst/>
          </a:prstGeom>
          <a:noFill/>
          <a:ln w="9525">
            <a:noFill/>
            <a:miter lim="800000"/>
            <a:headEnd/>
            <a:tailEnd/>
          </a:ln>
        </p:spPr>
      </p:pic>
      <p:sp>
        <p:nvSpPr>
          <p:cNvPr id="7171" name="AutoShape 52"/>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77" name="Rectangle 53"/>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000">
                <a:solidFill>
                  <a:srgbClr val="FFFFFF"/>
                </a:solidFill>
                <a:latin typeface="Arial" pitchFamily="34" charset="0"/>
                <a:cs typeface="+mn-cs"/>
              </a:defRPr>
            </a:lvl1pPr>
          </a:lstStyle>
          <a:p>
            <a:pPr>
              <a:defRPr/>
            </a:pPr>
            <a:endParaRPr lang="it-IT"/>
          </a:p>
        </p:txBody>
      </p:sp>
      <p:sp>
        <p:nvSpPr>
          <p:cNvPr id="1078" name="Rectangle 54"/>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000" b="0">
                <a:solidFill>
                  <a:srgbClr val="FFFFFF"/>
                </a:solidFill>
                <a:latin typeface="Arial" pitchFamily="34" charset="0"/>
                <a:cs typeface="+mn-cs"/>
              </a:defRPr>
            </a:lvl1pPr>
          </a:lstStyle>
          <a:p>
            <a:pPr>
              <a:defRPr/>
            </a:pPr>
            <a:fld id="{B7867E3A-7783-47A3-B071-8FEDE01DA041}" type="slidenum">
              <a:rPr lang="it-IT"/>
              <a:pPr>
                <a:defRPr/>
              </a:pPr>
              <a:t>‹N›</a:t>
            </a:fld>
            <a:endParaRPr lang="it-IT"/>
          </a:p>
        </p:txBody>
      </p:sp>
      <p:sp>
        <p:nvSpPr>
          <p:cNvPr id="7174" name="Line 5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pic>
        <p:nvPicPr>
          <p:cNvPr id="7175" name="Picture 56" descr="logo_ppt"/>
          <p:cNvPicPr>
            <a:picLocks noChangeAspect="1" noChangeArrowheads="1"/>
          </p:cNvPicPr>
          <p:nvPr userDrawn="1"/>
        </p:nvPicPr>
        <p:blipFill>
          <a:blip r:embed="rId15" cstate="print"/>
          <a:srcRect/>
          <a:stretch>
            <a:fillRect/>
          </a:stretch>
        </p:blipFill>
        <p:spPr bwMode="auto">
          <a:xfrm>
            <a:off x="492125" y="579438"/>
            <a:ext cx="1539875" cy="319087"/>
          </a:xfrm>
          <a:prstGeom prst="rect">
            <a:avLst/>
          </a:prstGeom>
          <a:noFill/>
          <a:ln w="9525">
            <a:noFill/>
            <a:miter lim="800000"/>
            <a:headEnd/>
            <a:tailEnd/>
          </a:ln>
        </p:spPr>
      </p:pic>
      <p:sp>
        <p:nvSpPr>
          <p:cNvPr id="7176" name="Line 57"/>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7177"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r" eaLnBrk="1" hangingPunct="1">
              <a:spcBef>
                <a:spcPct val="20000"/>
              </a:spcBef>
              <a:buClr>
                <a:srgbClr val="262640"/>
              </a:buClr>
              <a:buFont typeface="Wingdings" pitchFamily="2" charset="2"/>
              <a:buNone/>
              <a:defRPr/>
            </a:pPr>
            <a:endParaRPr lang="it-IT" altLang="it-IT" smtClean="0"/>
          </a:p>
        </p:txBody>
      </p:sp>
      <p:sp>
        <p:nvSpPr>
          <p:cNvPr id="7178" name="Rectangle 42"/>
          <p:cNvSpPr>
            <a:spLocks noGrp="1" noChangeArrowheads="1"/>
          </p:cNvSpPr>
          <p:nvPr>
            <p:ph type="body" idx="1"/>
          </p:nvPr>
        </p:nvSpPr>
        <p:spPr bwMode="auto">
          <a:xfrm>
            <a:off x="481013" y="1308100"/>
            <a:ext cx="76708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7179" name="Rectangle 59"/>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Tree>
  </p:cSld>
  <p:clrMap bg1="lt1" tx1="dk1" bg2="lt2" tx2="dk2" accent1="accent1" accent2="accent2" accent3="accent3" accent4="accent4" accent5="accent5" accent6="accent6" hlink="hlink" folHlink="folHlink"/>
  <p:sldLayoutIdLst>
    <p:sldLayoutId id="2147486612" r:id="rId1"/>
    <p:sldLayoutId id="2147486534" r:id="rId2"/>
    <p:sldLayoutId id="2147486535" r:id="rId3"/>
    <p:sldLayoutId id="2147486536" r:id="rId4"/>
    <p:sldLayoutId id="2147486537" r:id="rId5"/>
    <p:sldLayoutId id="2147486538" r:id="rId6"/>
    <p:sldLayoutId id="2147486539" r:id="rId7"/>
    <p:sldLayoutId id="2147486540" r:id="rId8"/>
    <p:sldLayoutId id="2147486541" r:id="rId9"/>
    <p:sldLayoutId id="2147486542" r:id="rId10"/>
    <p:sldLayoutId id="2147486543" r:id="rId11"/>
    <p:sldLayoutId id="2147486544" r:id="rId12"/>
  </p:sldLayoutIdLst>
  <p:transition>
    <p:fade/>
  </p:transition>
  <p:timing>
    <p:tnLst>
      <p:par>
        <p:cTn id="1" dur="indefinite" restart="never" nodeType="tmRoot"/>
      </p:par>
    </p:tnLst>
  </p:timing>
  <p:hf hdr="0" ftr="0" dt="0"/>
  <p:txStyles>
    <p:titleStyle>
      <a:lvl1pPr algn="l" rtl="0" eaLnBrk="0" fontAlgn="base" hangingPunct="0">
        <a:spcBef>
          <a:spcPct val="0"/>
        </a:spcBef>
        <a:spcAft>
          <a:spcPct val="0"/>
        </a:spcAft>
        <a:defRPr sz="4400" b="1">
          <a:solidFill>
            <a:schemeClr val="tx1"/>
          </a:solidFill>
          <a:latin typeface="+mj-lt"/>
          <a:ea typeface="+mj-ea"/>
          <a:cs typeface="+mj-cs"/>
        </a:defRPr>
      </a:lvl1pPr>
      <a:lvl2pPr algn="l" rtl="0" eaLnBrk="0" fontAlgn="base" hangingPunct="0">
        <a:spcBef>
          <a:spcPct val="0"/>
        </a:spcBef>
        <a:spcAft>
          <a:spcPct val="0"/>
        </a:spcAft>
        <a:defRPr sz="4400" b="1">
          <a:solidFill>
            <a:schemeClr val="tx1"/>
          </a:solidFill>
          <a:latin typeface="Arial" pitchFamily="34" charset="0"/>
        </a:defRPr>
      </a:lvl2pPr>
      <a:lvl3pPr algn="l" rtl="0" eaLnBrk="0" fontAlgn="base" hangingPunct="0">
        <a:spcBef>
          <a:spcPct val="0"/>
        </a:spcBef>
        <a:spcAft>
          <a:spcPct val="0"/>
        </a:spcAft>
        <a:defRPr sz="4400" b="1">
          <a:solidFill>
            <a:schemeClr val="tx1"/>
          </a:solidFill>
          <a:latin typeface="Arial" pitchFamily="34" charset="0"/>
        </a:defRPr>
      </a:lvl3pPr>
      <a:lvl4pPr algn="l" rtl="0" eaLnBrk="0" fontAlgn="base" hangingPunct="0">
        <a:spcBef>
          <a:spcPct val="0"/>
        </a:spcBef>
        <a:spcAft>
          <a:spcPct val="0"/>
        </a:spcAft>
        <a:defRPr sz="4400" b="1">
          <a:solidFill>
            <a:schemeClr val="tx1"/>
          </a:solidFill>
          <a:latin typeface="Arial" pitchFamily="34" charset="0"/>
        </a:defRPr>
      </a:lvl4pPr>
      <a:lvl5pPr algn="l" rtl="0" eaLnBrk="0" fontAlgn="base" hangingPunct="0">
        <a:spcBef>
          <a:spcPct val="0"/>
        </a:spcBef>
        <a:spcAft>
          <a:spcPct val="0"/>
        </a:spcAft>
        <a:defRPr sz="4400" b="1">
          <a:solidFill>
            <a:schemeClr val="tx1"/>
          </a:solidFill>
          <a:latin typeface="Arial" pitchFamily="34" charset="0"/>
        </a:defRPr>
      </a:lvl5pPr>
      <a:lvl6pPr marL="457200" algn="l" rtl="0" fontAlgn="base">
        <a:spcBef>
          <a:spcPct val="0"/>
        </a:spcBef>
        <a:spcAft>
          <a:spcPct val="0"/>
        </a:spcAft>
        <a:defRPr b="1">
          <a:solidFill>
            <a:schemeClr val="tx1"/>
          </a:solidFill>
          <a:latin typeface="Arial" pitchFamily="34" charset="0"/>
        </a:defRPr>
      </a:lvl6pPr>
      <a:lvl7pPr marL="914400" algn="l" rtl="0" fontAlgn="base">
        <a:spcBef>
          <a:spcPct val="0"/>
        </a:spcBef>
        <a:spcAft>
          <a:spcPct val="0"/>
        </a:spcAft>
        <a:defRPr b="1">
          <a:solidFill>
            <a:schemeClr val="tx1"/>
          </a:solidFill>
          <a:latin typeface="Arial" pitchFamily="34" charset="0"/>
        </a:defRPr>
      </a:lvl7pPr>
      <a:lvl8pPr marL="1371600" algn="l" rtl="0" fontAlgn="base">
        <a:spcBef>
          <a:spcPct val="0"/>
        </a:spcBef>
        <a:spcAft>
          <a:spcPct val="0"/>
        </a:spcAft>
        <a:defRPr b="1">
          <a:solidFill>
            <a:schemeClr val="tx1"/>
          </a:solidFill>
          <a:latin typeface="Arial" pitchFamily="34" charset="0"/>
        </a:defRPr>
      </a:lvl8pPr>
      <a:lvl9pPr marL="1828800" algn="l" rtl="0" fontAlgn="base">
        <a:spcBef>
          <a:spcPct val="0"/>
        </a:spcBef>
        <a:spcAft>
          <a:spcPct val="0"/>
        </a:spcAft>
        <a:defRPr b="1">
          <a:solidFill>
            <a:schemeClr val="tx1"/>
          </a:solidFill>
          <a:latin typeface="Arial" pitchFamily="34" charset="0"/>
        </a:defRPr>
      </a:lvl9pPr>
    </p:titleStyle>
    <p:bodyStyle>
      <a:lvl1pPr marL="342900" indent="-342900" algn="l" rtl="0" eaLnBrk="0" fontAlgn="base" hangingPunct="0">
        <a:spcBef>
          <a:spcPct val="20000"/>
        </a:spcBef>
        <a:spcAft>
          <a:spcPct val="0"/>
        </a:spcAft>
        <a:buClr>
          <a:srgbClr val="B30025"/>
        </a:buClr>
        <a:buChar char="•"/>
        <a:defRPr sz="1400">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4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2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2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000">
          <a:solidFill>
            <a:schemeClr val="tx1"/>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AutoShape 54"/>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28" name="Rectangle 4"/>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100">
                <a:solidFill>
                  <a:srgbClr val="FFFFFF"/>
                </a:solidFill>
                <a:latin typeface="Arial" charset="0"/>
                <a:cs typeface="+mn-cs"/>
              </a:defRPr>
            </a:lvl1pPr>
          </a:lstStyle>
          <a:p>
            <a:pPr>
              <a:defRPr/>
            </a:pPr>
            <a:fld id="{758F8E75-8CD0-4412-9499-F40FA6C9F0F7}" type="datetime1">
              <a:rPr lang="it-IT"/>
              <a:pPr>
                <a:defRPr/>
              </a:pPr>
              <a:t>01/10/2013</a:t>
            </a:fld>
            <a:r>
              <a:rPr lang="it-IT"/>
              <a:t>SACE - Corporate Presentation</a:t>
            </a:r>
          </a:p>
        </p:txBody>
      </p:sp>
      <p:sp>
        <p:nvSpPr>
          <p:cNvPr id="1030" name="Rectangle 6"/>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100" b="0">
                <a:solidFill>
                  <a:srgbClr val="FFFFFF"/>
                </a:solidFill>
                <a:latin typeface="Arial" charset="0"/>
                <a:cs typeface="+mn-cs"/>
              </a:defRPr>
            </a:lvl1pPr>
          </a:lstStyle>
          <a:p>
            <a:pPr>
              <a:defRPr/>
            </a:pPr>
            <a:fld id="{8DCF581F-AB85-44FE-B239-4DD228D77CDE}" type="slidenum">
              <a:rPr lang="it-IT"/>
              <a:pPr>
                <a:defRPr/>
              </a:pPr>
              <a:t>‹N›</a:t>
            </a:fld>
            <a:endParaRPr lang="it-IT"/>
          </a:p>
        </p:txBody>
      </p:sp>
      <p:sp>
        <p:nvSpPr>
          <p:cNvPr id="8197" name="Line 1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sp>
        <p:nvSpPr>
          <p:cNvPr id="8198" name="Rectangle 56"/>
          <p:cNvSpPr>
            <a:spLocks noGrp="1" noChangeArrowheads="1"/>
          </p:cNvSpPr>
          <p:nvPr>
            <p:ph type="body" idx="1"/>
          </p:nvPr>
        </p:nvSpPr>
        <p:spPr bwMode="auto">
          <a:xfrm>
            <a:off x="622300" y="1276350"/>
            <a:ext cx="78486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8199" name="Line 60"/>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8200" name="Rectangle 62"/>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
        <p:nvSpPr>
          <p:cNvPr id="8201"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8202" name="Picture 69" descr="sace logo"/>
          <p:cNvPicPr>
            <a:picLocks noChangeAspect="1" noChangeArrowheads="1"/>
          </p:cNvPicPr>
          <p:nvPr userDrawn="1"/>
        </p:nvPicPr>
        <p:blipFill>
          <a:blip r:embed="rId18" cstate="print"/>
          <a:srcRect/>
          <a:stretch>
            <a:fillRect/>
          </a:stretch>
        </p:blipFill>
        <p:spPr bwMode="auto">
          <a:xfrm>
            <a:off x="466725" y="596900"/>
            <a:ext cx="1565275" cy="309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6613" r:id="rId1"/>
    <p:sldLayoutId id="2147486545" r:id="rId2"/>
    <p:sldLayoutId id="2147486546" r:id="rId3"/>
    <p:sldLayoutId id="2147486547" r:id="rId4"/>
    <p:sldLayoutId id="2147486548" r:id="rId5"/>
    <p:sldLayoutId id="2147486549" r:id="rId6"/>
    <p:sldLayoutId id="2147486550" r:id="rId7"/>
    <p:sldLayoutId id="2147486551" r:id="rId8"/>
    <p:sldLayoutId id="2147486552" r:id="rId9"/>
    <p:sldLayoutId id="2147486553" r:id="rId10"/>
    <p:sldLayoutId id="2147486554" r:id="rId11"/>
    <p:sldLayoutId id="2147486555" r:id="rId12"/>
    <p:sldLayoutId id="2147486556" r:id="rId13"/>
    <p:sldLayoutId id="2147486557" r:id="rId14"/>
    <p:sldLayoutId id="2147486614" r:id="rId15"/>
    <p:sldLayoutId id="2147486558" r:id="rId16"/>
  </p:sldLayoutIdLst>
  <p:timing>
    <p:tnLst>
      <p:par>
        <p:cTn id="1" dur="indefinite" restart="never" nodeType="tmRoot"/>
      </p:par>
    </p:tnLst>
  </p:timing>
  <p:hf hdr="0" ftr="0"/>
  <p:txStyles>
    <p:titleStyle>
      <a:lvl1pPr algn="l" rtl="0" eaLnBrk="0" fontAlgn="base" hangingPunct="0">
        <a:spcBef>
          <a:spcPct val="0"/>
        </a:spcBef>
        <a:spcAft>
          <a:spcPct val="0"/>
        </a:spcAft>
        <a:defRPr sz="2200" b="1">
          <a:solidFill>
            <a:srgbClr val="666666"/>
          </a:solidFill>
          <a:latin typeface="+mj-lt"/>
          <a:ea typeface="+mj-ea"/>
          <a:cs typeface="+mj-cs"/>
        </a:defRPr>
      </a:lvl1pPr>
      <a:lvl2pPr algn="l" rtl="0" eaLnBrk="0" fontAlgn="base" hangingPunct="0">
        <a:spcBef>
          <a:spcPct val="0"/>
        </a:spcBef>
        <a:spcAft>
          <a:spcPct val="0"/>
        </a:spcAft>
        <a:defRPr sz="2200" b="1">
          <a:solidFill>
            <a:srgbClr val="666666"/>
          </a:solidFill>
          <a:latin typeface="Arial" charset="0"/>
        </a:defRPr>
      </a:lvl2pPr>
      <a:lvl3pPr algn="l" rtl="0" eaLnBrk="0" fontAlgn="base" hangingPunct="0">
        <a:spcBef>
          <a:spcPct val="0"/>
        </a:spcBef>
        <a:spcAft>
          <a:spcPct val="0"/>
        </a:spcAft>
        <a:defRPr sz="2200" b="1">
          <a:solidFill>
            <a:srgbClr val="666666"/>
          </a:solidFill>
          <a:latin typeface="Arial" charset="0"/>
        </a:defRPr>
      </a:lvl3pPr>
      <a:lvl4pPr algn="l" rtl="0" eaLnBrk="0" fontAlgn="base" hangingPunct="0">
        <a:spcBef>
          <a:spcPct val="0"/>
        </a:spcBef>
        <a:spcAft>
          <a:spcPct val="0"/>
        </a:spcAft>
        <a:defRPr sz="2200" b="1">
          <a:solidFill>
            <a:srgbClr val="666666"/>
          </a:solidFill>
          <a:latin typeface="Arial" charset="0"/>
        </a:defRPr>
      </a:lvl4pPr>
      <a:lvl5pPr algn="l" rtl="0" eaLnBrk="0" fontAlgn="base" hangingPunct="0">
        <a:spcBef>
          <a:spcPct val="0"/>
        </a:spcBef>
        <a:spcAft>
          <a:spcPct val="0"/>
        </a:spcAft>
        <a:defRPr sz="2200" b="1">
          <a:solidFill>
            <a:srgbClr val="666666"/>
          </a:solidFill>
          <a:latin typeface="Arial" charset="0"/>
        </a:defRPr>
      </a:lvl5pPr>
      <a:lvl6pPr marL="457200" algn="l" rtl="0" fontAlgn="base">
        <a:spcBef>
          <a:spcPct val="0"/>
        </a:spcBef>
        <a:spcAft>
          <a:spcPct val="0"/>
        </a:spcAft>
        <a:defRPr sz="2200" b="1">
          <a:solidFill>
            <a:srgbClr val="666666"/>
          </a:solidFill>
          <a:latin typeface="Arial" charset="0"/>
        </a:defRPr>
      </a:lvl6pPr>
      <a:lvl7pPr marL="914400" algn="l" rtl="0" fontAlgn="base">
        <a:spcBef>
          <a:spcPct val="0"/>
        </a:spcBef>
        <a:spcAft>
          <a:spcPct val="0"/>
        </a:spcAft>
        <a:defRPr sz="2200" b="1">
          <a:solidFill>
            <a:srgbClr val="666666"/>
          </a:solidFill>
          <a:latin typeface="Arial" charset="0"/>
        </a:defRPr>
      </a:lvl7pPr>
      <a:lvl8pPr marL="1371600" algn="l" rtl="0" fontAlgn="base">
        <a:spcBef>
          <a:spcPct val="0"/>
        </a:spcBef>
        <a:spcAft>
          <a:spcPct val="0"/>
        </a:spcAft>
        <a:defRPr sz="2200" b="1">
          <a:solidFill>
            <a:srgbClr val="666666"/>
          </a:solidFill>
          <a:latin typeface="Arial" charset="0"/>
        </a:defRPr>
      </a:lvl8pPr>
      <a:lvl9pPr marL="1828800" algn="l" rtl="0" fontAlgn="base">
        <a:spcBef>
          <a:spcPct val="0"/>
        </a:spcBef>
        <a:spcAft>
          <a:spcPct val="0"/>
        </a:spcAft>
        <a:defRPr sz="2200" b="1">
          <a:solidFill>
            <a:srgbClr val="666666"/>
          </a:solidFill>
          <a:latin typeface="Arial" charset="0"/>
        </a:defRPr>
      </a:lvl9pPr>
    </p:titleStyle>
    <p:bodyStyle>
      <a:lvl1pPr marL="342900" indent="-342900" algn="l" rtl="0" eaLnBrk="0" fontAlgn="base" hangingPunct="0">
        <a:spcBef>
          <a:spcPct val="20000"/>
        </a:spcBef>
        <a:spcAft>
          <a:spcPct val="0"/>
        </a:spcAft>
        <a:buClr>
          <a:srgbClr val="B30025"/>
        </a:buClr>
        <a:buChar char="•"/>
        <a:defRPr>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6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6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4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AutoShape 54"/>
          <p:cNvSpPr>
            <a:spLocks noChangeAspect="1" noChangeArrowheads="1"/>
          </p:cNvSpPr>
          <p:nvPr userDrawn="1"/>
        </p:nvSpPr>
        <p:spPr bwMode="auto">
          <a:xfrm>
            <a:off x="0" y="6569075"/>
            <a:ext cx="9144000" cy="288925"/>
          </a:xfrm>
          <a:prstGeom prst="roundRect">
            <a:avLst>
              <a:gd name="adj" fmla="val 0"/>
            </a:avLst>
          </a:prstGeom>
          <a:gradFill rotWithShape="1">
            <a:gsLst>
              <a:gs pos="0">
                <a:srgbClr val="B30025"/>
              </a:gs>
              <a:gs pos="100000">
                <a:srgbClr val="CD5870"/>
              </a:gs>
            </a:gsLst>
            <a:lin ang="18900000" scaled="1"/>
          </a:gradFill>
          <a:ln>
            <a:noFill/>
          </a:ln>
          <a:extLst/>
        </p:spPr>
        <p:txBody>
          <a:bodyPr tIns="72000" bIns="72000"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eaLnBrk="1" hangingPunct="1">
              <a:spcBef>
                <a:spcPct val="20000"/>
              </a:spcBef>
              <a:buClr>
                <a:srgbClr val="262640"/>
              </a:buClr>
              <a:buFont typeface="Wingdings" pitchFamily="2" charset="2"/>
              <a:buNone/>
              <a:defRPr/>
            </a:pPr>
            <a:endParaRPr lang="en-US" altLang="it-IT" sz="1800" smtClean="0">
              <a:solidFill>
                <a:srgbClr val="FFFFFF"/>
              </a:solidFill>
            </a:endParaRPr>
          </a:p>
        </p:txBody>
      </p:sp>
      <p:sp>
        <p:nvSpPr>
          <p:cNvPr id="1028" name="Rectangle 4"/>
          <p:cNvSpPr>
            <a:spLocks noGrp="1" noChangeArrowheads="1"/>
          </p:cNvSpPr>
          <p:nvPr>
            <p:ph type="dt" sz="half" idx="2"/>
          </p:nvPr>
        </p:nvSpPr>
        <p:spPr bwMode="auto">
          <a:xfrm>
            <a:off x="25400" y="6575425"/>
            <a:ext cx="49911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50000"/>
              </a:spcBef>
              <a:buClrTx/>
              <a:buFontTx/>
              <a:buNone/>
              <a:defRPr sz="1100">
                <a:solidFill>
                  <a:srgbClr val="FFFFFF"/>
                </a:solidFill>
                <a:latin typeface="Arial" charset="0"/>
                <a:cs typeface="+mn-cs"/>
              </a:defRPr>
            </a:lvl1pPr>
          </a:lstStyle>
          <a:p>
            <a:pPr>
              <a:defRPr/>
            </a:pPr>
            <a:fld id="{DB487428-2872-46CA-A81F-9EF78E0F4EA6}" type="datetime1">
              <a:rPr lang="it-IT"/>
              <a:pPr>
                <a:defRPr/>
              </a:pPr>
              <a:t>01/10/2013</a:t>
            </a:fld>
            <a:r>
              <a:rPr lang="it-IT"/>
              <a:t>SACE - Corporate Presentation</a:t>
            </a:r>
          </a:p>
        </p:txBody>
      </p:sp>
      <p:sp>
        <p:nvSpPr>
          <p:cNvPr id="1030" name="Rectangle 6"/>
          <p:cNvSpPr>
            <a:spLocks noGrp="1" noChangeArrowheads="1"/>
          </p:cNvSpPr>
          <p:nvPr>
            <p:ph type="sldNum" sz="quarter" idx="4"/>
          </p:nvPr>
        </p:nvSpPr>
        <p:spPr bwMode="auto">
          <a:xfrm>
            <a:off x="6972300" y="6562725"/>
            <a:ext cx="2133600" cy="295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100" b="0">
                <a:solidFill>
                  <a:srgbClr val="FFFFFF"/>
                </a:solidFill>
                <a:latin typeface="Arial" charset="0"/>
                <a:cs typeface="+mn-cs"/>
              </a:defRPr>
            </a:lvl1pPr>
          </a:lstStyle>
          <a:p>
            <a:pPr>
              <a:defRPr/>
            </a:pPr>
            <a:fld id="{0D19AEB3-EE14-4099-BFDE-43D1875C2D66}" type="slidenum">
              <a:rPr lang="it-IT"/>
              <a:pPr>
                <a:defRPr/>
              </a:pPr>
              <a:t>‹N›</a:t>
            </a:fld>
            <a:endParaRPr lang="it-IT"/>
          </a:p>
        </p:txBody>
      </p:sp>
      <p:sp>
        <p:nvSpPr>
          <p:cNvPr id="9221" name="Line 15"/>
          <p:cNvSpPr>
            <a:spLocks noChangeShapeType="1"/>
          </p:cNvSpPr>
          <p:nvPr userDrawn="1"/>
        </p:nvSpPr>
        <p:spPr bwMode="auto">
          <a:xfrm>
            <a:off x="12700" y="6565900"/>
            <a:ext cx="9144000" cy="0"/>
          </a:xfrm>
          <a:prstGeom prst="line">
            <a:avLst/>
          </a:prstGeom>
          <a:noFill/>
          <a:ln w="9525">
            <a:noFill/>
            <a:round/>
            <a:headEnd/>
            <a:tailEnd/>
          </a:ln>
        </p:spPr>
        <p:txBody>
          <a:bodyPr tIns="72000" bIns="72000" anchor="ctr"/>
          <a:lstStyle/>
          <a:p>
            <a:pPr>
              <a:defRPr/>
            </a:pPr>
            <a:endParaRPr lang="it-IT"/>
          </a:p>
        </p:txBody>
      </p:sp>
      <p:sp>
        <p:nvSpPr>
          <p:cNvPr id="9222" name="Rectangle 56"/>
          <p:cNvSpPr>
            <a:spLocks noGrp="1" noChangeArrowheads="1"/>
          </p:cNvSpPr>
          <p:nvPr>
            <p:ph type="body" idx="1"/>
          </p:nvPr>
        </p:nvSpPr>
        <p:spPr bwMode="auto">
          <a:xfrm>
            <a:off x="622300" y="1276350"/>
            <a:ext cx="7848600" cy="4970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p:txBody>
      </p:sp>
      <p:sp>
        <p:nvSpPr>
          <p:cNvPr id="9223" name="Line 60"/>
          <p:cNvSpPr>
            <a:spLocks noChangeShapeType="1"/>
          </p:cNvSpPr>
          <p:nvPr userDrawn="1"/>
        </p:nvSpPr>
        <p:spPr bwMode="auto">
          <a:xfrm>
            <a:off x="2451100" y="206375"/>
            <a:ext cx="0" cy="736600"/>
          </a:xfrm>
          <a:prstGeom prst="line">
            <a:avLst/>
          </a:prstGeom>
          <a:noFill/>
          <a:ln w="12700">
            <a:solidFill>
              <a:srgbClr val="666666"/>
            </a:solidFill>
            <a:round/>
            <a:headEnd/>
            <a:tailEnd/>
          </a:ln>
        </p:spPr>
        <p:txBody>
          <a:bodyPr lIns="0" tIns="0" rIns="0" bIns="0"/>
          <a:lstStyle/>
          <a:p>
            <a:pPr>
              <a:defRPr/>
            </a:pPr>
            <a:endParaRPr lang="it-IT"/>
          </a:p>
        </p:txBody>
      </p:sp>
      <p:sp>
        <p:nvSpPr>
          <p:cNvPr id="9224" name="Rectangle 62"/>
          <p:cNvSpPr>
            <a:spLocks noGrp="1" noChangeArrowheads="1"/>
          </p:cNvSpPr>
          <p:nvPr>
            <p:ph type="title"/>
          </p:nvPr>
        </p:nvSpPr>
        <p:spPr bwMode="auto">
          <a:xfrm>
            <a:off x="2703513" y="612775"/>
            <a:ext cx="6440487" cy="317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ltLang="it-IT" smtClean="0"/>
              <a:t>Titolo diapositiva</a:t>
            </a:r>
          </a:p>
        </p:txBody>
      </p:sp>
      <p:sp>
        <p:nvSpPr>
          <p:cNvPr id="9225" name="Rectangle 58"/>
          <p:cNvSpPr>
            <a:spLocks/>
          </p:cNvSpPr>
          <p:nvPr userDrawn="1"/>
        </p:nvSpPr>
        <p:spPr bwMode="auto">
          <a:xfrm>
            <a:off x="0" y="0"/>
            <a:ext cx="9144000" cy="228600"/>
          </a:xfrm>
          <a:prstGeom prst="rect">
            <a:avLst/>
          </a:prstGeom>
          <a:solidFill>
            <a:srgbClr val="969696"/>
          </a:solidFill>
          <a:ln>
            <a:noFill/>
          </a:ln>
          <a:extLst/>
        </p:spPr>
        <p:txBody>
          <a:bodyPr wrap="none" anchor="ctr"/>
          <a:lstStyle>
            <a:lvl1pPr eaLnBrk="0" hangingPunct="0">
              <a:defRPr sz="2000" b="1">
                <a:solidFill>
                  <a:srgbClr val="003366"/>
                </a:solidFill>
                <a:latin typeface="Arial" pitchFamily="34" charset="0"/>
                <a:cs typeface="Arial" pitchFamily="34" charset="0"/>
              </a:defRPr>
            </a:lvl1pPr>
            <a:lvl2pPr marL="742950" indent="-285750" eaLnBrk="0" hangingPunct="0">
              <a:defRPr sz="2000" b="1">
                <a:solidFill>
                  <a:srgbClr val="003366"/>
                </a:solidFill>
                <a:latin typeface="Arial" pitchFamily="34" charset="0"/>
                <a:cs typeface="Arial" pitchFamily="34" charset="0"/>
              </a:defRPr>
            </a:lvl2pPr>
            <a:lvl3pPr marL="1143000" indent="-228600" eaLnBrk="0" hangingPunct="0">
              <a:defRPr sz="2000" b="1">
                <a:solidFill>
                  <a:srgbClr val="003366"/>
                </a:solidFill>
                <a:latin typeface="Arial" pitchFamily="34" charset="0"/>
                <a:cs typeface="Arial" pitchFamily="34" charset="0"/>
              </a:defRPr>
            </a:lvl3pPr>
            <a:lvl4pPr marL="1600200" indent="-228600" eaLnBrk="0" hangingPunct="0">
              <a:defRPr sz="2000" b="1">
                <a:solidFill>
                  <a:srgbClr val="003366"/>
                </a:solidFill>
                <a:latin typeface="Arial" pitchFamily="34" charset="0"/>
                <a:cs typeface="Arial" pitchFamily="34" charset="0"/>
              </a:defRPr>
            </a:lvl4pPr>
            <a:lvl5pPr marL="2057400" indent="-228600" eaLnBrk="0" hangingPunct="0">
              <a:defRPr sz="2000" b="1">
                <a:solidFill>
                  <a:srgbClr val="003366"/>
                </a:solidFill>
                <a:latin typeface="Arial" pitchFamily="34" charset="0"/>
                <a:cs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cs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cs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cs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cs typeface="Arial" pitchFamily="34" charset="0"/>
              </a:defRPr>
            </a:lvl9pPr>
          </a:lstStyle>
          <a:p>
            <a:pPr algn="ctr" eaLnBrk="1" hangingPunct="1">
              <a:spcBef>
                <a:spcPct val="20000"/>
              </a:spcBef>
              <a:buClr>
                <a:srgbClr val="262640"/>
              </a:buClr>
              <a:buFont typeface="Wingdings" pitchFamily="2" charset="2"/>
              <a:buNone/>
              <a:defRPr/>
            </a:pPr>
            <a:endParaRPr lang="it-IT" altLang="it-IT" smtClean="0"/>
          </a:p>
        </p:txBody>
      </p:sp>
      <p:pic>
        <p:nvPicPr>
          <p:cNvPr id="9226" name="Picture 69" descr="sace logo"/>
          <p:cNvPicPr>
            <a:picLocks noChangeAspect="1" noChangeArrowheads="1"/>
          </p:cNvPicPr>
          <p:nvPr userDrawn="1"/>
        </p:nvPicPr>
        <p:blipFill>
          <a:blip r:embed="rId18" cstate="print"/>
          <a:srcRect/>
          <a:stretch>
            <a:fillRect/>
          </a:stretch>
        </p:blipFill>
        <p:spPr bwMode="auto">
          <a:xfrm>
            <a:off x="466725" y="596900"/>
            <a:ext cx="1565275" cy="3095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6615" r:id="rId1"/>
    <p:sldLayoutId id="2147486559" r:id="rId2"/>
    <p:sldLayoutId id="2147486560" r:id="rId3"/>
    <p:sldLayoutId id="2147486561" r:id="rId4"/>
    <p:sldLayoutId id="2147486562" r:id="rId5"/>
    <p:sldLayoutId id="2147486563" r:id="rId6"/>
    <p:sldLayoutId id="2147486564" r:id="rId7"/>
    <p:sldLayoutId id="2147486565" r:id="rId8"/>
    <p:sldLayoutId id="2147486566" r:id="rId9"/>
    <p:sldLayoutId id="2147486567" r:id="rId10"/>
    <p:sldLayoutId id="2147486568" r:id="rId11"/>
    <p:sldLayoutId id="2147486569" r:id="rId12"/>
    <p:sldLayoutId id="2147486570" r:id="rId13"/>
    <p:sldLayoutId id="2147486571" r:id="rId14"/>
    <p:sldLayoutId id="2147486616" r:id="rId15"/>
    <p:sldLayoutId id="2147486572" r:id="rId16"/>
  </p:sldLayoutIdLst>
  <p:timing>
    <p:tnLst>
      <p:par>
        <p:cTn id="1" dur="indefinite" restart="never" nodeType="tmRoot"/>
      </p:par>
    </p:tnLst>
  </p:timing>
  <p:hf hdr="0" ftr="0"/>
  <p:txStyles>
    <p:titleStyle>
      <a:lvl1pPr algn="l" rtl="0" eaLnBrk="0" fontAlgn="base" hangingPunct="0">
        <a:spcBef>
          <a:spcPct val="0"/>
        </a:spcBef>
        <a:spcAft>
          <a:spcPct val="0"/>
        </a:spcAft>
        <a:defRPr sz="2200" b="1">
          <a:solidFill>
            <a:srgbClr val="666666"/>
          </a:solidFill>
          <a:latin typeface="+mj-lt"/>
          <a:ea typeface="+mj-ea"/>
          <a:cs typeface="+mj-cs"/>
        </a:defRPr>
      </a:lvl1pPr>
      <a:lvl2pPr algn="l" rtl="0" eaLnBrk="0" fontAlgn="base" hangingPunct="0">
        <a:spcBef>
          <a:spcPct val="0"/>
        </a:spcBef>
        <a:spcAft>
          <a:spcPct val="0"/>
        </a:spcAft>
        <a:defRPr sz="2200" b="1">
          <a:solidFill>
            <a:srgbClr val="666666"/>
          </a:solidFill>
          <a:latin typeface="Arial" charset="0"/>
        </a:defRPr>
      </a:lvl2pPr>
      <a:lvl3pPr algn="l" rtl="0" eaLnBrk="0" fontAlgn="base" hangingPunct="0">
        <a:spcBef>
          <a:spcPct val="0"/>
        </a:spcBef>
        <a:spcAft>
          <a:spcPct val="0"/>
        </a:spcAft>
        <a:defRPr sz="2200" b="1">
          <a:solidFill>
            <a:srgbClr val="666666"/>
          </a:solidFill>
          <a:latin typeface="Arial" charset="0"/>
        </a:defRPr>
      </a:lvl3pPr>
      <a:lvl4pPr algn="l" rtl="0" eaLnBrk="0" fontAlgn="base" hangingPunct="0">
        <a:spcBef>
          <a:spcPct val="0"/>
        </a:spcBef>
        <a:spcAft>
          <a:spcPct val="0"/>
        </a:spcAft>
        <a:defRPr sz="2200" b="1">
          <a:solidFill>
            <a:srgbClr val="666666"/>
          </a:solidFill>
          <a:latin typeface="Arial" charset="0"/>
        </a:defRPr>
      </a:lvl4pPr>
      <a:lvl5pPr algn="l" rtl="0" eaLnBrk="0" fontAlgn="base" hangingPunct="0">
        <a:spcBef>
          <a:spcPct val="0"/>
        </a:spcBef>
        <a:spcAft>
          <a:spcPct val="0"/>
        </a:spcAft>
        <a:defRPr sz="2200" b="1">
          <a:solidFill>
            <a:srgbClr val="666666"/>
          </a:solidFill>
          <a:latin typeface="Arial" charset="0"/>
        </a:defRPr>
      </a:lvl5pPr>
      <a:lvl6pPr marL="457200" algn="l" rtl="0" fontAlgn="base">
        <a:spcBef>
          <a:spcPct val="0"/>
        </a:spcBef>
        <a:spcAft>
          <a:spcPct val="0"/>
        </a:spcAft>
        <a:defRPr sz="2200" b="1">
          <a:solidFill>
            <a:srgbClr val="666666"/>
          </a:solidFill>
          <a:latin typeface="Arial" charset="0"/>
        </a:defRPr>
      </a:lvl6pPr>
      <a:lvl7pPr marL="914400" algn="l" rtl="0" fontAlgn="base">
        <a:spcBef>
          <a:spcPct val="0"/>
        </a:spcBef>
        <a:spcAft>
          <a:spcPct val="0"/>
        </a:spcAft>
        <a:defRPr sz="2200" b="1">
          <a:solidFill>
            <a:srgbClr val="666666"/>
          </a:solidFill>
          <a:latin typeface="Arial" charset="0"/>
        </a:defRPr>
      </a:lvl7pPr>
      <a:lvl8pPr marL="1371600" algn="l" rtl="0" fontAlgn="base">
        <a:spcBef>
          <a:spcPct val="0"/>
        </a:spcBef>
        <a:spcAft>
          <a:spcPct val="0"/>
        </a:spcAft>
        <a:defRPr sz="2200" b="1">
          <a:solidFill>
            <a:srgbClr val="666666"/>
          </a:solidFill>
          <a:latin typeface="Arial" charset="0"/>
        </a:defRPr>
      </a:lvl8pPr>
      <a:lvl9pPr marL="1828800" algn="l" rtl="0" fontAlgn="base">
        <a:spcBef>
          <a:spcPct val="0"/>
        </a:spcBef>
        <a:spcAft>
          <a:spcPct val="0"/>
        </a:spcAft>
        <a:defRPr sz="2200" b="1">
          <a:solidFill>
            <a:srgbClr val="666666"/>
          </a:solidFill>
          <a:latin typeface="Arial" charset="0"/>
        </a:defRPr>
      </a:lvl9pPr>
    </p:titleStyle>
    <p:bodyStyle>
      <a:lvl1pPr marL="342900" indent="-342900" algn="l" rtl="0" eaLnBrk="0" fontAlgn="base" hangingPunct="0">
        <a:spcBef>
          <a:spcPct val="20000"/>
        </a:spcBef>
        <a:spcAft>
          <a:spcPct val="0"/>
        </a:spcAft>
        <a:buClr>
          <a:srgbClr val="B30025"/>
        </a:buClr>
        <a:buChar char="•"/>
        <a:defRPr>
          <a:solidFill>
            <a:srgbClr val="666666"/>
          </a:solidFill>
          <a:latin typeface="+mn-lt"/>
          <a:ea typeface="+mn-ea"/>
          <a:cs typeface="+mn-cs"/>
        </a:defRPr>
      </a:lvl1pPr>
      <a:lvl2pPr marL="742950" indent="-285750" algn="l" rtl="0" eaLnBrk="0" fontAlgn="base" hangingPunct="0">
        <a:spcBef>
          <a:spcPct val="20000"/>
        </a:spcBef>
        <a:spcAft>
          <a:spcPct val="0"/>
        </a:spcAft>
        <a:buClr>
          <a:srgbClr val="666666"/>
        </a:buClr>
        <a:buChar char="•"/>
        <a:defRPr sz="1600">
          <a:solidFill>
            <a:srgbClr val="666666"/>
          </a:solidFill>
          <a:latin typeface="+mn-lt"/>
        </a:defRPr>
      </a:lvl2pPr>
      <a:lvl3pPr marL="1143000" indent="-228600" algn="l" rtl="0" eaLnBrk="0" fontAlgn="base" hangingPunct="0">
        <a:spcBef>
          <a:spcPct val="20000"/>
        </a:spcBef>
        <a:spcAft>
          <a:spcPct val="0"/>
        </a:spcAft>
        <a:buClr>
          <a:srgbClr val="A3A3A3"/>
        </a:buClr>
        <a:buChar char="•"/>
        <a:defRPr sz="1600">
          <a:solidFill>
            <a:srgbClr val="666666"/>
          </a:solidFill>
          <a:latin typeface="+mn-lt"/>
        </a:defRPr>
      </a:lvl3pPr>
      <a:lvl4pPr marL="1600200" indent="-228600" algn="l" rtl="0" eaLnBrk="0" fontAlgn="base" hangingPunct="0">
        <a:spcBef>
          <a:spcPct val="20000"/>
        </a:spcBef>
        <a:spcAft>
          <a:spcPct val="0"/>
        </a:spcAft>
        <a:buClr>
          <a:srgbClr val="E0E0E0"/>
        </a:buClr>
        <a:buChar char="•"/>
        <a:defRPr sz="1400">
          <a:solidFill>
            <a:srgbClr val="666666"/>
          </a:solidFill>
          <a:latin typeface="+mn-lt"/>
        </a:defRPr>
      </a:lvl4pPr>
      <a:lvl5pPr marL="2057400" indent="-228600" algn="l" rtl="0" eaLnBrk="0" fontAlgn="base" hangingPunct="0">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5pPr>
      <a:lvl6pPr marL="25146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6pPr>
      <a:lvl7pPr marL="29718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7pPr>
      <a:lvl8pPr marL="34290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8pPr>
      <a:lvl9pPr marL="3886200" indent="-228600" algn="l" rtl="0" fontAlgn="base">
        <a:spcBef>
          <a:spcPct val="20000"/>
        </a:spcBef>
        <a:spcAft>
          <a:spcPct val="0"/>
        </a:spcAft>
        <a:buClr>
          <a:srgbClr val="003366"/>
        </a:buClr>
        <a:buFont typeface="Wingdings" pitchFamily="2" charset="2"/>
        <a:buChar char="§"/>
        <a:defRPr sz="1400">
          <a:solidFill>
            <a:srgbClr val="666666"/>
          </a:solidFill>
          <a:latin typeface="MS Reference Sans Serif" pitchFamily="34" charset="0"/>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3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8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8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2.xml"/></Relationships>
</file>

<file path=ppt/slides/_rels/slide10.xml.rels><?xml version="1.0" encoding="UTF-8" standalone="yes"?>
<Relationships xmlns="http://schemas.openxmlformats.org/package/2006/relationships"><Relationship Id="rId3" Type="http://schemas.openxmlformats.org/officeDocument/2006/relationships/hyperlink" Target="http://www.exportplus.it/" TargetMode="External"/><Relationship Id="rId2" Type="http://schemas.openxmlformats.org/officeDocument/2006/relationships/notesSlide" Target="../notesSlides/notesSlide8.xml"/><Relationship Id="rId1" Type="http://schemas.openxmlformats.org/officeDocument/2006/relationships/slideLayout" Target="../slideLayouts/slideLayout7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1.xml"/><Relationship Id="rId1" Type="http://schemas.openxmlformats.org/officeDocument/2006/relationships/slideLayout" Target="../slideLayouts/slideLayout48.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hyperlink" Target="mailto:venezia@sace.it"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descr="C:\Users\Irene Gambelli\Desktop\Immagine1.png"/>
          <p:cNvPicPr>
            <a:picLocks noChangeAspect="1" noChangeArrowheads="1"/>
          </p:cNvPicPr>
          <p:nvPr/>
        </p:nvPicPr>
        <p:blipFill>
          <a:blip r:embed="rId2" cstate="print"/>
          <a:srcRect/>
          <a:stretch>
            <a:fillRect/>
          </a:stretch>
        </p:blipFill>
        <p:spPr bwMode="auto">
          <a:xfrm>
            <a:off x="0" y="-11113"/>
            <a:ext cx="9155113" cy="6375401"/>
          </a:xfrm>
          <a:prstGeom prst="rect">
            <a:avLst/>
          </a:prstGeom>
          <a:noFill/>
          <a:ln w="9525">
            <a:noFill/>
            <a:miter lim="800000"/>
            <a:headEnd/>
            <a:tailEnd/>
          </a:ln>
        </p:spPr>
      </p:pic>
      <p:sp>
        <p:nvSpPr>
          <p:cNvPr id="55299" name="AutoShape 6"/>
          <p:cNvSpPr>
            <a:spLocks noChangeAspect="1" noChangeArrowheads="1"/>
          </p:cNvSpPr>
          <p:nvPr/>
        </p:nvSpPr>
        <p:spPr bwMode="auto">
          <a:xfrm>
            <a:off x="-1" y="4040188"/>
            <a:ext cx="7943851" cy="1727200"/>
          </a:xfrm>
          <a:prstGeom prst="roundRect">
            <a:avLst>
              <a:gd name="adj" fmla="val 7037"/>
            </a:avLst>
          </a:prstGeom>
          <a:solidFill>
            <a:schemeClr val="bg1">
              <a:alpha val="79999"/>
            </a:schemeClr>
          </a:solidFill>
          <a:ln w="9525" algn="ctr">
            <a:solidFill>
              <a:schemeClr val="accent2"/>
            </a:solidFill>
            <a:round/>
            <a:headEnd/>
            <a:tailEnd/>
          </a:ln>
        </p:spPr>
        <p:txBody>
          <a:bodyPr tIns="72000" bIns="72000" anchor="ctr"/>
          <a:lstStyle/>
          <a:p>
            <a:r>
              <a:rPr lang="it-IT" dirty="0" smtClean="0">
                <a:solidFill>
                  <a:srgbClr val="B30025"/>
                </a:solidFill>
              </a:rPr>
              <a:t> </a:t>
            </a:r>
            <a:r>
              <a:rPr lang="it-IT" dirty="0" smtClean="0">
                <a:solidFill>
                  <a:srgbClr val="000000"/>
                </a:solidFill>
              </a:rPr>
              <a:t>Sintesi degli strumenti assicurativi </a:t>
            </a:r>
            <a:r>
              <a:rPr lang="it-IT" dirty="0" smtClean="0">
                <a:solidFill>
                  <a:srgbClr val="FF0000"/>
                </a:solidFill>
              </a:rPr>
              <a:t>SACE</a:t>
            </a:r>
            <a:r>
              <a:rPr lang="it-IT" dirty="0" smtClean="0">
                <a:solidFill>
                  <a:srgbClr val="000000"/>
                </a:solidFill>
              </a:rPr>
              <a:t> a tutela</a:t>
            </a:r>
          </a:p>
          <a:p>
            <a:r>
              <a:rPr lang="it-IT" dirty="0">
                <a:solidFill>
                  <a:srgbClr val="000000"/>
                </a:solidFill>
              </a:rPr>
              <a:t> </a:t>
            </a:r>
            <a:r>
              <a:rPr lang="it-IT" dirty="0" smtClean="0">
                <a:solidFill>
                  <a:srgbClr val="000000"/>
                </a:solidFill>
              </a:rPr>
              <a:t>del credito nelle transazioni commerciali </a:t>
            </a:r>
            <a:r>
              <a:rPr lang="it-IT" dirty="0" smtClean="0">
                <a:solidFill>
                  <a:srgbClr val="000000"/>
                </a:solidFill>
              </a:rPr>
              <a:t> </a:t>
            </a:r>
            <a:endParaRPr lang="it-IT" dirty="0" smtClean="0">
              <a:solidFill>
                <a:srgbClr val="000000"/>
              </a:solidFill>
              <a:cs typeface="Calibri" pitchFamily="34" charset="0"/>
            </a:endParaRPr>
          </a:p>
          <a:p>
            <a:endParaRPr lang="it-IT" altLang="it-IT" sz="1200" b="0" dirty="0" smtClean="0">
              <a:solidFill>
                <a:srgbClr val="666666"/>
              </a:solidFill>
              <a:latin typeface="Arial" charset="0"/>
            </a:endParaRPr>
          </a:p>
          <a:p>
            <a:r>
              <a:rPr lang="it-IT" altLang="it-IT" sz="1200" b="0" dirty="0" smtClean="0">
                <a:solidFill>
                  <a:srgbClr val="666666"/>
                </a:solidFill>
                <a:latin typeface="Arial" charset="0"/>
              </a:rPr>
              <a:t> </a:t>
            </a:r>
            <a:r>
              <a:rPr lang="it-IT" altLang="it-IT" sz="1200" b="0" dirty="0" smtClean="0">
                <a:solidFill>
                  <a:srgbClr val="666666"/>
                </a:solidFill>
                <a:latin typeface="Arial" charset="0"/>
              </a:rPr>
              <a:t>Mario Bruni</a:t>
            </a:r>
          </a:p>
          <a:p>
            <a:r>
              <a:rPr lang="it-IT" sz="1200" b="0" dirty="0" smtClean="0">
                <a:solidFill>
                  <a:srgbClr val="666666"/>
                </a:solidFill>
                <a:latin typeface="Arial" charset="0"/>
              </a:rPr>
              <a:t> </a:t>
            </a:r>
            <a:r>
              <a:rPr lang="it-IT" sz="1200" b="0" dirty="0" smtClean="0">
                <a:solidFill>
                  <a:srgbClr val="666666"/>
                </a:solidFill>
                <a:latin typeface="Arial" charset="0"/>
              </a:rPr>
              <a:t>Responsabile</a:t>
            </a:r>
            <a:r>
              <a:rPr lang="it-IT" sz="1200" b="0" dirty="0" smtClean="0">
                <a:solidFill>
                  <a:srgbClr val="666666"/>
                </a:solidFill>
                <a:latin typeface="Arial" charset="0"/>
              </a:rPr>
              <a:t> </a:t>
            </a:r>
            <a:r>
              <a:rPr lang="it-IT" sz="1200" b="0" dirty="0">
                <a:solidFill>
                  <a:srgbClr val="666666"/>
                </a:solidFill>
                <a:latin typeface="Arial" charset="0"/>
              </a:rPr>
              <a:t>Sede di Venezia – Area Nord </a:t>
            </a:r>
            <a:r>
              <a:rPr lang="it-IT" sz="1200" b="0" dirty="0" smtClean="0">
                <a:solidFill>
                  <a:srgbClr val="666666"/>
                </a:solidFill>
                <a:latin typeface="Arial" charset="0"/>
              </a:rPr>
              <a:t>Est</a:t>
            </a:r>
            <a:endParaRPr lang="it-IT" sz="1200" dirty="0" smtClean="0">
              <a:solidFill>
                <a:srgbClr val="333333"/>
              </a:solidFill>
            </a:endParaRPr>
          </a:p>
          <a:p>
            <a:r>
              <a:rPr lang="it-IT" altLang="it-IT" sz="1200" dirty="0" smtClean="0">
                <a:solidFill>
                  <a:schemeClr val="tx2"/>
                </a:solidFill>
              </a:rPr>
              <a:t> Udine</a:t>
            </a:r>
            <a:r>
              <a:rPr lang="it-IT" altLang="it-IT" sz="1200" dirty="0">
                <a:solidFill>
                  <a:schemeClr val="tx2"/>
                </a:solidFill>
              </a:rPr>
              <a:t>, </a:t>
            </a:r>
            <a:r>
              <a:rPr lang="it-IT" altLang="it-IT" sz="1200" dirty="0" smtClean="0">
                <a:solidFill>
                  <a:schemeClr val="tx2"/>
                </a:solidFill>
              </a:rPr>
              <a:t>2 ottobre 2013</a:t>
            </a:r>
            <a:endParaRPr lang="it-IT" altLang="it-IT" sz="1200" dirty="0">
              <a:solidFill>
                <a:schemeClr val="tx2"/>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ttangolo arrotondato 49"/>
          <p:cNvSpPr>
            <a:spLocks noChangeArrowheads="1"/>
          </p:cNvSpPr>
          <p:nvPr/>
        </p:nvSpPr>
        <p:spPr bwMode="auto">
          <a:xfrm>
            <a:off x="450850" y="1182688"/>
            <a:ext cx="1116013" cy="3529012"/>
          </a:xfrm>
          <a:prstGeom prst="roundRect">
            <a:avLst>
              <a:gd name="adj" fmla="val 9301"/>
            </a:avLst>
          </a:prstGeom>
          <a:solidFill>
            <a:srgbClr val="B30025"/>
          </a:solidFill>
          <a:ln w="19050" algn="ctr">
            <a:solidFill>
              <a:srgbClr val="B30025"/>
            </a:solidFill>
            <a:round/>
            <a:headEnd/>
            <a:tailEnd/>
          </a:ln>
        </p:spPr>
        <p:txBody>
          <a:bodyPr lIns="90000"/>
          <a:lstStyle/>
          <a:p>
            <a:pPr algn="ctr">
              <a:buClr>
                <a:srgbClr val="262640"/>
              </a:buClr>
              <a:buFont typeface="Wingdings" pitchFamily="2" charset="2"/>
              <a:buNone/>
              <a:tabLst>
                <a:tab pos="628650" algn="l"/>
              </a:tabLst>
            </a:pPr>
            <a:endParaRPr lang="it-IT" altLang="it-IT" sz="1100">
              <a:solidFill>
                <a:srgbClr val="FFFFFF"/>
              </a:solidFill>
            </a:endParaRPr>
          </a:p>
        </p:txBody>
      </p:sp>
      <p:sp>
        <p:nvSpPr>
          <p:cNvPr id="56323" name="Rettangolo arrotondato 43"/>
          <p:cNvSpPr>
            <a:spLocks noChangeArrowheads="1"/>
          </p:cNvSpPr>
          <p:nvPr/>
        </p:nvSpPr>
        <p:spPr bwMode="auto">
          <a:xfrm>
            <a:off x="962025" y="1190625"/>
            <a:ext cx="7469188" cy="3527425"/>
          </a:xfrm>
          <a:prstGeom prst="roundRect">
            <a:avLst>
              <a:gd name="adj" fmla="val 4579"/>
            </a:avLst>
          </a:prstGeom>
          <a:solidFill>
            <a:schemeClr val="bg1"/>
          </a:solidFill>
          <a:ln w="19050" algn="ctr">
            <a:solidFill>
              <a:srgbClr val="B30025"/>
            </a:solidFill>
            <a:round/>
            <a:headEnd/>
            <a:tailEnd/>
          </a:ln>
        </p:spPr>
        <p:txBody>
          <a:bodyPr lIns="90000"/>
          <a:lstStyle/>
          <a:p>
            <a:pPr algn="ctr">
              <a:buClr>
                <a:srgbClr val="262640"/>
              </a:buClr>
              <a:buFont typeface="Wingdings" pitchFamily="2" charset="2"/>
              <a:buNone/>
              <a:tabLst>
                <a:tab pos="628650" algn="l"/>
              </a:tabLst>
            </a:pPr>
            <a:endParaRPr lang="it-IT" altLang="it-IT" sz="1100">
              <a:solidFill>
                <a:srgbClr val="C00000"/>
              </a:solidFill>
            </a:endParaRPr>
          </a:p>
        </p:txBody>
      </p:sp>
      <p:sp>
        <p:nvSpPr>
          <p:cNvPr id="13316" name="Segnaposto numero diapositiva 3"/>
          <p:cNvSpPr>
            <a:spLocks noGrp="1"/>
          </p:cNvSpPr>
          <p:nvPr>
            <p:ph type="sldNum" sz="quarter" idx="11"/>
          </p:nvPr>
        </p:nvSpPr>
        <p:spPr>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defRPr>
            </a:lvl9pPr>
          </a:lstStyle>
          <a:p>
            <a:pPr eaLnBrk="1" hangingPunct="1">
              <a:defRPr/>
            </a:pPr>
            <a:fld id="{B07E7CE7-AEF9-491D-8544-1604E8C7C9C5}" type="slidenum">
              <a:rPr lang="it-IT" sz="1100" b="0" smtClean="0">
                <a:solidFill>
                  <a:srgbClr val="FFFFFF"/>
                </a:solidFill>
              </a:rPr>
              <a:pPr eaLnBrk="1" hangingPunct="1">
                <a:defRPr/>
              </a:pPr>
              <a:t>2</a:t>
            </a:fld>
            <a:endParaRPr lang="it-IT" sz="1100" b="0" dirty="0" smtClean="0">
              <a:solidFill>
                <a:srgbClr val="FFFFFF"/>
              </a:solidFill>
            </a:endParaRPr>
          </a:p>
        </p:txBody>
      </p:sp>
      <p:sp>
        <p:nvSpPr>
          <p:cNvPr id="56325" name="Rectangle 2"/>
          <p:cNvSpPr txBox="1">
            <a:spLocks noChangeArrowheads="1"/>
          </p:cNvSpPr>
          <p:nvPr/>
        </p:nvSpPr>
        <p:spPr bwMode="auto">
          <a:xfrm>
            <a:off x="2703513" y="612775"/>
            <a:ext cx="4602162" cy="317500"/>
          </a:xfrm>
          <a:prstGeom prst="rect">
            <a:avLst/>
          </a:prstGeom>
          <a:noFill/>
          <a:ln w="9525">
            <a:noFill/>
            <a:miter lim="800000"/>
            <a:headEnd/>
            <a:tailEnd/>
          </a:ln>
        </p:spPr>
        <p:txBody>
          <a:bodyPr anchor="ctr"/>
          <a:lstStyle/>
          <a:p>
            <a:r>
              <a:rPr lang="en-US" altLang="it-IT"/>
              <a:t>Società del Gruppo SACE</a:t>
            </a:r>
            <a:endParaRPr lang="en-GB" altLang="it-IT"/>
          </a:p>
        </p:txBody>
      </p:sp>
      <p:sp>
        <p:nvSpPr>
          <p:cNvPr id="20" name="CasellaDiTesto 35"/>
          <p:cNvSpPr txBox="1">
            <a:spLocks noChangeArrowheads="1"/>
          </p:cNvSpPr>
          <p:nvPr/>
        </p:nvSpPr>
        <p:spPr bwMode="auto">
          <a:xfrm>
            <a:off x="331788" y="4827588"/>
            <a:ext cx="8099425" cy="1692275"/>
          </a:xfrm>
          <a:prstGeom prst="rect">
            <a:avLst/>
          </a:prstGeom>
          <a:noFill/>
          <a:ln w="9525">
            <a:noFill/>
            <a:miter lim="800000"/>
            <a:headEnd/>
            <a:tailEnd/>
          </a:ln>
        </p:spPr>
        <p:txBody>
          <a:bodyPr>
            <a:spAutoFit/>
          </a:bodyPr>
          <a:lstStyle/>
          <a:p>
            <a:pPr>
              <a:spcBef>
                <a:spcPts val="800"/>
              </a:spcBef>
              <a:defRPr/>
            </a:pPr>
            <a:r>
              <a:rPr lang="it-IT" sz="1400" dirty="0">
                <a:solidFill>
                  <a:schemeClr val="accent6"/>
                </a:solidFill>
                <a:latin typeface="Arial"/>
              </a:rPr>
              <a:t>SACE S.p.A. </a:t>
            </a:r>
            <a:r>
              <a:rPr lang="it-IT" sz="1400" b="0" dirty="0">
                <a:solidFill>
                  <a:srgbClr val="666666"/>
                </a:solidFill>
                <a:latin typeface="Arial"/>
              </a:rPr>
              <a:t>detiene il 100% del capitale di: </a:t>
            </a:r>
          </a:p>
          <a:p>
            <a:pPr marL="177800" indent="-177800">
              <a:spcBef>
                <a:spcPts val="800"/>
              </a:spcBef>
              <a:buClr>
                <a:srgbClr val="B30025"/>
              </a:buClr>
              <a:buFont typeface="Wingdings" pitchFamily="2" charset="2"/>
              <a:buChar char="§"/>
              <a:defRPr/>
            </a:pPr>
            <a:r>
              <a:rPr lang="it-IT" sz="1400" dirty="0">
                <a:solidFill>
                  <a:schemeClr val="accent6"/>
                </a:solidFill>
                <a:latin typeface="Arial"/>
              </a:rPr>
              <a:t>SACE BT</a:t>
            </a:r>
            <a:r>
              <a:rPr lang="it-IT" sz="1400" dirty="0">
                <a:solidFill>
                  <a:srgbClr val="666666"/>
                </a:solidFill>
                <a:latin typeface="Arial"/>
              </a:rPr>
              <a:t>, </a:t>
            </a:r>
            <a:r>
              <a:rPr lang="it-IT" sz="1400" b="0" dirty="0">
                <a:solidFill>
                  <a:srgbClr val="666666"/>
                </a:solidFill>
                <a:latin typeface="Arial"/>
              </a:rPr>
              <a:t>società per azioni focalizzata nell’assicurazione del credito a BT, </a:t>
            </a:r>
            <a:r>
              <a:rPr lang="it-IT" sz="1400" b="0" i="1" dirty="0" err="1">
                <a:solidFill>
                  <a:srgbClr val="666666"/>
                </a:solidFill>
                <a:latin typeface="Arial"/>
              </a:rPr>
              <a:t>sureties</a:t>
            </a:r>
            <a:r>
              <a:rPr lang="it-IT" sz="1400" b="0" i="1" dirty="0">
                <a:solidFill>
                  <a:srgbClr val="666666"/>
                </a:solidFill>
                <a:latin typeface="Arial"/>
              </a:rPr>
              <a:t> and </a:t>
            </a:r>
            <a:r>
              <a:rPr lang="it-IT" sz="1400" b="0" i="1" dirty="0" err="1">
                <a:solidFill>
                  <a:srgbClr val="666666"/>
                </a:solidFill>
                <a:latin typeface="Arial"/>
              </a:rPr>
              <a:t>construction</a:t>
            </a:r>
            <a:r>
              <a:rPr lang="it-IT" sz="1400" b="0" i="1" dirty="0">
                <a:solidFill>
                  <a:srgbClr val="666666"/>
                </a:solidFill>
                <a:latin typeface="Arial"/>
              </a:rPr>
              <a:t> </a:t>
            </a:r>
            <a:r>
              <a:rPr lang="it-IT" sz="1400" b="0" i="1" dirty="0" err="1">
                <a:solidFill>
                  <a:srgbClr val="666666"/>
                </a:solidFill>
                <a:latin typeface="Arial"/>
              </a:rPr>
              <a:t>risks</a:t>
            </a:r>
            <a:endParaRPr lang="it-IT" sz="1400" b="0" i="1" dirty="0">
              <a:solidFill>
                <a:srgbClr val="666666"/>
              </a:solidFill>
              <a:latin typeface="Arial"/>
            </a:endParaRPr>
          </a:p>
          <a:p>
            <a:pPr marL="177800" indent="-177800">
              <a:spcBef>
                <a:spcPts val="800"/>
              </a:spcBef>
              <a:buClr>
                <a:srgbClr val="B30025"/>
              </a:buClr>
              <a:buFont typeface="Wingdings" pitchFamily="2" charset="2"/>
              <a:buChar char="§"/>
              <a:defRPr/>
            </a:pPr>
            <a:r>
              <a:rPr lang="it-IT" sz="1400" dirty="0">
                <a:solidFill>
                  <a:schemeClr val="accent6"/>
                </a:solidFill>
                <a:latin typeface="Arial"/>
              </a:rPr>
              <a:t>SACE Fct</a:t>
            </a:r>
            <a:r>
              <a:rPr lang="it-IT" sz="1400" dirty="0">
                <a:solidFill>
                  <a:srgbClr val="666666"/>
                </a:solidFill>
                <a:latin typeface="Arial"/>
              </a:rPr>
              <a:t>, </a:t>
            </a:r>
            <a:r>
              <a:rPr lang="it-IT" sz="1400" b="0" dirty="0">
                <a:solidFill>
                  <a:srgbClr val="666666"/>
                </a:solidFill>
                <a:latin typeface="Arial"/>
              </a:rPr>
              <a:t>società di factoring</a:t>
            </a:r>
          </a:p>
          <a:p>
            <a:pPr marL="180975" indent="-180975">
              <a:spcBef>
                <a:spcPts val="800"/>
              </a:spcBef>
              <a:buClr>
                <a:srgbClr val="B30025"/>
              </a:buClr>
              <a:defRPr/>
            </a:pPr>
            <a:r>
              <a:rPr lang="it-IT" sz="1400" dirty="0">
                <a:solidFill>
                  <a:schemeClr val="accent6"/>
                </a:solidFill>
                <a:latin typeface="Arial"/>
              </a:rPr>
              <a:t>   SACE Servizi</a:t>
            </a:r>
            <a:r>
              <a:rPr lang="it-IT" sz="1400" dirty="0">
                <a:solidFill>
                  <a:srgbClr val="666666"/>
                </a:solidFill>
                <a:latin typeface="Arial"/>
              </a:rPr>
              <a:t>, </a:t>
            </a:r>
            <a:r>
              <a:rPr lang="it-IT" sz="1400" b="0" dirty="0">
                <a:solidFill>
                  <a:srgbClr val="666666"/>
                </a:solidFill>
                <a:latin typeface="Arial"/>
              </a:rPr>
              <a:t>posseduta al 100% da SACE BT è una società costituita per la gestione delle informazioni commerciali e per le attività di recupero dei crediti commerciali</a:t>
            </a:r>
          </a:p>
        </p:txBody>
      </p:sp>
      <p:sp>
        <p:nvSpPr>
          <p:cNvPr id="23" name="AutoShape 2"/>
          <p:cNvSpPr>
            <a:spLocks noChangeArrowheads="1"/>
          </p:cNvSpPr>
          <p:nvPr/>
        </p:nvSpPr>
        <p:spPr bwMode="auto">
          <a:xfrm>
            <a:off x="4808538" y="2914650"/>
            <a:ext cx="3406775" cy="981075"/>
          </a:xfrm>
          <a:prstGeom prst="roundRect">
            <a:avLst>
              <a:gd name="adj" fmla="val 7366"/>
            </a:avLst>
          </a:prstGeom>
          <a:solidFill>
            <a:schemeClr val="bg2">
              <a:lumMod val="40000"/>
              <a:lumOff val="6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tabLst>
                <a:tab pos="628650" algn="l"/>
              </a:tabLst>
              <a:defRPr/>
            </a:pPr>
            <a:endParaRPr lang="en-US" sz="1100" dirty="0">
              <a:solidFill>
                <a:srgbClr val="C00000"/>
              </a:solidFill>
              <a:latin typeface="Arial"/>
            </a:endParaRPr>
          </a:p>
        </p:txBody>
      </p:sp>
      <p:sp>
        <p:nvSpPr>
          <p:cNvPr id="56328" name="CasellaDiTesto 28"/>
          <p:cNvSpPr txBox="1">
            <a:spLocks noChangeArrowheads="1"/>
          </p:cNvSpPr>
          <p:nvPr/>
        </p:nvSpPr>
        <p:spPr bwMode="auto">
          <a:xfrm>
            <a:off x="4959350" y="3268663"/>
            <a:ext cx="3068638" cy="276225"/>
          </a:xfrm>
          <a:prstGeom prst="rect">
            <a:avLst/>
          </a:prstGeom>
          <a:noFill/>
          <a:ln w="9525">
            <a:noFill/>
            <a:miter lim="800000"/>
            <a:headEnd/>
            <a:tailEnd/>
          </a:ln>
        </p:spPr>
        <p:txBody>
          <a:bodyPr>
            <a:spAutoFit/>
          </a:bodyPr>
          <a:lstStyle/>
          <a:p>
            <a:r>
              <a:rPr lang="it-IT" altLang="it-IT" sz="1200" i="1">
                <a:solidFill>
                  <a:srgbClr val="666666"/>
                </a:solidFill>
              </a:rPr>
              <a:t>Factoring</a:t>
            </a:r>
            <a:r>
              <a:rPr lang="it-IT" altLang="it-IT" sz="1200">
                <a:solidFill>
                  <a:srgbClr val="666666"/>
                </a:solidFill>
              </a:rPr>
              <a:t> e smobilizzo crediti verso PA</a:t>
            </a:r>
          </a:p>
        </p:txBody>
      </p:sp>
      <p:pic>
        <p:nvPicPr>
          <p:cNvPr id="56329" name="Picture 5"/>
          <p:cNvPicPr>
            <a:picLocks noChangeAspect="1" noChangeArrowheads="1"/>
          </p:cNvPicPr>
          <p:nvPr/>
        </p:nvPicPr>
        <p:blipFill>
          <a:blip r:embed="rId3" cstate="print">
            <a:clrChange>
              <a:clrFrom>
                <a:srgbClr val="FFFFFE"/>
              </a:clrFrom>
              <a:clrTo>
                <a:srgbClr val="FFFFFE">
                  <a:alpha val="0"/>
                </a:srgbClr>
              </a:clrTo>
            </a:clrChange>
          </a:blip>
          <a:srcRect/>
          <a:stretch>
            <a:fillRect/>
          </a:stretch>
        </p:blipFill>
        <p:spPr bwMode="auto">
          <a:xfrm>
            <a:off x="4959350" y="2959100"/>
            <a:ext cx="1441450" cy="207963"/>
          </a:xfrm>
          <a:prstGeom prst="rect">
            <a:avLst/>
          </a:prstGeom>
          <a:noFill/>
          <a:ln w="9525">
            <a:noFill/>
            <a:miter lim="800000"/>
            <a:headEnd/>
            <a:tailEnd/>
          </a:ln>
        </p:spPr>
      </p:pic>
      <p:sp>
        <p:nvSpPr>
          <p:cNvPr id="22" name="AutoShape 2"/>
          <p:cNvSpPr>
            <a:spLocks noChangeArrowheads="1"/>
          </p:cNvSpPr>
          <p:nvPr/>
        </p:nvSpPr>
        <p:spPr bwMode="auto">
          <a:xfrm>
            <a:off x="1211263" y="2914650"/>
            <a:ext cx="3408362" cy="1724025"/>
          </a:xfrm>
          <a:prstGeom prst="roundRect">
            <a:avLst>
              <a:gd name="adj" fmla="val 4073"/>
            </a:avLst>
          </a:prstGeom>
          <a:solidFill>
            <a:schemeClr val="bg2">
              <a:lumMod val="40000"/>
              <a:lumOff val="6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tabLst>
                <a:tab pos="628650" algn="l"/>
              </a:tabLst>
              <a:defRPr/>
            </a:pPr>
            <a:endParaRPr lang="en-US" sz="1100" dirty="0">
              <a:solidFill>
                <a:srgbClr val="C00000"/>
              </a:solidFill>
              <a:latin typeface="Arial"/>
            </a:endParaRPr>
          </a:p>
        </p:txBody>
      </p:sp>
      <p:sp>
        <p:nvSpPr>
          <p:cNvPr id="56331" name="CasellaDiTesto 29"/>
          <p:cNvSpPr txBox="1">
            <a:spLocks noChangeArrowheads="1"/>
          </p:cNvSpPr>
          <p:nvPr/>
        </p:nvSpPr>
        <p:spPr bwMode="auto">
          <a:xfrm>
            <a:off x="1577975" y="3363913"/>
            <a:ext cx="2862263" cy="461962"/>
          </a:xfrm>
          <a:prstGeom prst="rect">
            <a:avLst/>
          </a:prstGeom>
          <a:noFill/>
          <a:ln w="9525">
            <a:noFill/>
            <a:miter lim="800000"/>
            <a:headEnd/>
            <a:tailEnd/>
          </a:ln>
        </p:spPr>
        <p:txBody>
          <a:bodyPr>
            <a:spAutoFit/>
          </a:bodyPr>
          <a:lstStyle/>
          <a:p>
            <a:r>
              <a:rPr lang="it-IT" altLang="it-IT" sz="1200">
                <a:solidFill>
                  <a:srgbClr val="666666"/>
                </a:solidFill>
              </a:rPr>
              <a:t>Assicurazione del credito BT, sureties e  construction risks</a:t>
            </a:r>
          </a:p>
        </p:txBody>
      </p:sp>
      <p:pic>
        <p:nvPicPr>
          <p:cNvPr id="56332" name="Picture 6"/>
          <p:cNvPicPr>
            <a:picLocks noChangeAspect="1" noChangeArrowheads="1"/>
          </p:cNvPicPr>
          <p:nvPr/>
        </p:nvPicPr>
        <p:blipFill>
          <a:blip r:embed="rId4" cstate="print">
            <a:clrChange>
              <a:clrFrom>
                <a:srgbClr val="FFFFFE"/>
              </a:clrFrom>
              <a:clrTo>
                <a:srgbClr val="FFFFFE">
                  <a:alpha val="0"/>
                </a:srgbClr>
              </a:clrTo>
            </a:clrChange>
          </a:blip>
          <a:srcRect/>
          <a:stretch>
            <a:fillRect/>
          </a:stretch>
        </p:blipFill>
        <p:spPr bwMode="auto">
          <a:xfrm>
            <a:off x="1382713" y="3035300"/>
            <a:ext cx="1277937" cy="306388"/>
          </a:xfrm>
          <a:prstGeom prst="rect">
            <a:avLst/>
          </a:prstGeom>
          <a:noFill/>
          <a:ln w="9525">
            <a:noFill/>
            <a:miter lim="800000"/>
            <a:headEnd/>
            <a:tailEnd/>
          </a:ln>
        </p:spPr>
      </p:pic>
      <p:sp>
        <p:nvSpPr>
          <p:cNvPr id="24" name="AutoShape 2"/>
          <p:cNvSpPr>
            <a:spLocks noChangeArrowheads="1"/>
          </p:cNvSpPr>
          <p:nvPr/>
        </p:nvSpPr>
        <p:spPr bwMode="auto">
          <a:xfrm>
            <a:off x="1411288" y="3921125"/>
            <a:ext cx="3028950" cy="617538"/>
          </a:xfrm>
          <a:prstGeom prst="roundRect">
            <a:avLst>
              <a:gd name="adj" fmla="val 7366"/>
            </a:avLst>
          </a:prstGeom>
          <a:solidFill>
            <a:schemeClr val="bg2">
              <a:lumMod val="20000"/>
              <a:lumOff val="8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tabLst>
                <a:tab pos="628650" algn="l"/>
              </a:tabLst>
              <a:defRPr/>
            </a:pPr>
            <a:endParaRPr lang="en-US" sz="1100" dirty="0">
              <a:solidFill>
                <a:srgbClr val="C00000"/>
              </a:solidFill>
              <a:latin typeface="Arial"/>
            </a:endParaRPr>
          </a:p>
        </p:txBody>
      </p:sp>
      <p:pic>
        <p:nvPicPr>
          <p:cNvPr id="56334" name="Immagine 30" descr="sace servizi_logo.JPG"/>
          <p:cNvPicPr>
            <a:picLocks noChangeAspect="1"/>
          </p:cNvPicPr>
          <p:nvPr/>
        </p:nvPicPr>
        <p:blipFill>
          <a:blip r:embed="rId5" cstate="print">
            <a:clrChange>
              <a:clrFrom>
                <a:srgbClr val="FFFFFD"/>
              </a:clrFrom>
              <a:clrTo>
                <a:srgbClr val="FFFFFD">
                  <a:alpha val="0"/>
                </a:srgbClr>
              </a:clrTo>
            </a:clrChange>
          </a:blip>
          <a:srcRect l="456" t="3627"/>
          <a:stretch>
            <a:fillRect/>
          </a:stretch>
        </p:blipFill>
        <p:spPr bwMode="auto">
          <a:xfrm>
            <a:off x="1576388" y="4011613"/>
            <a:ext cx="1168400" cy="134937"/>
          </a:xfrm>
          <a:prstGeom prst="rect">
            <a:avLst/>
          </a:prstGeom>
          <a:noFill/>
          <a:ln w="9525">
            <a:noFill/>
            <a:miter lim="800000"/>
            <a:headEnd/>
            <a:tailEnd/>
          </a:ln>
        </p:spPr>
      </p:pic>
      <p:sp>
        <p:nvSpPr>
          <p:cNvPr id="56335" name="CasellaDiTesto 32"/>
          <p:cNvSpPr txBox="1">
            <a:spLocks noChangeArrowheads="1"/>
          </p:cNvSpPr>
          <p:nvPr/>
        </p:nvSpPr>
        <p:spPr bwMode="auto">
          <a:xfrm>
            <a:off x="1411288" y="4135438"/>
            <a:ext cx="3019425" cy="461962"/>
          </a:xfrm>
          <a:prstGeom prst="rect">
            <a:avLst/>
          </a:prstGeom>
          <a:noFill/>
          <a:ln w="9525">
            <a:noFill/>
            <a:miter lim="800000"/>
            <a:headEnd/>
            <a:tailEnd/>
          </a:ln>
        </p:spPr>
        <p:txBody>
          <a:bodyPr>
            <a:spAutoFit/>
          </a:bodyPr>
          <a:lstStyle/>
          <a:p>
            <a:r>
              <a:rPr lang="it-IT" altLang="it-IT" sz="1200">
                <a:solidFill>
                  <a:srgbClr val="666666"/>
                </a:solidFill>
              </a:rPr>
              <a:t>Acquisizione informazioni e recuperi commerciali</a:t>
            </a:r>
          </a:p>
        </p:txBody>
      </p:sp>
      <p:sp>
        <p:nvSpPr>
          <p:cNvPr id="28" name="Rettangolo arrotondato 27"/>
          <p:cNvSpPr/>
          <p:nvPr/>
        </p:nvSpPr>
        <p:spPr bwMode="auto">
          <a:xfrm>
            <a:off x="1196975" y="1403350"/>
            <a:ext cx="7045325" cy="1128713"/>
          </a:xfrm>
          <a:prstGeom prst="roundRect">
            <a:avLst>
              <a:gd name="adj" fmla="val 9303"/>
            </a:avLst>
          </a:prstGeom>
          <a:solidFill>
            <a:schemeClr val="tx1">
              <a:lumMod val="40000"/>
              <a:lumOff val="6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buFont typeface="Wingdings" pitchFamily="2" charset="2"/>
              <a:buNone/>
              <a:tabLst>
                <a:tab pos="628650" algn="l"/>
              </a:tabLst>
              <a:defRPr/>
            </a:pPr>
            <a:endParaRPr lang="it-IT" sz="1100">
              <a:solidFill>
                <a:srgbClr val="C00000"/>
              </a:solidFill>
              <a:latin typeface="Arial"/>
            </a:endParaRPr>
          </a:p>
        </p:txBody>
      </p:sp>
      <p:sp>
        <p:nvSpPr>
          <p:cNvPr id="56337" name="CasellaDiTesto 27"/>
          <p:cNvSpPr txBox="1">
            <a:spLocks noChangeArrowheads="1"/>
          </p:cNvSpPr>
          <p:nvPr/>
        </p:nvSpPr>
        <p:spPr bwMode="auto">
          <a:xfrm>
            <a:off x="1411288" y="1911350"/>
            <a:ext cx="6616700" cy="523875"/>
          </a:xfrm>
          <a:prstGeom prst="rect">
            <a:avLst/>
          </a:prstGeom>
          <a:noFill/>
          <a:ln w="9525">
            <a:noFill/>
            <a:miter lim="800000"/>
            <a:headEnd/>
            <a:tailEnd/>
          </a:ln>
        </p:spPr>
        <p:txBody>
          <a:bodyPr>
            <a:spAutoFit/>
          </a:bodyPr>
          <a:lstStyle/>
          <a:p>
            <a:pPr algn="ctr"/>
            <a:r>
              <a:rPr lang="it-IT" altLang="it-IT" sz="1400" i="1">
                <a:solidFill>
                  <a:srgbClr val="666666"/>
                </a:solidFill>
              </a:rPr>
              <a:t>Export credit, protezione degli investimenti, corporate, project &amp; </a:t>
            </a:r>
          </a:p>
          <a:p>
            <a:pPr algn="ctr"/>
            <a:r>
              <a:rPr lang="it-IT" altLang="it-IT" sz="1400" i="1">
                <a:solidFill>
                  <a:srgbClr val="666666"/>
                </a:solidFill>
              </a:rPr>
              <a:t>Structured finance, sureties</a:t>
            </a:r>
          </a:p>
        </p:txBody>
      </p:sp>
      <p:pic>
        <p:nvPicPr>
          <p:cNvPr id="56338" name="Immagine 31" descr="SACE_cmyk.jpg"/>
          <p:cNvPicPr>
            <a:picLocks noChangeAspect="1"/>
          </p:cNvPicPr>
          <p:nvPr/>
        </p:nvPicPr>
        <p:blipFill>
          <a:blip r:embed="rId6" cstate="print">
            <a:clrChange>
              <a:clrFrom>
                <a:srgbClr val="FFFFFE"/>
              </a:clrFrom>
              <a:clrTo>
                <a:srgbClr val="FFFFFE">
                  <a:alpha val="0"/>
                </a:srgbClr>
              </a:clrTo>
            </a:clrChange>
          </a:blip>
          <a:srcRect/>
          <a:stretch>
            <a:fillRect/>
          </a:stretch>
        </p:blipFill>
        <p:spPr bwMode="auto">
          <a:xfrm>
            <a:off x="3989388" y="1519238"/>
            <a:ext cx="1493837" cy="298450"/>
          </a:xfrm>
          <a:prstGeom prst="rect">
            <a:avLst/>
          </a:prstGeom>
          <a:noFill/>
          <a:ln w="9525">
            <a:noFill/>
            <a:miter lim="800000"/>
            <a:headEnd/>
            <a:tailEnd/>
          </a:ln>
        </p:spPr>
      </p:pic>
      <p:grpSp>
        <p:nvGrpSpPr>
          <p:cNvPr id="56339" name="Gruppo 44"/>
          <p:cNvGrpSpPr>
            <a:grpSpLocks/>
          </p:cNvGrpSpPr>
          <p:nvPr/>
        </p:nvGrpSpPr>
        <p:grpSpPr bwMode="auto">
          <a:xfrm>
            <a:off x="5840413" y="2624138"/>
            <a:ext cx="1341437" cy="231775"/>
            <a:chOff x="6317660" y="2624447"/>
            <a:chExt cx="1341904" cy="230832"/>
          </a:xfrm>
        </p:grpSpPr>
        <p:sp>
          <p:nvSpPr>
            <p:cNvPr id="40" name="Triangolo isoscele 39"/>
            <p:cNvSpPr/>
            <p:nvPr/>
          </p:nvSpPr>
          <p:spPr bwMode="auto">
            <a:xfrm flipV="1">
              <a:off x="6317660" y="2648162"/>
              <a:ext cx="1341904" cy="178658"/>
            </a:xfrm>
            <a:prstGeom prst="triangle">
              <a:avLst/>
            </a:prstGeom>
            <a:solidFill>
              <a:schemeClr val="tx1">
                <a:lumMod val="40000"/>
                <a:lumOff val="6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tabLst>
                  <a:tab pos="628650" algn="l"/>
                </a:tabLst>
                <a:defRPr/>
              </a:pPr>
              <a:endParaRPr lang="it-IT" sz="1100">
                <a:solidFill>
                  <a:srgbClr val="C00000"/>
                </a:solidFill>
                <a:latin typeface="Arial"/>
              </a:endParaRPr>
            </a:p>
          </p:txBody>
        </p:sp>
        <p:sp>
          <p:nvSpPr>
            <p:cNvPr id="56347" name="CasellaDiTesto 32"/>
            <p:cNvSpPr txBox="1">
              <a:spLocks noChangeArrowheads="1"/>
            </p:cNvSpPr>
            <p:nvPr/>
          </p:nvSpPr>
          <p:spPr bwMode="auto">
            <a:xfrm>
              <a:off x="6738103" y="2624447"/>
              <a:ext cx="568291" cy="230832"/>
            </a:xfrm>
            <a:prstGeom prst="rect">
              <a:avLst/>
            </a:prstGeom>
            <a:noFill/>
            <a:ln w="9525">
              <a:noFill/>
              <a:miter lim="800000"/>
              <a:headEnd/>
              <a:tailEnd/>
            </a:ln>
          </p:spPr>
          <p:txBody>
            <a:bodyPr>
              <a:spAutoFit/>
            </a:bodyPr>
            <a:lstStyle/>
            <a:p>
              <a:pPr algn="ctr">
                <a:buClr>
                  <a:srgbClr val="262640"/>
                </a:buClr>
                <a:tabLst>
                  <a:tab pos="628650" algn="l"/>
                </a:tabLst>
              </a:pPr>
              <a:r>
                <a:rPr lang="en-GB" altLang="it-IT" sz="900">
                  <a:solidFill>
                    <a:srgbClr val="666666"/>
                  </a:solidFill>
                </a:rPr>
                <a:t>100%</a:t>
              </a:r>
            </a:p>
          </p:txBody>
        </p:sp>
      </p:grpSp>
      <p:grpSp>
        <p:nvGrpSpPr>
          <p:cNvPr id="56340" name="Gruppo 45"/>
          <p:cNvGrpSpPr>
            <a:grpSpLocks/>
          </p:cNvGrpSpPr>
          <p:nvPr/>
        </p:nvGrpSpPr>
        <p:grpSpPr bwMode="auto">
          <a:xfrm>
            <a:off x="2244725" y="2632075"/>
            <a:ext cx="1343025" cy="231775"/>
            <a:chOff x="6317660" y="2624447"/>
            <a:chExt cx="1341904" cy="230832"/>
          </a:xfrm>
        </p:grpSpPr>
        <p:sp>
          <p:nvSpPr>
            <p:cNvPr id="47" name="Triangolo isoscele 46"/>
            <p:cNvSpPr/>
            <p:nvPr/>
          </p:nvSpPr>
          <p:spPr bwMode="auto">
            <a:xfrm flipV="1">
              <a:off x="6317660" y="2648163"/>
              <a:ext cx="1341904" cy="178657"/>
            </a:xfrm>
            <a:prstGeom prst="triangle">
              <a:avLst/>
            </a:prstGeom>
            <a:solidFill>
              <a:schemeClr val="tx1">
                <a:lumMod val="40000"/>
                <a:lumOff val="60000"/>
              </a:schemeClr>
            </a:solidFill>
            <a:ln w="9525" algn="ctr">
              <a:solidFill>
                <a:schemeClr val="bg1">
                  <a:lumMod val="75000"/>
                </a:schemeClr>
              </a:solidFill>
              <a:round/>
              <a:headEnd/>
              <a:tailEnd/>
            </a:ln>
            <a:effectLst>
              <a:outerShdw blurRad="50800" dist="38100" dir="2700000" algn="tl" rotWithShape="0">
                <a:prstClr val="black">
                  <a:alpha val="40000"/>
                </a:prstClr>
              </a:outerShdw>
            </a:effectLst>
          </p:spPr>
          <p:txBody>
            <a:bodyPr lIns="90000"/>
            <a:lstStyle/>
            <a:p>
              <a:pPr algn="ctr">
                <a:buClr>
                  <a:srgbClr val="262640"/>
                </a:buClr>
                <a:tabLst>
                  <a:tab pos="628650" algn="l"/>
                </a:tabLst>
                <a:defRPr/>
              </a:pPr>
              <a:endParaRPr lang="it-IT" sz="1100">
                <a:solidFill>
                  <a:srgbClr val="C00000"/>
                </a:solidFill>
                <a:latin typeface="Arial"/>
              </a:endParaRPr>
            </a:p>
          </p:txBody>
        </p:sp>
        <p:sp>
          <p:nvSpPr>
            <p:cNvPr id="56345" name="CasellaDiTesto 32"/>
            <p:cNvSpPr txBox="1">
              <a:spLocks noChangeArrowheads="1"/>
            </p:cNvSpPr>
            <p:nvPr/>
          </p:nvSpPr>
          <p:spPr bwMode="auto">
            <a:xfrm>
              <a:off x="6738103" y="2624447"/>
              <a:ext cx="568291" cy="230832"/>
            </a:xfrm>
            <a:prstGeom prst="rect">
              <a:avLst/>
            </a:prstGeom>
            <a:noFill/>
            <a:ln w="9525">
              <a:noFill/>
              <a:miter lim="800000"/>
              <a:headEnd/>
              <a:tailEnd/>
            </a:ln>
          </p:spPr>
          <p:txBody>
            <a:bodyPr>
              <a:spAutoFit/>
            </a:bodyPr>
            <a:lstStyle/>
            <a:p>
              <a:pPr algn="ctr">
                <a:buClr>
                  <a:srgbClr val="262640"/>
                </a:buClr>
                <a:tabLst>
                  <a:tab pos="628650" algn="l"/>
                </a:tabLst>
              </a:pPr>
              <a:r>
                <a:rPr lang="en-GB" altLang="it-IT" sz="900">
                  <a:solidFill>
                    <a:srgbClr val="666666"/>
                  </a:solidFill>
                </a:rPr>
                <a:t>100%</a:t>
              </a:r>
            </a:p>
          </p:txBody>
        </p:sp>
      </p:grpSp>
      <p:sp>
        <p:nvSpPr>
          <p:cNvPr id="56341" name="CasellaDiTesto 48"/>
          <p:cNvSpPr txBox="1">
            <a:spLocks noChangeArrowheads="1"/>
          </p:cNvSpPr>
          <p:nvPr/>
        </p:nvSpPr>
        <p:spPr bwMode="auto">
          <a:xfrm rot="-5400000">
            <a:off x="-202406" y="2928144"/>
            <a:ext cx="1817687" cy="339725"/>
          </a:xfrm>
          <a:prstGeom prst="rect">
            <a:avLst/>
          </a:prstGeom>
          <a:noFill/>
          <a:ln w="9525">
            <a:noFill/>
            <a:miter lim="800000"/>
            <a:headEnd/>
            <a:tailEnd/>
          </a:ln>
        </p:spPr>
        <p:txBody>
          <a:bodyPr>
            <a:spAutoFit/>
          </a:bodyPr>
          <a:lstStyle/>
          <a:p>
            <a:pPr algn="ctr"/>
            <a:r>
              <a:rPr lang="it-IT" altLang="it-IT" sz="1600">
                <a:solidFill>
                  <a:srgbClr val="FFFFFF"/>
                </a:solidFill>
              </a:rPr>
              <a:t>IL GRUPPO</a:t>
            </a:r>
          </a:p>
        </p:txBody>
      </p:sp>
      <p:sp>
        <p:nvSpPr>
          <p:cNvPr id="56342" name="Rectangle 44"/>
          <p:cNvSpPr>
            <a:spLocks/>
          </p:cNvSpPr>
          <p:nvPr/>
        </p:nvSpPr>
        <p:spPr bwMode="auto">
          <a:xfrm>
            <a:off x="6426200" y="14288"/>
            <a:ext cx="2717800" cy="203200"/>
          </a:xfrm>
          <a:prstGeom prst="rect">
            <a:avLst/>
          </a:prstGeom>
          <a:noFill/>
          <a:ln w="12700">
            <a:noFill/>
            <a:miter lim="800000"/>
            <a:headEnd/>
            <a:tailEnd/>
          </a:ln>
        </p:spPr>
        <p:txBody>
          <a:bodyPr lIns="0" tIns="0" rIns="108000" bIns="0" anchor="ctr"/>
          <a:lstStyle/>
          <a:p>
            <a:pPr marL="39688" algn="r"/>
            <a:endParaRPr lang="en-US" altLang="it-IT" sz="1100">
              <a:solidFill>
                <a:srgbClr val="FFFFFF"/>
              </a:solidFill>
            </a:endParaRPr>
          </a:p>
        </p:txBody>
      </p:sp>
      <p:sp>
        <p:nvSpPr>
          <p:cNvPr id="13335" name="Segnaposto data 3"/>
          <p:cNvSpPr>
            <a:spLocks noGrp="1"/>
          </p:cNvSpPr>
          <p:nvPr>
            <p:ph type="dt" sz="quarter" idx="10"/>
          </p:nvPr>
        </p:nvSpPr>
        <p:spPr>
          <a:xfrm>
            <a:off x="25400" y="6575425"/>
            <a:ext cx="6146800" cy="323850"/>
          </a:xfrm>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eaLnBrk="0" fontAlgn="base" hangingPunct="0">
              <a:spcBef>
                <a:spcPct val="0"/>
              </a:spcBef>
              <a:spcAft>
                <a:spcPct val="0"/>
              </a:spcAft>
              <a:defRPr sz="2000" b="1">
                <a:solidFill>
                  <a:srgbClr val="003366"/>
                </a:solidFill>
                <a:latin typeface="Arial" pitchFamily="34" charset="0"/>
              </a:defRPr>
            </a:lvl6pPr>
            <a:lvl7pPr marL="2971800" indent="-228600" eaLnBrk="0" fontAlgn="base" hangingPunct="0">
              <a:spcBef>
                <a:spcPct val="0"/>
              </a:spcBef>
              <a:spcAft>
                <a:spcPct val="0"/>
              </a:spcAft>
              <a:defRPr sz="2000" b="1">
                <a:solidFill>
                  <a:srgbClr val="003366"/>
                </a:solidFill>
                <a:latin typeface="Arial" pitchFamily="34" charset="0"/>
              </a:defRPr>
            </a:lvl7pPr>
            <a:lvl8pPr marL="3429000" indent="-228600" eaLnBrk="0" fontAlgn="base" hangingPunct="0">
              <a:spcBef>
                <a:spcPct val="0"/>
              </a:spcBef>
              <a:spcAft>
                <a:spcPct val="0"/>
              </a:spcAft>
              <a:defRPr sz="2000" b="1">
                <a:solidFill>
                  <a:srgbClr val="003366"/>
                </a:solidFill>
                <a:latin typeface="Arial" pitchFamily="34" charset="0"/>
              </a:defRPr>
            </a:lvl8pPr>
            <a:lvl9pPr marL="3886200" indent="-228600" eaLnBrk="0" fontAlgn="base" hangingPunct="0">
              <a:spcBef>
                <a:spcPct val="0"/>
              </a:spcBef>
              <a:spcAft>
                <a:spcPct val="0"/>
              </a:spcAft>
              <a:defRPr sz="2000" b="1">
                <a:solidFill>
                  <a:srgbClr val="003366"/>
                </a:solidFill>
                <a:latin typeface="Arial" pitchFamily="34" charset="0"/>
              </a:defRPr>
            </a:lvl9pPr>
          </a:lstStyle>
          <a:p>
            <a:pPr eaLnBrk="1" hangingPunct="1">
              <a:defRPr/>
            </a:pPr>
            <a:r>
              <a:rPr lang="it-IT" sz="1100" dirty="0" smtClean="0">
                <a:solidFill>
                  <a:schemeClr val="bg1"/>
                </a:solidFill>
                <a:latin typeface="Arial" charset="0"/>
              </a:rPr>
              <a:t>SACE</a:t>
            </a:r>
            <a:endParaRPr lang="it-IT" sz="1100" dirty="0">
              <a:solidFill>
                <a:schemeClr val="bg1"/>
              </a:solidFill>
              <a:latin typeface="Arial" charset="0"/>
            </a:endParaRPr>
          </a:p>
          <a:p>
            <a:pPr eaLnBrk="1" hangingPunct="1">
              <a:defRPr/>
            </a:pPr>
            <a:endParaRPr lang="it-IT" sz="1100" dirty="0" smtClean="0">
              <a:solidFill>
                <a:schemeClr val="bg1"/>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Segnaposto numero diapositiva 5"/>
          <p:cNvSpPr>
            <a:spLocks noGrp="1"/>
          </p:cNvSpPr>
          <p:nvPr>
            <p:ph type="sldNum" sz="quarter" idx="11"/>
          </p:nvPr>
        </p:nvSpPr>
        <p:spPr/>
        <p:txBody>
          <a:bodyPr/>
          <a:lstStyle/>
          <a:p>
            <a:pPr>
              <a:defRPr/>
            </a:pPr>
            <a:fld id="{34540E2C-41EF-4791-A5D2-CE1709A55538}" type="slidenum">
              <a:rPr lang="it-IT" smtClean="0"/>
              <a:pPr>
                <a:defRPr/>
              </a:pPr>
              <a:t>3</a:t>
            </a:fld>
            <a:endParaRPr lang="it-IT" smtClean="0"/>
          </a:p>
        </p:txBody>
      </p:sp>
      <p:sp>
        <p:nvSpPr>
          <p:cNvPr id="18436" name="Rectangle 19"/>
          <p:cNvSpPr>
            <a:spLocks noGrp="1" noChangeArrowheads="1"/>
          </p:cNvSpPr>
          <p:nvPr>
            <p:ph type="title"/>
          </p:nvPr>
        </p:nvSpPr>
        <p:spPr>
          <a:xfrm>
            <a:off x="2628900" y="560388"/>
            <a:ext cx="6696075" cy="358775"/>
          </a:xfrm>
        </p:spPr>
        <p:txBody>
          <a:bodyPr/>
          <a:lstStyle/>
          <a:p>
            <a:pPr eaLnBrk="1" hangingPunct="1">
              <a:defRPr/>
            </a:pPr>
            <a:r>
              <a:rPr lang="it-IT" altLang="it-IT" sz="2000" kern="1200" dirty="0" smtClean="0">
                <a:solidFill>
                  <a:srgbClr val="003366"/>
                </a:solidFill>
                <a:ea typeface="+mn-ea"/>
                <a:cs typeface="Arial" pitchFamily="34" charset="0"/>
              </a:rPr>
              <a:t>La nostra rete commerciale</a:t>
            </a:r>
          </a:p>
        </p:txBody>
      </p:sp>
      <p:sp>
        <p:nvSpPr>
          <p:cNvPr id="57348" name="Rectangle 58"/>
          <p:cNvSpPr>
            <a:spLocks noChangeArrowheads="1"/>
          </p:cNvSpPr>
          <p:nvPr/>
        </p:nvSpPr>
        <p:spPr bwMode="auto">
          <a:xfrm>
            <a:off x="287338" y="4679950"/>
            <a:ext cx="3240087" cy="1006475"/>
          </a:xfrm>
          <a:prstGeom prst="rect">
            <a:avLst/>
          </a:prstGeom>
          <a:noFill/>
          <a:ln w="9525" algn="ctr">
            <a:noFill/>
            <a:miter lim="800000"/>
            <a:headEnd/>
            <a:tailEnd/>
          </a:ln>
        </p:spPr>
        <p:txBody>
          <a:bodyPr tIns="72000" bIns="72000">
            <a:spAutoFit/>
          </a:bodyPr>
          <a:lstStyle/>
          <a:p>
            <a:pPr marL="177800" indent="-177800">
              <a:buClr>
                <a:srgbClr val="AB0105"/>
              </a:buClr>
              <a:buFont typeface="Wingdings" pitchFamily="2" charset="2"/>
              <a:buChar char="§"/>
            </a:pPr>
            <a:r>
              <a:rPr lang="it-IT" sz="1400" b="0">
                <a:solidFill>
                  <a:schemeClr val="tx1"/>
                </a:solidFill>
              </a:rPr>
              <a:t>4 sedi territoriali e 7 uffici satellite</a:t>
            </a:r>
            <a:endParaRPr lang="it-IT" sz="1400"/>
          </a:p>
          <a:p>
            <a:pPr marL="177800" indent="-177800">
              <a:buClr>
                <a:srgbClr val="AB0105"/>
              </a:buClr>
              <a:buFont typeface="Wingdings" pitchFamily="2" charset="2"/>
              <a:buChar char="§"/>
            </a:pPr>
            <a:r>
              <a:rPr lang="it-IT" sz="1400" b="0">
                <a:solidFill>
                  <a:schemeClr val="tx1"/>
                </a:solidFill>
              </a:rPr>
              <a:t>Ulteriori SACE point (NA, PD e PN)</a:t>
            </a:r>
          </a:p>
          <a:p>
            <a:pPr marL="177800" indent="-177800">
              <a:buClr>
                <a:srgbClr val="AB0105"/>
              </a:buClr>
              <a:buFont typeface="Wingdings" pitchFamily="2" charset="2"/>
              <a:buChar char="§"/>
            </a:pPr>
            <a:r>
              <a:rPr lang="it-IT" sz="1400" b="0">
                <a:solidFill>
                  <a:schemeClr val="tx1"/>
                </a:solidFill>
              </a:rPr>
              <a:t>52 agenti</a:t>
            </a:r>
            <a:r>
              <a:rPr lang="it-IT" sz="1400" b="0">
                <a:solidFill>
                  <a:schemeClr val="accent2"/>
                </a:solidFill>
              </a:rPr>
              <a:t>*</a:t>
            </a:r>
            <a:r>
              <a:rPr lang="it-IT" sz="1400" b="0">
                <a:solidFill>
                  <a:srgbClr val="333333"/>
                </a:solidFill>
              </a:rPr>
              <a:t>  </a:t>
            </a:r>
          </a:p>
          <a:p>
            <a:pPr marL="177800" indent="-177800">
              <a:buClr>
                <a:srgbClr val="AB0105"/>
              </a:buClr>
              <a:buFont typeface="Wingdings" pitchFamily="2" charset="2"/>
              <a:buChar char="§"/>
            </a:pPr>
            <a:r>
              <a:rPr lang="it-IT" sz="1400" b="0">
                <a:solidFill>
                  <a:schemeClr val="tx1"/>
                </a:solidFill>
              </a:rPr>
              <a:t>132 broker</a:t>
            </a:r>
            <a:r>
              <a:rPr lang="it-IT" sz="1400" b="0">
                <a:solidFill>
                  <a:schemeClr val="accent2"/>
                </a:solidFill>
              </a:rPr>
              <a:t>* </a:t>
            </a:r>
          </a:p>
        </p:txBody>
      </p:sp>
      <p:sp>
        <p:nvSpPr>
          <p:cNvPr id="57349" name="Rectangle 60"/>
          <p:cNvSpPr>
            <a:spLocks noChangeArrowheads="1"/>
          </p:cNvSpPr>
          <p:nvPr/>
        </p:nvSpPr>
        <p:spPr bwMode="auto">
          <a:xfrm>
            <a:off x="3887788" y="4679950"/>
            <a:ext cx="4932362" cy="360850"/>
          </a:xfrm>
          <a:prstGeom prst="rect">
            <a:avLst/>
          </a:prstGeom>
          <a:noFill/>
          <a:ln w="9525" algn="ctr">
            <a:noFill/>
            <a:miter lim="800000"/>
            <a:headEnd/>
            <a:tailEnd/>
          </a:ln>
        </p:spPr>
        <p:txBody>
          <a:bodyPr tIns="72000" bIns="72000">
            <a:spAutoFit/>
          </a:bodyPr>
          <a:lstStyle/>
          <a:p>
            <a:pPr marL="177800" indent="-177800">
              <a:buClr>
                <a:srgbClr val="AB0105"/>
              </a:buClr>
              <a:buFont typeface="Wingdings" pitchFamily="2" charset="2"/>
              <a:buChar char="§"/>
            </a:pPr>
            <a:r>
              <a:rPr lang="it-IT" sz="1400" b="0" dirty="0">
                <a:solidFill>
                  <a:schemeClr val="tx1"/>
                </a:solidFill>
              </a:rPr>
              <a:t>8 uffici di rappresentanza a presidio delle aree </a:t>
            </a:r>
            <a:r>
              <a:rPr lang="it-IT" sz="1400" b="0" dirty="0" smtClean="0">
                <a:solidFill>
                  <a:schemeClr val="tx1"/>
                </a:solidFill>
              </a:rPr>
              <a:t>emergenti</a:t>
            </a:r>
            <a:endParaRPr lang="it-IT" sz="1400" b="0" u="sng" dirty="0">
              <a:solidFill>
                <a:srgbClr val="00B050"/>
              </a:solidFill>
            </a:endParaRPr>
          </a:p>
        </p:txBody>
      </p:sp>
      <p:grpSp>
        <p:nvGrpSpPr>
          <p:cNvPr id="57350" name="Group 379"/>
          <p:cNvGrpSpPr>
            <a:grpSpLocks/>
          </p:cNvGrpSpPr>
          <p:nvPr/>
        </p:nvGrpSpPr>
        <p:grpSpPr bwMode="auto">
          <a:xfrm>
            <a:off x="3606800" y="1144588"/>
            <a:ext cx="5537200" cy="2722562"/>
            <a:chOff x="2272" y="874"/>
            <a:chExt cx="3488" cy="1715"/>
          </a:xfrm>
        </p:grpSpPr>
        <p:grpSp>
          <p:nvGrpSpPr>
            <p:cNvPr id="57392" name="Group 115"/>
            <p:cNvGrpSpPr>
              <a:grpSpLocks noChangeAspect="1"/>
            </p:cNvGrpSpPr>
            <p:nvPr/>
          </p:nvGrpSpPr>
          <p:grpSpPr bwMode="auto">
            <a:xfrm>
              <a:off x="2272" y="1132"/>
              <a:ext cx="365" cy="285"/>
              <a:chOff x="44" y="1185"/>
              <a:chExt cx="594" cy="464"/>
            </a:xfrm>
          </p:grpSpPr>
          <p:sp>
            <p:nvSpPr>
              <p:cNvPr id="18726" name="Freeform 116"/>
              <p:cNvSpPr>
                <a:spLocks noChangeAspect="1"/>
              </p:cNvSpPr>
              <p:nvPr/>
            </p:nvSpPr>
            <p:spPr bwMode="auto">
              <a:xfrm>
                <a:off x="44" y="1185"/>
                <a:ext cx="594" cy="414"/>
              </a:xfrm>
              <a:custGeom>
                <a:avLst/>
                <a:gdLst>
                  <a:gd name="T0" fmla="*/ 540 w 594"/>
                  <a:gd name="T1" fmla="*/ 354 h 414"/>
                  <a:gd name="T2" fmla="*/ 510 w 594"/>
                  <a:gd name="T3" fmla="*/ 318 h 414"/>
                  <a:gd name="T4" fmla="*/ 500 w 594"/>
                  <a:gd name="T5" fmla="*/ 332 h 414"/>
                  <a:gd name="T6" fmla="*/ 464 w 594"/>
                  <a:gd name="T7" fmla="*/ 324 h 414"/>
                  <a:gd name="T8" fmla="*/ 414 w 594"/>
                  <a:gd name="T9" fmla="*/ 298 h 414"/>
                  <a:gd name="T10" fmla="*/ 362 w 594"/>
                  <a:gd name="T11" fmla="*/ 288 h 414"/>
                  <a:gd name="T12" fmla="*/ 318 w 594"/>
                  <a:gd name="T13" fmla="*/ 272 h 414"/>
                  <a:gd name="T14" fmla="*/ 314 w 594"/>
                  <a:gd name="T15" fmla="*/ 294 h 414"/>
                  <a:gd name="T16" fmla="*/ 278 w 594"/>
                  <a:gd name="T17" fmla="*/ 304 h 414"/>
                  <a:gd name="T18" fmla="*/ 252 w 594"/>
                  <a:gd name="T19" fmla="*/ 298 h 414"/>
                  <a:gd name="T20" fmla="*/ 270 w 594"/>
                  <a:gd name="T21" fmla="*/ 274 h 414"/>
                  <a:gd name="T22" fmla="*/ 274 w 594"/>
                  <a:gd name="T23" fmla="*/ 266 h 414"/>
                  <a:gd name="T24" fmla="*/ 236 w 594"/>
                  <a:gd name="T25" fmla="*/ 298 h 414"/>
                  <a:gd name="T26" fmla="*/ 222 w 594"/>
                  <a:gd name="T27" fmla="*/ 322 h 414"/>
                  <a:gd name="T28" fmla="*/ 196 w 594"/>
                  <a:gd name="T29" fmla="*/ 348 h 414"/>
                  <a:gd name="T30" fmla="*/ 146 w 594"/>
                  <a:gd name="T31" fmla="*/ 384 h 414"/>
                  <a:gd name="T32" fmla="*/ 112 w 594"/>
                  <a:gd name="T33" fmla="*/ 398 h 414"/>
                  <a:gd name="T34" fmla="*/ 90 w 594"/>
                  <a:gd name="T35" fmla="*/ 408 h 414"/>
                  <a:gd name="T36" fmla="*/ 84 w 594"/>
                  <a:gd name="T37" fmla="*/ 394 h 414"/>
                  <a:gd name="T38" fmla="*/ 114 w 594"/>
                  <a:gd name="T39" fmla="*/ 382 h 414"/>
                  <a:gd name="T40" fmla="*/ 156 w 594"/>
                  <a:gd name="T41" fmla="*/ 354 h 414"/>
                  <a:gd name="T42" fmla="*/ 170 w 594"/>
                  <a:gd name="T43" fmla="*/ 320 h 414"/>
                  <a:gd name="T44" fmla="*/ 138 w 594"/>
                  <a:gd name="T45" fmla="*/ 328 h 414"/>
                  <a:gd name="T46" fmla="*/ 100 w 594"/>
                  <a:gd name="T47" fmla="*/ 328 h 414"/>
                  <a:gd name="T48" fmla="*/ 86 w 594"/>
                  <a:gd name="T49" fmla="*/ 286 h 414"/>
                  <a:gd name="T50" fmla="*/ 56 w 594"/>
                  <a:gd name="T51" fmla="*/ 300 h 414"/>
                  <a:gd name="T52" fmla="*/ 48 w 594"/>
                  <a:gd name="T53" fmla="*/ 274 h 414"/>
                  <a:gd name="T54" fmla="*/ 24 w 594"/>
                  <a:gd name="T55" fmla="*/ 258 h 414"/>
                  <a:gd name="T56" fmla="*/ 46 w 594"/>
                  <a:gd name="T57" fmla="*/ 226 h 414"/>
                  <a:gd name="T58" fmla="*/ 80 w 594"/>
                  <a:gd name="T59" fmla="*/ 214 h 414"/>
                  <a:gd name="T60" fmla="*/ 102 w 594"/>
                  <a:gd name="T61" fmla="*/ 184 h 414"/>
                  <a:gd name="T62" fmla="*/ 86 w 594"/>
                  <a:gd name="T63" fmla="*/ 180 h 414"/>
                  <a:gd name="T64" fmla="*/ 20 w 594"/>
                  <a:gd name="T65" fmla="*/ 168 h 414"/>
                  <a:gd name="T66" fmla="*/ 10 w 594"/>
                  <a:gd name="T67" fmla="*/ 150 h 414"/>
                  <a:gd name="T68" fmla="*/ 60 w 594"/>
                  <a:gd name="T69" fmla="*/ 132 h 414"/>
                  <a:gd name="T70" fmla="*/ 100 w 594"/>
                  <a:gd name="T71" fmla="*/ 142 h 414"/>
                  <a:gd name="T72" fmla="*/ 102 w 594"/>
                  <a:gd name="T73" fmla="*/ 132 h 414"/>
                  <a:gd name="T74" fmla="*/ 84 w 594"/>
                  <a:gd name="T75" fmla="*/ 116 h 414"/>
                  <a:gd name="T76" fmla="*/ 44 w 594"/>
                  <a:gd name="T77" fmla="*/ 94 h 414"/>
                  <a:gd name="T78" fmla="*/ 22 w 594"/>
                  <a:gd name="T79" fmla="*/ 68 h 414"/>
                  <a:gd name="T80" fmla="*/ 88 w 594"/>
                  <a:gd name="T81" fmla="*/ 28 h 414"/>
                  <a:gd name="T82" fmla="*/ 132 w 594"/>
                  <a:gd name="T83" fmla="*/ 12 h 414"/>
                  <a:gd name="T84" fmla="*/ 186 w 594"/>
                  <a:gd name="T85" fmla="*/ 8 h 414"/>
                  <a:gd name="T86" fmla="*/ 244 w 594"/>
                  <a:gd name="T87" fmla="*/ 16 h 414"/>
                  <a:gd name="T88" fmla="*/ 318 w 594"/>
                  <a:gd name="T89" fmla="*/ 30 h 414"/>
                  <a:gd name="T90" fmla="*/ 400 w 594"/>
                  <a:gd name="T91" fmla="*/ 40 h 414"/>
                  <a:gd name="T92" fmla="*/ 438 w 594"/>
                  <a:gd name="T93" fmla="*/ 288 h 414"/>
                  <a:gd name="T94" fmla="*/ 478 w 594"/>
                  <a:gd name="T95" fmla="*/ 316 h 414"/>
                  <a:gd name="T96" fmla="*/ 508 w 594"/>
                  <a:gd name="T97" fmla="*/ 300 h 414"/>
                  <a:gd name="T98" fmla="*/ 556 w 594"/>
                  <a:gd name="T99" fmla="*/ 358 h 414"/>
                  <a:gd name="T100" fmla="*/ 594 w 594"/>
                  <a:gd name="T101" fmla="*/ 394 h 414"/>
                  <a:gd name="T102" fmla="*/ 582 w 594"/>
                  <a:gd name="T103" fmla="*/ 394 h 41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94"/>
                  <a:gd name="T157" fmla="*/ 0 h 414"/>
                  <a:gd name="T158" fmla="*/ 594 w 594"/>
                  <a:gd name="T159" fmla="*/ 414 h 41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94" h="414">
                    <a:moveTo>
                      <a:pt x="568" y="384"/>
                    </a:moveTo>
                    <a:lnTo>
                      <a:pt x="552" y="370"/>
                    </a:lnTo>
                    <a:lnTo>
                      <a:pt x="542" y="362"/>
                    </a:lnTo>
                    <a:lnTo>
                      <a:pt x="540" y="354"/>
                    </a:lnTo>
                    <a:lnTo>
                      <a:pt x="530" y="342"/>
                    </a:lnTo>
                    <a:lnTo>
                      <a:pt x="522" y="336"/>
                    </a:lnTo>
                    <a:lnTo>
                      <a:pt x="518" y="330"/>
                    </a:lnTo>
                    <a:lnTo>
                      <a:pt x="510" y="318"/>
                    </a:lnTo>
                    <a:lnTo>
                      <a:pt x="506" y="322"/>
                    </a:lnTo>
                    <a:lnTo>
                      <a:pt x="510" y="334"/>
                    </a:lnTo>
                    <a:lnTo>
                      <a:pt x="506" y="338"/>
                    </a:lnTo>
                    <a:lnTo>
                      <a:pt x="500" y="332"/>
                    </a:lnTo>
                    <a:lnTo>
                      <a:pt x="496" y="328"/>
                    </a:lnTo>
                    <a:lnTo>
                      <a:pt x="492" y="336"/>
                    </a:lnTo>
                    <a:lnTo>
                      <a:pt x="480" y="332"/>
                    </a:lnTo>
                    <a:lnTo>
                      <a:pt x="464" y="324"/>
                    </a:lnTo>
                    <a:lnTo>
                      <a:pt x="440" y="310"/>
                    </a:lnTo>
                    <a:lnTo>
                      <a:pt x="438" y="302"/>
                    </a:lnTo>
                    <a:lnTo>
                      <a:pt x="426" y="304"/>
                    </a:lnTo>
                    <a:lnTo>
                      <a:pt x="414" y="298"/>
                    </a:lnTo>
                    <a:lnTo>
                      <a:pt x="400" y="296"/>
                    </a:lnTo>
                    <a:lnTo>
                      <a:pt x="378" y="296"/>
                    </a:lnTo>
                    <a:lnTo>
                      <a:pt x="368" y="296"/>
                    </a:lnTo>
                    <a:lnTo>
                      <a:pt x="362" y="288"/>
                    </a:lnTo>
                    <a:lnTo>
                      <a:pt x="348" y="286"/>
                    </a:lnTo>
                    <a:lnTo>
                      <a:pt x="344" y="280"/>
                    </a:lnTo>
                    <a:lnTo>
                      <a:pt x="332" y="274"/>
                    </a:lnTo>
                    <a:lnTo>
                      <a:pt x="318" y="272"/>
                    </a:lnTo>
                    <a:lnTo>
                      <a:pt x="306" y="272"/>
                    </a:lnTo>
                    <a:lnTo>
                      <a:pt x="306" y="280"/>
                    </a:lnTo>
                    <a:lnTo>
                      <a:pt x="310" y="286"/>
                    </a:lnTo>
                    <a:lnTo>
                      <a:pt x="314" y="294"/>
                    </a:lnTo>
                    <a:lnTo>
                      <a:pt x="310" y="296"/>
                    </a:lnTo>
                    <a:lnTo>
                      <a:pt x="294" y="296"/>
                    </a:lnTo>
                    <a:lnTo>
                      <a:pt x="286" y="298"/>
                    </a:lnTo>
                    <a:lnTo>
                      <a:pt x="278" y="304"/>
                    </a:lnTo>
                    <a:lnTo>
                      <a:pt x="268" y="312"/>
                    </a:lnTo>
                    <a:lnTo>
                      <a:pt x="256" y="316"/>
                    </a:lnTo>
                    <a:lnTo>
                      <a:pt x="250" y="308"/>
                    </a:lnTo>
                    <a:lnTo>
                      <a:pt x="252" y="298"/>
                    </a:lnTo>
                    <a:lnTo>
                      <a:pt x="256" y="290"/>
                    </a:lnTo>
                    <a:lnTo>
                      <a:pt x="258" y="280"/>
                    </a:lnTo>
                    <a:lnTo>
                      <a:pt x="262" y="276"/>
                    </a:lnTo>
                    <a:lnTo>
                      <a:pt x="270" y="274"/>
                    </a:lnTo>
                    <a:lnTo>
                      <a:pt x="280" y="272"/>
                    </a:lnTo>
                    <a:lnTo>
                      <a:pt x="284" y="264"/>
                    </a:lnTo>
                    <a:lnTo>
                      <a:pt x="286" y="260"/>
                    </a:lnTo>
                    <a:lnTo>
                      <a:pt x="274" y="266"/>
                    </a:lnTo>
                    <a:lnTo>
                      <a:pt x="264" y="268"/>
                    </a:lnTo>
                    <a:lnTo>
                      <a:pt x="244" y="282"/>
                    </a:lnTo>
                    <a:lnTo>
                      <a:pt x="236" y="290"/>
                    </a:lnTo>
                    <a:lnTo>
                      <a:pt x="236" y="298"/>
                    </a:lnTo>
                    <a:lnTo>
                      <a:pt x="230" y="304"/>
                    </a:lnTo>
                    <a:lnTo>
                      <a:pt x="220" y="306"/>
                    </a:lnTo>
                    <a:lnTo>
                      <a:pt x="216" y="314"/>
                    </a:lnTo>
                    <a:lnTo>
                      <a:pt x="222" y="322"/>
                    </a:lnTo>
                    <a:lnTo>
                      <a:pt x="224" y="326"/>
                    </a:lnTo>
                    <a:lnTo>
                      <a:pt x="218" y="332"/>
                    </a:lnTo>
                    <a:lnTo>
                      <a:pt x="208" y="340"/>
                    </a:lnTo>
                    <a:lnTo>
                      <a:pt x="196" y="348"/>
                    </a:lnTo>
                    <a:lnTo>
                      <a:pt x="176" y="360"/>
                    </a:lnTo>
                    <a:lnTo>
                      <a:pt x="154" y="372"/>
                    </a:lnTo>
                    <a:lnTo>
                      <a:pt x="148" y="378"/>
                    </a:lnTo>
                    <a:lnTo>
                      <a:pt x="146" y="384"/>
                    </a:lnTo>
                    <a:lnTo>
                      <a:pt x="134" y="390"/>
                    </a:lnTo>
                    <a:lnTo>
                      <a:pt x="130" y="394"/>
                    </a:lnTo>
                    <a:lnTo>
                      <a:pt x="116" y="394"/>
                    </a:lnTo>
                    <a:lnTo>
                      <a:pt x="112" y="398"/>
                    </a:lnTo>
                    <a:lnTo>
                      <a:pt x="104" y="402"/>
                    </a:lnTo>
                    <a:lnTo>
                      <a:pt x="98" y="398"/>
                    </a:lnTo>
                    <a:lnTo>
                      <a:pt x="94" y="400"/>
                    </a:lnTo>
                    <a:lnTo>
                      <a:pt x="90" y="408"/>
                    </a:lnTo>
                    <a:lnTo>
                      <a:pt x="84" y="412"/>
                    </a:lnTo>
                    <a:lnTo>
                      <a:pt x="76" y="410"/>
                    </a:lnTo>
                    <a:lnTo>
                      <a:pt x="78" y="402"/>
                    </a:lnTo>
                    <a:lnTo>
                      <a:pt x="84" y="394"/>
                    </a:lnTo>
                    <a:lnTo>
                      <a:pt x="90" y="390"/>
                    </a:lnTo>
                    <a:lnTo>
                      <a:pt x="100" y="388"/>
                    </a:lnTo>
                    <a:lnTo>
                      <a:pt x="110" y="388"/>
                    </a:lnTo>
                    <a:lnTo>
                      <a:pt x="114" y="382"/>
                    </a:lnTo>
                    <a:lnTo>
                      <a:pt x="124" y="378"/>
                    </a:lnTo>
                    <a:lnTo>
                      <a:pt x="140" y="366"/>
                    </a:lnTo>
                    <a:lnTo>
                      <a:pt x="150" y="356"/>
                    </a:lnTo>
                    <a:lnTo>
                      <a:pt x="156" y="354"/>
                    </a:lnTo>
                    <a:lnTo>
                      <a:pt x="160" y="342"/>
                    </a:lnTo>
                    <a:lnTo>
                      <a:pt x="160" y="332"/>
                    </a:lnTo>
                    <a:lnTo>
                      <a:pt x="168" y="328"/>
                    </a:lnTo>
                    <a:lnTo>
                      <a:pt x="170" y="320"/>
                    </a:lnTo>
                    <a:lnTo>
                      <a:pt x="160" y="322"/>
                    </a:lnTo>
                    <a:lnTo>
                      <a:pt x="148" y="328"/>
                    </a:lnTo>
                    <a:lnTo>
                      <a:pt x="142" y="322"/>
                    </a:lnTo>
                    <a:lnTo>
                      <a:pt x="138" y="328"/>
                    </a:lnTo>
                    <a:lnTo>
                      <a:pt x="134" y="330"/>
                    </a:lnTo>
                    <a:lnTo>
                      <a:pt x="126" y="322"/>
                    </a:lnTo>
                    <a:lnTo>
                      <a:pt x="110" y="320"/>
                    </a:lnTo>
                    <a:lnTo>
                      <a:pt x="100" y="328"/>
                    </a:lnTo>
                    <a:lnTo>
                      <a:pt x="90" y="330"/>
                    </a:lnTo>
                    <a:lnTo>
                      <a:pt x="88" y="304"/>
                    </a:lnTo>
                    <a:lnTo>
                      <a:pt x="86" y="296"/>
                    </a:lnTo>
                    <a:lnTo>
                      <a:pt x="86" y="286"/>
                    </a:lnTo>
                    <a:lnTo>
                      <a:pt x="80" y="286"/>
                    </a:lnTo>
                    <a:lnTo>
                      <a:pt x="78" y="296"/>
                    </a:lnTo>
                    <a:lnTo>
                      <a:pt x="74" y="300"/>
                    </a:lnTo>
                    <a:lnTo>
                      <a:pt x="56" y="300"/>
                    </a:lnTo>
                    <a:lnTo>
                      <a:pt x="48" y="292"/>
                    </a:lnTo>
                    <a:lnTo>
                      <a:pt x="40" y="280"/>
                    </a:lnTo>
                    <a:lnTo>
                      <a:pt x="42" y="274"/>
                    </a:lnTo>
                    <a:lnTo>
                      <a:pt x="48" y="274"/>
                    </a:lnTo>
                    <a:lnTo>
                      <a:pt x="40" y="268"/>
                    </a:lnTo>
                    <a:lnTo>
                      <a:pt x="40" y="260"/>
                    </a:lnTo>
                    <a:lnTo>
                      <a:pt x="36" y="268"/>
                    </a:lnTo>
                    <a:lnTo>
                      <a:pt x="24" y="258"/>
                    </a:lnTo>
                    <a:lnTo>
                      <a:pt x="30" y="246"/>
                    </a:lnTo>
                    <a:lnTo>
                      <a:pt x="34" y="242"/>
                    </a:lnTo>
                    <a:lnTo>
                      <a:pt x="46" y="234"/>
                    </a:lnTo>
                    <a:lnTo>
                      <a:pt x="46" y="226"/>
                    </a:lnTo>
                    <a:lnTo>
                      <a:pt x="50" y="220"/>
                    </a:lnTo>
                    <a:lnTo>
                      <a:pt x="58" y="220"/>
                    </a:lnTo>
                    <a:lnTo>
                      <a:pt x="72" y="222"/>
                    </a:lnTo>
                    <a:lnTo>
                      <a:pt x="80" y="214"/>
                    </a:lnTo>
                    <a:lnTo>
                      <a:pt x="88" y="210"/>
                    </a:lnTo>
                    <a:lnTo>
                      <a:pt x="110" y="208"/>
                    </a:lnTo>
                    <a:lnTo>
                      <a:pt x="108" y="194"/>
                    </a:lnTo>
                    <a:lnTo>
                      <a:pt x="102" y="184"/>
                    </a:lnTo>
                    <a:lnTo>
                      <a:pt x="108" y="178"/>
                    </a:lnTo>
                    <a:lnTo>
                      <a:pt x="104" y="174"/>
                    </a:lnTo>
                    <a:lnTo>
                      <a:pt x="94" y="174"/>
                    </a:lnTo>
                    <a:lnTo>
                      <a:pt x="86" y="180"/>
                    </a:lnTo>
                    <a:lnTo>
                      <a:pt x="76" y="186"/>
                    </a:lnTo>
                    <a:lnTo>
                      <a:pt x="22" y="184"/>
                    </a:lnTo>
                    <a:lnTo>
                      <a:pt x="14" y="176"/>
                    </a:lnTo>
                    <a:lnTo>
                      <a:pt x="20" y="168"/>
                    </a:lnTo>
                    <a:lnTo>
                      <a:pt x="20" y="164"/>
                    </a:lnTo>
                    <a:lnTo>
                      <a:pt x="4" y="164"/>
                    </a:lnTo>
                    <a:lnTo>
                      <a:pt x="0" y="156"/>
                    </a:lnTo>
                    <a:lnTo>
                      <a:pt x="10" y="150"/>
                    </a:lnTo>
                    <a:lnTo>
                      <a:pt x="22" y="140"/>
                    </a:lnTo>
                    <a:lnTo>
                      <a:pt x="36" y="136"/>
                    </a:lnTo>
                    <a:lnTo>
                      <a:pt x="52" y="130"/>
                    </a:lnTo>
                    <a:lnTo>
                      <a:pt x="60" y="132"/>
                    </a:lnTo>
                    <a:lnTo>
                      <a:pt x="62" y="140"/>
                    </a:lnTo>
                    <a:lnTo>
                      <a:pt x="72" y="146"/>
                    </a:lnTo>
                    <a:lnTo>
                      <a:pt x="88" y="144"/>
                    </a:lnTo>
                    <a:lnTo>
                      <a:pt x="100" y="142"/>
                    </a:lnTo>
                    <a:lnTo>
                      <a:pt x="114" y="136"/>
                    </a:lnTo>
                    <a:lnTo>
                      <a:pt x="118" y="130"/>
                    </a:lnTo>
                    <a:lnTo>
                      <a:pt x="108" y="128"/>
                    </a:lnTo>
                    <a:lnTo>
                      <a:pt x="102" y="132"/>
                    </a:lnTo>
                    <a:lnTo>
                      <a:pt x="88" y="130"/>
                    </a:lnTo>
                    <a:lnTo>
                      <a:pt x="88" y="122"/>
                    </a:lnTo>
                    <a:lnTo>
                      <a:pt x="92" y="118"/>
                    </a:lnTo>
                    <a:lnTo>
                      <a:pt x="84" y="116"/>
                    </a:lnTo>
                    <a:lnTo>
                      <a:pt x="66" y="120"/>
                    </a:lnTo>
                    <a:lnTo>
                      <a:pt x="60" y="108"/>
                    </a:lnTo>
                    <a:lnTo>
                      <a:pt x="50" y="100"/>
                    </a:lnTo>
                    <a:lnTo>
                      <a:pt x="44" y="94"/>
                    </a:lnTo>
                    <a:lnTo>
                      <a:pt x="38" y="90"/>
                    </a:lnTo>
                    <a:lnTo>
                      <a:pt x="26" y="90"/>
                    </a:lnTo>
                    <a:lnTo>
                      <a:pt x="20" y="82"/>
                    </a:lnTo>
                    <a:lnTo>
                      <a:pt x="22" y="68"/>
                    </a:lnTo>
                    <a:lnTo>
                      <a:pt x="58" y="64"/>
                    </a:lnTo>
                    <a:lnTo>
                      <a:pt x="70" y="54"/>
                    </a:lnTo>
                    <a:lnTo>
                      <a:pt x="74" y="42"/>
                    </a:lnTo>
                    <a:lnTo>
                      <a:pt x="88" y="28"/>
                    </a:lnTo>
                    <a:lnTo>
                      <a:pt x="104" y="28"/>
                    </a:lnTo>
                    <a:lnTo>
                      <a:pt x="120" y="20"/>
                    </a:lnTo>
                    <a:lnTo>
                      <a:pt x="128" y="20"/>
                    </a:lnTo>
                    <a:lnTo>
                      <a:pt x="132" y="12"/>
                    </a:lnTo>
                    <a:lnTo>
                      <a:pt x="158" y="10"/>
                    </a:lnTo>
                    <a:lnTo>
                      <a:pt x="176" y="0"/>
                    </a:lnTo>
                    <a:lnTo>
                      <a:pt x="190" y="2"/>
                    </a:lnTo>
                    <a:lnTo>
                      <a:pt x="186" y="8"/>
                    </a:lnTo>
                    <a:lnTo>
                      <a:pt x="190" y="14"/>
                    </a:lnTo>
                    <a:lnTo>
                      <a:pt x="204" y="8"/>
                    </a:lnTo>
                    <a:lnTo>
                      <a:pt x="212" y="12"/>
                    </a:lnTo>
                    <a:lnTo>
                      <a:pt x="244" y="16"/>
                    </a:lnTo>
                    <a:lnTo>
                      <a:pt x="244" y="22"/>
                    </a:lnTo>
                    <a:lnTo>
                      <a:pt x="268" y="24"/>
                    </a:lnTo>
                    <a:lnTo>
                      <a:pt x="296" y="24"/>
                    </a:lnTo>
                    <a:lnTo>
                      <a:pt x="318" y="30"/>
                    </a:lnTo>
                    <a:lnTo>
                      <a:pt x="344" y="36"/>
                    </a:lnTo>
                    <a:lnTo>
                      <a:pt x="364" y="40"/>
                    </a:lnTo>
                    <a:lnTo>
                      <a:pt x="394" y="36"/>
                    </a:lnTo>
                    <a:lnTo>
                      <a:pt x="400" y="40"/>
                    </a:lnTo>
                    <a:lnTo>
                      <a:pt x="420" y="48"/>
                    </a:lnTo>
                    <a:lnTo>
                      <a:pt x="420" y="288"/>
                    </a:lnTo>
                    <a:lnTo>
                      <a:pt x="430" y="292"/>
                    </a:lnTo>
                    <a:lnTo>
                      <a:pt x="438" y="288"/>
                    </a:lnTo>
                    <a:lnTo>
                      <a:pt x="446" y="286"/>
                    </a:lnTo>
                    <a:lnTo>
                      <a:pt x="454" y="296"/>
                    </a:lnTo>
                    <a:lnTo>
                      <a:pt x="470" y="308"/>
                    </a:lnTo>
                    <a:lnTo>
                      <a:pt x="478" y="316"/>
                    </a:lnTo>
                    <a:lnTo>
                      <a:pt x="488" y="314"/>
                    </a:lnTo>
                    <a:lnTo>
                      <a:pt x="490" y="308"/>
                    </a:lnTo>
                    <a:lnTo>
                      <a:pt x="498" y="304"/>
                    </a:lnTo>
                    <a:lnTo>
                      <a:pt x="508" y="300"/>
                    </a:lnTo>
                    <a:lnTo>
                      <a:pt x="520" y="312"/>
                    </a:lnTo>
                    <a:lnTo>
                      <a:pt x="530" y="322"/>
                    </a:lnTo>
                    <a:lnTo>
                      <a:pt x="546" y="338"/>
                    </a:lnTo>
                    <a:lnTo>
                      <a:pt x="556" y="358"/>
                    </a:lnTo>
                    <a:lnTo>
                      <a:pt x="566" y="370"/>
                    </a:lnTo>
                    <a:lnTo>
                      <a:pt x="578" y="378"/>
                    </a:lnTo>
                    <a:lnTo>
                      <a:pt x="592" y="386"/>
                    </a:lnTo>
                    <a:lnTo>
                      <a:pt x="594" y="394"/>
                    </a:lnTo>
                    <a:lnTo>
                      <a:pt x="590" y="410"/>
                    </a:lnTo>
                    <a:lnTo>
                      <a:pt x="576" y="414"/>
                    </a:lnTo>
                    <a:lnTo>
                      <a:pt x="580" y="404"/>
                    </a:lnTo>
                    <a:lnTo>
                      <a:pt x="582" y="394"/>
                    </a:lnTo>
                    <a:lnTo>
                      <a:pt x="576" y="392"/>
                    </a:lnTo>
                    <a:lnTo>
                      <a:pt x="570" y="386"/>
                    </a:lnTo>
                    <a:lnTo>
                      <a:pt x="568" y="38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27" name="Freeform 117"/>
              <p:cNvSpPr>
                <a:spLocks noChangeAspect="1"/>
              </p:cNvSpPr>
              <p:nvPr/>
            </p:nvSpPr>
            <p:spPr bwMode="auto">
              <a:xfrm>
                <a:off x="251" y="1527"/>
                <a:ext cx="37" cy="26"/>
              </a:xfrm>
              <a:custGeom>
                <a:avLst/>
                <a:gdLst>
                  <a:gd name="T0" fmla="*/ 28 w 38"/>
                  <a:gd name="T1" fmla="*/ 2 h 26"/>
                  <a:gd name="T2" fmla="*/ 20 w 38"/>
                  <a:gd name="T3" fmla="*/ 4 h 26"/>
                  <a:gd name="T4" fmla="*/ 14 w 38"/>
                  <a:gd name="T5" fmla="*/ 6 h 26"/>
                  <a:gd name="T6" fmla="*/ 14 w 38"/>
                  <a:gd name="T7" fmla="*/ 14 h 26"/>
                  <a:gd name="T8" fmla="*/ 8 w 38"/>
                  <a:gd name="T9" fmla="*/ 12 h 26"/>
                  <a:gd name="T10" fmla="*/ 4 w 38"/>
                  <a:gd name="T11" fmla="*/ 8 h 26"/>
                  <a:gd name="T12" fmla="*/ 0 w 38"/>
                  <a:gd name="T13" fmla="*/ 12 h 26"/>
                  <a:gd name="T14" fmla="*/ 2 w 38"/>
                  <a:gd name="T15" fmla="*/ 20 h 26"/>
                  <a:gd name="T16" fmla="*/ 8 w 38"/>
                  <a:gd name="T17" fmla="*/ 26 h 26"/>
                  <a:gd name="T18" fmla="*/ 26 w 38"/>
                  <a:gd name="T19" fmla="*/ 24 h 26"/>
                  <a:gd name="T20" fmla="*/ 32 w 38"/>
                  <a:gd name="T21" fmla="*/ 16 h 26"/>
                  <a:gd name="T22" fmla="*/ 38 w 38"/>
                  <a:gd name="T23" fmla="*/ 10 h 26"/>
                  <a:gd name="T24" fmla="*/ 34 w 38"/>
                  <a:gd name="T25" fmla="*/ 0 h 26"/>
                  <a:gd name="T26" fmla="*/ 28 w 38"/>
                  <a:gd name="T27" fmla="*/ 2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26"/>
                  <a:gd name="T44" fmla="*/ 38 w 38"/>
                  <a:gd name="T45" fmla="*/ 26 h 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26">
                    <a:moveTo>
                      <a:pt x="28" y="2"/>
                    </a:moveTo>
                    <a:lnTo>
                      <a:pt x="20" y="4"/>
                    </a:lnTo>
                    <a:lnTo>
                      <a:pt x="14" y="6"/>
                    </a:lnTo>
                    <a:lnTo>
                      <a:pt x="14" y="14"/>
                    </a:lnTo>
                    <a:lnTo>
                      <a:pt x="8" y="12"/>
                    </a:lnTo>
                    <a:lnTo>
                      <a:pt x="4" y="8"/>
                    </a:lnTo>
                    <a:lnTo>
                      <a:pt x="0" y="12"/>
                    </a:lnTo>
                    <a:lnTo>
                      <a:pt x="2" y="20"/>
                    </a:lnTo>
                    <a:lnTo>
                      <a:pt x="8" y="26"/>
                    </a:lnTo>
                    <a:lnTo>
                      <a:pt x="26" y="24"/>
                    </a:lnTo>
                    <a:lnTo>
                      <a:pt x="32" y="16"/>
                    </a:lnTo>
                    <a:lnTo>
                      <a:pt x="38" y="10"/>
                    </a:lnTo>
                    <a:lnTo>
                      <a:pt x="34" y="0"/>
                    </a:lnTo>
                    <a:lnTo>
                      <a:pt x="28"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28" name="Freeform 118"/>
              <p:cNvSpPr>
                <a:spLocks noChangeAspect="1"/>
              </p:cNvSpPr>
              <p:nvPr/>
            </p:nvSpPr>
            <p:spPr bwMode="auto">
              <a:xfrm>
                <a:off x="51" y="1473"/>
                <a:ext cx="26" cy="16"/>
              </a:xfrm>
              <a:custGeom>
                <a:avLst/>
                <a:gdLst>
                  <a:gd name="T0" fmla="*/ 22 w 26"/>
                  <a:gd name="T1" fmla="*/ 0 h 16"/>
                  <a:gd name="T2" fmla="*/ 26 w 26"/>
                  <a:gd name="T3" fmla="*/ 4 h 16"/>
                  <a:gd name="T4" fmla="*/ 26 w 26"/>
                  <a:gd name="T5" fmla="*/ 8 h 16"/>
                  <a:gd name="T6" fmla="*/ 22 w 26"/>
                  <a:gd name="T7" fmla="*/ 16 h 16"/>
                  <a:gd name="T8" fmla="*/ 14 w 26"/>
                  <a:gd name="T9" fmla="*/ 14 h 16"/>
                  <a:gd name="T10" fmla="*/ 10 w 26"/>
                  <a:gd name="T11" fmla="*/ 16 h 16"/>
                  <a:gd name="T12" fmla="*/ 4 w 26"/>
                  <a:gd name="T13" fmla="*/ 10 h 16"/>
                  <a:gd name="T14" fmla="*/ 0 w 26"/>
                  <a:gd name="T15" fmla="*/ 6 h 16"/>
                  <a:gd name="T16" fmla="*/ 2 w 26"/>
                  <a:gd name="T17" fmla="*/ 0 h 16"/>
                  <a:gd name="T18" fmla="*/ 8 w 26"/>
                  <a:gd name="T19" fmla="*/ 0 h 16"/>
                  <a:gd name="T20" fmla="*/ 22 w 26"/>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6"/>
                  <a:gd name="T35" fmla="*/ 26 w 26"/>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6">
                    <a:moveTo>
                      <a:pt x="22" y="0"/>
                    </a:moveTo>
                    <a:lnTo>
                      <a:pt x="26" y="4"/>
                    </a:lnTo>
                    <a:lnTo>
                      <a:pt x="26" y="8"/>
                    </a:lnTo>
                    <a:lnTo>
                      <a:pt x="22" y="16"/>
                    </a:lnTo>
                    <a:lnTo>
                      <a:pt x="14" y="14"/>
                    </a:lnTo>
                    <a:lnTo>
                      <a:pt x="10" y="16"/>
                    </a:lnTo>
                    <a:lnTo>
                      <a:pt x="4" y="10"/>
                    </a:lnTo>
                    <a:lnTo>
                      <a:pt x="0" y="6"/>
                    </a:lnTo>
                    <a:lnTo>
                      <a:pt x="2" y="0"/>
                    </a:lnTo>
                    <a:lnTo>
                      <a:pt x="8" y="0"/>
                    </a:lnTo>
                    <a:lnTo>
                      <a:pt x="2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29" name="Freeform 119"/>
              <p:cNvSpPr>
                <a:spLocks noChangeAspect="1"/>
              </p:cNvSpPr>
              <p:nvPr/>
            </p:nvSpPr>
            <p:spPr bwMode="auto">
              <a:xfrm>
                <a:off x="540" y="1525"/>
                <a:ext cx="24" cy="39"/>
              </a:xfrm>
              <a:custGeom>
                <a:avLst/>
                <a:gdLst>
                  <a:gd name="T0" fmla="*/ 0 w 24"/>
                  <a:gd name="T1" fmla="*/ 0 h 40"/>
                  <a:gd name="T2" fmla="*/ 10 w 24"/>
                  <a:gd name="T3" fmla="*/ 2 h 40"/>
                  <a:gd name="T4" fmla="*/ 16 w 24"/>
                  <a:gd name="T5" fmla="*/ 6 h 40"/>
                  <a:gd name="T6" fmla="*/ 18 w 24"/>
                  <a:gd name="T7" fmla="*/ 20 h 40"/>
                  <a:gd name="T8" fmla="*/ 24 w 24"/>
                  <a:gd name="T9" fmla="*/ 30 h 40"/>
                  <a:gd name="T10" fmla="*/ 24 w 24"/>
                  <a:gd name="T11" fmla="*/ 40 h 40"/>
                  <a:gd name="T12" fmla="*/ 16 w 24"/>
                  <a:gd name="T13" fmla="*/ 32 h 40"/>
                  <a:gd name="T14" fmla="*/ 8 w 24"/>
                  <a:gd name="T15" fmla="*/ 22 h 40"/>
                  <a:gd name="T16" fmla="*/ 4 w 24"/>
                  <a:gd name="T17" fmla="*/ 16 h 40"/>
                  <a:gd name="T18" fmla="*/ 0 w 24"/>
                  <a:gd name="T19" fmla="*/ 8 h 40"/>
                  <a:gd name="T20" fmla="*/ 0 w 24"/>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
                  <a:gd name="T34" fmla="*/ 0 h 40"/>
                  <a:gd name="T35" fmla="*/ 24 w 24"/>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 h="40">
                    <a:moveTo>
                      <a:pt x="0" y="0"/>
                    </a:moveTo>
                    <a:lnTo>
                      <a:pt x="10" y="2"/>
                    </a:lnTo>
                    <a:lnTo>
                      <a:pt x="16" y="6"/>
                    </a:lnTo>
                    <a:lnTo>
                      <a:pt x="18" y="20"/>
                    </a:lnTo>
                    <a:lnTo>
                      <a:pt x="24" y="30"/>
                    </a:lnTo>
                    <a:lnTo>
                      <a:pt x="24" y="40"/>
                    </a:lnTo>
                    <a:lnTo>
                      <a:pt x="16" y="32"/>
                    </a:lnTo>
                    <a:lnTo>
                      <a:pt x="8" y="22"/>
                    </a:lnTo>
                    <a:lnTo>
                      <a:pt x="4" y="16"/>
                    </a:lnTo>
                    <a:lnTo>
                      <a:pt x="0"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0" name="Freeform 120"/>
              <p:cNvSpPr>
                <a:spLocks noChangeAspect="1"/>
              </p:cNvSpPr>
              <p:nvPr/>
            </p:nvSpPr>
            <p:spPr bwMode="auto">
              <a:xfrm>
                <a:off x="584" y="1564"/>
                <a:ext cx="21" cy="39"/>
              </a:xfrm>
              <a:custGeom>
                <a:avLst/>
                <a:gdLst>
                  <a:gd name="T0" fmla="*/ 0 w 22"/>
                  <a:gd name="T1" fmla="*/ 8 h 38"/>
                  <a:gd name="T2" fmla="*/ 0 w 22"/>
                  <a:gd name="T3" fmla="*/ 0 h 38"/>
                  <a:gd name="T4" fmla="*/ 8 w 22"/>
                  <a:gd name="T5" fmla="*/ 2 h 38"/>
                  <a:gd name="T6" fmla="*/ 14 w 22"/>
                  <a:gd name="T7" fmla="*/ 14 h 38"/>
                  <a:gd name="T8" fmla="*/ 22 w 22"/>
                  <a:gd name="T9" fmla="*/ 24 h 38"/>
                  <a:gd name="T10" fmla="*/ 22 w 22"/>
                  <a:gd name="T11" fmla="*/ 32 h 38"/>
                  <a:gd name="T12" fmla="*/ 18 w 22"/>
                  <a:gd name="T13" fmla="*/ 38 h 38"/>
                  <a:gd name="T14" fmla="*/ 12 w 22"/>
                  <a:gd name="T15" fmla="*/ 30 h 38"/>
                  <a:gd name="T16" fmla="*/ 6 w 22"/>
                  <a:gd name="T17" fmla="*/ 24 h 38"/>
                  <a:gd name="T18" fmla="*/ 4 w 22"/>
                  <a:gd name="T19" fmla="*/ 16 h 38"/>
                  <a:gd name="T20" fmla="*/ 0 w 22"/>
                  <a:gd name="T21" fmla="*/ 8 h 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38"/>
                  <a:gd name="T35" fmla="*/ 22 w 22"/>
                  <a:gd name="T36" fmla="*/ 38 h 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38">
                    <a:moveTo>
                      <a:pt x="0" y="8"/>
                    </a:moveTo>
                    <a:lnTo>
                      <a:pt x="0" y="0"/>
                    </a:lnTo>
                    <a:lnTo>
                      <a:pt x="8" y="2"/>
                    </a:lnTo>
                    <a:lnTo>
                      <a:pt x="14" y="14"/>
                    </a:lnTo>
                    <a:lnTo>
                      <a:pt x="22" y="24"/>
                    </a:lnTo>
                    <a:lnTo>
                      <a:pt x="22" y="32"/>
                    </a:lnTo>
                    <a:lnTo>
                      <a:pt x="18" y="38"/>
                    </a:lnTo>
                    <a:lnTo>
                      <a:pt x="12" y="30"/>
                    </a:lnTo>
                    <a:lnTo>
                      <a:pt x="6" y="24"/>
                    </a:lnTo>
                    <a:lnTo>
                      <a:pt x="4" y="16"/>
                    </a:lnTo>
                    <a:lnTo>
                      <a:pt x="0" y="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1" name="Freeform 121"/>
              <p:cNvSpPr>
                <a:spLocks noChangeAspect="1"/>
              </p:cNvSpPr>
              <p:nvPr/>
            </p:nvSpPr>
            <p:spPr bwMode="auto">
              <a:xfrm>
                <a:off x="588" y="1615"/>
                <a:ext cx="26" cy="34"/>
              </a:xfrm>
              <a:custGeom>
                <a:avLst/>
                <a:gdLst>
                  <a:gd name="T0" fmla="*/ 0 w 26"/>
                  <a:gd name="T1" fmla="*/ 0 h 34"/>
                  <a:gd name="T2" fmla="*/ 10 w 26"/>
                  <a:gd name="T3" fmla="*/ 4 h 34"/>
                  <a:gd name="T4" fmla="*/ 18 w 26"/>
                  <a:gd name="T5" fmla="*/ 4 h 34"/>
                  <a:gd name="T6" fmla="*/ 20 w 26"/>
                  <a:gd name="T7" fmla="*/ 8 h 34"/>
                  <a:gd name="T8" fmla="*/ 18 w 26"/>
                  <a:gd name="T9" fmla="*/ 16 h 34"/>
                  <a:gd name="T10" fmla="*/ 22 w 26"/>
                  <a:gd name="T11" fmla="*/ 22 h 34"/>
                  <a:gd name="T12" fmla="*/ 26 w 26"/>
                  <a:gd name="T13" fmla="*/ 34 h 34"/>
                  <a:gd name="T14" fmla="*/ 18 w 26"/>
                  <a:gd name="T15" fmla="*/ 32 h 34"/>
                  <a:gd name="T16" fmla="*/ 8 w 26"/>
                  <a:gd name="T17" fmla="*/ 20 h 34"/>
                  <a:gd name="T18" fmla="*/ 2 w 26"/>
                  <a:gd name="T19" fmla="*/ 12 h 34"/>
                  <a:gd name="T20" fmla="*/ 0 w 26"/>
                  <a:gd name="T21" fmla="*/ 0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34"/>
                  <a:gd name="T35" fmla="*/ 26 w 26"/>
                  <a:gd name="T36" fmla="*/ 34 h 3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34">
                    <a:moveTo>
                      <a:pt x="0" y="0"/>
                    </a:moveTo>
                    <a:lnTo>
                      <a:pt x="10" y="4"/>
                    </a:lnTo>
                    <a:lnTo>
                      <a:pt x="18" y="4"/>
                    </a:lnTo>
                    <a:lnTo>
                      <a:pt x="20" y="8"/>
                    </a:lnTo>
                    <a:lnTo>
                      <a:pt x="18" y="16"/>
                    </a:lnTo>
                    <a:lnTo>
                      <a:pt x="22" y="22"/>
                    </a:lnTo>
                    <a:lnTo>
                      <a:pt x="26" y="34"/>
                    </a:lnTo>
                    <a:lnTo>
                      <a:pt x="18" y="32"/>
                    </a:lnTo>
                    <a:lnTo>
                      <a:pt x="8" y="20"/>
                    </a:lnTo>
                    <a:lnTo>
                      <a:pt x="2" y="1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2" name="Freeform 122"/>
              <p:cNvSpPr>
                <a:spLocks noChangeAspect="1"/>
              </p:cNvSpPr>
              <p:nvPr/>
            </p:nvSpPr>
            <p:spPr bwMode="auto">
              <a:xfrm>
                <a:off x="85" y="1590"/>
                <a:ext cx="31" cy="21"/>
              </a:xfrm>
              <a:custGeom>
                <a:avLst/>
                <a:gdLst>
                  <a:gd name="T0" fmla="*/ 32 w 32"/>
                  <a:gd name="T1" fmla="*/ 4 h 20"/>
                  <a:gd name="T2" fmla="*/ 28 w 32"/>
                  <a:gd name="T3" fmla="*/ 10 h 20"/>
                  <a:gd name="T4" fmla="*/ 22 w 32"/>
                  <a:gd name="T5" fmla="*/ 12 h 20"/>
                  <a:gd name="T6" fmla="*/ 12 w 32"/>
                  <a:gd name="T7" fmla="*/ 14 h 20"/>
                  <a:gd name="T8" fmla="*/ 6 w 32"/>
                  <a:gd name="T9" fmla="*/ 20 h 20"/>
                  <a:gd name="T10" fmla="*/ 0 w 32"/>
                  <a:gd name="T11" fmla="*/ 18 h 20"/>
                  <a:gd name="T12" fmla="*/ 6 w 32"/>
                  <a:gd name="T13" fmla="*/ 8 h 20"/>
                  <a:gd name="T14" fmla="*/ 14 w 32"/>
                  <a:gd name="T15" fmla="*/ 4 h 20"/>
                  <a:gd name="T16" fmla="*/ 26 w 32"/>
                  <a:gd name="T17" fmla="*/ 0 h 20"/>
                  <a:gd name="T18" fmla="*/ 32 w 32"/>
                  <a:gd name="T19" fmla="*/ 4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20"/>
                  <a:gd name="T32" fmla="*/ 32 w 32"/>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20">
                    <a:moveTo>
                      <a:pt x="32" y="4"/>
                    </a:moveTo>
                    <a:lnTo>
                      <a:pt x="28" y="10"/>
                    </a:lnTo>
                    <a:lnTo>
                      <a:pt x="22" y="12"/>
                    </a:lnTo>
                    <a:lnTo>
                      <a:pt x="12" y="14"/>
                    </a:lnTo>
                    <a:lnTo>
                      <a:pt x="6" y="20"/>
                    </a:lnTo>
                    <a:lnTo>
                      <a:pt x="0" y="18"/>
                    </a:lnTo>
                    <a:lnTo>
                      <a:pt x="6" y="8"/>
                    </a:lnTo>
                    <a:lnTo>
                      <a:pt x="14" y="4"/>
                    </a:lnTo>
                    <a:lnTo>
                      <a:pt x="26" y="0"/>
                    </a:lnTo>
                    <a:lnTo>
                      <a:pt x="32"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3" name="Freeform 123"/>
              <p:cNvSpPr>
                <a:spLocks noChangeAspect="1"/>
              </p:cNvSpPr>
              <p:nvPr/>
            </p:nvSpPr>
            <p:spPr bwMode="auto">
              <a:xfrm>
                <a:off x="560" y="1524"/>
                <a:ext cx="16" cy="29"/>
              </a:xfrm>
              <a:custGeom>
                <a:avLst/>
                <a:gdLst>
                  <a:gd name="T0" fmla="*/ 0 w 16"/>
                  <a:gd name="T1" fmla="*/ 0 h 30"/>
                  <a:gd name="T2" fmla="*/ 10 w 16"/>
                  <a:gd name="T3" fmla="*/ 4 h 30"/>
                  <a:gd name="T4" fmla="*/ 16 w 16"/>
                  <a:gd name="T5" fmla="*/ 16 h 30"/>
                  <a:gd name="T6" fmla="*/ 14 w 16"/>
                  <a:gd name="T7" fmla="*/ 24 h 30"/>
                  <a:gd name="T8" fmla="*/ 10 w 16"/>
                  <a:gd name="T9" fmla="*/ 30 h 30"/>
                  <a:gd name="T10" fmla="*/ 4 w 16"/>
                  <a:gd name="T11" fmla="*/ 22 h 30"/>
                  <a:gd name="T12" fmla="*/ 4 w 16"/>
                  <a:gd name="T13" fmla="*/ 16 h 30"/>
                  <a:gd name="T14" fmla="*/ 0 w 16"/>
                  <a:gd name="T15" fmla="*/ 8 h 30"/>
                  <a:gd name="T16" fmla="*/ 0 w 16"/>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30"/>
                  <a:gd name="T29" fmla="*/ 16 w 1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30">
                    <a:moveTo>
                      <a:pt x="0" y="0"/>
                    </a:moveTo>
                    <a:lnTo>
                      <a:pt x="10" y="4"/>
                    </a:lnTo>
                    <a:lnTo>
                      <a:pt x="16" y="16"/>
                    </a:lnTo>
                    <a:lnTo>
                      <a:pt x="14" y="24"/>
                    </a:lnTo>
                    <a:lnTo>
                      <a:pt x="10" y="30"/>
                    </a:lnTo>
                    <a:lnTo>
                      <a:pt x="4" y="22"/>
                    </a:lnTo>
                    <a:lnTo>
                      <a:pt x="4" y="16"/>
                    </a:lnTo>
                    <a:lnTo>
                      <a:pt x="0"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4" name="Freeform 124"/>
              <p:cNvSpPr>
                <a:spLocks noChangeAspect="1"/>
              </p:cNvSpPr>
              <p:nvPr/>
            </p:nvSpPr>
            <p:spPr bwMode="auto">
              <a:xfrm>
                <a:off x="609" y="1576"/>
                <a:ext cx="13" cy="20"/>
              </a:xfrm>
              <a:custGeom>
                <a:avLst/>
                <a:gdLst>
                  <a:gd name="T0" fmla="*/ 0 w 14"/>
                  <a:gd name="T1" fmla="*/ 0 h 20"/>
                  <a:gd name="T2" fmla="*/ 6 w 14"/>
                  <a:gd name="T3" fmla="*/ 4 h 20"/>
                  <a:gd name="T4" fmla="*/ 14 w 14"/>
                  <a:gd name="T5" fmla="*/ 6 h 20"/>
                  <a:gd name="T6" fmla="*/ 12 w 14"/>
                  <a:gd name="T7" fmla="*/ 16 h 20"/>
                  <a:gd name="T8" fmla="*/ 6 w 14"/>
                  <a:gd name="T9" fmla="*/ 20 h 20"/>
                  <a:gd name="T10" fmla="*/ 0 w 14"/>
                  <a:gd name="T11" fmla="*/ 12 h 20"/>
                  <a:gd name="T12" fmla="*/ 0 w 14"/>
                  <a:gd name="T13" fmla="*/ 0 h 20"/>
                  <a:gd name="T14" fmla="*/ 0 60000 65536"/>
                  <a:gd name="T15" fmla="*/ 0 60000 65536"/>
                  <a:gd name="T16" fmla="*/ 0 60000 65536"/>
                  <a:gd name="T17" fmla="*/ 0 60000 65536"/>
                  <a:gd name="T18" fmla="*/ 0 60000 65536"/>
                  <a:gd name="T19" fmla="*/ 0 60000 65536"/>
                  <a:gd name="T20" fmla="*/ 0 60000 65536"/>
                  <a:gd name="T21" fmla="*/ 0 w 14"/>
                  <a:gd name="T22" fmla="*/ 0 h 20"/>
                  <a:gd name="T23" fmla="*/ 14 w 14"/>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0">
                    <a:moveTo>
                      <a:pt x="0" y="0"/>
                    </a:moveTo>
                    <a:lnTo>
                      <a:pt x="6" y="4"/>
                    </a:lnTo>
                    <a:lnTo>
                      <a:pt x="14" y="6"/>
                    </a:lnTo>
                    <a:lnTo>
                      <a:pt x="12" y="16"/>
                    </a:lnTo>
                    <a:lnTo>
                      <a:pt x="6" y="20"/>
                    </a:lnTo>
                    <a:lnTo>
                      <a:pt x="0" y="1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5" name="Freeform 125"/>
              <p:cNvSpPr>
                <a:spLocks noChangeAspect="1"/>
              </p:cNvSpPr>
              <p:nvPr/>
            </p:nvSpPr>
            <p:spPr bwMode="auto">
              <a:xfrm>
                <a:off x="560" y="1524"/>
                <a:ext cx="16" cy="29"/>
              </a:xfrm>
              <a:custGeom>
                <a:avLst/>
                <a:gdLst>
                  <a:gd name="T0" fmla="*/ 0 w 16"/>
                  <a:gd name="T1" fmla="*/ 0 h 30"/>
                  <a:gd name="T2" fmla="*/ 10 w 16"/>
                  <a:gd name="T3" fmla="*/ 4 h 30"/>
                  <a:gd name="T4" fmla="*/ 16 w 16"/>
                  <a:gd name="T5" fmla="*/ 16 h 30"/>
                  <a:gd name="T6" fmla="*/ 14 w 16"/>
                  <a:gd name="T7" fmla="*/ 24 h 30"/>
                  <a:gd name="T8" fmla="*/ 10 w 16"/>
                  <a:gd name="T9" fmla="*/ 30 h 30"/>
                  <a:gd name="T10" fmla="*/ 4 w 16"/>
                  <a:gd name="T11" fmla="*/ 22 h 30"/>
                  <a:gd name="T12" fmla="*/ 4 w 16"/>
                  <a:gd name="T13" fmla="*/ 16 h 30"/>
                  <a:gd name="T14" fmla="*/ 0 w 16"/>
                  <a:gd name="T15" fmla="*/ 8 h 30"/>
                  <a:gd name="T16" fmla="*/ 0 w 16"/>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30"/>
                  <a:gd name="T29" fmla="*/ 16 w 1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30">
                    <a:moveTo>
                      <a:pt x="0" y="0"/>
                    </a:moveTo>
                    <a:lnTo>
                      <a:pt x="10" y="4"/>
                    </a:lnTo>
                    <a:lnTo>
                      <a:pt x="16" y="16"/>
                    </a:lnTo>
                    <a:lnTo>
                      <a:pt x="14" y="24"/>
                    </a:lnTo>
                    <a:lnTo>
                      <a:pt x="10" y="30"/>
                    </a:lnTo>
                    <a:lnTo>
                      <a:pt x="4" y="22"/>
                    </a:lnTo>
                    <a:lnTo>
                      <a:pt x="4" y="16"/>
                    </a:lnTo>
                    <a:lnTo>
                      <a:pt x="0"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6" name="Freeform 126"/>
              <p:cNvSpPr>
                <a:spLocks noChangeAspect="1"/>
              </p:cNvSpPr>
              <p:nvPr/>
            </p:nvSpPr>
            <p:spPr bwMode="auto">
              <a:xfrm>
                <a:off x="609" y="1576"/>
                <a:ext cx="13" cy="20"/>
              </a:xfrm>
              <a:custGeom>
                <a:avLst/>
                <a:gdLst>
                  <a:gd name="T0" fmla="*/ 0 w 14"/>
                  <a:gd name="T1" fmla="*/ 0 h 20"/>
                  <a:gd name="T2" fmla="*/ 6 w 14"/>
                  <a:gd name="T3" fmla="*/ 4 h 20"/>
                  <a:gd name="T4" fmla="*/ 14 w 14"/>
                  <a:gd name="T5" fmla="*/ 6 h 20"/>
                  <a:gd name="T6" fmla="*/ 12 w 14"/>
                  <a:gd name="T7" fmla="*/ 16 h 20"/>
                  <a:gd name="T8" fmla="*/ 6 w 14"/>
                  <a:gd name="T9" fmla="*/ 20 h 20"/>
                  <a:gd name="T10" fmla="*/ 0 w 14"/>
                  <a:gd name="T11" fmla="*/ 12 h 20"/>
                  <a:gd name="T12" fmla="*/ 0 w 14"/>
                  <a:gd name="T13" fmla="*/ 0 h 20"/>
                  <a:gd name="T14" fmla="*/ 0 60000 65536"/>
                  <a:gd name="T15" fmla="*/ 0 60000 65536"/>
                  <a:gd name="T16" fmla="*/ 0 60000 65536"/>
                  <a:gd name="T17" fmla="*/ 0 60000 65536"/>
                  <a:gd name="T18" fmla="*/ 0 60000 65536"/>
                  <a:gd name="T19" fmla="*/ 0 60000 65536"/>
                  <a:gd name="T20" fmla="*/ 0 60000 65536"/>
                  <a:gd name="T21" fmla="*/ 0 w 14"/>
                  <a:gd name="T22" fmla="*/ 0 h 20"/>
                  <a:gd name="T23" fmla="*/ 14 w 14"/>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0">
                    <a:moveTo>
                      <a:pt x="0" y="0"/>
                    </a:moveTo>
                    <a:lnTo>
                      <a:pt x="6" y="4"/>
                    </a:lnTo>
                    <a:lnTo>
                      <a:pt x="14" y="6"/>
                    </a:lnTo>
                    <a:lnTo>
                      <a:pt x="12" y="16"/>
                    </a:lnTo>
                    <a:lnTo>
                      <a:pt x="6" y="20"/>
                    </a:lnTo>
                    <a:lnTo>
                      <a:pt x="0" y="1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737" name="Freeform 127"/>
              <p:cNvSpPr>
                <a:spLocks noChangeAspect="1"/>
              </p:cNvSpPr>
              <p:nvPr/>
            </p:nvSpPr>
            <p:spPr bwMode="auto">
              <a:xfrm>
                <a:off x="576" y="1551"/>
                <a:ext cx="15" cy="13"/>
              </a:xfrm>
              <a:custGeom>
                <a:avLst/>
                <a:gdLst>
                  <a:gd name="T0" fmla="*/ 4 w 14"/>
                  <a:gd name="T1" fmla="*/ 0 h 14"/>
                  <a:gd name="T2" fmla="*/ 8 w 14"/>
                  <a:gd name="T3" fmla="*/ 0 h 14"/>
                  <a:gd name="T4" fmla="*/ 14 w 14"/>
                  <a:gd name="T5" fmla="*/ 6 h 14"/>
                  <a:gd name="T6" fmla="*/ 8 w 14"/>
                  <a:gd name="T7" fmla="*/ 10 h 14"/>
                  <a:gd name="T8" fmla="*/ 2 w 14"/>
                  <a:gd name="T9" fmla="*/ 14 h 14"/>
                  <a:gd name="T10" fmla="*/ 0 w 14"/>
                  <a:gd name="T11" fmla="*/ 6 h 14"/>
                  <a:gd name="T12" fmla="*/ 4 w 14"/>
                  <a:gd name="T13" fmla="*/ 0 h 14"/>
                  <a:gd name="T14" fmla="*/ 0 60000 65536"/>
                  <a:gd name="T15" fmla="*/ 0 60000 65536"/>
                  <a:gd name="T16" fmla="*/ 0 60000 65536"/>
                  <a:gd name="T17" fmla="*/ 0 60000 65536"/>
                  <a:gd name="T18" fmla="*/ 0 60000 65536"/>
                  <a:gd name="T19" fmla="*/ 0 60000 65536"/>
                  <a:gd name="T20" fmla="*/ 0 60000 65536"/>
                  <a:gd name="T21" fmla="*/ 0 w 14"/>
                  <a:gd name="T22" fmla="*/ 0 h 14"/>
                  <a:gd name="T23" fmla="*/ 14 w 14"/>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4">
                    <a:moveTo>
                      <a:pt x="4" y="0"/>
                    </a:moveTo>
                    <a:lnTo>
                      <a:pt x="8" y="0"/>
                    </a:lnTo>
                    <a:lnTo>
                      <a:pt x="14" y="6"/>
                    </a:lnTo>
                    <a:lnTo>
                      <a:pt x="8" y="10"/>
                    </a:lnTo>
                    <a:lnTo>
                      <a:pt x="2" y="14"/>
                    </a:lnTo>
                    <a:lnTo>
                      <a:pt x="0" y="6"/>
                    </a:lnTo>
                    <a:lnTo>
                      <a:pt x="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grpSp>
        <p:sp>
          <p:nvSpPr>
            <p:cNvPr id="18467" name="Freeform 128"/>
            <p:cNvSpPr>
              <a:spLocks noChangeAspect="1"/>
            </p:cNvSpPr>
            <p:nvPr/>
          </p:nvSpPr>
          <p:spPr bwMode="auto">
            <a:xfrm>
              <a:off x="3670" y="1213"/>
              <a:ext cx="102" cy="51"/>
            </a:xfrm>
            <a:custGeom>
              <a:avLst/>
              <a:gdLst>
                <a:gd name="T0" fmla="*/ 1 w 166"/>
                <a:gd name="T1" fmla="*/ 1 h 82"/>
                <a:gd name="T2" fmla="*/ 0 w 166"/>
                <a:gd name="T3" fmla="*/ 1 h 82"/>
                <a:gd name="T4" fmla="*/ 1 w 166"/>
                <a:gd name="T5" fmla="*/ 1 h 82"/>
                <a:gd name="T6" fmla="*/ 1 w 166"/>
                <a:gd name="T7" fmla="*/ 1 h 82"/>
                <a:gd name="T8" fmla="*/ 1 w 166"/>
                <a:gd name="T9" fmla="*/ 1 h 82"/>
                <a:gd name="T10" fmla="*/ 1 w 166"/>
                <a:gd name="T11" fmla="*/ 1 h 82"/>
                <a:gd name="T12" fmla="*/ 1 w 166"/>
                <a:gd name="T13" fmla="*/ 1 h 82"/>
                <a:gd name="T14" fmla="*/ 1 w 166"/>
                <a:gd name="T15" fmla="*/ 1 h 82"/>
                <a:gd name="T16" fmla="*/ 1 w 166"/>
                <a:gd name="T17" fmla="*/ 1 h 82"/>
                <a:gd name="T18" fmla="*/ 1 w 166"/>
                <a:gd name="T19" fmla="*/ 1 h 82"/>
                <a:gd name="T20" fmla="*/ 1 w 166"/>
                <a:gd name="T21" fmla="*/ 1 h 82"/>
                <a:gd name="T22" fmla="*/ 1 w 166"/>
                <a:gd name="T23" fmla="*/ 1 h 82"/>
                <a:gd name="T24" fmla="*/ 1 w 166"/>
                <a:gd name="T25" fmla="*/ 1 h 82"/>
                <a:gd name="T26" fmla="*/ 1 w 166"/>
                <a:gd name="T27" fmla="*/ 1 h 82"/>
                <a:gd name="T28" fmla="*/ 1 w 166"/>
                <a:gd name="T29" fmla="*/ 1 h 82"/>
                <a:gd name="T30" fmla="*/ 1 w 166"/>
                <a:gd name="T31" fmla="*/ 1 h 82"/>
                <a:gd name="T32" fmla="*/ 2 w 166"/>
                <a:gd name="T33" fmla="*/ 1 h 82"/>
                <a:gd name="T34" fmla="*/ 2 w 166"/>
                <a:gd name="T35" fmla="*/ 1 h 82"/>
                <a:gd name="T36" fmla="*/ 2 w 166"/>
                <a:gd name="T37" fmla="*/ 1 h 82"/>
                <a:gd name="T38" fmla="*/ 2 w 166"/>
                <a:gd name="T39" fmla="*/ 0 h 82"/>
                <a:gd name="T40" fmla="*/ 2 w 166"/>
                <a:gd name="T41" fmla="*/ 1 h 82"/>
                <a:gd name="T42" fmla="*/ 4 w 166"/>
                <a:gd name="T43" fmla="*/ 1 h 82"/>
                <a:gd name="T44" fmla="*/ 4 w 166"/>
                <a:gd name="T45" fmla="*/ 1 h 82"/>
                <a:gd name="T46" fmla="*/ 4 w 166"/>
                <a:gd name="T47" fmla="*/ 1 h 82"/>
                <a:gd name="T48" fmla="*/ 4 w 166"/>
                <a:gd name="T49" fmla="*/ 1 h 82"/>
                <a:gd name="T50" fmla="*/ 4 w 166"/>
                <a:gd name="T51" fmla="*/ 1 h 82"/>
                <a:gd name="T52" fmla="*/ 2 w 166"/>
                <a:gd name="T53" fmla="*/ 1 h 82"/>
                <a:gd name="T54" fmla="*/ 2 w 166"/>
                <a:gd name="T55" fmla="*/ 1 h 82"/>
                <a:gd name="T56" fmla="*/ 2 w 166"/>
                <a:gd name="T57" fmla="*/ 1 h 82"/>
                <a:gd name="T58" fmla="*/ 1 w 166"/>
                <a:gd name="T59" fmla="*/ 1 h 82"/>
                <a:gd name="T60" fmla="*/ 1 w 166"/>
                <a:gd name="T61" fmla="*/ 1 h 82"/>
                <a:gd name="T62" fmla="*/ 1 w 166"/>
                <a:gd name="T63" fmla="*/ 1 h 82"/>
                <a:gd name="T64" fmla="*/ 1 w 166"/>
                <a:gd name="T65" fmla="*/ 1 h 82"/>
                <a:gd name="T66" fmla="*/ 1 w 166"/>
                <a:gd name="T67" fmla="*/ 1 h 82"/>
                <a:gd name="T68" fmla="*/ 1 w 166"/>
                <a:gd name="T69" fmla="*/ 1 h 82"/>
                <a:gd name="T70" fmla="*/ 1 w 166"/>
                <a:gd name="T71" fmla="*/ 1 h 82"/>
                <a:gd name="T72" fmla="*/ 1 w 166"/>
                <a:gd name="T73" fmla="*/ 1 h 82"/>
                <a:gd name="T74" fmla="*/ 1 w 166"/>
                <a:gd name="T75" fmla="*/ 1 h 82"/>
                <a:gd name="T76" fmla="*/ 1 w 166"/>
                <a:gd name="T77" fmla="*/ 1 h 82"/>
                <a:gd name="T78" fmla="*/ 1 w 166"/>
                <a:gd name="T79" fmla="*/ 1 h 82"/>
                <a:gd name="T80" fmla="*/ 1 w 166"/>
                <a:gd name="T81" fmla="*/ 1 h 82"/>
                <a:gd name="T82" fmla="*/ 1 w 166"/>
                <a:gd name="T83" fmla="*/ 1 h 82"/>
                <a:gd name="T84" fmla="*/ 1 w 166"/>
                <a:gd name="T85" fmla="*/ 1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6"/>
                <a:gd name="T130" fmla="*/ 0 h 82"/>
                <a:gd name="T131" fmla="*/ 166 w 166"/>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6" h="82">
                  <a:moveTo>
                    <a:pt x="14" y="28"/>
                  </a:moveTo>
                  <a:lnTo>
                    <a:pt x="0" y="28"/>
                  </a:lnTo>
                  <a:lnTo>
                    <a:pt x="6" y="18"/>
                  </a:lnTo>
                  <a:lnTo>
                    <a:pt x="10" y="10"/>
                  </a:lnTo>
                  <a:lnTo>
                    <a:pt x="20" y="2"/>
                  </a:lnTo>
                  <a:lnTo>
                    <a:pt x="30" y="6"/>
                  </a:lnTo>
                  <a:lnTo>
                    <a:pt x="42" y="14"/>
                  </a:lnTo>
                  <a:lnTo>
                    <a:pt x="44" y="24"/>
                  </a:lnTo>
                  <a:lnTo>
                    <a:pt x="48" y="28"/>
                  </a:lnTo>
                  <a:lnTo>
                    <a:pt x="54" y="24"/>
                  </a:lnTo>
                  <a:lnTo>
                    <a:pt x="58" y="18"/>
                  </a:lnTo>
                  <a:lnTo>
                    <a:pt x="64" y="12"/>
                  </a:lnTo>
                  <a:lnTo>
                    <a:pt x="68" y="16"/>
                  </a:lnTo>
                  <a:lnTo>
                    <a:pt x="72" y="22"/>
                  </a:lnTo>
                  <a:lnTo>
                    <a:pt x="80" y="14"/>
                  </a:lnTo>
                  <a:lnTo>
                    <a:pt x="86" y="8"/>
                  </a:lnTo>
                  <a:lnTo>
                    <a:pt x="92" y="12"/>
                  </a:lnTo>
                  <a:lnTo>
                    <a:pt x="104" y="14"/>
                  </a:lnTo>
                  <a:lnTo>
                    <a:pt x="118" y="8"/>
                  </a:lnTo>
                  <a:lnTo>
                    <a:pt x="128" y="0"/>
                  </a:lnTo>
                  <a:lnTo>
                    <a:pt x="140" y="12"/>
                  </a:lnTo>
                  <a:lnTo>
                    <a:pt x="150" y="16"/>
                  </a:lnTo>
                  <a:lnTo>
                    <a:pt x="158" y="24"/>
                  </a:lnTo>
                  <a:lnTo>
                    <a:pt x="166" y="34"/>
                  </a:lnTo>
                  <a:lnTo>
                    <a:pt x="166" y="42"/>
                  </a:lnTo>
                  <a:lnTo>
                    <a:pt x="156" y="50"/>
                  </a:lnTo>
                  <a:lnTo>
                    <a:pt x="140" y="60"/>
                  </a:lnTo>
                  <a:lnTo>
                    <a:pt x="120" y="68"/>
                  </a:lnTo>
                  <a:lnTo>
                    <a:pt x="102" y="74"/>
                  </a:lnTo>
                  <a:lnTo>
                    <a:pt x="88" y="82"/>
                  </a:lnTo>
                  <a:lnTo>
                    <a:pt x="74" y="82"/>
                  </a:lnTo>
                  <a:lnTo>
                    <a:pt x="58" y="76"/>
                  </a:lnTo>
                  <a:lnTo>
                    <a:pt x="48" y="70"/>
                  </a:lnTo>
                  <a:lnTo>
                    <a:pt x="18" y="70"/>
                  </a:lnTo>
                  <a:lnTo>
                    <a:pt x="32" y="62"/>
                  </a:lnTo>
                  <a:lnTo>
                    <a:pt x="34" y="52"/>
                  </a:lnTo>
                  <a:lnTo>
                    <a:pt x="26" y="48"/>
                  </a:lnTo>
                  <a:lnTo>
                    <a:pt x="14" y="46"/>
                  </a:lnTo>
                  <a:lnTo>
                    <a:pt x="2" y="44"/>
                  </a:lnTo>
                  <a:lnTo>
                    <a:pt x="18" y="38"/>
                  </a:lnTo>
                  <a:lnTo>
                    <a:pt x="30" y="32"/>
                  </a:lnTo>
                  <a:lnTo>
                    <a:pt x="24" y="28"/>
                  </a:lnTo>
                  <a:lnTo>
                    <a:pt x="14" y="2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468" name="Freeform 129"/>
            <p:cNvSpPr>
              <a:spLocks noChangeAspect="1"/>
            </p:cNvSpPr>
            <p:nvPr/>
          </p:nvSpPr>
          <p:spPr bwMode="auto">
            <a:xfrm>
              <a:off x="3195" y="874"/>
              <a:ext cx="592" cy="440"/>
            </a:xfrm>
            <a:custGeom>
              <a:avLst/>
              <a:gdLst>
                <a:gd name="T0" fmla="*/ 14 w 962"/>
                <a:gd name="T1" fmla="*/ 10 h 716"/>
                <a:gd name="T2" fmla="*/ 13 w 962"/>
                <a:gd name="T3" fmla="*/ 10 h 716"/>
                <a:gd name="T4" fmla="*/ 11 w 962"/>
                <a:gd name="T5" fmla="*/ 12 h 716"/>
                <a:gd name="T6" fmla="*/ 10 w 962"/>
                <a:gd name="T7" fmla="*/ 12 h 716"/>
                <a:gd name="T8" fmla="*/ 10 w 962"/>
                <a:gd name="T9" fmla="*/ 13 h 716"/>
                <a:gd name="T10" fmla="*/ 10 w 962"/>
                <a:gd name="T11" fmla="*/ 14 h 716"/>
                <a:gd name="T12" fmla="*/ 9 w 962"/>
                <a:gd name="T13" fmla="*/ 14 h 716"/>
                <a:gd name="T14" fmla="*/ 8 w 962"/>
                <a:gd name="T15" fmla="*/ 14 h 716"/>
                <a:gd name="T16" fmla="*/ 7 w 962"/>
                <a:gd name="T17" fmla="*/ 13 h 716"/>
                <a:gd name="T18" fmla="*/ 7 w 962"/>
                <a:gd name="T19" fmla="*/ 12 h 716"/>
                <a:gd name="T20" fmla="*/ 6 w 962"/>
                <a:gd name="T21" fmla="*/ 11 h 716"/>
                <a:gd name="T22" fmla="*/ 6 w 962"/>
                <a:gd name="T23" fmla="*/ 10 h 716"/>
                <a:gd name="T24" fmla="*/ 7 w 962"/>
                <a:gd name="T25" fmla="*/ 10 h 716"/>
                <a:gd name="T26" fmla="*/ 7 w 962"/>
                <a:gd name="T27" fmla="*/ 9 h 716"/>
                <a:gd name="T28" fmla="*/ 6 w 962"/>
                <a:gd name="T29" fmla="*/ 9 h 716"/>
                <a:gd name="T30" fmla="*/ 7 w 962"/>
                <a:gd name="T31" fmla="*/ 9 h 716"/>
                <a:gd name="T32" fmla="*/ 6 w 962"/>
                <a:gd name="T33" fmla="*/ 9 h 716"/>
                <a:gd name="T34" fmla="*/ 5 w 962"/>
                <a:gd name="T35" fmla="*/ 6 h 716"/>
                <a:gd name="T36" fmla="*/ 3 w 962"/>
                <a:gd name="T37" fmla="*/ 6 h 716"/>
                <a:gd name="T38" fmla="*/ 2 w 962"/>
                <a:gd name="T39" fmla="*/ 6 h 716"/>
                <a:gd name="T40" fmla="*/ 1 w 962"/>
                <a:gd name="T41" fmla="*/ 6 h 716"/>
                <a:gd name="T42" fmla="*/ 1 w 962"/>
                <a:gd name="T43" fmla="*/ 5 h 716"/>
                <a:gd name="T44" fmla="*/ 2 w 962"/>
                <a:gd name="T45" fmla="*/ 4 h 716"/>
                <a:gd name="T46" fmla="*/ 1 w 962"/>
                <a:gd name="T47" fmla="*/ 4 h 716"/>
                <a:gd name="T48" fmla="*/ 1 w 962"/>
                <a:gd name="T49" fmla="*/ 4 h 716"/>
                <a:gd name="T50" fmla="*/ 2 w 962"/>
                <a:gd name="T51" fmla="*/ 2 h 716"/>
                <a:gd name="T52" fmla="*/ 2 w 962"/>
                <a:gd name="T53" fmla="*/ 2 h 716"/>
                <a:gd name="T54" fmla="*/ 4 w 962"/>
                <a:gd name="T55" fmla="*/ 1 h 716"/>
                <a:gd name="T56" fmla="*/ 4 w 962"/>
                <a:gd name="T57" fmla="*/ 1 h 716"/>
                <a:gd name="T58" fmla="*/ 6 w 962"/>
                <a:gd name="T59" fmla="*/ 1 h 716"/>
                <a:gd name="T60" fmla="*/ 7 w 962"/>
                <a:gd name="T61" fmla="*/ 1 h 716"/>
                <a:gd name="T62" fmla="*/ 7 w 962"/>
                <a:gd name="T63" fmla="*/ 1 h 716"/>
                <a:gd name="T64" fmla="*/ 9 w 962"/>
                <a:gd name="T65" fmla="*/ 1 h 716"/>
                <a:gd name="T66" fmla="*/ 10 w 962"/>
                <a:gd name="T67" fmla="*/ 1 h 716"/>
                <a:gd name="T68" fmla="*/ 13 w 962"/>
                <a:gd name="T69" fmla="*/ 0 h 716"/>
                <a:gd name="T70" fmla="*/ 15 w 962"/>
                <a:gd name="T71" fmla="*/ 1 h 716"/>
                <a:gd name="T72" fmla="*/ 15 w 962"/>
                <a:gd name="T73" fmla="*/ 1 h 716"/>
                <a:gd name="T74" fmla="*/ 15 w 962"/>
                <a:gd name="T75" fmla="*/ 1 h 716"/>
                <a:gd name="T76" fmla="*/ 15 w 962"/>
                <a:gd name="T77" fmla="*/ 1 h 716"/>
                <a:gd name="T78" fmla="*/ 17 w 962"/>
                <a:gd name="T79" fmla="*/ 1 h 716"/>
                <a:gd name="T80" fmla="*/ 16 w 962"/>
                <a:gd name="T81" fmla="*/ 2 h 716"/>
                <a:gd name="T82" fmla="*/ 18 w 962"/>
                <a:gd name="T83" fmla="*/ 1 h 716"/>
                <a:gd name="T84" fmla="*/ 20 w 962"/>
                <a:gd name="T85" fmla="*/ 2 h 716"/>
                <a:gd name="T86" fmla="*/ 18 w 962"/>
                <a:gd name="T87" fmla="*/ 2 h 716"/>
                <a:gd name="T88" fmla="*/ 18 w 962"/>
                <a:gd name="T89" fmla="*/ 2 h 716"/>
                <a:gd name="T90" fmla="*/ 18 w 962"/>
                <a:gd name="T91" fmla="*/ 2 h 716"/>
                <a:gd name="T92" fmla="*/ 17 w 962"/>
                <a:gd name="T93" fmla="*/ 4 h 716"/>
                <a:gd name="T94" fmla="*/ 17 w 962"/>
                <a:gd name="T95" fmla="*/ 4 h 716"/>
                <a:gd name="T96" fmla="*/ 17 w 962"/>
                <a:gd name="T97" fmla="*/ 4 h 716"/>
                <a:gd name="T98" fmla="*/ 18 w 962"/>
                <a:gd name="T99" fmla="*/ 6 h 716"/>
                <a:gd name="T100" fmla="*/ 17 w 962"/>
                <a:gd name="T101" fmla="*/ 6 h 716"/>
                <a:gd name="T102" fmla="*/ 17 w 962"/>
                <a:gd name="T103" fmla="*/ 6 h 716"/>
                <a:gd name="T104" fmla="*/ 17 w 962"/>
                <a:gd name="T105" fmla="*/ 6 h 716"/>
                <a:gd name="T106" fmla="*/ 17 w 962"/>
                <a:gd name="T107" fmla="*/ 7 h 716"/>
                <a:gd name="T108" fmla="*/ 15 w 962"/>
                <a:gd name="T109" fmla="*/ 7 h 716"/>
                <a:gd name="T110" fmla="*/ 16 w 962"/>
                <a:gd name="T111" fmla="*/ 9 h 716"/>
                <a:gd name="T112" fmla="*/ 17 w 962"/>
                <a:gd name="T113" fmla="*/ 9 h 716"/>
                <a:gd name="T114" fmla="*/ 15 w 962"/>
                <a:gd name="T115" fmla="*/ 9 h 716"/>
                <a:gd name="T116" fmla="*/ 16 w 962"/>
                <a:gd name="T117" fmla="*/ 9 h 71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62"/>
                <a:gd name="T178" fmla="*/ 0 h 716"/>
                <a:gd name="T179" fmla="*/ 962 w 962"/>
                <a:gd name="T180" fmla="*/ 716 h 71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62" h="716">
                  <a:moveTo>
                    <a:pt x="790" y="462"/>
                  </a:moveTo>
                  <a:lnTo>
                    <a:pt x="752" y="484"/>
                  </a:lnTo>
                  <a:lnTo>
                    <a:pt x="736" y="496"/>
                  </a:lnTo>
                  <a:lnTo>
                    <a:pt x="676" y="508"/>
                  </a:lnTo>
                  <a:lnTo>
                    <a:pt x="658" y="512"/>
                  </a:lnTo>
                  <a:lnTo>
                    <a:pt x="646" y="506"/>
                  </a:lnTo>
                  <a:lnTo>
                    <a:pt x="642" y="514"/>
                  </a:lnTo>
                  <a:lnTo>
                    <a:pt x="628" y="526"/>
                  </a:lnTo>
                  <a:lnTo>
                    <a:pt x="608" y="552"/>
                  </a:lnTo>
                  <a:lnTo>
                    <a:pt x="582" y="564"/>
                  </a:lnTo>
                  <a:lnTo>
                    <a:pt x="560" y="572"/>
                  </a:lnTo>
                  <a:lnTo>
                    <a:pt x="546" y="572"/>
                  </a:lnTo>
                  <a:lnTo>
                    <a:pt x="524" y="576"/>
                  </a:lnTo>
                  <a:lnTo>
                    <a:pt x="518" y="582"/>
                  </a:lnTo>
                  <a:lnTo>
                    <a:pt x="518" y="588"/>
                  </a:lnTo>
                  <a:lnTo>
                    <a:pt x="510" y="592"/>
                  </a:lnTo>
                  <a:lnTo>
                    <a:pt x="512" y="606"/>
                  </a:lnTo>
                  <a:lnTo>
                    <a:pt x="504" y="612"/>
                  </a:lnTo>
                  <a:lnTo>
                    <a:pt x="508" y="620"/>
                  </a:lnTo>
                  <a:lnTo>
                    <a:pt x="502" y="636"/>
                  </a:lnTo>
                  <a:lnTo>
                    <a:pt x="486" y="648"/>
                  </a:lnTo>
                  <a:lnTo>
                    <a:pt x="474" y="650"/>
                  </a:lnTo>
                  <a:lnTo>
                    <a:pt x="480" y="658"/>
                  </a:lnTo>
                  <a:lnTo>
                    <a:pt x="482" y="664"/>
                  </a:lnTo>
                  <a:lnTo>
                    <a:pt x="476" y="686"/>
                  </a:lnTo>
                  <a:lnTo>
                    <a:pt x="462" y="716"/>
                  </a:lnTo>
                  <a:lnTo>
                    <a:pt x="444" y="714"/>
                  </a:lnTo>
                  <a:lnTo>
                    <a:pt x="428" y="702"/>
                  </a:lnTo>
                  <a:lnTo>
                    <a:pt x="426" y="690"/>
                  </a:lnTo>
                  <a:lnTo>
                    <a:pt x="416" y="694"/>
                  </a:lnTo>
                  <a:lnTo>
                    <a:pt x="406" y="694"/>
                  </a:lnTo>
                  <a:lnTo>
                    <a:pt x="390" y="700"/>
                  </a:lnTo>
                  <a:lnTo>
                    <a:pt x="374" y="672"/>
                  </a:lnTo>
                  <a:lnTo>
                    <a:pt x="356" y="654"/>
                  </a:lnTo>
                  <a:lnTo>
                    <a:pt x="362" y="644"/>
                  </a:lnTo>
                  <a:lnTo>
                    <a:pt x="348" y="634"/>
                  </a:lnTo>
                  <a:lnTo>
                    <a:pt x="348" y="618"/>
                  </a:lnTo>
                  <a:lnTo>
                    <a:pt x="360" y="604"/>
                  </a:lnTo>
                  <a:lnTo>
                    <a:pt x="354" y="594"/>
                  </a:lnTo>
                  <a:lnTo>
                    <a:pt x="340" y="600"/>
                  </a:lnTo>
                  <a:lnTo>
                    <a:pt x="324" y="588"/>
                  </a:lnTo>
                  <a:lnTo>
                    <a:pt x="312" y="572"/>
                  </a:lnTo>
                  <a:lnTo>
                    <a:pt x="304" y="560"/>
                  </a:lnTo>
                  <a:lnTo>
                    <a:pt x="312" y="546"/>
                  </a:lnTo>
                  <a:lnTo>
                    <a:pt x="316" y="540"/>
                  </a:lnTo>
                  <a:lnTo>
                    <a:pt x="304" y="540"/>
                  </a:lnTo>
                  <a:lnTo>
                    <a:pt x="302" y="528"/>
                  </a:lnTo>
                  <a:lnTo>
                    <a:pt x="312" y="516"/>
                  </a:lnTo>
                  <a:lnTo>
                    <a:pt x="318" y="516"/>
                  </a:lnTo>
                  <a:lnTo>
                    <a:pt x="336" y="520"/>
                  </a:lnTo>
                  <a:lnTo>
                    <a:pt x="342" y="522"/>
                  </a:lnTo>
                  <a:lnTo>
                    <a:pt x="346" y="522"/>
                  </a:lnTo>
                  <a:lnTo>
                    <a:pt x="348" y="520"/>
                  </a:lnTo>
                  <a:lnTo>
                    <a:pt x="344" y="500"/>
                  </a:lnTo>
                  <a:lnTo>
                    <a:pt x="344" y="478"/>
                  </a:lnTo>
                  <a:lnTo>
                    <a:pt x="356" y="466"/>
                  </a:lnTo>
                  <a:lnTo>
                    <a:pt x="352" y="456"/>
                  </a:lnTo>
                  <a:lnTo>
                    <a:pt x="330" y="456"/>
                  </a:lnTo>
                  <a:lnTo>
                    <a:pt x="310" y="444"/>
                  </a:lnTo>
                  <a:lnTo>
                    <a:pt x="296" y="436"/>
                  </a:lnTo>
                  <a:lnTo>
                    <a:pt x="318" y="434"/>
                  </a:lnTo>
                  <a:lnTo>
                    <a:pt x="342" y="442"/>
                  </a:lnTo>
                  <a:lnTo>
                    <a:pt x="344" y="430"/>
                  </a:lnTo>
                  <a:lnTo>
                    <a:pt x="330" y="414"/>
                  </a:lnTo>
                  <a:lnTo>
                    <a:pt x="320" y="410"/>
                  </a:lnTo>
                  <a:lnTo>
                    <a:pt x="304" y="400"/>
                  </a:lnTo>
                  <a:lnTo>
                    <a:pt x="296" y="412"/>
                  </a:lnTo>
                  <a:lnTo>
                    <a:pt x="274" y="414"/>
                  </a:lnTo>
                  <a:lnTo>
                    <a:pt x="274" y="398"/>
                  </a:lnTo>
                  <a:lnTo>
                    <a:pt x="288" y="378"/>
                  </a:lnTo>
                  <a:lnTo>
                    <a:pt x="264" y="332"/>
                  </a:lnTo>
                  <a:lnTo>
                    <a:pt x="238" y="306"/>
                  </a:lnTo>
                  <a:lnTo>
                    <a:pt x="228" y="294"/>
                  </a:lnTo>
                  <a:lnTo>
                    <a:pt x="226" y="284"/>
                  </a:lnTo>
                  <a:lnTo>
                    <a:pt x="196" y="274"/>
                  </a:lnTo>
                  <a:lnTo>
                    <a:pt x="148" y="262"/>
                  </a:lnTo>
                  <a:lnTo>
                    <a:pt x="138" y="266"/>
                  </a:lnTo>
                  <a:lnTo>
                    <a:pt x="118" y="274"/>
                  </a:lnTo>
                  <a:lnTo>
                    <a:pt x="106" y="264"/>
                  </a:lnTo>
                  <a:lnTo>
                    <a:pt x="100" y="272"/>
                  </a:lnTo>
                  <a:lnTo>
                    <a:pt x="94" y="276"/>
                  </a:lnTo>
                  <a:lnTo>
                    <a:pt x="76" y="272"/>
                  </a:lnTo>
                  <a:lnTo>
                    <a:pt x="52" y="262"/>
                  </a:lnTo>
                  <a:lnTo>
                    <a:pt x="68" y="256"/>
                  </a:lnTo>
                  <a:lnTo>
                    <a:pt x="76" y="252"/>
                  </a:lnTo>
                  <a:lnTo>
                    <a:pt x="62" y="250"/>
                  </a:lnTo>
                  <a:lnTo>
                    <a:pt x="42" y="250"/>
                  </a:lnTo>
                  <a:lnTo>
                    <a:pt x="24" y="240"/>
                  </a:lnTo>
                  <a:lnTo>
                    <a:pt x="30" y="234"/>
                  </a:lnTo>
                  <a:lnTo>
                    <a:pt x="60" y="234"/>
                  </a:lnTo>
                  <a:lnTo>
                    <a:pt x="100" y="230"/>
                  </a:lnTo>
                  <a:lnTo>
                    <a:pt x="102" y="222"/>
                  </a:lnTo>
                  <a:lnTo>
                    <a:pt x="84" y="222"/>
                  </a:lnTo>
                  <a:lnTo>
                    <a:pt x="62" y="224"/>
                  </a:lnTo>
                  <a:lnTo>
                    <a:pt x="40" y="220"/>
                  </a:lnTo>
                  <a:lnTo>
                    <a:pt x="8" y="206"/>
                  </a:lnTo>
                  <a:lnTo>
                    <a:pt x="0" y="196"/>
                  </a:lnTo>
                  <a:lnTo>
                    <a:pt x="8" y="188"/>
                  </a:lnTo>
                  <a:lnTo>
                    <a:pt x="32" y="184"/>
                  </a:lnTo>
                  <a:lnTo>
                    <a:pt x="58" y="180"/>
                  </a:lnTo>
                  <a:lnTo>
                    <a:pt x="76" y="170"/>
                  </a:lnTo>
                  <a:lnTo>
                    <a:pt x="106" y="170"/>
                  </a:lnTo>
                  <a:lnTo>
                    <a:pt x="122" y="156"/>
                  </a:lnTo>
                  <a:lnTo>
                    <a:pt x="124" y="134"/>
                  </a:lnTo>
                  <a:lnTo>
                    <a:pt x="112" y="140"/>
                  </a:lnTo>
                  <a:lnTo>
                    <a:pt x="82" y="128"/>
                  </a:lnTo>
                  <a:lnTo>
                    <a:pt x="102" y="114"/>
                  </a:lnTo>
                  <a:lnTo>
                    <a:pt x="128" y="102"/>
                  </a:lnTo>
                  <a:lnTo>
                    <a:pt x="160" y="92"/>
                  </a:lnTo>
                  <a:lnTo>
                    <a:pt x="184" y="100"/>
                  </a:lnTo>
                  <a:lnTo>
                    <a:pt x="190" y="80"/>
                  </a:lnTo>
                  <a:lnTo>
                    <a:pt x="182" y="70"/>
                  </a:lnTo>
                  <a:lnTo>
                    <a:pt x="212" y="66"/>
                  </a:lnTo>
                  <a:lnTo>
                    <a:pt x="222" y="76"/>
                  </a:lnTo>
                  <a:lnTo>
                    <a:pt x="238" y="80"/>
                  </a:lnTo>
                  <a:lnTo>
                    <a:pt x="230" y="68"/>
                  </a:lnTo>
                  <a:lnTo>
                    <a:pt x="226" y="62"/>
                  </a:lnTo>
                  <a:lnTo>
                    <a:pt x="224" y="60"/>
                  </a:lnTo>
                  <a:lnTo>
                    <a:pt x="224" y="58"/>
                  </a:lnTo>
                  <a:lnTo>
                    <a:pt x="296" y="50"/>
                  </a:lnTo>
                  <a:lnTo>
                    <a:pt x="304" y="70"/>
                  </a:lnTo>
                  <a:lnTo>
                    <a:pt x="316" y="66"/>
                  </a:lnTo>
                  <a:lnTo>
                    <a:pt x="312" y="48"/>
                  </a:lnTo>
                  <a:lnTo>
                    <a:pt x="344" y="66"/>
                  </a:lnTo>
                  <a:lnTo>
                    <a:pt x="366" y="66"/>
                  </a:lnTo>
                  <a:lnTo>
                    <a:pt x="350" y="56"/>
                  </a:lnTo>
                  <a:lnTo>
                    <a:pt x="358" y="44"/>
                  </a:lnTo>
                  <a:lnTo>
                    <a:pt x="374" y="44"/>
                  </a:lnTo>
                  <a:lnTo>
                    <a:pt x="404" y="56"/>
                  </a:lnTo>
                  <a:lnTo>
                    <a:pt x="442" y="74"/>
                  </a:lnTo>
                  <a:lnTo>
                    <a:pt x="450" y="68"/>
                  </a:lnTo>
                  <a:lnTo>
                    <a:pt x="400" y="40"/>
                  </a:lnTo>
                  <a:lnTo>
                    <a:pt x="422" y="34"/>
                  </a:lnTo>
                  <a:lnTo>
                    <a:pt x="424" y="24"/>
                  </a:lnTo>
                  <a:lnTo>
                    <a:pt x="450" y="16"/>
                  </a:lnTo>
                  <a:lnTo>
                    <a:pt x="478" y="14"/>
                  </a:lnTo>
                  <a:lnTo>
                    <a:pt x="510" y="18"/>
                  </a:lnTo>
                  <a:lnTo>
                    <a:pt x="534" y="16"/>
                  </a:lnTo>
                  <a:lnTo>
                    <a:pt x="562" y="4"/>
                  </a:lnTo>
                  <a:lnTo>
                    <a:pt x="618" y="0"/>
                  </a:lnTo>
                  <a:lnTo>
                    <a:pt x="680" y="0"/>
                  </a:lnTo>
                  <a:lnTo>
                    <a:pt x="716" y="4"/>
                  </a:lnTo>
                  <a:lnTo>
                    <a:pt x="746" y="12"/>
                  </a:lnTo>
                  <a:lnTo>
                    <a:pt x="756" y="18"/>
                  </a:lnTo>
                  <a:lnTo>
                    <a:pt x="760" y="24"/>
                  </a:lnTo>
                  <a:lnTo>
                    <a:pt x="814" y="38"/>
                  </a:lnTo>
                  <a:lnTo>
                    <a:pt x="800" y="48"/>
                  </a:lnTo>
                  <a:lnTo>
                    <a:pt x="738" y="56"/>
                  </a:lnTo>
                  <a:lnTo>
                    <a:pt x="676" y="58"/>
                  </a:lnTo>
                  <a:lnTo>
                    <a:pt x="668" y="70"/>
                  </a:lnTo>
                  <a:lnTo>
                    <a:pt x="694" y="64"/>
                  </a:lnTo>
                  <a:lnTo>
                    <a:pt x="754" y="66"/>
                  </a:lnTo>
                  <a:lnTo>
                    <a:pt x="740" y="76"/>
                  </a:lnTo>
                  <a:lnTo>
                    <a:pt x="726" y="80"/>
                  </a:lnTo>
                  <a:lnTo>
                    <a:pt x="734" y="82"/>
                  </a:lnTo>
                  <a:lnTo>
                    <a:pt x="760" y="76"/>
                  </a:lnTo>
                  <a:lnTo>
                    <a:pt x="774" y="68"/>
                  </a:lnTo>
                  <a:lnTo>
                    <a:pt x="782" y="58"/>
                  </a:lnTo>
                  <a:lnTo>
                    <a:pt x="800" y="58"/>
                  </a:lnTo>
                  <a:lnTo>
                    <a:pt x="806" y="66"/>
                  </a:lnTo>
                  <a:lnTo>
                    <a:pt x="806" y="82"/>
                  </a:lnTo>
                  <a:lnTo>
                    <a:pt x="774" y="104"/>
                  </a:lnTo>
                  <a:lnTo>
                    <a:pt x="770" y="114"/>
                  </a:lnTo>
                  <a:lnTo>
                    <a:pt x="792" y="102"/>
                  </a:lnTo>
                  <a:lnTo>
                    <a:pt x="820" y="86"/>
                  </a:lnTo>
                  <a:lnTo>
                    <a:pt x="836" y="74"/>
                  </a:lnTo>
                  <a:lnTo>
                    <a:pt x="868" y="84"/>
                  </a:lnTo>
                  <a:lnTo>
                    <a:pt x="884" y="68"/>
                  </a:lnTo>
                  <a:lnTo>
                    <a:pt x="914" y="66"/>
                  </a:lnTo>
                  <a:lnTo>
                    <a:pt x="946" y="70"/>
                  </a:lnTo>
                  <a:lnTo>
                    <a:pt x="962" y="80"/>
                  </a:lnTo>
                  <a:lnTo>
                    <a:pt x="948" y="90"/>
                  </a:lnTo>
                  <a:lnTo>
                    <a:pt x="922" y="98"/>
                  </a:lnTo>
                  <a:lnTo>
                    <a:pt x="916" y="106"/>
                  </a:lnTo>
                  <a:lnTo>
                    <a:pt x="906" y="110"/>
                  </a:lnTo>
                  <a:lnTo>
                    <a:pt x="872" y="110"/>
                  </a:lnTo>
                  <a:lnTo>
                    <a:pt x="852" y="116"/>
                  </a:lnTo>
                  <a:lnTo>
                    <a:pt x="870" y="120"/>
                  </a:lnTo>
                  <a:lnTo>
                    <a:pt x="896" y="122"/>
                  </a:lnTo>
                  <a:lnTo>
                    <a:pt x="888" y="130"/>
                  </a:lnTo>
                  <a:lnTo>
                    <a:pt x="850" y="128"/>
                  </a:lnTo>
                  <a:lnTo>
                    <a:pt x="832" y="132"/>
                  </a:lnTo>
                  <a:lnTo>
                    <a:pt x="840" y="140"/>
                  </a:lnTo>
                  <a:lnTo>
                    <a:pt x="866" y="138"/>
                  </a:lnTo>
                  <a:lnTo>
                    <a:pt x="876" y="138"/>
                  </a:lnTo>
                  <a:lnTo>
                    <a:pt x="868" y="146"/>
                  </a:lnTo>
                  <a:lnTo>
                    <a:pt x="844" y="152"/>
                  </a:lnTo>
                  <a:lnTo>
                    <a:pt x="842" y="170"/>
                  </a:lnTo>
                  <a:lnTo>
                    <a:pt x="822" y="180"/>
                  </a:lnTo>
                  <a:lnTo>
                    <a:pt x="812" y="208"/>
                  </a:lnTo>
                  <a:lnTo>
                    <a:pt x="822" y="210"/>
                  </a:lnTo>
                  <a:lnTo>
                    <a:pt x="848" y="212"/>
                  </a:lnTo>
                  <a:lnTo>
                    <a:pt x="836" y="220"/>
                  </a:lnTo>
                  <a:lnTo>
                    <a:pt x="836" y="224"/>
                  </a:lnTo>
                  <a:lnTo>
                    <a:pt x="838" y="226"/>
                  </a:lnTo>
                  <a:lnTo>
                    <a:pt x="840" y="228"/>
                  </a:lnTo>
                  <a:lnTo>
                    <a:pt x="854" y="234"/>
                  </a:lnTo>
                  <a:lnTo>
                    <a:pt x="868" y="238"/>
                  </a:lnTo>
                  <a:lnTo>
                    <a:pt x="864" y="250"/>
                  </a:lnTo>
                  <a:lnTo>
                    <a:pt x="860" y="258"/>
                  </a:lnTo>
                  <a:lnTo>
                    <a:pt x="858" y="260"/>
                  </a:lnTo>
                  <a:lnTo>
                    <a:pt x="846" y="252"/>
                  </a:lnTo>
                  <a:lnTo>
                    <a:pt x="836" y="244"/>
                  </a:lnTo>
                  <a:lnTo>
                    <a:pt x="814" y="248"/>
                  </a:lnTo>
                  <a:lnTo>
                    <a:pt x="814" y="262"/>
                  </a:lnTo>
                  <a:lnTo>
                    <a:pt x="834" y="268"/>
                  </a:lnTo>
                  <a:lnTo>
                    <a:pt x="850" y="280"/>
                  </a:lnTo>
                  <a:lnTo>
                    <a:pt x="848" y="296"/>
                  </a:lnTo>
                  <a:lnTo>
                    <a:pt x="828" y="298"/>
                  </a:lnTo>
                  <a:lnTo>
                    <a:pt x="840" y="312"/>
                  </a:lnTo>
                  <a:lnTo>
                    <a:pt x="846" y="320"/>
                  </a:lnTo>
                  <a:lnTo>
                    <a:pt x="850" y="324"/>
                  </a:lnTo>
                  <a:lnTo>
                    <a:pt x="850" y="328"/>
                  </a:lnTo>
                  <a:lnTo>
                    <a:pt x="838" y="334"/>
                  </a:lnTo>
                  <a:lnTo>
                    <a:pt x="826" y="336"/>
                  </a:lnTo>
                  <a:lnTo>
                    <a:pt x="830" y="350"/>
                  </a:lnTo>
                  <a:lnTo>
                    <a:pt x="812" y="356"/>
                  </a:lnTo>
                  <a:lnTo>
                    <a:pt x="790" y="356"/>
                  </a:lnTo>
                  <a:lnTo>
                    <a:pt x="768" y="354"/>
                  </a:lnTo>
                  <a:lnTo>
                    <a:pt x="756" y="360"/>
                  </a:lnTo>
                  <a:lnTo>
                    <a:pt x="768" y="372"/>
                  </a:lnTo>
                  <a:lnTo>
                    <a:pt x="800" y="372"/>
                  </a:lnTo>
                  <a:lnTo>
                    <a:pt x="804" y="382"/>
                  </a:lnTo>
                  <a:lnTo>
                    <a:pt x="800" y="400"/>
                  </a:lnTo>
                  <a:lnTo>
                    <a:pt x="782" y="386"/>
                  </a:lnTo>
                  <a:lnTo>
                    <a:pt x="774" y="386"/>
                  </a:lnTo>
                  <a:lnTo>
                    <a:pt x="776" y="392"/>
                  </a:lnTo>
                  <a:lnTo>
                    <a:pt x="804" y="410"/>
                  </a:lnTo>
                  <a:lnTo>
                    <a:pt x="810" y="446"/>
                  </a:lnTo>
                  <a:lnTo>
                    <a:pt x="790" y="444"/>
                  </a:lnTo>
                  <a:lnTo>
                    <a:pt x="770" y="430"/>
                  </a:lnTo>
                  <a:lnTo>
                    <a:pt x="756" y="416"/>
                  </a:lnTo>
                  <a:lnTo>
                    <a:pt x="750" y="414"/>
                  </a:lnTo>
                  <a:lnTo>
                    <a:pt x="750" y="432"/>
                  </a:lnTo>
                  <a:lnTo>
                    <a:pt x="756" y="446"/>
                  </a:lnTo>
                  <a:lnTo>
                    <a:pt x="778" y="452"/>
                  </a:lnTo>
                  <a:lnTo>
                    <a:pt x="804" y="454"/>
                  </a:lnTo>
                  <a:lnTo>
                    <a:pt x="790" y="46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469" name="Freeform 130"/>
            <p:cNvSpPr>
              <a:spLocks noChangeAspect="1"/>
            </p:cNvSpPr>
            <p:nvPr/>
          </p:nvSpPr>
          <p:spPr bwMode="auto">
            <a:xfrm>
              <a:off x="2762" y="1652"/>
              <a:ext cx="295" cy="188"/>
            </a:xfrm>
            <a:custGeom>
              <a:avLst/>
              <a:gdLst>
                <a:gd name="T0" fmla="*/ 1 w 482"/>
                <a:gd name="T1" fmla="*/ 1 h 306"/>
                <a:gd name="T2" fmla="*/ 2 w 482"/>
                <a:gd name="T3" fmla="*/ 1 h 306"/>
                <a:gd name="T4" fmla="*/ 4 w 482"/>
                <a:gd name="T5" fmla="*/ 1 h 306"/>
                <a:gd name="T6" fmla="*/ 4 w 482"/>
                <a:gd name="T7" fmla="*/ 1 h 306"/>
                <a:gd name="T8" fmla="*/ 5 w 482"/>
                <a:gd name="T9" fmla="*/ 1 h 306"/>
                <a:gd name="T10" fmla="*/ 6 w 482"/>
                <a:gd name="T11" fmla="*/ 2 h 306"/>
                <a:gd name="T12" fmla="*/ 6 w 482"/>
                <a:gd name="T13" fmla="*/ 2 h 306"/>
                <a:gd name="T14" fmla="*/ 6 w 482"/>
                <a:gd name="T15" fmla="*/ 4 h 306"/>
                <a:gd name="T16" fmla="*/ 6 w 482"/>
                <a:gd name="T17" fmla="*/ 4 h 306"/>
                <a:gd name="T18" fmla="*/ 7 w 482"/>
                <a:gd name="T19" fmla="*/ 4 h 306"/>
                <a:gd name="T20" fmla="*/ 7 w 482"/>
                <a:gd name="T21" fmla="*/ 6 h 306"/>
                <a:gd name="T22" fmla="*/ 8 w 482"/>
                <a:gd name="T23" fmla="*/ 4 h 306"/>
                <a:gd name="T24" fmla="*/ 9 w 482"/>
                <a:gd name="T25" fmla="*/ 4 h 306"/>
                <a:gd name="T26" fmla="*/ 10 w 482"/>
                <a:gd name="T27" fmla="*/ 4 h 306"/>
                <a:gd name="T28" fmla="*/ 9 w 482"/>
                <a:gd name="T29" fmla="*/ 4 h 306"/>
                <a:gd name="T30" fmla="*/ 9 w 482"/>
                <a:gd name="T31" fmla="*/ 6 h 306"/>
                <a:gd name="T32" fmla="*/ 9 w 482"/>
                <a:gd name="T33" fmla="*/ 6 h 306"/>
                <a:gd name="T34" fmla="*/ 8 w 482"/>
                <a:gd name="T35" fmla="*/ 6 h 306"/>
                <a:gd name="T36" fmla="*/ 8 w 482"/>
                <a:gd name="T37" fmla="*/ 6 h 306"/>
                <a:gd name="T38" fmla="*/ 8 w 482"/>
                <a:gd name="T39" fmla="*/ 6 h 306"/>
                <a:gd name="T40" fmla="*/ 8 w 482"/>
                <a:gd name="T41" fmla="*/ 6 h 306"/>
                <a:gd name="T42" fmla="*/ 8 w 482"/>
                <a:gd name="T43" fmla="*/ 6 h 306"/>
                <a:gd name="T44" fmla="*/ 7 w 482"/>
                <a:gd name="T45" fmla="*/ 6 h 306"/>
                <a:gd name="T46" fmla="*/ 7 w 482"/>
                <a:gd name="T47" fmla="*/ 6 h 306"/>
                <a:gd name="T48" fmla="*/ 6 w 482"/>
                <a:gd name="T49" fmla="*/ 6 h 306"/>
                <a:gd name="T50" fmla="*/ 5 w 482"/>
                <a:gd name="T51" fmla="*/ 6 h 306"/>
                <a:gd name="T52" fmla="*/ 4 w 482"/>
                <a:gd name="T53" fmla="*/ 5 h 306"/>
                <a:gd name="T54" fmla="*/ 4 w 482"/>
                <a:gd name="T55" fmla="*/ 4 h 306"/>
                <a:gd name="T56" fmla="*/ 4 w 482"/>
                <a:gd name="T57" fmla="*/ 4 h 306"/>
                <a:gd name="T58" fmla="*/ 3 w 482"/>
                <a:gd name="T59" fmla="*/ 3 h 306"/>
                <a:gd name="T60" fmla="*/ 2 w 482"/>
                <a:gd name="T61" fmla="*/ 2 h 306"/>
                <a:gd name="T62" fmla="*/ 2 w 482"/>
                <a:gd name="T63" fmla="*/ 1 h 306"/>
                <a:gd name="T64" fmla="*/ 1 w 482"/>
                <a:gd name="T65" fmla="*/ 1 h 306"/>
                <a:gd name="T66" fmla="*/ 1 w 482"/>
                <a:gd name="T67" fmla="*/ 1 h 306"/>
                <a:gd name="T68" fmla="*/ 1 w 482"/>
                <a:gd name="T69" fmla="*/ 1 h 306"/>
                <a:gd name="T70" fmla="*/ 1 w 482"/>
                <a:gd name="T71" fmla="*/ 1 h 306"/>
                <a:gd name="T72" fmla="*/ 2 w 482"/>
                <a:gd name="T73" fmla="*/ 2 h 306"/>
                <a:gd name="T74" fmla="*/ 2 w 482"/>
                <a:gd name="T75" fmla="*/ 3 h 306"/>
                <a:gd name="T76" fmla="*/ 2 w 482"/>
                <a:gd name="T77" fmla="*/ 4 h 306"/>
                <a:gd name="T78" fmla="*/ 2 w 482"/>
                <a:gd name="T79" fmla="*/ 4 h 306"/>
                <a:gd name="T80" fmla="*/ 1 w 482"/>
                <a:gd name="T81" fmla="*/ 2 h 306"/>
                <a:gd name="T82" fmla="*/ 1 w 482"/>
                <a:gd name="T83" fmla="*/ 2 h 306"/>
                <a:gd name="T84" fmla="*/ 1 w 482"/>
                <a:gd name="T85" fmla="*/ 2 h 306"/>
                <a:gd name="T86" fmla="*/ 1 w 482"/>
                <a:gd name="T87" fmla="*/ 1 h 306"/>
                <a:gd name="T88" fmla="*/ 1 w 482"/>
                <a:gd name="T89" fmla="*/ 1 h 306"/>
                <a:gd name="T90" fmla="*/ 1 w 482"/>
                <a:gd name="T91" fmla="*/ 1 h 306"/>
                <a:gd name="T92" fmla="*/ 1 w 482"/>
                <a:gd name="T93" fmla="*/ 1 h 30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82"/>
                <a:gd name="T142" fmla="*/ 0 h 306"/>
                <a:gd name="T143" fmla="*/ 482 w 482"/>
                <a:gd name="T144" fmla="*/ 306 h 30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82" h="306">
                  <a:moveTo>
                    <a:pt x="0" y="2"/>
                  </a:moveTo>
                  <a:lnTo>
                    <a:pt x="32" y="0"/>
                  </a:lnTo>
                  <a:lnTo>
                    <a:pt x="76" y="18"/>
                  </a:lnTo>
                  <a:lnTo>
                    <a:pt x="92" y="24"/>
                  </a:lnTo>
                  <a:lnTo>
                    <a:pt x="138" y="24"/>
                  </a:lnTo>
                  <a:lnTo>
                    <a:pt x="146" y="18"/>
                  </a:lnTo>
                  <a:lnTo>
                    <a:pt x="166" y="14"/>
                  </a:lnTo>
                  <a:lnTo>
                    <a:pt x="186" y="30"/>
                  </a:lnTo>
                  <a:lnTo>
                    <a:pt x="196" y="38"/>
                  </a:lnTo>
                  <a:lnTo>
                    <a:pt x="198" y="54"/>
                  </a:lnTo>
                  <a:lnTo>
                    <a:pt x="214" y="64"/>
                  </a:lnTo>
                  <a:lnTo>
                    <a:pt x="226" y="62"/>
                  </a:lnTo>
                  <a:lnTo>
                    <a:pt x="228" y="52"/>
                  </a:lnTo>
                  <a:lnTo>
                    <a:pt x="236" y="48"/>
                  </a:lnTo>
                  <a:lnTo>
                    <a:pt x="258" y="58"/>
                  </a:lnTo>
                  <a:lnTo>
                    <a:pt x="264" y="72"/>
                  </a:lnTo>
                  <a:lnTo>
                    <a:pt x="274" y="84"/>
                  </a:lnTo>
                  <a:lnTo>
                    <a:pt x="282" y="96"/>
                  </a:lnTo>
                  <a:lnTo>
                    <a:pt x="290" y="108"/>
                  </a:lnTo>
                  <a:lnTo>
                    <a:pt x="306" y="114"/>
                  </a:lnTo>
                  <a:lnTo>
                    <a:pt x="318" y="116"/>
                  </a:lnTo>
                  <a:lnTo>
                    <a:pt x="314" y="124"/>
                  </a:lnTo>
                  <a:lnTo>
                    <a:pt x="310" y="136"/>
                  </a:lnTo>
                  <a:lnTo>
                    <a:pt x="308" y="152"/>
                  </a:lnTo>
                  <a:lnTo>
                    <a:pt x="308" y="162"/>
                  </a:lnTo>
                  <a:lnTo>
                    <a:pt x="308" y="174"/>
                  </a:lnTo>
                  <a:lnTo>
                    <a:pt x="312" y="192"/>
                  </a:lnTo>
                  <a:lnTo>
                    <a:pt x="322" y="210"/>
                  </a:lnTo>
                  <a:lnTo>
                    <a:pt x="330" y="222"/>
                  </a:lnTo>
                  <a:lnTo>
                    <a:pt x="338" y="234"/>
                  </a:lnTo>
                  <a:lnTo>
                    <a:pt x="348" y="240"/>
                  </a:lnTo>
                  <a:lnTo>
                    <a:pt x="360" y="244"/>
                  </a:lnTo>
                  <a:lnTo>
                    <a:pt x="376" y="244"/>
                  </a:lnTo>
                  <a:lnTo>
                    <a:pt x="396" y="240"/>
                  </a:lnTo>
                  <a:lnTo>
                    <a:pt x="416" y="236"/>
                  </a:lnTo>
                  <a:lnTo>
                    <a:pt x="424" y="220"/>
                  </a:lnTo>
                  <a:lnTo>
                    <a:pt x="424" y="210"/>
                  </a:lnTo>
                  <a:lnTo>
                    <a:pt x="428" y="200"/>
                  </a:lnTo>
                  <a:lnTo>
                    <a:pt x="442" y="192"/>
                  </a:lnTo>
                  <a:lnTo>
                    <a:pt x="452" y="192"/>
                  </a:lnTo>
                  <a:lnTo>
                    <a:pt x="470" y="192"/>
                  </a:lnTo>
                  <a:lnTo>
                    <a:pt x="482" y="194"/>
                  </a:lnTo>
                  <a:lnTo>
                    <a:pt x="478" y="206"/>
                  </a:lnTo>
                  <a:lnTo>
                    <a:pt x="472" y="214"/>
                  </a:lnTo>
                  <a:lnTo>
                    <a:pt x="470" y="220"/>
                  </a:lnTo>
                  <a:lnTo>
                    <a:pt x="468" y="232"/>
                  </a:lnTo>
                  <a:lnTo>
                    <a:pt x="468" y="244"/>
                  </a:lnTo>
                  <a:lnTo>
                    <a:pt x="464" y="246"/>
                  </a:lnTo>
                  <a:lnTo>
                    <a:pt x="460" y="240"/>
                  </a:lnTo>
                  <a:lnTo>
                    <a:pt x="456" y="242"/>
                  </a:lnTo>
                  <a:lnTo>
                    <a:pt x="452" y="246"/>
                  </a:lnTo>
                  <a:lnTo>
                    <a:pt x="446" y="252"/>
                  </a:lnTo>
                  <a:lnTo>
                    <a:pt x="434" y="252"/>
                  </a:lnTo>
                  <a:lnTo>
                    <a:pt x="416" y="254"/>
                  </a:lnTo>
                  <a:lnTo>
                    <a:pt x="414" y="258"/>
                  </a:lnTo>
                  <a:lnTo>
                    <a:pt x="416" y="266"/>
                  </a:lnTo>
                  <a:lnTo>
                    <a:pt x="424" y="272"/>
                  </a:lnTo>
                  <a:lnTo>
                    <a:pt x="428" y="278"/>
                  </a:lnTo>
                  <a:lnTo>
                    <a:pt x="424" y="280"/>
                  </a:lnTo>
                  <a:lnTo>
                    <a:pt x="412" y="282"/>
                  </a:lnTo>
                  <a:lnTo>
                    <a:pt x="408" y="280"/>
                  </a:lnTo>
                  <a:lnTo>
                    <a:pt x="406" y="284"/>
                  </a:lnTo>
                  <a:lnTo>
                    <a:pt x="402" y="288"/>
                  </a:lnTo>
                  <a:lnTo>
                    <a:pt x="400" y="294"/>
                  </a:lnTo>
                  <a:lnTo>
                    <a:pt x="398" y="306"/>
                  </a:lnTo>
                  <a:lnTo>
                    <a:pt x="392" y="300"/>
                  </a:lnTo>
                  <a:lnTo>
                    <a:pt x="382" y="290"/>
                  </a:lnTo>
                  <a:lnTo>
                    <a:pt x="372" y="284"/>
                  </a:lnTo>
                  <a:lnTo>
                    <a:pt x="364" y="280"/>
                  </a:lnTo>
                  <a:lnTo>
                    <a:pt x="356" y="278"/>
                  </a:lnTo>
                  <a:lnTo>
                    <a:pt x="346" y="280"/>
                  </a:lnTo>
                  <a:lnTo>
                    <a:pt x="338" y="284"/>
                  </a:lnTo>
                  <a:lnTo>
                    <a:pt x="328" y="286"/>
                  </a:lnTo>
                  <a:lnTo>
                    <a:pt x="312" y="282"/>
                  </a:lnTo>
                  <a:lnTo>
                    <a:pt x="298" y="276"/>
                  </a:lnTo>
                  <a:lnTo>
                    <a:pt x="282" y="270"/>
                  </a:lnTo>
                  <a:lnTo>
                    <a:pt x="264" y="264"/>
                  </a:lnTo>
                  <a:lnTo>
                    <a:pt x="254" y="260"/>
                  </a:lnTo>
                  <a:lnTo>
                    <a:pt x="246" y="248"/>
                  </a:lnTo>
                  <a:lnTo>
                    <a:pt x="232" y="248"/>
                  </a:lnTo>
                  <a:lnTo>
                    <a:pt x="218" y="240"/>
                  </a:lnTo>
                  <a:lnTo>
                    <a:pt x="204" y="232"/>
                  </a:lnTo>
                  <a:lnTo>
                    <a:pt x="192" y="222"/>
                  </a:lnTo>
                  <a:lnTo>
                    <a:pt x="186" y="212"/>
                  </a:lnTo>
                  <a:lnTo>
                    <a:pt x="186" y="202"/>
                  </a:lnTo>
                  <a:lnTo>
                    <a:pt x="192" y="196"/>
                  </a:lnTo>
                  <a:lnTo>
                    <a:pt x="192" y="186"/>
                  </a:lnTo>
                  <a:lnTo>
                    <a:pt x="178" y="168"/>
                  </a:lnTo>
                  <a:lnTo>
                    <a:pt x="168" y="156"/>
                  </a:lnTo>
                  <a:lnTo>
                    <a:pt x="156" y="146"/>
                  </a:lnTo>
                  <a:lnTo>
                    <a:pt x="146" y="134"/>
                  </a:lnTo>
                  <a:lnTo>
                    <a:pt x="134" y="126"/>
                  </a:lnTo>
                  <a:lnTo>
                    <a:pt x="126" y="120"/>
                  </a:lnTo>
                  <a:lnTo>
                    <a:pt x="126" y="106"/>
                  </a:lnTo>
                  <a:lnTo>
                    <a:pt x="110" y="96"/>
                  </a:lnTo>
                  <a:lnTo>
                    <a:pt x="100" y="86"/>
                  </a:lnTo>
                  <a:lnTo>
                    <a:pt x="88" y="70"/>
                  </a:lnTo>
                  <a:lnTo>
                    <a:pt x="78" y="60"/>
                  </a:lnTo>
                  <a:lnTo>
                    <a:pt x="72" y="48"/>
                  </a:lnTo>
                  <a:lnTo>
                    <a:pt x="66" y="34"/>
                  </a:lnTo>
                  <a:lnTo>
                    <a:pt x="64" y="28"/>
                  </a:lnTo>
                  <a:lnTo>
                    <a:pt x="50" y="20"/>
                  </a:lnTo>
                  <a:lnTo>
                    <a:pt x="38" y="20"/>
                  </a:lnTo>
                  <a:lnTo>
                    <a:pt x="36" y="26"/>
                  </a:lnTo>
                  <a:lnTo>
                    <a:pt x="40" y="38"/>
                  </a:lnTo>
                  <a:lnTo>
                    <a:pt x="46" y="52"/>
                  </a:lnTo>
                  <a:lnTo>
                    <a:pt x="56" y="62"/>
                  </a:lnTo>
                  <a:lnTo>
                    <a:pt x="64" y="76"/>
                  </a:lnTo>
                  <a:lnTo>
                    <a:pt x="72" y="86"/>
                  </a:lnTo>
                  <a:lnTo>
                    <a:pt x="80" y="96"/>
                  </a:lnTo>
                  <a:lnTo>
                    <a:pt x="90" y="108"/>
                  </a:lnTo>
                  <a:lnTo>
                    <a:pt x="98" y="124"/>
                  </a:lnTo>
                  <a:lnTo>
                    <a:pt x="104" y="136"/>
                  </a:lnTo>
                  <a:lnTo>
                    <a:pt x="106" y="146"/>
                  </a:lnTo>
                  <a:lnTo>
                    <a:pt x="114" y="146"/>
                  </a:lnTo>
                  <a:lnTo>
                    <a:pt x="118" y="152"/>
                  </a:lnTo>
                  <a:lnTo>
                    <a:pt x="120" y="156"/>
                  </a:lnTo>
                  <a:lnTo>
                    <a:pt x="122" y="166"/>
                  </a:lnTo>
                  <a:lnTo>
                    <a:pt x="114" y="170"/>
                  </a:lnTo>
                  <a:lnTo>
                    <a:pt x="108" y="158"/>
                  </a:lnTo>
                  <a:lnTo>
                    <a:pt x="100" y="152"/>
                  </a:lnTo>
                  <a:lnTo>
                    <a:pt x="92" y="144"/>
                  </a:lnTo>
                  <a:lnTo>
                    <a:pt x="84" y="134"/>
                  </a:lnTo>
                  <a:lnTo>
                    <a:pt x="82" y="126"/>
                  </a:lnTo>
                  <a:lnTo>
                    <a:pt x="80" y="116"/>
                  </a:lnTo>
                  <a:lnTo>
                    <a:pt x="72" y="108"/>
                  </a:lnTo>
                  <a:lnTo>
                    <a:pt x="66" y="104"/>
                  </a:lnTo>
                  <a:lnTo>
                    <a:pt x="56" y="102"/>
                  </a:lnTo>
                  <a:lnTo>
                    <a:pt x="48" y="98"/>
                  </a:lnTo>
                  <a:lnTo>
                    <a:pt x="40" y="90"/>
                  </a:lnTo>
                  <a:lnTo>
                    <a:pt x="38" y="86"/>
                  </a:lnTo>
                  <a:lnTo>
                    <a:pt x="42" y="84"/>
                  </a:lnTo>
                  <a:lnTo>
                    <a:pt x="46" y="84"/>
                  </a:lnTo>
                  <a:lnTo>
                    <a:pt x="48" y="80"/>
                  </a:lnTo>
                  <a:lnTo>
                    <a:pt x="46" y="74"/>
                  </a:lnTo>
                  <a:lnTo>
                    <a:pt x="42" y="64"/>
                  </a:lnTo>
                  <a:lnTo>
                    <a:pt x="38" y="60"/>
                  </a:lnTo>
                  <a:lnTo>
                    <a:pt x="30" y="56"/>
                  </a:lnTo>
                  <a:lnTo>
                    <a:pt x="22" y="46"/>
                  </a:lnTo>
                  <a:lnTo>
                    <a:pt x="16" y="32"/>
                  </a:lnTo>
                  <a:lnTo>
                    <a:pt x="12" y="24"/>
                  </a:lnTo>
                  <a:lnTo>
                    <a:pt x="8" y="14"/>
                  </a:lnTo>
                  <a:lnTo>
                    <a:pt x="0" y="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470" name="Freeform 131"/>
            <p:cNvSpPr>
              <a:spLocks noChangeAspect="1"/>
            </p:cNvSpPr>
            <p:nvPr/>
          </p:nvSpPr>
          <p:spPr bwMode="auto">
            <a:xfrm>
              <a:off x="3323" y="1431"/>
              <a:ext cx="67" cy="62"/>
            </a:xfrm>
            <a:custGeom>
              <a:avLst/>
              <a:gdLst>
                <a:gd name="T0" fmla="*/ 1 w 110"/>
                <a:gd name="T1" fmla="*/ 1 h 100"/>
                <a:gd name="T2" fmla="*/ 1 w 110"/>
                <a:gd name="T3" fmla="*/ 1 h 100"/>
                <a:gd name="T4" fmla="*/ 1 w 110"/>
                <a:gd name="T5" fmla="*/ 1 h 100"/>
                <a:gd name="T6" fmla="*/ 1 w 110"/>
                <a:gd name="T7" fmla="*/ 0 h 100"/>
                <a:gd name="T8" fmla="*/ 1 w 110"/>
                <a:gd name="T9" fmla="*/ 1 h 100"/>
                <a:gd name="T10" fmla="*/ 1 w 110"/>
                <a:gd name="T11" fmla="*/ 1 h 100"/>
                <a:gd name="T12" fmla="*/ 1 w 110"/>
                <a:gd name="T13" fmla="*/ 1 h 100"/>
                <a:gd name="T14" fmla="*/ 1 w 110"/>
                <a:gd name="T15" fmla="*/ 1 h 100"/>
                <a:gd name="T16" fmla="*/ 1 w 110"/>
                <a:gd name="T17" fmla="*/ 1 h 100"/>
                <a:gd name="T18" fmla="*/ 1 w 110"/>
                <a:gd name="T19" fmla="*/ 1 h 100"/>
                <a:gd name="T20" fmla="*/ 2 w 110"/>
                <a:gd name="T21" fmla="*/ 1 h 100"/>
                <a:gd name="T22" fmla="*/ 2 w 110"/>
                <a:gd name="T23" fmla="*/ 1 h 100"/>
                <a:gd name="T24" fmla="*/ 2 w 110"/>
                <a:gd name="T25" fmla="*/ 1 h 100"/>
                <a:gd name="T26" fmla="*/ 2 w 110"/>
                <a:gd name="T27" fmla="*/ 1 h 100"/>
                <a:gd name="T28" fmla="*/ 2 w 110"/>
                <a:gd name="T29" fmla="*/ 1 h 100"/>
                <a:gd name="T30" fmla="*/ 2 w 110"/>
                <a:gd name="T31" fmla="*/ 1 h 100"/>
                <a:gd name="T32" fmla="*/ 2 w 110"/>
                <a:gd name="T33" fmla="*/ 2 h 100"/>
                <a:gd name="T34" fmla="*/ 2 w 110"/>
                <a:gd name="T35" fmla="*/ 2 h 100"/>
                <a:gd name="T36" fmla="*/ 1 w 110"/>
                <a:gd name="T37" fmla="*/ 2 h 100"/>
                <a:gd name="T38" fmla="*/ 1 w 110"/>
                <a:gd name="T39" fmla="*/ 1 h 100"/>
                <a:gd name="T40" fmla="*/ 1 w 110"/>
                <a:gd name="T41" fmla="*/ 2 h 100"/>
                <a:gd name="T42" fmla="*/ 1 w 110"/>
                <a:gd name="T43" fmla="*/ 2 h 100"/>
                <a:gd name="T44" fmla="*/ 1 w 110"/>
                <a:gd name="T45" fmla="*/ 2 h 100"/>
                <a:gd name="T46" fmla="*/ 1 w 110"/>
                <a:gd name="T47" fmla="*/ 1 h 100"/>
                <a:gd name="T48" fmla="*/ 1 w 110"/>
                <a:gd name="T49" fmla="*/ 1 h 100"/>
                <a:gd name="T50" fmla="*/ 0 w 110"/>
                <a:gd name="T51" fmla="*/ 1 h 100"/>
                <a:gd name="T52" fmla="*/ 1 w 110"/>
                <a:gd name="T53" fmla="*/ 1 h 100"/>
                <a:gd name="T54" fmla="*/ 1 w 110"/>
                <a:gd name="T55" fmla="*/ 1 h 100"/>
                <a:gd name="T56" fmla="*/ 1 w 110"/>
                <a:gd name="T57" fmla="*/ 1 h 100"/>
                <a:gd name="T58" fmla="*/ 1 w 110"/>
                <a:gd name="T59" fmla="*/ 1 h 1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10"/>
                <a:gd name="T91" fmla="*/ 0 h 100"/>
                <a:gd name="T92" fmla="*/ 110 w 110"/>
                <a:gd name="T93" fmla="*/ 100 h 10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10" h="100">
                  <a:moveTo>
                    <a:pt x="30" y="36"/>
                  </a:moveTo>
                  <a:lnTo>
                    <a:pt x="40" y="20"/>
                  </a:lnTo>
                  <a:lnTo>
                    <a:pt x="54" y="6"/>
                  </a:lnTo>
                  <a:lnTo>
                    <a:pt x="66" y="0"/>
                  </a:lnTo>
                  <a:lnTo>
                    <a:pt x="62" y="8"/>
                  </a:lnTo>
                  <a:lnTo>
                    <a:pt x="58" y="20"/>
                  </a:lnTo>
                  <a:lnTo>
                    <a:pt x="62" y="34"/>
                  </a:lnTo>
                  <a:lnTo>
                    <a:pt x="72" y="44"/>
                  </a:lnTo>
                  <a:lnTo>
                    <a:pt x="82" y="38"/>
                  </a:lnTo>
                  <a:lnTo>
                    <a:pt x="86" y="44"/>
                  </a:lnTo>
                  <a:lnTo>
                    <a:pt x="94" y="46"/>
                  </a:lnTo>
                  <a:lnTo>
                    <a:pt x="90" y="54"/>
                  </a:lnTo>
                  <a:lnTo>
                    <a:pt x="100" y="64"/>
                  </a:lnTo>
                  <a:lnTo>
                    <a:pt x="106" y="66"/>
                  </a:lnTo>
                  <a:lnTo>
                    <a:pt x="108" y="74"/>
                  </a:lnTo>
                  <a:lnTo>
                    <a:pt x="110" y="86"/>
                  </a:lnTo>
                  <a:lnTo>
                    <a:pt x="106" y="96"/>
                  </a:lnTo>
                  <a:lnTo>
                    <a:pt x="92" y="100"/>
                  </a:lnTo>
                  <a:lnTo>
                    <a:pt x="86" y="90"/>
                  </a:lnTo>
                  <a:lnTo>
                    <a:pt x="78" y="82"/>
                  </a:lnTo>
                  <a:lnTo>
                    <a:pt x="72" y="88"/>
                  </a:lnTo>
                  <a:lnTo>
                    <a:pt x="70" y="94"/>
                  </a:lnTo>
                  <a:lnTo>
                    <a:pt x="60" y="90"/>
                  </a:lnTo>
                  <a:lnTo>
                    <a:pt x="58" y="78"/>
                  </a:lnTo>
                  <a:lnTo>
                    <a:pt x="30" y="82"/>
                  </a:lnTo>
                  <a:lnTo>
                    <a:pt x="0" y="80"/>
                  </a:lnTo>
                  <a:lnTo>
                    <a:pt x="2" y="66"/>
                  </a:lnTo>
                  <a:lnTo>
                    <a:pt x="16" y="52"/>
                  </a:lnTo>
                  <a:lnTo>
                    <a:pt x="22" y="44"/>
                  </a:lnTo>
                  <a:lnTo>
                    <a:pt x="30" y="3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grpSp>
          <p:nvGrpSpPr>
            <p:cNvPr id="57397" name="Group 132"/>
            <p:cNvGrpSpPr>
              <a:grpSpLocks noChangeAspect="1"/>
            </p:cNvGrpSpPr>
            <p:nvPr/>
          </p:nvGrpSpPr>
          <p:grpSpPr bwMode="auto">
            <a:xfrm>
              <a:off x="2530" y="885"/>
              <a:ext cx="830" cy="663"/>
              <a:chOff x="464" y="783"/>
              <a:chExt cx="1350" cy="1078"/>
            </a:xfrm>
          </p:grpSpPr>
          <p:sp>
            <p:nvSpPr>
              <p:cNvPr id="18698" name="Freeform 133"/>
              <p:cNvSpPr>
                <a:spLocks noChangeAspect="1"/>
              </p:cNvSpPr>
              <p:nvPr/>
            </p:nvSpPr>
            <p:spPr bwMode="auto">
              <a:xfrm>
                <a:off x="705" y="1087"/>
                <a:ext cx="166" cy="104"/>
              </a:xfrm>
              <a:custGeom>
                <a:avLst/>
                <a:gdLst>
                  <a:gd name="T0" fmla="*/ 20 w 166"/>
                  <a:gd name="T1" fmla="*/ 6 h 104"/>
                  <a:gd name="T2" fmla="*/ 20 w 166"/>
                  <a:gd name="T3" fmla="*/ 14 h 104"/>
                  <a:gd name="T4" fmla="*/ 28 w 166"/>
                  <a:gd name="T5" fmla="*/ 22 h 104"/>
                  <a:gd name="T6" fmla="*/ 28 w 166"/>
                  <a:gd name="T7" fmla="*/ 28 h 104"/>
                  <a:gd name="T8" fmla="*/ 24 w 166"/>
                  <a:gd name="T9" fmla="*/ 34 h 104"/>
                  <a:gd name="T10" fmla="*/ 20 w 166"/>
                  <a:gd name="T11" fmla="*/ 44 h 104"/>
                  <a:gd name="T12" fmla="*/ 12 w 166"/>
                  <a:gd name="T13" fmla="*/ 54 h 104"/>
                  <a:gd name="T14" fmla="*/ 8 w 166"/>
                  <a:gd name="T15" fmla="*/ 68 h 104"/>
                  <a:gd name="T16" fmla="*/ 0 w 166"/>
                  <a:gd name="T17" fmla="*/ 76 h 104"/>
                  <a:gd name="T18" fmla="*/ 12 w 166"/>
                  <a:gd name="T19" fmla="*/ 80 h 104"/>
                  <a:gd name="T20" fmla="*/ 20 w 166"/>
                  <a:gd name="T21" fmla="*/ 84 h 104"/>
                  <a:gd name="T22" fmla="*/ 32 w 166"/>
                  <a:gd name="T23" fmla="*/ 92 h 104"/>
                  <a:gd name="T24" fmla="*/ 42 w 166"/>
                  <a:gd name="T25" fmla="*/ 104 h 104"/>
                  <a:gd name="T26" fmla="*/ 54 w 166"/>
                  <a:gd name="T27" fmla="*/ 100 h 104"/>
                  <a:gd name="T28" fmla="*/ 68 w 166"/>
                  <a:gd name="T29" fmla="*/ 92 h 104"/>
                  <a:gd name="T30" fmla="*/ 80 w 166"/>
                  <a:gd name="T31" fmla="*/ 92 h 104"/>
                  <a:gd name="T32" fmla="*/ 86 w 166"/>
                  <a:gd name="T33" fmla="*/ 82 h 104"/>
                  <a:gd name="T34" fmla="*/ 90 w 166"/>
                  <a:gd name="T35" fmla="*/ 72 h 104"/>
                  <a:gd name="T36" fmla="*/ 102 w 166"/>
                  <a:gd name="T37" fmla="*/ 66 h 104"/>
                  <a:gd name="T38" fmla="*/ 106 w 166"/>
                  <a:gd name="T39" fmla="*/ 58 h 104"/>
                  <a:gd name="T40" fmla="*/ 120 w 166"/>
                  <a:gd name="T41" fmla="*/ 50 h 104"/>
                  <a:gd name="T42" fmla="*/ 140 w 166"/>
                  <a:gd name="T43" fmla="*/ 40 h 104"/>
                  <a:gd name="T44" fmla="*/ 166 w 166"/>
                  <a:gd name="T45" fmla="*/ 32 h 104"/>
                  <a:gd name="T46" fmla="*/ 158 w 166"/>
                  <a:gd name="T47" fmla="*/ 26 h 104"/>
                  <a:gd name="T48" fmla="*/ 142 w 166"/>
                  <a:gd name="T49" fmla="*/ 16 h 104"/>
                  <a:gd name="T50" fmla="*/ 128 w 166"/>
                  <a:gd name="T51" fmla="*/ 8 h 104"/>
                  <a:gd name="T52" fmla="*/ 114 w 166"/>
                  <a:gd name="T53" fmla="*/ 10 h 104"/>
                  <a:gd name="T54" fmla="*/ 106 w 166"/>
                  <a:gd name="T55" fmla="*/ 16 h 104"/>
                  <a:gd name="T56" fmla="*/ 94 w 166"/>
                  <a:gd name="T57" fmla="*/ 14 h 104"/>
                  <a:gd name="T58" fmla="*/ 74 w 166"/>
                  <a:gd name="T59" fmla="*/ 6 h 104"/>
                  <a:gd name="T60" fmla="*/ 72 w 166"/>
                  <a:gd name="T61" fmla="*/ 0 h 104"/>
                  <a:gd name="T62" fmla="*/ 54 w 166"/>
                  <a:gd name="T63" fmla="*/ 0 h 104"/>
                  <a:gd name="T64" fmla="*/ 52 w 166"/>
                  <a:gd name="T65" fmla="*/ 6 h 104"/>
                  <a:gd name="T66" fmla="*/ 34 w 166"/>
                  <a:gd name="T67" fmla="*/ 4 h 104"/>
                  <a:gd name="T68" fmla="*/ 20 w 166"/>
                  <a:gd name="T69" fmla="*/ 6 h 1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6"/>
                  <a:gd name="T106" fmla="*/ 0 h 104"/>
                  <a:gd name="T107" fmla="*/ 166 w 166"/>
                  <a:gd name="T108" fmla="*/ 104 h 10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6" h="104">
                    <a:moveTo>
                      <a:pt x="20" y="6"/>
                    </a:moveTo>
                    <a:lnTo>
                      <a:pt x="20" y="14"/>
                    </a:lnTo>
                    <a:lnTo>
                      <a:pt x="28" y="22"/>
                    </a:lnTo>
                    <a:lnTo>
                      <a:pt x="28" y="28"/>
                    </a:lnTo>
                    <a:lnTo>
                      <a:pt x="24" y="34"/>
                    </a:lnTo>
                    <a:lnTo>
                      <a:pt x="20" y="44"/>
                    </a:lnTo>
                    <a:lnTo>
                      <a:pt x="12" y="54"/>
                    </a:lnTo>
                    <a:lnTo>
                      <a:pt x="8" y="68"/>
                    </a:lnTo>
                    <a:lnTo>
                      <a:pt x="0" y="76"/>
                    </a:lnTo>
                    <a:lnTo>
                      <a:pt x="12" y="80"/>
                    </a:lnTo>
                    <a:lnTo>
                      <a:pt x="20" y="84"/>
                    </a:lnTo>
                    <a:lnTo>
                      <a:pt x="32" y="92"/>
                    </a:lnTo>
                    <a:lnTo>
                      <a:pt x="42" y="104"/>
                    </a:lnTo>
                    <a:lnTo>
                      <a:pt x="54" y="100"/>
                    </a:lnTo>
                    <a:lnTo>
                      <a:pt x="68" y="92"/>
                    </a:lnTo>
                    <a:lnTo>
                      <a:pt x="80" y="92"/>
                    </a:lnTo>
                    <a:lnTo>
                      <a:pt x="86" y="82"/>
                    </a:lnTo>
                    <a:lnTo>
                      <a:pt x="90" y="72"/>
                    </a:lnTo>
                    <a:lnTo>
                      <a:pt x="102" y="66"/>
                    </a:lnTo>
                    <a:lnTo>
                      <a:pt x="106" y="58"/>
                    </a:lnTo>
                    <a:lnTo>
                      <a:pt x="120" y="50"/>
                    </a:lnTo>
                    <a:lnTo>
                      <a:pt x="140" y="40"/>
                    </a:lnTo>
                    <a:lnTo>
                      <a:pt x="166" y="32"/>
                    </a:lnTo>
                    <a:lnTo>
                      <a:pt x="158" y="26"/>
                    </a:lnTo>
                    <a:lnTo>
                      <a:pt x="142" y="16"/>
                    </a:lnTo>
                    <a:lnTo>
                      <a:pt x="128" y="8"/>
                    </a:lnTo>
                    <a:lnTo>
                      <a:pt x="114" y="10"/>
                    </a:lnTo>
                    <a:lnTo>
                      <a:pt x="106" y="16"/>
                    </a:lnTo>
                    <a:lnTo>
                      <a:pt x="94" y="14"/>
                    </a:lnTo>
                    <a:lnTo>
                      <a:pt x="74" y="6"/>
                    </a:lnTo>
                    <a:lnTo>
                      <a:pt x="72" y="0"/>
                    </a:lnTo>
                    <a:lnTo>
                      <a:pt x="54" y="0"/>
                    </a:lnTo>
                    <a:lnTo>
                      <a:pt x="52" y="6"/>
                    </a:lnTo>
                    <a:lnTo>
                      <a:pt x="34" y="4"/>
                    </a:lnTo>
                    <a:lnTo>
                      <a:pt x="20" y="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99" name="Freeform 134"/>
              <p:cNvSpPr>
                <a:spLocks noChangeAspect="1"/>
              </p:cNvSpPr>
              <p:nvPr/>
            </p:nvSpPr>
            <p:spPr bwMode="auto">
              <a:xfrm>
                <a:off x="814" y="1124"/>
                <a:ext cx="285" cy="137"/>
              </a:xfrm>
              <a:custGeom>
                <a:avLst/>
                <a:gdLst>
                  <a:gd name="T0" fmla="*/ 104 w 284"/>
                  <a:gd name="T1" fmla="*/ 82 h 136"/>
                  <a:gd name="T2" fmla="*/ 52 w 284"/>
                  <a:gd name="T3" fmla="*/ 78 h 136"/>
                  <a:gd name="T4" fmla="*/ 10 w 284"/>
                  <a:gd name="T5" fmla="*/ 74 h 136"/>
                  <a:gd name="T6" fmla="*/ 30 w 284"/>
                  <a:gd name="T7" fmla="*/ 62 h 136"/>
                  <a:gd name="T8" fmla="*/ 56 w 284"/>
                  <a:gd name="T9" fmla="*/ 54 h 136"/>
                  <a:gd name="T10" fmla="*/ 34 w 284"/>
                  <a:gd name="T11" fmla="*/ 56 h 136"/>
                  <a:gd name="T12" fmla="*/ 14 w 284"/>
                  <a:gd name="T13" fmla="*/ 52 h 136"/>
                  <a:gd name="T14" fmla="*/ 0 w 284"/>
                  <a:gd name="T15" fmla="*/ 42 h 136"/>
                  <a:gd name="T16" fmla="*/ 12 w 284"/>
                  <a:gd name="T17" fmla="*/ 30 h 136"/>
                  <a:gd name="T18" fmla="*/ 26 w 284"/>
                  <a:gd name="T19" fmla="*/ 14 h 136"/>
                  <a:gd name="T20" fmla="*/ 74 w 284"/>
                  <a:gd name="T21" fmla="*/ 0 h 136"/>
                  <a:gd name="T22" fmla="*/ 74 w 284"/>
                  <a:gd name="T23" fmla="*/ 12 h 136"/>
                  <a:gd name="T24" fmla="*/ 84 w 284"/>
                  <a:gd name="T25" fmla="*/ 22 h 136"/>
                  <a:gd name="T26" fmla="*/ 106 w 284"/>
                  <a:gd name="T27" fmla="*/ 12 h 136"/>
                  <a:gd name="T28" fmla="*/ 118 w 284"/>
                  <a:gd name="T29" fmla="*/ 24 h 136"/>
                  <a:gd name="T30" fmla="*/ 128 w 284"/>
                  <a:gd name="T31" fmla="*/ 26 h 136"/>
                  <a:gd name="T32" fmla="*/ 144 w 284"/>
                  <a:gd name="T33" fmla="*/ 18 h 136"/>
                  <a:gd name="T34" fmla="*/ 142 w 284"/>
                  <a:gd name="T35" fmla="*/ 10 h 136"/>
                  <a:gd name="T36" fmla="*/ 162 w 284"/>
                  <a:gd name="T37" fmla="*/ 26 h 136"/>
                  <a:gd name="T38" fmla="*/ 172 w 284"/>
                  <a:gd name="T39" fmla="*/ 48 h 136"/>
                  <a:gd name="T40" fmla="*/ 176 w 284"/>
                  <a:gd name="T41" fmla="*/ 34 h 136"/>
                  <a:gd name="T42" fmla="*/ 170 w 284"/>
                  <a:gd name="T43" fmla="*/ 4 h 136"/>
                  <a:gd name="T44" fmla="*/ 192 w 284"/>
                  <a:gd name="T45" fmla="*/ 4 h 136"/>
                  <a:gd name="T46" fmla="*/ 216 w 284"/>
                  <a:gd name="T47" fmla="*/ 24 h 136"/>
                  <a:gd name="T48" fmla="*/ 230 w 284"/>
                  <a:gd name="T49" fmla="*/ 52 h 136"/>
                  <a:gd name="T50" fmla="*/ 228 w 284"/>
                  <a:gd name="T51" fmla="*/ 66 h 136"/>
                  <a:gd name="T52" fmla="*/ 248 w 284"/>
                  <a:gd name="T53" fmla="*/ 82 h 136"/>
                  <a:gd name="T54" fmla="*/ 268 w 284"/>
                  <a:gd name="T55" fmla="*/ 90 h 136"/>
                  <a:gd name="T56" fmla="*/ 280 w 284"/>
                  <a:gd name="T57" fmla="*/ 104 h 136"/>
                  <a:gd name="T58" fmla="*/ 254 w 284"/>
                  <a:gd name="T59" fmla="*/ 106 h 136"/>
                  <a:gd name="T60" fmla="*/ 268 w 284"/>
                  <a:gd name="T61" fmla="*/ 116 h 136"/>
                  <a:gd name="T62" fmla="*/ 262 w 284"/>
                  <a:gd name="T63" fmla="*/ 128 h 136"/>
                  <a:gd name="T64" fmla="*/ 216 w 284"/>
                  <a:gd name="T65" fmla="*/ 128 h 136"/>
                  <a:gd name="T66" fmla="*/ 202 w 284"/>
                  <a:gd name="T67" fmla="*/ 122 h 136"/>
                  <a:gd name="T68" fmla="*/ 184 w 284"/>
                  <a:gd name="T69" fmla="*/ 122 h 136"/>
                  <a:gd name="T70" fmla="*/ 152 w 284"/>
                  <a:gd name="T71" fmla="*/ 134 h 136"/>
                  <a:gd name="T72" fmla="*/ 84 w 284"/>
                  <a:gd name="T73" fmla="*/ 130 h 136"/>
                  <a:gd name="T74" fmla="*/ 40 w 284"/>
                  <a:gd name="T75" fmla="*/ 118 h 136"/>
                  <a:gd name="T76" fmla="*/ 30 w 284"/>
                  <a:gd name="T77" fmla="*/ 92 h 136"/>
                  <a:gd name="T78" fmla="*/ 80 w 284"/>
                  <a:gd name="T79" fmla="*/ 88 h 136"/>
                  <a:gd name="T80" fmla="*/ 110 w 284"/>
                  <a:gd name="T81" fmla="*/ 90 h 1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
                  <a:gd name="T124" fmla="*/ 0 h 136"/>
                  <a:gd name="T125" fmla="*/ 284 w 284"/>
                  <a:gd name="T126" fmla="*/ 136 h 1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 h="136">
                    <a:moveTo>
                      <a:pt x="110" y="90"/>
                    </a:moveTo>
                    <a:lnTo>
                      <a:pt x="104" y="82"/>
                    </a:lnTo>
                    <a:lnTo>
                      <a:pt x="86" y="76"/>
                    </a:lnTo>
                    <a:lnTo>
                      <a:pt x="52" y="78"/>
                    </a:lnTo>
                    <a:lnTo>
                      <a:pt x="28" y="80"/>
                    </a:lnTo>
                    <a:lnTo>
                      <a:pt x="10" y="74"/>
                    </a:lnTo>
                    <a:lnTo>
                      <a:pt x="14" y="62"/>
                    </a:lnTo>
                    <a:lnTo>
                      <a:pt x="30" y="62"/>
                    </a:lnTo>
                    <a:lnTo>
                      <a:pt x="46" y="58"/>
                    </a:lnTo>
                    <a:lnTo>
                      <a:pt x="56" y="54"/>
                    </a:lnTo>
                    <a:lnTo>
                      <a:pt x="46" y="52"/>
                    </a:lnTo>
                    <a:lnTo>
                      <a:pt x="34" y="56"/>
                    </a:lnTo>
                    <a:lnTo>
                      <a:pt x="20" y="56"/>
                    </a:lnTo>
                    <a:lnTo>
                      <a:pt x="14" y="52"/>
                    </a:lnTo>
                    <a:lnTo>
                      <a:pt x="0" y="50"/>
                    </a:lnTo>
                    <a:lnTo>
                      <a:pt x="0" y="42"/>
                    </a:lnTo>
                    <a:lnTo>
                      <a:pt x="8" y="36"/>
                    </a:lnTo>
                    <a:lnTo>
                      <a:pt x="12" y="30"/>
                    </a:lnTo>
                    <a:lnTo>
                      <a:pt x="10" y="22"/>
                    </a:lnTo>
                    <a:lnTo>
                      <a:pt x="26" y="14"/>
                    </a:lnTo>
                    <a:lnTo>
                      <a:pt x="50" y="4"/>
                    </a:lnTo>
                    <a:lnTo>
                      <a:pt x="74" y="0"/>
                    </a:lnTo>
                    <a:lnTo>
                      <a:pt x="76" y="8"/>
                    </a:lnTo>
                    <a:lnTo>
                      <a:pt x="74" y="12"/>
                    </a:lnTo>
                    <a:lnTo>
                      <a:pt x="70" y="18"/>
                    </a:lnTo>
                    <a:lnTo>
                      <a:pt x="84" y="22"/>
                    </a:lnTo>
                    <a:lnTo>
                      <a:pt x="90" y="8"/>
                    </a:lnTo>
                    <a:lnTo>
                      <a:pt x="106" y="12"/>
                    </a:lnTo>
                    <a:lnTo>
                      <a:pt x="122" y="18"/>
                    </a:lnTo>
                    <a:lnTo>
                      <a:pt x="118" y="24"/>
                    </a:lnTo>
                    <a:lnTo>
                      <a:pt x="120" y="28"/>
                    </a:lnTo>
                    <a:lnTo>
                      <a:pt x="128" y="26"/>
                    </a:lnTo>
                    <a:lnTo>
                      <a:pt x="142" y="26"/>
                    </a:lnTo>
                    <a:lnTo>
                      <a:pt x="144" y="18"/>
                    </a:lnTo>
                    <a:lnTo>
                      <a:pt x="136" y="12"/>
                    </a:lnTo>
                    <a:lnTo>
                      <a:pt x="142" y="10"/>
                    </a:lnTo>
                    <a:lnTo>
                      <a:pt x="154" y="16"/>
                    </a:lnTo>
                    <a:lnTo>
                      <a:pt x="162" y="26"/>
                    </a:lnTo>
                    <a:lnTo>
                      <a:pt x="166" y="38"/>
                    </a:lnTo>
                    <a:lnTo>
                      <a:pt x="172" y="48"/>
                    </a:lnTo>
                    <a:lnTo>
                      <a:pt x="182" y="44"/>
                    </a:lnTo>
                    <a:lnTo>
                      <a:pt x="176" y="34"/>
                    </a:lnTo>
                    <a:lnTo>
                      <a:pt x="172" y="16"/>
                    </a:lnTo>
                    <a:lnTo>
                      <a:pt x="170" y="4"/>
                    </a:lnTo>
                    <a:lnTo>
                      <a:pt x="178" y="0"/>
                    </a:lnTo>
                    <a:lnTo>
                      <a:pt x="192" y="4"/>
                    </a:lnTo>
                    <a:lnTo>
                      <a:pt x="206" y="12"/>
                    </a:lnTo>
                    <a:lnTo>
                      <a:pt x="216" y="24"/>
                    </a:lnTo>
                    <a:lnTo>
                      <a:pt x="222" y="40"/>
                    </a:lnTo>
                    <a:lnTo>
                      <a:pt x="230" y="52"/>
                    </a:lnTo>
                    <a:lnTo>
                      <a:pt x="230" y="60"/>
                    </a:lnTo>
                    <a:lnTo>
                      <a:pt x="228" y="66"/>
                    </a:lnTo>
                    <a:lnTo>
                      <a:pt x="238" y="78"/>
                    </a:lnTo>
                    <a:lnTo>
                      <a:pt x="248" y="82"/>
                    </a:lnTo>
                    <a:lnTo>
                      <a:pt x="260" y="84"/>
                    </a:lnTo>
                    <a:lnTo>
                      <a:pt x="268" y="90"/>
                    </a:lnTo>
                    <a:lnTo>
                      <a:pt x="284" y="100"/>
                    </a:lnTo>
                    <a:lnTo>
                      <a:pt x="280" y="104"/>
                    </a:lnTo>
                    <a:lnTo>
                      <a:pt x="264" y="104"/>
                    </a:lnTo>
                    <a:lnTo>
                      <a:pt x="254" y="106"/>
                    </a:lnTo>
                    <a:lnTo>
                      <a:pt x="256" y="112"/>
                    </a:lnTo>
                    <a:lnTo>
                      <a:pt x="268" y="116"/>
                    </a:lnTo>
                    <a:lnTo>
                      <a:pt x="272" y="126"/>
                    </a:lnTo>
                    <a:lnTo>
                      <a:pt x="262" y="128"/>
                    </a:lnTo>
                    <a:lnTo>
                      <a:pt x="240" y="130"/>
                    </a:lnTo>
                    <a:lnTo>
                      <a:pt x="216" y="128"/>
                    </a:lnTo>
                    <a:lnTo>
                      <a:pt x="212" y="122"/>
                    </a:lnTo>
                    <a:lnTo>
                      <a:pt x="202" y="122"/>
                    </a:lnTo>
                    <a:lnTo>
                      <a:pt x="196" y="108"/>
                    </a:lnTo>
                    <a:lnTo>
                      <a:pt x="184" y="122"/>
                    </a:lnTo>
                    <a:lnTo>
                      <a:pt x="168" y="126"/>
                    </a:lnTo>
                    <a:lnTo>
                      <a:pt x="152" y="134"/>
                    </a:lnTo>
                    <a:lnTo>
                      <a:pt x="90" y="136"/>
                    </a:lnTo>
                    <a:lnTo>
                      <a:pt x="84" y="130"/>
                    </a:lnTo>
                    <a:lnTo>
                      <a:pt x="82" y="118"/>
                    </a:lnTo>
                    <a:lnTo>
                      <a:pt x="40" y="118"/>
                    </a:lnTo>
                    <a:lnTo>
                      <a:pt x="22" y="100"/>
                    </a:lnTo>
                    <a:lnTo>
                      <a:pt x="30" y="92"/>
                    </a:lnTo>
                    <a:lnTo>
                      <a:pt x="48" y="90"/>
                    </a:lnTo>
                    <a:lnTo>
                      <a:pt x="80" y="88"/>
                    </a:lnTo>
                    <a:lnTo>
                      <a:pt x="98" y="90"/>
                    </a:lnTo>
                    <a:lnTo>
                      <a:pt x="110" y="9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0" name="Freeform 135"/>
              <p:cNvSpPr>
                <a:spLocks noChangeAspect="1"/>
              </p:cNvSpPr>
              <p:nvPr/>
            </p:nvSpPr>
            <p:spPr bwMode="auto">
              <a:xfrm>
                <a:off x="836" y="1011"/>
                <a:ext cx="190" cy="83"/>
              </a:xfrm>
              <a:custGeom>
                <a:avLst/>
                <a:gdLst>
                  <a:gd name="T0" fmla="*/ 98 w 190"/>
                  <a:gd name="T1" fmla="*/ 56 h 82"/>
                  <a:gd name="T2" fmla="*/ 80 w 190"/>
                  <a:gd name="T3" fmla="*/ 56 h 82"/>
                  <a:gd name="T4" fmla="*/ 58 w 190"/>
                  <a:gd name="T5" fmla="*/ 56 h 82"/>
                  <a:gd name="T6" fmla="*/ 62 w 190"/>
                  <a:gd name="T7" fmla="*/ 48 h 82"/>
                  <a:gd name="T8" fmla="*/ 52 w 190"/>
                  <a:gd name="T9" fmla="*/ 50 h 82"/>
                  <a:gd name="T10" fmla="*/ 48 w 190"/>
                  <a:gd name="T11" fmla="*/ 58 h 82"/>
                  <a:gd name="T12" fmla="*/ 30 w 190"/>
                  <a:gd name="T13" fmla="*/ 62 h 82"/>
                  <a:gd name="T14" fmla="*/ 20 w 190"/>
                  <a:gd name="T15" fmla="*/ 58 h 82"/>
                  <a:gd name="T16" fmla="*/ 2 w 190"/>
                  <a:gd name="T17" fmla="*/ 56 h 82"/>
                  <a:gd name="T18" fmla="*/ 0 w 190"/>
                  <a:gd name="T19" fmla="*/ 48 h 82"/>
                  <a:gd name="T20" fmla="*/ 18 w 190"/>
                  <a:gd name="T21" fmla="*/ 46 h 82"/>
                  <a:gd name="T22" fmla="*/ 4 w 190"/>
                  <a:gd name="T23" fmla="*/ 42 h 82"/>
                  <a:gd name="T24" fmla="*/ 10 w 190"/>
                  <a:gd name="T25" fmla="*/ 36 h 82"/>
                  <a:gd name="T26" fmla="*/ 34 w 190"/>
                  <a:gd name="T27" fmla="*/ 34 h 82"/>
                  <a:gd name="T28" fmla="*/ 16 w 190"/>
                  <a:gd name="T29" fmla="*/ 30 h 82"/>
                  <a:gd name="T30" fmla="*/ 18 w 190"/>
                  <a:gd name="T31" fmla="*/ 24 h 82"/>
                  <a:gd name="T32" fmla="*/ 26 w 190"/>
                  <a:gd name="T33" fmla="*/ 20 h 82"/>
                  <a:gd name="T34" fmla="*/ 34 w 190"/>
                  <a:gd name="T35" fmla="*/ 16 h 82"/>
                  <a:gd name="T36" fmla="*/ 50 w 190"/>
                  <a:gd name="T37" fmla="*/ 14 h 82"/>
                  <a:gd name="T38" fmla="*/ 58 w 190"/>
                  <a:gd name="T39" fmla="*/ 22 h 82"/>
                  <a:gd name="T40" fmla="*/ 66 w 190"/>
                  <a:gd name="T41" fmla="*/ 20 h 82"/>
                  <a:gd name="T42" fmla="*/ 74 w 190"/>
                  <a:gd name="T43" fmla="*/ 20 h 82"/>
                  <a:gd name="T44" fmla="*/ 88 w 190"/>
                  <a:gd name="T45" fmla="*/ 28 h 82"/>
                  <a:gd name="T46" fmla="*/ 98 w 190"/>
                  <a:gd name="T47" fmla="*/ 36 h 82"/>
                  <a:gd name="T48" fmla="*/ 98 w 190"/>
                  <a:gd name="T49" fmla="*/ 40 h 82"/>
                  <a:gd name="T50" fmla="*/ 98 w 190"/>
                  <a:gd name="T51" fmla="*/ 42 h 82"/>
                  <a:gd name="T52" fmla="*/ 100 w 190"/>
                  <a:gd name="T53" fmla="*/ 44 h 82"/>
                  <a:gd name="T54" fmla="*/ 136 w 190"/>
                  <a:gd name="T55" fmla="*/ 44 h 82"/>
                  <a:gd name="T56" fmla="*/ 136 w 190"/>
                  <a:gd name="T57" fmla="*/ 38 h 82"/>
                  <a:gd name="T58" fmla="*/ 118 w 190"/>
                  <a:gd name="T59" fmla="*/ 34 h 82"/>
                  <a:gd name="T60" fmla="*/ 130 w 190"/>
                  <a:gd name="T61" fmla="*/ 28 h 82"/>
                  <a:gd name="T62" fmla="*/ 128 w 190"/>
                  <a:gd name="T63" fmla="*/ 24 h 82"/>
                  <a:gd name="T64" fmla="*/ 116 w 190"/>
                  <a:gd name="T65" fmla="*/ 20 h 82"/>
                  <a:gd name="T66" fmla="*/ 122 w 190"/>
                  <a:gd name="T67" fmla="*/ 10 h 82"/>
                  <a:gd name="T68" fmla="*/ 130 w 190"/>
                  <a:gd name="T69" fmla="*/ 0 h 82"/>
                  <a:gd name="T70" fmla="*/ 140 w 190"/>
                  <a:gd name="T71" fmla="*/ 2 h 82"/>
                  <a:gd name="T72" fmla="*/ 142 w 190"/>
                  <a:gd name="T73" fmla="*/ 8 h 82"/>
                  <a:gd name="T74" fmla="*/ 148 w 190"/>
                  <a:gd name="T75" fmla="*/ 16 h 82"/>
                  <a:gd name="T76" fmla="*/ 146 w 190"/>
                  <a:gd name="T77" fmla="*/ 22 h 82"/>
                  <a:gd name="T78" fmla="*/ 148 w 190"/>
                  <a:gd name="T79" fmla="*/ 30 h 82"/>
                  <a:gd name="T80" fmla="*/ 162 w 190"/>
                  <a:gd name="T81" fmla="*/ 34 h 82"/>
                  <a:gd name="T82" fmla="*/ 168 w 190"/>
                  <a:gd name="T83" fmla="*/ 34 h 82"/>
                  <a:gd name="T84" fmla="*/ 172 w 190"/>
                  <a:gd name="T85" fmla="*/ 28 h 82"/>
                  <a:gd name="T86" fmla="*/ 184 w 190"/>
                  <a:gd name="T87" fmla="*/ 28 h 82"/>
                  <a:gd name="T88" fmla="*/ 190 w 190"/>
                  <a:gd name="T89" fmla="*/ 34 h 82"/>
                  <a:gd name="T90" fmla="*/ 190 w 190"/>
                  <a:gd name="T91" fmla="*/ 48 h 82"/>
                  <a:gd name="T92" fmla="*/ 182 w 190"/>
                  <a:gd name="T93" fmla="*/ 58 h 82"/>
                  <a:gd name="T94" fmla="*/ 168 w 190"/>
                  <a:gd name="T95" fmla="*/ 64 h 82"/>
                  <a:gd name="T96" fmla="*/ 148 w 190"/>
                  <a:gd name="T97" fmla="*/ 58 h 82"/>
                  <a:gd name="T98" fmla="*/ 134 w 190"/>
                  <a:gd name="T99" fmla="*/ 64 h 82"/>
                  <a:gd name="T100" fmla="*/ 114 w 190"/>
                  <a:gd name="T101" fmla="*/ 66 h 82"/>
                  <a:gd name="T102" fmla="*/ 96 w 190"/>
                  <a:gd name="T103" fmla="*/ 76 h 82"/>
                  <a:gd name="T104" fmla="*/ 74 w 190"/>
                  <a:gd name="T105" fmla="*/ 82 h 82"/>
                  <a:gd name="T106" fmla="*/ 58 w 190"/>
                  <a:gd name="T107" fmla="*/ 78 h 82"/>
                  <a:gd name="T108" fmla="*/ 50 w 190"/>
                  <a:gd name="T109" fmla="*/ 70 h 82"/>
                  <a:gd name="T110" fmla="*/ 62 w 190"/>
                  <a:gd name="T111" fmla="*/ 64 h 82"/>
                  <a:gd name="T112" fmla="*/ 80 w 190"/>
                  <a:gd name="T113" fmla="*/ 64 h 82"/>
                  <a:gd name="T114" fmla="*/ 96 w 190"/>
                  <a:gd name="T115" fmla="*/ 62 h 82"/>
                  <a:gd name="T116" fmla="*/ 98 w 190"/>
                  <a:gd name="T117" fmla="*/ 56 h 8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0"/>
                  <a:gd name="T178" fmla="*/ 0 h 82"/>
                  <a:gd name="T179" fmla="*/ 190 w 190"/>
                  <a:gd name="T180" fmla="*/ 82 h 8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0" h="82">
                    <a:moveTo>
                      <a:pt x="98" y="56"/>
                    </a:moveTo>
                    <a:lnTo>
                      <a:pt x="80" y="56"/>
                    </a:lnTo>
                    <a:lnTo>
                      <a:pt x="58" y="56"/>
                    </a:lnTo>
                    <a:lnTo>
                      <a:pt x="62" y="48"/>
                    </a:lnTo>
                    <a:lnTo>
                      <a:pt x="52" y="50"/>
                    </a:lnTo>
                    <a:lnTo>
                      <a:pt x="48" y="58"/>
                    </a:lnTo>
                    <a:lnTo>
                      <a:pt x="30" y="62"/>
                    </a:lnTo>
                    <a:lnTo>
                      <a:pt x="20" y="58"/>
                    </a:lnTo>
                    <a:lnTo>
                      <a:pt x="2" y="56"/>
                    </a:lnTo>
                    <a:lnTo>
                      <a:pt x="0" y="48"/>
                    </a:lnTo>
                    <a:lnTo>
                      <a:pt x="18" y="46"/>
                    </a:lnTo>
                    <a:lnTo>
                      <a:pt x="4" y="42"/>
                    </a:lnTo>
                    <a:lnTo>
                      <a:pt x="10" y="36"/>
                    </a:lnTo>
                    <a:lnTo>
                      <a:pt x="34" y="34"/>
                    </a:lnTo>
                    <a:lnTo>
                      <a:pt x="16" y="30"/>
                    </a:lnTo>
                    <a:lnTo>
                      <a:pt x="18" y="24"/>
                    </a:lnTo>
                    <a:lnTo>
                      <a:pt x="26" y="20"/>
                    </a:lnTo>
                    <a:lnTo>
                      <a:pt x="34" y="16"/>
                    </a:lnTo>
                    <a:lnTo>
                      <a:pt x="50" y="14"/>
                    </a:lnTo>
                    <a:lnTo>
                      <a:pt x="58" y="22"/>
                    </a:lnTo>
                    <a:lnTo>
                      <a:pt x="66" y="20"/>
                    </a:lnTo>
                    <a:lnTo>
                      <a:pt x="74" y="20"/>
                    </a:lnTo>
                    <a:lnTo>
                      <a:pt x="88" y="28"/>
                    </a:lnTo>
                    <a:lnTo>
                      <a:pt x="98" y="36"/>
                    </a:lnTo>
                    <a:lnTo>
                      <a:pt x="98" y="40"/>
                    </a:lnTo>
                    <a:lnTo>
                      <a:pt x="98" y="42"/>
                    </a:lnTo>
                    <a:lnTo>
                      <a:pt x="100" y="44"/>
                    </a:lnTo>
                    <a:lnTo>
                      <a:pt x="136" y="44"/>
                    </a:lnTo>
                    <a:lnTo>
                      <a:pt x="136" y="38"/>
                    </a:lnTo>
                    <a:lnTo>
                      <a:pt x="118" y="34"/>
                    </a:lnTo>
                    <a:lnTo>
                      <a:pt x="130" y="28"/>
                    </a:lnTo>
                    <a:lnTo>
                      <a:pt x="128" y="24"/>
                    </a:lnTo>
                    <a:lnTo>
                      <a:pt x="116" y="20"/>
                    </a:lnTo>
                    <a:lnTo>
                      <a:pt x="122" y="10"/>
                    </a:lnTo>
                    <a:lnTo>
                      <a:pt x="130" y="0"/>
                    </a:lnTo>
                    <a:lnTo>
                      <a:pt x="140" y="2"/>
                    </a:lnTo>
                    <a:lnTo>
                      <a:pt x="142" y="8"/>
                    </a:lnTo>
                    <a:lnTo>
                      <a:pt x="148" y="16"/>
                    </a:lnTo>
                    <a:lnTo>
                      <a:pt x="146" y="22"/>
                    </a:lnTo>
                    <a:lnTo>
                      <a:pt x="148" y="30"/>
                    </a:lnTo>
                    <a:lnTo>
                      <a:pt x="162" y="34"/>
                    </a:lnTo>
                    <a:lnTo>
                      <a:pt x="168" y="34"/>
                    </a:lnTo>
                    <a:lnTo>
                      <a:pt x="172" y="28"/>
                    </a:lnTo>
                    <a:lnTo>
                      <a:pt x="184" y="28"/>
                    </a:lnTo>
                    <a:lnTo>
                      <a:pt x="190" y="34"/>
                    </a:lnTo>
                    <a:lnTo>
                      <a:pt x="190" y="48"/>
                    </a:lnTo>
                    <a:lnTo>
                      <a:pt x="182" y="58"/>
                    </a:lnTo>
                    <a:lnTo>
                      <a:pt x="168" y="64"/>
                    </a:lnTo>
                    <a:lnTo>
                      <a:pt x="148" y="58"/>
                    </a:lnTo>
                    <a:lnTo>
                      <a:pt x="134" y="64"/>
                    </a:lnTo>
                    <a:lnTo>
                      <a:pt x="114" y="66"/>
                    </a:lnTo>
                    <a:lnTo>
                      <a:pt x="96" y="76"/>
                    </a:lnTo>
                    <a:lnTo>
                      <a:pt x="74" y="82"/>
                    </a:lnTo>
                    <a:lnTo>
                      <a:pt x="58" y="78"/>
                    </a:lnTo>
                    <a:lnTo>
                      <a:pt x="50" y="70"/>
                    </a:lnTo>
                    <a:lnTo>
                      <a:pt x="62" y="64"/>
                    </a:lnTo>
                    <a:lnTo>
                      <a:pt x="80" y="64"/>
                    </a:lnTo>
                    <a:lnTo>
                      <a:pt x="96" y="62"/>
                    </a:lnTo>
                    <a:lnTo>
                      <a:pt x="98" y="5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1" name="Freeform 136"/>
              <p:cNvSpPr>
                <a:spLocks noChangeAspect="1"/>
              </p:cNvSpPr>
              <p:nvPr/>
            </p:nvSpPr>
            <p:spPr bwMode="auto">
              <a:xfrm>
                <a:off x="1027" y="924"/>
                <a:ext cx="106" cy="57"/>
              </a:xfrm>
              <a:custGeom>
                <a:avLst/>
                <a:gdLst>
                  <a:gd name="T0" fmla="*/ 0 w 106"/>
                  <a:gd name="T1" fmla="*/ 12 h 56"/>
                  <a:gd name="T2" fmla="*/ 16 w 106"/>
                  <a:gd name="T3" fmla="*/ 16 h 56"/>
                  <a:gd name="T4" fmla="*/ 26 w 106"/>
                  <a:gd name="T5" fmla="*/ 20 h 56"/>
                  <a:gd name="T6" fmla="*/ 34 w 106"/>
                  <a:gd name="T7" fmla="*/ 28 h 56"/>
                  <a:gd name="T8" fmla="*/ 32 w 106"/>
                  <a:gd name="T9" fmla="*/ 30 h 56"/>
                  <a:gd name="T10" fmla="*/ 18 w 106"/>
                  <a:gd name="T11" fmla="*/ 28 h 56"/>
                  <a:gd name="T12" fmla="*/ 10 w 106"/>
                  <a:gd name="T13" fmla="*/ 30 h 56"/>
                  <a:gd name="T14" fmla="*/ 8 w 106"/>
                  <a:gd name="T15" fmla="*/ 40 h 56"/>
                  <a:gd name="T16" fmla="*/ 20 w 106"/>
                  <a:gd name="T17" fmla="*/ 42 h 56"/>
                  <a:gd name="T18" fmla="*/ 34 w 106"/>
                  <a:gd name="T19" fmla="*/ 40 h 56"/>
                  <a:gd name="T20" fmla="*/ 50 w 106"/>
                  <a:gd name="T21" fmla="*/ 38 h 56"/>
                  <a:gd name="T22" fmla="*/ 66 w 106"/>
                  <a:gd name="T23" fmla="*/ 40 h 56"/>
                  <a:gd name="T24" fmla="*/ 74 w 106"/>
                  <a:gd name="T25" fmla="*/ 46 h 56"/>
                  <a:gd name="T26" fmla="*/ 82 w 106"/>
                  <a:gd name="T27" fmla="*/ 56 h 56"/>
                  <a:gd name="T28" fmla="*/ 98 w 106"/>
                  <a:gd name="T29" fmla="*/ 56 h 56"/>
                  <a:gd name="T30" fmla="*/ 106 w 106"/>
                  <a:gd name="T31" fmla="*/ 48 h 56"/>
                  <a:gd name="T32" fmla="*/ 94 w 106"/>
                  <a:gd name="T33" fmla="*/ 38 h 56"/>
                  <a:gd name="T34" fmla="*/ 90 w 106"/>
                  <a:gd name="T35" fmla="*/ 28 h 56"/>
                  <a:gd name="T36" fmla="*/ 80 w 106"/>
                  <a:gd name="T37" fmla="*/ 20 h 56"/>
                  <a:gd name="T38" fmla="*/ 70 w 106"/>
                  <a:gd name="T39" fmla="*/ 18 h 56"/>
                  <a:gd name="T40" fmla="*/ 64 w 106"/>
                  <a:gd name="T41" fmla="*/ 12 h 56"/>
                  <a:gd name="T42" fmla="*/ 50 w 106"/>
                  <a:gd name="T43" fmla="*/ 10 h 56"/>
                  <a:gd name="T44" fmla="*/ 44 w 106"/>
                  <a:gd name="T45" fmla="*/ 20 h 56"/>
                  <a:gd name="T46" fmla="*/ 42 w 106"/>
                  <a:gd name="T47" fmla="*/ 10 h 56"/>
                  <a:gd name="T48" fmla="*/ 40 w 106"/>
                  <a:gd name="T49" fmla="*/ 2 h 56"/>
                  <a:gd name="T50" fmla="*/ 18 w 106"/>
                  <a:gd name="T51" fmla="*/ 0 h 56"/>
                  <a:gd name="T52" fmla="*/ 0 w 106"/>
                  <a:gd name="T53" fmla="*/ 2 h 56"/>
                  <a:gd name="T54" fmla="*/ 0 w 106"/>
                  <a:gd name="T55" fmla="*/ 12 h 5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6"/>
                  <a:gd name="T85" fmla="*/ 0 h 56"/>
                  <a:gd name="T86" fmla="*/ 106 w 106"/>
                  <a:gd name="T87" fmla="*/ 56 h 5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6" h="56">
                    <a:moveTo>
                      <a:pt x="0" y="12"/>
                    </a:moveTo>
                    <a:lnTo>
                      <a:pt x="16" y="16"/>
                    </a:lnTo>
                    <a:lnTo>
                      <a:pt x="26" y="20"/>
                    </a:lnTo>
                    <a:lnTo>
                      <a:pt x="34" y="28"/>
                    </a:lnTo>
                    <a:lnTo>
                      <a:pt x="32" y="30"/>
                    </a:lnTo>
                    <a:lnTo>
                      <a:pt x="18" y="28"/>
                    </a:lnTo>
                    <a:lnTo>
                      <a:pt x="10" y="30"/>
                    </a:lnTo>
                    <a:lnTo>
                      <a:pt x="8" y="40"/>
                    </a:lnTo>
                    <a:lnTo>
                      <a:pt x="20" y="42"/>
                    </a:lnTo>
                    <a:lnTo>
                      <a:pt x="34" y="40"/>
                    </a:lnTo>
                    <a:lnTo>
                      <a:pt x="50" y="38"/>
                    </a:lnTo>
                    <a:lnTo>
                      <a:pt x="66" y="40"/>
                    </a:lnTo>
                    <a:lnTo>
                      <a:pt x="74" y="46"/>
                    </a:lnTo>
                    <a:lnTo>
                      <a:pt x="82" y="56"/>
                    </a:lnTo>
                    <a:lnTo>
                      <a:pt x="98" y="56"/>
                    </a:lnTo>
                    <a:lnTo>
                      <a:pt x="106" y="48"/>
                    </a:lnTo>
                    <a:lnTo>
                      <a:pt x="94" y="38"/>
                    </a:lnTo>
                    <a:lnTo>
                      <a:pt x="90" y="28"/>
                    </a:lnTo>
                    <a:lnTo>
                      <a:pt x="80" y="20"/>
                    </a:lnTo>
                    <a:lnTo>
                      <a:pt x="70" y="18"/>
                    </a:lnTo>
                    <a:lnTo>
                      <a:pt x="64" y="12"/>
                    </a:lnTo>
                    <a:lnTo>
                      <a:pt x="50" y="10"/>
                    </a:lnTo>
                    <a:lnTo>
                      <a:pt x="44" y="20"/>
                    </a:lnTo>
                    <a:lnTo>
                      <a:pt x="42" y="10"/>
                    </a:lnTo>
                    <a:lnTo>
                      <a:pt x="40" y="2"/>
                    </a:lnTo>
                    <a:lnTo>
                      <a:pt x="18" y="0"/>
                    </a:lnTo>
                    <a:lnTo>
                      <a:pt x="0" y="2"/>
                    </a:lnTo>
                    <a:lnTo>
                      <a:pt x="0" y="1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2" name="Freeform 137"/>
              <p:cNvSpPr>
                <a:spLocks noChangeAspect="1"/>
              </p:cNvSpPr>
              <p:nvPr/>
            </p:nvSpPr>
            <p:spPr bwMode="auto">
              <a:xfrm>
                <a:off x="1041" y="1017"/>
                <a:ext cx="112" cy="55"/>
              </a:xfrm>
              <a:custGeom>
                <a:avLst/>
                <a:gdLst>
                  <a:gd name="T0" fmla="*/ 104 w 112"/>
                  <a:gd name="T1" fmla="*/ 52 h 56"/>
                  <a:gd name="T2" fmla="*/ 92 w 112"/>
                  <a:gd name="T3" fmla="*/ 54 h 56"/>
                  <a:gd name="T4" fmla="*/ 70 w 112"/>
                  <a:gd name="T5" fmla="*/ 56 h 56"/>
                  <a:gd name="T6" fmla="*/ 66 w 112"/>
                  <a:gd name="T7" fmla="*/ 44 h 56"/>
                  <a:gd name="T8" fmla="*/ 74 w 112"/>
                  <a:gd name="T9" fmla="*/ 36 h 56"/>
                  <a:gd name="T10" fmla="*/ 68 w 112"/>
                  <a:gd name="T11" fmla="*/ 36 h 56"/>
                  <a:gd name="T12" fmla="*/ 58 w 112"/>
                  <a:gd name="T13" fmla="*/ 34 h 56"/>
                  <a:gd name="T14" fmla="*/ 48 w 112"/>
                  <a:gd name="T15" fmla="*/ 34 h 56"/>
                  <a:gd name="T16" fmla="*/ 36 w 112"/>
                  <a:gd name="T17" fmla="*/ 38 h 56"/>
                  <a:gd name="T18" fmla="*/ 26 w 112"/>
                  <a:gd name="T19" fmla="*/ 34 h 56"/>
                  <a:gd name="T20" fmla="*/ 8 w 112"/>
                  <a:gd name="T21" fmla="*/ 20 h 56"/>
                  <a:gd name="T22" fmla="*/ 0 w 112"/>
                  <a:gd name="T23" fmla="*/ 4 h 56"/>
                  <a:gd name="T24" fmla="*/ 8 w 112"/>
                  <a:gd name="T25" fmla="*/ 0 h 56"/>
                  <a:gd name="T26" fmla="*/ 18 w 112"/>
                  <a:gd name="T27" fmla="*/ 6 h 56"/>
                  <a:gd name="T28" fmla="*/ 26 w 112"/>
                  <a:gd name="T29" fmla="*/ 14 h 56"/>
                  <a:gd name="T30" fmla="*/ 40 w 112"/>
                  <a:gd name="T31" fmla="*/ 26 h 56"/>
                  <a:gd name="T32" fmla="*/ 48 w 112"/>
                  <a:gd name="T33" fmla="*/ 24 h 56"/>
                  <a:gd name="T34" fmla="*/ 40 w 112"/>
                  <a:gd name="T35" fmla="*/ 16 h 56"/>
                  <a:gd name="T36" fmla="*/ 40 w 112"/>
                  <a:gd name="T37" fmla="*/ 10 h 56"/>
                  <a:gd name="T38" fmla="*/ 48 w 112"/>
                  <a:gd name="T39" fmla="*/ 8 h 56"/>
                  <a:gd name="T40" fmla="*/ 58 w 112"/>
                  <a:gd name="T41" fmla="*/ 16 h 56"/>
                  <a:gd name="T42" fmla="*/ 70 w 112"/>
                  <a:gd name="T43" fmla="*/ 26 h 56"/>
                  <a:gd name="T44" fmla="*/ 74 w 112"/>
                  <a:gd name="T45" fmla="*/ 20 h 56"/>
                  <a:gd name="T46" fmla="*/ 68 w 112"/>
                  <a:gd name="T47" fmla="*/ 12 h 56"/>
                  <a:gd name="T48" fmla="*/ 62 w 112"/>
                  <a:gd name="T49" fmla="*/ 4 h 56"/>
                  <a:gd name="T50" fmla="*/ 64 w 112"/>
                  <a:gd name="T51" fmla="*/ 0 h 56"/>
                  <a:gd name="T52" fmla="*/ 78 w 112"/>
                  <a:gd name="T53" fmla="*/ 2 h 56"/>
                  <a:gd name="T54" fmla="*/ 84 w 112"/>
                  <a:gd name="T55" fmla="*/ 8 h 56"/>
                  <a:gd name="T56" fmla="*/ 92 w 112"/>
                  <a:gd name="T57" fmla="*/ 4 h 56"/>
                  <a:gd name="T58" fmla="*/ 104 w 112"/>
                  <a:gd name="T59" fmla="*/ 4 h 56"/>
                  <a:gd name="T60" fmla="*/ 108 w 112"/>
                  <a:gd name="T61" fmla="*/ 10 h 56"/>
                  <a:gd name="T62" fmla="*/ 110 w 112"/>
                  <a:gd name="T63" fmla="*/ 28 h 56"/>
                  <a:gd name="T64" fmla="*/ 112 w 112"/>
                  <a:gd name="T65" fmla="*/ 36 h 56"/>
                  <a:gd name="T66" fmla="*/ 104 w 112"/>
                  <a:gd name="T67" fmla="*/ 40 h 56"/>
                  <a:gd name="T68" fmla="*/ 104 w 112"/>
                  <a:gd name="T69" fmla="*/ 52 h 5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2"/>
                  <a:gd name="T106" fmla="*/ 0 h 56"/>
                  <a:gd name="T107" fmla="*/ 112 w 112"/>
                  <a:gd name="T108" fmla="*/ 56 h 5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2" h="56">
                    <a:moveTo>
                      <a:pt x="104" y="52"/>
                    </a:moveTo>
                    <a:lnTo>
                      <a:pt x="92" y="54"/>
                    </a:lnTo>
                    <a:lnTo>
                      <a:pt x="70" y="56"/>
                    </a:lnTo>
                    <a:lnTo>
                      <a:pt x="66" y="44"/>
                    </a:lnTo>
                    <a:lnTo>
                      <a:pt x="74" y="36"/>
                    </a:lnTo>
                    <a:lnTo>
                      <a:pt x="68" y="36"/>
                    </a:lnTo>
                    <a:lnTo>
                      <a:pt x="58" y="34"/>
                    </a:lnTo>
                    <a:lnTo>
                      <a:pt x="48" y="34"/>
                    </a:lnTo>
                    <a:lnTo>
                      <a:pt x="36" y="38"/>
                    </a:lnTo>
                    <a:lnTo>
                      <a:pt x="26" y="34"/>
                    </a:lnTo>
                    <a:lnTo>
                      <a:pt x="8" y="20"/>
                    </a:lnTo>
                    <a:lnTo>
                      <a:pt x="0" y="4"/>
                    </a:lnTo>
                    <a:lnTo>
                      <a:pt x="8" y="0"/>
                    </a:lnTo>
                    <a:lnTo>
                      <a:pt x="18" y="6"/>
                    </a:lnTo>
                    <a:lnTo>
                      <a:pt x="26" y="14"/>
                    </a:lnTo>
                    <a:lnTo>
                      <a:pt x="40" y="26"/>
                    </a:lnTo>
                    <a:lnTo>
                      <a:pt x="48" y="24"/>
                    </a:lnTo>
                    <a:lnTo>
                      <a:pt x="40" y="16"/>
                    </a:lnTo>
                    <a:lnTo>
                      <a:pt x="40" y="10"/>
                    </a:lnTo>
                    <a:lnTo>
                      <a:pt x="48" y="8"/>
                    </a:lnTo>
                    <a:lnTo>
                      <a:pt x="58" y="16"/>
                    </a:lnTo>
                    <a:lnTo>
                      <a:pt x="70" y="26"/>
                    </a:lnTo>
                    <a:lnTo>
                      <a:pt x="74" y="20"/>
                    </a:lnTo>
                    <a:lnTo>
                      <a:pt x="68" y="12"/>
                    </a:lnTo>
                    <a:lnTo>
                      <a:pt x="62" y="4"/>
                    </a:lnTo>
                    <a:lnTo>
                      <a:pt x="64" y="0"/>
                    </a:lnTo>
                    <a:lnTo>
                      <a:pt x="78" y="2"/>
                    </a:lnTo>
                    <a:lnTo>
                      <a:pt x="84" y="8"/>
                    </a:lnTo>
                    <a:lnTo>
                      <a:pt x="92" y="4"/>
                    </a:lnTo>
                    <a:lnTo>
                      <a:pt x="104" y="4"/>
                    </a:lnTo>
                    <a:lnTo>
                      <a:pt x="108" y="10"/>
                    </a:lnTo>
                    <a:lnTo>
                      <a:pt x="110" y="28"/>
                    </a:lnTo>
                    <a:lnTo>
                      <a:pt x="112" y="36"/>
                    </a:lnTo>
                    <a:lnTo>
                      <a:pt x="104" y="40"/>
                    </a:lnTo>
                    <a:lnTo>
                      <a:pt x="104" y="5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3" name="Freeform 138"/>
              <p:cNvSpPr>
                <a:spLocks noChangeAspect="1"/>
              </p:cNvSpPr>
              <p:nvPr/>
            </p:nvSpPr>
            <p:spPr bwMode="auto">
              <a:xfrm>
                <a:off x="1168" y="1003"/>
                <a:ext cx="270" cy="85"/>
              </a:xfrm>
              <a:custGeom>
                <a:avLst/>
                <a:gdLst>
                  <a:gd name="T0" fmla="*/ 48 w 270"/>
                  <a:gd name="T1" fmla="*/ 26 h 84"/>
                  <a:gd name="T2" fmla="*/ 34 w 270"/>
                  <a:gd name="T3" fmla="*/ 28 h 84"/>
                  <a:gd name="T4" fmla="*/ 20 w 270"/>
                  <a:gd name="T5" fmla="*/ 26 h 84"/>
                  <a:gd name="T6" fmla="*/ 6 w 270"/>
                  <a:gd name="T7" fmla="*/ 20 h 84"/>
                  <a:gd name="T8" fmla="*/ 0 w 270"/>
                  <a:gd name="T9" fmla="*/ 14 h 84"/>
                  <a:gd name="T10" fmla="*/ 2 w 270"/>
                  <a:gd name="T11" fmla="*/ 4 h 84"/>
                  <a:gd name="T12" fmla="*/ 14 w 270"/>
                  <a:gd name="T13" fmla="*/ 0 h 84"/>
                  <a:gd name="T14" fmla="*/ 32 w 270"/>
                  <a:gd name="T15" fmla="*/ 6 h 84"/>
                  <a:gd name="T16" fmla="*/ 48 w 270"/>
                  <a:gd name="T17" fmla="*/ 10 h 84"/>
                  <a:gd name="T18" fmla="*/ 54 w 270"/>
                  <a:gd name="T19" fmla="*/ 18 h 84"/>
                  <a:gd name="T20" fmla="*/ 70 w 270"/>
                  <a:gd name="T21" fmla="*/ 18 h 84"/>
                  <a:gd name="T22" fmla="*/ 88 w 270"/>
                  <a:gd name="T23" fmla="*/ 14 h 84"/>
                  <a:gd name="T24" fmla="*/ 96 w 270"/>
                  <a:gd name="T25" fmla="*/ 24 h 84"/>
                  <a:gd name="T26" fmla="*/ 96 w 270"/>
                  <a:gd name="T27" fmla="*/ 34 h 84"/>
                  <a:gd name="T28" fmla="*/ 100 w 270"/>
                  <a:gd name="T29" fmla="*/ 40 h 84"/>
                  <a:gd name="T30" fmla="*/ 120 w 270"/>
                  <a:gd name="T31" fmla="*/ 52 h 84"/>
                  <a:gd name="T32" fmla="*/ 150 w 270"/>
                  <a:gd name="T33" fmla="*/ 52 h 84"/>
                  <a:gd name="T34" fmla="*/ 172 w 270"/>
                  <a:gd name="T35" fmla="*/ 54 h 84"/>
                  <a:gd name="T36" fmla="*/ 198 w 270"/>
                  <a:gd name="T37" fmla="*/ 44 h 84"/>
                  <a:gd name="T38" fmla="*/ 236 w 270"/>
                  <a:gd name="T39" fmla="*/ 46 h 84"/>
                  <a:gd name="T40" fmla="*/ 256 w 270"/>
                  <a:gd name="T41" fmla="*/ 50 h 84"/>
                  <a:gd name="T42" fmla="*/ 270 w 270"/>
                  <a:gd name="T43" fmla="*/ 56 h 84"/>
                  <a:gd name="T44" fmla="*/ 268 w 270"/>
                  <a:gd name="T45" fmla="*/ 66 h 84"/>
                  <a:gd name="T46" fmla="*/ 262 w 270"/>
                  <a:gd name="T47" fmla="*/ 70 h 84"/>
                  <a:gd name="T48" fmla="*/ 260 w 270"/>
                  <a:gd name="T49" fmla="*/ 82 h 84"/>
                  <a:gd name="T50" fmla="*/ 222 w 270"/>
                  <a:gd name="T51" fmla="*/ 84 h 84"/>
                  <a:gd name="T52" fmla="*/ 212 w 270"/>
                  <a:gd name="T53" fmla="*/ 76 h 84"/>
                  <a:gd name="T54" fmla="*/ 206 w 270"/>
                  <a:gd name="T55" fmla="*/ 84 h 84"/>
                  <a:gd name="T56" fmla="*/ 132 w 270"/>
                  <a:gd name="T57" fmla="*/ 84 h 84"/>
                  <a:gd name="T58" fmla="*/ 130 w 270"/>
                  <a:gd name="T59" fmla="*/ 74 h 84"/>
                  <a:gd name="T60" fmla="*/ 126 w 270"/>
                  <a:gd name="T61" fmla="*/ 72 h 84"/>
                  <a:gd name="T62" fmla="*/ 120 w 270"/>
                  <a:gd name="T63" fmla="*/ 78 h 84"/>
                  <a:gd name="T64" fmla="*/ 116 w 270"/>
                  <a:gd name="T65" fmla="*/ 84 h 84"/>
                  <a:gd name="T66" fmla="*/ 92 w 270"/>
                  <a:gd name="T67" fmla="*/ 80 h 84"/>
                  <a:gd name="T68" fmla="*/ 88 w 270"/>
                  <a:gd name="T69" fmla="*/ 74 h 84"/>
                  <a:gd name="T70" fmla="*/ 84 w 270"/>
                  <a:gd name="T71" fmla="*/ 78 h 84"/>
                  <a:gd name="T72" fmla="*/ 78 w 270"/>
                  <a:gd name="T73" fmla="*/ 78 h 84"/>
                  <a:gd name="T74" fmla="*/ 72 w 270"/>
                  <a:gd name="T75" fmla="*/ 70 h 84"/>
                  <a:gd name="T76" fmla="*/ 68 w 270"/>
                  <a:gd name="T77" fmla="*/ 58 h 84"/>
                  <a:gd name="T78" fmla="*/ 68 w 270"/>
                  <a:gd name="T79" fmla="*/ 54 h 84"/>
                  <a:gd name="T80" fmla="*/ 72 w 270"/>
                  <a:gd name="T81" fmla="*/ 48 h 84"/>
                  <a:gd name="T82" fmla="*/ 64 w 270"/>
                  <a:gd name="T83" fmla="*/ 38 h 84"/>
                  <a:gd name="T84" fmla="*/ 58 w 270"/>
                  <a:gd name="T85" fmla="*/ 28 h 84"/>
                  <a:gd name="T86" fmla="*/ 48 w 270"/>
                  <a:gd name="T87" fmla="*/ 26 h 8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70"/>
                  <a:gd name="T133" fmla="*/ 0 h 84"/>
                  <a:gd name="T134" fmla="*/ 270 w 270"/>
                  <a:gd name="T135" fmla="*/ 84 h 8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70" h="84">
                    <a:moveTo>
                      <a:pt x="48" y="26"/>
                    </a:moveTo>
                    <a:lnTo>
                      <a:pt x="34" y="28"/>
                    </a:lnTo>
                    <a:lnTo>
                      <a:pt x="20" y="26"/>
                    </a:lnTo>
                    <a:lnTo>
                      <a:pt x="6" y="20"/>
                    </a:lnTo>
                    <a:lnTo>
                      <a:pt x="0" y="14"/>
                    </a:lnTo>
                    <a:lnTo>
                      <a:pt x="2" y="4"/>
                    </a:lnTo>
                    <a:lnTo>
                      <a:pt x="14" y="0"/>
                    </a:lnTo>
                    <a:lnTo>
                      <a:pt x="32" y="6"/>
                    </a:lnTo>
                    <a:lnTo>
                      <a:pt x="48" y="10"/>
                    </a:lnTo>
                    <a:lnTo>
                      <a:pt x="54" y="18"/>
                    </a:lnTo>
                    <a:lnTo>
                      <a:pt x="70" y="18"/>
                    </a:lnTo>
                    <a:lnTo>
                      <a:pt x="88" y="14"/>
                    </a:lnTo>
                    <a:lnTo>
                      <a:pt x="96" y="24"/>
                    </a:lnTo>
                    <a:lnTo>
                      <a:pt x="96" y="34"/>
                    </a:lnTo>
                    <a:lnTo>
                      <a:pt x="100" y="40"/>
                    </a:lnTo>
                    <a:lnTo>
                      <a:pt x="120" y="52"/>
                    </a:lnTo>
                    <a:lnTo>
                      <a:pt x="150" y="52"/>
                    </a:lnTo>
                    <a:lnTo>
                      <a:pt x="172" y="54"/>
                    </a:lnTo>
                    <a:lnTo>
                      <a:pt x="198" y="44"/>
                    </a:lnTo>
                    <a:lnTo>
                      <a:pt x="236" y="46"/>
                    </a:lnTo>
                    <a:lnTo>
                      <a:pt x="256" y="50"/>
                    </a:lnTo>
                    <a:lnTo>
                      <a:pt x="270" y="56"/>
                    </a:lnTo>
                    <a:lnTo>
                      <a:pt x="268" y="66"/>
                    </a:lnTo>
                    <a:lnTo>
                      <a:pt x="262" y="70"/>
                    </a:lnTo>
                    <a:lnTo>
                      <a:pt x="260" y="82"/>
                    </a:lnTo>
                    <a:lnTo>
                      <a:pt x="222" y="84"/>
                    </a:lnTo>
                    <a:lnTo>
                      <a:pt x="212" y="76"/>
                    </a:lnTo>
                    <a:lnTo>
                      <a:pt x="206" y="84"/>
                    </a:lnTo>
                    <a:lnTo>
                      <a:pt x="132" y="84"/>
                    </a:lnTo>
                    <a:lnTo>
                      <a:pt x="130" y="74"/>
                    </a:lnTo>
                    <a:lnTo>
                      <a:pt x="126" y="72"/>
                    </a:lnTo>
                    <a:lnTo>
                      <a:pt x="120" y="78"/>
                    </a:lnTo>
                    <a:lnTo>
                      <a:pt x="116" y="84"/>
                    </a:lnTo>
                    <a:lnTo>
                      <a:pt x="92" y="80"/>
                    </a:lnTo>
                    <a:lnTo>
                      <a:pt x="88" y="74"/>
                    </a:lnTo>
                    <a:lnTo>
                      <a:pt x="84" y="78"/>
                    </a:lnTo>
                    <a:lnTo>
                      <a:pt x="78" y="78"/>
                    </a:lnTo>
                    <a:lnTo>
                      <a:pt x="72" y="70"/>
                    </a:lnTo>
                    <a:lnTo>
                      <a:pt x="68" y="58"/>
                    </a:lnTo>
                    <a:lnTo>
                      <a:pt x="68" y="54"/>
                    </a:lnTo>
                    <a:lnTo>
                      <a:pt x="72" y="48"/>
                    </a:lnTo>
                    <a:lnTo>
                      <a:pt x="64" y="38"/>
                    </a:lnTo>
                    <a:lnTo>
                      <a:pt x="58" y="28"/>
                    </a:lnTo>
                    <a:lnTo>
                      <a:pt x="48" y="2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4" name="Freeform 139"/>
              <p:cNvSpPr>
                <a:spLocks noChangeAspect="1"/>
              </p:cNvSpPr>
              <p:nvPr/>
            </p:nvSpPr>
            <p:spPr bwMode="auto">
              <a:xfrm>
                <a:off x="1181" y="1102"/>
                <a:ext cx="91" cy="63"/>
              </a:xfrm>
              <a:custGeom>
                <a:avLst/>
                <a:gdLst>
                  <a:gd name="T0" fmla="*/ 8 w 90"/>
                  <a:gd name="T1" fmla="*/ 2 h 64"/>
                  <a:gd name="T2" fmla="*/ 0 w 90"/>
                  <a:gd name="T3" fmla="*/ 14 h 64"/>
                  <a:gd name="T4" fmla="*/ 4 w 90"/>
                  <a:gd name="T5" fmla="*/ 36 h 64"/>
                  <a:gd name="T6" fmla="*/ 8 w 90"/>
                  <a:gd name="T7" fmla="*/ 50 h 64"/>
                  <a:gd name="T8" fmla="*/ 12 w 90"/>
                  <a:gd name="T9" fmla="*/ 62 h 64"/>
                  <a:gd name="T10" fmla="*/ 24 w 90"/>
                  <a:gd name="T11" fmla="*/ 64 h 64"/>
                  <a:gd name="T12" fmla="*/ 34 w 90"/>
                  <a:gd name="T13" fmla="*/ 52 h 64"/>
                  <a:gd name="T14" fmla="*/ 30 w 90"/>
                  <a:gd name="T15" fmla="*/ 42 h 64"/>
                  <a:gd name="T16" fmla="*/ 42 w 90"/>
                  <a:gd name="T17" fmla="*/ 40 h 64"/>
                  <a:gd name="T18" fmla="*/ 60 w 90"/>
                  <a:gd name="T19" fmla="*/ 40 h 64"/>
                  <a:gd name="T20" fmla="*/ 78 w 90"/>
                  <a:gd name="T21" fmla="*/ 18 h 64"/>
                  <a:gd name="T22" fmla="*/ 90 w 90"/>
                  <a:gd name="T23" fmla="*/ 2 h 64"/>
                  <a:gd name="T24" fmla="*/ 60 w 90"/>
                  <a:gd name="T25" fmla="*/ 2 h 64"/>
                  <a:gd name="T26" fmla="*/ 42 w 90"/>
                  <a:gd name="T27" fmla="*/ 0 h 64"/>
                  <a:gd name="T28" fmla="*/ 20 w 90"/>
                  <a:gd name="T29" fmla="*/ 0 h 64"/>
                  <a:gd name="T30" fmla="*/ 8 w 90"/>
                  <a:gd name="T31" fmla="*/ 2 h 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64"/>
                  <a:gd name="T50" fmla="*/ 90 w 90"/>
                  <a:gd name="T51" fmla="*/ 64 h 6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64">
                    <a:moveTo>
                      <a:pt x="8" y="2"/>
                    </a:moveTo>
                    <a:lnTo>
                      <a:pt x="0" y="14"/>
                    </a:lnTo>
                    <a:lnTo>
                      <a:pt x="4" y="36"/>
                    </a:lnTo>
                    <a:lnTo>
                      <a:pt x="8" y="50"/>
                    </a:lnTo>
                    <a:lnTo>
                      <a:pt x="12" y="62"/>
                    </a:lnTo>
                    <a:lnTo>
                      <a:pt x="24" y="64"/>
                    </a:lnTo>
                    <a:lnTo>
                      <a:pt x="34" y="52"/>
                    </a:lnTo>
                    <a:lnTo>
                      <a:pt x="30" y="42"/>
                    </a:lnTo>
                    <a:lnTo>
                      <a:pt x="42" y="40"/>
                    </a:lnTo>
                    <a:lnTo>
                      <a:pt x="60" y="40"/>
                    </a:lnTo>
                    <a:lnTo>
                      <a:pt x="78" y="18"/>
                    </a:lnTo>
                    <a:lnTo>
                      <a:pt x="90" y="2"/>
                    </a:lnTo>
                    <a:lnTo>
                      <a:pt x="60" y="2"/>
                    </a:lnTo>
                    <a:lnTo>
                      <a:pt x="42" y="0"/>
                    </a:lnTo>
                    <a:lnTo>
                      <a:pt x="20" y="0"/>
                    </a:lnTo>
                    <a:lnTo>
                      <a:pt x="8" y="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5" name="Freeform 140"/>
              <p:cNvSpPr>
                <a:spLocks noChangeAspect="1"/>
              </p:cNvSpPr>
              <p:nvPr/>
            </p:nvSpPr>
            <p:spPr bwMode="auto">
              <a:xfrm>
                <a:off x="1241" y="783"/>
                <a:ext cx="491" cy="252"/>
              </a:xfrm>
              <a:custGeom>
                <a:avLst/>
                <a:gdLst>
                  <a:gd name="T0" fmla="*/ 370 w 490"/>
                  <a:gd name="T1" fmla="*/ 94 h 252"/>
                  <a:gd name="T2" fmla="*/ 324 w 490"/>
                  <a:gd name="T3" fmla="*/ 130 h 252"/>
                  <a:gd name="T4" fmla="*/ 280 w 490"/>
                  <a:gd name="T5" fmla="*/ 126 h 252"/>
                  <a:gd name="T6" fmla="*/ 296 w 490"/>
                  <a:gd name="T7" fmla="*/ 138 h 252"/>
                  <a:gd name="T8" fmla="*/ 264 w 490"/>
                  <a:gd name="T9" fmla="*/ 140 h 252"/>
                  <a:gd name="T10" fmla="*/ 254 w 490"/>
                  <a:gd name="T11" fmla="*/ 148 h 252"/>
                  <a:gd name="T12" fmla="*/ 254 w 490"/>
                  <a:gd name="T13" fmla="*/ 154 h 252"/>
                  <a:gd name="T14" fmla="*/ 268 w 490"/>
                  <a:gd name="T15" fmla="*/ 170 h 252"/>
                  <a:gd name="T16" fmla="*/ 260 w 490"/>
                  <a:gd name="T17" fmla="*/ 184 h 252"/>
                  <a:gd name="T18" fmla="*/ 220 w 490"/>
                  <a:gd name="T19" fmla="*/ 206 h 252"/>
                  <a:gd name="T20" fmla="*/ 164 w 490"/>
                  <a:gd name="T21" fmla="*/ 216 h 252"/>
                  <a:gd name="T22" fmla="*/ 206 w 490"/>
                  <a:gd name="T23" fmla="*/ 232 h 252"/>
                  <a:gd name="T24" fmla="*/ 224 w 490"/>
                  <a:gd name="T25" fmla="*/ 236 h 252"/>
                  <a:gd name="T26" fmla="*/ 172 w 490"/>
                  <a:gd name="T27" fmla="*/ 252 h 252"/>
                  <a:gd name="T28" fmla="*/ 138 w 490"/>
                  <a:gd name="T29" fmla="*/ 238 h 252"/>
                  <a:gd name="T30" fmla="*/ 88 w 490"/>
                  <a:gd name="T31" fmla="*/ 244 h 252"/>
                  <a:gd name="T32" fmla="*/ 62 w 490"/>
                  <a:gd name="T33" fmla="*/ 244 h 252"/>
                  <a:gd name="T34" fmla="*/ 42 w 490"/>
                  <a:gd name="T35" fmla="*/ 224 h 252"/>
                  <a:gd name="T36" fmla="*/ 80 w 490"/>
                  <a:gd name="T37" fmla="*/ 212 h 252"/>
                  <a:gd name="T38" fmla="*/ 88 w 490"/>
                  <a:gd name="T39" fmla="*/ 196 h 252"/>
                  <a:gd name="T40" fmla="*/ 132 w 490"/>
                  <a:gd name="T41" fmla="*/ 212 h 252"/>
                  <a:gd name="T42" fmla="*/ 140 w 490"/>
                  <a:gd name="T43" fmla="*/ 194 h 252"/>
                  <a:gd name="T44" fmla="*/ 108 w 490"/>
                  <a:gd name="T45" fmla="*/ 194 h 252"/>
                  <a:gd name="T46" fmla="*/ 106 w 490"/>
                  <a:gd name="T47" fmla="*/ 180 h 252"/>
                  <a:gd name="T48" fmla="*/ 68 w 490"/>
                  <a:gd name="T49" fmla="*/ 176 h 252"/>
                  <a:gd name="T50" fmla="*/ 114 w 490"/>
                  <a:gd name="T51" fmla="*/ 160 h 252"/>
                  <a:gd name="T52" fmla="*/ 160 w 490"/>
                  <a:gd name="T53" fmla="*/ 158 h 252"/>
                  <a:gd name="T54" fmla="*/ 114 w 490"/>
                  <a:gd name="T55" fmla="*/ 138 h 252"/>
                  <a:gd name="T56" fmla="*/ 86 w 490"/>
                  <a:gd name="T57" fmla="*/ 114 h 252"/>
                  <a:gd name="T58" fmla="*/ 144 w 490"/>
                  <a:gd name="T59" fmla="*/ 120 h 252"/>
                  <a:gd name="T60" fmla="*/ 166 w 490"/>
                  <a:gd name="T61" fmla="*/ 126 h 252"/>
                  <a:gd name="T62" fmla="*/ 168 w 490"/>
                  <a:gd name="T63" fmla="*/ 104 h 252"/>
                  <a:gd name="T64" fmla="*/ 208 w 490"/>
                  <a:gd name="T65" fmla="*/ 86 h 252"/>
                  <a:gd name="T66" fmla="*/ 226 w 490"/>
                  <a:gd name="T67" fmla="*/ 68 h 252"/>
                  <a:gd name="T68" fmla="*/ 162 w 490"/>
                  <a:gd name="T69" fmla="*/ 96 h 252"/>
                  <a:gd name="T70" fmla="*/ 128 w 490"/>
                  <a:gd name="T71" fmla="*/ 100 h 252"/>
                  <a:gd name="T72" fmla="*/ 98 w 490"/>
                  <a:gd name="T73" fmla="*/ 82 h 252"/>
                  <a:gd name="T74" fmla="*/ 62 w 490"/>
                  <a:gd name="T75" fmla="*/ 78 h 252"/>
                  <a:gd name="T76" fmla="*/ 48 w 490"/>
                  <a:gd name="T77" fmla="*/ 66 h 252"/>
                  <a:gd name="T78" fmla="*/ 32 w 490"/>
                  <a:gd name="T79" fmla="*/ 66 h 252"/>
                  <a:gd name="T80" fmla="*/ 20 w 490"/>
                  <a:gd name="T81" fmla="*/ 56 h 252"/>
                  <a:gd name="T82" fmla="*/ 36 w 490"/>
                  <a:gd name="T83" fmla="*/ 50 h 252"/>
                  <a:gd name="T84" fmla="*/ 80 w 490"/>
                  <a:gd name="T85" fmla="*/ 46 h 252"/>
                  <a:gd name="T86" fmla="*/ 102 w 490"/>
                  <a:gd name="T87" fmla="*/ 28 h 252"/>
                  <a:gd name="T88" fmla="*/ 168 w 490"/>
                  <a:gd name="T89" fmla="*/ 40 h 252"/>
                  <a:gd name="T90" fmla="*/ 164 w 490"/>
                  <a:gd name="T91" fmla="*/ 18 h 252"/>
                  <a:gd name="T92" fmla="*/ 216 w 490"/>
                  <a:gd name="T93" fmla="*/ 10 h 252"/>
                  <a:gd name="T94" fmla="*/ 254 w 490"/>
                  <a:gd name="T95" fmla="*/ 22 h 252"/>
                  <a:gd name="T96" fmla="*/ 278 w 490"/>
                  <a:gd name="T97" fmla="*/ 4 h 252"/>
                  <a:gd name="T98" fmla="*/ 298 w 490"/>
                  <a:gd name="T99" fmla="*/ 2 h 252"/>
                  <a:gd name="T100" fmla="*/ 350 w 490"/>
                  <a:gd name="T101" fmla="*/ 2 h 252"/>
                  <a:gd name="T102" fmla="*/ 388 w 490"/>
                  <a:gd name="T103" fmla="*/ 16 h 252"/>
                  <a:gd name="T104" fmla="*/ 452 w 490"/>
                  <a:gd name="T105" fmla="*/ 14 h 252"/>
                  <a:gd name="T106" fmla="*/ 482 w 490"/>
                  <a:gd name="T107" fmla="*/ 40 h 252"/>
                  <a:gd name="T108" fmla="*/ 376 w 490"/>
                  <a:gd name="T109" fmla="*/ 62 h 252"/>
                  <a:gd name="T110" fmla="*/ 398 w 490"/>
                  <a:gd name="T111" fmla="*/ 70 h 2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90"/>
                  <a:gd name="T169" fmla="*/ 0 h 252"/>
                  <a:gd name="T170" fmla="*/ 490 w 490"/>
                  <a:gd name="T171" fmla="*/ 252 h 25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90" h="252">
                    <a:moveTo>
                      <a:pt x="434" y="68"/>
                    </a:moveTo>
                    <a:lnTo>
                      <a:pt x="412" y="76"/>
                    </a:lnTo>
                    <a:lnTo>
                      <a:pt x="396" y="86"/>
                    </a:lnTo>
                    <a:lnTo>
                      <a:pt x="370" y="94"/>
                    </a:lnTo>
                    <a:lnTo>
                      <a:pt x="352" y="108"/>
                    </a:lnTo>
                    <a:lnTo>
                      <a:pt x="340" y="108"/>
                    </a:lnTo>
                    <a:lnTo>
                      <a:pt x="336" y="120"/>
                    </a:lnTo>
                    <a:lnTo>
                      <a:pt x="324" y="130"/>
                    </a:lnTo>
                    <a:lnTo>
                      <a:pt x="308" y="134"/>
                    </a:lnTo>
                    <a:lnTo>
                      <a:pt x="300" y="128"/>
                    </a:lnTo>
                    <a:lnTo>
                      <a:pt x="286" y="124"/>
                    </a:lnTo>
                    <a:lnTo>
                      <a:pt x="280" y="126"/>
                    </a:lnTo>
                    <a:lnTo>
                      <a:pt x="288" y="130"/>
                    </a:lnTo>
                    <a:lnTo>
                      <a:pt x="296" y="132"/>
                    </a:lnTo>
                    <a:lnTo>
                      <a:pt x="296" y="136"/>
                    </a:lnTo>
                    <a:lnTo>
                      <a:pt x="296" y="138"/>
                    </a:lnTo>
                    <a:lnTo>
                      <a:pt x="294" y="138"/>
                    </a:lnTo>
                    <a:lnTo>
                      <a:pt x="286" y="138"/>
                    </a:lnTo>
                    <a:lnTo>
                      <a:pt x="276" y="142"/>
                    </a:lnTo>
                    <a:lnTo>
                      <a:pt x="264" y="140"/>
                    </a:lnTo>
                    <a:lnTo>
                      <a:pt x="246" y="138"/>
                    </a:lnTo>
                    <a:lnTo>
                      <a:pt x="234" y="142"/>
                    </a:lnTo>
                    <a:lnTo>
                      <a:pt x="240" y="148"/>
                    </a:lnTo>
                    <a:lnTo>
                      <a:pt x="254" y="148"/>
                    </a:lnTo>
                    <a:lnTo>
                      <a:pt x="272" y="148"/>
                    </a:lnTo>
                    <a:lnTo>
                      <a:pt x="276" y="154"/>
                    </a:lnTo>
                    <a:lnTo>
                      <a:pt x="268" y="154"/>
                    </a:lnTo>
                    <a:lnTo>
                      <a:pt x="254" y="154"/>
                    </a:lnTo>
                    <a:lnTo>
                      <a:pt x="256" y="160"/>
                    </a:lnTo>
                    <a:lnTo>
                      <a:pt x="272" y="162"/>
                    </a:lnTo>
                    <a:lnTo>
                      <a:pt x="272" y="168"/>
                    </a:lnTo>
                    <a:lnTo>
                      <a:pt x="268" y="170"/>
                    </a:lnTo>
                    <a:lnTo>
                      <a:pt x="250" y="168"/>
                    </a:lnTo>
                    <a:lnTo>
                      <a:pt x="254" y="174"/>
                    </a:lnTo>
                    <a:lnTo>
                      <a:pt x="266" y="180"/>
                    </a:lnTo>
                    <a:lnTo>
                      <a:pt x="260" y="184"/>
                    </a:lnTo>
                    <a:lnTo>
                      <a:pt x="258" y="188"/>
                    </a:lnTo>
                    <a:lnTo>
                      <a:pt x="254" y="192"/>
                    </a:lnTo>
                    <a:lnTo>
                      <a:pt x="224" y="194"/>
                    </a:lnTo>
                    <a:lnTo>
                      <a:pt x="220" y="206"/>
                    </a:lnTo>
                    <a:lnTo>
                      <a:pt x="210" y="212"/>
                    </a:lnTo>
                    <a:lnTo>
                      <a:pt x="186" y="212"/>
                    </a:lnTo>
                    <a:lnTo>
                      <a:pt x="166" y="208"/>
                    </a:lnTo>
                    <a:lnTo>
                      <a:pt x="164" y="216"/>
                    </a:lnTo>
                    <a:lnTo>
                      <a:pt x="180" y="220"/>
                    </a:lnTo>
                    <a:lnTo>
                      <a:pt x="202" y="220"/>
                    </a:lnTo>
                    <a:lnTo>
                      <a:pt x="204" y="226"/>
                    </a:lnTo>
                    <a:lnTo>
                      <a:pt x="206" y="232"/>
                    </a:lnTo>
                    <a:lnTo>
                      <a:pt x="214" y="226"/>
                    </a:lnTo>
                    <a:lnTo>
                      <a:pt x="218" y="222"/>
                    </a:lnTo>
                    <a:lnTo>
                      <a:pt x="222" y="226"/>
                    </a:lnTo>
                    <a:lnTo>
                      <a:pt x="224" y="236"/>
                    </a:lnTo>
                    <a:lnTo>
                      <a:pt x="218" y="240"/>
                    </a:lnTo>
                    <a:lnTo>
                      <a:pt x="204" y="244"/>
                    </a:lnTo>
                    <a:lnTo>
                      <a:pt x="188" y="250"/>
                    </a:lnTo>
                    <a:lnTo>
                      <a:pt x="172" y="252"/>
                    </a:lnTo>
                    <a:lnTo>
                      <a:pt x="172" y="244"/>
                    </a:lnTo>
                    <a:lnTo>
                      <a:pt x="162" y="240"/>
                    </a:lnTo>
                    <a:lnTo>
                      <a:pt x="150" y="242"/>
                    </a:lnTo>
                    <a:lnTo>
                      <a:pt x="138" y="238"/>
                    </a:lnTo>
                    <a:lnTo>
                      <a:pt x="132" y="244"/>
                    </a:lnTo>
                    <a:lnTo>
                      <a:pt x="124" y="238"/>
                    </a:lnTo>
                    <a:lnTo>
                      <a:pt x="120" y="244"/>
                    </a:lnTo>
                    <a:lnTo>
                      <a:pt x="88" y="244"/>
                    </a:lnTo>
                    <a:lnTo>
                      <a:pt x="82" y="238"/>
                    </a:lnTo>
                    <a:lnTo>
                      <a:pt x="72" y="244"/>
                    </a:lnTo>
                    <a:lnTo>
                      <a:pt x="68" y="240"/>
                    </a:lnTo>
                    <a:lnTo>
                      <a:pt x="62" y="244"/>
                    </a:lnTo>
                    <a:lnTo>
                      <a:pt x="56" y="236"/>
                    </a:lnTo>
                    <a:lnTo>
                      <a:pt x="46" y="244"/>
                    </a:lnTo>
                    <a:lnTo>
                      <a:pt x="38" y="236"/>
                    </a:lnTo>
                    <a:lnTo>
                      <a:pt x="42" y="224"/>
                    </a:lnTo>
                    <a:lnTo>
                      <a:pt x="56" y="220"/>
                    </a:lnTo>
                    <a:lnTo>
                      <a:pt x="72" y="220"/>
                    </a:lnTo>
                    <a:lnTo>
                      <a:pt x="84" y="220"/>
                    </a:lnTo>
                    <a:lnTo>
                      <a:pt x="80" y="212"/>
                    </a:lnTo>
                    <a:lnTo>
                      <a:pt x="70" y="212"/>
                    </a:lnTo>
                    <a:lnTo>
                      <a:pt x="62" y="204"/>
                    </a:lnTo>
                    <a:lnTo>
                      <a:pt x="62" y="196"/>
                    </a:lnTo>
                    <a:lnTo>
                      <a:pt x="88" y="196"/>
                    </a:lnTo>
                    <a:lnTo>
                      <a:pt x="94" y="204"/>
                    </a:lnTo>
                    <a:lnTo>
                      <a:pt x="102" y="210"/>
                    </a:lnTo>
                    <a:lnTo>
                      <a:pt x="120" y="212"/>
                    </a:lnTo>
                    <a:lnTo>
                      <a:pt x="132" y="212"/>
                    </a:lnTo>
                    <a:lnTo>
                      <a:pt x="146" y="202"/>
                    </a:lnTo>
                    <a:lnTo>
                      <a:pt x="152" y="190"/>
                    </a:lnTo>
                    <a:lnTo>
                      <a:pt x="148" y="188"/>
                    </a:lnTo>
                    <a:lnTo>
                      <a:pt x="140" y="194"/>
                    </a:lnTo>
                    <a:lnTo>
                      <a:pt x="132" y="202"/>
                    </a:lnTo>
                    <a:lnTo>
                      <a:pt x="122" y="206"/>
                    </a:lnTo>
                    <a:lnTo>
                      <a:pt x="104" y="200"/>
                    </a:lnTo>
                    <a:lnTo>
                      <a:pt x="108" y="194"/>
                    </a:lnTo>
                    <a:lnTo>
                      <a:pt x="118" y="186"/>
                    </a:lnTo>
                    <a:lnTo>
                      <a:pt x="116" y="182"/>
                    </a:lnTo>
                    <a:lnTo>
                      <a:pt x="114" y="174"/>
                    </a:lnTo>
                    <a:lnTo>
                      <a:pt x="106" y="180"/>
                    </a:lnTo>
                    <a:lnTo>
                      <a:pt x="100" y="186"/>
                    </a:lnTo>
                    <a:lnTo>
                      <a:pt x="88" y="182"/>
                    </a:lnTo>
                    <a:lnTo>
                      <a:pt x="76" y="184"/>
                    </a:lnTo>
                    <a:lnTo>
                      <a:pt x="68" y="176"/>
                    </a:lnTo>
                    <a:lnTo>
                      <a:pt x="78" y="166"/>
                    </a:lnTo>
                    <a:lnTo>
                      <a:pt x="86" y="162"/>
                    </a:lnTo>
                    <a:lnTo>
                      <a:pt x="104" y="162"/>
                    </a:lnTo>
                    <a:lnTo>
                      <a:pt x="114" y="160"/>
                    </a:lnTo>
                    <a:lnTo>
                      <a:pt x="126" y="162"/>
                    </a:lnTo>
                    <a:lnTo>
                      <a:pt x="138" y="166"/>
                    </a:lnTo>
                    <a:lnTo>
                      <a:pt x="150" y="166"/>
                    </a:lnTo>
                    <a:lnTo>
                      <a:pt x="160" y="158"/>
                    </a:lnTo>
                    <a:lnTo>
                      <a:pt x="154" y="156"/>
                    </a:lnTo>
                    <a:lnTo>
                      <a:pt x="142" y="158"/>
                    </a:lnTo>
                    <a:lnTo>
                      <a:pt x="126" y="154"/>
                    </a:lnTo>
                    <a:lnTo>
                      <a:pt x="114" y="138"/>
                    </a:lnTo>
                    <a:lnTo>
                      <a:pt x="106" y="130"/>
                    </a:lnTo>
                    <a:lnTo>
                      <a:pt x="94" y="130"/>
                    </a:lnTo>
                    <a:lnTo>
                      <a:pt x="86" y="128"/>
                    </a:lnTo>
                    <a:lnTo>
                      <a:pt x="86" y="114"/>
                    </a:lnTo>
                    <a:lnTo>
                      <a:pt x="90" y="106"/>
                    </a:lnTo>
                    <a:lnTo>
                      <a:pt x="108" y="112"/>
                    </a:lnTo>
                    <a:lnTo>
                      <a:pt x="130" y="110"/>
                    </a:lnTo>
                    <a:lnTo>
                      <a:pt x="144" y="120"/>
                    </a:lnTo>
                    <a:lnTo>
                      <a:pt x="156" y="128"/>
                    </a:lnTo>
                    <a:lnTo>
                      <a:pt x="166" y="134"/>
                    </a:lnTo>
                    <a:lnTo>
                      <a:pt x="180" y="130"/>
                    </a:lnTo>
                    <a:lnTo>
                      <a:pt x="166" y="126"/>
                    </a:lnTo>
                    <a:lnTo>
                      <a:pt x="156" y="118"/>
                    </a:lnTo>
                    <a:lnTo>
                      <a:pt x="140" y="110"/>
                    </a:lnTo>
                    <a:lnTo>
                      <a:pt x="146" y="104"/>
                    </a:lnTo>
                    <a:lnTo>
                      <a:pt x="168" y="104"/>
                    </a:lnTo>
                    <a:lnTo>
                      <a:pt x="194" y="102"/>
                    </a:lnTo>
                    <a:lnTo>
                      <a:pt x="206" y="94"/>
                    </a:lnTo>
                    <a:lnTo>
                      <a:pt x="216" y="88"/>
                    </a:lnTo>
                    <a:lnTo>
                      <a:pt x="208" y="86"/>
                    </a:lnTo>
                    <a:lnTo>
                      <a:pt x="216" y="80"/>
                    </a:lnTo>
                    <a:lnTo>
                      <a:pt x="224" y="74"/>
                    </a:lnTo>
                    <a:lnTo>
                      <a:pt x="232" y="70"/>
                    </a:lnTo>
                    <a:lnTo>
                      <a:pt x="226" y="68"/>
                    </a:lnTo>
                    <a:lnTo>
                      <a:pt x="206" y="76"/>
                    </a:lnTo>
                    <a:lnTo>
                      <a:pt x="196" y="86"/>
                    </a:lnTo>
                    <a:lnTo>
                      <a:pt x="182" y="96"/>
                    </a:lnTo>
                    <a:lnTo>
                      <a:pt x="162" y="96"/>
                    </a:lnTo>
                    <a:lnTo>
                      <a:pt x="144" y="98"/>
                    </a:lnTo>
                    <a:lnTo>
                      <a:pt x="138" y="92"/>
                    </a:lnTo>
                    <a:lnTo>
                      <a:pt x="132" y="92"/>
                    </a:lnTo>
                    <a:lnTo>
                      <a:pt x="128" y="100"/>
                    </a:lnTo>
                    <a:lnTo>
                      <a:pt x="110" y="102"/>
                    </a:lnTo>
                    <a:lnTo>
                      <a:pt x="84" y="98"/>
                    </a:lnTo>
                    <a:lnTo>
                      <a:pt x="90" y="88"/>
                    </a:lnTo>
                    <a:lnTo>
                      <a:pt x="98" y="82"/>
                    </a:lnTo>
                    <a:lnTo>
                      <a:pt x="104" y="76"/>
                    </a:lnTo>
                    <a:lnTo>
                      <a:pt x="96" y="72"/>
                    </a:lnTo>
                    <a:lnTo>
                      <a:pt x="80" y="78"/>
                    </a:lnTo>
                    <a:lnTo>
                      <a:pt x="62" y="78"/>
                    </a:lnTo>
                    <a:lnTo>
                      <a:pt x="38" y="80"/>
                    </a:lnTo>
                    <a:lnTo>
                      <a:pt x="26" y="76"/>
                    </a:lnTo>
                    <a:lnTo>
                      <a:pt x="34" y="72"/>
                    </a:lnTo>
                    <a:lnTo>
                      <a:pt x="48" y="66"/>
                    </a:lnTo>
                    <a:lnTo>
                      <a:pt x="60" y="64"/>
                    </a:lnTo>
                    <a:lnTo>
                      <a:pt x="52" y="62"/>
                    </a:lnTo>
                    <a:lnTo>
                      <a:pt x="40" y="62"/>
                    </a:lnTo>
                    <a:lnTo>
                      <a:pt x="32" y="66"/>
                    </a:lnTo>
                    <a:lnTo>
                      <a:pt x="20" y="70"/>
                    </a:lnTo>
                    <a:lnTo>
                      <a:pt x="22" y="64"/>
                    </a:lnTo>
                    <a:lnTo>
                      <a:pt x="28" y="60"/>
                    </a:lnTo>
                    <a:lnTo>
                      <a:pt x="20" y="56"/>
                    </a:lnTo>
                    <a:lnTo>
                      <a:pt x="14" y="60"/>
                    </a:lnTo>
                    <a:lnTo>
                      <a:pt x="0" y="60"/>
                    </a:lnTo>
                    <a:lnTo>
                      <a:pt x="12" y="50"/>
                    </a:lnTo>
                    <a:lnTo>
                      <a:pt x="36" y="50"/>
                    </a:lnTo>
                    <a:lnTo>
                      <a:pt x="46" y="46"/>
                    </a:lnTo>
                    <a:lnTo>
                      <a:pt x="54" y="42"/>
                    </a:lnTo>
                    <a:lnTo>
                      <a:pt x="72" y="42"/>
                    </a:lnTo>
                    <a:lnTo>
                      <a:pt x="80" y="46"/>
                    </a:lnTo>
                    <a:lnTo>
                      <a:pt x="94" y="46"/>
                    </a:lnTo>
                    <a:lnTo>
                      <a:pt x="106" y="46"/>
                    </a:lnTo>
                    <a:lnTo>
                      <a:pt x="98" y="36"/>
                    </a:lnTo>
                    <a:lnTo>
                      <a:pt x="102" y="28"/>
                    </a:lnTo>
                    <a:lnTo>
                      <a:pt x="118" y="28"/>
                    </a:lnTo>
                    <a:lnTo>
                      <a:pt x="130" y="34"/>
                    </a:lnTo>
                    <a:lnTo>
                      <a:pt x="148" y="38"/>
                    </a:lnTo>
                    <a:lnTo>
                      <a:pt x="168" y="40"/>
                    </a:lnTo>
                    <a:lnTo>
                      <a:pt x="156" y="32"/>
                    </a:lnTo>
                    <a:lnTo>
                      <a:pt x="146" y="26"/>
                    </a:lnTo>
                    <a:lnTo>
                      <a:pt x="150" y="20"/>
                    </a:lnTo>
                    <a:lnTo>
                      <a:pt x="164" y="18"/>
                    </a:lnTo>
                    <a:lnTo>
                      <a:pt x="170" y="14"/>
                    </a:lnTo>
                    <a:lnTo>
                      <a:pt x="184" y="14"/>
                    </a:lnTo>
                    <a:lnTo>
                      <a:pt x="198" y="8"/>
                    </a:lnTo>
                    <a:lnTo>
                      <a:pt x="216" y="10"/>
                    </a:lnTo>
                    <a:lnTo>
                      <a:pt x="228" y="14"/>
                    </a:lnTo>
                    <a:lnTo>
                      <a:pt x="236" y="18"/>
                    </a:lnTo>
                    <a:lnTo>
                      <a:pt x="246" y="26"/>
                    </a:lnTo>
                    <a:lnTo>
                      <a:pt x="254" y="22"/>
                    </a:lnTo>
                    <a:lnTo>
                      <a:pt x="246" y="14"/>
                    </a:lnTo>
                    <a:lnTo>
                      <a:pt x="238" y="6"/>
                    </a:lnTo>
                    <a:lnTo>
                      <a:pt x="236" y="0"/>
                    </a:lnTo>
                    <a:lnTo>
                      <a:pt x="278" y="4"/>
                    </a:lnTo>
                    <a:lnTo>
                      <a:pt x="284" y="12"/>
                    </a:lnTo>
                    <a:lnTo>
                      <a:pt x="304" y="18"/>
                    </a:lnTo>
                    <a:lnTo>
                      <a:pt x="296" y="10"/>
                    </a:lnTo>
                    <a:lnTo>
                      <a:pt x="298" y="2"/>
                    </a:lnTo>
                    <a:lnTo>
                      <a:pt x="318" y="4"/>
                    </a:lnTo>
                    <a:lnTo>
                      <a:pt x="326" y="10"/>
                    </a:lnTo>
                    <a:lnTo>
                      <a:pt x="330" y="4"/>
                    </a:lnTo>
                    <a:lnTo>
                      <a:pt x="350" y="2"/>
                    </a:lnTo>
                    <a:lnTo>
                      <a:pt x="366" y="6"/>
                    </a:lnTo>
                    <a:lnTo>
                      <a:pt x="406" y="8"/>
                    </a:lnTo>
                    <a:lnTo>
                      <a:pt x="404" y="12"/>
                    </a:lnTo>
                    <a:lnTo>
                      <a:pt x="388" y="16"/>
                    </a:lnTo>
                    <a:lnTo>
                      <a:pt x="388" y="20"/>
                    </a:lnTo>
                    <a:lnTo>
                      <a:pt x="410" y="14"/>
                    </a:lnTo>
                    <a:lnTo>
                      <a:pt x="434" y="14"/>
                    </a:lnTo>
                    <a:lnTo>
                      <a:pt x="452" y="14"/>
                    </a:lnTo>
                    <a:lnTo>
                      <a:pt x="460" y="26"/>
                    </a:lnTo>
                    <a:lnTo>
                      <a:pt x="484" y="26"/>
                    </a:lnTo>
                    <a:lnTo>
                      <a:pt x="490" y="36"/>
                    </a:lnTo>
                    <a:lnTo>
                      <a:pt x="482" y="40"/>
                    </a:lnTo>
                    <a:lnTo>
                      <a:pt x="458" y="48"/>
                    </a:lnTo>
                    <a:lnTo>
                      <a:pt x="442" y="56"/>
                    </a:lnTo>
                    <a:lnTo>
                      <a:pt x="382" y="58"/>
                    </a:lnTo>
                    <a:lnTo>
                      <a:pt x="376" y="62"/>
                    </a:lnTo>
                    <a:lnTo>
                      <a:pt x="398" y="64"/>
                    </a:lnTo>
                    <a:lnTo>
                      <a:pt x="388" y="66"/>
                    </a:lnTo>
                    <a:lnTo>
                      <a:pt x="368" y="74"/>
                    </a:lnTo>
                    <a:lnTo>
                      <a:pt x="398" y="70"/>
                    </a:lnTo>
                    <a:lnTo>
                      <a:pt x="418" y="64"/>
                    </a:lnTo>
                    <a:lnTo>
                      <a:pt x="432" y="64"/>
                    </a:lnTo>
                    <a:lnTo>
                      <a:pt x="434" y="6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6" name="Freeform 141"/>
              <p:cNvSpPr>
                <a:spLocks noChangeAspect="1"/>
              </p:cNvSpPr>
              <p:nvPr/>
            </p:nvSpPr>
            <p:spPr bwMode="auto">
              <a:xfrm>
                <a:off x="464" y="1172"/>
                <a:ext cx="1350" cy="689"/>
              </a:xfrm>
              <a:custGeom>
                <a:avLst/>
                <a:gdLst>
                  <a:gd name="T0" fmla="*/ 1210 w 1350"/>
                  <a:gd name="T1" fmla="*/ 602 h 690"/>
                  <a:gd name="T2" fmla="*/ 1278 w 1350"/>
                  <a:gd name="T3" fmla="*/ 596 h 690"/>
                  <a:gd name="T4" fmla="*/ 1258 w 1350"/>
                  <a:gd name="T5" fmla="*/ 630 h 690"/>
                  <a:gd name="T6" fmla="*/ 1188 w 1350"/>
                  <a:gd name="T7" fmla="*/ 656 h 690"/>
                  <a:gd name="T8" fmla="*/ 1214 w 1350"/>
                  <a:gd name="T9" fmla="*/ 620 h 690"/>
                  <a:gd name="T10" fmla="*/ 1160 w 1350"/>
                  <a:gd name="T11" fmla="*/ 612 h 690"/>
                  <a:gd name="T12" fmla="*/ 1118 w 1350"/>
                  <a:gd name="T13" fmla="*/ 612 h 690"/>
                  <a:gd name="T14" fmla="*/ 1014 w 1350"/>
                  <a:gd name="T15" fmla="*/ 652 h 690"/>
                  <a:gd name="T16" fmla="*/ 980 w 1350"/>
                  <a:gd name="T17" fmla="*/ 668 h 690"/>
                  <a:gd name="T18" fmla="*/ 920 w 1350"/>
                  <a:gd name="T19" fmla="*/ 688 h 690"/>
                  <a:gd name="T20" fmla="*/ 940 w 1350"/>
                  <a:gd name="T21" fmla="*/ 648 h 690"/>
                  <a:gd name="T22" fmla="*/ 962 w 1350"/>
                  <a:gd name="T23" fmla="*/ 622 h 690"/>
                  <a:gd name="T24" fmla="*/ 892 w 1350"/>
                  <a:gd name="T25" fmla="*/ 590 h 690"/>
                  <a:gd name="T26" fmla="*/ 844 w 1350"/>
                  <a:gd name="T27" fmla="*/ 554 h 690"/>
                  <a:gd name="T28" fmla="*/ 786 w 1350"/>
                  <a:gd name="T29" fmla="*/ 568 h 690"/>
                  <a:gd name="T30" fmla="*/ 722 w 1350"/>
                  <a:gd name="T31" fmla="*/ 544 h 690"/>
                  <a:gd name="T32" fmla="*/ 250 w 1350"/>
                  <a:gd name="T33" fmla="*/ 516 h 690"/>
                  <a:gd name="T34" fmla="*/ 208 w 1350"/>
                  <a:gd name="T35" fmla="*/ 486 h 690"/>
                  <a:gd name="T36" fmla="*/ 194 w 1350"/>
                  <a:gd name="T37" fmla="*/ 448 h 690"/>
                  <a:gd name="T38" fmla="*/ 180 w 1350"/>
                  <a:gd name="T39" fmla="*/ 420 h 690"/>
                  <a:gd name="T40" fmla="*/ 136 w 1350"/>
                  <a:gd name="T41" fmla="*/ 372 h 690"/>
                  <a:gd name="T42" fmla="*/ 58 w 1350"/>
                  <a:gd name="T43" fmla="*/ 330 h 690"/>
                  <a:gd name="T44" fmla="*/ 18 w 1350"/>
                  <a:gd name="T45" fmla="*/ 64 h 690"/>
                  <a:gd name="T46" fmla="*/ 138 w 1350"/>
                  <a:gd name="T47" fmla="*/ 60 h 690"/>
                  <a:gd name="T48" fmla="*/ 230 w 1350"/>
                  <a:gd name="T49" fmla="*/ 64 h 690"/>
                  <a:gd name="T50" fmla="*/ 328 w 1350"/>
                  <a:gd name="T51" fmla="*/ 66 h 690"/>
                  <a:gd name="T52" fmla="*/ 410 w 1350"/>
                  <a:gd name="T53" fmla="*/ 110 h 690"/>
                  <a:gd name="T54" fmla="*/ 528 w 1350"/>
                  <a:gd name="T55" fmla="*/ 142 h 690"/>
                  <a:gd name="T56" fmla="*/ 600 w 1350"/>
                  <a:gd name="T57" fmla="*/ 112 h 690"/>
                  <a:gd name="T58" fmla="*/ 676 w 1350"/>
                  <a:gd name="T59" fmla="*/ 106 h 690"/>
                  <a:gd name="T60" fmla="*/ 716 w 1350"/>
                  <a:gd name="T61" fmla="*/ 134 h 690"/>
                  <a:gd name="T62" fmla="*/ 740 w 1350"/>
                  <a:gd name="T63" fmla="*/ 64 h 690"/>
                  <a:gd name="T64" fmla="*/ 718 w 1350"/>
                  <a:gd name="T65" fmla="*/ 12 h 690"/>
                  <a:gd name="T66" fmla="*/ 776 w 1350"/>
                  <a:gd name="T67" fmla="*/ 48 h 690"/>
                  <a:gd name="T68" fmla="*/ 812 w 1350"/>
                  <a:gd name="T69" fmla="*/ 98 h 690"/>
                  <a:gd name="T70" fmla="*/ 834 w 1350"/>
                  <a:gd name="T71" fmla="*/ 112 h 690"/>
                  <a:gd name="T72" fmla="*/ 886 w 1350"/>
                  <a:gd name="T73" fmla="*/ 74 h 690"/>
                  <a:gd name="T74" fmla="*/ 940 w 1350"/>
                  <a:gd name="T75" fmla="*/ 94 h 690"/>
                  <a:gd name="T76" fmla="*/ 916 w 1350"/>
                  <a:gd name="T77" fmla="*/ 152 h 690"/>
                  <a:gd name="T78" fmla="*/ 870 w 1350"/>
                  <a:gd name="T79" fmla="*/ 156 h 690"/>
                  <a:gd name="T80" fmla="*/ 816 w 1350"/>
                  <a:gd name="T81" fmla="*/ 172 h 690"/>
                  <a:gd name="T82" fmla="*/ 830 w 1350"/>
                  <a:gd name="T83" fmla="*/ 210 h 690"/>
                  <a:gd name="T84" fmla="*/ 778 w 1350"/>
                  <a:gd name="T85" fmla="*/ 222 h 690"/>
                  <a:gd name="T86" fmla="*/ 736 w 1350"/>
                  <a:gd name="T87" fmla="*/ 336 h 690"/>
                  <a:gd name="T88" fmla="*/ 800 w 1350"/>
                  <a:gd name="T89" fmla="*/ 374 h 690"/>
                  <a:gd name="T90" fmla="*/ 904 w 1350"/>
                  <a:gd name="T91" fmla="*/ 418 h 690"/>
                  <a:gd name="T92" fmla="*/ 944 w 1350"/>
                  <a:gd name="T93" fmla="*/ 484 h 690"/>
                  <a:gd name="T94" fmla="*/ 984 w 1350"/>
                  <a:gd name="T95" fmla="*/ 462 h 690"/>
                  <a:gd name="T96" fmla="*/ 1020 w 1350"/>
                  <a:gd name="T97" fmla="*/ 372 h 690"/>
                  <a:gd name="T98" fmla="*/ 1004 w 1350"/>
                  <a:gd name="T99" fmla="*/ 304 h 690"/>
                  <a:gd name="T100" fmla="*/ 1044 w 1350"/>
                  <a:gd name="T101" fmla="*/ 258 h 690"/>
                  <a:gd name="T102" fmla="*/ 1134 w 1350"/>
                  <a:gd name="T103" fmla="*/ 290 h 690"/>
                  <a:gd name="T104" fmla="*/ 1168 w 1350"/>
                  <a:gd name="T105" fmla="*/ 352 h 690"/>
                  <a:gd name="T106" fmla="*/ 1228 w 1350"/>
                  <a:gd name="T107" fmla="*/ 328 h 690"/>
                  <a:gd name="T108" fmla="*/ 1256 w 1350"/>
                  <a:gd name="T109" fmla="*/ 398 h 690"/>
                  <a:gd name="T110" fmla="*/ 1318 w 1350"/>
                  <a:gd name="T111" fmla="*/ 430 h 690"/>
                  <a:gd name="T112" fmla="*/ 1284 w 1350"/>
                  <a:gd name="T113" fmla="*/ 458 h 690"/>
                  <a:gd name="T114" fmla="*/ 1348 w 1350"/>
                  <a:gd name="T115" fmla="*/ 458 h 690"/>
                  <a:gd name="T116" fmla="*/ 1286 w 1350"/>
                  <a:gd name="T117" fmla="*/ 524 h 690"/>
                  <a:gd name="T118" fmla="*/ 1152 w 1350"/>
                  <a:gd name="T119" fmla="*/ 548 h 690"/>
                  <a:gd name="T120" fmla="*/ 1116 w 1350"/>
                  <a:gd name="T121" fmla="*/ 590 h 690"/>
                  <a:gd name="T122" fmla="*/ 1202 w 1350"/>
                  <a:gd name="T123" fmla="*/ 548 h 6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50"/>
                  <a:gd name="T187" fmla="*/ 0 h 690"/>
                  <a:gd name="T188" fmla="*/ 1350 w 1350"/>
                  <a:gd name="T189" fmla="*/ 690 h 6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50" h="690">
                    <a:moveTo>
                      <a:pt x="1218" y="562"/>
                    </a:moveTo>
                    <a:lnTo>
                      <a:pt x="1214" y="568"/>
                    </a:lnTo>
                    <a:lnTo>
                      <a:pt x="1204" y="570"/>
                    </a:lnTo>
                    <a:lnTo>
                      <a:pt x="1208" y="580"/>
                    </a:lnTo>
                    <a:lnTo>
                      <a:pt x="1204" y="588"/>
                    </a:lnTo>
                    <a:lnTo>
                      <a:pt x="1206" y="594"/>
                    </a:lnTo>
                    <a:lnTo>
                      <a:pt x="1210" y="602"/>
                    </a:lnTo>
                    <a:lnTo>
                      <a:pt x="1222" y="610"/>
                    </a:lnTo>
                    <a:lnTo>
                      <a:pt x="1236" y="614"/>
                    </a:lnTo>
                    <a:lnTo>
                      <a:pt x="1254" y="614"/>
                    </a:lnTo>
                    <a:lnTo>
                      <a:pt x="1262" y="612"/>
                    </a:lnTo>
                    <a:lnTo>
                      <a:pt x="1266" y="604"/>
                    </a:lnTo>
                    <a:lnTo>
                      <a:pt x="1270" y="596"/>
                    </a:lnTo>
                    <a:lnTo>
                      <a:pt x="1278" y="596"/>
                    </a:lnTo>
                    <a:lnTo>
                      <a:pt x="1278" y="604"/>
                    </a:lnTo>
                    <a:lnTo>
                      <a:pt x="1284" y="608"/>
                    </a:lnTo>
                    <a:lnTo>
                      <a:pt x="1284" y="616"/>
                    </a:lnTo>
                    <a:lnTo>
                      <a:pt x="1274" y="616"/>
                    </a:lnTo>
                    <a:lnTo>
                      <a:pt x="1268" y="616"/>
                    </a:lnTo>
                    <a:lnTo>
                      <a:pt x="1262" y="626"/>
                    </a:lnTo>
                    <a:lnTo>
                      <a:pt x="1258" y="630"/>
                    </a:lnTo>
                    <a:lnTo>
                      <a:pt x="1246" y="634"/>
                    </a:lnTo>
                    <a:lnTo>
                      <a:pt x="1230" y="640"/>
                    </a:lnTo>
                    <a:lnTo>
                      <a:pt x="1220" y="640"/>
                    </a:lnTo>
                    <a:lnTo>
                      <a:pt x="1212" y="648"/>
                    </a:lnTo>
                    <a:lnTo>
                      <a:pt x="1204" y="656"/>
                    </a:lnTo>
                    <a:lnTo>
                      <a:pt x="1198" y="662"/>
                    </a:lnTo>
                    <a:lnTo>
                      <a:pt x="1188" y="656"/>
                    </a:lnTo>
                    <a:lnTo>
                      <a:pt x="1186" y="648"/>
                    </a:lnTo>
                    <a:lnTo>
                      <a:pt x="1190" y="640"/>
                    </a:lnTo>
                    <a:lnTo>
                      <a:pt x="1202" y="632"/>
                    </a:lnTo>
                    <a:lnTo>
                      <a:pt x="1214" y="628"/>
                    </a:lnTo>
                    <a:lnTo>
                      <a:pt x="1216" y="626"/>
                    </a:lnTo>
                    <a:lnTo>
                      <a:pt x="1216" y="624"/>
                    </a:lnTo>
                    <a:lnTo>
                      <a:pt x="1214" y="620"/>
                    </a:lnTo>
                    <a:lnTo>
                      <a:pt x="1210" y="618"/>
                    </a:lnTo>
                    <a:lnTo>
                      <a:pt x="1198" y="624"/>
                    </a:lnTo>
                    <a:lnTo>
                      <a:pt x="1188" y="628"/>
                    </a:lnTo>
                    <a:lnTo>
                      <a:pt x="1172" y="632"/>
                    </a:lnTo>
                    <a:lnTo>
                      <a:pt x="1168" y="626"/>
                    </a:lnTo>
                    <a:lnTo>
                      <a:pt x="1162" y="620"/>
                    </a:lnTo>
                    <a:lnTo>
                      <a:pt x="1160" y="612"/>
                    </a:lnTo>
                    <a:lnTo>
                      <a:pt x="1162" y="596"/>
                    </a:lnTo>
                    <a:lnTo>
                      <a:pt x="1160" y="588"/>
                    </a:lnTo>
                    <a:lnTo>
                      <a:pt x="1146" y="584"/>
                    </a:lnTo>
                    <a:lnTo>
                      <a:pt x="1138" y="580"/>
                    </a:lnTo>
                    <a:lnTo>
                      <a:pt x="1130" y="588"/>
                    </a:lnTo>
                    <a:lnTo>
                      <a:pt x="1122" y="602"/>
                    </a:lnTo>
                    <a:lnTo>
                      <a:pt x="1118" y="612"/>
                    </a:lnTo>
                    <a:lnTo>
                      <a:pt x="1118" y="618"/>
                    </a:lnTo>
                    <a:lnTo>
                      <a:pt x="1112" y="626"/>
                    </a:lnTo>
                    <a:lnTo>
                      <a:pt x="1100" y="632"/>
                    </a:lnTo>
                    <a:lnTo>
                      <a:pt x="1042" y="632"/>
                    </a:lnTo>
                    <a:lnTo>
                      <a:pt x="1026" y="644"/>
                    </a:lnTo>
                    <a:lnTo>
                      <a:pt x="1020" y="648"/>
                    </a:lnTo>
                    <a:lnTo>
                      <a:pt x="1014" y="652"/>
                    </a:lnTo>
                    <a:lnTo>
                      <a:pt x="1002" y="652"/>
                    </a:lnTo>
                    <a:lnTo>
                      <a:pt x="986" y="652"/>
                    </a:lnTo>
                    <a:lnTo>
                      <a:pt x="980" y="656"/>
                    </a:lnTo>
                    <a:lnTo>
                      <a:pt x="972" y="660"/>
                    </a:lnTo>
                    <a:lnTo>
                      <a:pt x="974" y="664"/>
                    </a:lnTo>
                    <a:lnTo>
                      <a:pt x="982" y="664"/>
                    </a:lnTo>
                    <a:lnTo>
                      <a:pt x="980" y="668"/>
                    </a:lnTo>
                    <a:lnTo>
                      <a:pt x="982" y="672"/>
                    </a:lnTo>
                    <a:lnTo>
                      <a:pt x="964" y="674"/>
                    </a:lnTo>
                    <a:lnTo>
                      <a:pt x="948" y="678"/>
                    </a:lnTo>
                    <a:lnTo>
                      <a:pt x="940" y="680"/>
                    </a:lnTo>
                    <a:lnTo>
                      <a:pt x="932" y="686"/>
                    </a:lnTo>
                    <a:lnTo>
                      <a:pt x="924" y="690"/>
                    </a:lnTo>
                    <a:lnTo>
                      <a:pt x="920" y="688"/>
                    </a:lnTo>
                    <a:lnTo>
                      <a:pt x="920" y="680"/>
                    </a:lnTo>
                    <a:lnTo>
                      <a:pt x="922" y="678"/>
                    </a:lnTo>
                    <a:lnTo>
                      <a:pt x="922" y="670"/>
                    </a:lnTo>
                    <a:lnTo>
                      <a:pt x="928" y="668"/>
                    </a:lnTo>
                    <a:lnTo>
                      <a:pt x="936" y="666"/>
                    </a:lnTo>
                    <a:lnTo>
                      <a:pt x="938" y="656"/>
                    </a:lnTo>
                    <a:lnTo>
                      <a:pt x="940" y="648"/>
                    </a:lnTo>
                    <a:lnTo>
                      <a:pt x="946" y="642"/>
                    </a:lnTo>
                    <a:lnTo>
                      <a:pt x="948" y="636"/>
                    </a:lnTo>
                    <a:lnTo>
                      <a:pt x="952" y="636"/>
                    </a:lnTo>
                    <a:lnTo>
                      <a:pt x="958" y="642"/>
                    </a:lnTo>
                    <a:lnTo>
                      <a:pt x="966" y="640"/>
                    </a:lnTo>
                    <a:lnTo>
                      <a:pt x="968" y="632"/>
                    </a:lnTo>
                    <a:lnTo>
                      <a:pt x="962" y="622"/>
                    </a:lnTo>
                    <a:lnTo>
                      <a:pt x="954" y="614"/>
                    </a:lnTo>
                    <a:lnTo>
                      <a:pt x="942" y="610"/>
                    </a:lnTo>
                    <a:lnTo>
                      <a:pt x="930" y="608"/>
                    </a:lnTo>
                    <a:lnTo>
                      <a:pt x="914" y="608"/>
                    </a:lnTo>
                    <a:lnTo>
                      <a:pt x="902" y="606"/>
                    </a:lnTo>
                    <a:lnTo>
                      <a:pt x="896" y="600"/>
                    </a:lnTo>
                    <a:lnTo>
                      <a:pt x="892" y="590"/>
                    </a:lnTo>
                    <a:lnTo>
                      <a:pt x="888" y="578"/>
                    </a:lnTo>
                    <a:lnTo>
                      <a:pt x="886" y="574"/>
                    </a:lnTo>
                    <a:lnTo>
                      <a:pt x="874" y="574"/>
                    </a:lnTo>
                    <a:lnTo>
                      <a:pt x="870" y="566"/>
                    </a:lnTo>
                    <a:lnTo>
                      <a:pt x="864" y="558"/>
                    </a:lnTo>
                    <a:lnTo>
                      <a:pt x="854" y="558"/>
                    </a:lnTo>
                    <a:lnTo>
                      <a:pt x="844" y="554"/>
                    </a:lnTo>
                    <a:lnTo>
                      <a:pt x="836" y="554"/>
                    </a:lnTo>
                    <a:lnTo>
                      <a:pt x="828" y="560"/>
                    </a:lnTo>
                    <a:lnTo>
                      <a:pt x="818" y="566"/>
                    </a:lnTo>
                    <a:lnTo>
                      <a:pt x="810" y="572"/>
                    </a:lnTo>
                    <a:lnTo>
                      <a:pt x="804" y="570"/>
                    </a:lnTo>
                    <a:lnTo>
                      <a:pt x="794" y="570"/>
                    </a:lnTo>
                    <a:lnTo>
                      <a:pt x="786" y="568"/>
                    </a:lnTo>
                    <a:lnTo>
                      <a:pt x="782" y="568"/>
                    </a:lnTo>
                    <a:lnTo>
                      <a:pt x="772" y="564"/>
                    </a:lnTo>
                    <a:lnTo>
                      <a:pt x="748" y="560"/>
                    </a:lnTo>
                    <a:lnTo>
                      <a:pt x="736" y="556"/>
                    </a:lnTo>
                    <a:lnTo>
                      <a:pt x="732" y="552"/>
                    </a:lnTo>
                    <a:lnTo>
                      <a:pt x="730" y="544"/>
                    </a:lnTo>
                    <a:lnTo>
                      <a:pt x="722" y="544"/>
                    </a:lnTo>
                    <a:lnTo>
                      <a:pt x="720" y="552"/>
                    </a:lnTo>
                    <a:lnTo>
                      <a:pt x="290" y="552"/>
                    </a:lnTo>
                    <a:lnTo>
                      <a:pt x="282" y="542"/>
                    </a:lnTo>
                    <a:lnTo>
                      <a:pt x="272" y="532"/>
                    </a:lnTo>
                    <a:lnTo>
                      <a:pt x="266" y="536"/>
                    </a:lnTo>
                    <a:lnTo>
                      <a:pt x="256" y="526"/>
                    </a:lnTo>
                    <a:lnTo>
                      <a:pt x="250" y="516"/>
                    </a:lnTo>
                    <a:lnTo>
                      <a:pt x="244" y="520"/>
                    </a:lnTo>
                    <a:lnTo>
                      <a:pt x="232" y="512"/>
                    </a:lnTo>
                    <a:lnTo>
                      <a:pt x="214" y="510"/>
                    </a:lnTo>
                    <a:lnTo>
                      <a:pt x="218" y="500"/>
                    </a:lnTo>
                    <a:lnTo>
                      <a:pt x="216" y="494"/>
                    </a:lnTo>
                    <a:lnTo>
                      <a:pt x="208" y="494"/>
                    </a:lnTo>
                    <a:lnTo>
                      <a:pt x="208" y="486"/>
                    </a:lnTo>
                    <a:lnTo>
                      <a:pt x="206" y="478"/>
                    </a:lnTo>
                    <a:lnTo>
                      <a:pt x="202" y="472"/>
                    </a:lnTo>
                    <a:lnTo>
                      <a:pt x="196" y="470"/>
                    </a:lnTo>
                    <a:lnTo>
                      <a:pt x="188" y="474"/>
                    </a:lnTo>
                    <a:lnTo>
                      <a:pt x="190" y="466"/>
                    </a:lnTo>
                    <a:lnTo>
                      <a:pt x="196" y="456"/>
                    </a:lnTo>
                    <a:lnTo>
                      <a:pt x="194" y="448"/>
                    </a:lnTo>
                    <a:lnTo>
                      <a:pt x="188" y="452"/>
                    </a:lnTo>
                    <a:lnTo>
                      <a:pt x="180" y="458"/>
                    </a:lnTo>
                    <a:lnTo>
                      <a:pt x="172" y="458"/>
                    </a:lnTo>
                    <a:lnTo>
                      <a:pt x="172" y="446"/>
                    </a:lnTo>
                    <a:lnTo>
                      <a:pt x="174" y="438"/>
                    </a:lnTo>
                    <a:lnTo>
                      <a:pt x="174" y="432"/>
                    </a:lnTo>
                    <a:lnTo>
                      <a:pt x="180" y="420"/>
                    </a:lnTo>
                    <a:lnTo>
                      <a:pt x="178" y="410"/>
                    </a:lnTo>
                    <a:lnTo>
                      <a:pt x="174" y="408"/>
                    </a:lnTo>
                    <a:lnTo>
                      <a:pt x="172" y="400"/>
                    </a:lnTo>
                    <a:lnTo>
                      <a:pt x="158" y="392"/>
                    </a:lnTo>
                    <a:lnTo>
                      <a:pt x="150" y="386"/>
                    </a:lnTo>
                    <a:lnTo>
                      <a:pt x="146" y="384"/>
                    </a:lnTo>
                    <a:lnTo>
                      <a:pt x="136" y="372"/>
                    </a:lnTo>
                    <a:lnTo>
                      <a:pt x="126" y="354"/>
                    </a:lnTo>
                    <a:lnTo>
                      <a:pt x="118" y="346"/>
                    </a:lnTo>
                    <a:lnTo>
                      <a:pt x="100" y="326"/>
                    </a:lnTo>
                    <a:lnTo>
                      <a:pt x="88" y="314"/>
                    </a:lnTo>
                    <a:lnTo>
                      <a:pt x="70" y="322"/>
                    </a:lnTo>
                    <a:lnTo>
                      <a:pt x="68" y="328"/>
                    </a:lnTo>
                    <a:lnTo>
                      <a:pt x="58" y="330"/>
                    </a:lnTo>
                    <a:lnTo>
                      <a:pt x="46" y="320"/>
                    </a:lnTo>
                    <a:lnTo>
                      <a:pt x="34" y="310"/>
                    </a:lnTo>
                    <a:lnTo>
                      <a:pt x="26" y="300"/>
                    </a:lnTo>
                    <a:lnTo>
                      <a:pt x="10" y="306"/>
                    </a:lnTo>
                    <a:lnTo>
                      <a:pt x="0" y="302"/>
                    </a:lnTo>
                    <a:lnTo>
                      <a:pt x="0" y="62"/>
                    </a:lnTo>
                    <a:lnTo>
                      <a:pt x="18" y="64"/>
                    </a:lnTo>
                    <a:lnTo>
                      <a:pt x="48" y="76"/>
                    </a:lnTo>
                    <a:lnTo>
                      <a:pt x="84" y="86"/>
                    </a:lnTo>
                    <a:lnTo>
                      <a:pt x="82" y="72"/>
                    </a:lnTo>
                    <a:lnTo>
                      <a:pt x="100" y="62"/>
                    </a:lnTo>
                    <a:lnTo>
                      <a:pt x="110" y="68"/>
                    </a:lnTo>
                    <a:lnTo>
                      <a:pt x="116" y="72"/>
                    </a:lnTo>
                    <a:lnTo>
                      <a:pt x="138" y="60"/>
                    </a:lnTo>
                    <a:lnTo>
                      <a:pt x="162" y="48"/>
                    </a:lnTo>
                    <a:lnTo>
                      <a:pt x="178" y="48"/>
                    </a:lnTo>
                    <a:lnTo>
                      <a:pt x="180" y="56"/>
                    </a:lnTo>
                    <a:lnTo>
                      <a:pt x="192" y="58"/>
                    </a:lnTo>
                    <a:lnTo>
                      <a:pt x="208" y="38"/>
                    </a:lnTo>
                    <a:lnTo>
                      <a:pt x="218" y="46"/>
                    </a:lnTo>
                    <a:lnTo>
                      <a:pt x="230" y="64"/>
                    </a:lnTo>
                    <a:lnTo>
                      <a:pt x="244" y="66"/>
                    </a:lnTo>
                    <a:lnTo>
                      <a:pt x="256" y="50"/>
                    </a:lnTo>
                    <a:lnTo>
                      <a:pt x="262" y="52"/>
                    </a:lnTo>
                    <a:lnTo>
                      <a:pt x="270" y="70"/>
                    </a:lnTo>
                    <a:lnTo>
                      <a:pt x="282" y="62"/>
                    </a:lnTo>
                    <a:lnTo>
                      <a:pt x="302" y="56"/>
                    </a:lnTo>
                    <a:lnTo>
                      <a:pt x="328" y="66"/>
                    </a:lnTo>
                    <a:lnTo>
                      <a:pt x="352" y="72"/>
                    </a:lnTo>
                    <a:lnTo>
                      <a:pt x="382" y="82"/>
                    </a:lnTo>
                    <a:lnTo>
                      <a:pt x="404" y="84"/>
                    </a:lnTo>
                    <a:lnTo>
                      <a:pt x="422" y="92"/>
                    </a:lnTo>
                    <a:lnTo>
                      <a:pt x="424" y="100"/>
                    </a:lnTo>
                    <a:lnTo>
                      <a:pt x="412" y="102"/>
                    </a:lnTo>
                    <a:lnTo>
                      <a:pt x="410" y="110"/>
                    </a:lnTo>
                    <a:lnTo>
                      <a:pt x="426" y="118"/>
                    </a:lnTo>
                    <a:lnTo>
                      <a:pt x="456" y="116"/>
                    </a:lnTo>
                    <a:lnTo>
                      <a:pt x="478" y="114"/>
                    </a:lnTo>
                    <a:lnTo>
                      <a:pt x="486" y="110"/>
                    </a:lnTo>
                    <a:lnTo>
                      <a:pt x="504" y="120"/>
                    </a:lnTo>
                    <a:lnTo>
                      <a:pt x="520" y="130"/>
                    </a:lnTo>
                    <a:lnTo>
                      <a:pt x="528" y="142"/>
                    </a:lnTo>
                    <a:lnTo>
                      <a:pt x="534" y="138"/>
                    </a:lnTo>
                    <a:lnTo>
                      <a:pt x="530" y="120"/>
                    </a:lnTo>
                    <a:lnTo>
                      <a:pt x="526" y="110"/>
                    </a:lnTo>
                    <a:lnTo>
                      <a:pt x="536" y="104"/>
                    </a:lnTo>
                    <a:lnTo>
                      <a:pt x="560" y="94"/>
                    </a:lnTo>
                    <a:lnTo>
                      <a:pt x="578" y="104"/>
                    </a:lnTo>
                    <a:lnTo>
                      <a:pt x="600" y="112"/>
                    </a:lnTo>
                    <a:lnTo>
                      <a:pt x="622" y="116"/>
                    </a:lnTo>
                    <a:lnTo>
                      <a:pt x="646" y="116"/>
                    </a:lnTo>
                    <a:lnTo>
                      <a:pt x="668" y="116"/>
                    </a:lnTo>
                    <a:lnTo>
                      <a:pt x="688" y="118"/>
                    </a:lnTo>
                    <a:lnTo>
                      <a:pt x="694" y="112"/>
                    </a:lnTo>
                    <a:lnTo>
                      <a:pt x="688" y="108"/>
                    </a:lnTo>
                    <a:lnTo>
                      <a:pt x="676" y="106"/>
                    </a:lnTo>
                    <a:lnTo>
                      <a:pt x="678" y="98"/>
                    </a:lnTo>
                    <a:lnTo>
                      <a:pt x="684" y="96"/>
                    </a:lnTo>
                    <a:lnTo>
                      <a:pt x="696" y="100"/>
                    </a:lnTo>
                    <a:lnTo>
                      <a:pt x="708" y="112"/>
                    </a:lnTo>
                    <a:lnTo>
                      <a:pt x="704" y="116"/>
                    </a:lnTo>
                    <a:lnTo>
                      <a:pt x="710" y="126"/>
                    </a:lnTo>
                    <a:lnTo>
                      <a:pt x="716" y="134"/>
                    </a:lnTo>
                    <a:lnTo>
                      <a:pt x="724" y="134"/>
                    </a:lnTo>
                    <a:lnTo>
                      <a:pt x="724" y="120"/>
                    </a:lnTo>
                    <a:lnTo>
                      <a:pt x="722" y="108"/>
                    </a:lnTo>
                    <a:lnTo>
                      <a:pt x="742" y="102"/>
                    </a:lnTo>
                    <a:lnTo>
                      <a:pt x="752" y="90"/>
                    </a:lnTo>
                    <a:lnTo>
                      <a:pt x="750" y="78"/>
                    </a:lnTo>
                    <a:lnTo>
                      <a:pt x="740" y="64"/>
                    </a:lnTo>
                    <a:lnTo>
                      <a:pt x="722" y="60"/>
                    </a:lnTo>
                    <a:lnTo>
                      <a:pt x="708" y="52"/>
                    </a:lnTo>
                    <a:lnTo>
                      <a:pt x="704" y="44"/>
                    </a:lnTo>
                    <a:lnTo>
                      <a:pt x="712" y="32"/>
                    </a:lnTo>
                    <a:lnTo>
                      <a:pt x="704" y="26"/>
                    </a:lnTo>
                    <a:lnTo>
                      <a:pt x="708" y="12"/>
                    </a:lnTo>
                    <a:lnTo>
                      <a:pt x="718" y="12"/>
                    </a:lnTo>
                    <a:lnTo>
                      <a:pt x="722" y="4"/>
                    </a:lnTo>
                    <a:lnTo>
                      <a:pt x="732" y="0"/>
                    </a:lnTo>
                    <a:lnTo>
                      <a:pt x="750" y="4"/>
                    </a:lnTo>
                    <a:lnTo>
                      <a:pt x="762" y="20"/>
                    </a:lnTo>
                    <a:lnTo>
                      <a:pt x="764" y="26"/>
                    </a:lnTo>
                    <a:lnTo>
                      <a:pt x="774" y="40"/>
                    </a:lnTo>
                    <a:lnTo>
                      <a:pt x="776" y="48"/>
                    </a:lnTo>
                    <a:lnTo>
                      <a:pt x="770" y="54"/>
                    </a:lnTo>
                    <a:lnTo>
                      <a:pt x="774" y="64"/>
                    </a:lnTo>
                    <a:lnTo>
                      <a:pt x="786" y="62"/>
                    </a:lnTo>
                    <a:lnTo>
                      <a:pt x="794" y="64"/>
                    </a:lnTo>
                    <a:lnTo>
                      <a:pt x="796" y="80"/>
                    </a:lnTo>
                    <a:lnTo>
                      <a:pt x="802" y="94"/>
                    </a:lnTo>
                    <a:lnTo>
                      <a:pt x="812" y="98"/>
                    </a:lnTo>
                    <a:lnTo>
                      <a:pt x="820" y="92"/>
                    </a:lnTo>
                    <a:lnTo>
                      <a:pt x="814" y="82"/>
                    </a:lnTo>
                    <a:lnTo>
                      <a:pt x="820" y="74"/>
                    </a:lnTo>
                    <a:lnTo>
                      <a:pt x="832" y="78"/>
                    </a:lnTo>
                    <a:lnTo>
                      <a:pt x="842" y="90"/>
                    </a:lnTo>
                    <a:lnTo>
                      <a:pt x="836" y="100"/>
                    </a:lnTo>
                    <a:lnTo>
                      <a:pt x="834" y="112"/>
                    </a:lnTo>
                    <a:lnTo>
                      <a:pt x="844" y="120"/>
                    </a:lnTo>
                    <a:lnTo>
                      <a:pt x="858" y="126"/>
                    </a:lnTo>
                    <a:lnTo>
                      <a:pt x="866" y="120"/>
                    </a:lnTo>
                    <a:lnTo>
                      <a:pt x="874" y="106"/>
                    </a:lnTo>
                    <a:lnTo>
                      <a:pt x="876" y="90"/>
                    </a:lnTo>
                    <a:lnTo>
                      <a:pt x="888" y="82"/>
                    </a:lnTo>
                    <a:lnTo>
                      <a:pt x="886" y="74"/>
                    </a:lnTo>
                    <a:lnTo>
                      <a:pt x="880" y="62"/>
                    </a:lnTo>
                    <a:lnTo>
                      <a:pt x="882" y="56"/>
                    </a:lnTo>
                    <a:lnTo>
                      <a:pt x="900" y="58"/>
                    </a:lnTo>
                    <a:lnTo>
                      <a:pt x="922" y="66"/>
                    </a:lnTo>
                    <a:lnTo>
                      <a:pt x="936" y="76"/>
                    </a:lnTo>
                    <a:lnTo>
                      <a:pt x="946" y="90"/>
                    </a:lnTo>
                    <a:lnTo>
                      <a:pt x="940" y="94"/>
                    </a:lnTo>
                    <a:lnTo>
                      <a:pt x="932" y="96"/>
                    </a:lnTo>
                    <a:lnTo>
                      <a:pt x="934" y="106"/>
                    </a:lnTo>
                    <a:lnTo>
                      <a:pt x="940" y="114"/>
                    </a:lnTo>
                    <a:lnTo>
                      <a:pt x="946" y="126"/>
                    </a:lnTo>
                    <a:lnTo>
                      <a:pt x="938" y="136"/>
                    </a:lnTo>
                    <a:lnTo>
                      <a:pt x="926" y="146"/>
                    </a:lnTo>
                    <a:lnTo>
                      <a:pt x="916" y="152"/>
                    </a:lnTo>
                    <a:lnTo>
                      <a:pt x="902" y="144"/>
                    </a:lnTo>
                    <a:lnTo>
                      <a:pt x="898" y="152"/>
                    </a:lnTo>
                    <a:lnTo>
                      <a:pt x="890" y="156"/>
                    </a:lnTo>
                    <a:lnTo>
                      <a:pt x="878" y="144"/>
                    </a:lnTo>
                    <a:lnTo>
                      <a:pt x="868" y="144"/>
                    </a:lnTo>
                    <a:lnTo>
                      <a:pt x="864" y="150"/>
                    </a:lnTo>
                    <a:lnTo>
                      <a:pt x="870" y="156"/>
                    </a:lnTo>
                    <a:lnTo>
                      <a:pt x="864" y="166"/>
                    </a:lnTo>
                    <a:lnTo>
                      <a:pt x="856" y="174"/>
                    </a:lnTo>
                    <a:lnTo>
                      <a:pt x="846" y="176"/>
                    </a:lnTo>
                    <a:lnTo>
                      <a:pt x="834" y="174"/>
                    </a:lnTo>
                    <a:lnTo>
                      <a:pt x="822" y="166"/>
                    </a:lnTo>
                    <a:lnTo>
                      <a:pt x="812" y="164"/>
                    </a:lnTo>
                    <a:lnTo>
                      <a:pt x="816" y="172"/>
                    </a:lnTo>
                    <a:lnTo>
                      <a:pt x="822" y="178"/>
                    </a:lnTo>
                    <a:lnTo>
                      <a:pt x="834" y="180"/>
                    </a:lnTo>
                    <a:lnTo>
                      <a:pt x="842" y="182"/>
                    </a:lnTo>
                    <a:lnTo>
                      <a:pt x="854" y="182"/>
                    </a:lnTo>
                    <a:lnTo>
                      <a:pt x="848" y="192"/>
                    </a:lnTo>
                    <a:lnTo>
                      <a:pt x="840" y="204"/>
                    </a:lnTo>
                    <a:lnTo>
                      <a:pt x="830" y="210"/>
                    </a:lnTo>
                    <a:lnTo>
                      <a:pt x="820" y="212"/>
                    </a:lnTo>
                    <a:lnTo>
                      <a:pt x="812" y="212"/>
                    </a:lnTo>
                    <a:lnTo>
                      <a:pt x="804" y="208"/>
                    </a:lnTo>
                    <a:lnTo>
                      <a:pt x="804" y="218"/>
                    </a:lnTo>
                    <a:lnTo>
                      <a:pt x="784" y="220"/>
                    </a:lnTo>
                    <a:lnTo>
                      <a:pt x="772" y="216"/>
                    </a:lnTo>
                    <a:lnTo>
                      <a:pt x="778" y="222"/>
                    </a:lnTo>
                    <a:lnTo>
                      <a:pt x="794" y="228"/>
                    </a:lnTo>
                    <a:lnTo>
                      <a:pt x="796" y="238"/>
                    </a:lnTo>
                    <a:lnTo>
                      <a:pt x="778" y="242"/>
                    </a:lnTo>
                    <a:lnTo>
                      <a:pt x="758" y="260"/>
                    </a:lnTo>
                    <a:lnTo>
                      <a:pt x="740" y="290"/>
                    </a:lnTo>
                    <a:lnTo>
                      <a:pt x="734" y="332"/>
                    </a:lnTo>
                    <a:lnTo>
                      <a:pt x="736" y="336"/>
                    </a:lnTo>
                    <a:lnTo>
                      <a:pt x="738" y="342"/>
                    </a:lnTo>
                    <a:lnTo>
                      <a:pt x="748" y="342"/>
                    </a:lnTo>
                    <a:lnTo>
                      <a:pt x="756" y="344"/>
                    </a:lnTo>
                    <a:lnTo>
                      <a:pt x="760" y="352"/>
                    </a:lnTo>
                    <a:lnTo>
                      <a:pt x="768" y="378"/>
                    </a:lnTo>
                    <a:lnTo>
                      <a:pt x="782" y="374"/>
                    </a:lnTo>
                    <a:lnTo>
                      <a:pt x="800" y="374"/>
                    </a:lnTo>
                    <a:lnTo>
                      <a:pt x="814" y="380"/>
                    </a:lnTo>
                    <a:lnTo>
                      <a:pt x="830" y="382"/>
                    </a:lnTo>
                    <a:lnTo>
                      <a:pt x="846" y="398"/>
                    </a:lnTo>
                    <a:lnTo>
                      <a:pt x="864" y="408"/>
                    </a:lnTo>
                    <a:lnTo>
                      <a:pt x="886" y="416"/>
                    </a:lnTo>
                    <a:lnTo>
                      <a:pt x="896" y="416"/>
                    </a:lnTo>
                    <a:lnTo>
                      <a:pt x="904" y="418"/>
                    </a:lnTo>
                    <a:lnTo>
                      <a:pt x="916" y="420"/>
                    </a:lnTo>
                    <a:lnTo>
                      <a:pt x="928" y="420"/>
                    </a:lnTo>
                    <a:lnTo>
                      <a:pt x="932" y="442"/>
                    </a:lnTo>
                    <a:lnTo>
                      <a:pt x="932" y="456"/>
                    </a:lnTo>
                    <a:lnTo>
                      <a:pt x="932" y="462"/>
                    </a:lnTo>
                    <a:lnTo>
                      <a:pt x="932" y="470"/>
                    </a:lnTo>
                    <a:lnTo>
                      <a:pt x="944" y="484"/>
                    </a:lnTo>
                    <a:lnTo>
                      <a:pt x="956" y="498"/>
                    </a:lnTo>
                    <a:lnTo>
                      <a:pt x="962" y="502"/>
                    </a:lnTo>
                    <a:lnTo>
                      <a:pt x="970" y="506"/>
                    </a:lnTo>
                    <a:lnTo>
                      <a:pt x="984" y="498"/>
                    </a:lnTo>
                    <a:lnTo>
                      <a:pt x="988" y="490"/>
                    </a:lnTo>
                    <a:lnTo>
                      <a:pt x="990" y="482"/>
                    </a:lnTo>
                    <a:lnTo>
                      <a:pt x="984" y="462"/>
                    </a:lnTo>
                    <a:lnTo>
                      <a:pt x="980" y="448"/>
                    </a:lnTo>
                    <a:lnTo>
                      <a:pt x="972" y="428"/>
                    </a:lnTo>
                    <a:lnTo>
                      <a:pt x="980" y="424"/>
                    </a:lnTo>
                    <a:lnTo>
                      <a:pt x="1002" y="418"/>
                    </a:lnTo>
                    <a:lnTo>
                      <a:pt x="1012" y="406"/>
                    </a:lnTo>
                    <a:lnTo>
                      <a:pt x="1022" y="394"/>
                    </a:lnTo>
                    <a:lnTo>
                      <a:pt x="1020" y="372"/>
                    </a:lnTo>
                    <a:lnTo>
                      <a:pt x="1010" y="354"/>
                    </a:lnTo>
                    <a:lnTo>
                      <a:pt x="998" y="346"/>
                    </a:lnTo>
                    <a:lnTo>
                      <a:pt x="988" y="340"/>
                    </a:lnTo>
                    <a:lnTo>
                      <a:pt x="990" y="334"/>
                    </a:lnTo>
                    <a:lnTo>
                      <a:pt x="996" y="328"/>
                    </a:lnTo>
                    <a:lnTo>
                      <a:pt x="1006" y="316"/>
                    </a:lnTo>
                    <a:lnTo>
                      <a:pt x="1004" y="304"/>
                    </a:lnTo>
                    <a:lnTo>
                      <a:pt x="1002" y="292"/>
                    </a:lnTo>
                    <a:lnTo>
                      <a:pt x="1006" y="274"/>
                    </a:lnTo>
                    <a:lnTo>
                      <a:pt x="996" y="264"/>
                    </a:lnTo>
                    <a:lnTo>
                      <a:pt x="1000" y="250"/>
                    </a:lnTo>
                    <a:lnTo>
                      <a:pt x="1018" y="250"/>
                    </a:lnTo>
                    <a:lnTo>
                      <a:pt x="1034" y="256"/>
                    </a:lnTo>
                    <a:lnTo>
                      <a:pt x="1044" y="258"/>
                    </a:lnTo>
                    <a:lnTo>
                      <a:pt x="1058" y="256"/>
                    </a:lnTo>
                    <a:lnTo>
                      <a:pt x="1064" y="248"/>
                    </a:lnTo>
                    <a:lnTo>
                      <a:pt x="1076" y="256"/>
                    </a:lnTo>
                    <a:lnTo>
                      <a:pt x="1090" y="266"/>
                    </a:lnTo>
                    <a:lnTo>
                      <a:pt x="1098" y="278"/>
                    </a:lnTo>
                    <a:lnTo>
                      <a:pt x="1112" y="286"/>
                    </a:lnTo>
                    <a:lnTo>
                      <a:pt x="1134" y="290"/>
                    </a:lnTo>
                    <a:lnTo>
                      <a:pt x="1130" y="300"/>
                    </a:lnTo>
                    <a:lnTo>
                      <a:pt x="1130" y="314"/>
                    </a:lnTo>
                    <a:lnTo>
                      <a:pt x="1136" y="328"/>
                    </a:lnTo>
                    <a:lnTo>
                      <a:pt x="1136" y="336"/>
                    </a:lnTo>
                    <a:lnTo>
                      <a:pt x="1148" y="338"/>
                    </a:lnTo>
                    <a:lnTo>
                      <a:pt x="1156" y="346"/>
                    </a:lnTo>
                    <a:lnTo>
                      <a:pt x="1168" y="352"/>
                    </a:lnTo>
                    <a:lnTo>
                      <a:pt x="1182" y="340"/>
                    </a:lnTo>
                    <a:lnTo>
                      <a:pt x="1196" y="328"/>
                    </a:lnTo>
                    <a:lnTo>
                      <a:pt x="1196" y="316"/>
                    </a:lnTo>
                    <a:lnTo>
                      <a:pt x="1204" y="306"/>
                    </a:lnTo>
                    <a:lnTo>
                      <a:pt x="1210" y="300"/>
                    </a:lnTo>
                    <a:lnTo>
                      <a:pt x="1218" y="312"/>
                    </a:lnTo>
                    <a:lnTo>
                      <a:pt x="1228" y="328"/>
                    </a:lnTo>
                    <a:lnTo>
                      <a:pt x="1242" y="346"/>
                    </a:lnTo>
                    <a:lnTo>
                      <a:pt x="1244" y="354"/>
                    </a:lnTo>
                    <a:lnTo>
                      <a:pt x="1254" y="360"/>
                    </a:lnTo>
                    <a:lnTo>
                      <a:pt x="1256" y="372"/>
                    </a:lnTo>
                    <a:lnTo>
                      <a:pt x="1260" y="384"/>
                    </a:lnTo>
                    <a:lnTo>
                      <a:pt x="1254" y="390"/>
                    </a:lnTo>
                    <a:lnTo>
                      <a:pt x="1256" y="398"/>
                    </a:lnTo>
                    <a:lnTo>
                      <a:pt x="1272" y="408"/>
                    </a:lnTo>
                    <a:lnTo>
                      <a:pt x="1274" y="412"/>
                    </a:lnTo>
                    <a:lnTo>
                      <a:pt x="1274" y="418"/>
                    </a:lnTo>
                    <a:lnTo>
                      <a:pt x="1284" y="422"/>
                    </a:lnTo>
                    <a:lnTo>
                      <a:pt x="1298" y="426"/>
                    </a:lnTo>
                    <a:lnTo>
                      <a:pt x="1310" y="430"/>
                    </a:lnTo>
                    <a:lnTo>
                      <a:pt x="1318" y="430"/>
                    </a:lnTo>
                    <a:lnTo>
                      <a:pt x="1314" y="438"/>
                    </a:lnTo>
                    <a:lnTo>
                      <a:pt x="1300" y="444"/>
                    </a:lnTo>
                    <a:lnTo>
                      <a:pt x="1292" y="448"/>
                    </a:lnTo>
                    <a:lnTo>
                      <a:pt x="1280" y="454"/>
                    </a:lnTo>
                    <a:lnTo>
                      <a:pt x="1282" y="456"/>
                    </a:lnTo>
                    <a:lnTo>
                      <a:pt x="1282" y="458"/>
                    </a:lnTo>
                    <a:lnTo>
                      <a:pt x="1284" y="458"/>
                    </a:lnTo>
                    <a:lnTo>
                      <a:pt x="1300" y="450"/>
                    </a:lnTo>
                    <a:lnTo>
                      <a:pt x="1314" y="444"/>
                    </a:lnTo>
                    <a:lnTo>
                      <a:pt x="1324" y="442"/>
                    </a:lnTo>
                    <a:lnTo>
                      <a:pt x="1328" y="452"/>
                    </a:lnTo>
                    <a:lnTo>
                      <a:pt x="1330" y="452"/>
                    </a:lnTo>
                    <a:lnTo>
                      <a:pt x="1336" y="452"/>
                    </a:lnTo>
                    <a:lnTo>
                      <a:pt x="1348" y="458"/>
                    </a:lnTo>
                    <a:lnTo>
                      <a:pt x="1350" y="474"/>
                    </a:lnTo>
                    <a:lnTo>
                      <a:pt x="1348" y="488"/>
                    </a:lnTo>
                    <a:lnTo>
                      <a:pt x="1340" y="496"/>
                    </a:lnTo>
                    <a:lnTo>
                      <a:pt x="1330" y="502"/>
                    </a:lnTo>
                    <a:lnTo>
                      <a:pt x="1310" y="502"/>
                    </a:lnTo>
                    <a:lnTo>
                      <a:pt x="1302" y="512"/>
                    </a:lnTo>
                    <a:lnTo>
                      <a:pt x="1286" y="524"/>
                    </a:lnTo>
                    <a:lnTo>
                      <a:pt x="1264" y="528"/>
                    </a:lnTo>
                    <a:lnTo>
                      <a:pt x="1238" y="524"/>
                    </a:lnTo>
                    <a:lnTo>
                      <a:pt x="1218" y="524"/>
                    </a:lnTo>
                    <a:lnTo>
                      <a:pt x="1190" y="526"/>
                    </a:lnTo>
                    <a:lnTo>
                      <a:pt x="1174" y="532"/>
                    </a:lnTo>
                    <a:lnTo>
                      <a:pt x="1166" y="544"/>
                    </a:lnTo>
                    <a:lnTo>
                      <a:pt x="1152" y="548"/>
                    </a:lnTo>
                    <a:lnTo>
                      <a:pt x="1138" y="560"/>
                    </a:lnTo>
                    <a:lnTo>
                      <a:pt x="1128" y="570"/>
                    </a:lnTo>
                    <a:lnTo>
                      <a:pt x="1114" y="586"/>
                    </a:lnTo>
                    <a:lnTo>
                      <a:pt x="1112" y="590"/>
                    </a:lnTo>
                    <a:lnTo>
                      <a:pt x="1110" y="592"/>
                    </a:lnTo>
                    <a:lnTo>
                      <a:pt x="1110" y="594"/>
                    </a:lnTo>
                    <a:lnTo>
                      <a:pt x="1116" y="590"/>
                    </a:lnTo>
                    <a:lnTo>
                      <a:pt x="1120" y="588"/>
                    </a:lnTo>
                    <a:lnTo>
                      <a:pt x="1134" y="572"/>
                    </a:lnTo>
                    <a:lnTo>
                      <a:pt x="1150" y="562"/>
                    </a:lnTo>
                    <a:lnTo>
                      <a:pt x="1168" y="554"/>
                    </a:lnTo>
                    <a:lnTo>
                      <a:pt x="1174" y="550"/>
                    </a:lnTo>
                    <a:lnTo>
                      <a:pt x="1184" y="546"/>
                    </a:lnTo>
                    <a:lnTo>
                      <a:pt x="1202" y="548"/>
                    </a:lnTo>
                    <a:lnTo>
                      <a:pt x="1214" y="552"/>
                    </a:lnTo>
                    <a:lnTo>
                      <a:pt x="1218" y="56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7" name="Freeform 142"/>
              <p:cNvSpPr>
                <a:spLocks noChangeAspect="1"/>
              </p:cNvSpPr>
              <p:nvPr/>
            </p:nvSpPr>
            <p:spPr bwMode="auto">
              <a:xfrm>
                <a:off x="1004" y="1111"/>
                <a:ext cx="37" cy="28"/>
              </a:xfrm>
              <a:custGeom>
                <a:avLst/>
                <a:gdLst>
                  <a:gd name="T0" fmla="*/ 6 w 38"/>
                  <a:gd name="T1" fmla="*/ 0 h 28"/>
                  <a:gd name="T2" fmla="*/ 22 w 38"/>
                  <a:gd name="T3" fmla="*/ 0 h 28"/>
                  <a:gd name="T4" fmla="*/ 36 w 38"/>
                  <a:gd name="T5" fmla="*/ 0 h 28"/>
                  <a:gd name="T6" fmla="*/ 38 w 38"/>
                  <a:gd name="T7" fmla="*/ 8 h 28"/>
                  <a:gd name="T8" fmla="*/ 34 w 38"/>
                  <a:gd name="T9" fmla="*/ 20 h 28"/>
                  <a:gd name="T10" fmla="*/ 28 w 38"/>
                  <a:gd name="T11" fmla="*/ 28 h 28"/>
                  <a:gd name="T12" fmla="*/ 22 w 38"/>
                  <a:gd name="T13" fmla="*/ 24 h 28"/>
                  <a:gd name="T14" fmla="*/ 14 w 38"/>
                  <a:gd name="T15" fmla="*/ 14 h 28"/>
                  <a:gd name="T16" fmla="*/ 6 w 38"/>
                  <a:gd name="T17" fmla="*/ 10 h 28"/>
                  <a:gd name="T18" fmla="*/ 0 w 38"/>
                  <a:gd name="T19" fmla="*/ 4 h 28"/>
                  <a:gd name="T20" fmla="*/ 6 w 38"/>
                  <a:gd name="T21" fmla="*/ 0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
                  <a:gd name="T34" fmla="*/ 0 h 28"/>
                  <a:gd name="T35" fmla="*/ 38 w 38"/>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 h="28">
                    <a:moveTo>
                      <a:pt x="6" y="0"/>
                    </a:moveTo>
                    <a:lnTo>
                      <a:pt x="22" y="0"/>
                    </a:lnTo>
                    <a:lnTo>
                      <a:pt x="36" y="0"/>
                    </a:lnTo>
                    <a:lnTo>
                      <a:pt x="38" y="8"/>
                    </a:lnTo>
                    <a:lnTo>
                      <a:pt x="34" y="20"/>
                    </a:lnTo>
                    <a:lnTo>
                      <a:pt x="28" y="28"/>
                    </a:lnTo>
                    <a:lnTo>
                      <a:pt x="22" y="24"/>
                    </a:lnTo>
                    <a:lnTo>
                      <a:pt x="14" y="14"/>
                    </a:lnTo>
                    <a:lnTo>
                      <a:pt x="6" y="10"/>
                    </a:lnTo>
                    <a:lnTo>
                      <a:pt x="0" y="4"/>
                    </a:lnTo>
                    <a:lnTo>
                      <a:pt x="6"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8" name="Freeform 143"/>
              <p:cNvSpPr>
                <a:spLocks noChangeAspect="1"/>
              </p:cNvSpPr>
              <p:nvPr/>
            </p:nvSpPr>
            <p:spPr bwMode="auto">
              <a:xfrm>
                <a:off x="754" y="986"/>
                <a:ext cx="112" cy="59"/>
              </a:xfrm>
              <a:custGeom>
                <a:avLst/>
                <a:gdLst>
                  <a:gd name="T0" fmla="*/ 0 w 112"/>
                  <a:gd name="T1" fmla="*/ 50 h 58"/>
                  <a:gd name="T2" fmla="*/ 4 w 112"/>
                  <a:gd name="T3" fmla="*/ 40 h 58"/>
                  <a:gd name="T4" fmla="*/ 16 w 112"/>
                  <a:gd name="T5" fmla="*/ 38 h 58"/>
                  <a:gd name="T6" fmla="*/ 26 w 112"/>
                  <a:gd name="T7" fmla="*/ 32 h 58"/>
                  <a:gd name="T8" fmla="*/ 36 w 112"/>
                  <a:gd name="T9" fmla="*/ 26 h 58"/>
                  <a:gd name="T10" fmla="*/ 50 w 112"/>
                  <a:gd name="T11" fmla="*/ 18 h 58"/>
                  <a:gd name="T12" fmla="*/ 58 w 112"/>
                  <a:gd name="T13" fmla="*/ 10 h 58"/>
                  <a:gd name="T14" fmla="*/ 76 w 112"/>
                  <a:gd name="T15" fmla="*/ 8 h 58"/>
                  <a:gd name="T16" fmla="*/ 86 w 112"/>
                  <a:gd name="T17" fmla="*/ 8 h 58"/>
                  <a:gd name="T18" fmla="*/ 92 w 112"/>
                  <a:gd name="T19" fmla="*/ 12 h 58"/>
                  <a:gd name="T20" fmla="*/ 96 w 112"/>
                  <a:gd name="T21" fmla="*/ 0 h 58"/>
                  <a:gd name="T22" fmla="*/ 106 w 112"/>
                  <a:gd name="T23" fmla="*/ 4 h 58"/>
                  <a:gd name="T24" fmla="*/ 112 w 112"/>
                  <a:gd name="T25" fmla="*/ 8 h 58"/>
                  <a:gd name="T26" fmla="*/ 108 w 112"/>
                  <a:gd name="T27" fmla="*/ 14 h 58"/>
                  <a:gd name="T28" fmla="*/ 100 w 112"/>
                  <a:gd name="T29" fmla="*/ 16 h 58"/>
                  <a:gd name="T30" fmla="*/ 106 w 112"/>
                  <a:gd name="T31" fmla="*/ 24 h 58"/>
                  <a:gd name="T32" fmla="*/ 104 w 112"/>
                  <a:gd name="T33" fmla="*/ 30 h 58"/>
                  <a:gd name="T34" fmla="*/ 96 w 112"/>
                  <a:gd name="T35" fmla="*/ 32 h 58"/>
                  <a:gd name="T36" fmla="*/ 90 w 112"/>
                  <a:gd name="T37" fmla="*/ 38 h 58"/>
                  <a:gd name="T38" fmla="*/ 84 w 112"/>
                  <a:gd name="T39" fmla="*/ 44 h 58"/>
                  <a:gd name="T40" fmla="*/ 74 w 112"/>
                  <a:gd name="T41" fmla="*/ 42 h 58"/>
                  <a:gd name="T42" fmla="*/ 76 w 112"/>
                  <a:gd name="T43" fmla="*/ 32 h 58"/>
                  <a:gd name="T44" fmla="*/ 72 w 112"/>
                  <a:gd name="T45" fmla="*/ 28 h 58"/>
                  <a:gd name="T46" fmla="*/ 66 w 112"/>
                  <a:gd name="T47" fmla="*/ 30 h 58"/>
                  <a:gd name="T48" fmla="*/ 64 w 112"/>
                  <a:gd name="T49" fmla="*/ 34 h 58"/>
                  <a:gd name="T50" fmla="*/ 64 w 112"/>
                  <a:gd name="T51" fmla="*/ 40 h 58"/>
                  <a:gd name="T52" fmla="*/ 60 w 112"/>
                  <a:gd name="T53" fmla="*/ 48 h 58"/>
                  <a:gd name="T54" fmla="*/ 54 w 112"/>
                  <a:gd name="T55" fmla="*/ 50 h 58"/>
                  <a:gd name="T56" fmla="*/ 48 w 112"/>
                  <a:gd name="T57" fmla="*/ 48 h 58"/>
                  <a:gd name="T58" fmla="*/ 48 w 112"/>
                  <a:gd name="T59" fmla="*/ 58 h 58"/>
                  <a:gd name="T60" fmla="*/ 34 w 112"/>
                  <a:gd name="T61" fmla="*/ 58 h 58"/>
                  <a:gd name="T62" fmla="*/ 32 w 112"/>
                  <a:gd name="T63" fmla="*/ 50 h 58"/>
                  <a:gd name="T64" fmla="*/ 24 w 112"/>
                  <a:gd name="T65" fmla="*/ 50 h 58"/>
                  <a:gd name="T66" fmla="*/ 24 w 112"/>
                  <a:gd name="T67" fmla="*/ 54 h 58"/>
                  <a:gd name="T68" fmla="*/ 8 w 112"/>
                  <a:gd name="T69" fmla="*/ 54 h 58"/>
                  <a:gd name="T70" fmla="*/ 0 w 112"/>
                  <a:gd name="T71" fmla="*/ 50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2"/>
                  <a:gd name="T109" fmla="*/ 0 h 58"/>
                  <a:gd name="T110" fmla="*/ 112 w 112"/>
                  <a:gd name="T111" fmla="*/ 58 h 5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2" h="58">
                    <a:moveTo>
                      <a:pt x="0" y="50"/>
                    </a:moveTo>
                    <a:lnTo>
                      <a:pt x="4" y="40"/>
                    </a:lnTo>
                    <a:lnTo>
                      <a:pt x="16" y="38"/>
                    </a:lnTo>
                    <a:lnTo>
                      <a:pt x="26" y="32"/>
                    </a:lnTo>
                    <a:lnTo>
                      <a:pt x="36" y="26"/>
                    </a:lnTo>
                    <a:lnTo>
                      <a:pt x="50" y="18"/>
                    </a:lnTo>
                    <a:lnTo>
                      <a:pt x="58" y="10"/>
                    </a:lnTo>
                    <a:lnTo>
                      <a:pt x="76" y="8"/>
                    </a:lnTo>
                    <a:lnTo>
                      <a:pt x="86" y="8"/>
                    </a:lnTo>
                    <a:lnTo>
                      <a:pt x="92" y="12"/>
                    </a:lnTo>
                    <a:lnTo>
                      <a:pt x="96" y="0"/>
                    </a:lnTo>
                    <a:lnTo>
                      <a:pt x="106" y="4"/>
                    </a:lnTo>
                    <a:lnTo>
                      <a:pt x="112" y="8"/>
                    </a:lnTo>
                    <a:lnTo>
                      <a:pt x="108" y="14"/>
                    </a:lnTo>
                    <a:lnTo>
                      <a:pt x="100" y="16"/>
                    </a:lnTo>
                    <a:lnTo>
                      <a:pt x="106" y="24"/>
                    </a:lnTo>
                    <a:lnTo>
                      <a:pt x="104" y="30"/>
                    </a:lnTo>
                    <a:lnTo>
                      <a:pt x="96" y="32"/>
                    </a:lnTo>
                    <a:lnTo>
                      <a:pt x="90" y="38"/>
                    </a:lnTo>
                    <a:lnTo>
                      <a:pt x="84" y="44"/>
                    </a:lnTo>
                    <a:lnTo>
                      <a:pt x="74" y="42"/>
                    </a:lnTo>
                    <a:lnTo>
                      <a:pt x="76" y="32"/>
                    </a:lnTo>
                    <a:lnTo>
                      <a:pt x="72" y="28"/>
                    </a:lnTo>
                    <a:lnTo>
                      <a:pt x="66" y="30"/>
                    </a:lnTo>
                    <a:lnTo>
                      <a:pt x="64" y="34"/>
                    </a:lnTo>
                    <a:lnTo>
                      <a:pt x="64" y="40"/>
                    </a:lnTo>
                    <a:lnTo>
                      <a:pt x="60" y="48"/>
                    </a:lnTo>
                    <a:lnTo>
                      <a:pt x="54" y="50"/>
                    </a:lnTo>
                    <a:lnTo>
                      <a:pt x="48" y="48"/>
                    </a:lnTo>
                    <a:lnTo>
                      <a:pt x="48" y="58"/>
                    </a:lnTo>
                    <a:lnTo>
                      <a:pt x="34" y="58"/>
                    </a:lnTo>
                    <a:lnTo>
                      <a:pt x="32" y="50"/>
                    </a:lnTo>
                    <a:lnTo>
                      <a:pt x="24" y="50"/>
                    </a:lnTo>
                    <a:lnTo>
                      <a:pt x="24" y="54"/>
                    </a:lnTo>
                    <a:lnTo>
                      <a:pt x="8" y="54"/>
                    </a:lnTo>
                    <a:lnTo>
                      <a:pt x="0" y="5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09" name="Freeform 144"/>
              <p:cNvSpPr>
                <a:spLocks noChangeAspect="1"/>
              </p:cNvSpPr>
              <p:nvPr/>
            </p:nvSpPr>
            <p:spPr bwMode="auto">
              <a:xfrm>
                <a:off x="807" y="1037"/>
                <a:ext cx="29" cy="21"/>
              </a:xfrm>
              <a:custGeom>
                <a:avLst/>
                <a:gdLst>
                  <a:gd name="T0" fmla="*/ 18 w 28"/>
                  <a:gd name="T1" fmla="*/ 0 h 20"/>
                  <a:gd name="T2" fmla="*/ 28 w 28"/>
                  <a:gd name="T3" fmla="*/ 2 h 20"/>
                  <a:gd name="T4" fmla="*/ 26 w 28"/>
                  <a:gd name="T5" fmla="*/ 8 h 20"/>
                  <a:gd name="T6" fmla="*/ 20 w 28"/>
                  <a:gd name="T7" fmla="*/ 18 h 20"/>
                  <a:gd name="T8" fmla="*/ 12 w 28"/>
                  <a:gd name="T9" fmla="*/ 20 h 20"/>
                  <a:gd name="T10" fmla="*/ 0 w 28"/>
                  <a:gd name="T11" fmla="*/ 16 h 20"/>
                  <a:gd name="T12" fmla="*/ 4 w 28"/>
                  <a:gd name="T13" fmla="*/ 8 h 20"/>
                  <a:gd name="T14" fmla="*/ 14 w 28"/>
                  <a:gd name="T15" fmla="*/ 2 h 20"/>
                  <a:gd name="T16" fmla="*/ 18 w 28"/>
                  <a:gd name="T17" fmla="*/ 0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
                  <a:gd name="T28" fmla="*/ 0 h 20"/>
                  <a:gd name="T29" fmla="*/ 28 w 28"/>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 h="20">
                    <a:moveTo>
                      <a:pt x="18" y="0"/>
                    </a:moveTo>
                    <a:lnTo>
                      <a:pt x="28" y="2"/>
                    </a:lnTo>
                    <a:lnTo>
                      <a:pt x="26" y="8"/>
                    </a:lnTo>
                    <a:lnTo>
                      <a:pt x="20" y="18"/>
                    </a:lnTo>
                    <a:lnTo>
                      <a:pt x="12" y="20"/>
                    </a:lnTo>
                    <a:lnTo>
                      <a:pt x="0" y="16"/>
                    </a:lnTo>
                    <a:lnTo>
                      <a:pt x="4" y="8"/>
                    </a:lnTo>
                    <a:lnTo>
                      <a:pt x="14" y="2"/>
                    </a:lnTo>
                    <a:lnTo>
                      <a:pt x="1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0" name="Freeform 145"/>
              <p:cNvSpPr>
                <a:spLocks noChangeAspect="1"/>
              </p:cNvSpPr>
              <p:nvPr/>
            </p:nvSpPr>
            <p:spPr bwMode="auto">
              <a:xfrm>
                <a:off x="905" y="972"/>
                <a:ext cx="55" cy="26"/>
              </a:xfrm>
              <a:custGeom>
                <a:avLst/>
                <a:gdLst>
                  <a:gd name="T0" fmla="*/ 0 w 56"/>
                  <a:gd name="T1" fmla="*/ 6 h 26"/>
                  <a:gd name="T2" fmla="*/ 14 w 56"/>
                  <a:gd name="T3" fmla="*/ 0 h 26"/>
                  <a:gd name="T4" fmla="*/ 32 w 56"/>
                  <a:gd name="T5" fmla="*/ 0 h 26"/>
                  <a:gd name="T6" fmla="*/ 54 w 56"/>
                  <a:gd name="T7" fmla="*/ 0 h 26"/>
                  <a:gd name="T8" fmla="*/ 56 w 56"/>
                  <a:gd name="T9" fmla="*/ 6 h 26"/>
                  <a:gd name="T10" fmla="*/ 44 w 56"/>
                  <a:gd name="T11" fmla="*/ 8 h 26"/>
                  <a:gd name="T12" fmla="*/ 40 w 56"/>
                  <a:gd name="T13" fmla="*/ 12 h 26"/>
                  <a:gd name="T14" fmla="*/ 50 w 56"/>
                  <a:gd name="T15" fmla="*/ 12 h 26"/>
                  <a:gd name="T16" fmla="*/ 50 w 56"/>
                  <a:gd name="T17" fmla="*/ 18 h 26"/>
                  <a:gd name="T18" fmla="*/ 44 w 56"/>
                  <a:gd name="T19" fmla="*/ 24 h 26"/>
                  <a:gd name="T20" fmla="*/ 32 w 56"/>
                  <a:gd name="T21" fmla="*/ 24 h 26"/>
                  <a:gd name="T22" fmla="*/ 22 w 56"/>
                  <a:gd name="T23" fmla="*/ 24 h 26"/>
                  <a:gd name="T24" fmla="*/ 16 w 56"/>
                  <a:gd name="T25" fmla="*/ 26 h 26"/>
                  <a:gd name="T26" fmla="*/ 4 w 56"/>
                  <a:gd name="T27" fmla="*/ 20 h 26"/>
                  <a:gd name="T28" fmla="*/ 0 w 56"/>
                  <a:gd name="T29" fmla="*/ 6 h 2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6"/>
                  <a:gd name="T46" fmla="*/ 0 h 26"/>
                  <a:gd name="T47" fmla="*/ 56 w 56"/>
                  <a:gd name="T48" fmla="*/ 26 h 2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6" h="26">
                    <a:moveTo>
                      <a:pt x="0" y="6"/>
                    </a:moveTo>
                    <a:lnTo>
                      <a:pt x="14" y="0"/>
                    </a:lnTo>
                    <a:lnTo>
                      <a:pt x="32" y="0"/>
                    </a:lnTo>
                    <a:lnTo>
                      <a:pt x="54" y="0"/>
                    </a:lnTo>
                    <a:lnTo>
                      <a:pt x="56" y="6"/>
                    </a:lnTo>
                    <a:lnTo>
                      <a:pt x="44" y="8"/>
                    </a:lnTo>
                    <a:lnTo>
                      <a:pt x="40" y="12"/>
                    </a:lnTo>
                    <a:lnTo>
                      <a:pt x="50" y="12"/>
                    </a:lnTo>
                    <a:lnTo>
                      <a:pt x="50" y="18"/>
                    </a:lnTo>
                    <a:lnTo>
                      <a:pt x="44" y="24"/>
                    </a:lnTo>
                    <a:lnTo>
                      <a:pt x="32" y="24"/>
                    </a:lnTo>
                    <a:lnTo>
                      <a:pt x="22" y="24"/>
                    </a:lnTo>
                    <a:lnTo>
                      <a:pt x="16" y="26"/>
                    </a:lnTo>
                    <a:lnTo>
                      <a:pt x="4" y="20"/>
                    </a:lnTo>
                    <a:lnTo>
                      <a:pt x="0" y="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1" name="Freeform 146"/>
              <p:cNvSpPr>
                <a:spLocks noChangeAspect="1"/>
              </p:cNvSpPr>
              <p:nvPr/>
            </p:nvSpPr>
            <p:spPr bwMode="auto">
              <a:xfrm>
                <a:off x="905" y="947"/>
                <a:ext cx="63" cy="18"/>
              </a:xfrm>
              <a:custGeom>
                <a:avLst/>
                <a:gdLst>
                  <a:gd name="T0" fmla="*/ 8 w 64"/>
                  <a:gd name="T1" fmla="*/ 12 h 18"/>
                  <a:gd name="T2" fmla="*/ 24 w 64"/>
                  <a:gd name="T3" fmla="*/ 6 h 18"/>
                  <a:gd name="T4" fmla="*/ 42 w 64"/>
                  <a:gd name="T5" fmla="*/ 0 h 18"/>
                  <a:gd name="T6" fmla="*/ 56 w 64"/>
                  <a:gd name="T7" fmla="*/ 2 h 18"/>
                  <a:gd name="T8" fmla="*/ 64 w 64"/>
                  <a:gd name="T9" fmla="*/ 8 h 18"/>
                  <a:gd name="T10" fmla="*/ 62 w 64"/>
                  <a:gd name="T11" fmla="*/ 14 h 18"/>
                  <a:gd name="T12" fmla="*/ 52 w 64"/>
                  <a:gd name="T13" fmla="*/ 16 h 18"/>
                  <a:gd name="T14" fmla="*/ 34 w 64"/>
                  <a:gd name="T15" fmla="*/ 16 h 18"/>
                  <a:gd name="T16" fmla="*/ 14 w 64"/>
                  <a:gd name="T17" fmla="*/ 18 h 18"/>
                  <a:gd name="T18" fmla="*/ 0 w 64"/>
                  <a:gd name="T19" fmla="*/ 18 h 18"/>
                  <a:gd name="T20" fmla="*/ 8 w 64"/>
                  <a:gd name="T21" fmla="*/ 12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
                  <a:gd name="T34" fmla="*/ 0 h 18"/>
                  <a:gd name="T35" fmla="*/ 64 w 6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 h="18">
                    <a:moveTo>
                      <a:pt x="8" y="12"/>
                    </a:moveTo>
                    <a:lnTo>
                      <a:pt x="24" y="6"/>
                    </a:lnTo>
                    <a:lnTo>
                      <a:pt x="42" y="0"/>
                    </a:lnTo>
                    <a:lnTo>
                      <a:pt x="56" y="2"/>
                    </a:lnTo>
                    <a:lnTo>
                      <a:pt x="64" y="8"/>
                    </a:lnTo>
                    <a:lnTo>
                      <a:pt x="62" y="14"/>
                    </a:lnTo>
                    <a:lnTo>
                      <a:pt x="52" y="16"/>
                    </a:lnTo>
                    <a:lnTo>
                      <a:pt x="34" y="16"/>
                    </a:lnTo>
                    <a:lnTo>
                      <a:pt x="14" y="18"/>
                    </a:lnTo>
                    <a:lnTo>
                      <a:pt x="0" y="18"/>
                    </a:lnTo>
                    <a:lnTo>
                      <a:pt x="8" y="1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2" name="Freeform 147"/>
              <p:cNvSpPr>
                <a:spLocks noChangeAspect="1"/>
              </p:cNvSpPr>
              <p:nvPr/>
            </p:nvSpPr>
            <p:spPr bwMode="auto">
              <a:xfrm>
                <a:off x="1074" y="1108"/>
                <a:ext cx="96" cy="78"/>
              </a:xfrm>
              <a:custGeom>
                <a:avLst/>
                <a:gdLst>
                  <a:gd name="T0" fmla="*/ 62 w 96"/>
                  <a:gd name="T1" fmla="*/ 78 h 78"/>
                  <a:gd name="T2" fmla="*/ 50 w 96"/>
                  <a:gd name="T3" fmla="*/ 66 h 78"/>
                  <a:gd name="T4" fmla="*/ 34 w 96"/>
                  <a:gd name="T5" fmla="*/ 56 h 78"/>
                  <a:gd name="T6" fmla="*/ 26 w 96"/>
                  <a:gd name="T7" fmla="*/ 48 h 78"/>
                  <a:gd name="T8" fmla="*/ 10 w 96"/>
                  <a:gd name="T9" fmla="*/ 46 h 78"/>
                  <a:gd name="T10" fmla="*/ 2 w 96"/>
                  <a:gd name="T11" fmla="*/ 40 h 78"/>
                  <a:gd name="T12" fmla="*/ 0 w 96"/>
                  <a:gd name="T13" fmla="*/ 32 h 78"/>
                  <a:gd name="T14" fmla="*/ 4 w 96"/>
                  <a:gd name="T15" fmla="*/ 22 h 78"/>
                  <a:gd name="T16" fmla="*/ 12 w 96"/>
                  <a:gd name="T17" fmla="*/ 24 h 78"/>
                  <a:gd name="T18" fmla="*/ 18 w 96"/>
                  <a:gd name="T19" fmla="*/ 32 h 78"/>
                  <a:gd name="T20" fmla="*/ 28 w 96"/>
                  <a:gd name="T21" fmla="*/ 30 h 78"/>
                  <a:gd name="T22" fmla="*/ 38 w 96"/>
                  <a:gd name="T23" fmla="*/ 24 h 78"/>
                  <a:gd name="T24" fmla="*/ 34 w 96"/>
                  <a:gd name="T25" fmla="*/ 18 h 78"/>
                  <a:gd name="T26" fmla="*/ 20 w 96"/>
                  <a:gd name="T27" fmla="*/ 12 h 78"/>
                  <a:gd name="T28" fmla="*/ 32 w 96"/>
                  <a:gd name="T29" fmla="*/ 2 h 78"/>
                  <a:gd name="T30" fmla="*/ 46 w 96"/>
                  <a:gd name="T31" fmla="*/ 0 h 78"/>
                  <a:gd name="T32" fmla="*/ 50 w 96"/>
                  <a:gd name="T33" fmla="*/ 4 h 78"/>
                  <a:gd name="T34" fmla="*/ 58 w 96"/>
                  <a:gd name="T35" fmla="*/ 4 h 78"/>
                  <a:gd name="T36" fmla="*/ 66 w 96"/>
                  <a:gd name="T37" fmla="*/ 0 h 78"/>
                  <a:gd name="T38" fmla="*/ 92 w 96"/>
                  <a:gd name="T39" fmla="*/ 2 h 78"/>
                  <a:gd name="T40" fmla="*/ 86 w 96"/>
                  <a:gd name="T41" fmla="*/ 6 h 78"/>
                  <a:gd name="T42" fmla="*/ 78 w 96"/>
                  <a:gd name="T43" fmla="*/ 14 h 78"/>
                  <a:gd name="T44" fmla="*/ 68 w 96"/>
                  <a:gd name="T45" fmla="*/ 20 h 78"/>
                  <a:gd name="T46" fmla="*/ 64 w 96"/>
                  <a:gd name="T47" fmla="*/ 26 h 78"/>
                  <a:gd name="T48" fmla="*/ 74 w 96"/>
                  <a:gd name="T49" fmla="*/ 26 h 78"/>
                  <a:gd name="T50" fmla="*/ 80 w 96"/>
                  <a:gd name="T51" fmla="*/ 26 h 78"/>
                  <a:gd name="T52" fmla="*/ 86 w 96"/>
                  <a:gd name="T53" fmla="*/ 34 h 78"/>
                  <a:gd name="T54" fmla="*/ 94 w 96"/>
                  <a:gd name="T55" fmla="*/ 28 h 78"/>
                  <a:gd name="T56" fmla="*/ 96 w 96"/>
                  <a:gd name="T57" fmla="*/ 38 h 78"/>
                  <a:gd name="T58" fmla="*/ 92 w 96"/>
                  <a:gd name="T59" fmla="*/ 54 h 78"/>
                  <a:gd name="T60" fmla="*/ 84 w 96"/>
                  <a:gd name="T61" fmla="*/ 66 h 78"/>
                  <a:gd name="T62" fmla="*/ 78 w 96"/>
                  <a:gd name="T63" fmla="*/ 68 h 78"/>
                  <a:gd name="T64" fmla="*/ 70 w 96"/>
                  <a:gd name="T65" fmla="*/ 64 h 78"/>
                  <a:gd name="T66" fmla="*/ 68 w 96"/>
                  <a:gd name="T67" fmla="*/ 68 h 78"/>
                  <a:gd name="T68" fmla="*/ 62 w 96"/>
                  <a:gd name="T69" fmla="*/ 78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6"/>
                  <a:gd name="T106" fmla="*/ 0 h 78"/>
                  <a:gd name="T107" fmla="*/ 96 w 9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6" h="78">
                    <a:moveTo>
                      <a:pt x="62" y="78"/>
                    </a:moveTo>
                    <a:lnTo>
                      <a:pt x="50" y="66"/>
                    </a:lnTo>
                    <a:lnTo>
                      <a:pt x="34" y="56"/>
                    </a:lnTo>
                    <a:lnTo>
                      <a:pt x="26" y="48"/>
                    </a:lnTo>
                    <a:lnTo>
                      <a:pt x="10" y="46"/>
                    </a:lnTo>
                    <a:lnTo>
                      <a:pt x="2" y="40"/>
                    </a:lnTo>
                    <a:lnTo>
                      <a:pt x="0" y="32"/>
                    </a:lnTo>
                    <a:lnTo>
                      <a:pt x="4" y="22"/>
                    </a:lnTo>
                    <a:lnTo>
                      <a:pt x="12" y="24"/>
                    </a:lnTo>
                    <a:lnTo>
                      <a:pt x="18" y="32"/>
                    </a:lnTo>
                    <a:lnTo>
                      <a:pt x="28" y="30"/>
                    </a:lnTo>
                    <a:lnTo>
                      <a:pt x="38" y="24"/>
                    </a:lnTo>
                    <a:lnTo>
                      <a:pt x="34" y="18"/>
                    </a:lnTo>
                    <a:lnTo>
                      <a:pt x="20" y="12"/>
                    </a:lnTo>
                    <a:lnTo>
                      <a:pt x="32" y="2"/>
                    </a:lnTo>
                    <a:lnTo>
                      <a:pt x="46" y="0"/>
                    </a:lnTo>
                    <a:lnTo>
                      <a:pt x="50" y="4"/>
                    </a:lnTo>
                    <a:lnTo>
                      <a:pt x="58" y="4"/>
                    </a:lnTo>
                    <a:lnTo>
                      <a:pt x="66" y="0"/>
                    </a:lnTo>
                    <a:lnTo>
                      <a:pt x="92" y="2"/>
                    </a:lnTo>
                    <a:lnTo>
                      <a:pt x="86" y="6"/>
                    </a:lnTo>
                    <a:lnTo>
                      <a:pt x="78" y="14"/>
                    </a:lnTo>
                    <a:lnTo>
                      <a:pt x="68" y="20"/>
                    </a:lnTo>
                    <a:lnTo>
                      <a:pt x="64" y="26"/>
                    </a:lnTo>
                    <a:lnTo>
                      <a:pt x="74" y="26"/>
                    </a:lnTo>
                    <a:lnTo>
                      <a:pt x="80" y="26"/>
                    </a:lnTo>
                    <a:lnTo>
                      <a:pt x="86" y="34"/>
                    </a:lnTo>
                    <a:lnTo>
                      <a:pt x="94" y="28"/>
                    </a:lnTo>
                    <a:lnTo>
                      <a:pt x="96" y="38"/>
                    </a:lnTo>
                    <a:lnTo>
                      <a:pt x="92" y="54"/>
                    </a:lnTo>
                    <a:lnTo>
                      <a:pt x="84" y="66"/>
                    </a:lnTo>
                    <a:lnTo>
                      <a:pt x="78" y="68"/>
                    </a:lnTo>
                    <a:lnTo>
                      <a:pt x="70" y="64"/>
                    </a:lnTo>
                    <a:lnTo>
                      <a:pt x="68" y="68"/>
                    </a:lnTo>
                    <a:lnTo>
                      <a:pt x="62" y="7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3" name="Freeform 148"/>
              <p:cNvSpPr>
                <a:spLocks noChangeAspect="1"/>
              </p:cNvSpPr>
              <p:nvPr/>
            </p:nvSpPr>
            <p:spPr bwMode="auto">
              <a:xfrm>
                <a:off x="1170" y="1046"/>
                <a:ext cx="46" cy="34"/>
              </a:xfrm>
              <a:custGeom>
                <a:avLst/>
                <a:gdLst>
                  <a:gd name="T0" fmla="*/ 46 w 46"/>
                  <a:gd name="T1" fmla="*/ 34 h 34"/>
                  <a:gd name="T2" fmla="*/ 28 w 46"/>
                  <a:gd name="T3" fmla="*/ 32 h 34"/>
                  <a:gd name="T4" fmla="*/ 12 w 46"/>
                  <a:gd name="T5" fmla="*/ 30 h 34"/>
                  <a:gd name="T6" fmla="*/ 0 w 46"/>
                  <a:gd name="T7" fmla="*/ 22 h 34"/>
                  <a:gd name="T8" fmla="*/ 8 w 46"/>
                  <a:gd name="T9" fmla="*/ 12 h 34"/>
                  <a:gd name="T10" fmla="*/ 18 w 46"/>
                  <a:gd name="T11" fmla="*/ 6 h 34"/>
                  <a:gd name="T12" fmla="*/ 26 w 46"/>
                  <a:gd name="T13" fmla="*/ 0 h 34"/>
                  <a:gd name="T14" fmla="*/ 34 w 46"/>
                  <a:gd name="T15" fmla="*/ 6 h 34"/>
                  <a:gd name="T16" fmla="*/ 44 w 46"/>
                  <a:gd name="T17" fmla="*/ 14 h 34"/>
                  <a:gd name="T18" fmla="*/ 46 w 46"/>
                  <a:gd name="T19" fmla="*/ 22 h 34"/>
                  <a:gd name="T20" fmla="*/ 46 w 46"/>
                  <a:gd name="T21" fmla="*/ 34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6"/>
                  <a:gd name="T34" fmla="*/ 0 h 34"/>
                  <a:gd name="T35" fmla="*/ 46 w 46"/>
                  <a:gd name="T36" fmla="*/ 34 h 3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6" h="34">
                    <a:moveTo>
                      <a:pt x="46" y="34"/>
                    </a:moveTo>
                    <a:lnTo>
                      <a:pt x="28" y="32"/>
                    </a:lnTo>
                    <a:lnTo>
                      <a:pt x="12" y="30"/>
                    </a:lnTo>
                    <a:lnTo>
                      <a:pt x="0" y="22"/>
                    </a:lnTo>
                    <a:lnTo>
                      <a:pt x="8" y="12"/>
                    </a:lnTo>
                    <a:lnTo>
                      <a:pt x="18" y="6"/>
                    </a:lnTo>
                    <a:lnTo>
                      <a:pt x="26" y="0"/>
                    </a:lnTo>
                    <a:lnTo>
                      <a:pt x="34" y="6"/>
                    </a:lnTo>
                    <a:lnTo>
                      <a:pt x="44" y="14"/>
                    </a:lnTo>
                    <a:lnTo>
                      <a:pt x="46" y="22"/>
                    </a:lnTo>
                    <a:lnTo>
                      <a:pt x="46" y="34"/>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4" name="Freeform 149"/>
              <p:cNvSpPr>
                <a:spLocks noChangeAspect="1"/>
              </p:cNvSpPr>
              <p:nvPr/>
            </p:nvSpPr>
            <p:spPr bwMode="auto">
              <a:xfrm>
                <a:off x="1142" y="946"/>
                <a:ext cx="54" cy="31"/>
              </a:xfrm>
              <a:custGeom>
                <a:avLst/>
                <a:gdLst>
                  <a:gd name="T0" fmla="*/ 4 w 54"/>
                  <a:gd name="T1" fmla="*/ 0 h 32"/>
                  <a:gd name="T2" fmla="*/ 22 w 54"/>
                  <a:gd name="T3" fmla="*/ 4 h 32"/>
                  <a:gd name="T4" fmla="*/ 36 w 54"/>
                  <a:gd name="T5" fmla="*/ 10 h 32"/>
                  <a:gd name="T6" fmla="*/ 48 w 54"/>
                  <a:gd name="T7" fmla="*/ 14 h 32"/>
                  <a:gd name="T8" fmla="*/ 54 w 54"/>
                  <a:gd name="T9" fmla="*/ 20 h 32"/>
                  <a:gd name="T10" fmla="*/ 48 w 54"/>
                  <a:gd name="T11" fmla="*/ 30 h 32"/>
                  <a:gd name="T12" fmla="*/ 36 w 54"/>
                  <a:gd name="T13" fmla="*/ 32 h 32"/>
                  <a:gd name="T14" fmla="*/ 20 w 54"/>
                  <a:gd name="T15" fmla="*/ 32 h 32"/>
                  <a:gd name="T16" fmla="*/ 16 w 54"/>
                  <a:gd name="T17" fmla="*/ 22 h 32"/>
                  <a:gd name="T18" fmla="*/ 6 w 54"/>
                  <a:gd name="T19" fmla="*/ 18 h 32"/>
                  <a:gd name="T20" fmla="*/ 0 w 54"/>
                  <a:gd name="T21" fmla="*/ 12 h 32"/>
                  <a:gd name="T22" fmla="*/ 0 w 54"/>
                  <a:gd name="T23" fmla="*/ 4 h 32"/>
                  <a:gd name="T24" fmla="*/ 4 w 54"/>
                  <a:gd name="T25" fmla="*/ 0 h 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4"/>
                  <a:gd name="T40" fmla="*/ 0 h 32"/>
                  <a:gd name="T41" fmla="*/ 54 w 54"/>
                  <a:gd name="T42" fmla="*/ 32 h 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4" h="32">
                    <a:moveTo>
                      <a:pt x="4" y="0"/>
                    </a:moveTo>
                    <a:lnTo>
                      <a:pt x="22" y="4"/>
                    </a:lnTo>
                    <a:lnTo>
                      <a:pt x="36" y="10"/>
                    </a:lnTo>
                    <a:lnTo>
                      <a:pt x="48" y="14"/>
                    </a:lnTo>
                    <a:lnTo>
                      <a:pt x="54" y="20"/>
                    </a:lnTo>
                    <a:lnTo>
                      <a:pt x="48" y="30"/>
                    </a:lnTo>
                    <a:lnTo>
                      <a:pt x="36" y="32"/>
                    </a:lnTo>
                    <a:lnTo>
                      <a:pt x="20" y="32"/>
                    </a:lnTo>
                    <a:lnTo>
                      <a:pt x="16" y="22"/>
                    </a:lnTo>
                    <a:lnTo>
                      <a:pt x="6" y="18"/>
                    </a:lnTo>
                    <a:lnTo>
                      <a:pt x="0" y="12"/>
                    </a:lnTo>
                    <a:lnTo>
                      <a:pt x="0" y="4"/>
                    </a:lnTo>
                    <a:lnTo>
                      <a:pt x="4"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5" name="Freeform 150"/>
              <p:cNvSpPr>
                <a:spLocks noChangeAspect="1"/>
              </p:cNvSpPr>
              <p:nvPr/>
            </p:nvSpPr>
            <p:spPr bwMode="auto">
              <a:xfrm>
                <a:off x="1167" y="853"/>
                <a:ext cx="181" cy="115"/>
              </a:xfrm>
              <a:custGeom>
                <a:avLst/>
                <a:gdLst>
                  <a:gd name="T0" fmla="*/ 116 w 182"/>
                  <a:gd name="T1" fmla="*/ 110 h 116"/>
                  <a:gd name="T2" fmla="*/ 102 w 182"/>
                  <a:gd name="T3" fmla="*/ 104 h 116"/>
                  <a:gd name="T4" fmla="*/ 96 w 182"/>
                  <a:gd name="T5" fmla="*/ 112 h 116"/>
                  <a:gd name="T6" fmla="*/ 66 w 182"/>
                  <a:gd name="T7" fmla="*/ 110 h 116"/>
                  <a:gd name="T8" fmla="*/ 78 w 182"/>
                  <a:gd name="T9" fmla="*/ 102 h 116"/>
                  <a:gd name="T10" fmla="*/ 62 w 182"/>
                  <a:gd name="T11" fmla="*/ 96 h 116"/>
                  <a:gd name="T12" fmla="*/ 40 w 182"/>
                  <a:gd name="T13" fmla="*/ 86 h 116"/>
                  <a:gd name="T14" fmla="*/ 70 w 182"/>
                  <a:gd name="T15" fmla="*/ 82 h 116"/>
                  <a:gd name="T16" fmla="*/ 96 w 182"/>
                  <a:gd name="T17" fmla="*/ 80 h 116"/>
                  <a:gd name="T18" fmla="*/ 78 w 182"/>
                  <a:gd name="T19" fmla="*/ 72 h 116"/>
                  <a:gd name="T20" fmla="*/ 50 w 182"/>
                  <a:gd name="T21" fmla="*/ 74 h 116"/>
                  <a:gd name="T22" fmla="*/ 24 w 182"/>
                  <a:gd name="T23" fmla="*/ 74 h 116"/>
                  <a:gd name="T24" fmla="*/ 0 w 182"/>
                  <a:gd name="T25" fmla="*/ 44 h 116"/>
                  <a:gd name="T26" fmla="*/ 14 w 182"/>
                  <a:gd name="T27" fmla="*/ 48 h 116"/>
                  <a:gd name="T28" fmla="*/ 36 w 182"/>
                  <a:gd name="T29" fmla="*/ 42 h 116"/>
                  <a:gd name="T30" fmla="*/ 16 w 182"/>
                  <a:gd name="T31" fmla="*/ 38 h 116"/>
                  <a:gd name="T32" fmla="*/ 24 w 182"/>
                  <a:gd name="T33" fmla="*/ 28 h 116"/>
                  <a:gd name="T34" fmla="*/ 42 w 182"/>
                  <a:gd name="T35" fmla="*/ 26 h 116"/>
                  <a:gd name="T36" fmla="*/ 24 w 182"/>
                  <a:gd name="T37" fmla="*/ 18 h 116"/>
                  <a:gd name="T38" fmla="*/ 34 w 182"/>
                  <a:gd name="T39" fmla="*/ 10 h 116"/>
                  <a:gd name="T40" fmla="*/ 58 w 182"/>
                  <a:gd name="T41" fmla="*/ 10 h 116"/>
                  <a:gd name="T42" fmla="*/ 42 w 182"/>
                  <a:gd name="T43" fmla="*/ 4 h 116"/>
                  <a:gd name="T44" fmla="*/ 70 w 182"/>
                  <a:gd name="T45" fmla="*/ 2 h 116"/>
                  <a:gd name="T46" fmla="*/ 118 w 182"/>
                  <a:gd name="T47" fmla="*/ 34 h 116"/>
                  <a:gd name="T48" fmla="*/ 126 w 182"/>
                  <a:gd name="T49" fmla="*/ 48 h 116"/>
                  <a:gd name="T50" fmla="*/ 138 w 182"/>
                  <a:gd name="T51" fmla="*/ 34 h 116"/>
                  <a:gd name="T52" fmla="*/ 142 w 182"/>
                  <a:gd name="T53" fmla="*/ 46 h 116"/>
                  <a:gd name="T54" fmla="*/ 152 w 182"/>
                  <a:gd name="T55" fmla="*/ 58 h 116"/>
                  <a:gd name="T56" fmla="*/ 164 w 182"/>
                  <a:gd name="T57" fmla="*/ 66 h 116"/>
                  <a:gd name="T58" fmla="*/ 176 w 182"/>
                  <a:gd name="T59" fmla="*/ 68 h 116"/>
                  <a:gd name="T60" fmla="*/ 178 w 182"/>
                  <a:gd name="T61" fmla="*/ 80 h 116"/>
                  <a:gd name="T62" fmla="*/ 162 w 182"/>
                  <a:gd name="T63" fmla="*/ 82 h 116"/>
                  <a:gd name="T64" fmla="*/ 140 w 182"/>
                  <a:gd name="T65" fmla="*/ 98 h 116"/>
                  <a:gd name="T66" fmla="*/ 144 w 182"/>
                  <a:gd name="T67" fmla="*/ 82 h 116"/>
                  <a:gd name="T68" fmla="*/ 134 w 182"/>
                  <a:gd name="T69" fmla="*/ 92 h 116"/>
                  <a:gd name="T70" fmla="*/ 136 w 182"/>
                  <a:gd name="T71" fmla="*/ 102 h 116"/>
                  <a:gd name="T72" fmla="*/ 136 w 182"/>
                  <a:gd name="T73" fmla="*/ 108 h 116"/>
                  <a:gd name="T74" fmla="*/ 128 w 182"/>
                  <a:gd name="T75" fmla="*/ 106 h 116"/>
                  <a:gd name="T76" fmla="*/ 124 w 182"/>
                  <a:gd name="T77" fmla="*/ 116 h 11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82"/>
                  <a:gd name="T118" fmla="*/ 0 h 116"/>
                  <a:gd name="T119" fmla="*/ 182 w 182"/>
                  <a:gd name="T120" fmla="*/ 116 h 11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82" h="116">
                    <a:moveTo>
                      <a:pt x="124" y="116"/>
                    </a:moveTo>
                    <a:lnTo>
                      <a:pt x="116" y="110"/>
                    </a:lnTo>
                    <a:lnTo>
                      <a:pt x="108" y="100"/>
                    </a:lnTo>
                    <a:lnTo>
                      <a:pt x="102" y="104"/>
                    </a:lnTo>
                    <a:lnTo>
                      <a:pt x="104" y="110"/>
                    </a:lnTo>
                    <a:lnTo>
                      <a:pt x="96" y="112"/>
                    </a:lnTo>
                    <a:lnTo>
                      <a:pt x="84" y="116"/>
                    </a:lnTo>
                    <a:lnTo>
                      <a:pt x="66" y="110"/>
                    </a:lnTo>
                    <a:lnTo>
                      <a:pt x="64" y="100"/>
                    </a:lnTo>
                    <a:lnTo>
                      <a:pt x="78" y="102"/>
                    </a:lnTo>
                    <a:lnTo>
                      <a:pt x="76" y="98"/>
                    </a:lnTo>
                    <a:lnTo>
                      <a:pt x="62" y="96"/>
                    </a:lnTo>
                    <a:lnTo>
                      <a:pt x="56" y="98"/>
                    </a:lnTo>
                    <a:lnTo>
                      <a:pt x="40" y="86"/>
                    </a:lnTo>
                    <a:lnTo>
                      <a:pt x="52" y="82"/>
                    </a:lnTo>
                    <a:lnTo>
                      <a:pt x="70" y="82"/>
                    </a:lnTo>
                    <a:lnTo>
                      <a:pt x="84" y="82"/>
                    </a:lnTo>
                    <a:lnTo>
                      <a:pt x="96" y="80"/>
                    </a:lnTo>
                    <a:lnTo>
                      <a:pt x="90" y="74"/>
                    </a:lnTo>
                    <a:lnTo>
                      <a:pt x="78" y="72"/>
                    </a:lnTo>
                    <a:lnTo>
                      <a:pt x="62" y="72"/>
                    </a:lnTo>
                    <a:lnTo>
                      <a:pt x="50" y="74"/>
                    </a:lnTo>
                    <a:lnTo>
                      <a:pt x="34" y="72"/>
                    </a:lnTo>
                    <a:lnTo>
                      <a:pt x="24" y="74"/>
                    </a:lnTo>
                    <a:lnTo>
                      <a:pt x="6" y="54"/>
                    </a:lnTo>
                    <a:lnTo>
                      <a:pt x="0" y="44"/>
                    </a:lnTo>
                    <a:lnTo>
                      <a:pt x="8" y="44"/>
                    </a:lnTo>
                    <a:lnTo>
                      <a:pt x="14" y="48"/>
                    </a:lnTo>
                    <a:lnTo>
                      <a:pt x="30" y="50"/>
                    </a:lnTo>
                    <a:lnTo>
                      <a:pt x="36" y="42"/>
                    </a:lnTo>
                    <a:lnTo>
                      <a:pt x="24" y="40"/>
                    </a:lnTo>
                    <a:lnTo>
                      <a:pt x="16" y="38"/>
                    </a:lnTo>
                    <a:lnTo>
                      <a:pt x="14" y="28"/>
                    </a:lnTo>
                    <a:lnTo>
                      <a:pt x="24" y="28"/>
                    </a:lnTo>
                    <a:lnTo>
                      <a:pt x="36" y="30"/>
                    </a:lnTo>
                    <a:lnTo>
                      <a:pt x="42" y="26"/>
                    </a:lnTo>
                    <a:lnTo>
                      <a:pt x="34" y="22"/>
                    </a:lnTo>
                    <a:lnTo>
                      <a:pt x="24" y="18"/>
                    </a:lnTo>
                    <a:lnTo>
                      <a:pt x="26" y="10"/>
                    </a:lnTo>
                    <a:lnTo>
                      <a:pt x="34" y="10"/>
                    </a:lnTo>
                    <a:lnTo>
                      <a:pt x="42" y="12"/>
                    </a:lnTo>
                    <a:lnTo>
                      <a:pt x="58" y="10"/>
                    </a:lnTo>
                    <a:lnTo>
                      <a:pt x="56" y="6"/>
                    </a:lnTo>
                    <a:lnTo>
                      <a:pt x="42" y="4"/>
                    </a:lnTo>
                    <a:lnTo>
                      <a:pt x="46" y="0"/>
                    </a:lnTo>
                    <a:lnTo>
                      <a:pt x="70" y="2"/>
                    </a:lnTo>
                    <a:lnTo>
                      <a:pt x="98" y="30"/>
                    </a:lnTo>
                    <a:lnTo>
                      <a:pt x="118" y="34"/>
                    </a:lnTo>
                    <a:lnTo>
                      <a:pt x="118" y="42"/>
                    </a:lnTo>
                    <a:lnTo>
                      <a:pt x="126" y="48"/>
                    </a:lnTo>
                    <a:lnTo>
                      <a:pt x="130" y="38"/>
                    </a:lnTo>
                    <a:lnTo>
                      <a:pt x="138" y="34"/>
                    </a:lnTo>
                    <a:lnTo>
                      <a:pt x="144" y="36"/>
                    </a:lnTo>
                    <a:lnTo>
                      <a:pt x="142" y="46"/>
                    </a:lnTo>
                    <a:lnTo>
                      <a:pt x="150" y="52"/>
                    </a:lnTo>
                    <a:lnTo>
                      <a:pt x="152" y="58"/>
                    </a:lnTo>
                    <a:lnTo>
                      <a:pt x="150" y="68"/>
                    </a:lnTo>
                    <a:lnTo>
                      <a:pt x="164" y="66"/>
                    </a:lnTo>
                    <a:lnTo>
                      <a:pt x="172" y="68"/>
                    </a:lnTo>
                    <a:lnTo>
                      <a:pt x="176" y="68"/>
                    </a:lnTo>
                    <a:lnTo>
                      <a:pt x="182" y="74"/>
                    </a:lnTo>
                    <a:lnTo>
                      <a:pt x="178" y="80"/>
                    </a:lnTo>
                    <a:lnTo>
                      <a:pt x="172" y="84"/>
                    </a:lnTo>
                    <a:lnTo>
                      <a:pt x="162" y="82"/>
                    </a:lnTo>
                    <a:lnTo>
                      <a:pt x="156" y="84"/>
                    </a:lnTo>
                    <a:lnTo>
                      <a:pt x="140" y="98"/>
                    </a:lnTo>
                    <a:lnTo>
                      <a:pt x="140" y="92"/>
                    </a:lnTo>
                    <a:lnTo>
                      <a:pt x="144" y="82"/>
                    </a:lnTo>
                    <a:lnTo>
                      <a:pt x="138" y="82"/>
                    </a:lnTo>
                    <a:lnTo>
                      <a:pt x="134" y="92"/>
                    </a:lnTo>
                    <a:lnTo>
                      <a:pt x="134" y="96"/>
                    </a:lnTo>
                    <a:lnTo>
                      <a:pt x="136" y="102"/>
                    </a:lnTo>
                    <a:lnTo>
                      <a:pt x="136" y="106"/>
                    </a:lnTo>
                    <a:lnTo>
                      <a:pt x="136" y="108"/>
                    </a:lnTo>
                    <a:lnTo>
                      <a:pt x="134" y="110"/>
                    </a:lnTo>
                    <a:lnTo>
                      <a:pt x="128" y="106"/>
                    </a:lnTo>
                    <a:lnTo>
                      <a:pt x="126" y="104"/>
                    </a:lnTo>
                    <a:lnTo>
                      <a:pt x="124" y="11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6" name="Freeform 151"/>
              <p:cNvSpPr>
                <a:spLocks noChangeAspect="1"/>
              </p:cNvSpPr>
              <p:nvPr/>
            </p:nvSpPr>
            <p:spPr bwMode="auto">
              <a:xfrm>
                <a:off x="1108" y="897"/>
                <a:ext cx="26" cy="16"/>
              </a:xfrm>
              <a:custGeom>
                <a:avLst/>
                <a:gdLst>
                  <a:gd name="T0" fmla="*/ 8 w 26"/>
                  <a:gd name="T1" fmla="*/ 0 h 16"/>
                  <a:gd name="T2" fmla="*/ 18 w 26"/>
                  <a:gd name="T3" fmla="*/ 0 h 16"/>
                  <a:gd name="T4" fmla="*/ 26 w 26"/>
                  <a:gd name="T5" fmla="*/ 6 h 16"/>
                  <a:gd name="T6" fmla="*/ 26 w 26"/>
                  <a:gd name="T7" fmla="*/ 16 h 16"/>
                  <a:gd name="T8" fmla="*/ 18 w 26"/>
                  <a:gd name="T9" fmla="*/ 16 h 16"/>
                  <a:gd name="T10" fmla="*/ 14 w 26"/>
                  <a:gd name="T11" fmla="*/ 12 h 16"/>
                  <a:gd name="T12" fmla="*/ 4 w 26"/>
                  <a:gd name="T13" fmla="*/ 12 h 16"/>
                  <a:gd name="T14" fmla="*/ 0 w 26"/>
                  <a:gd name="T15" fmla="*/ 4 h 16"/>
                  <a:gd name="T16" fmla="*/ 8 w 26"/>
                  <a:gd name="T17" fmla="*/ 0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16"/>
                  <a:gd name="T29" fmla="*/ 26 w 26"/>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16">
                    <a:moveTo>
                      <a:pt x="8" y="0"/>
                    </a:moveTo>
                    <a:lnTo>
                      <a:pt x="18" y="0"/>
                    </a:lnTo>
                    <a:lnTo>
                      <a:pt x="26" y="6"/>
                    </a:lnTo>
                    <a:lnTo>
                      <a:pt x="26" y="16"/>
                    </a:lnTo>
                    <a:lnTo>
                      <a:pt x="18" y="16"/>
                    </a:lnTo>
                    <a:lnTo>
                      <a:pt x="14" y="12"/>
                    </a:lnTo>
                    <a:lnTo>
                      <a:pt x="4" y="12"/>
                    </a:lnTo>
                    <a:lnTo>
                      <a:pt x="0" y="4"/>
                    </a:lnTo>
                    <a:lnTo>
                      <a:pt x="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7" name="Freeform 152"/>
              <p:cNvSpPr>
                <a:spLocks noChangeAspect="1"/>
              </p:cNvSpPr>
              <p:nvPr/>
            </p:nvSpPr>
            <p:spPr bwMode="auto">
              <a:xfrm>
                <a:off x="1420" y="1113"/>
                <a:ext cx="70" cy="28"/>
              </a:xfrm>
              <a:custGeom>
                <a:avLst/>
                <a:gdLst>
                  <a:gd name="T0" fmla="*/ 4 w 70"/>
                  <a:gd name="T1" fmla="*/ 0 h 28"/>
                  <a:gd name="T2" fmla="*/ 22 w 70"/>
                  <a:gd name="T3" fmla="*/ 0 h 28"/>
                  <a:gd name="T4" fmla="*/ 42 w 70"/>
                  <a:gd name="T5" fmla="*/ 2 h 28"/>
                  <a:gd name="T6" fmla="*/ 62 w 70"/>
                  <a:gd name="T7" fmla="*/ 12 h 28"/>
                  <a:gd name="T8" fmla="*/ 70 w 70"/>
                  <a:gd name="T9" fmla="*/ 22 h 28"/>
                  <a:gd name="T10" fmla="*/ 60 w 70"/>
                  <a:gd name="T11" fmla="*/ 24 h 28"/>
                  <a:gd name="T12" fmla="*/ 46 w 70"/>
                  <a:gd name="T13" fmla="*/ 24 h 28"/>
                  <a:gd name="T14" fmla="*/ 32 w 70"/>
                  <a:gd name="T15" fmla="*/ 24 h 28"/>
                  <a:gd name="T16" fmla="*/ 26 w 70"/>
                  <a:gd name="T17" fmla="*/ 28 h 28"/>
                  <a:gd name="T18" fmla="*/ 14 w 70"/>
                  <a:gd name="T19" fmla="*/ 26 h 28"/>
                  <a:gd name="T20" fmla="*/ 10 w 70"/>
                  <a:gd name="T21" fmla="*/ 16 h 28"/>
                  <a:gd name="T22" fmla="*/ 0 w 70"/>
                  <a:gd name="T23" fmla="*/ 10 h 28"/>
                  <a:gd name="T24" fmla="*/ 0 w 70"/>
                  <a:gd name="T25" fmla="*/ 0 h 28"/>
                  <a:gd name="T26" fmla="*/ 4 w 70"/>
                  <a:gd name="T27" fmla="*/ 0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0"/>
                  <a:gd name="T43" fmla="*/ 0 h 28"/>
                  <a:gd name="T44" fmla="*/ 70 w 70"/>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0" h="28">
                    <a:moveTo>
                      <a:pt x="4" y="0"/>
                    </a:moveTo>
                    <a:lnTo>
                      <a:pt x="22" y="0"/>
                    </a:lnTo>
                    <a:lnTo>
                      <a:pt x="42" y="2"/>
                    </a:lnTo>
                    <a:lnTo>
                      <a:pt x="62" y="12"/>
                    </a:lnTo>
                    <a:lnTo>
                      <a:pt x="70" y="22"/>
                    </a:lnTo>
                    <a:lnTo>
                      <a:pt x="60" y="24"/>
                    </a:lnTo>
                    <a:lnTo>
                      <a:pt x="46" y="24"/>
                    </a:lnTo>
                    <a:lnTo>
                      <a:pt x="32" y="24"/>
                    </a:lnTo>
                    <a:lnTo>
                      <a:pt x="26" y="28"/>
                    </a:lnTo>
                    <a:lnTo>
                      <a:pt x="14" y="26"/>
                    </a:lnTo>
                    <a:lnTo>
                      <a:pt x="10" y="16"/>
                    </a:lnTo>
                    <a:lnTo>
                      <a:pt x="0" y="10"/>
                    </a:lnTo>
                    <a:lnTo>
                      <a:pt x="0" y="0"/>
                    </a:lnTo>
                    <a:lnTo>
                      <a:pt x="4"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8" name="Freeform 153"/>
              <p:cNvSpPr>
                <a:spLocks noChangeAspect="1"/>
              </p:cNvSpPr>
              <p:nvPr/>
            </p:nvSpPr>
            <p:spPr bwMode="auto">
              <a:xfrm>
                <a:off x="1474" y="1269"/>
                <a:ext cx="36" cy="29"/>
              </a:xfrm>
              <a:custGeom>
                <a:avLst/>
                <a:gdLst>
                  <a:gd name="T0" fmla="*/ 36 w 36"/>
                  <a:gd name="T1" fmla="*/ 4 h 30"/>
                  <a:gd name="T2" fmla="*/ 36 w 36"/>
                  <a:gd name="T3" fmla="*/ 10 h 30"/>
                  <a:gd name="T4" fmla="*/ 34 w 36"/>
                  <a:gd name="T5" fmla="*/ 20 h 30"/>
                  <a:gd name="T6" fmla="*/ 26 w 36"/>
                  <a:gd name="T7" fmla="*/ 26 h 30"/>
                  <a:gd name="T8" fmla="*/ 14 w 36"/>
                  <a:gd name="T9" fmla="*/ 30 h 30"/>
                  <a:gd name="T10" fmla="*/ 0 w 36"/>
                  <a:gd name="T11" fmla="*/ 26 h 30"/>
                  <a:gd name="T12" fmla="*/ 2 w 36"/>
                  <a:gd name="T13" fmla="*/ 12 h 30"/>
                  <a:gd name="T14" fmla="*/ 6 w 36"/>
                  <a:gd name="T15" fmla="*/ 4 h 30"/>
                  <a:gd name="T16" fmla="*/ 12 w 36"/>
                  <a:gd name="T17" fmla="*/ 2 h 30"/>
                  <a:gd name="T18" fmla="*/ 24 w 36"/>
                  <a:gd name="T19" fmla="*/ 0 h 30"/>
                  <a:gd name="T20" fmla="*/ 36 w 36"/>
                  <a:gd name="T21" fmla="*/ 4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
                  <a:gd name="T34" fmla="*/ 0 h 30"/>
                  <a:gd name="T35" fmla="*/ 36 w 36"/>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 h="30">
                    <a:moveTo>
                      <a:pt x="36" y="4"/>
                    </a:moveTo>
                    <a:lnTo>
                      <a:pt x="36" y="10"/>
                    </a:lnTo>
                    <a:lnTo>
                      <a:pt x="34" y="20"/>
                    </a:lnTo>
                    <a:lnTo>
                      <a:pt x="26" y="26"/>
                    </a:lnTo>
                    <a:lnTo>
                      <a:pt x="14" y="30"/>
                    </a:lnTo>
                    <a:lnTo>
                      <a:pt x="0" y="26"/>
                    </a:lnTo>
                    <a:lnTo>
                      <a:pt x="2" y="12"/>
                    </a:lnTo>
                    <a:lnTo>
                      <a:pt x="6" y="4"/>
                    </a:lnTo>
                    <a:lnTo>
                      <a:pt x="12" y="2"/>
                    </a:lnTo>
                    <a:lnTo>
                      <a:pt x="24" y="0"/>
                    </a:lnTo>
                    <a:lnTo>
                      <a:pt x="36" y="4"/>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19" name="Freeform 154"/>
              <p:cNvSpPr>
                <a:spLocks noChangeAspect="1"/>
              </p:cNvSpPr>
              <p:nvPr/>
            </p:nvSpPr>
            <p:spPr bwMode="auto">
              <a:xfrm>
                <a:off x="1316" y="1334"/>
                <a:ext cx="109" cy="72"/>
              </a:xfrm>
              <a:custGeom>
                <a:avLst/>
                <a:gdLst>
                  <a:gd name="T0" fmla="*/ 18 w 110"/>
                  <a:gd name="T1" fmla="*/ 16 h 70"/>
                  <a:gd name="T2" fmla="*/ 18 w 110"/>
                  <a:gd name="T3" fmla="*/ 6 h 70"/>
                  <a:gd name="T4" fmla="*/ 28 w 110"/>
                  <a:gd name="T5" fmla="*/ 0 h 70"/>
                  <a:gd name="T6" fmla="*/ 40 w 110"/>
                  <a:gd name="T7" fmla="*/ 0 h 70"/>
                  <a:gd name="T8" fmla="*/ 40 w 110"/>
                  <a:gd name="T9" fmla="*/ 8 h 70"/>
                  <a:gd name="T10" fmla="*/ 42 w 110"/>
                  <a:gd name="T11" fmla="*/ 12 h 70"/>
                  <a:gd name="T12" fmla="*/ 52 w 110"/>
                  <a:gd name="T13" fmla="*/ 14 h 70"/>
                  <a:gd name="T14" fmla="*/ 54 w 110"/>
                  <a:gd name="T15" fmla="*/ 16 h 70"/>
                  <a:gd name="T16" fmla="*/ 56 w 110"/>
                  <a:gd name="T17" fmla="*/ 20 h 70"/>
                  <a:gd name="T18" fmla="*/ 62 w 110"/>
                  <a:gd name="T19" fmla="*/ 22 h 70"/>
                  <a:gd name="T20" fmla="*/ 70 w 110"/>
                  <a:gd name="T21" fmla="*/ 30 h 70"/>
                  <a:gd name="T22" fmla="*/ 84 w 110"/>
                  <a:gd name="T23" fmla="*/ 32 h 70"/>
                  <a:gd name="T24" fmla="*/ 86 w 110"/>
                  <a:gd name="T25" fmla="*/ 38 h 70"/>
                  <a:gd name="T26" fmla="*/ 88 w 110"/>
                  <a:gd name="T27" fmla="*/ 46 h 70"/>
                  <a:gd name="T28" fmla="*/ 98 w 110"/>
                  <a:gd name="T29" fmla="*/ 46 h 70"/>
                  <a:gd name="T30" fmla="*/ 108 w 110"/>
                  <a:gd name="T31" fmla="*/ 48 h 70"/>
                  <a:gd name="T32" fmla="*/ 110 w 110"/>
                  <a:gd name="T33" fmla="*/ 52 h 70"/>
                  <a:gd name="T34" fmla="*/ 110 w 110"/>
                  <a:gd name="T35" fmla="*/ 56 h 70"/>
                  <a:gd name="T36" fmla="*/ 108 w 110"/>
                  <a:gd name="T37" fmla="*/ 56 h 70"/>
                  <a:gd name="T38" fmla="*/ 106 w 110"/>
                  <a:gd name="T39" fmla="*/ 60 h 70"/>
                  <a:gd name="T40" fmla="*/ 102 w 110"/>
                  <a:gd name="T41" fmla="*/ 60 h 70"/>
                  <a:gd name="T42" fmla="*/ 100 w 110"/>
                  <a:gd name="T43" fmla="*/ 62 h 70"/>
                  <a:gd name="T44" fmla="*/ 90 w 110"/>
                  <a:gd name="T45" fmla="*/ 60 h 70"/>
                  <a:gd name="T46" fmla="*/ 84 w 110"/>
                  <a:gd name="T47" fmla="*/ 58 h 70"/>
                  <a:gd name="T48" fmla="*/ 76 w 110"/>
                  <a:gd name="T49" fmla="*/ 52 h 70"/>
                  <a:gd name="T50" fmla="*/ 68 w 110"/>
                  <a:gd name="T51" fmla="*/ 46 h 70"/>
                  <a:gd name="T52" fmla="*/ 64 w 110"/>
                  <a:gd name="T53" fmla="*/ 42 h 70"/>
                  <a:gd name="T54" fmla="*/ 60 w 110"/>
                  <a:gd name="T55" fmla="*/ 44 h 70"/>
                  <a:gd name="T56" fmla="*/ 58 w 110"/>
                  <a:gd name="T57" fmla="*/ 48 h 70"/>
                  <a:gd name="T58" fmla="*/ 52 w 110"/>
                  <a:gd name="T59" fmla="*/ 56 h 70"/>
                  <a:gd name="T60" fmla="*/ 40 w 110"/>
                  <a:gd name="T61" fmla="*/ 68 h 70"/>
                  <a:gd name="T62" fmla="*/ 24 w 110"/>
                  <a:gd name="T63" fmla="*/ 70 h 70"/>
                  <a:gd name="T64" fmla="*/ 26 w 110"/>
                  <a:gd name="T65" fmla="*/ 56 h 70"/>
                  <a:gd name="T66" fmla="*/ 14 w 110"/>
                  <a:gd name="T67" fmla="*/ 56 h 70"/>
                  <a:gd name="T68" fmla="*/ 10 w 110"/>
                  <a:gd name="T69" fmla="*/ 56 h 70"/>
                  <a:gd name="T70" fmla="*/ 6 w 110"/>
                  <a:gd name="T71" fmla="*/ 62 h 70"/>
                  <a:gd name="T72" fmla="*/ 0 w 110"/>
                  <a:gd name="T73" fmla="*/ 56 h 70"/>
                  <a:gd name="T74" fmla="*/ 6 w 110"/>
                  <a:gd name="T75" fmla="*/ 48 h 70"/>
                  <a:gd name="T76" fmla="*/ 16 w 110"/>
                  <a:gd name="T77" fmla="*/ 38 h 70"/>
                  <a:gd name="T78" fmla="*/ 16 w 110"/>
                  <a:gd name="T79" fmla="*/ 26 h 70"/>
                  <a:gd name="T80" fmla="*/ 18 w 110"/>
                  <a:gd name="T81" fmla="*/ 22 h 70"/>
                  <a:gd name="T82" fmla="*/ 18 w 110"/>
                  <a:gd name="T83" fmla="*/ 16 h 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0"/>
                  <a:gd name="T127" fmla="*/ 0 h 70"/>
                  <a:gd name="T128" fmla="*/ 110 w 110"/>
                  <a:gd name="T129" fmla="*/ 70 h 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0" h="70">
                    <a:moveTo>
                      <a:pt x="18" y="16"/>
                    </a:moveTo>
                    <a:lnTo>
                      <a:pt x="18" y="6"/>
                    </a:lnTo>
                    <a:lnTo>
                      <a:pt x="28" y="0"/>
                    </a:lnTo>
                    <a:lnTo>
                      <a:pt x="40" y="0"/>
                    </a:lnTo>
                    <a:lnTo>
                      <a:pt x="40" y="8"/>
                    </a:lnTo>
                    <a:lnTo>
                      <a:pt x="42" y="12"/>
                    </a:lnTo>
                    <a:lnTo>
                      <a:pt x="52" y="14"/>
                    </a:lnTo>
                    <a:lnTo>
                      <a:pt x="54" y="16"/>
                    </a:lnTo>
                    <a:lnTo>
                      <a:pt x="56" y="20"/>
                    </a:lnTo>
                    <a:lnTo>
                      <a:pt x="62" y="22"/>
                    </a:lnTo>
                    <a:lnTo>
                      <a:pt x="70" y="30"/>
                    </a:lnTo>
                    <a:lnTo>
                      <a:pt x="84" y="32"/>
                    </a:lnTo>
                    <a:lnTo>
                      <a:pt x="86" y="38"/>
                    </a:lnTo>
                    <a:lnTo>
                      <a:pt x="88" y="46"/>
                    </a:lnTo>
                    <a:lnTo>
                      <a:pt x="98" y="46"/>
                    </a:lnTo>
                    <a:lnTo>
                      <a:pt x="108" y="48"/>
                    </a:lnTo>
                    <a:lnTo>
                      <a:pt x="110" y="52"/>
                    </a:lnTo>
                    <a:lnTo>
                      <a:pt x="110" y="56"/>
                    </a:lnTo>
                    <a:lnTo>
                      <a:pt x="108" y="56"/>
                    </a:lnTo>
                    <a:lnTo>
                      <a:pt x="106" y="60"/>
                    </a:lnTo>
                    <a:lnTo>
                      <a:pt x="102" y="60"/>
                    </a:lnTo>
                    <a:lnTo>
                      <a:pt x="100" y="62"/>
                    </a:lnTo>
                    <a:lnTo>
                      <a:pt x="90" y="60"/>
                    </a:lnTo>
                    <a:lnTo>
                      <a:pt x="84" y="58"/>
                    </a:lnTo>
                    <a:lnTo>
                      <a:pt x="76" y="52"/>
                    </a:lnTo>
                    <a:lnTo>
                      <a:pt x="68" y="46"/>
                    </a:lnTo>
                    <a:lnTo>
                      <a:pt x="64" y="42"/>
                    </a:lnTo>
                    <a:lnTo>
                      <a:pt x="60" y="44"/>
                    </a:lnTo>
                    <a:lnTo>
                      <a:pt x="58" y="48"/>
                    </a:lnTo>
                    <a:lnTo>
                      <a:pt x="52" y="56"/>
                    </a:lnTo>
                    <a:lnTo>
                      <a:pt x="40" y="68"/>
                    </a:lnTo>
                    <a:lnTo>
                      <a:pt x="24" y="70"/>
                    </a:lnTo>
                    <a:lnTo>
                      <a:pt x="26" y="56"/>
                    </a:lnTo>
                    <a:lnTo>
                      <a:pt x="14" y="56"/>
                    </a:lnTo>
                    <a:lnTo>
                      <a:pt x="10" y="56"/>
                    </a:lnTo>
                    <a:lnTo>
                      <a:pt x="6" y="62"/>
                    </a:lnTo>
                    <a:lnTo>
                      <a:pt x="0" y="56"/>
                    </a:lnTo>
                    <a:lnTo>
                      <a:pt x="6" y="48"/>
                    </a:lnTo>
                    <a:lnTo>
                      <a:pt x="16" y="38"/>
                    </a:lnTo>
                    <a:lnTo>
                      <a:pt x="16" y="26"/>
                    </a:lnTo>
                    <a:lnTo>
                      <a:pt x="18" y="22"/>
                    </a:lnTo>
                    <a:lnTo>
                      <a:pt x="18" y="1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0" name="Freeform 155"/>
              <p:cNvSpPr>
                <a:spLocks noChangeAspect="1"/>
              </p:cNvSpPr>
              <p:nvPr/>
            </p:nvSpPr>
            <p:spPr bwMode="auto">
              <a:xfrm>
                <a:off x="1124" y="1227"/>
                <a:ext cx="68" cy="36"/>
              </a:xfrm>
              <a:custGeom>
                <a:avLst/>
                <a:gdLst>
                  <a:gd name="T0" fmla="*/ 6 w 68"/>
                  <a:gd name="T1" fmla="*/ 26 h 36"/>
                  <a:gd name="T2" fmla="*/ 0 w 68"/>
                  <a:gd name="T3" fmla="*/ 24 h 36"/>
                  <a:gd name="T4" fmla="*/ 10 w 68"/>
                  <a:gd name="T5" fmla="*/ 16 h 36"/>
                  <a:gd name="T6" fmla="*/ 18 w 68"/>
                  <a:gd name="T7" fmla="*/ 10 h 36"/>
                  <a:gd name="T8" fmla="*/ 20 w 68"/>
                  <a:gd name="T9" fmla="*/ 0 h 36"/>
                  <a:gd name="T10" fmla="*/ 28 w 68"/>
                  <a:gd name="T11" fmla="*/ 2 h 36"/>
                  <a:gd name="T12" fmla="*/ 38 w 68"/>
                  <a:gd name="T13" fmla="*/ 6 h 36"/>
                  <a:gd name="T14" fmla="*/ 48 w 68"/>
                  <a:gd name="T15" fmla="*/ 14 h 36"/>
                  <a:gd name="T16" fmla="*/ 60 w 68"/>
                  <a:gd name="T17" fmla="*/ 18 h 36"/>
                  <a:gd name="T18" fmla="*/ 66 w 68"/>
                  <a:gd name="T19" fmla="*/ 24 h 36"/>
                  <a:gd name="T20" fmla="*/ 68 w 68"/>
                  <a:gd name="T21" fmla="*/ 32 h 36"/>
                  <a:gd name="T22" fmla="*/ 64 w 68"/>
                  <a:gd name="T23" fmla="*/ 34 h 36"/>
                  <a:gd name="T24" fmla="*/ 56 w 68"/>
                  <a:gd name="T25" fmla="*/ 36 h 36"/>
                  <a:gd name="T26" fmla="*/ 44 w 68"/>
                  <a:gd name="T27" fmla="*/ 36 h 36"/>
                  <a:gd name="T28" fmla="*/ 28 w 68"/>
                  <a:gd name="T29" fmla="*/ 34 h 36"/>
                  <a:gd name="T30" fmla="*/ 18 w 68"/>
                  <a:gd name="T31" fmla="*/ 30 h 36"/>
                  <a:gd name="T32" fmla="*/ 6 w 68"/>
                  <a:gd name="T33" fmla="*/ 26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8"/>
                  <a:gd name="T52" fmla="*/ 0 h 36"/>
                  <a:gd name="T53" fmla="*/ 68 w 68"/>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8" h="36">
                    <a:moveTo>
                      <a:pt x="6" y="26"/>
                    </a:moveTo>
                    <a:lnTo>
                      <a:pt x="0" y="24"/>
                    </a:lnTo>
                    <a:lnTo>
                      <a:pt x="10" y="16"/>
                    </a:lnTo>
                    <a:lnTo>
                      <a:pt x="18" y="10"/>
                    </a:lnTo>
                    <a:lnTo>
                      <a:pt x="20" y="0"/>
                    </a:lnTo>
                    <a:lnTo>
                      <a:pt x="28" y="2"/>
                    </a:lnTo>
                    <a:lnTo>
                      <a:pt x="38" y="6"/>
                    </a:lnTo>
                    <a:lnTo>
                      <a:pt x="48" y="14"/>
                    </a:lnTo>
                    <a:lnTo>
                      <a:pt x="60" y="18"/>
                    </a:lnTo>
                    <a:lnTo>
                      <a:pt x="66" y="24"/>
                    </a:lnTo>
                    <a:lnTo>
                      <a:pt x="68" y="32"/>
                    </a:lnTo>
                    <a:lnTo>
                      <a:pt x="64" y="34"/>
                    </a:lnTo>
                    <a:lnTo>
                      <a:pt x="56" y="36"/>
                    </a:lnTo>
                    <a:lnTo>
                      <a:pt x="44" y="36"/>
                    </a:lnTo>
                    <a:lnTo>
                      <a:pt x="28" y="34"/>
                    </a:lnTo>
                    <a:lnTo>
                      <a:pt x="18" y="30"/>
                    </a:lnTo>
                    <a:lnTo>
                      <a:pt x="6" y="2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1" name="Freeform 156"/>
              <p:cNvSpPr>
                <a:spLocks noChangeAspect="1"/>
              </p:cNvSpPr>
              <p:nvPr/>
            </p:nvSpPr>
            <p:spPr bwMode="auto">
              <a:xfrm>
                <a:off x="1274" y="1108"/>
                <a:ext cx="460" cy="328"/>
              </a:xfrm>
              <a:custGeom>
                <a:avLst/>
                <a:gdLst>
                  <a:gd name="T0" fmla="*/ 148 w 460"/>
                  <a:gd name="T1" fmla="*/ 30 h 328"/>
                  <a:gd name="T2" fmla="*/ 154 w 460"/>
                  <a:gd name="T3" fmla="*/ 52 h 328"/>
                  <a:gd name="T4" fmla="*/ 184 w 460"/>
                  <a:gd name="T5" fmla="*/ 36 h 328"/>
                  <a:gd name="T6" fmla="*/ 238 w 460"/>
                  <a:gd name="T7" fmla="*/ 44 h 328"/>
                  <a:gd name="T8" fmla="*/ 250 w 460"/>
                  <a:gd name="T9" fmla="*/ 54 h 328"/>
                  <a:gd name="T10" fmla="*/ 258 w 460"/>
                  <a:gd name="T11" fmla="*/ 58 h 328"/>
                  <a:gd name="T12" fmla="*/ 280 w 460"/>
                  <a:gd name="T13" fmla="*/ 68 h 328"/>
                  <a:gd name="T14" fmla="*/ 284 w 460"/>
                  <a:gd name="T15" fmla="*/ 86 h 328"/>
                  <a:gd name="T16" fmla="*/ 306 w 460"/>
                  <a:gd name="T17" fmla="*/ 90 h 328"/>
                  <a:gd name="T18" fmla="*/ 332 w 460"/>
                  <a:gd name="T19" fmla="*/ 92 h 328"/>
                  <a:gd name="T20" fmla="*/ 324 w 460"/>
                  <a:gd name="T21" fmla="*/ 108 h 328"/>
                  <a:gd name="T22" fmla="*/ 360 w 460"/>
                  <a:gd name="T23" fmla="*/ 116 h 328"/>
                  <a:gd name="T24" fmla="*/ 342 w 460"/>
                  <a:gd name="T25" fmla="*/ 122 h 328"/>
                  <a:gd name="T26" fmla="*/ 368 w 460"/>
                  <a:gd name="T27" fmla="*/ 134 h 328"/>
                  <a:gd name="T28" fmla="*/ 346 w 460"/>
                  <a:gd name="T29" fmla="*/ 136 h 328"/>
                  <a:gd name="T30" fmla="*/ 346 w 460"/>
                  <a:gd name="T31" fmla="*/ 150 h 328"/>
                  <a:gd name="T32" fmla="*/ 382 w 460"/>
                  <a:gd name="T33" fmla="*/ 160 h 328"/>
                  <a:gd name="T34" fmla="*/ 404 w 460"/>
                  <a:gd name="T35" fmla="*/ 174 h 328"/>
                  <a:gd name="T36" fmla="*/ 434 w 460"/>
                  <a:gd name="T37" fmla="*/ 190 h 328"/>
                  <a:gd name="T38" fmla="*/ 460 w 460"/>
                  <a:gd name="T39" fmla="*/ 208 h 328"/>
                  <a:gd name="T40" fmla="*/ 434 w 460"/>
                  <a:gd name="T41" fmla="*/ 216 h 328"/>
                  <a:gd name="T42" fmla="*/ 420 w 460"/>
                  <a:gd name="T43" fmla="*/ 240 h 328"/>
                  <a:gd name="T44" fmla="*/ 386 w 460"/>
                  <a:gd name="T45" fmla="*/ 222 h 328"/>
                  <a:gd name="T46" fmla="*/ 358 w 460"/>
                  <a:gd name="T47" fmla="*/ 230 h 328"/>
                  <a:gd name="T48" fmla="*/ 408 w 460"/>
                  <a:gd name="T49" fmla="*/ 284 h 328"/>
                  <a:gd name="T50" fmla="*/ 394 w 460"/>
                  <a:gd name="T51" fmla="*/ 290 h 328"/>
                  <a:gd name="T52" fmla="*/ 356 w 460"/>
                  <a:gd name="T53" fmla="*/ 290 h 328"/>
                  <a:gd name="T54" fmla="*/ 366 w 460"/>
                  <a:gd name="T55" fmla="*/ 306 h 328"/>
                  <a:gd name="T56" fmla="*/ 354 w 460"/>
                  <a:gd name="T57" fmla="*/ 322 h 328"/>
                  <a:gd name="T58" fmla="*/ 310 w 460"/>
                  <a:gd name="T59" fmla="*/ 314 h 328"/>
                  <a:gd name="T60" fmla="*/ 288 w 460"/>
                  <a:gd name="T61" fmla="*/ 280 h 328"/>
                  <a:gd name="T62" fmla="*/ 256 w 460"/>
                  <a:gd name="T63" fmla="*/ 258 h 328"/>
                  <a:gd name="T64" fmla="*/ 238 w 460"/>
                  <a:gd name="T65" fmla="*/ 260 h 328"/>
                  <a:gd name="T66" fmla="*/ 208 w 460"/>
                  <a:gd name="T67" fmla="*/ 270 h 328"/>
                  <a:gd name="T68" fmla="*/ 202 w 460"/>
                  <a:gd name="T69" fmla="*/ 236 h 328"/>
                  <a:gd name="T70" fmla="*/ 238 w 460"/>
                  <a:gd name="T71" fmla="*/ 240 h 328"/>
                  <a:gd name="T72" fmla="*/ 246 w 460"/>
                  <a:gd name="T73" fmla="*/ 222 h 328"/>
                  <a:gd name="T74" fmla="*/ 272 w 460"/>
                  <a:gd name="T75" fmla="*/ 172 h 328"/>
                  <a:gd name="T76" fmla="*/ 246 w 460"/>
                  <a:gd name="T77" fmla="*/ 156 h 328"/>
                  <a:gd name="T78" fmla="*/ 218 w 460"/>
                  <a:gd name="T79" fmla="*/ 150 h 328"/>
                  <a:gd name="T80" fmla="*/ 212 w 460"/>
                  <a:gd name="T81" fmla="*/ 124 h 328"/>
                  <a:gd name="T82" fmla="*/ 186 w 460"/>
                  <a:gd name="T83" fmla="*/ 106 h 328"/>
                  <a:gd name="T84" fmla="*/ 178 w 460"/>
                  <a:gd name="T85" fmla="*/ 112 h 328"/>
                  <a:gd name="T86" fmla="*/ 130 w 460"/>
                  <a:gd name="T87" fmla="*/ 116 h 328"/>
                  <a:gd name="T88" fmla="*/ 56 w 460"/>
                  <a:gd name="T89" fmla="*/ 110 h 328"/>
                  <a:gd name="T90" fmla="*/ 20 w 460"/>
                  <a:gd name="T91" fmla="*/ 102 h 328"/>
                  <a:gd name="T92" fmla="*/ 32 w 460"/>
                  <a:gd name="T93" fmla="*/ 86 h 328"/>
                  <a:gd name="T94" fmla="*/ 0 w 460"/>
                  <a:gd name="T95" fmla="*/ 72 h 328"/>
                  <a:gd name="T96" fmla="*/ 38 w 460"/>
                  <a:gd name="T97" fmla="*/ 2 h 328"/>
                  <a:gd name="T98" fmla="*/ 64 w 460"/>
                  <a:gd name="T99" fmla="*/ 12 h 328"/>
                  <a:gd name="T100" fmla="*/ 68 w 460"/>
                  <a:gd name="T101" fmla="*/ 76 h 328"/>
                  <a:gd name="T102" fmla="*/ 78 w 460"/>
                  <a:gd name="T103" fmla="*/ 46 h 328"/>
                  <a:gd name="T104" fmla="*/ 108 w 460"/>
                  <a:gd name="T105" fmla="*/ 4 h 32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0"/>
                  <a:gd name="T160" fmla="*/ 0 h 328"/>
                  <a:gd name="T161" fmla="*/ 460 w 460"/>
                  <a:gd name="T162" fmla="*/ 328 h 32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0" h="328">
                    <a:moveTo>
                      <a:pt x="134" y="6"/>
                    </a:moveTo>
                    <a:lnTo>
                      <a:pt x="140" y="14"/>
                    </a:lnTo>
                    <a:lnTo>
                      <a:pt x="146" y="22"/>
                    </a:lnTo>
                    <a:lnTo>
                      <a:pt x="148" y="30"/>
                    </a:lnTo>
                    <a:lnTo>
                      <a:pt x="148" y="38"/>
                    </a:lnTo>
                    <a:lnTo>
                      <a:pt x="144" y="42"/>
                    </a:lnTo>
                    <a:lnTo>
                      <a:pt x="144" y="52"/>
                    </a:lnTo>
                    <a:lnTo>
                      <a:pt x="154" y="52"/>
                    </a:lnTo>
                    <a:lnTo>
                      <a:pt x="158" y="42"/>
                    </a:lnTo>
                    <a:lnTo>
                      <a:pt x="168" y="42"/>
                    </a:lnTo>
                    <a:lnTo>
                      <a:pt x="180" y="50"/>
                    </a:lnTo>
                    <a:lnTo>
                      <a:pt x="184" y="36"/>
                    </a:lnTo>
                    <a:lnTo>
                      <a:pt x="198" y="34"/>
                    </a:lnTo>
                    <a:lnTo>
                      <a:pt x="214" y="34"/>
                    </a:lnTo>
                    <a:lnTo>
                      <a:pt x="230" y="40"/>
                    </a:lnTo>
                    <a:lnTo>
                      <a:pt x="238" y="44"/>
                    </a:lnTo>
                    <a:lnTo>
                      <a:pt x="228" y="50"/>
                    </a:lnTo>
                    <a:lnTo>
                      <a:pt x="226" y="58"/>
                    </a:lnTo>
                    <a:lnTo>
                      <a:pt x="240" y="52"/>
                    </a:lnTo>
                    <a:lnTo>
                      <a:pt x="250" y="54"/>
                    </a:lnTo>
                    <a:lnTo>
                      <a:pt x="244" y="60"/>
                    </a:lnTo>
                    <a:lnTo>
                      <a:pt x="238" y="68"/>
                    </a:lnTo>
                    <a:lnTo>
                      <a:pt x="246" y="66"/>
                    </a:lnTo>
                    <a:lnTo>
                      <a:pt x="258" y="58"/>
                    </a:lnTo>
                    <a:lnTo>
                      <a:pt x="260" y="66"/>
                    </a:lnTo>
                    <a:lnTo>
                      <a:pt x="254" y="74"/>
                    </a:lnTo>
                    <a:lnTo>
                      <a:pt x="264" y="74"/>
                    </a:lnTo>
                    <a:lnTo>
                      <a:pt x="280" y="68"/>
                    </a:lnTo>
                    <a:lnTo>
                      <a:pt x="290" y="70"/>
                    </a:lnTo>
                    <a:lnTo>
                      <a:pt x="296" y="76"/>
                    </a:lnTo>
                    <a:lnTo>
                      <a:pt x="292" y="80"/>
                    </a:lnTo>
                    <a:lnTo>
                      <a:pt x="284" y="86"/>
                    </a:lnTo>
                    <a:lnTo>
                      <a:pt x="290" y="90"/>
                    </a:lnTo>
                    <a:lnTo>
                      <a:pt x="300" y="86"/>
                    </a:lnTo>
                    <a:lnTo>
                      <a:pt x="306" y="84"/>
                    </a:lnTo>
                    <a:lnTo>
                      <a:pt x="306" y="90"/>
                    </a:lnTo>
                    <a:lnTo>
                      <a:pt x="298" y="98"/>
                    </a:lnTo>
                    <a:lnTo>
                      <a:pt x="304" y="98"/>
                    </a:lnTo>
                    <a:lnTo>
                      <a:pt x="320" y="92"/>
                    </a:lnTo>
                    <a:lnTo>
                      <a:pt x="332" y="92"/>
                    </a:lnTo>
                    <a:lnTo>
                      <a:pt x="342" y="96"/>
                    </a:lnTo>
                    <a:lnTo>
                      <a:pt x="342" y="100"/>
                    </a:lnTo>
                    <a:lnTo>
                      <a:pt x="334" y="104"/>
                    </a:lnTo>
                    <a:lnTo>
                      <a:pt x="324" y="108"/>
                    </a:lnTo>
                    <a:lnTo>
                      <a:pt x="332" y="112"/>
                    </a:lnTo>
                    <a:lnTo>
                      <a:pt x="350" y="108"/>
                    </a:lnTo>
                    <a:lnTo>
                      <a:pt x="356" y="110"/>
                    </a:lnTo>
                    <a:lnTo>
                      <a:pt x="360" y="116"/>
                    </a:lnTo>
                    <a:lnTo>
                      <a:pt x="362" y="122"/>
                    </a:lnTo>
                    <a:lnTo>
                      <a:pt x="354" y="122"/>
                    </a:lnTo>
                    <a:lnTo>
                      <a:pt x="348" y="122"/>
                    </a:lnTo>
                    <a:lnTo>
                      <a:pt x="342" y="122"/>
                    </a:lnTo>
                    <a:lnTo>
                      <a:pt x="342" y="128"/>
                    </a:lnTo>
                    <a:lnTo>
                      <a:pt x="352" y="128"/>
                    </a:lnTo>
                    <a:lnTo>
                      <a:pt x="362" y="128"/>
                    </a:lnTo>
                    <a:lnTo>
                      <a:pt x="368" y="134"/>
                    </a:lnTo>
                    <a:lnTo>
                      <a:pt x="370" y="138"/>
                    </a:lnTo>
                    <a:lnTo>
                      <a:pt x="368" y="138"/>
                    </a:lnTo>
                    <a:lnTo>
                      <a:pt x="362" y="138"/>
                    </a:lnTo>
                    <a:lnTo>
                      <a:pt x="346" y="136"/>
                    </a:lnTo>
                    <a:lnTo>
                      <a:pt x="344" y="138"/>
                    </a:lnTo>
                    <a:lnTo>
                      <a:pt x="342" y="140"/>
                    </a:lnTo>
                    <a:lnTo>
                      <a:pt x="342" y="144"/>
                    </a:lnTo>
                    <a:lnTo>
                      <a:pt x="346" y="150"/>
                    </a:lnTo>
                    <a:lnTo>
                      <a:pt x="354" y="156"/>
                    </a:lnTo>
                    <a:lnTo>
                      <a:pt x="362" y="156"/>
                    </a:lnTo>
                    <a:lnTo>
                      <a:pt x="370" y="154"/>
                    </a:lnTo>
                    <a:lnTo>
                      <a:pt x="382" y="160"/>
                    </a:lnTo>
                    <a:lnTo>
                      <a:pt x="382" y="166"/>
                    </a:lnTo>
                    <a:lnTo>
                      <a:pt x="388" y="168"/>
                    </a:lnTo>
                    <a:lnTo>
                      <a:pt x="398" y="170"/>
                    </a:lnTo>
                    <a:lnTo>
                      <a:pt x="404" y="174"/>
                    </a:lnTo>
                    <a:lnTo>
                      <a:pt x="406" y="180"/>
                    </a:lnTo>
                    <a:lnTo>
                      <a:pt x="416" y="180"/>
                    </a:lnTo>
                    <a:lnTo>
                      <a:pt x="424" y="182"/>
                    </a:lnTo>
                    <a:lnTo>
                      <a:pt x="434" y="190"/>
                    </a:lnTo>
                    <a:lnTo>
                      <a:pt x="438" y="194"/>
                    </a:lnTo>
                    <a:lnTo>
                      <a:pt x="450" y="196"/>
                    </a:lnTo>
                    <a:lnTo>
                      <a:pt x="460" y="204"/>
                    </a:lnTo>
                    <a:lnTo>
                      <a:pt x="460" y="208"/>
                    </a:lnTo>
                    <a:lnTo>
                      <a:pt x="460" y="212"/>
                    </a:lnTo>
                    <a:lnTo>
                      <a:pt x="458" y="214"/>
                    </a:lnTo>
                    <a:lnTo>
                      <a:pt x="444" y="216"/>
                    </a:lnTo>
                    <a:lnTo>
                      <a:pt x="434" y="216"/>
                    </a:lnTo>
                    <a:lnTo>
                      <a:pt x="436" y="226"/>
                    </a:lnTo>
                    <a:lnTo>
                      <a:pt x="430" y="232"/>
                    </a:lnTo>
                    <a:lnTo>
                      <a:pt x="420" y="232"/>
                    </a:lnTo>
                    <a:lnTo>
                      <a:pt x="420" y="240"/>
                    </a:lnTo>
                    <a:lnTo>
                      <a:pt x="414" y="248"/>
                    </a:lnTo>
                    <a:lnTo>
                      <a:pt x="398" y="240"/>
                    </a:lnTo>
                    <a:lnTo>
                      <a:pt x="390" y="230"/>
                    </a:lnTo>
                    <a:lnTo>
                      <a:pt x="386" y="222"/>
                    </a:lnTo>
                    <a:lnTo>
                      <a:pt x="364" y="208"/>
                    </a:lnTo>
                    <a:lnTo>
                      <a:pt x="356" y="212"/>
                    </a:lnTo>
                    <a:lnTo>
                      <a:pt x="360" y="222"/>
                    </a:lnTo>
                    <a:lnTo>
                      <a:pt x="358" y="230"/>
                    </a:lnTo>
                    <a:lnTo>
                      <a:pt x="364" y="244"/>
                    </a:lnTo>
                    <a:lnTo>
                      <a:pt x="376" y="256"/>
                    </a:lnTo>
                    <a:lnTo>
                      <a:pt x="394" y="270"/>
                    </a:lnTo>
                    <a:lnTo>
                      <a:pt x="408" y="284"/>
                    </a:lnTo>
                    <a:lnTo>
                      <a:pt x="406" y="290"/>
                    </a:lnTo>
                    <a:lnTo>
                      <a:pt x="400" y="288"/>
                    </a:lnTo>
                    <a:lnTo>
                      <a:pt x="396" y="288"/>
                    </a:lnTo>
                    <a:lnTo>
                      <a:pt x="394" y="290"/>
                    </a:lnTo>
                    <a:lnTo>
                      <a:pt x="400" y="304"/>
                    </a:lnTo>
                    <a:lnTo>
                      <a:pt x="394" y="310"/>
                    </a:lnTo>
                    <a:lnTo>
                      <a:pt x="378" y="302"/>
                    </a:lnTo>
                    <a:lnTo>
                      <a:pt x="356" y="290"/>
                    </a:lnTo>
                    <a:lnTo>
                      <a:pt x="344" y="278"/>
                    </a:lnTo>
                    <a:lnTo>
                      <a:pt x="338" y="282"/>
                    </a:lnTo>
                    <a:lnTo>
                      <a:pt x="348" y="292"/>
                    </a:lnTo>
                    <a:lnTo>
                      <a:pt x="366" y="306"/>
                    </a:lnTo>
                    <a:lnTo>
                      <a:pt x="370" y="312"/>
                    </a:lnTo>
                    <a:lnTo>
                      <a:pt x="374" y="320"/>
                    </a:lnTo>
                    <a:lnTo>
                      <a:pt x="378" y="328"/>
                    </a:lnTo>
                    <a:lnTo>
                      <a:pt x="354" y="322"/>
                    </a:lnTo>
                    <a:lnTo>
                      <a:pt x="334" y="314"/>
                    </a:lnTo>
                    <a:lnTo>
                      <a:pt x="320" y="304"/>
                    </a:lnTo>
                    <a:lnTo>
                      <a:pt x="312" y="304"/>
                    </a:lnTo>
                    <a:lnTo>
                      <a:pt x="310" y="314"/>
                    </a:lnTo>
                    <a:lnTo>
                      <a:pt x="296" y="298"/>
                    </a:lnTo>
                    <a:lnTo>
                      <a:pt x="290" y="290"/>
                    </a:lnTo>
                    <a:lnTo>
                      <a:pt x="294" y="286"/>
                    </a:lnTo>
                    <a:lnTo>
                      <a:pt x="288" y="280"/>
                    </a:lnTo>
                    <a:lnTo>
                      <a:pt x="280" y="282"/>
                    </a:lnTo>
                    <a:lnTo>
                      <a:pt x="272" y="274"/>
                    </a:lnTo>
                    <a:lnTo>
                      <a:pt x="262" y="264"/>
                    </a:lnTo>
                    <a:lnTo>
                      <a:pt x="256" y="258"/>
                    </a:lnTo>
                    <a:lnTo>
                      <a:pt x="244" y="254"/>
                    </a:lnTo>
                    <a:lnTo>
                      <a:pt x="238" y="250"/>
                    </a:lnTo>
                    <a:lnTo>
                      <a:pt x="238" y="258"/>
                    </a:lnTo>
                    <a:lnTo>
                      <a:pt x="238" y="260"/>
                    </a:lnTo>
                    <a:lnTo>
                      <a:pt x="236" y="262"/>
                    </a:lnTo>
                    <a:lnTo>
                      <a:pt x="224" y="262"/>
                    </a:lnTo>
                    <a:lnTo>
                      <a:pt x="218" y="266"/>
                    </a:lnTo>
                    <a:lnTo>
                      <a:pt x="208" y="270"/>
                    </a:lnTo>
                    <a:lnTo>
                      <a:pt x="194" y="268"/>
                    </a:lnTo>
                    <a:lnTo>
                      <a:pt x="186" y="258"/>
                    </a:lnTo>
                    <a:lnTo>
                      <a:pt x="188" y="246"/>
                    </a:lnTo>
                    <a:lnTo>
                      <a:pt x="202" y="236"/>
                    </a:lnTo>
                    <a:lnTo>
                      <a:pt x="214" y="238"/>
                    </a:lnTo>
                    <a:lnTo>
                      <a:pt x="226" y="242"/>
                    </a:lnTo>
                    <a:lnTo>
                      <a:pt x="232" y="246"/>
                    </a:lnTo>
                    <a:lnTo>
                      <a:pt x="238" y="240"/>
                    </a:lnTo>
                    <a:lnTo>
                      <a:pt x="246" y="236"/>
                    </a:lnTo>
                    <a:lnTo>
                      <a:pt x="258" y="232"/>
                    </a:lnTo>
                    <a:lnTo>
                      <a:pt x="254" y="228"/>
                    </a:lnTo>
                    <a:lnTo>
                      <a:pt x="246" y="222"/>
                    </a:lnTo>
                    <a:lnTo>
                      <a:pt x="254" y="210"/>
                    </a:lnTo>
                    <a:lnTo>
                      <a:pt x="268" y="202"/>
                    </a:lnTo>
                    <a:lnTo>
                      <a:pt x="280" y="190"/>
                    </a:lnTo>
                    <a:lnTo>
                      <a:pt x="272" y="172"/>
                    </a:lnTo>
                    <a:lnTo>
                      <a:pt x="264" y="160"/>
                    </a:lnTo>
                    <a:lnTo>
                      <a:pt x="256" y="160"/>
                    </a:lnTo>
                    <a:lnTo>
                      <a:pt x="254" y="152"/>
                    </a:lnTo>
                    <a:lnTo>
                      <a:pt x="246" y="156"/>
                    </a:lnTo>
                    <a:lnTo>
                      <a:pt x="240" y="148"/>
                    </a:lnTo>
                    <a:lnTo>
                      <a:pt x="240" y="142"/>
                    </a:lnTo>
                    <a:lnTo>
                      <a:pt x="228" y="142"/>
                    </a:lnTo>
                    <a:lnTo>
                      <a:pt x="218" y="150"/>
                    </a:lnTo>
                    <a:lnTo>
                      <a:pt x="210" y="142"/>
                    </a:lnTo>
                    <a:lnTo>
                      <a:pt x="222" y="134"/>
                    </a:lnTo>
                    <a:lnTo>
                      <a:pt x="218" y="128"/>
                    </a:lnTo>
                    <a:lnTo>
                      <a:pt x="212" y="124"/>
                    </a:lnTo>
                    <a:lnTo>
                      <a:pt x="202" y="114"/>
                    </a:lnTo>
                    <a:lnTo>
                      <a:pt x="196" y="120"/>
                    </a:lnTo>
                    <a:lnTo>
                      <a:pt x="190" y="112"/>
                    </a:lnTo>
                    <a:lnTo>
                      <a:pt x="186" y="106"/>
                    </a:lnTo>
                    <a:lnTo>
                      <a:pt x="178" y="98"/>
                    </a:lnTo>
                    <a:lnTo>
                      <a:pt x="172" y="100"/>
                    </a:lnTo>
                    <a:lnTo>
                      <a:pt x="176" y="106"/>
                    </a:lnTo>
                    <a:lnTo>
                      <a:pt x="178" y="112"/>
                    </a:lnTo>
                    <a:lnTo>
                      <a:pt x="172" y="116"/>
                    </a:lnTo>
                    <a:lnTo>
                      <a:pt x="158" y="116"/>
                    </a:lnTo>
                    <a:lnTo>
                      <a:pt x="136" y="110"/>
                    </a:lnTo>
                    <a:lnTo>
                      <a:pt x="130" y="116"/>
                    </a:lnTo>
                    <a:lnTo>
                      <a:pt x="118" y="118"/>
                    </a:lnTo>
                    <a:lnTo>
                      <a:pt x="90" y="114"/>
                    </a:lnTo>
                    <a:lnTo>
                      <a:pt x="74" y="110"/>
                    </a:lnTo>
                    <a:lnTo>
                      <a:pt x="56" y="110"/>
                    </a:lnTo>
                    <a:lnTo>
                      <a:pt x="48" y="104"/>
                    </a:lnTo>
                    <a:lnTo>
                      <a:pt x="40" y="100"/>
                    </a:lnTo>
                    <a:lnTo>
                      <a:pt x="32" y="106"/>
                    </a:lnTo>
                    <a:lnTo>
                      <a:pt x="20" y="102"/>
                    </a:lnTo>
                    <a:lnTo>
                      <a:pt x="8" y="94"/>
                    </a:lnTo>
                    <a:lnTo>
                      <a:pt x="8" y="84"/>
                    </a:lnTo>
                    <a:lnTo>
                      <a:pt x="16" y="84"/>
                    </a:lnTo>
                    <a:lnTo>
                      <a:pt x="32" y="86"/>
                    </a:lnTo>
                    <a:lnTo>
                      <a:pt x="38" y="82"/>
                    </a:lnTo>
                    <a:lnTo>
                      <a:pt x="32" y="76"/>
                    </a:lnTo>
                    <a:lnTo>
                      <a:pt x="16" y="78"/>
                    </a:lnTo>
                    <a:lnTo>
                      <a:pt x="0" y="72"/>
                    </a:lnTo>
                    <a:lnTo>
                      <a:pt x="0" y="50"/>
                    </a:lnTo>
                    <a:lnTo>
                      <a:pt x="8" y="30"/>
                    </a:lnTo>
                    <a:lnTo>
                      <a:pt x="20" y="14"/>
                    </a:lnTo>
                    <a:lnTo>
                      <a:pt x="38" y="2"/>
                    </a:lnTo>
                    <a:lnTo>
                      <a:pt x="52" y="0"/>
                    </a:lnTo>
                    <a:lnTo>
                      <a:pt x="82" y="2"/>
                    </a:lnTo>
                    <a:lnTo>
                      <a:pt x="76" y="8"/>
                    </a:lnTo>
                    <a:lnTo>
                      <a:pt x="64" y="12"/>
                    </a:lnTo>
                    <a:lnTo>
                      <a:pt x="54" y="28"/>
                    </a:lnTo>
                    <a:lnTo>
                      <a:pt x="54" y="40"/>
                    </a:lnTo>
                    <a:lnTo>
                      <a:pt x="54" y="50"/>
                    </a:lnTo>
                    <a:lnTo>
                      <a:pt x="68" y="76"/>
                    </a:lnTo>
                    <a:lnTo>
                      <a:pt x="82" y="72"/>
                    </a:lnTo>
                    <a:lnTo>
                      <a:pt x="76" y="64"/>
                    </a:lnTo>
                    <a:lnTo>
                      <a:pt x="66" y="50"/>
                    </a:lnTo>
                    <a:lnTo>
                      <a:pt x="78" y="46"/>
                    </a:lnTo>
                    <a:lnTo>
                      <a:pt x="70" y="38"/>
                    </a:lnTo>
                    <a:lnTo>
                      <a:pt x="72" y="26"/>
                    </a:lnTo>
                    <a:lnTo>
                      <a:pt x="84" y="16"/>
                    </a:lnTo>
                    <a:lnTo>
                      <a:pt x="108" y="4"/>
                    </a:lnTo>
                    <a:lnTo>
                      <a:pt x="122" y="2"/>
                    </a:lnTo>
                    <a:lnTo>
                      <a:pt x="134" y="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2" name="Freeform 157"/>
              <p:cNvSpPr>
                <a:spLocks noChangeAspect="1"/>
              </p:cNvSpPr>
              <p:nvPr/>
            </p:nvSpPr>
            <p:spPr bwMode="auto">
              <a:xfrm>
                <a:off x="1363" y="1409"/>
                <a:ext cx="36" cy="23"/>
              </a:xfrm>
              <a:custGeom>
                <a:avLst/>
                <a:gdLst>
                  <a:gd name="T0" fmla="*/ 34 w 36"/>
                  <a:gd name="T1" fmla="*/ 0 h 22"/>
                  <a:gd name="T2" fmla="*/ 22 w 36"/>
                  <a:gd name="T3" fmla="*/ 0 h 22"/>
                  <a:gd name="T4" fmla="*/ 8 w 36"/>
                  <a:gd name="T5" fmla="*/ 6 h 22"/>
                  <a:gd name="T6" fmla="*/ 4 w 36"/>
                  <a:gd name="T7" fmla="*/ 10 h 22"/>
                  <a:gd name="T8" fmla="*/ 2 w 36"/>
                  <a:gd name="T9" fmla="*/ 12 h 22"/>
                  <a:gd name="T10" fmla="*/ 0 w 36"/>
                  <a:gd name="T11" fmla="*/ 14 h 22"/>
                  <a:gd name="T12" fmla="*/ 6 w 36"/>
                  <a:gd name="T13" fmla="*/ 18 h 22"/>
                  <a:gd name="T14" fmla="*/ 10 w 36"/>
                  <a:gd name="T15" fmla="*/ 22 h 22"/>
                  <a:gd name="T16" fmla="*/ 22 w 36"/>
                  <a:gd name="T17" fmla="*/ 18 h 22"/>
                  <a:gd name="T18" fmla="*/ 30 w 36"/>
                  <a:gd name="T19" fmla="*/ 12 h 22"/>
                  <a:gd name="T20" fmla="*/ 36 w 36"/>
                  <a:gd name="T21" fmla="*/ 4 h 22"/>
                  <a:gd name="T22" fmla="*/ 34 w 36"/>
                  <a:gd name="T23" fmla="*/ 0 h 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2"/>
                  <a:gd name="T38" fmla="*/ 36 w 36"/>
                  <a:gd name="T39" fmla="*/ 22 h 2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2">
                    <a:moveTo>
                      <a:pt x="34" y="0"/>
                    </a:moveTo>
                    <a:lnTo>
                      <a:pt x="22" y="0"/>
                    </a:lnTo>
                    <a:lnTo>
                      <a:pt x="8" y="6"/>
                    </a:lnTo>
                    <a:lnTo>
                      <a:pt x="4" y="10"/>
                    </a:lnTo>
                    <a:lnTo>
                      <a:pt x="2" y="12"/>
                    </a:lnTo>
                    <a:lnTo>
                      <a:pt x="0" y="14"/>
                    </a:lnTo>
                    <a:lnTo>
                      <a:pt x="6" y="18"/>
                    </a:lnTo>
                    <a:lnTo>
                      <a:pt x="10" y="22"/>
                    </a:lnTo>
                    <a:lnTo>
                      <a:pt x="22" y="18"/>
                    </a:lnTo>
                    <a:lnTo>
                      <a:pt x="30" y="12"/>
                    </a:lnTo>
                    <a:lnTo>
                      <a:pt x="36" y="4"/>
                    </a:lnTo>
                    <a:lnTo>
                      <a:pt x="34"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3" name="Freeform 158"/>
              <p:cNvSpPr>
                <a:spLocks noChangeAspect="1"/>
              </p:cNvSpPr>
              <p:nvPr/>
            </p:nvSpPr>
            <p:spPr bwMode="auto">
              <a:xfrm>
                <a:off x="1425" y="1424"/>
                <a:ext cx="20" cy="21"/>
              </a:xfrm>
              <a:custGeom>
                <a:avLst/>
                <a:gdLst>
                  <a:gd name="T0" fmla="*/ 8 w 18"/>
                  <a:gd name="T1" fmla="*/ 0 h 22"/>
                  <a:gd name="T2" fmla="*/ 2 w 18"/>
                  <a:gd name="T3" fmla="*/ 6 h 22"/>
                  <a:gd name="T4" fmla="*/ 0 w 18"/>
                  <a:gd name="T5" fmla="*/ 14 h 22"/>
                  <a:gd name="T6" fmla="*/ 8 w 18"/>
                  <a:gd name="T7" fmla="*/ 22 h 22"/>
                  <a:gd name="T8" fmla="*/ 18 w 18"/>
                  <a:gd name="T9" fmla="*/ 10 h 22"/>
                  <a:gd name="T10" fmla="*/ 16 w 18"/>
                  <a:gd name="T11" fmla="*/ 2 h 22"/>
                  <a:gd name="T12" fmla="*/ 8 w 18"/>
                  <a:gd name="T13" fmla="*/ 0 h 22"/>
                  <a:gd name="T14" fmla="*/ 0 60000 65536"/>
                  <a:gd name="T15" fmla="*/ 0 60000 65536"/>
                  <a:gd name="T16" fmla="*/ 0 60000 65536"/>
                  <a:gd name="T17" fmla="*/ 0 60000 65536"/>
                  <a:gd name="T18" fmla="*/ 0 60000 65536"/>
                  <a:gd name="T19" fmla="*/ 0 60000 65536"/>
                  <a:gd name="T20" fmla="*/ 0 60000 65536"/>
                  <a:gd name="T21" fmla="*/ 0 w 18"/>
                  <a:gd name="T22" fmla="*/ 0 h 22"/>
                  <a:gd name="T23" fmla="*/ 18 w 18"/>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2">
                    <a:moveTo>
                      <a:pt x="8" y="0"/>
                    </a:moveTo>
                    <a:lnTo>
                      <a:pt x="2" y="6"/>
                    </a:lnTo>
                    <a:lnTo>
                      <a:pt x="0" y="14"/>
                    </a:lnTo>
                    <a:lnTo>
                      <a:pt x="8" y="22"/>
                    </a:lnTo>
                    <a:lnTo>
                      <a:pt x="18" y="10"/>
                    </a:lnTo>
                    <a:lnTo>
                      <a:pt x="16" y="2"/>
                    </a:lnTo>
                    <a:lnTo>
                      <a:pt x="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4" name="Freeform 159"/>
              <p:cNvSpPr>
                <a:spLocks noChangeAspect="1"/>
              </p:cNvSpPr>
              <p:nvPr/>
            </p:nvSpPr>
            <p:spPr bwMode="auto">
              <a:xfrm>
                <a:off x="876" y="972"/>
                <a:ext cx="23" cy="13"/>
              </a:xfrm>
              <a:custGeom>
                <a:avLst/>
                <a:gdLst>
                  <a:gd name="T0" fmla="*/ 8 w 22"/>
                  <a:gd name="T1" fmla="*/ 0 h 14"/>
                  <a:gd name="T2" fmla="*/ 16 w 22"/>
                  <a:gd name="T3" fmla="*/ 2 h 14"/>
                  <a:gd name="T4" fmla="*/ 22 w 22"/>
                  <a:gd name="T5" fmla="*/ 8 h 14"/>
                  <a:gd name="T6" fmla="*/ 20 w 22"/>
                  <a:gd name="T7" fmla="*/ 12 h 14"/>
                  <a:gd name="T8" fmla="*/ 10 w 22"/>
                  <a:gd name="T9" fmla="*/ 14 h 14"/>
                  <a:gd name="T10" fmla="*/ 2 w 22"/>
                  <a:gd name="T11" fmla="*/ 8 h 14"/>
                  <a:gd name="T12" fmla="*/ 0 w 22"/>
                  <a:gd name="T13" fmla="*/ 2 h 14"/>
                  <a:gd name="T14" fmla="*/ 8 w 22"/>
                  <a:gd name="T15" fmla="*/ 0 h 14"/>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4"/>
                  <a:gd name="T26" fmla="*/ 22 w 22"/>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4">
                    <a:moveTo>
                      <a:pt x="8" y="0"/>
                    </a:moveTo>
                    <a:lnTo>
                      <a:pt x="16" y="2"/>
                    </a:lnTo>
                    <a:lnTo>
                      <a:pt x="22" y="8"/>
                    </a:lnTo>
                    <a:lnTo>
                      <a:pt x="20" y="12"/>
                    </a:lnTo>
                    <a:lnTo>
                      <a:pt x="10" y="14"/>
                    </a:lnTo>
                    <a:lnTo>
                      <a:pt x="2" y="8"/>
                    </a:lnTo>
                    <a:lnTo>
                      <a:pt x="0" y="2"/>
                    </a:lnTo>
                    <a:lnTo>
                      <a:pt x="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725" name="Freeform 160"/>
              <p:cNvSpPr>
                <a:spLocks noChangeAspect="1"/>
              </p:cNvSpPr>
              <p:nvPr/>
            </p:nvSpPr>
            <p:spPr bwMode="auto">
              <a:xfrm>
                <a:off x="1516" y="1271"/>
                <a:ext cx="20" cy="16"/>
              </a:xfrm>
              <a:custGeom>
                <a:avLst/>
                <a:gdLst>
                  <a:gd name="T0" fmla="*/ 8 w 20"/>
                  <a:gd name="T1" fmla="*/ 0 h 16"/>
                  <a:gd name="T2" fmla="*/ 16 w 20"/>
                  <a:gd name="T3" fmla="*/ 6 h 16"/>
                  <a:gd name="T4" fmla="*/ 20 w 20"/>
                  <a:gd name="T5" fmla="*/ 12 h 16"/>
                  <a:gd name="T6" fmla="*/ 16 w 20"/>
                  <a:gd name="T7" fmla="*/ 16 h 16"/>
                  <a:gd name="T8" fmla="*/ 6 w 20"/>
                  <a:gd name="T9" fmla="*/ 14 h 16"/>
                  <a:gd name="T10" fmla="*/ 0 w 20"/>
                  <a:gd name="T11" fmla="*/ 10 h 16"/>
                  <a:gd name="T12" fmla="*/ 0 w 20"/>
                  <a:gd name="T13" fmla="*/ 2 h 16"/>
                  <a:gd name="T14" fmla="*/ 8 w 20"/>
                  <a:gd name="T15" fmla="*/ 0 h 16"/>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6"/>
                  <a:gd name="T26" fmla="*/ 20 w 20"/>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6">
                    <a:moveTo>
                      <a:pt x="8" y="0"/>
                    </a:moveTo>
                    <a:lnTo>
                      <a:pt x="16" y="6"/>
                    </a:lnTo>
                    <a:lnTo>
                      <a:pt x="20" y="12"/>
                    </a:lnTo>
                    <a:lnTo>
                      <a:pt x="16" y="16"/>
                    </a:lnTo>
                    <a:lnTo>
                      <a:pt x="6" y="14"/>
                    </a:lnTo>
                    <a:lnTo>
                      <a:pt x="0" y="10"/>
                    </a:lnTo>
                    <a:lnTo>
                      <a:pt x="0" y="2"/>
                    </a:lnTo>
                    <a:lnTo>
                      <a:pt x="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grpSp>
        <p:sp>
          <p:nvSpPr>
            <p:cNvPr id="18472" name="Freeform 161"/>
            <p:cNvSpPr>
              <a:spLocks noChangeAspect="1"/>
            </p:cNvSpPr>
            <p:nvPr/>
          </p:nvSpPr>
          <p:spPr bwMode="auto">
            <a:xfrm>
              <a:off x="3279" y="1451"/>
              <a:ext cx="24" cy="12"/>
            </a:xfrm>
            <a:custGeom>
              <a:avLst/>
              <a:gdLst>
                <a:gd name="T0" fmla="*/ 0 w 38"/>
                <a:gd name="T1" fmla="*/ 1 h 18"/>
                <a:gd name="T2" fmla="*/ 1 w 38"/>
                <a:gd name="T3" fmla="*/ 1 h 18"/>
                <a:gd name="T4" fmla="*/ 1 w 38"/>
                <a:gd name="T5" fmla="*/ 1 h 18"/>
                <a:gd name="T6" fmla="*/ 1 w 38"/>
                <a:gd name="T7" fmla="*/ 1 h 18"/>
                <a:gd name="T8" fmla="*/ 1 w 38"/>
                <a:gd name="T9" fmla="*/ 1 h 18"/>
                <a:gd name="T10" fmla="*/ 1 w 38"/>
                <a:gd name="T11" fmla="*/ 1 h 18"/>
                <a:gd name="T12" fmla="*/ 1 w 38"/>
                <a:gd name="T13" fmla="*/ 1 h 18"/>
                <a:gd name="T14" fmla="*/ 1 w 38"/>
                <a:gd name="T15" fmla="*/ 0 h 18"/>
                <a:gd name="T16" fmla="*/ 1 w 38"/>
                <a:gd name="T17" fmla="*/ 0 h 18"/>
                <a:gd name="T18" fmla="*/ 0 w 38"/>
                <a:gd name="T19" fmla="*/ 1 h 1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
                <a:gd name="T31" fmla="*/ 0 h 18"/>
                <a:gd name="T32" fmla="*/ 38 w 38"/>
                <a:gd name="T33" fmla="*/ 18 h 1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 h="18">
                  <a:moveTo>
                    <a:pt x="0" y="2"/>
                  </a:moveTo>
                  <a:lnTo>
                    <a:pt x="8" y="8"/>
                  </a:lnTo>
                  <a:lnTo>
                    <a:pt x="18" y="14"/>
                  </a:lnTo>
                  <a:lnTo>
                    <a:pt x="34" y="18"/>
                  </a:lnTo>
                  <a:lnTo>
                    <a:pt x="38" y="12"/>
                  </a:lnTo>
                  <a:lnTo>
                    <a:pt x="30" y="6"/>
                  </a:lnTo>
                  <a:lnTo>
                    <a:pt x="22" y="2"/>
                  </a:lnTo>
                  <a:lnTo>
                    <a:pt x="14" y="0"/>
                  </a:lnTo>
                  <a:lnTo>
                    <a:pt x="8" y="0"/>
                  </a:lnTo>
                  <a:lnTo>
                    <a:pt x="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3" name="Freeform 162"/>
            <p:cNvSpPr>
              <a:spLocks noChangeAspect="1"/>
            </p:cNvSpPr>
            <p:nvPr/>
          </p:nvSpPr>
          <p:spPr bwMode="auto">
            <a:xfrm>
              <a:off x="2656" y="1439"/>
              <a:ext cx="44" cy="32"/>
            </a:xfrm>
            <a:custGeom>
              <a:avLst/>
              <a:gdLst>
                <a:gd name="T0" fmla="*/ 0 w 72"/>
                <a:gd name="T1" fmla="*/ 0 h 50"/>
                <a:gd name="T2" fmla="*/ 1 w 72"/>
                <a:gd name="T3" fmla="*/ 1 h 50"/>
                <a:gd name="T4" fmla="*/ 1 w 72"/>
                <a:gd name="T5" fmla="*/ 1 h 50"/>
                <a:gd name="T6" fmla="*/ 1 w 72"/>
                <a:gd name="T7" fmla="*/ 1 h 50"/>
                <a:gd name="T8" fmla="*/ 1 w 72"/>
                <a:gd name="T9" fmla="*/ 1 h 50"/>
                <a:gd name="T10" fmla="*/ 1 w 72"/>
                <a:gd name="T11" fmla="*/ 1 h 50"/>
                <a:gd name="T12" fmla="*/ 1 w 72"/>
                <a:gd name="T13" fmla="*/ 1 h 50"/>
                <a:gd name="T14" fmla="*/ 1 w 72"/>
                <a:gd name="T15" fmla="*/ 1 h 50"/>
                <a:gd name="T16" fmla="*/ 1 w 72"/>
                <a:gd name="T17" fmla="*/ 1 h 50"/>
                <a:gd name="T18" fmla="*/ 1 w 72"/>
                <a:gd name="T19" fmla="*/ 1 h 50"/>
                <a:gd name="T20" fmla="*/ 1 w 72"/>
                <a:gd name="T21" fmla="*/ 1 h 50"/>
                <a:gd name="T22" fmla="*/ 1 w 72"/>
                <a:gd name="T23" fmla="*/ 1 h 50"/>
                <a:gd name="T24" fmla="*/ 1 w 72"/>
                <a:gd name="T25" fmla="*/ 1 h 50"/>
                <a:gd name="T26" fmla="*/ 1 w 72"/>
                <a:gd name="T27" fmla="*/ 1 h 50"/>
                <a:gd name="T28" fmla="*/ 1 w 72"/>
                <a:gd name="T29" fmla="*/ 1 h 50"/>
                <a:gd name="T30" fmla="*/ 1 w 72"/>
                <a:gd name="T31" fmla="*/ 1 h 50"/>
                <a:gd name="T32" fmla="*/ 1 w 72"/>
                <a:gd name="T33" fmla="*/ 1 h 50"/>
                <a:gd name="T34" fmla="*/ 1 w 72"/>
                <a:gd name="T35" fmla="*/ 1 h 50"/>
                <a:gd name="T36" fmla="*/ 1 w 72"/>
                <a:gd name="T37" fmla="*/ 1 h 50"/>
                <a:gd name="T38" fmla="*/ 1 w 72"/>
                <a:gd name="T39" fmla="*/ 1 h 50"/>
                <a:gd name="T40" fmla="*/ 1 w 72"/>
                <a:gd name="T41" fmla="*/ 1 h 50"/>
                <a:gd name="T42" fmla="*/ 0 w 72"/>
                <a:gd name="T43" fmla="*/ 1 h 50"/>
                <a:gd name="T44" fmla="*/ 0 w 72"/>
                <a:gd name="T45" fmla="*/ 0 h 5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2"/>
                <a:gd name="T70" fmla="*/ 0 h 50"/>
                <a:gd name="T71" fmla="*/ 72 w 72"/>
                <a:gd name="T72" fmla="*/ 50 h 5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2" h="50">
                  <a:moveTo>
                    <a:pt x="0" y="0"/>
                  </a:moveTo>
                  <a:lnTo>
                    <a:pt x="12" y="2"/>
                  </a:lnTo>
                  <a:lnTo>
                    <a:pt x="24" y="6"/>
                  </a:lnTo>
                  <a:lnTo>
                    <a:pt x="32" y="10"/>
                  </a:lnTo>
                  <a:lnTo>
                    <a:pt x="42" y="16"/>
                  </a:lnTo>
                  <a:lnTo>
                    <a:pt x="50" y="26"/>
                  </a:lnTo>
                  <a:lnTo>
                    <a:pt x="56" y="30"/>
                  </a:lnTo>
                  <a:lnTo>
                    <a:pt x="66" y="36"/>
                  </a:lnTo>
                  <a:lnTo>
                    <a:pt x="70" y="42"/>
                  </a:lnTo>
                  <a:lnTo>
                    <a:pt x="72" y="46"/>
                  </a:lnTo>
                  <a:lnTo>
                    <a:pt x="66" y="48"/>
                  </a:lnTo>
                  <a:lnTo>
                    <a:pt x="56" y="50"/>
                  </a:lnTo>
                  <a:lnTo>
                    <a:pt x="46" y="46"/>
                  </a:lnTo>
                  <a:lnTo>
                    <a:pt x="46" y="38"/>
                  </a:lnTo>
                  <a:lnTo>
                    <a:pt x="40" y="38"/>
                  </a:lnTo>
                  <a:lnTo>
                    <a:pt x="34" y="32"/>
                  </a:lnTo>
                  <a:lnTo>
                    <a:pt x="28" y="24"/>
                  </a:lnTo>
                  <a:lnTo>
                    <a:pt x="22" y="24"/>
                  </a:lnTo>
                  <a:lnTo>
                    <a:pt x="20" y="18"/>
                  </a:lnTo>
                  <a:lnTo>
                    <a:pt x="14" y="18"/>
                  </a:lnTo>
                  <a:lnTo>
                    <a:pt x="6" y="14"/>
                  </a:lnTo>
                  <a:lnTo>
                    <a:pt x="0" y="10"/>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4" name="Freeform 163"/>
            <p:cNvSpPr>
              <a:spLocks noChangeAspect="1"/>
            </p:cNvSpPr>
            <p:nvPr/>
          </p:nvSpPr>
          <p:spPr bwMode="auto">
            <a:xfrm>
              <a:off x="2690" y="1458"/>
              <a:ext cx="561" cy="276"/>
            </a:xfrm>
            <a:custGeom>
              <a:avLst/>
              <a:gdLst>
                <a:gd name="T0" fmla="*/ 1 w 898"/>
                <a:gd name="T1" fmla="*/ 1 h 441"/>
                <a:gd name="T2" fmla="*/ 1 w 898"/>
                <a:gd name="T3" fmla="*/ 1 h 441"/>
                <a:gd name="T4" fmla="*/ 11 w 898"/>
                <a:gd name="T5" fmla="*/ 1 h 441"/>
                <a:gd name="T6" fmla="*/ 12 w 898"/>
                <a:gd name="T7" fmla="*/ 1 h 441"/>
                <a:gd name="T8" fmla="*/ 12 w 898"/>
                <a:gd name="T9" fmla="*/ 1 h 441"/>
                <a:gd name="T10" fmla="*/ 12 w 898"/>
                <a:gd name="T11" fmla="*/ 1 h 441"/>
                <a:gd name="T12" fmla="*/ 14 w 898"/>
                <a:gd name="T13" fmla="*/ 1 h 441"/>
                <a:gd name="T14" fmla="*/ 14 w 898"/>
                <a:gd name="T15" fmla="*/ 2 h 441"/>
                <a:gd name="T16" fmla="*/ 14 w 898"/>
                <a:gd name="T17" fmla="*/ 2 h 441"/>
                <a:gd name="T18" fmla="*/ 13 w 898"/>
                <a:gd name="T19" fmla="*/ 3 h 441"/>
                <a:gd name="T20" fmla="*/ 13 w 898"/>
                <a:gd name="T21" fmla="*/ 4 h 441"/>
                <a:gd name="T22" fmla="*/ 14 w 898"/>
                <a:gd name="T23" fmla="*/ 3 h 441"/>
                <a:gd name="T24" fmla="*/ 14 w 898"/>
                <a:gd name="T25" fmla="*/ 2 h 441"/>
                <a:gd name="T26" fmla="*/ 15 w 898"/>
                <a:gd name="T27" fmla="*/ 3 h 441"/>
                <a:gd name="T28" fmla="*/ 15 w 898"/>
                <a:gd name="T29" fmla="*/ 3 h 441"/>
                <a:gd name="T30" fmla="*/ 15 w 898"/>
                <a:gd name="T31" fmla="*/ 3 h 441"/>
                <a:gd name="T32" fmla="*/ 16 w 898"/>
                <a:gd name="T33" fmla="*/ 4 h 441"/>
                <a:gd name="T34" fmla="*/ 16 w 898"/>
                <a:gd name="T35" fmla="*/ 3 h 441"/>
                <a:gd name="T36" fmla="*/ 17 w 898"/>
                <a:gd name="T37" fmla="*/ 3 h 441"/>
                <a:gd name="T38" fmla="*/ 20 w 898"/>
                <a:gd name="T39" fmla="*/ 2 h 441"/>
                <a:gd name="T40" fmla="*/ 20 w 898"/>
                <a:gd name="T41" fmla="*/ 1 h 441"/>
                <a:gd name="T42" fmla="*/ 21 w 898"/>
                <a:gd name="T43" fmla="*/ 3 h 441"/>
                <a:gd name="T44" fmla="*/ 20 w 898"/>
                <a:gd name="T45" fmla="*/ 3 h 441"/>
                <a:gd name="T46" fmla="*/ 20 w 898"/>
                <a:gd name="T47" fmla="*/ 4 h 441"/>
                <a:gd name="T48" fmla="*/ 18 w 898"/>
                <a:gd name="T49" fmla="*/ 4 h 441"/>
                <a:gd name="T50" fmla="*/ 18 w 898"/>
                <a:gd name="T51" fmla="*/ 5 h 441"/>
                <a:gd name="T52" fmla="*/ 17 w 898"/>
                <a:gd name="T53" fmla="*/ 5 h 441"/>
                <a:gd name="T54" fmla="*/ 17 w 898"/>
                <a:gd name="T55" fmla="*/ 5 h 441"/>
                <a:gd name="T56" fmla="*/ 17 w 898"/>
                <a:gd name="T57" fmla="*/ 6 h 441"/>
                <a:gd name="T58" fmla="*/ 17 w 898"/>
                <a:gd name="T59" fmla="*/ 6 h 441"/>
                <a:gd name="T60" fmla="*/ 16 w 898"/>
                <a:gd name="T61" fmla="*/ 7 h 441"/>
                <a:gd name="T62" fmla="*/ 16 w 898"/>
                <a:gd name="T63" fmla="*/ 8 h 441"/>
                <a:gd name="T64" fmla="*/ 16 w 898"/>
                <a:gd name="T65" fmla="*/ 10 h 441"/>
                <a:gd name="T66" fmla="*/ 16 w 898"/>
                <a:gd name="T67" fmla="*/ 10 h 441"/>
                <a:gd name="T68" fmla="*/ 15 w 898"/>
                <a:gd name="T69" fmla="*/ 9 h 441"/>
                <a:gd name="T70" fmla="*/ 14 w 898"/>
                <a:gd name="T71" fmla="*/ 9 h 441"/>
                <a:gd name="T72" fmla="*/ 13 w 898"/>
                <a:gd name="T73" fmla="*/ 8 h 441"/>
                <a:gd name="T74" fmla="*/ 12 w 898"/>
                <a:gd name="T75" fmla="*/ 9 h 441"/>
                <a:gd name="T76" fmla="*/ 12 w 898"/>
                <a:gd name="T77" fmla="*/ 9 h 441"/>
                <a:gd name="T78" fmla="*/ 11 w 898"/>
                <a:gd name="T79" fmla="*/ 9 h 441"/>
                <a:gd name="T80" fmla="*/ 10 w 898"/>
                <a:gd name="T81" fmla="*/ 9 h 441"/>
                <a:gd name="T82" fmla="*/ 10 w 898"/>
                <a:gd name="T83" fmla="*/ 9 h 441"/>
                <a:gd name="T84" fmla="*/ 9 w 898"/>
                <a:gd name="T85" fmla="*/ 9 h 441"/>
                <a:gd name="T86" fmla="*/ 7 w 898"/>
                <a:gd name="T87" fmla="*/ 9 h 441"/>
                <a:gd name="T88" fmla="*/ 7 w 898"/>
                <a:gd name="T89" fmla="*/ 8 h 441"/>
                <a:gd name="T90" fmla="*/ 4 w 898"/>
                <a:gd name="T91" fmla="*/ 8 h 441"/>
                <a:gd name="T92" fmla="*/ 2 w 898"/>
                <a:gd name="T93" fmla="*/ 7 h 441"/>
                <a:gd name="T94" fmla="*/ 1 w 898"/>
                <a:gd name="T95" fmla="*/ 6 h 441"/>
                <a:gd name="T96" fmla="*/ 1 w 898"/>
                <a:gd name="T97" fmla="*/ 5 h 441"/>
                <a:gd name="T98" fmla="*/ 1 w 898"/>
                <a:gd name="T99" fmla="*/ 4 h 441"/>
                <a:gd name="T100" fmla="*/ 1 w 898"/>
                <a:gd name="T101" fmla="*/ 3 h 441"/>
                <a:gd name="T102" fmla="*/ 1 w 898"/>
                <a:gd name="T103" fmla="*/ 1 h 441"/>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8"/>
                <a:gd name="T157" fmla="*/ 0 h 441"/>
                <a:gd name="T158" fmla="*/ 898 w 898"/>
                <a:gd name="T159" fmla="*/ 441 h 441"/>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8" h="441">
                  <a:moveTo>
                    <a:pt x="4" y="37"/>
                  </a:moveTo>
                  <a:lnTo>
                    <a:pt x="0" y="28"/>
                  </a:lnTo>
                  <a:lnTo>
                    <a:pt x="8" y="24"/>
                  </a:lnTo>
                  <a:lnTo>
                    <a:pt x="18" y="28"/>
                  </a:lnTo>
                  <a:lnTo>
                    <a:pt x="24" y="30"/>
                  </a:lnTo>
                  <a:lnTo>
                    <a:pt x="26" y="37"/>
                  </a:lnTo>
                  <a:lnTo>
                    <a:pt x="28" y="43"/>
                  </a:lnTo>
                  <a:lnTo>
                    <a:pt x="33" y="37"/>
                  </a:lnTo>
                  <a:lnTo>
                    <a:pt x="35" y="28"/>
                  </a:lnTo>
                  <a:lnTo>
                    <a:pt x="30" y="20"/>
                  </a:lnTo>
                  <a:lnTo>
                    <a:pt x="30" y="8"/>
                  </a:lnTo>
                  <a:lnTo>
                    <a:pt x="453" y="8"/>
                  </a:lnTo>
                  <a:lnTo>
                    <a:pt x="455" y="0"/>
                  </a:lnTo>
                  <a:lnTo>
                    <a:pt x="463" y="0"/>
                  </a:lnTo>
                  <a:lnTo>
                    <a:pt x="465" y="8"/>
                  </a:lnTo>
                  <a:lnTo>
                    <a:pt x="469" y="12"/>
                  </a:lnTo>
                  <a:lnTo>
                    <a:pt x="481" y="16"/>
                  </a:lnTo>
                  <a:lnTo>
                    <a:pt x="504" y="20"/>
                  </a:lnTo>
                  <a:lnTo>
                    <a:pt x="518" y="24"/>
                  </a:lnTo>
                  <a:lnTo>
                    <a:pt x="542" y="28"/>
                  </a:lnTo>
                  <a:lnTo>
                    <a:pt x="540" y="32"/>
                  </a:lnTo>
                  <a:lnTo>
                    <a:pt x="528" y="35"/>
                  </a:lnTo>
                  <a:lnTo>
                    <a:pt x="520" y="39"/>
                  </a:lnTo>
                  <a:lnTo>
                    <a:pt x="512" y="47"/>
                  </a:lnTo>
                  <a:lnTo>
                    <a:pt x="508" y="51"/>
                  </a:lnTo>
                  <a:lnTo>
                    <a:pt x="518" y="55"/>
                  </a:lnTo>
                  <a:lnTo>
                    <a:pt x="532" y="55"/>
                  </a:lnTo>
                  <a:lnTo>
                    <a:pt x="544" y="55"/>
                  </a:lnTo>
                  <a:lnTo>
                    <a:pt x="549" y="51"/>
                  </a:lnTo>
                  <a:lnTo>
                    <a:pt x="553" y="47"/>
                  </a:lnTo>
                  <a:lnTo>
                    <a:pt x="561" y="41"/>
                  </a:lnTo>
                  <a:lnTo>
                    <a:pt x="565" y="47"/>
                  </a:lnTo>
                  <a:lnTo>
                    <a:pt x="575" y="53"/>
                  </a:lnTo>
                  <a:lnTo>
                    <a:pt x="585" y="57"/>
                  </a:lnTo>
                  <a:lnTo>
                    <a:pt x="595" y="55"/>
                  </a:lnTo>
                  <a:lnTo>
                    <a:pt x="603" y="55"/>
                  </a:lnTo>
                  <a:lnTo>
                    <a:pt x="612" y="53"/>
                  </a:lnTo>
                  <a:lnTo>
                    <a:pt x="618" y="57"/>
                  </a:lnTo>
                  <a:lnTo>
                    <a:pt x="626" y="63"/>
                  </a:lnTo>
                  <a:lnTo>
                    <a:pt x="626" y="67"/>
                  </a:lnTo>
                  <a:lnTo>
                    <a:pt x="618" y="63"/>
                  </a:lnTo>
                  <a:lnTo>
                    <a:pt x="609" y="63"/>
                  </a:lnTo>
                  <a:lnTo>
                    <a:pt x="601" y="69"/>
                  </a:lnTo>
                  <a:lnTo>
                    <a:pt x="595" y="71"/>
                  </a:lnTo>
                  <a:lnTo>
                    <a:pt x="591" y="67"/>
                  </a:lnTo>
                  <a:lnTo>
                    <a:pt x="587" y="71"/>
                  </a:lnTo>
                  <a:lnTo>
                    <a:pt x="579" y="79"/>
                  </a:lnTo>
                  <a:lnTo>
                    <a:pt x="569" y="87"/>
                  </a:lnTo>
                  <a:lnTo>
                    <a:pt x="571" y="95"/>
                  </a:lnTo>
                  <a:lnTo>
                    <a:pt x="579" y="93"/>
                  </a:lnTo>
                  <a:lnTo>
                    <a:pt x="583" y="85"/>
                  </a:lnTo>
                  <a:lnTo>
                    <a:pt x="575" y="102"/>
                  </a:lnTo>
                  <a:lnTo>
                    <a:pt x="571" y="126"/>
                  </a:lnTo>
                  <a:lnTo>
                    <a:pt x="571" y="138"/>
                  </a:lnTo>
                  <a:lnTo>
                    <a:pt x="575" y="152"/>
                  </a:lnTo>
                  <a:lnTo>
                    <a:pt x="585" y="150"/>
                  </a:lnTo>
                  <a:lnTo>
                    <a:pt x="595" y="142"/>
                  </a:lnTo>
                  <a:lnTo>
                    <a:pt x="599" y="132"/>
                  </a:lnTo>
                  <a:lnTo>
                    <a:pt x="599" y="120"/>
                  </a:lnTo>
                  <a:lnTo>
                    <a:pt x="599" y="110"/>
                  </a:lnTo>
                  <a:lnTo>
                    <a:pt x="599" y="98"/>
                  </a:lnTo>
                  <a:lnTo>
                    <a:pt x="599" y="91"/>
                  </a:lnTo>
                  <a:lnTo>
                    <a:pt x="601" y="87"/>
                  </a:lnTo>
                  <a:lnTo>
                    <a:pt x="607" y="87"/>
                  </a:lnTo>
                  <a:lnTo>
                    <a:pt x="610" y="83"/>
                  </a:lnTo>
                  <a:lnTo>
                    <a:pt x="614" y="77"/>
                  </a:lnTo>
                  <a:lnTo>
                    <a:pt x="622" y="75"/>
                  </a:lnTo>
                  <a:lnTo>
                    <a:pt x="630" y="79"/>
                  </a:lnTo>
                  <a:lnTo>
                    <a:pt x="640" y="81"/>
                  </a:lnTo>
                  <a:lnTo>
                    <a:pt x="644" y="89"/>
                  </a:lnTo>
                  <a:lnTo>
                    <a:pt x="642" y="98"/>
                  </a:lnTo>
                  <a:lnTo>
                    <a:pt x="638" y="106"/>
                  </a:lnTo>
                  <a:lnTo>
                    <a:pt x="634" y="110"/>
                  </a:lnTo>
                  <a:lnTo>
                    <a:pt x="636" y="114"/>
                  </a:lnTo>
                  <a:lnTo>
                    <a:pt x="642" y="110"/>
                  </a:lnTo>
                  <a:lnTo>
                    <a:pt x="648" y="106"/>
                  </a:lnTo>
                  <a:lnTo>
                    <a:pt x="654" y="108"/>
                  </a:lnTo>
                  <a:lnTo>
                    <a:pt x="654" y="118"/>
                  </a:lnTo>
                  <a:lnTo>
                    <a:pt x="652" y="124"/>
                  </a:lnTo>
                  <a:lnTo>
                    <a:pt x="652" y="132"/>
                  </a:lnTo>
                  <a:lnTo>
                    <a:pt x="646" y="138"/>
                  </a:lnTo>
                  <a:lnTo>
                    <a:pt x="642" y="146"/>
                  </a:lnTo>
                  <a:lnTo>
                    <a:pt x="650" y="152"/>
                  </a:lnTo>
                  <a:lnTo>
                    <a:pt x="668" y="152"/>
                  </a:lnTo>
                  <a:lnTo>
                    <a:pt x="679" y="146"/>
                  </a:lnTo>
                  <a:lnTo>
                    <a:pt x="691" y="142"/>
                  </a:lnTo>
                  <a:lnTo>
                    <a:pt x="703" y="136"/>
                  </a:lnTo>
                  <a:lnTo>
                    <a:pt x="709" y="134"/>
                  </a:lnTo>
                  <a:lnTo>
                    <a:pt x="711" y="128"/>
                  </a:lnTo>
                  <a:lnTo>
                    <a:pt x="709" y="122"/>
                  </a:lnTo>
                  <a:lnTo>
                    <a:pt x="711" y="118"/>
                  </a:lnTo>
                  <a:lnTo>
                    <a:pt x="733" y="120"/>
                  </a:lnTo>
                  <a:lnTo>
                    <a:pt x="744" y="118"/>
                  </a:lnTo>
                  <a:lnTo>
                    <a:pt x="754" y="110"/>
                  </a:lnTo>
                  <a:lnTo>
                    <a:pt x="754" y="98"/>
                  </a:lnTo>
                  <a:lnTo>
                    <a:pt x="762" y="93"/>
                  </a:lnTo>
                  <a:lnTo>
                    <a:pt x="770" y="87"/>
                  </a:lnTo>
                  <a:lnTo>
                    <a:pt x="827" y="87"/>
                  </a:lnTo>
                  <a:lnTo>
                    <a:pt x="839" y="81"/>
                  </a:lnTo>
                  <a:lnTo>
                    <a:pt x="845" y="73"/>
                  </a:lnTo>
                  <a:lnTo>
                    <a:pt x="849" y="57"/>
                  </a:lnTo>
                  <a:lnTo>
                    <a:pt x="857" y="43"/>
                  </a:lnTo>
                  <a:lnTo>
                    <a:pt x="865" y="35"/>
                  </a:lnTo>
                  <a:lnTo>
                    <a:pt x="872" y="39"/>
                  </a:lnTo>
                  <a:lnTo>
                    <a:pt x="886" y="43"/>
                  </a:lnTo>
                  <a:lnTo>
                    <a:pt x="888" y="51"/>
                  </a:lnTo>
                  <a:lnTo>
                    <a:pt x="886" y="67"/>
                  </a:lnTo>
                  <a:lnTo>
                    <a:pt x="888" y="75"/>
                  </a:lnTo>
                  <a:lnTo>
                    <a:pt x="894" y="81"/>
                  </a:lnTo>
                  <a:lnTo>
                    <a:pt x="898" y="89"/>
                  </a:lnTo>
                  <a:lnTo>
                    <a:pt x="894" y="95"/>
                  </a:lnTo>
                  <a:lnTo>
                    <a:pt x="882" y="95"/>
                  </a:lnTo>
                  <a:lnTo>
                    <a:pt x="870" y="96"/>
                  </a:lnTo>
                  <a:lnTo>
                    <a:pt x="861" y="102"/>
                  </a:lnTo>
                  <a:lnTo>
                    <a:pt x="851" y="108"/>
                  </a:lnTo>
                  <a:lnTo>
                    <a:pt x="845" y="122"/>
                  </a:lnTo>
                  <a:lnTo>
                    <a:pt x="837" y="132"/>
                  </a:lnTo>
                  <a:lnTo>
                    <a:pt x="837" y="140"/>
                  </a:lnTo>
                  <a:lnTo>
                    <a:pt x="841" y="144"/>
                  </a:lnTo>
                  <a:lnTo>
                    <a:pt x="849" y="146"/>
                  </a:lnTo>
                  <a:lnTo>
                    <a:pt x="841" y="152"/>
                  </a:lnTo>
                  <a:lnTo>
                    <a:pt x="835" y="152"/>
                  </a:lnTo>
                  <a:lnTo>
                    <a:pt x="825" y="156"/>
                  </a:lnTo>
                  <a:lnTo>
                    <a:pt x="809" y="159"/>
                  </a:lnTo>
                  <a:lnTo>
                    <a:pt x="792" y="163"/>
                  </a:lnTo>
                  <a:lnTo>
                    <a:pt x="788" y="167"/>
                  </a:lnTo>
                  <a:lnTo>
                    <a:pt x="790" y="179"/>
                  </a:lnTo>
                  <a:lnTo>
                    <a:pt x="784" y="187"/>
                  </a:lnTo>
                  <a:lnTo>
                    <a:pt x="778" y="197"/>
                  </a:lnTo>
                  <a:lnTo>
                    <a:pt x="770" y="195"/>
                  </a:lnTo>
                  <a:lnTo>
                    <a:pt x="774" y="207"/>
                  </a:lnTo>
                  <a:lnTo>
                    <a:pt x="770" y="215"/>
                  </a:lnTo>
                  <a:lnTo>
                    <a:pt x="762" y="224"/>
                  </a:lnTo>
                  <a:lnTo>
                    <a:pt x="758" y="230"/>
                  </a:lnTo>
                  <a:lnTo>
                    <a:pt x="758" y="217"/>
                  </a:lnTo>
                  <a:lnTo>
                    <a:pt x="754" y="205"/>
                  </a:lnTo>
                  <a:lnTo>
                    <a:pt x="756" y="195"/>
                  </a:lnTo>
                  <a:lnTo>
                    <a:pt x="752" y="191"/>
                  </a:lnTo>
                  <a:lnTo>
                    <a:pt x="750" y="199"/>
                  </a:lnTo>
                  <a:lnTo>
                    <a:pt x="748" y="211"/>
                  </a:lnTo>
                  <a:lnTo>
                    <a:pt x="742" y="209"/>
                  </a:lnTo>
                  <a:lnTo>
                    <a:pt x="738" y="211"/>
                  </a:lnTo>
                  <a:lnTo>
                    <a:pt x="746" y="219"/>
                  </a:lnTo>
                  <a:lnTo>
                    <a:pt x="752" y="224"/>
                  </a:lnTo>
                  <a:lnTo>
                    <a:pt x="750" y="230"/>
                  </a:lnTo>
                  <a:lnTo>
                    <a:pt x="752" y="240"/>
                  </a:lnTo>
                  <a:lnTo>
                    <a:pt x="758" y="242"/>
                  </a:lnTo>
                  <a:lnTo>
                    <a:pt x="762" y="252"/>
                  </a:lnTo>
                  <a:lnTo>
                    <a:pt x="758" y="260"/>
                  </a:lnTo>
                  <a:lnTo>
                    <a:pt x="750" y="266"/>
                  </a:lnTo>
                  <a:lnTo>
                    <a:pt x="750" y="274"/>
                  </a:lnTo>
                  <a:lnTo>
                    <a:pt x="740" y="276"/>
                  </a:lnTo>
                  <a:lnTo>
                    <a:pt x="727" y="287"/>
                  </a:lnTo>
                  <a:lnTo>
                    <a:pt x="723" y="291"/>
                  </a:lnTo>
                  <a:lnTo>
                    <a:pt x="713" y="293"/>
                  </a:lnTo>
                  <a:lnTo>
                    <a:pt x="703" y="309"/>
                  </a:lnTo>
                  <a:lnTo>
                    <a:pt x="691" y="313"/>
                  </a:lnTo>
                  <a:lnTo>
                    <a:pt x="685" y="321"/>
                  </a:lnTo>
                  <a:lnTo>
                    <a:pt x="675" y="333"/>
                  </a:lnTo>
                  <a:lnTo>
                    <a:pt x="672" y="345"/>
                  </a:lnTo>
                  <a:lnTo>
                    <a:pt x="675" y="358"/>
                  </a:lnTo>
                  <a:lnTo>
                    <a:pt x="681" y="372"/>
                  </a:lnTo>
                  <a:lnTo>
                    <a:pt x="685" y="386"/>
                  </a:lnTo>
                  <a:lnTo>
                    <a:pt x="691" y="400"/>
                  </a:lnTo>
                  <a:lnTo>
                    <a:pt x="693" y="417"/>
                  </a:lnTo>
                  <a:lnTo>
                    <a:pt x="693" y="433"/>
                  </a:lnTo>
                  <a:lnTo>
                    <a:pt x="691" y="441"/>
                  </a:lnTo>
                  <a:lnTo>
                    <a:pt x="683" y="441"/>
                  </a:lnTo>
                  <a:lnTo>
                    <a:pt x="675" y="433"/>
                  </a:lnTo>
                  <a:lnTo>
                    <a:pt x="670" y="421"/>
                  </a:lnTo>
                  <a:lnTo>
                    <a:pt x="662" y="415"/>
                  </a:lnTo>
                  <a:lnTo>
                    <a:pt x="654" y="410"/>
                  </a:lnTo>
                  <a:lnTo>
                    <a:pt x="652" y="398"/>
                  </a:lnTo>
                  <a:lnTo>
                    <a:pt x="652" y="386"/>
                  </a:lnTo>
                  <a:lnTo>
                    <a:pt x="654" y="376"/>
                  </a:lnTo>
                  <a:lnTo>
                    <a:pt x="646" y="368"/>
                  </a:lnTo>
                  <a:lnTo>
                    <a:pt x="640" y="360"/>
                  </a:lnTo>
                  <a:lnTo>
                    <a:pt x="630" y="356"/>
                  </a:lnTo>
                  <a:lnTo>
                    <a:pt x="624" y="358"/>
                  </a:lnTo>
                  <a:lnTo>
                    <a:pt x="616" y="366"/>
                  </a:lnTo>
                  <a:lnTo>
                    <a:pt x="609" y="356"/>
                  </a:lnTo>
                  <a:lnTo>
                    <a:pt x="597" y="354"/>
                  </a:lnTo>
                  <a:lnTo>
                    <a:pt x="583" y="352"/>
                  </a:lnTo>
                  <a:lnTo>
                    <a:pt x="573" y="348"/>
                  </a:lnTo>
                  <a:lnTo>
                    <a:pt x="557" y="348"/>
                  </a:lnTo>
                  <a:lnTo>
                    <a:pt x="544" y="350"/>
                  </a:lnTo>
                  <a:lnTo>
                    <a:pt x="534" y="352"/>
                  </a:lnTo>
                  <a:lnTo>
                    <a:pt x="540" y="358"/>
                  </a:lnTo>
                  <a:lnTo>
                    <a:pt x="545" y="362"/>
                  </a:lnTo>
                  <a:lnTo>
                    <a:pt x="551" y="368"/>
                  </a:lnTo>
                  <a:lnTo>
                    <a:pt x="544" y="370"/>
                  </a:lnTo>
                  <a:lnTo>
                    <a:pt x="536" y="370"/>
                  </a:lnTo>
                  <a:lnTo>
                    <a:pt x="526" y="372"/>
                  </a:lnTo>
                  <a:lnTo>
                    <a:pt x="518" y="366"/>
                  </a:lnTo>
                  <a:lnTo>
                    <a:pt x="508" y="362"/>
                  </a:lnTo>
                  <a:lnTo>
                    <a:pt x="504" y="364"/>
                  </a:lnTo>
                  <a:lnTo>
                    <a:pt x="500" y="366"/>
                  </a:lnTo>
                  <a:lnTo>
                    <a:pt x="490" y="360"/>
                  </a:lnTo>
                  <a:lnTo>
                    <a:pt x="481" y="360"/>
                  </a:lnTo>
                  <a:lnTo>
                    <a:pt x="477" y="366"/>
                  </a:lnTo>
                  <a:lnTo>
                    <a:pt x="469" y="368"/>
                  </a:lnTo>
                  <a:lnTo>
                    <a:pt x="463" y="364"/>
                  </a:lnTo>
                  <a:lnTo>
                    <a:pt x="459" y="372"/>
                  </a:lnTo>
                  <a:lnTo>
                    <a:pt x="453" y="378"/>
                  </a:lnTo>
                  <a:lnTo>
                    <a:pt x="447" y="382"/>
                  </a:lnTo>
                  <a:lnTo>
                    <a:pt x="435" y="382"/>
                  </a:lnTo>
                  <a:lnTo>
                    <a:pt x="431" y="388"/>
                  </a:lnTo>
                  <a:lnTo>
                    <a:pt x="425" y="394"/>
                  </a:lnTo>
                  <a:lnTo>
                    <a:pt x="421" y="402"/>
                  </a:lnTo>
                  <a:lnTo>
                    <a:pt x="423" y="413"/>
                  </a:lnTo>
                  <a:lnTo>
                    <a:pt x="427" y="425"/>
                  </a:lnTo>
                  <a:lnTo>
                    <a:pt x="416" y="423"/>
                  </a:lnTo>
                  <a:lnTo>
                    <a:pt x="400" y="417"/>
                  </a:lnTo>
                  <a:lnTo>
                    <a:pt x="392" y="406"/>
                  </a:lnTo>
                  <a:lnTo>
                    <a:pt x="384" y="394"/>
                  </a:lnTo>
                  <a:lnTo>
                    <a:pt x="374" y="382"/>
                  </a:lnTo>
                  <a:lnTo>
                    <a:pt x="368" y="368"/>
                  </a:lnTo>
                  <a:lnTo>
                    <a:pt x="354" y="362"/>
                  </a:lnTo>
                  <a:lnTo>
                    <a:pt x="347" y="358"/>
                  </a:lnTo>
                  <a:lnTo>
                    <a:pt x="339" y="362"/>
                  </a:lnTo>
                  <a:lnTo>
                    <a:pt x="337" y="372"/>
                  </a:lnTo>
                  <a:lnTo>
                    <a:pt x="325" y="374"/>
                  </a:lnTo>
                  <a:lnTo>
                    <a:pt x="309" y="364"/>
                  </a:lnTo>
                  <a:lnTo>
                    <a:pt x="307" y="348"/>
                  </a:lnTo>
                  <a:lnTo>
                    <a:pt x="297" y="341"/>
                  </a:lnTo>
                  <a:lnTo>
                    <a:pt x="278" y="325"/>
                  </a:lnTo>
                  <a:lnTo>
                    <a:pt x="258" y="329"/>
                  </a:lnTo>
                  <a:lnTo>
                    <a:pt x="250" y="335"/>
                  </a:lnTo>
                  <a:lnTo>
                    <a:pt x="205" y="335"/>
                  </a:lnTo>
                  <a:lnTo>
                    <a:pt x="189" y="329"/>
                  </a:lnTo>
                  <a:lnTo>
                    <a:pt x="163" y="317"/>
                  </a:lnTo>
                  <a:lnTo>
                    <a:pt x="146" y="311"/>
                  </a:lnTo>
                  <a:lnTo>
                    <a:pt x="114" y="313"/>
                  </a:lnTo>
                  <a:lnTo>
                    <a:pt x="110" y="301"/>
                  </a:lnTo>
                  <a:lnTo>
                    <a:pt x="102" y="293"/>
                  </a:lnTo>
                  <a:lnTo>
                    <a:pt x="96" y="289"/>
                  </a:lnTo>
                  <a:lnTo>
                    <a:pt x="83" y="285"/>
                  </a:lnTo>
                  <a:lnTo>
                    <a:pt x="73" y="278"/>
                  </a:lnTo>
                  <a:lnTo>
                    <a:pt x="59" y="282"/>
                  </a:lnTo>
                  <a:lnTo>
                    <a:pt x="57" y="268"/>
                  </a:lnTo>
                  <a:lnTo>
                    <a:pt x="47" y="254"/>
                  </a:lnTo>
                  <a:lnTo>
                    <a:pt x="37" y="244"/>
                  </a:lnTo>
                  <a:lnTo>
                    <a:pt x="41" y="238"/>
                  </a:lnTo>
                  <a:lnTo>
                    <a:pt x="35" y="234"/>
                  </a:lnTo>
                  <a:lnTo>
                    <a:pt x="32" y="224"/>
                  </a:lnTo>
                  <a:lnTo>
                    <a:pt x="37" y="215"/>
                  </a:lnTo>
                  <a:lnTo>
                    <a:pt x="26" y="215"/>
                  </a:lnTo>
                  <a:lnTo>
                    <a:pt x="18" y="207"/>
                  </a:lnTo>
                  <a:lnTo>
                    <a:pt x="10" y="195"/>
                  </a:lnTo>
                  <a:lnTo>
                    <a:pt x="10" y="183"/>
                  </a:lnTo>
                  <a:lnTo>
                    <a:pt x="2" y="175"/>
                  </a:lnTo>
                  <a:lnTo>
                    <a:pt x="2" y="167"/>
                  </a:lnTo>
                  <a:lnTo>
                    <a:pt x="6" y="146"/>
                  </a:lnTo>
                  <a:lnTo>
                    <a:pt x="2" y="120"/>
                  </a:lnTo>
                  <a:lnTo>
                    <a:pt x="6" y="110"/>
                  </a:lnTo>
                  <a:lnTo>
                    <a:pt x="10" y="63"/>
                  </a:lnTo>
                  <a:lnTo>
                    <a:pt x="16" y="63"/>
                  </a:lnTo>
                  <a:lnTo>
                    <a:pt x="10" y="53"/>
                  </a:lnTo>
                  <a:lnTo>
                    <a:pt x="6" y="47"/>
                  </a:lnTo>
                  <a:lnTo>
                    <a:pt x="8" y="41"/>
                  </a:lnTo>
                  <a:lnTo>
                    <a:pt x="61" y="94"/>
                  </a:lnTo>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475" name="Freeform 164"/>
            <p:cNvSpPr>
              <a:spLocks noChangeAspect="1"/>
            </p:cNvSpPr>
            <p:nvPr/>
          </p:nvSpPr>
          <p:spPr bwMode="auto">
            <a:xfrm>
              <a:off x="3006" y="1807"/>
              <a:ext cx="36" cy="39"/>
            </a:xfrm>
            <a:custGeom>
              <a:avLst/>
              <a:gdLst>
                <a:gd name="T0" fmla="*/ 1 w 58"/>
                <a:gd name="T1" fmla="*/ 1 h 64"/>
                <a:gd name="T2" fmla="*/ 1 w 58"/>
                <a:gd name="T3" fmla="*/ 1 h 64"/>
                <a:gd name="T4" fmla="*/ 1 w 58"/>
                <a:gd name="T5" fmla="*/ 1 h 64"/>
                <a:gd name="T6" fmla="*/ 1 w 58"/>
                <a:gd name="T7" fmla="*/ 1 h 64"/>
                <a:gd name="T8" fmla="*/ 1 w 58"/>
                <a:gd name="T9" fmla="*/ 1 h 64"/>
                <a:gd name="T10" fmla="*/ 1 w 58"/>
                <a:gd name="T11" fmla="*/ 1 h 64"/>
                <a:gd name="T12" fmla="*/ 1 w 58"/>
                <a:gd name="T13" fmla="*/ 1 h 64"/>
                <a:gd name="T14" fmla="*/ 1 w 58"/>
                <a:gd name="T15" fmla="*/ 0 h 64"/>
                <a:gd name="T16" fmla="*/ 1 w 58"/>
                <a:gd name="T17" fmla="*/ 1 h 64"/>
                <a:gd name="T18" fmla="*/ 1 w 58"/>
                <a:gd name="T19" fmla="*/ 1 h 64"/>
                <a:gd name="T20" fmla="*/ 1 w 58"/>
                <a:gd name="T21" fmla="*/ 1 h 64"/>
                <a:gd name="T22" fmla="*/ 1 w 58"/>
                <a:gd name="T23" fmla="*/ 1 h 64"/>
                <a:gd name="T24" fmla="*/ 1 w 58"/>
                <a:gd name="T25" fmla="*/ 1 h 64"/>
                <a:gd name="T26" fmla="*/ 1 w 58"/>
                <a:gd name="T27" fmla="*/ 1 h 64"/>
                <a:gd name="T28" fmla="*/ 1 w 58"/>
                <a:gd name="T29" fmla="*/ 1 h 64"/>
                <a:gd name="T30" fmla="*/ 1 w 58"/>
                <a:gd name="T31" fmla="*/ 1 h 64"/>
                <a:gd name="T32" fmla="*/ 1 w 58"/>
                <a:gd name="T33" fmla="*/ 1 h 64"/>
                <a:gd name="T34" fmla="*/ 1 w 58"/>
                <a:gd name="T35" fmla="*/ 1 h 64"/>
                <a:gd name="T36" fmla="*/ 0 w 58"/>
                <a:gd name="T37" fmla="*/ 1 h 64"/>
                <a:gd name="T38" fmla="*/ 1 w 58"/>
                <a:gd name="T39" fmla="*/ 1 h 64"/>
                <a:gd name="T40" fmla="*/ 1 w 58"/>
                <a:gd name="T41" fmla="*/ 1 h 64"/>
                <a:gd name="T42" fmla="*/ 1 w 58"/>
                <a:gd name="T43" fmla="*/ 1 h 64"/>
                <a:gd name="T44" fmla="*/ 1 w 58"/>
                <a:gd name="T45" fmla="*/ 1 h 6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8"/>
                <a:gd name="T70" fmla="*/ 0 h 64"/>
                <a:gd name="T71" fmla="*/ 58 w 58"/>
                <a:gd name="T72" fmla="*/ 64 h 6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8" h="64">
                  <a:moveTo>
                    <a:pt x="34" y="64"/>
                  </a:moveTo>
                  <a:lnTo>
                    <a:pt x="42" y="56"/>
                  </a:lnTo>
                  <a:lnTo>
                    <a:pt x="48" y="50"/>
                  </a:lnTo>
                  <a:lnTo>
                    <a:pt x="52" y="46"/>
                  </a:lnTo>
                  <a:lnTo>
                    <a:pt x="58" y="38"/>
                  </a:lnTo>
                  <a:lnTo>
                    <a:pt x="54" y="34"/>
                  </a:lnTo>
                  <a:lnTo>
                    <a:pt x="48" y="34"/>
                  </a:lnTo>
                  <a:lnTo>
                    <a:pt x="48" y="0"/>
                  </a:lnTo>
                  <a:lnTo>
                    <a:pt x="18" y="2"/>
                  </a:lnTo>
                  <a:lnTo>
                    <a:pt x="16" y="6"/>
                  </a:lnTo>
                  <a:lnTo>
                    <a:pt x="18" y="14"/>
                  </a:lnTo>
                  <a:lnTo>
                    <a:pt x="26" y="20"/>
                  </a:lnTo>
                  <a:lnTo>
                    <a:pt x="30" y="26"/>
                  </a:lnTo>
                  <a:lnTo>
                    <a:pt x="26" y="28"/>
                  </a:lnTo>
                  <a:lnTo>
                    <a:pt x="14" y="30"/>
                  </a:lnTo>
                  <a:lnTo>
                    <a:pt x="10" y="28"/>
                  </a:lnTo>
                  <a:lnTo>
                    <a:pt x="4" y="36"/>
                  </a:lnTo>
                  <a:lnTo>
                    <a:pt x="2" y="42"/>
                  </a:lnTo>
                  <a:lnTo>
                    <a:pt x="0" y="54"/>
                  </a:lnTo>
                  <a:lnTo>
                    <a:pt x="6" y="58"/>
                  </a:lnTo>
                  <a:lnTo>
                    <a:pt x="12" y="62"/>
                  </a:lnTo>
                  <a:lnTo>
                    <a:pt x="22" y="64"/>
                  </a:lnTo>
                  <a:lnTo>
                    <a:pt x="34" y="6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6" name="Freeform 165"/>
            <p:cNvSpPr>
              <a:spLocks noChangeAspect="1"/>
            </p:cNvSpPr>
            <p:nvPr/>
          </p:nvSpPr>
          <p:spPr bwMode="auto">
            <a:xfrm>
              <a:off x="3036" y="1801"/>
              <a:ext cx="7" cy="27"/>
            </a:xfrm>
            <a:custGeom>
              <a:avLst/>
              <a:gdLst>
                <a:gd name="T0" fmla="*/ 1 w 12"/>
                <a:gd name="T1" fmla="*/ 0 h 44"/>
                <a:gd name="T2" fmla="*/ 1 w 12"/>
                <a:gd name="T3" fmla="*/ 1 h 44"/>
                <a:gd name="T4" fmla="*/ 1 w 12"/>
                <a:gd name="T5" fmla="*/ 1 h 44"/>
                <a:gd name="T6" fmla="*/ 1 w 12"/>
                <a:gd name="T7" fmla="*/ 1 h 44"/>
                <a:gd name="T8" fmla="*/ 1 w 12"/>
                <a:gd name="T9" fmla="*/ 1 h 44"/>
                <a:gd name="T10" fmla="*/ 1 w 12"/>
                <a:gd name="T11" fmla="*/ 1 h 44"/>
                <a:gd name="T12" fmla="*/ 0 w 12"/>
                <a:gd name="T13" fmla="*/ 1 h 44"/>
                <a:gd name="T14" fmla="*/ 0 w 12"/>
                <a:gd name="T15" fmla="*/ 1 h 44"/>
                <a:gd name="T16" fmla="*/ 1 w 12"/>
                <a:gd name="T17" fmla="*/ 1 h 44"/>
                <a:gd name="T18" fmla="*/ 1 w 12"/>
                <a:gd name="T19" fmla="*/ 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44"/>
                <a:gd name="T32" fmla="*/ 12 w 12"/>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44">
                  <a:moveTo>
                    <a:pt x="10" y="0"/>
                  </a:moveTo>
                  <a:lnTo>
                    <a:pt x="12" y="6"/>
                  </a:lnTo>
                  <a:lnTo>
                    <a:pt x="10" y="12"/>
                  </a:lnTo>
                  <a:lnTo>
                    <a:pt x="10" y="26"/>
                  </a:lnTo>
                  <a:lnTo>
                    <a:pt x="10" y="34"/>
                  </a:lnTo>
                  <a:lnTo>
                    <a:pt x="6" y="38"/>
                  </a:lnTo>
                  <a:lnTo>
                    <a:pt x="0" y="44"/>
                  </a:lnTo>
                  <a:lnTo>
                    <a:pt x="0" y="10"/>
                  </a:lnTo>
                  <a:lnTo>
                    <a:pt x="6" y="4"/>
                  </a:lnTo>
                  <a:lnTo>
                    <a:pt x="1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7" name="Freeform 166"/>
            <p:cNvSpPr>
              <a:spLocks noChangeAspect="1"/>
            </p:cNvSpPr>
            <p:nvPr/>
          </p:nvSpPr>
          <p:spPr bwMode="auto">
            <a:xfrm>
              <a:off x="3027" y="1840"/>
              <a:ext cx="21" cy="14"/>
            </a:xfrm>
            <a:custGeom>
              <a:avLst/>
              <a:gdLst>
                <a:gd name="T0" fmla="*/ 0 w 34"/>
                <a:gd name="T1" fmla="*/ 1 h 22"/>
                <a:gd name="T2" fmla="*/ 1 w 34"/>
                <a:gd name="T3" fmla="*/ 0 h 22"/>
                <a:gd name="T4" fmla="*/ 1 w 34"/>
                <a:gd name="T5" fmla="*/ 1 h 22"/>
                <a:gd name="T6" fmla="*/ 1 w 34"/>
                <a:gd name="T7" fmla="*/ 1 h 22"/>
                <a:gd name="T8" fmla="*/ 1 w 34"/>
                <a:gd name="T9" fmla="*/ 1 h 22"/>
                <a:gd name="T10" fmla="*/ 1 w 34"/>
                <a:gd name="T11" fmla="*/ 1 h 22"/>
                <a:gd name="T12" fmla="*/ 1 w 34"/>
                <a:gd name="T13" fmla="*/ 1 h 22"/>
                <a:gd name="T14" fmla="*/ 1 w 34"/>
                <a:gd name="T15" fmla="*/ 1 h 22"/>
                <a:gd name="T16" fmla="*/ 1 w 34"/>
                <a:gd name="T17" fmla="*/ 1 h 22"/>
                <a:gd name="T18" fmla="*/ 1 w 34"/>
                <a:gd name="T19" fmla="*/ 1 h 22"/>
                <a:gd name="T20" fmla="*/ 0 w 34"/>
                <a:gd name="T21" fmla="*/ 1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
                <a:gd name="T34" fmla="*/ 0 h 22"/>
                <a:gd name="T35" fmla="*/ 34 w 3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 h="22">
                  <a:moveTo>
                    <a:pt x="0" y="10"/>
                  </a:moveTo>
                  <a:lnTo>
                    <a:pt x="12" y="0"/>
                  </a:lnTo>
                  <a:lnTo>
                    <a:pt x="18" y="4"/>
                  </a:lnTo>
                  <a:lnTo>
                    <a:pt x="24" y="8"/>
                  </a:lnTo>
                  <a:lnTo>
                    <a:pt x="32" y="10"/>
                  </a:lnTo>
                  <a:lnTo>
                    <a:pt x="34" y="14"/>
                  </a:lnTo>
                  <a:lnTo>
                    <a:pt x="30" y="20"/>
                  </a:lnTo>
                  <a:lnTo>
                    <a:pt x="26" y="22"/>
                  </a:lnTo>
                  <a:lnTo>
                    <a:pt x="16" y="18"/>
                  </a:lnTo>
                  <a:lnTo>
                    <a:pt x="8" y="14"/>
                  </a:lnTo>
                  <a:lnTo>
                    <a:pt x="0" y="1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8" name="Freeform 167"/>
            <p:cNvSpPr>
              <a:spLocks noChangeAspect="1"/>
            </p:cNvSpPr>
            <p:nvPr/>
          </p:nvSpPr>
          <p:spPr bwMode="auto">
            <a:xfrm>
              <a:off x="3035" y="1827"/>
              <a:ext cx="58" cy="29"/>
            </a:xfrm>
            <a:custGeom>
              <a:avLst/>
              <a:gdLst>
                <a:gd name="T0" fmla="*/ 1 w 96"/>
                <a:gd name="T1" fmla="*/ 1 h 48"/>
                <a:gd name="T2" fmla="*/ 1 w 96"/>
                <a:gd name="T3" fmla="*/ 1 h 48"/>
                <a:gd name="T4" fmla="*/ 1 w 96"/>
                <a:gd name="T5" fmla="*/ 1 h 48"/>
                <a:gd name="T6" fmla="*/ 1 w 96"/>
                <a:gd name="T7" fmla="*/ 1 h 48"/>
                <a:gd name="T8" fmla="*/ 1 w 96"/>
                <a:gd name="T9" fmla="*/ 1 h 48"/>
                <a:gd name="T10" fmla="*/ 1 w 96"/>
                <a:gd name="T11" fmla="*/ 0 h 48"/>
                <a:gd name="T12" fmla="*/ 1 w 96"/>
                <a:gd name="T13" fmla="*/ 0 h 48"/>
                <a:gd name="T14" fmla="*/ 1 w 96"/>
                <a:gd name="T15" fmla="*/ 0 h 48"/>
                <a:gd name="T16" fmla="*/ 1 w 96"/>
                <a:gd name="T17" fmla="*/ 1 h 48"/>
                <a:gd name="T18" fmla="*/ 2 w 96"/>
                <a:gd name="T19" fmla="*/ 1 h 48"/>
                <a:gd name="T20" fmla="*/ 2 w 96"/>
                <a:gd name="T21" fmla="*/ 1 h 48"/>
                <a:gd name="T22" fmla="*/ 1 w 96"/>
                <a:gd name="T23" fmla="*/ 1 h 48"/>
                <a:gd name="T24" fmla="*/ 1 w 96"/>
                <a:gd name="T25" fmla="*/ 1 h 48"/>
                <a:gd name="T26" fmla="*/ 1 w 96"/>
                <a:gd name="T27" fmla="*/ 1 h 48"/>
                <a:gd name="T28" fmla="*/ 1 w 96"/>
                <a:gd name="T29" fmla="*/ 1 h 48"/>
                <a:gd name="T30" fmla="*/ 1 w 96"/>
                <a:gd name="T31" fmla="*/ 1 h 48"/>
                <a:gd name="T32" fmla="*/ 1 w 96"/>
                <a:gd name="T33" fmla="*/ 1 h 48"/>
                <a:gd name="T34" fmla="*/ 1 w 96"/>
                <a:gd name="T35" fmla="*/ 1 h 48"/>
                <a:gd name="T36" fmla="*/ 1 w 96"/>
                <a:gd name="T37" fmla="*/ 1 h 48"/>
                <a:gd name="T38" fmla="*/ 1 w 96"/>
                <a:gd name="T39" fmla="*/ 1 h 48"/>
                <a:gd name="T40" fmla="*/ 1 w 96"/>
                <a:gd name="T41" fmla="*/ 1 h 48"/>
                <a:gd name="T42" fmla="*/ 1 w 96"/>
                <a:gd name="T43" fmla="*/ 1 h 48"/>
                <a:gd name="T44" fmla="*/ 1 w 96"/>
                <a:gd name="T45" fmla="*/ 1 h 48"/>
                <a:gd name="T46" fmla="*/ 1 w 96"/>
                <a:gd name="T47" fmla="*/ 1 h 48"/>
                <a:gd name="T48" fmla="*/ 1 w 96"/>
                <a:gd name="T49" fmla="*/ 1 h 48"/>
                <a:gd name="T50" fmla="*/ 1 w 96"/>
                <a:gd name="T51" fmla="*/ 1 h 48"/>
                <a:gd name="T52" fmla="*/ 0 w 96"/>
                <a:gd name="T53" fmla="*/ 1 h 48"/>
                <a:gd name="T54" fmla="*/ 1 w 96"/>
                <a:gd name="T55" fmla="*/ 1 h 4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6"/>
                <a:gd name="T85" fmla="*/ 0 h 48"/>
                <a:gd name="T86" fmla="*/ 96 w 96"/>
                <a:gd name="T87" fmla="*/ 48 h 4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6" h="48">
                  <a:moveTo>
                    <a:pt x="12" y="6"/>
                  </a:moveTo>
                  <a:lnTo>
                    <a:pt x="26" y="2"/>
                  </a:lnTo>
                  <a:lnTo>
                    <a:pt x="34" y="2"/>
                  </a:lnTo>
                  <a:lnTo>
                    <a:pt x="42" y="4"/>
                  </a:lnTo>
                  <a:lnTo>
                    <a:pt x="52" y="2"/>
                  </a:lnTo>
                  <a:lnTo>
                    <a:pt x="64" y="0"/>
                  </a:lnTo>
                  <a:lnTo>
                    <a:pt x="74" y="0"/>
                  </a:lnTo>
                  <a:lnTo>
                    <a:pt x="80" y="0"/>
                  </a:lnTo>
                  <a:lnTo>
                    <a:pt x="84" y="4"/>
                  </a:lnTo>
                  <a:lnTo>
                    <a:pt x="96" y="12"/>
                  </a:lnTo>
                  <a:lnTo>
                    <a:pt x="94" y="16"/>
                  </a:lnTo>
                  <a:lnTo>
                    <a:pt x="88" y="18"/>
                  </a:lnTo>
                  <a:lnTo>
                    <a:pt x="80" y="18"/>
                  </a:lnTo>
                  <a:lnTo>
                    <a:pt x="70" y="18"/>
                  </a:lnTo>
                  <a:lnTo>
                    <a:pt x="64" y="22"/>
                  </a:lnTo>
                  <a:lnTo>
                    <a:pt x="56" y="30"/>
                  </a:lnTo>
                  <a:lnTo>
                    <a:pt x="48" y="32"/>
                  </a:lnTo>
                  <a:lnTo>
                    <a:pt x="42" y="34"/>
                  </a:lnTo>
                  <a:lnTo>
                    <a:pt x="40" y="42"/>
                  </a:lnTo>
                  <a:lnTo>
                    <a:pt x="36" y="46"/>
                  </a:lnTo>
                  <a:lnTo>
                    <a:pt x="30" y="48"/>
                  </a:lnTo>
                  <a:lnTo>
                    <a:pt x="30" y="42"/>
                  </a:lnTo>
                  <a:lnTo>
                    <a:pt x="28" y="36"/>
                  </a:lnTo>
                  <a:lnTo>
                    <a:pt x="22" y="36"/>
                  </a:lnTo>
                  <a:lnTo>
                    <a:pt x="20" y="32"/>
                  </a:lnTo>
                  <a:lnTo>
                    <a:pt x="6" y="26"/>
                  </a:lnTo>
                  <a:lnTo>
                    <a:pt x="0" y="22"/>
                  </a:lnTo>
                  <a:lnTo>
                    <a:pt x="12"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79" name="Freeform 168"/>
            <p:cNvSpPr>
              <a:spLocks noChangeAspect="1"/>
            </p:cNvSpPr>
            <p:nvPr/>
          </p:nvSpPr>
          <p:spPr bwMode="auto">
            <a:xfrm>
              <a:off x="3053" y="1837"/>
              <a:ext cx="39" cy="40"/>
            </a:xfrm>
            <a:custGeom>
              <a:avLst/>
              <a:gdLst>
                <a:gd name="T0" fmla="*/ 1 w 64"/>
                <a:gd name="T1" fmla="*/ 1 h 66"/>
                <a:gd name="T2" fmla="*/ 1 w 64"/>
                <a:gd name="T3" fmla="*/ 1 h 66"/>
                <a:gd name="T4" fmla="*/ 1 w 64"/>
                <a:gd name="T5" fmla="*/ 1 h 66"/>
                <a:gd name="T6" fmla="*/ 1 w 64"/>
                <a:gd name="T7" fmla="*/ 1 h 66"/>
                <a:gd name="T8" fmla="*/ 1 w 64"/>
                <a:gd name="T9" fmla="*/ 1 h 66"/>
                <a:gd name="T10" fmla="*/ 0 w 64"/>
                <a:gd name="T11" fmla="*/ 1 h 66"/>
                <a:gd name="T12" fmla="*/ 1 w 64"/>
                <a:gd name="T13" fmla="*/ 1 h 66"/>
                <a:gd name="T14" fmla="*/ 1 w 64"/>
                <a:gd name="T15" fmla="*/ 1 h 66"/>
                <a:gd name="T16" fmla="*/ 1 w 64"/>
                <a:gd name="T17" fmla="*/ 1 h 66"/>
                <a:gd name="T18" fmla="*/ 1 w 64"/>
                <a:gd name="T19" fmla="*/ 1 h 66"/>
                <a:gd name="T20" fmla="*/ 1 w 64"/>
                <a:gd name="T21" fmla="*/ 1 h 66"/>
                <a:gd name="T22" fmla="*/ 1 w 64"/>
                <a:gd name="T23" fmla="*/ 1 h 66"/>
                <a:gd name="T24" fmla="*/ 1 w 64"/>
                <a:gd name="T25" fmla="*/ 1 h 66"/>
                <a:gd name="T26" fmla="*/ 1 w 64"/>
                <a:gd name="T27" fmla="*/ 0 h 66"/>
                <a:gd name="T28" fmla="*/ 1 w 64"/>
                <a:gd name="T29" fmla="*/ 1 h 66"/>
                <a:gd name="T30" fmla="*/ 1 w 64"/>
                <a:gd name="T31" fmla="*/ 1 h 66"/>
                <a:gd name="T32" fmla="*/ 1 w 64"/>
                <a:gd name="T33" fmla="*/ 1 h 66"/>
                <a:gd name="T34" fmla="*/ 1 w 64"/>
                <a:gd name="T35" fmla="*/ 1 h 66"/>
                <a:gd name="T36" fmla="*/ 1 w 64"/>
                <a:gd name="T37" fmla="*/ 1 h 66"/>
                <a:gd name="T38" fmla="*/ 1 w 64"/>
                <a:gd name="T39" fmla="*/ 1 h 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4"/>
                <a:gd name="T61" fmla="*/ 0 h 66"/>
                <a:gd name="T62" fmla="*/ 64 w 64"/>
                <a:gd name="T63" fmla="*/ 66 h 6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4" h="66">
                  <a:moveTo>
                    <a:pt x="54" y="66"/>
                  </a:moveTo>
                  <a:lnTo>
                    <a:pt x="44" y="62"/>
                  </a:lnTo>
                  <a:lnTo>
                    <a:pt x="26" y="60"/>
                  </a:lnTo>
                  <a:lnTo>
                    <a:pt x="14" y="50"/>
                  </a:lnTo>
                  <a:lnTo>
                    <a:pt x="6" y="42"/>
                  </a:lnTo>
                  <a:lnTo>
                    <a:pt x="0" y="32"/>
                  </a:lnTo>
                  <a:lnTo>
                    <a:pt x="10" y="26"/>
                  </a:lnTo>
                  <a:lnTo>
                    <a:pt x="12" y="18"/>
                  </a:lnTo>
                  <a:lnTo>
                    <a:pt x="26" y="14"/>
                  </a:lnTo>
                  <a:lnTo>
                    <a:pt x="34" y="6"/>
                  </a:lnTo>
                  <a:lnTo>
                    <a:pt x="40" y="2"/>
                  </a:lnTo>
                  <a:lnTo>
                    <a:pt x="50" y="2"/>
                  </a:lnTo>
                  <a:lnTo>
                    <a:pt x="58" y="2"/>
                  </a:lnTo>
                  <a:lnTo>
                    <a:pt x="64" y="0"/>
                  </a:lnTo>
                  <a:lnTo>
                    <a:pt x="64" y="6"/>
                  </a:lnTo>
                  <a:lnTo>
                    <a:pt x="62" y="18"/>
                  </a:lnTo>
                  <a:lnTo>
                    <a:pt x="58" y="30"/>
                  </a:lnTo>
                  <a:lnTo>
                    <a:pt x="56" y="42"/>
                  </a:lnTo>
                  <a:lnTo>
                    <a:pt x="56" y="52"/>
                  </a:lnTo>
                  <a:lnTo>
                    <a:pt x="54" y="6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0" name="Freeform 169"/>
            <p:cNvSpPr>
              <a:spLocks noChangeAspect="1"/>
            </p:cNvSpPr>
            <p:nvPr/>
          </p:nvSpPr>
          <p:spPr bwMode="auto">
            <a:xfrm>
              <a:off x="3068" y="1873"/>
              <a:ext cx="31" cy="28"/>
            </a:xfrm>
            <a:custGeom>
              <a:avLst/>
              <a:gdLst>
                <a:gd name="T0" fmla="*/ 1 w 50"/>
                <a:gd name="T1" fmla="*/ 1 h 44"/>
                <a:gd name="T2" fmla="*/ 1 w 50"/>
                <a:gd name="T3" fmla="*/ 1 h 44"/>
                <a:gd name="T4" fmla="*/ 1 w 50"/>
                <a:gd name="T5" fmla="*/ 1 h 44"/>
                <a:gd name="T6" fmla="*/ 1 w 50"/>
                <a:gd name="T7" fmla="*/ 1 h 44"/>
                <a:gd name="T8" fmla="*/ 1 w 50"/>
                <a:gd name="T9" fmla="*/ 1 h 44"/>
                <a:gd name="T10" fmla="*/ 0 w 50"/>
                <a:gd name="T11" fmla="*/ 1 h 44"/>
                <a:gd name="T12" fmla="*/ 0 w 50"/>
                <a:gd name="T13" fmla="*/ 1 h 44"/>
                <a:gd name="T14" fmla="*/ 1 w 50"/>
                <a:gd name="T15" fmla="*/ 1 h 44"/>
                <a:gd name="T16" fmla="*/ 1 w 50"/>
                <a:gd name="T17" fmla="*/ 0 h 44"/>
                <a:gd name="T18" fmla="*/ 1 w 50"/>
                <a:gd name="T19" fmla="*/ 1 h 44"/>
                <a:gd name="T20" fmla="*/ 1 w 50"/>
                <a:gd name="T21" fmla="*/ 1 h 44"/>
                <a:gd name="T22" fmla="*/ 1 w 50"/>
                <a:gd name="T23" fmla="*/ 1 h 44"/>
                <a:gd name="T24" fmla="*/ 1 w 50"/>
                <a:gd name="T25" fmla="*/ 1 h 44"/>
                <a:gd name="T26" fmla="*/ 1 w 50"/>
                <a:gd name="T27" fmla="*/ 1 h 44"/>
                <a:gd name="T28" fmla="*/ 1 w 50"/>
                <a:gd name="T29" fmla="*/ 1 h 44"/>
                <a:gd name="T30" fmla="*/ 1 w 50"/>
                <a:gd name="T31" fmla="*/ 1 h 44"/>
                <a:gd name="T32" fmla="*/ 1 w 50"/>
                <a:gd name="T33" fmla="*/ 1 h 44"/>
                <a:gd name="T34" fmla="*/ 1 w 50"/>
                <a:gd name="T35" fmla="*/ 1 h 44"/>
                <a:gd name="T36" fmla="*/ 1 w 50"/>
                <a:gd name="T37" fmla="*/ 1 h 44"/>
                <a:gd name="T38" fmla="*/ 1 w 50"/>
                <a:gd name="T39" fmla="*/ 1 h 44"/>
                <a:gd name="T40" fmla="*/ 1 w 50"/>
                <a:gd name="T41" fmla="*/ 1 h 44"/>
                <a:gd name="T42" fmla="*/ 1 w 50"/>
                <a:gd name="T43" fmla="*/ 1 h 44"/>
                <a:gd name="T44" fmla="*/ 1 w 50"/>
                <a:gd name="T45" fmla="*/ 1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0"/>
                <a:gd name="T70" fmla="*/ 0 h 44"/>
                <a:gd name="T71" fmla="*/ 50 w 50"/>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0" h="44">
                  <a:moveTo>
                    <a:pt x="18" y="20"/>
                  </a:moveTo>
                  <a:lnTo>
                    <a:pt x="12" y="16"/>
                  </a:lnTo>
                  <a:lnTo>
                    <a:pt x="10" y="22"/>
                  </a:lnTo>
                  <a:lnTo>
                    <a:pt x="8" y="24"/>
                  </a:lnTo>
                  <a:lnTo>
                    <a:pt x="2" y="20"/>
                  </a:lnTo>
                  <a:lnTo>
                    <a:pt x="0" y="16"/>
                  </a:lnTo>
                  <a:lnTo>
                    <a:pt x="0" y="10"/>
                  </a:lnTo>
                  <a:lnTo>
                    <a:pt x="2" y="6"/>
                  </a:lnTo>
                  <a:lnTo>
                    <a:pt x="2" y="0"/>
                  </a:lnTo>
                  <a:lnTo>
                    <a:pt x="18" y="2"/>
                  </a:lnTo>
                  <a:lnTo>
                    <a:pt x="30" y="6"/>
                  </a:lnTo>
                  <a:lnTo>
                    <a:pt x="34" y="10"/>
                  </a:lnTo>
                  <a:lnTo>
                    <a:pt x="42" y="18"/>
                  </a:lnTo>
                  <a:lnTo>
                    <a:pt x="48" y="24"/>
                  </a:lnTo>
                  <a:lnTo>
                    <a:pt x="50" y="28"/>
                  </a:lnTo>
                  <a:lnTo>
                    <a:pt x="46" y="30"/>
                  </a:lnTo>
                  <a:lnTo>
                    <a:pt x="44" y="36"/>
                  </a:lnTo>
                  <a:lnTo>
                    <a:pt x="42" y="42"/>
                  </a:lnTo>
                  <a:lnTo>
                    <a:pt x="38" y="44"/>
                  </a:lnTo>
                  <a:lnTo>
                    <a:pt x="34" y="32"/>
                  </a:lnTo>
                  <a:lnTo>
                    <a:pt x="28" y="26"/>
                  </a:lnTo>
                  <a:lnTo>
                    <a:pt x="24" y="24"/>
                  </a:lnTo>
                  <a:lnTo>
                    <a:pt x="18" y="2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1" name="Freeform 170"/>
            <p:cNvSpPr>
              <a:spLocks noChangeAspect="1"/>
            </p:cNvSpPr>
            <p:nvPr/>
          </p:nvSpPr>
          <p:spPr bwMode="auto">
            <a:xfrm>
              <a:off x="3091" y="1889"/>
              <a:ext cx="63" cy="24"/>
            </a:xfrm>
            <a:custGeom>
              <a:avLst/>
              <a:gdLst>
                <a:gd name="T0" fmla="*/ 1 w 102"/>
                <a:gd name="T1" fmla="*/ 1 h 38"/>
                <a:gd name="T2" fmla="*/ 1 w 102"/>
                <a:gd name="T3" fmla="*/ 1 h 38"/>
                <a:gd name="T4" fmla="*/ 1 w 102"/>
                <a:gd name="T5" fmla="*/ 1 h 38"/>
                <a:gd name="T6" fmla="*/ 1 w 102"/>
                <a:gd name="T7" fmla="*/ 1 h 38"/>
                <a:gd name="T8" fmla="*/ 1 w 102"/>
                <a:gd name="T9" fmla="*/ 1 h 38"/>
                <a:gd name="T10" fmla="*/ 1 w 102"/>
                <a:gd name="T11" fmla="*/ 1 h 38"/>
                <a:gd name="T12" fmla="*/ 1 w 102"/>
                <a:gd name="T13" fmla="*/ 1 h 38"/>
                <a:gd name="T14" fmla="*/ 1 w 102"/>
                <a:gd name="T15" fmla="*/ 1 h 38"/>
                <a:gd name="T16" fmla="*/ 1 w 102"/>
                <a:gd name="T17" fmla="*/ 1 h 38"/>
                <a:gd name="T18" fmla="*/ 1 w 102"/>
                <a:gd name="T19" fmla="*/ 1 h 38"/>
                <a:gd name="T20" fmla="*/ 1 w 102"/>
                <a:gd name="T21" fmla="*/ 1 h 38"/>
                <a:gd name="T22" fmla="*/ 1 w 102"/>
                <a:gd name="T23" fmla="*/ 1 h 38"/>
                <a:gd name="T24" fmla="*/ 1 w 102"/>
                <a:gd name="T25" fmla="*/ 1 h 38"/>
                <a:gd name="T26" fmla="*/ 1 w 102"/>
                <a:gd name="T27" fmla="*/ 1 h 38"/>
                <a:gd name="T28" fmla="*/ 1 w 102"/>
                <a:gd name="T29" fmla="*/ 1 h 38"/>
                <a:gd name="T30" fmla="*/ 1 w 102"/>
                <a:gd name="T31" fmla="*/ 1 h 38"/>
                <a:gd name="T32" fmla="*/ 1 w 102"/>
                <a:gd name="T33" fmla="*/ 1 h 38"/>
                <a:gd name="T34" fmla="*/ 1 w 102"/>
                <a:gd name="T35" fmla="*/ 1 h 38"/>
                <a:gd name="T36" fmla="*/ 1 w 102"/>
                <a:gd name="T37" fmla="*/ 1 h 38"/>
                <a:gd name="T38" fmla="*/ 1 w 102"/>
                <a:gd name="T39" fmla="*/ 1 h 38"/>
                <a:gd name="T40" fmla="*/ 1 w 102"/>
                <a:gd name="T41" fmla="*/ 1 h 38"/>
                <a:gd name="T42" fmla="*/ 1 w 102"/>
                <a:gd name="T43" fmla="*/ 1 h 38"/>
                <a:gd name="T44" fmla="*/ 0 w 102"/>
                <a:gd name="T45" fmla="*/ 1 h 38"/>
                <a:gd name="T46" fmla="*/ 1 w 102"/>
                <a:gd name="T47" fmla="*/ 1 h 38"/>
                <a:gd name="T48" fmla="*/ 1 w 102"/>
                <a:gd name="T49" fmla="*/ 1 h 38"/>
                <a:gd name="T50" fmla="*/ 1 w 102"/>
                <a:gd name="T51" fmla="*/ 1 h 38"/>
                <a:gd name="T52" fmla="*/ 1 w 102"/>
                <a:gd name="T53" fmla="*/ 1 h 38"/>
                <a:gd name="T54" fmla="*/ 1 w 102"/>
                <a:gd name="T55" fmla="*/ 1 h 38"/>
                <a:gd name="T56" fmla="*/ 1 w 102"/>
                <a:gd name="T57" fmla="*/ 1 h 38"/>
                <a:gd name="T58" fmla="*/ 1 w 102"/>
                <a:gd name="T59" fmla="*/ 1 h 38"/>
                <a:gd name="T60" fmla="*/ 1 w 102"/>
                <a:gd name="T61" fmla="*/ 1 h 38"/>
                <a:gd name="T62" fmla="*/ 1 w 102"/>
                <a:gd name="T63" fmla="*/ 1 h 38"/>
                <a:gd name="T64" fmla="*/ 1 w 102"/>
                <a:gd name="T65" fmla="*/ 1 h 38"/>
                <a:gd name="T66" fmla="*/ 1 w 102"/>
                <a:gd name="T67" fmla="*/ 0 h 38"/>
                <a:gd name="T68" fmla="*/ 1 w 102"/>
                <a:gd name="T69" fmla="*/ 1 h 38"/>
                <a:gd name="T70" fmla="*/ 1 w 102"/>
                <a:gd name="T71" fmla="*/ 1 h 38"/>
                <a:gd name="T72" fmla="*/ 2 w 102"/>
                <a:gd name="T73" fmla="*/ 1 h 38"/>
                <a:gd name="T74" fmla="*/ 2 w 102"/>
                <a:gd name="T75" fmla="*/ 1 h 38"/>
                <a:gd name="T76" fmla="*/ 2 w 102"/>
                <a:gd name="T77" fmla="*/ 1 h 38"/>
                <a:gd name="T78" fmla="*/ 2 w 102"/>
                <a:gd name="T79" fmla="*/ 1 h 38"/>
                <a:gd name="T80" fmla="*/ 2 w 102"/>
                <a:gd name="T81" fmla="*/ 1 h 38"/>
                <a:gd name="T82" fmla="*/ 1 w 102"/>
                <a:gd name="T83" fmla="*/ 1 h 3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2"/>
                <a:gd name="T127" fmla="*/ 0 h 38"/>
                <a:gd name="T128" fmla="*/ 102 w 102"/>
                <a:gd name="T129" fmla="*/ 38 h 3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2" h="38">
                  <a:moveTo>
                    <a:pt x="88" y="34"/>
                  </a:moveTo>
                  <a:lnTo>
                    <a:pt x="82" y="32"/>
                  </a:lnTo>
                  <a:lnTo>
                    <a:pt x="80" y="28"/>
                  </a:lnTo>
                  <a:lnTo>
                    <a:pt x="80" y="22"/>
                  </a:lnTo>
                  <a:lnTo>
                    <a:pt x="80" y="16"/>
                  </a:lnTo>
                  <a:lnTo>
                    <a:pt x="78" y="12"/>
                  </a:lnTo>
                  <a:lnTo>
                    <a:pt x="72" y="10"/>
                  </a:lnTo>
                  <a:lnTo>
                    <a:pt x="66" y="10"/>
                  </a:lnTo>
                  <a:lnTo>
                    <a:pt x="62" y="12"/>
                  </a:lnTo>
                  <a:lnTo>
                    <a:pt x="60" y="16"/>
                  </a:lnTo>
                  <a:lnTo>
                    <a:pt x="52" y="18"/>
                  </a:lnTo>
                  <a:lnTo>
                    <a:pt x="48" y="22"/>
                  </a:lnTo>
                  <a:lnTo>
                    <a:pt x="50" y="26"/>
                  </a:lnTo>
                  <a:lnTo>
                    <a:pt x="52" y="30"/>
                  </a:lnTo>
                  <a:lnTo>
                    <a:pt x="52" y="36"/>
                  </a:lnTo>
                  <a:lnTo>
                    <a:pt x="44" y="38"/>
                  </a:lnTo>
                  <a:lnTo>
                    <a:pt x="38" y="32"/>
                  </a:lnTo>
                  <a:lnTo>
                    <a:pt x="32" y="26"/>
                  </a:lnTo>
                  <a:lnTo>
                    <a:pt x="26" y="22"/>
                  </a:lnTo>
                  <a:lnTo>
                    <a:pt x="18" y="20"/>
                  </a:lnTo>
                  <a:lnTo>
                    <a:pt x="14" y="18"/>
                  </a:lnTo>
                  <a:lnTo>
                    <a:pt x="8" y="20"/>
                  </a:lnTo>
                  <a:lnTo>
                    <a:pt x="0" y="18"/>
                  </a:lnTo>
                  <a:lnTo>
                    <a:pt x="4" y="14"/>
                  </a:lnTo>
                  <a:lnTo>
                    <a:pt x="6" y="8"/>
                  </a:lnTo>
                  <a:lnTo>
                    <a:pt x="12" y="2"/>
                  </a:lnTo>
                  <a:lnTo>
                    <a:pt x="18" y="4"/>
                  </a:lnTo>
                  <a:lnTo>
                    <a:pt x="22" y="8"/>
                  </a:lnTo>
                  <a:lnTo>
                    <a:pt x="30" y="12"/>
                  </a:lnTo>
                  <a:lnTo>
                    <a:pt x="38" y="12"/>
                  </a:lnTo>
                  <a:lnTo>
                    <a:pt x="44" y="10"/>
                  </a:lnTo>
                  <a:lnTo>
                    <a:pt x="52" y="6"/>
                  </a:lnTo>
                  <a:lnTo>
                    <a:pt x="62" y="2"/>
                  </a:lnTo>
                  <a:lnTo>
                    <a:pt x="72" y="0"/>
                  </a:lnTo>
                  <a:lnTo>
                    <a:pt x="82" y="2"/>
                  </a:lnTo>
                  <a:lnTo>
                    <a:pt x="88" y="6"/>
                  </a:lnTo>
                  <a:lnTo>
                    <a:pt x="94" y="10"/>
                  </a:lnTo>
                  <a:lnTo>
                    <a:pt x="98" y="16"/>
                  </a:lnTo>
                  <a:lnTo>
                    <a:pt x="102" y="20"/>
                  </a:lnTo>
                  <a:lnTo>
                    <a:pt x="100" y="26"/>
                  </a:lnTo>
                  <a:lnTo>
                    <a:pt x="94" y="30"/>
                  </a:lnTo>
                  <a:lnTo>
                    <a:pt x="88" y="3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2" name="Freeform 171"/>
            <p:cNvSpPr>
              <a:spLocks noChangeAspect="1"/>
            </p:cNvSpPr>
            <p:nvPr/>
          </p:nvSpPr>
          <p:spPr bwMode="auto">
            <a:xfrm>
              <a:off x="3077" y="1753"/>
              <a:ext cx="103" cy="35"/>
            </a:xfrm>
            <a:custGeom>
              <a:avLst/>
              <a:gdLst>
                <a:gd name="T0" fmla="*/ 4 w 166"/>
                <a:gd name="T1" fmla="*/ 2 h 56"/>
                <a:gd name="T2" fmla="*/ 3 w 166"/>
                <a:gd name="T3" fmla="*/ 1 h 56"/>
                <a:gd name="T4" fmla="*/ 2 w 166"/>
                <a:gd name="T5" fmla="*/ 1 h 56"/>
                <a:gd name="T6" fmla="*/ 2 w 166"/>
                <a:gd name="T7" fmla="*/ 2 h 56"/>
                <a:gd name="T8" fmla="*/ 2 w 166"/>
                <a:gd name="T9" fmla="*/ 1 h 56"/>
                <a:gd name="T10" fmla="*/ 2 w 166"/>
                <a:gd name="T11" fmla="*/ 1 h 56"/>
                <a:gd name="T12" fmla="*/ 2 w 166"/>
                <a:gd name="T13" fmla="*/ 1 h 56"/>
                <a:gd name="T14" fmla="*/ 2 w 166"/>
                <a:gd name="T15" fmla="*/ 1 h 56"/>
                <a:gd name="T16" fmla="*/ 2 w 166"/>
                <a:gd name="T17" fmla="*/ 1 h 56"/>
                <a:gd name="T18" fmla="*/ 2 w 166"/>
                <a:gd name="T19" fmla="*/ 1 h 56"/>
                <a:gd name="T20" fmla="*/ 1 w 166"/>
                <a:gd name="T21" fmla="*/ 1 h 56"/>
                <a:gd name="T22" fmla="*/ 1 w 166"/>
                <a:gd name="T23" fmla="*/ 1 h 56"/>
                <a:gd name="T24" fmla="*/ 1 w 166"/>
                <a:gd name="T25" fmla="*/ 1 h 56"/>
                <a:gd name="T26" fmla="*/ 1 w 166"/>
                <a:gd name="T27" fmla="*/ 1 h 56"/>
                <a:gd name="T28" fmla="*/ 1 w 166"/>
                <a:gd name="T29" fmla="*/ 1 h 56"/>
                <a:gd name="T30" fmla="*/ 1 w 166"/>
                <a:gd name="T31" fmla="*/ 1 h 56"/>
                <a:gd name="T32" fmla="*/ 1 w 166"/>
                <a:gd name="T33" fmla="*/ 1 h 56"/>
                <a:gd name="T34" fmla="*/ 1 w 166"/>
                <a:gd name="T35" fmla="*/ 1 h 56"/>
                <a:gd name="T36" fmla="*/ 1 w 166"/>
                <a:gd name="T37" fmla="*/ 1 h 56"/>
                <a:gd name="T38" fmla="*/ 0 w 166"/>
                <a:gd name="T39" fmla="*/ 1 h 56"/>
                <a:gd name="T40" fmla="*/ 1 w 166"/>
                <a:gd name="T41" fmla="*/ 1 h 56"/>
                <a:gd name="T42" fmla="*/ 1 w 166"/>
                <a:gd name="T43" fmla="*/ 1 h 56"/>
                <a:gd name="T44" fmla="*/ 1 w 166"/>
                <a:gd name="T45" fmla="*/ 1 h 56"/>
                <a:gd name="T46" fmla="*/ 1 w 166"/>
                <a:gd name="T47" fmla="*/ 0 h 56"/>
                <a:gd name="T48" fmla="*/ 1 w 166"/>
                <a:gd name="T49" fmla="*/ 0 h 56"/>
                <a:gd name="T50" fmla="*/ 1 w 166"/>
                <a:gd name="T51" fmla="*/ 1 h 56"/>
                <a:gd name="T52" fmla="*/ 2 w 166"/>
                <a:gd name="T53" fmla="*/ 1 h 56"/>
                <a:gd name="T54" fmla="*/ 2 w 166"/>
                <a:gd name="T55" fmla="*/ 1 h 56"/>
                <a:gd name="T56" fmla="*/ 2 w 166"/>
                <a:gd name="T57" fmla="*/ 1 h 56"/>
                <a:gd name="T58" fmla="*/ 2 w 166"/>
                <a:gd name="T59" fmla="*/ 1 h 56"/>
                <a:gd name="T60" fmla="*/ 2 w 166"/>
                <a:gd name="T61" fmla="*/ 1 h 56"/>
                <a:gd name="T62" fmla="*/ 3 w 166"/>
                <a:gd name="T63" fmla="*/ 1 h 56"/>
                <a:gd name="T64" fmla="*/ 4 w 166"/>
                <a:gd name="T65" fmla="*/ 1 h 56"/>
                <a:gd name="T66" fmla="*/ 4 w 166"/>
                <a:gd name="T67" fmla="*/ 1 h 56"/>
                <a:gd name="T68" fmla="*/ 4 w 166"/>
                <a:gd name="T69" fmla="*/ 1 h 56"/>
                <a:gd name="T70" fmla="*/ 4 w 166"/>
                <a:gd name="T71" fmla="*/ 1 h 56"/>
                <a:gd name="T72" fmla="*/ 4 w 166"/>
                <a:gd name="T73" fmla="*/ 2 h 56"/>
                <a:gd name="T74" fmla="*/ 4 w 166"/>
                <a:gd name="T75" fmla="*/ 2 h 5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6"/>
                <a:gd name="T115" fmla="*/ 0 h 56"/>
                <a:gd name="T116" fmla="*/ 166 w 166"/>
                <a:gd name="T117" fmla="*/ 56 h 5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6" h="56">
                  <a:moveTo>
                    <a:pt x="148" y="56"/>
                  </a:moveTo>
                  <a:lnTo>
                    <a:pt x="140" y="52"/>
                  </a:lnTo>
                  <a:lnTo>
                    <a:pt x="130" y="52"/>
                  </a:lnTo>
                  <a:lnTo>
                    <a:pt x="124" y="56"/>
                  </a:lnTo>
                  <a:lnTo>
                    <a:pt x="116" y="54"/>
                  </a:lnTo>
                  <a:lnTo>
                    <a:pt x="118" y="46"/>
                  </a:lnTo>
                  <a:lnTo>
                    <a:pt x="116" y="40"/>
                  </a:lnTo>
                  <a:lnTo>
                    <a:pt x="104" y="40"/>
                  </a:lnTo>
                  <a:lnTo>
                    <a:pt x="100" y="32"/>
                  </a:lnTo>
                  <a:lnTo>
                    <a:pt x="94" y="30"/>
                  </a:lnTo>
                  <a:lnTo>
                    <a:pt x="80" y="26"/>
                  </a:lnTo>
                  <a:lnTo>
                    <a:pt x="76" y="22"/>
                  </a:lnTo>
                  <a:lnTo>
                    <a:pt x="62" y="18"/>
                  </a:lnTo>
                  <a:lnTo>
                    <a:pt x="48" y="16"/>
                  </a:lnTo>
                  <a:lnTo>
                    <a:pt x="44" y="12"/>
                  </a:lnTo>
                  <a:lnTo>
                    <a:pt x="34" y="10"/>
                  </a:lnTo>
                  <a:lnTo>
                    <a:pt x="28" y="14"/>
                  </a:lnTo>
                  <a:lnTo>
                    <a:pt x="20" y="18"/>
                  </a:lnTo>
                  <a:lnTo>
                    <a:pt x="12" y="22"/>
                  </a:lnTo>
                  <a:lnTo>
                    <a:pt x="0" y="22"/>
                  </a:lnTo>
                  <a:lnTo>
                    <a:pt x="2" y="16"/>
                  </a:lnTo>
                  <a:lnTo>
                    <a:pt x="10" y="6"/>
                  </a:lnTo>
                  <a:lnTo>
                    <a:pt x="26" y="2"/>
                  </a:lnTo>
                  <a:lnTo>
                    <a:pt x="40" y="0"/>
                  </a:lnTo>
                  <a:lnTo>
                    <a:pt x="58" y="0"/>
                  </a:lnTo>
                  <a:lnTo>
                    <a:pt x="74" y="4"/>
                  </a:lnTo>
                  <a:lnTo>
                    <a:pt x="88" y="10"/>
                  </a:lnTo>
                  <a:lnTo>
                    <a:pt x="104" y="14"/>
                  </a:lnTo>
                  <a:lnTo>
                    <a:pt x="110" y="20"/>
                  </a:lnTo>
                  <a:lnTo>
                    <a:pt x="116" y="24"/>
                  </a:lnTo>
                  <a:lnTo>
                    <a:pt x="130" y="30"/>
                  </a:lnTo>
                  <a:lnTo>
                    <a:pt x="142" y="34"/>
                  </a:lnTo>
                  <a:lnTo>
                    <a:pt x="154" y="40"/>
                  </a:lnTo>
                  <a:lnTo>
                    <a:pt x="166" y="46"/>
                  </a:lnTo>
                  <a:lnTo>
                    <a:pt x="160" y="50"/>
                  </a:lnTo>
                  <a:lnTo>
                    <a:pt x="152" y="52"/>
                  </a:lnTo>
                  <a:lnTo>
                    <a:pt x="150" y="56"/>
                  </a:lnTo>
                  <a:lnTo>
                    <a:pt x="148" y="5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3" name="Freeform 172"/>
            <p:cNvSpPr>
              <a:spLocks noChangeAspect="1"/>
            </p:cNvSpPr>
            <p:nvPr/>
          </p:nvSpPr>
          <p:spPr bwMode="auto">
            <a:xfrm>
              <a:off x="3180" y="1785"/>
              <a:ext cx="26" cy="19"/>
            </a:xfrm>
            <a:custGeom>
              <a:avLst/>
              <a:gdLst>
                <a:gd name="T0" fmla="*/ 0 w 44"/>
                <a:gd name="T1" fmla="*/ 1 h 30"/>
                <a:gd name="T2" fmla="*/ 1 w 44"/>
                <a:gd name="T3" fmla="*/ 1 h 30"/>
                <a:gd name="T4" fmla="*/ 1 w 44"/>
                <a:gd name="T5" fmla="*/ 1 h 30"/>
                <a:gd name="T6" fmla="*/ 1 w 44"/>
                <a:gd name="T7" fmla="*/ 1 h 30"/>
                <a:gd name="T8" fmla="*/ 1 w 44"/>
                <a:gd name="T9" fmla="*/ 1 h 30"/>
                <a:gd name="T10" fmla="*/ 1 w 44"/>
                <a:gd name="T11" fmla="*/ 1 h 30"/>
                <a:gd name="T12" fmla="*/ 1 w 44"/>
                <a:gd name="T13" fmla="*/ 1 h 30"/>
                <a:gd name="T14" fmla="*/ 1 w 44"/>
                <a:gd name="T15" fmla="*/ 1 h 30"/>
                <a:gd name="T16" fmla="*/ 1 w 44"/>
                <a:gd name="T17" fmla="*/ 1 h 30"/>
                <a:gd name="T18" fmla="*/ 1 w 44"/>
                <a:gd name="T19" fmla="*/ 1 h 30"/>
                <a:gd name="T20" fmla="*/ 1 w 44"/>
                <a:gd name="T21" fmla="*/ 0 h 30"/>
                <a:gd name="T22" fmla="*/ 1 w 44"/>
                <a:gd name="T23" fmla="*/ 1 h 30"/>
                <a:gd name="T24" fmla="*/ 1 w 44"/>
                <a:gd name="T25" fmla="*/ 1 h 30"/>
                <a:gd name="T26" fmla="*/ 1 w 44"/>
                <a:gd name="T27" fmla="*/ 1 h 30"/>
                <a:gd name="T28" fmla="*/ 1 w 44"/>
                <a:gd name="T29" fmla="*/ 1 h 30"/>
                <a:gd name="T30" fmla="*/ 1 w 44"/>
                <a:gd name="T31" fmla="*/ 1 h 30"/>
                <a:gd name="T32" fmla="*/ 1 w 44"/>
                <a:gd name="T33" fmla="*/ 1 h 30"/>
                <a:gd name="T34" fmla="*/ 1 w 44"/>
                <a:gd name="T35" fmla="*/ 1 h 30"/>
                <a:gd name="T36" fmla="*/ 0 w 44"/>
                <a:gd name="T37" fmla="*/ 1 h 30"/>
                <a:gd name="T38" fmla="*/ 0 w 44"/>
                <a:gd name="T39" fmla="*/ 1 h 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30"/>
                <a:gd name="T62" fmla="*/ 44 w 44"/>
                <a:gd name="T63" fmla="*/ 30 h 3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30">
                  <a:moveTo>
                    <a:pt x="0" y="28"/>
                  </a:moveTo>
                  <a:lnTo>
                    <a:pt x="16" y="30"/>
                  </a:lnTo>
                  <a:lnTo>
                    <a:pt x="32" y="30"/>
                  </a:lnTo>
                  <a:lnTo>
                    <a:pt x="40" y="30"/>
                  </a:lnTo>
                  <a:lnTo>
                    <a:pt x="40" y="24"/>
                  </a:lnTo>
                  <a:lnTo>
                    <a:pt x="36" y="20"/>
                  </a:lnTo>
                  <a:lnTo>
                    <a:pt x="42" y="18"/>
                  </a:lnTo>
                  <a:lnTo>
                    <a:pt x="44" y="14"/>
                  </a:lnTo>
                  <a:lnTo>
                    <a:pt x="42" y="4"/>
                  </a:lnTo>
                  <a:lnTo>
                    <a:pt x="32" y="2"/>
                  </a:lnTo>
                  <a:lnTo>
                    <a:pt x="24" y="0"/>
                  </a:lnTo>
                  <a:lnTo>
                    <a:pt x="16" y="2"/>
                  </a:lnTo>
                  <a:lnTo>
                    <a:pt x="22" y="6"/>
                  </a:lnTo>
                  <a:lnTo>
                    <a:pt x="28" y="14"/>
                  </a:lnTo>
                  <a:lnTo>
                    <a:pt x="28" y="20"/>
                  </a:lnTo>
                  <a:lnTo>
                    <a:pt x="20" y="20"/>
                  </a:lnTo>
                  <a:lnTo>
                    <a:pt x="14" y="18"/>
                  </a:lnTo>
                  <a:lnTo>
                    <a:pt x="6" y="20"/>
                  </a:lnTo>
                  <a:lnTo>
                    <a:pt x="0" y="20"/>
                  </a:lnTo>
                  <a:lnTo>
                    <a:pt x="0" y="2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4" name="Freeform 173"/>
            <p:cNvSpPr>
              <a:spLocks noChangeAspect="1"/>
            </p:cNvSpPr>
            <p:nvPr/>
          </p:nvSpPr>
          <p:spPr bwMode="auto">
            <a:xfrm>
              <a:off x="3141" y="1798"/>
              <a:ext cx="20" cy="12"/>
            </a:xfrm>
            <a:custGeom>
              <a:avLst/>
              <a:gdLst>
                <a:gd name="T0" fmla="*/ 0 w 32"/>
                <a:gd name="T1" fmla="*/ 1 h 18"/>
                <a:gd name="T2" fmla="*/ 1 w 32"/>
                <a:gd name="T3" fmla="*/ 0 h 18"/>
                <a:gd name="T4" fmla="*/ 1 w 32"/>
                <a:gd name="T5" fmla="*/ 0 h 18"/>
                <a:gd name="T6" fmla="*/ 1 w 32"/>
                <a:gd name="T7" fmla="*/ 1 h 18"/>
                <a:gd name="T8" fmla="*/ 1 w 32"/>
                <a:gd name="T9" fmla="*/ 1 h 18"/>
                <a:gd name="T10" fmla="*/ 1 w 32"/>
                <a:gd name="T11" fmla="*/ 1 h 18"/>
                <a:gd name="T12" fmla="*/ 1 w 32"/>
                <a:gd name="T13" fmla="*/ 1 h 18"/>
                <a:gd name="T14" fmla="*/ 1 w 32"/>
                <a:gd name="T15" fmla="*/ 1 h 18"/>
                <a:gd name="T16" fmla="*/ 1 w 32"/>
                <a:gd name="T17" fmla="*/ 1 h 18"/>
                <a:gd name="T18" fmla="*/ 1 w 32"/>
                <a:gd name="T19" fmla="*/ 1 h 18"/>
                <a:gd name="T20" fmla="*/ 1 w 32"/>
                <a:gd name="T21" fmla="*/ 1 h 18"/>
                <a:gd name="T22" fmla="*/ 0 w 32"/>
                <a:gd name="T23" fmla="*/ 1 h 1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
                <a:gd name="T37" fmla="*/ 0 h 18"/>
                <a:gd name="T38" fmla="*/ 32 w 32"/>
                <a:gd name="T39" fmla="*/ 18 h 1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 h="18">
                  <a:moveTo>
                    <a:pt x="0" y="6"/>
                  </a:moveTo>
                  <a:lnTo>
                    <a:pt x="6" y="0"/>
                  </a:lnTo>
                  <a:lnTo>
                    <a:pt x="14" y="0"/>
                  </a:lnTo>
                  <a:lnTo>
                    <a:pt x="20" y="2"/>
                  </a:lnTo>
                  <a:lnTo>
                    <a:pt x="28" y="6"/>
                  </a:lnTo>
                  <a:lnTo>
                    <a:pt x="32" y="10"/>
                  </a:lnTo>
                  <a:lnTo>
                    <a:pt x="24" y="14"/>
                  </a:lnTo>
                  <a:lnTo>
                    <a:pt x="18" y="14"/>
                  </a:lnTo>
                  <a:lnTo>
                    <a:pt x="14" y="18"/>
                  </a:lnTo>
                  <a:lnTo>
                    <a:pt x="10" y="12"/>
                  </a:lnTo>
                  <a:lnTo>
                    <a:pt x="6" y="8"/>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5" name="Freeform 174"/>
            <p:cNvSpPr>
              <a:spLocks noChangeAspect="1"/>
            </p:cNvSpPr>
            <p:nvPr/>
          </p:nvSpPr>
          <p:spPr bwMode="auto">
            <a:xfrm>
              <a:off x="3202" y="1788"/>
              <a:ext cx="35" cy="22"/>
            </a:xfrm>
            <a:custGeom>
              <a:avLst/>
              <a:gdLst>
                <a:gd name="T0" fmla="*/ 1 w 58"/>
                <a:gd name="T1" fmla="*/ 0 h 36"/>
                <a:gd name="T2" fmla="*/ 1 w 58"/>
                <a:gd name="T3" fmla="*/ 1 h 36"/>
                <a:gd name="T4" fmla="*/ 1 w 58"/>
                <a:gd name="T5" fmla="*/ 1 h 36"/>
                <a:gd name="T6" fmla="*/ 1 w 58"/>
                <a:gd name="T7" fmla="*/ 1 h 36"/>
                <a:gd name="T8" fmla="*/ 1 w 58"/>
                <a:gd name="T9" fmla="*/ 1 h 36"/>
                <a:gd name="T10" fmla="*/ 1 w 58"/>
                <a:gd name="T11" fmla="*/ 1 h 36"/>
                <a:gd name="T12" fmla="*/ 1 w 58"/>
                <a:gd name="T13" fmla="*/ 1 h 36"/>
                <a:gd name="T14" fmla="*/ 1 w 58"/>
                <a:gd name="T15" fmla="*/ 1 h 36"/>
                <a:gd name="T16" fmla="*/ 1 w 58"/>
                <a:gd name="T17" fmla="*/ 1 h 36"/>
                <a:gd name="T18" fmla="*/ 1 w 58"/>
                <a:gd name="T19" fmla="*/ 1 h 36"/>
                <a:gd name="T20" fmla="*/ 1 w 58"/>
                <a:gd name="T21" fmla="*/ 1 h 36"/>
                <a:gd name="T22" fmla="*/ 1 w 58"/>
                <a:gd name="T23" fmla="*/ 1 h 36"/>
                <a:gd name="T24" fmla="*/ 1 w 58"/>
                <a:gd name="T25" fmla="*/ 1 h 36"/>
                <a:gd name="T26" fmla="*/ 1 w 58"/>
                <a:gd name="T27" fmla="*/ 1 h 36"/>
                <a:gd name="T28" fmla="*/ 1 w 58"/>
                <a:gd name="T29" fmla="*/ 1 h 36"/>
                <a:gd name="T30" fmla="*/ 1 w 58"/>
                <a:gd name="T31" fmla="*/ 1 h 36"/>
                <a:gd name="T32" fmla="*/ 1 w 58"/>
                <a:gd name="T33" fmla="*/ 1 h 36"/>
                <a:gd name="T34" fmla="*/ 1 w 58"/>
                <a:gd name="T35" fmla="*/ 1 h 36"/>
                <a:gd name="T36" fmla="*/ 1 w 58"/>
                <a:gd name="T37" fmla="*/ 1 h 36"/>
                <a:gd name="T38" fmla="*/ 1 w 58"/>
                <a:gd name="T39" fmla="*/ 1 h 36"/>
                <a:gd name="T40" fmla="*/ 1 w 58"/>
                <a:gd name="T41" fmla="*/ 1 h 36"/>
                <a:gd name="T42" fmla="*/ 0 w 58"/>
                <a:gd name="T43" fmla="*/ 1 h 36"/>
                <a:gd name="T44" fmla="*/ 1 w 58"/>
                <a:gd name="T45" fmla="*/ 1 h 36"/>
                <a:gd name="T46" fmla="*/ 1 w 58"/>
                <a:gd name="T47" fmla="*/ 1 h 36"/>
                <a:gd name="T48" fmla="*/ 1 w 58"/>
                <a:gd name="T49" fmla="*/ 0 h 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8"/>
                <a:gd name="T76" fmla="*/ 0 h 36"/>
                <a:gd name="T77" fmla="*/ 58 w 58"/>
                <a:gd name="T78" fmla="*/ 36 h 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8" h="36">
                  <a:moveTo>
                    <a:pt x="6" y="0"/>
                  </a:moveTo>
                  <a:lnTo>
                    <a:pt x="16" y="2"/>
                  </a:lnTo>
                  <a:lnTo>
                    <a:pt x="24" y="2"/>
                  </a:lnTo>
                  <a:lnTo>
                    <a:pt x="34" y="4"/>
                  </a:lnTo>
                  <a:lnTo>
                    <a:pt x="40" y="6"/>
                  </a:lnTo>
                  <a:lnTo>
                    <a:pt x="46" y="10"/>
                  </a:lnTo>
                  <a:lnTo>
                    <a:pt x="56" y="16"/>
                  </a:lnTo>
                  <a:lnTo>
                    <a:pt x="58" y="20"/>
                  </a:lnTo>
                  <a:lnTo>
                    <a:pt x="54" y="24"/>
                  </a:lnTo>
                  <a:lnTo>
                    <a:pt x="44" y="22"/>
                  </a:lnTo>
                  <a:lnTo>
                    <a:pt x="38" y="22"/>
                  </a:lnTo>
                  <a:lnTo>
                    <a:pt x="30" y="24"/>
                  </a:lnTo>
                  <a:lnTo>
                    <a:pt x="24" y="24"/>
                  </a:lnTo>
                  <a:lnTo>
                    <a:pt x="20" y="20"/>
                  </a:lnTo>
                  <a:lnTo>
                    <a:pt x="14" y="22"/>
                  </a:lnTo>
                  <a:lnTo>
                    <a:pt x="12" y="28"/>
                  </a:lnTo>
                  <a:lnTo>
                    <a:pt x="12" y="34"/>
                  </a:lnTo>
                  <a:lnTo>
                    <a:pt x="8" y="36"/>
                  </a:lnTo>
                  <a:lnTo>
                    <a:pt x="4" y="30"/>
                  </a:lnTo>
                  <a:lnTo>
                    <a:pt x="4" y="26"/>
                  </a:lnTo>
                  <a:lnTo>
                    <a:pt x="4" y="20"/>
                  </a:lnTo>
                  <a:lnTo>
                    <a:pt x="0" y="16"/>
                  </a:lnTo>
                  <a:lnTo>
                    <a:pt x="6" y="14"/>
                  </a:lnTo>
                  <a:lnTo>
                    <a:pt x="8" y="10"/>
                  </a:lnTo>
                  <a:lnTo>
                    <a:pt x="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6" name="Freeform 175"/>
            <p:cNvSpPr>
              <a:spLocks noChangeAspect="1"/>
            </p:cNvSpPr>
            <p:nvPr/>
          </p:nvSpPr>
          <p:spPr bwMode="auto">
            <a:xfrm>
              <a:off x="3248" y="1799"/>
              <a:ext cx="17" cy="7"/>
            </a:xfrm>
            <a:custGeom>
              <a:avLst/>
              <a:gdLst>
                <a:gd name="T0" fmla="*/ 1 w 26"/>
                <a:gd name="T1" fmla="*/ 0 h 10"/>
                <a:gd name="T2" fmla="*/ 1 w 26"/>
                <a:gd name="T3" fmla="*/ 0 h 10"/>
                <a:gd name="T4" fmla="*/ 0 w 26"/>
                <a:gd name="T5" fmla="*/ 1 h 10"/>
                <a:gd name="T6" fmla="*/ 1 w 26"/>
                <a:gd name="T7" fmla="*/ 1 h 10"/>
                <a:gd name="T8" fmla="*/ 1 w 26"/>
                <a:gd name="T9" fmla="*/ 1 h 10"/>
                <a:gd name="T10" fmla="*/ 1 w 26"/>
                <a:gd name="T11" fmla="*/ 1 h 10"/>
                <a:gd name="T12" fmla="*/ 1 w 26"/>
                <a:gd name="T13" fmla="*/ 1 h 10"/>
                <a:gd name="T14" fmla="*/ 1 w 26"/>
                <a:gd name="T15" fmla="*/ 1 h 10"/>
                <a:gd name="T16" fmla="*/ 1 w 26"/>
                <a:gd name="T17" fmla="*/ 0 h 10"/>
                <a:gd name="T18" fmla="*/ 1 w 26"/>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10"/>
                <a:gd name="T32" fmla="*/ 26 w 2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10">
                  <a:moveTo>
                    <a:pt x="18" y="0"/>
                  </a:moveTo>
                  <a:lnTo>
                    <a:pt x="8" y="0"/>
                  </a:lnTo>
                  <a:lnTo>
                    <a:pt x="0" y="4"/>
                  </a:lnTo>
                  <a:lnTo>
                    <a:pt x="4" y="10"/>
                  </a:lnTo>
                  <a:lnTo>
                    <a:pt x="12" y="10"/>
                  </a:lnTo>
                  <a:lnTo>
                    <a:pt x="22" y="10"/>
                  </a:lnTo>
                  <a:lnTo>
                    <a:pt x="26" y="8"/>
                  </a:lnTo>
                  <a:lnTo>
                    <a:pt x="26" y="4"/>
                  </a:lnTo>
                  <a:lnTo>
                    <a:pt x="22" y="0"/>
                  </a:lnTo>
                  <a:lnTo>
                    <a:pt x="1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7" name="Freeform 176"/>
            <p:cNvSpPr>
              <a:spLocks noChangeAspect="1"/>
            </p:cNvSpPr>
            <p:nvPr/>
          </p:nvSpPr>
          <p:spPr bwMode="auto">
            <a:xfrm>
              <a:off x="3141" y="1732"/>
              <a:ext cx="6" cy="10"/>
            </a:xfrm>
            <a:custGeom>
              <a:avLst/>
              <a:gdLst>
                <a:gd name="T0" fmla="*/ 1 w 12"/>
                <a:gd name="T1" fmla="*/ 1 h 16"/>
                <a:gd name="T2" fmla="*/ 1 w 12"/>
                <a:gd name="T3" fmla="*/ 0 h 16"/>
                <a:gd name="T4" fmla="*/ 0 w 12"/>
                <a:gd name="T5" fmla="*/ 1 h 16"/>
                <a:gd name="T6" fmla="*/ 1 w 12"/>
                <a:gd name="T7" fmla="*/ 1 h 16"/>
                <a:gd name="T8" fmla="*/ 1 w 12"/>
                <a:gd name="T9" fmla="*/ 1 h 16"/>
                <a:gd name="T10" fmla="*/ 1 w 12"/>
                <a:gd name="T11" fmla="*/ 1 h 16"/>
                <a:gd name="T12" fmla="*/ 1 w 12"/>
                <a:gd name="T13" fmla="*/ 1 h 16"/>
                <a:gd name="T14" fmla="*/ 0 60000 65536"/>
                <a:gd name="T15" fmla="*/ 0 60000 65536"/>
                <a:gd name="T16" fmla="*/ 0 60000 65536"/>
                <a:gd name="T17" fmla="*/ 0 60000 65536"/>
                <a:gd name="T18" fmla="*/ 0 60000 65536"/>
                <a:gd name="T19" fmla="*/ 0 60000 65536"/>
                <a:gd name="T20" fmla="*/ 0 60000 65536"/>
                <a:gd name="T21" fmla="*/ 0 w 12"/>
                <a:gd name="T22" fmla="*/ 0 h 16"/>
                <a:gd name="T23" fmla="*/ 12 w 12"/>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16">
                  <a:moveTo>
                    <a:pt x="8" y="4"/>
                  </a:moveTo>
                  <a:lnTo>
                    <a:pt x="2" y="0"/>
                  </a:lnTo>
                  <a:lnTo>
                    <a:pt x="0" y="8"/>
                  </a:lnTo>
                  <a:lnTo>
                    <a:pt x="6" y="12"/>
                  </a:lnTo>
                  <a:lnTo>
                    <a:pt x="10" y="16"/>
                  </a:lnTo>
                  <a:lnTo>
                    <a:pt x="12" y="10"/>
                  </a:lnTo>
                  <a:lnTo>
                    <a:pt x="8"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8" name="Freeform 177"/>
            <p:cNvSpPr>
              <a:spLocks noChangeAspect="1"/>
            </p:cNvSpPr>
            <p:nvPr/>
          </p:nvSpPr>
          <p:spPr bwMode="auto">
            <a:xfrm>
              <a:off x="3271" y="1653"/>
              <a:ext cx="7" cy="6"/>
            </a:xfrm>
            <a:custGeom>
              <a:avLst/>
              <a:gdLst>
                <a:gd name="T0" fmla="*/ 1 w 12"/>
                <a:gd name="T1" fmla="*/ 0 h 8"/>
                <a:gd name="T2" fmla="*/ 1 w 12"/>
                <a:gd name="T3" fmla="*/ 2 h 8"/>
                <a:gd name="T4" fmla="*/ 0 w 12"/>
                <a:gd name="T5" fmla="*/ 2 h 8"/>
                <a:gd name="T6" fmla="*/ 1 w 12"/>
                <a:gd name="T7" fmla="*/ 2 h 8"/>
                <a:gd name="T8" fmla="*/ 1 w 12"/>
                <a:gd name="T9" fmla="*/ 2 h 8"/>
                <a:gd name="T10" fmla="*/ 1 w 12"/>
                <a:gd name="T11" fmla="*/ 0 h 8"/>
                <a:gd name="T12" fmla="*/ 0 60000 65536"/>
                <a:gd name="T13" fmla="*/ 0 60000 65536"/>
                <a:gd name="T14" fmla="*/ 0 60000 65536"/>
                <a:gd name="T15" fmla="*/ 0 60000 65536"/>
                <a:gd name="T16" fmla="*/ 0 60000 65536"/>
                <a:gd name="T17" fmla="*/ 0 60000 65536"/>
                <a:gd name="T18" fmla="*/ 0 w 12"/>
                <a:gd name="T19" fmla="*/ 0 h 8"/>
                <a:gd name="T20" fmla="*/ 12 w 12"/>
                <a:gd name="T21" fmla="*/ 8 h 8"/>
              </a:gdLst>
              <a:ahLst/>
              <a:cxnLst>
                <a:cxn ang="T12">
                  <a:pos x="T0" y="T1"/>
                </a:cxn>
                <a:cxn ang="T13">
                  <a:pos x="T2" y="T3"/>
                </a:cxn>
                <a:cxn ang="T14">
                  <a:pos x="T4" y="T5"/>
                </a:cxn>
                <a:cxn ang="T15">
                  <a:pos x="T6" y="T7"/>
                </a:cxn>
                <a:cxn ang="T16">
                  <a:pos x="T8" y="T9"/>
                </a:cxn>
                <a:cxn ang="T17">
                  <a:pos x="T10" y="T11"/>
                </a:cxn>
              </a:cxnLst>
              <a:rect l="T18" t="T19" r="T20" b="T21"/>
              <a:pathLst>
                <a:path w="12" h="8">
                  <a:moveTo>
                    <a:pt x="6" y="0"/>
                  </a:moveTo>
                  <a:lnTo>
                    <a:pt x="2" y="2"/>
                  </a:lnTo>
                  <a:lnTo>
                    <a:pt x="0" y="8"/>
                  </a:lnTo>
                  <a:lnTo>
                    <a:pt x="8" y="8"/>
                  </a:lnTo>
                  <a:lnTo>
                    <a:pt x="12" y="8"/>
                  </a:lnTo>
                  <a:lnTo>
                    <a:pt x="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89" name="Freeform 178"/>
            <p:cNvSpPr>
              <a:spLocks noChangeAspect="1"/>
            </p:cNvSpPr>
            <p:nvPr/>
          </p:nvSpPr>
          <p:spPr bwMode="auto">
            <a:xfrm>
              <a:off x="3136" y="1861"/>
              <a:ext cx="115" cy="164"/>
            </a:xfrm>
            <a:custGeom>
              <a:avLst/>
              <a:gdLst>
                <a:gd name="T0" fmla="*/ 1 w 186"/>
                <a:gd name="T1" fmla="*/ 1 h 266"/>
                <a:gd name="T2" fmla="*/ 1 w 186"/>
                <a:gd name="T3" fmla="*/ 1 h 266"/>
                <a:gd name="T4" fmla="*/ 1 w 186"/>
                <a:gd name="T5" fmla="*/ 1 h 266"/>
                <a:gd name="T6" fmla="*/ 1 w 186"/>
                <a:gd name="T7" fmla="*/ 1 h 266"/>
                <a:gd name="T8" fmla="*/ 1 w 186"/>
                <a:gd name="T9" fmla="*/ 1 h 266"/>
                <a:gd name="T10" fmla="*/ 1 w 186"/>
                <a:gd name="T11" fmla="*/ 1 h 266"/>
                <a:gd name="T12" fmla="*/ 2 w 186"/>
                <a:gd name="T13" fmla="*/ 1 h 266"/>
                <a:gd name="T14" fmla="*/ 2 w 186"/>
                <a:gd name="T15" fmla="*/ 0 h 266"/>
                <a:gd name="T16" fmla="*/ 2 w 186"/>
                <a:gd name="T17" fmla="*/ 1 h 266"/>
                <a:gd name="T18" fmla="*/ 2 w 186"/>
                <a:gd name="T19" fmla="*/ 1 h 266"/>
                <a:gd name="T20" fmla="*/ 2 w 186"/>
                <a:gd name="T21" fmla="*/ 1 h 266"/>
                <a:gd name="T22" fmla="*/ 2 w 186"/>
                <a:gd name="T23" fmla="*/ 1 h 266"/>
                <a:gd name="T24" fmla="*/ 2 w 186"/>
                <a:gd name="T25" fmla="*/ 1 h 266"/>
                <a:gd name="T26" fmla="*/ 2 w 186"/>
                <a:gd name="T27" fmla="*/ 1 h 266"/>
                <a:gd name="T28" fmla="*/ 2 w 186"/>
                <a:gd name="T29" fmla="*/ 1 h 266"/>
                <a:gd name="T30" fmla="*/ 4 w 186"/>
                <a:gd name="T31" fmla="*/ 2 h 266"/>
                <a:gd name="T32" fmla="*/ 4 w 186"/>
                <a:gd name="T33" fmla="*/ 2 h 266"/>
                <a:gd name="T34" fmla="*/ 4 w 186"/>
                <a:gd name="T35" fmla="*/ 2 h 266"/>
                <a:gd name="T36" fmla="*/ 4 w 186"/>
                <a:gd name="T37" fmla="*/ 2 h 266"/>
                <a:gd name="T38" fmla="*/ 4 w 186"/>
                <a:gd name="T39" fmla="*/ 4 h 266"/>
                <a:gd name="T40" fmla="*/ 4 w 186"/>
                <a:gd name="T41" fmla="*/ 4 h 266"/>
                <a:gd name="T42" fmla="*/ 4 w 186"/>
                <a:gd name="T43" fmla="*/ 4 h 266"/>
                <a:gd name="T44" fmla="*/ 4 w 186"/>
                <a:gd name="T45" fmla="*/ 4 h 266"/>
                <a:gd name="T46" fmla="*/ 2 w 186"/>
                <a:gd name="T47" fmla="*/ 4 h 266"/>
                <a:gd name="T48" fmla="*/ 2 w 186"/>
                <a:gd name="T49" fmla="*/ 4 h 266"/>
                <a:gd name="T50" fmla="*/ 4 w 186"/>
                <a:gd name="T51" fmla="*/ 4 h 266"/>
                <a:gd name="T52" fmla="*/ 4 w 186"/>
                <a:gd name="T53" fmla="*/ 4 h 266"/>
                <a:gd name="T54" fmla="*/ 2 w 186"/>
                <a:gd name="T55" fmla="*/ 4 h 266"/>
                <a:gd name="T56" fmla="*/ 2 w 186"/>
                <a:gd name="T57" fmla="*/ 4 h 266"/>
                <a:gd name="T58" fmla="*/ 4 w 186"/>
                <a:gd name="T59" fmla="*/ 4 h 266"/>
                <a:gd name="T60" fmla="*/ 3 w 186"/>
                <a:gd name="T61" fmla="*/ 6 h 266"/>
                <a:gd name="T62" fmla="*/ 2 w 186"/>
                <a:gd name="T63" fmla="*/ 6 h 266"/>
                <a:gd name="T64" fmla="*/ 2 w 186"/>
                <a:gd name="T65" fmla="*/ 6 h 266"/>
                <a:gd name="T66" fmla="*/ 2 w 186"/>
                <a:gd name="T67" fmla="*/ 5 h 266"/>
                <a:gd name="T68" fmla="*/ 1 w 186"/>
                <a:gd name="T69" fmla="*/ 4 h 266"/>
                <a:gd name="T70" fmla="*/ 1 w 186"/>
                <a:gd name="T71" fmla="*/ 4 h 266"/>
                <a:gd name="T72" fmla="*/ 1 w 186"/>
                <a:gd name="T73" fmla="*/ 4 h 266"/>
                <a:gd name="T74" fmla="*/ 1 w 186"/>
                <a:gd name="T75" fmla="*/ 4 h 266"/>
                <a:gd name="T76" fmla="*/ 1 w 186"/>
                <a:gd name="T77" fmla="*/ 4 h 266"/>
                <a:gd name="T78" fmla="*/ 1 w 186"/>
                <a:gd name="T79" fmla="*/ 4 h 266"/>
                <a:gd name="T80" fmla="*/ 1 w 186"/>
                <a:gd name="T81" fmla="*/ 2 h 266"/>
                <a:gd name="T82" fmla="*/ 1 w 186"/>
                <a:gd name="T83" fmla="*/ 2 h 266"/>
                <a:gd name="T84" fmla="*/ 1 w 186"/>
                <a:gd name="T85" fmla="*/ 2 h 266"/>
                <a:gd name="T86" fmla="*/ 1 w 186"/>
                <a:gd name="T87" fmla="*/ 1 h 26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6"/>
                <a:gd name="T133" fmla="*/ 0 h 266"/>
                <a:gd name="T134" fmla="*/ 186 w 186"/>
                <a:gd name="T135" fmla="*/ 266 h 26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6" h="266">
                  <a:moveTo>
                    <a:pt x="28" y="66"/>
                  </a:moveTo>
                  <a:lnTo>
                    <a:pt x="30" y="72"/>
                  </a:lnTo>
                  <a:lnTo>
                    <a:pt x="34" y="68"/>
                  </a:lnTo>
                  <a:lnTo>
                    <a:pt x="34" y="58"/>
                  </a:lnTo>
                  <a:lnTo>
                    <a:pt x="44" y="50"/>
                  </a:lnTo>
                  <a:lnTo>
                    <a:pt x="50" y="42"/>
                  </a:lnTo>
                  <a:lnTo>
                    <a:pt x="52" y="36"/>
                  </a:lnTo>
                  <a:lnTo>
                    <a:pt x="54" y="28"/>
                  </a:lnTo>
                  <a:lnTo>
                    <a:pt x="68" y="20"/>
                  </a:lnTo>
                  <a:lnTo>
                    <a:pt x="74" y="20"/>
                  </a:lnTo>
                  <a:lnTo>
                    <a:pt x="78" y="16"/>
                  </a:lnTo>
                  <a:lnTo>
                    <a:pt x="88" y="16"/>
                  </a:lnTo>
                  <a:lnTo>
                    <a:pt x="96" y="12"/>
                  </a:lnTo>
                  <a:lnTo>
                    <a:pt x="104" y="6"/>
                  </a:lnTo>
                  <a:lnTo>
                    <a:pt x="110" y="0"/>
                  </a:lnTo>
                  <a:lnTo>
                    <a:pt x="116" y="0"/>
                  </a:lnTo>
                  <a:lnTo>
                    <a:pt x="120" y="2"/>
                  </a:lnTo>
                  <a:lnTo>
                    <a:pt x="118" y="10"/>
                  </a:lnTo>
                  <a:lnTo>
                    <a:pt x="112" y="14"/>
                  </a:lnTo>
                  <a:lnTo>
                    <a:pt x="106" y="18"/>
                  </a:lnTo>
                  <a:lnTo>
                    <a:pt x="96" y="26"/>
                  </a:lnTo>
                  <a:lnTo>
                    <a:pt x="92" y="34"/>
                  </a:lnTo>
                  <a:lnTo>
                    <a:pt x="90" y="48"/>
                  </a:lnTo>
                  <a:lnTo>
                    <a:pt x="92" y="54"/>
                  </a:lnTo>
                  <a:lnTo>
                    <a:pt x="96" y="60"/>
                  </a:lnTo>
                  <a:lnTo>
                    <a:pt x="100" y="64"/>
                  </a:lnTo>
                  <a:lnTo>
                    <a:pt x="102" y="68"/>
                  </a:lnTo>
                  <a:lnTo>
                    <a:pt x="102" y="82"/>
                  </a:lnTo>
                  <a:lnTo>
                    <a:pt x="108" y="86"/>
                  </a:lnTo>
                  <a:lnTo>
                    <a:pt x="136" y="84"/>
                  </a:lnTo>
                  <a:lnTo>
                    <a:pt x="148" y="98"/>
                  </a:lnTo>
                  <a:lnTo>
                    <a:pt x="176" y="96"/>
                  </a:lnTo>
                  <a:lnTo>
                    <a:pt x="182" y="102"/>
                  </a:lnTo>
                  <a:lnTo>
                    <a:pt x="176" y="110"/>
                  </a:lnTo>
                  <a:lnTo>
                    <a:pt x="176" y="120"/>
                  </a:lnTo>
                  <a:lnTo>
                    <a:pt x="176" y="128"/>
                  </a:lnTo>
                  <a:lnTo>
                    <a:pt x="176" y="136"/>
                  </a:lnTo>
                  <a:lnTo>
                    <a:pt x="178" y="136"/>
                  </a:lnTo>
                  <a:lnTo>
                    <a:pt x="180" y="138"/>
                  </a:lnTo>
                  <a:lnTo>
                    <a:pt x="180" y="150"/>
                  </a:lnTo>
                  <a:lnTo>
                    <a:pt x="180" y="160"/>
                  </a:lnTo>
                  <a:lnTo>
                    <a:pt x="184" y="162"/>
                  </a:lnTo>
                  <a:lnTo>
                    <a:pt x="186" y="172"/>
                  </a:lnTo>
                  <a:lnTo>
                    <a:pt x="178" y="168"/>
                  </a:lnTo>
                  <a:lnTo>
                    <a:pt x="174" y="168"/>
                  </a:lnTo>
                  <a:lnTo>
                    <a:pt x="168" y="170"/>
                  </a:lnTo>
                  <a:lnTo>
                    <a:pt x="150" y="170"/>
                  </a:lnTo>
                  <a:lnTo>
                    <a:pt x="140" y="172"/>
                  </a:lnTo>
                  <a:lnTo>
                    <a:pt x="140" y="174"/>
                  </a:lnTo>
                  <a:lnTo>
                    <a:pt x="138" y="176"/>
                  </a:lnTo>
                  <a:lnTo>
                    <a:pt x="140" y="178"/>
                  </a:lnTo>
                  <a:lnTo>
                    <a:pt x="146" y="180"/>
                  </a:lnTo>
                  <a:lnTo>
                    <a:pt x="152" y="182"/>
                  </a:lnTo>
                  <a:lnTo>
                    <a:pt x="152" y="188"/>
                  </a:lnTo>
                  <a:lnTo>
                    <a:pt x="146" y="186"/>
                  </a:lnTo>
                  <a:lnTo>
                    <a:pt x="142" y="186"/>
                  </a:lnTo>
                  <a:lnTo>
                    <a:pt x="140" y="188"/>
                  </a:lnTo>
                  <a:lnTo>
                    <a:pt x="140" y="200"/>
                  </a:lnTo>
                  <a:lnTo>
                    <a:pt x="146" y="208"/>
                  </a:lnTo>
                  <a:lnTo>
                    <a:pt x="148" y="220"/>
                  </a:lnTo>
                  <a:lnTo>
                    <a:pt x="146" y="234"/>
                  </a:lnTo>
                  <a:lnTo>
                    <a:pt x="144" y="252"/>
                  </a:lnTo>
                  <a:lnTo>
                    <a:pt x="138" y="266"/>
                  </a:lnTo>
                  <a:lnTo>
                    <a:pt x="132" y="262"/>
                  </a:lnTo>
                  <a:lnTo>
                    <a:pt x="132" y="252"/>
                  </a:lnTo>
                  <a:lnTo>
                    <a:pt x="136" y="246"/>
                  </a:lnTo>
                  <a:lnTo>
                    <a:pt x="134" y="240"/>
                  </a:lnTo>
                  <a:lnTo>
                    <a:pt x="132" y="234"/>
                  </a:lnTo>
                  <a:lnTo>
                    <a:pt x="90" y="232"/>
                  </a:lnTo>
                  <a:lnTo>
                    <a:pt x="86" y="224"/>
                  </a:lnTo>
                  <a:lnTo>
                    <a:pt x="74" y="212"/>
                  </a:lnTo>
                  <a:lnTo>
                    <a:pt x="64" y="200"/>
                  </a:lnTo>
                  <a:lnTo>
                    <a:pt x="50" y="196"/>
                  </a:lnTo>
                  <a:lnTo>
                    <a:pt x="38" y="192"/>
                  </a:lnTo>
                  <a:lnTo>
                    <a:pt x="26" y="192"/>
                  </a:lnTo>
                  <a:lnTo>
                    <a:pt x="16" y="186"/>
                  </a:lnTo>
                  <a:lnTo>
                    <a:pt x="0" y="176"/>
                  </a:lnTo>
                  <a:lnTo>
                    <a:pt x="4" y="168"/>
                  </a:lnTo>
                  <a:lnTo>
                    <a:pt x="4" y="158"/>
                  </a:lnTo>
                  <a:lnTo>
                    <a:pt x="12" y="158"/>
                  </a:lnTo>
                  <a:lnTo>
                    <a:pt x="20" y="152"/>
                  </a:lnTo>
                  <a:lnTo>
                    <a:pt x="24" y="138"/>
                  </a:lnTo>
                  <a:lnTo>
                    <a:pt x="24" y="124"/>
                  </a:lnTo>
                  <a:lnTo>
                    <a:pt x="24" y="110"/>
                  </a:lnTo>
                  <a:lnTo>
                    <a:pt x="22" y="96"/>
                  </a:lnTo>
                  <a:lnTo>
                    <a:pt x="20" y="90"/>
                  </a:lnTo>
                  <a:lnTo>
                    <a:pt x="14" y="80"/>
                  </a:lnTo>
                  <a:lnTo>
                    <a:pt x="26" y="72"/>
                  </a:lnTo>
                  <a:lnTo>
                    <a:pt x="28" y="6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0" name="Freeform 179"/>
            <p:cNvSpPr>
              <a:spLocks noChangeAspect="1"/>
            </p:cNvSpPr>
            <p:nvPr/>
          </p:nvSpPr>
          <p:spPr bwMode="auto">
            <a:xfrm>
              <a:off x="3117" y="1970"/>
              <a:ext cx="54" cy="61"/>
            </a:xfrm>
            <a:custGeom>
              <a:avLst/>
              <a:gdLst>
                <a:gd name="T0" fmla="*/ 1 w 88"/>
                <a:gd name="T1" fmla="*/ 2 h 100"/>
                <a:gd name="T2" fmla="*/ 1 w 88"/>
                <a:gd name="T3" fmla="*/ 2 h 100"/>
                <a:gd name="T4" fmla="*/ 1 w 88"/>
                <a:gd name="T5" fmla="*/ 1 h 100"/>
                <a:gd name="T6" fmla="*/ 1 w 88"/>
                <a:gd name="T7" fmla="*/ 1 h 100"/>
                <a:gd name="T8" fmla="*/ 1 w 88"/>
                <a:gd name="T9" fmla="*/ 1 h 100"/>
                <a:gd name="T10" fmla="*/ 1 w 88"/>
                <a:gd name="T11" fmla="*/ 1 h 100"/>
                <a:gd name="T12" fmla="*/ 1 w 88"/>
                <a:gd name="T13" fmla="*/ 1 h 100"/>
                <a:gd name="T14" fmla="*/ 1 w 88"/>
                <a:gd name="T15" fmla="*/ 1 h 100"/>
                <a:gd name="T16" fmla="*/ 1 w 88"/>
                <a:gd name="T17" fmla="*/ 1 h 100"/>
                <a:gd name="T18" fmla="*/ 1 w 88"/>
                <a:gd name="T19" fmla="*/ 1 h 100"/>
                <a:gd name="T20" fmla="*/ 0 w 88"/>
                <a:gd name="T21" fmla="*/ 1 h 100"/>
                <a:gd name="T22" fmla="*/ 0 w 88"/>
                <a:gd name="T23" fmla="*/ 1 h 100"/>
                <a:gd name="T24" fmla="*/ 1 w 88"/>
                <a:gd name="T25" fmla="*/ 1 h 100"/>
                <a:gd name="T26" fmla="*/ 1 w 88"/>
                <a:gd name="T27" fmla="*/ 1 h 100"/>
                <a:gd name="T28" fmla="*/ 1 w 88"/>
                <a:gd name="T29" fmla="*/ 1 h 100"/>
                <a:gd name="T30" fmla="*/ 1 w 88"/>
                <a:gd name="T31" fmla="*/ 1 h 100"/>
                <a:gd name="T32" fmla="*/ 1 w 88"/>
                <a:gd name="T33" fmla="*/ 1 h 100"/>
                <a:gd name="T34" fmla="*/ 1 w 88"/>
                <a:gd name="T35" fmla="*/ 0 h 100"/>
                <a:gd name="T36" fmla="*/ 1 w 88"/>
                <a:gd name="T37" fmla="*/ 1 h 100"/>
                <a:gd name="T38" fmla="*/ 1 w 88"/>
                <a:gd name="T39" fmla="*/ 1 h 100"/>
                <a:gd name="T40" fmla="*/ 1 w 88"/>
                <a:gd name="T41" fmla="*/ 1 h 100"/>
                <a:gd name="T42" fmla="*/ 1 w 88"/>
                <a:gd name="T43" fmla="*/ 1 h 100"/>
                <a:gd name="T44" fmla="*/ 1 w 88"/>
                <a:gd name="T45" fmla="*/ 1 h 100"/>
                <a:gd name="T46" fmla="*/ 1 w 88"/>
                <a:gd name="T47" fmla="*/ 1 h 100"/>
                <a:gd name="T48" fmla="*/ 1 w 88"/>
                <a:gd name="T49" fmla="*/ 1 h 100"/>
                <a:gd name="T50" fmla="*/ 1 w 88"/>
                <a:gd name="T51" fmla="*/ 1 h 100"/>
                <a:gd name="T52" fmla="*/ 1 w 88"/>
                <a:gd name="T53" fmla="*/ 1 h 100"/>
                <a:gd name="T54" fmla="*/ 1 w 88"/>
                <a:gd name="T55" fmla="*/ 1 h 100"/>
                <a:gd name="T56" fmla="*/ 1 w 88"/>
                <a:gd name="T57" fmla="*/ 1 h 100"/>
                <a:gd name="T58" fmla="*/ 1 w 88"/>
                <a:gd name="T59" fmla="*/ 2 h 100"/>
                <a:gd name="T60" fmla="*/ 1 w 88"/>
                <a:gd name="T61" fmla="*/ 2 h 1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8"/>
                <a:gd name="T94" fmla="*/ 0 h 100"/>
                <a:gd name="T95" fmla="*/ 88 w 88"/>
                <a:gd name="T96" fmla="*/ 100 h 1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8" h="100">
                  <a:moveTo>
                    <a:pt x="26" y="100"/>
                  </a:moveTo>
                  <a:lnTo>
                    <a:pt x="20" y="94"/>
                  </a:lnTo>
                  <a:lnTo>
                    <a:pt x="8" y="88"/>
                  </a:lnTo>
                  <a:lnTo>
                    <a:pt x="8" y="76"/>
                  </a:lnTo>
                  <a:lnTo>
                    <a:pt x="14" y="72"/>
                  </a:lnTo>
                  <a:lnTo>
                    <a:pt x="18" y="64"/>
                  </a:lnTo>
                  <a:lnTo>
                    <a:pt x="18" y="58"/>
                  </a:lnTo>
                  <a:lnTo>
                    <a:pt x="14" y="58"/>
                  </a:lnTo>
                  <a:lnTo>
                    <a:pt x="10" y="62"/>
                  </a:lnTo>
                  <a:lnTo>
                    <a:pt x="6" y="62"/>
                  </a:lnTo>
                  <a:lnTo>
                    <a:pt x="0" y="58"/>
                  </a:lnTo>
                  <a:lnTo>
                    <a:pt x="0" y="48"/>
                  </a:lnTo>
                  <a:lnTo>
                    <a:pt x="2" y="38"/>
                  </a:lnTo>
                  <a:lnTo>
                    <a:pt x="6" y="26"/>
                  </a:lnTo>
                  <a:lnTo>
                    <a:pt x="10" y="18"/>
                  </a:lnTo>
                  <a:lnTo>
                    <a:pt x="14" y="12"/>
                  </a:lnTo>
                  <a:lnTo>
                    <a:pt x="22" y="6"/>
                  </a:lnTo>
                  <a:lnTo>
                    <a:pt x="32" y="0"/>
                  </a:lnTo>
                  <a:lnTo>
                    <a:pt x="58" y="16"/>
                  </a:lnTo>
                  <a:lnTo>
                    <a:pt x="70" y="16"/>
                  </a:lnTo>
                  <a:lnTo>
                    <a:pt x="88" y="22"/>
                  </a:lnTo>
                  <a:lnTo>
                    <a:pt x="86" y="30"/>
                  </a:lnTo>
                  <a:lnTo>
                    <a:pt x="86" y="40"/>
                  </a:lnTo>
                  <a:lnTo>
                    <a:pt x="82" y="48"/>
                  </a:lnTo>
                  <a:lnTo>
                    <a:pt x="76" y="56"/>
                  </a:lnTo>
                  <a:lnTo>
                    <a:pt x="68" y="62"/>
                  </a:lnTo>
                  <a:lnTo>
                    <a:pt x="52" y="68"/>
                  </a:lnTo>
                  <a:lnTo>
                    <a:pt x="46" y="74"/>
                  </a:lnTo>
                  <a:lnTo>
                    <a:pt x="40" y="82"/>
                  </a:lnTo>
                  <a:lnTo>
                    <a:pt x="36" y="92"/>
                  </a:lnTo>
                  <a:lnTo>
                    <a:pt x="26" y="10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1" name="Freeform 180"/>
            <p:cNvSpPr>
              <a:spLocks noChangeAspect="1"/>
            </p:cNvSpPr>
            <p:nvPr/>
          </p:nvSpPr>
          <p:spPr bwMode="auto">
            <a:xfrm>
              <a:off x="3300" y="1876"/>
              <a:ext cx="12" cy="10"/>
            </a:xfrm>
            <a:custGeom>
              <a:avLst/>
              <a:gdLst>
                <a:gd name="T0" fmla="*/ 1 w 20"/>
                <a:gd name="T1" fmla="*/ 0 h 16"/>
                <a:gd name="T2" fmla="*/ 1 w 20"/>
                <a:gd name="T3" fmla="*/ 0 h 16"/>
                <a:gd name="T4" fmla="*/ 1 w 20"/>
                <a:gd name="T5" fmla="*/ 1 h 16"/>
                <a:gd name="T6" fmla="*/ 1 w 20"/>
                <a:gd name="T7" fmla="*/ 1 h 16"/>
                <a:gd name="T8" fmla="*/ 0 w 20"/>
                <a:gd name="T9" fmla="*/ 1 h 16"/>
                <a:gd name="T10" fmla="*/ 1 w 20"/>
                <a:gd name="T11" fmla="*/ 1 h 16"/>
                <a:gd name="T12" fmla="*/ 1 w 20"/>
                <a:gd name="T13" fmla="*/ 1 h 16"/>
                <a:gd name="T14" fmla="*/ 1 w 20"/>
                <a:gd name="T15" fmla="*/ 0 h 16"/>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6"/>
                <a:gd name="T26" fmla="*/ 20 w 20"/>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6">
                  <a:moveTo>
                    <a:pt x="12" y="0"/>
                  </a:moveTo>
                  <a:lnTo>
                    <a:pt x="20" y="0"/>
                  </a:lnTo>
                  <a:lnTo>
                    <a:pt x="18" y="10"/>
                  </a:lnTo>
                  <a:lnTo>
                    <a:pt x="14" y="16"/>
                  </a:lnTo>
                  <a:lnTo>
                    <a:pt x="0" y="14"/>
                  </a:lnTo>
                  <a:lnTo>
                    <a:pt x="6" y="6"/>
                  </a:lnTo>
                  <a:lnTo>
                    <a:pt x="10" y="6"/>
                  </a:lnTo>
                  <a:lnTo>
                    <a:pt x="1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2" name="Freeform 181"/>
            <p:cNvSpPr>
              <a:spLocks noChangeAspect="1"/>
            </p:cNvSpPr>
            <p:nvPr/>
          </p:nvSpPr>
          <p:spPr bwMode="auto">
            <a:xfrm>
              <a:off x="3192" y="1863"/>
              <a:ext cx="128" cy="113"/>
            </a:xfrm>
            <a:custGeom>
              <a:avLst/>
              <a:gdLst>
                <a:gd name="T0" fmla="*/ 1 w 210"/>
                <a:gd name="T1" fmla="*/ 1 h 184"/>
                <a:gd name="T2" fmla="*/ 1 w 210"/>
                <a:gd name="T3" fmla="*/ 0 h 184"/>
                <a:gd name="T4" fmla="*/ 1 w 210"/>
                <a:gd name="T5" fmla="*/ 1 h 184"/>
                <a:gd name="T6" fmla="*/ 1 w 210"/>
                <a:gd name="T7" fmla="*/ 1 h 184"/>
                <a:gd name="T8" fmla="*/ 1 w 210"/>
                <a:gd name="T9" fmla="*/ 1 h 184"/>
                <a:gd name="T10" fmla="*/ 2 w 210"/>
                <a:gd name="T11" fmla="*/ 1 h 184"/>
                <a:gd name="T12" fmla="*/ 2 w 210"/>
                <a:gd name="T13" fmla="*/ 1 h 184"/>
                <a:gd name="T14" fmla="*/ 3 w 210"/>
                <a:gd name="T15" fmla="*/ 1 h 184"/>
                <a:gd name="T16" fmla="*/ 3 w 210"/>
                <a:gd name="T17" fmla="*/ 1 h 184"/>
                <a:gd name="T18" fmla="*/ 3 w 210"/>
                <a:gd name="T19" fmla="*/ 1 h 184"/>
                <a:gd name="T20" fmla="*/ 3 w 210"/>
                <a:gd name="T21" fmla="*/ 1 h 184"/>
                <a:gd name="T22" fmla="*/ 4 w 210"/>
                <a:gd name="T23" fmla="*/ 1 h 184"/>
                <a:gd name="T24" fmla="*/ 4 w 210"/>
                <a:gd name="T25" fmla="*/ 1 h 184"/>
                <a:gd name="T26" fmla="*/ 4 w 210"/>
                <a:gd name="T27" fmla="*/ 1 h 184"/>
                <a:gd name="T28" fmla="*/ 4 w 210"/>
                <a:gd name="T29" fmla="*/ 1 h 184"/>
                <a:gd name="T30" fmla="*/ 4 w 210"/>
                <a:gd name="T31" fmla="*/ 1 h 184"/>
                <a:gd name="T32" fmla="*/ 4 w 210"/>
                <a:gd name="T33" fmla="*/ 2 h 184"/>
                <a:gd name="T34" fmla="*/ 4 w 210"/>
                <a:gd name="T35" fmla="*/ 2 h 184"/>
                <a:gd name="T36" fmla="*/ 4 w 210"/>
                <a:gd name="T37" fmla="*/ 2 h 184"/>
                <a:gd name="T38" fmla="*/ 3 w 210"/>
                <a:gd name="T39" fmla="*/ 2 h 184"/>
                <a:gd name="T40" fmla="*/ 3 w 210"/>
                <a:gd name="T41" fmla="*/ 2 h 184"/>
                <a:gd name="T42" fmla="*/ 3 w 210"/>
                <a:gd name="T43" fmla="*/ 2 h 184"/>
                <a:gd name="T44" fmla="*/ 2 w 210"/>
                <a:gd name="T45" fmla="*/ 2 h 184"/>
                <a:gd name="T46" fmla="*/ 2 w 210"/>
                <a:gd name="T47" fmla="*/ 3 h 184"/>
                <a:gd name="T48" fmla="*/ 3 w 210"/>
                <a:gd name="T49" fmla="*/ 4 h 184"/>
                <a:gd name="T50" fmla="*/ 3 w 210"/>
                <a:gd name="T51" fmla="*/ 4 h 184"/>
                <a:gd name="T52" fmla="*/ 2 w 210"/>
                <a:gd name="T53" fmla="*/ 4 h 184"/>
                <a:gd name="T54" fmla="*/ 2 w 210"/>
                <a:gd name="T55" fmla="*/ 4 h 184"/>
                <a:gd name="T56" fmla="*/ 2 w 210"/>
                <a:gd name="T57" fmla="*/ 4 h 184"/>
                <a:gd name="T58" fmla="*/ 2 w 210"/>
                <a:gd name="T59" fmla="*/ 4 h 184"/>
                <a:gd name="T60" fmla="*/ 2 w 210"/>
                <a:gd name="T61" fmla="*/ 2 h 184"/>
                <a:gd name="T62" fmla="*/ 1 w 210"/>
                <a:gd name="T63" fmla="*/ 2 h 184"/>
                <a:gd name="T64" fmla="*/ 1 w 210"/>
                <a:gd name="T65" fmla="*/ 2 h 184"/>
                <a:gd name="T66" fmla="*/ 1 w 210"/>
                <a:gd name="T67" fmla="*/ 1 h 184"/>
                <a:gd name="T68" fmla="*/ 1 w 210"/>
                <a:gd name="T69" fmla="*/ 1 h 184"/>
                <a:gd name="T70" fmla="*/ 0 w 210"/>
                <a:gd name="T71" fmla="*/ 1 h 184"/>
                <a:gd name="T72" fmla="*/ 1 w 210"/>
                <a:gd name="T73" fmla="*/ 1 h 184"/>
                <a:gd name="T74" fmla="*/ 1 w 210"/>
                <a:gd name="T75" fmla="*/ 1 h 184"/>
                <a:gd name="T76" fmla="*/ 1 w 210"/>
                <a:gd name="T77" fmla="*/ 1 h 184"/>
                <a:gd name="T78" fmla="*/ 1 w 210"/>
                <a:gd name="T79" fmla="*/ 1 h 184"/>
                <a:gd name="T80" fmla="*/ 1 w 210"/>
                <a:gd name="T81" fmla="*/ 1 h 184"/>
                <a:gd name="T82" fmla="*/ 1 w 210"/>
                <a:gd name="T83" fmla="*/ 1 h 184"/>
                <a:gd name="T84" fmla="*/ 1 w 210"/>
                <a:gd name="T85" fmla="*/ 1 h 184"/>
                <a:gd name="T86" fmla="*/ 1 w 210"/>
                <a:gd name="T87" fmla="*/ 1 h 18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10"/>
                <a:gd name="T133" fmla="*/ 0 h 184"/>
                <a:gd name="T134" fmla="*/ 210 w 210"/>
                <a:gd name="T135" fmla="*/ 184 h 18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10" h="184">
                  <a:moveTo>
                    <a:pt x="44" y="14"/>
                  </a:moveTo>
                  <a:lnTo>
                    <a:pt x="46" y="8"/>
                  </a:lnTo>
                  <a:lnTo>
                    <a:pt x="46" y="2"/>
                  </a:lnTo>
                  <a:lnTo>
                    <a:pt x="50" y="0"/>
                  </a:lnTo>
                  <a:lnTo>
                    <a:pt x="52" y="4"/>
                  </a:lnTo>
                  <a:lnTo>
                    <a:pt x="52" y="12"/>
                  </a:lnTo>
                  <a:lnTo>
                    <a:pt x="60" y="14"/>
                  </a:lnTo>
                  <a:lnTo>
                    <a:pt x="70" y="16"/>
                  </a:lnTo>
                  <a:lnTo>
                    <a:pt x="76" y="22"/>
                  </a:lnTo>
                  <a:lnTo>
                    <a:pt x="80" y="24"/>
                  </a:lnTo>
                  <a:lnTo>
                    <a:pt x="98" y="28"/>
                  </a:lnTo>
                  <a:lnTo>
                    <a:pt x="108" y="28"/>
                  </a:lnTo>
                  <a:lnTo>
                    <a:pt x="126" y="36"/>
                  </a:lnTo>
                  <a:lnTo>
                    <a:pt x="138" y="32"/>
                  </a:lnTo>
                  <a:lnTo>
                    <a:pt x="146" y="28"/>
                  </a:lnTo>
                  <a:lnTo>
                    <a:pt x="156" y="26"/>
                  </a:lnTo>
                  <a:lnTo>
                    <a:pt x="164" y="28"/>
                  </a:lnTo>
                  <a:lnTo>
                    <a:pt x="174" y="28"/>
                  </a:lnTo>
                  <a:lnTo>
                    <a:pt x="170" y="30"/>
                  </a:lnTo>
                  <a:lnTo>
                    <a:pt x="162" y="32"/>
                  </a:lnTo>
                  <a:lnTo>
                    <a:pt x="164" y="40"/>
                  </a:lnTo>
                  <a:lnTo>
                    <a:pt x="176" y="40"/>
                  </a:lnTo>
                  <a:lnTo>
                    <a:pt x="188" y="42"/>
                  </a:lnTo>
                  <a:lnTo>
                    <a:pt x="192" y="46"/>
                  </a:lnTo>
                  <a:lnTo>
                    <a:pt x="192" y="52"/>
                  </a:lnTo>
                  <a:lnTo>
                    <a:pt x="188" y="56"/>
                  </a:lnTo>
                  <a:lnTo>
                    <a:pt x="188" y="62"/>
                  </a:lnTo>
                  <a:lnTo>
                    <a:pt x="196" y="60"/>
                  </a:lnTo>
                  <a:lnTo>
                    <a:pt x="202" y="58"/>
                  </a:lnTo>
                  <a:lnTo>
                    <a:pt x="210" y="62"/>
                  </a:lnTo>
                  <a:lnTo>
                    <a:pt x="204" y="70"/>
                  </a:lnTo>
                  <a:lnTo>
                    <a:pt x="200" y="76"/>
                  </a:lnTo>
                  <a:lnTo>
                    <a:pt x="202" y="84"/>
                  </a:lnTo>
                  <a:lnTo>
                    <a:pt x="192" y="90"/>
                  </a:lnTo>
                  <a:lnTo>
                    <a:pt x="188" y="96"/>
                  </a:lnTo>
                  <a:lnTo>
                    <a:pt x="190" y="104"/>
                  </a:lnTo>
                  <a:lnTo>
                    <a:pt x="194" y="110"/>
                  </a:lnTo>
                  <a:lnTo>
                    <a:pt x="196" y="116"/>
                  </a:lnTo>
                  <a:lnTo>
                    <a:pt x="192" y="126"/>
                  </a:lnTo>
                  <a:lnTo>
                    <a:pt x="180" y="130"/>
                  </a:lnTo>
                  <a:lnTo>
                    <a:pt x="170" y="132"/>
                  </a:lnTo>
                  <a:lnTo>
                    <a:pt x="164" y="136"/>
                  </a:lnTo>
                  <a:lnTo>
                    <a:pt x="158" y="136"/>
                  </a:lnTo>
                  <a:lnTo>
                    <a:pt x="148" y="134"/>
                  </a:lnTo>
                  <a:lnTo>
                    <a:pt x="140" y="130"/>
                  </a:lnTo>
                  <a:lnTo>
                    <a:pt x="134" y="132"/>
                  </a:lnTo>
                  <a:lnTo>
                    <a:pt x="140" y="138"/>
                  </a:lnTo>
                  <a:lnTo>
                    <a:pt x="142" y="148"/>
                  </a:lnTo>
                  <a:lnTo>
                    <a:pt x="148" y="156"/>
                  </a:lnTo>
                  <a:lnTo>
                    <a:pt x="154" y="156"/>
                  </a:lnTo>
                  <a:lnTo>
                    <a:pt x="154" y="160"/>
                  </a:lnTo>
                  <a:lnTo>
                    <a:pt x="152" y="166"/>
                  </a:lnTo>
                  <a:lnTo>
                    <a:pt x="146" y="166"/>
                  </a:lnTo>
                  <a:lnTo>
                    <a:pt x="140" y="168"/>
                  </a:lnTo>
                  <a:lnTo>
                    <a:pt x="130" y="180"/>
                  </a:lnTo>
                  <a:lnTo>
                    <a:pt x="116" y="184"/>
                  </a:lnTo>
                  <a:lnTo>
                    <a:pt x="106" y="182"/>
                  </a:lnTo>
                  <a:lnTo>
                    <a:pt x="98" y="174"/>
                  </a:lnTo>
                  <a:lnTo>
                    <a:pt x="96" y="170"/>
                  </a:lnTo>
                  <a:lnTo>
                    <a:pt x="94" y="160"/>
                  </a:lnTo>
                  <a:lnTo>
                    <a:pt x="90" y="158"/>
                  </a:lnTo>
                  <a:lnTo>
                    <a:pt x="90" y="136"/>
                  </a:lnTo>
                  <a:lnTo>
                    <a:pt x="86" y="134"/>
                  </a:lnTo>
                  <a:lnTo>
                    <a:pt x="86" y="108"/>
                  </a:lnTo>
                  <a:lnTo>
                    <a:pt x="92" y="100"/>
                  </a:lnTo>
                  <a:lnTo>
                    <a:pt x="86" y="94"/>
                  </a:lnTo>
                  <a:lnTo>
                    <a:pt x="58" y="96"/>
                  </a:lnTo>
                  <a:lnTo>
                    <a:pt x="46" y="82"/>
                  </a:lnTo>
                  <a:lnTo>
                    <a:pt x="18" y="84"/>
                  </a:lnTo>
                  <a:lnTo>
                    <a:pt x="12" y="80"/>
                  </a:lnTo>
                  <a:lnTo>
                    <a:pt x="12" y="66"/>
                  </a:lnTo>
                  <a:lnTo>
                    <a:pt x="0" y="46"/>
                  </a:lnTo>
                  <a:lnTo>
                    <a:pt x="2" y="32"/>
                  </a:lnTo>
                  <a:lnTo>
                    <a:pt x="8" y="22"/>
                  </a:lnTo>
                  <a:lnTo>
                    <a:pt x="18" y="14"/>
                  </a:lnTo>
                  <a:lnTo>
                    <a:pt x="22" y="16"/>
                  </a:lnTo>
                  <a:lnTo>
                    <a:pt x="22" y="20"/>
                  </a:lnTo>
                  <a:lnTo>
                    <a:pt x="22" y="30"/>
                  </a:lnTo>
                  <a:lnTo>
                    <a:pt x="16" y="34"/>
                  </a:lnTo>
                  <a:lnTo>
                    <a:pt x="18" y="46"/>
                  </a:lnTo>
                  <a:lnTo>
                    <a:pt x="22" y="52"/>
                  </a:lnTo>
                  <a:lnTo>
                    <a:pt x="30" y="48"/>
                  </a:lnTo>
                  <a:lnTo>
                    <a:pt x="34" y="40"/>
                  </a:lnTo>
                  <a:lnTo>
                    <a:pt x="30" y="32"/>
                  </a:lnTo>
                  <a:lnTo>
                    <a:pt x="28" y="26"/>
                  </a:lnTo>
                  <a:lnTo>
                    <a:pt x="32" y="20"/>
                  </a:lnTo>
                  <a:lnTo>
                    <a:pt x="38" y="18"/>
                  </a:lnTo>
                  <a:lnTo>
                    <a:pt x="44" y="14"/>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493" name="Freeform 182"/>
            <p:cNvSpPr>
              <a:spLocks noChangeAspect="1"/>
            </p:cNvSpPr>
            <p:nvPr/>
          </p:nvSpPr>
          <p:spPr bwMode="auto">
            <a:xfrm>
              <a:off x="3307" y="1901"/>
              <a:ext cx="43" cy="69"/>
            </a:xfrm>
            <a:custGeom>
              <a:avLst/>
              <a:gdLst>
                <a:gd name="T0" fmla="*/ 1 w 70"/>
                <a:gd name="T1" fmla="*/ 1 h 114"/>
                <a:gd name="T2" fmla="*/ 1 w 70"/>
                <a:gd name="T3" fmla="*/ 1 h 114"/>
                <a:gd name="T4" fmla="*/ 1 w 70"/>
                <a:gd name="T5" fmla="*/ 1 h 114"/>
                <a:gd name="T6" fmla="*/ 1 w 70"/>
                <a:gd name="T7" fmla="*/ 1 h 114"/>
                <a:gd name="T8" fmla="*/ 1 w 70"/>
                <a:gd name="T9" fmla="*/ 1 h 114"/>
                <a:gd name="T10" fmla="*/ 1 w 70"/>
                <a:gd name="T11" fmla="*/ 1 h 114"/>
                <a:gd name="T12" fmla="*/ 1 w 70"/>
                <a:gd name="T13" fmla="*/ 1 h 114"/>
                <a:gd name="T14" fmla="*/ 1 w 70"/>
                <a:gd name="T15" fmla="*/ 1 h 114"/>
                <a:gd name="T16" fmla="*/ 1 w 70"/>
                <a:gd name="T17" fmla="*/ 1 h 114"/>
                <a:gd name="T18" fmla="*/ 1 w 70"/>
                <a:gd name="T19" fmla="*/ 1 h 114"/>
                <a:gd name="T20" fmla="*/ 1 w 70"/>
                <a:gd name="T21" fmla="*/ 1 h 114"/>
                <a:gd name="T22" fmla="*/ 1 w 70"/>
                <a:gd name="T23" fmla="*/ 1 h 114"/>
                <a:gd name="T24" fmla="*/ 1 w 70"/>
                <a:gd name="T25" fmla="*/ 2 h 114"/>
                <a:gd name="T26" fmla="*/ 1 w 70"/>
                <a:gd name="T27" fmla="*/ 2 h 114"/>
                <a:gd name="T28" fmla="*/ 1 w 70"/>
                <a:gd name="T29" fmla="*/ 2 h 114"/>
                <a:gd name="T30" fmla="*/ 1 w 70"/>
                <a:gd name="T31" fmla="*/ 2 h 114"/>
                <a:gd name="T32" fmla="*/ 1 w 70"/>
                <a:gd name="T33" fmla="*/ 2 h 114"/>
                <a:gd name="T34" fmla="*/ 1 w 70"/>
                <a:gd name="T35" fmla="*/ 2 h 114"/>
                <a:gd name="T36" fmla="*/ 1 w 70"/>
                <a:gd name="T37" fmla="*/ 2 h 114"/>
                <a:gd name="T38" fmla="*/ 1 w 70"/>
                <a:gd name="T39" fmla="*/ 2 h 114"/>
                <a:gd name="T40" fmla="*/ 1 w 70"/>
                <a:gd name="T41" fmla="*/ 1 h 114"/>
                <a:gd name="T42" fmla="*/ 1 w 70"/>
                <a:gd name="T43" fmla="*/ 1 h 114"/>
                <a:gd name="T44" fmla="*/ 1 w 70"/>
                <a:gd name="T45" fmla="*/ 1 h 114"/>
                <a:gd name="T46" fmla="*/ 1 w 70"/>
                <a:gd name="T47" fmla="*/ 1 h 114"/>
                <a:gd name="T48" fmla="*/ 1 w 70"/>
                <a:gd name="T49" fmla="*/ 1 h 114"/>
                <a:gd name="T50" fmla="*/ 1 w 70"/>
                <a:gd name="T51" fmla="*/ 1 h 114"/>
                <a:gd name="T52" fmla="*/ 1 w 70"/>
                <a:gd name="T53" fmla="*/ 1 h 114"/>
                <a:gd name="T54" fmla="*/ 0 w 70"/>
                <a:gd name="T55" fmla="*/ 1 h 114"/>
                <a:gd name="T56" fmla="*/ 1 w 70"/>
                <a:gd name="T57" fmla="*/ 1 h 114"/>
                <a:gd name="T58" fmla="*/ 1 w 70"/>
                <a:gd name="T59" fmla="*/ 1 h 114"/>
                <a:gd name="T60" fmla="*/ 1 w 70"/>
                <a:gd name="T61" fmla="*/ 1 h 114"/>
                <a:gd name="T62" fmla="*/ 1 w 70"/>
                <a:gd name="T63" fmla="*/ 1 h 114"/>
                <a:gd name="T64" fmla="*/ 1 w 70"/>
                <a:gd name="T65" fmla="*/ 0 h 114"/>
                <a:gd name="T66" fmla="*/ 1 w 70"/>
                <a:gd name="T67" fmla="*/ 1 h 114"/>
                <a:gd name="T68" fmla="*/ 1 w 70"/>
                <a:gd name="T69" fmla="*/ 1 h 114"/>
                <a:gd name="T70" fmla="*/ 1 w 70"/>
                <a:gd name="T71" fmla="*/ 1 h 114"/>
                <a:gd name="T72" fmla="*/ 1 w 70"/>
                <a:gd name="T73" fmla="*/ 1 h 114"/>
                <a:gd name="T74" fmla="*/ 1 w 70"/>
                <a:gd name="T75" fmla="*/ 1 h 114"/>
                <a:gd name="T76" fmla="*/ 1 w 70"/>
                <a:gd name="T77" fmla="*/ 1 h 11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0"/>
                <a:gd name="T118" fmla="*/ 0 h 114"/>
                <a:gd name="T119" fmla="*/ 70 w 70"/>
                <a:gd name="T120" fmla="*/ 114 h 11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0" h="114">
                  <a:moveTo>
                    <a:pt x="42" y="30"/>
                  </a:moveTo>
                  <a:lnTo>
                    <a:pt x="50" y="24"/>
                  </a:lnTo>
                  <a:lnTo>
                    <a:pt x="58" y="30"/>
                  </a:lnTo>
                  <a:lnTo>
                    <a:pt x="66" y="40"/>
                  </a:lnTo>
                  <a:lnTo>
                    <a:pt x="64" y="48"/>
                  </a:lnTo>
                  <a:lnTo>
                    <a:pt x="60" y="54"/>
                  </a:lnTo>
                  <a:lnTo>
                    <a:pt x="54" y="62"/>
                  </a:lnTo>
                  <a:lnTo>
                    <a:pt x="52" y="72"/>
                  </a:lnTo>
                  <a:lnTo>
                    <a:pt x="56" y="76"/>
                  </a:lnTo>
                  <a:lnTo>
                    <a:pt x="60" y="82"/>
                  </a:lnTo>
                  <a:lnTo>
                    <a:pt x="64" y="86"/>
                  </a:lnTo>
                  <a:lnTo>
                    <a:pt x="66" y="90"/>
                  </a:lnTo>
                  <a:lnTo>
                    <a:pt x="70" y="100"/>
                  </a:lnTo>
                  <a:lnTo>
                    <a:pt x="66" y="104"/>
                  </a:lnTo>
                  <a:lnTo>
                    <a:pt x="58" y="108"/>
                  </a:lnTo>
                  <a:lnTo>
                    <a:pt x="52" y="112"/>
                  </a:lnTo>
                  <a:lnTo>
                    <a:pt x="42" y="114"/>
                  </a:lnTo>
                  <a:lnTo>
                    <a:pt x="34" y="114"/>
                  </a:lnTo>
                  <a:lnTo>
                    <a:pt x="26" y="106"/>
                  </a:lnTo>
                  <a:lnTo>
                    <a:pt x="20" y="98"/>
                  </a:lnTo>
                  <a:lnTo>
                    <a:pt x="20" y="90"/>
                  </a:lnTo>
                  <a:lnTo>
                    <a:pt x="20" y="78"/>
                  </a:lnTo>
                  <a:lnTo>
                    <a:pt x="26" y="72"/>
                  </a:lnTo>
                  <a:lnTo>
                    <a:pt x="22" y="62"/>
                  </a:lnTo>
                  <a:lnTo>
                    <a:pt x="18" y="50"/>
                  </a:lnTo>
                  <a:lnTo>
                    <a:pt x="6" y="50"/>
                  </a:lnTo>
                  <a:lnTo>
                    <a:pt x="2" y="42"/>
                  </a:lnTo>
                  <a:lnTo>
                    <a:pt x="0" y="34"/>
                  </a:lnTo>
                  <a:lnTo>
                    <a:pt x="4" y="28"/>
                  </a:lnTo>
                  <a:lnTo>
                    <a:pt x="14" y="22"/>
                  </a:lnTo>
                  <a:lnTo>
                    <a:pt x="12" y="14"/>
                  </a:lnTo>
                  <a:lnTo>
                    <a:pt x="16" y="8"/>
                  </a:lnTo>
                  <a:lnTo>
                    <a:pt x="22" y="0"/>
                  </a:lnTo>
                  <a:lnTo>
                    <a:pt x="28" y="2"/>
                  </a:lnTo>
                  <a:lnTo>
                    <a:pt x="34" y="6"/>
                  </a:lnTo>
                  <a:lnTo>
                    <a:pt x="42" y="12"/>
                  </a:lnTo>
                  <a:lnTo>
                    <a:pt x="44" y="16"/>
                  </a:lnTo>
                  <a:lnTo>
                    <a:pt x="44" y="22"/>
                  </a:lnTo>
                  <a:lnTo>
                    <a:pt x="42" y="3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4" name="Freeform 183"/>
            <p:cNvSpPr>
              <a:spLocks noChangeAspect="1"/>
            </p:cNvSpPr>
            <p:nvPr/>
          </p:nvSpPr>
          <p:spPr bwMode="auto">
            <a:xfrm>
              <a:off x="3373" y="1926"/>
              <a:ext cx="29" cy="37"/>
            </a:xfrm>
            <a:custGeom>
              <a:avLst/>
              <a:gdLst>
                <a:gd name="T0" fmla="*/ 1 w 48"/>
                <a:gd name="T1" fmla="*/ 0 h 60"/>
                <a:gd name="T2" fmla="*/ 1 w 48"/>
                <a:gd name="T3" fmla="*/ 1 h 60"/>
                <a:gd name="T4" fmla="*/ 1 w 48"/>
                <a:gd name="T5" fmla="*/ 1 h 60"/>
                <a:gd name="T6" fmla="*/ 1 w 48"/>
                <a:gd name="T7" fmla="*/ 1 h 60"/>
                <a:gd name="T8" fmla="*/ 1 w 48"/>
                <a:gd name="T9" fmla="*/ 1 h 60"/>
                <a:gd name="T10" fmla="*/ 1 w 48"/>
                <a:gd name="T11" fmla="*/ 1 h 60"/>
                <a:gd name="T12" fmla="*/ 1 w 48"/>
                <a:gd name="T13" fmla="*/ 1 h 60"/>
                <a:gd name="T14" fmla="*/ 1 w 48"/>
                <a:gd name="T15" fmla="*/ 1 h 60"/>
                <a:gd name="T16" fmla="*/ 1 w 48"/>
                <a:gd name="T17" fmla="*/ 1 h 60"/>
                <a:gd name="T18" fmla="*/ 1 w 48"/>
                <a:gd name="T19" fmla="*/ 1 h 60"/>
                <a:gd name="T20" fmla="*/ 1 w 48"/>
                <a:gd name="T21" fmla="*/ 1 h 60"/>
                <a:gd name="T22" fmla="*/ 1 w 48"/>
                <a:gd name="T23" fmla="*/ 1 h 60"/>
                <a:gd name="T24" fmla="*/ 1 w 48"/>
                <a:gd name="T25" fmla="*/ 1 h 60"/>
                <a:gd name="T26" fmla="*/ 1 w 48"/>
                <a:gd name="T27" fmla="*/ 1 h 60"/>
                <a:gd name="T28" fmla="*/ 1 w 48"/>
                <a:gd name="T29" fmla="*/ 1 h 60"/>
                <a:gd name="T30" fmla="*/ 1 w 48"/>
                <a:gd name="T31" fmla="*/ 1 h 60"/>
                <a:gd name="T32" fmla="*/ 1 w 48"/>
                <a:gd name="T33" fmla="*/ 1 h 60"/>
                <a:gd name="T34" fmla="*/ 0 w 48"/>
                <a:gd name="T35" fmla="*/ 1 h 60"/>
                <a:gd name="T36" fmla="*/ 0 w 48"/>
                <a:gd name="T37" fmla="*/ 1 h 60"/>
                <a:gd name="T38" fmla="*/ 1 w 48"/>
                <a:gd name="T39" fmla="*/ 1 h 60"/>
                <a:gd name="T40" fmla="*/ 1 w 48"/>
                <a:gd name="T41" fmla="*/ 0 h 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0"/>
                <a:gd name="T65" fmla="*/ 48 w 48"/>
                <a:gd name="T66" fmla="*/ 60 h 6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0">
                  <a:moveTo>
                    <a:pt x="6" y="0"/>
                  </a:moveTo>
                  <a:lnTo>
                    <a:pt x="16" y="2"/>
                  </a:lnTo>
                  <a:lnTo>
                    <a:pt x="28" y="6"/>
                  </a:lnTo>
                  <a:lnTo>
                    <a:pt x="38" y="12"/>
                  </a:lnTo>
                  <a:lnTo>
                    <a:pt x="44" y="20"/>
                  </a:lnTo>
                  <a:lnTo>
                    <a:pt x="48" y="26"/>
                  </a:lnTo>
                  <a:lnTo>
                    <a:pt x="42" y="34"/>
                  </a:lnTo>
                  <a:lnTo>
                    <a:pt x="36" y="46"/>
                  </a:lnTo>
                  <a:lnTo>
                    <a:pt x="30" y="60"/>
                  </a:lnTo>
                  <a:lnTo>
                    <a:pt x="24" y="56"/>
                  </a:lnTo>
                  <a:lnTo>
                    <a:pt x="14" y="54"/>
                  </a:lnTo>
                  <a:lnTo>
                    <a:pt x="8" y="58"/>
                  </a:lnTo>
                  <a:lnTo>
                    <a:pt x="2" y="58"/>
                  </a:lnTo>
                  <a:lnTo>
                    <a:pt x="2" y="50"/>
                  </a:lnTo>
                  <a:lnTo>
                    <a:pt x="6" y="36"/>
                  </a:lnTo>
                  <a:lnTo>
                    <a:pt x="10" y="28"/>
                  </a:lnTo>
                  <a:lnTo>
                    <a:pt x="4" y="24"/>
                  </a:lnTo>
                  <a:lnTo>
                    <a:pt x="0" y="18"/>
                  </a:lnTo>
                  <a:lnTo>
                    <a:pt x="0" y="12"/>
                  </a:lnTo>
                  <a:lnTo>
                    <a:pt x="2" y="6"/>
                  </a:lnTo>
                  <a:lnTo>
                    <a:pt x="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5" name="Freeform 184"/>
            <p:cNvSpPr>
              <a:spLocks noChangeAspect="1"/>
            </p:cNvSpPr>
            <p:nvPr/>
          </p:nvSpPr>
          <p:spPr bwMode="auto">
            <a:xfrm>
              <a:off x="3340" y="1925"/>
              <a:ext cx="39" cy="39"/>
            </a:xfrm>
            <a:custGeom>
              <a:avLst/>
              <a:gdLst>
                <a:gd name="T0" fmla="*/ 1 w 64"/>
                <a:gd name="T1" fmla="*/ 0 h 64"/>
                <a:gd name="T2" fmla="*/ 1 w 64"/>
                <a:gd name="T3" fmla="*/ 0 h 64"/>
                <a:gd name="T4" fmla="*/ 1 w 64"/>
                <a:gd name="T5" fmla="*/ 1 h 64"/>
                <a:gd name="T6" fmla="*/ 1 w 64"/>
                <a:gd name="T7" fmla="*/ 1 h 64"/>
                <a:gd name="T8" fmla="*/ 1 w 64"/>
                <a:gd name="T9" fmla="*/ 1 h 64"/>
                <a:gd name="T10" fmla="*/ 1 w 64"/>
                <a:gd name="T11" fmla="*/ 1 h 64"/>
                <a:gd name="T12" fmla="*/ 1 w 64"/>
                <a:gd name="T13" fmla="*/ 1 h 64"/>
                <a:gd name="T14" fmla="*/ 1 w 64"/>
                <a:gd name="T15" fmla="*/ 1 h 64"/>
                <a:gd name="T16" fmla="*/ 1 w 64"/>
                <a:gd name="T17" fmla="*/ 1 h 64"/>
                <a:gd name="T18" fmla="*/ 1 w 64"/>
                <a:gd name="T19" fmla="*/ 1 h 64"/>
                <a:gd name="T20" fmla="*/ 1 w 64"/>
                <a:gd name="T21" fmla="*/ 1 h 64"/>
                <a:gd name="T22" fmla="*/ 1 w 64"/>
                <a:gd name="T23" fmla="*/ 1 h 64"/>
                <a:gd name="T24" fmla="*/ 1 w 64"/>
                <a:gd name="T25" fmla="*/ 1 h 64"/>
                <a:gd name="T26" fmla="*/ 1 w 64"/>
                <a:gd name="T27" fmla="*/ 1 h 64"/>
                <a:gd name="T28" fmla="*/ 1 w 64"/>
                <a:gd name="T29" fmla="*/ 1 h 64"/>
                <a:gd name="T30" fmla="*/ 1 w 64"/>
                <a:gd name="T31" fmla="*/ 1 h 64"/>
                <a:gd name="T32" fmla="*/ 1 w 64"/>
                <a:gd name="T33" fmla="*/ 1 h 64"/>
                <a:gd name="T34" fmla="*/ 1 w 64"/>
                <a:gd name="T35" fmla="*/ 1 h 64"/>
                <a:gd name="T36" fmla="*/ 1 w 64"/>
                <a:gd name="T37" fmla="*/ 1 h 64"/>
                <a:gd name="T38" fmla="*/ 1 w 64"/>
                <a:gd name="T39" fmla="*/ 1 h 64"/>
                <a:gd name="T40" fmla="*/ 1 w 64"/>
                <a:gd name="T41" fmla="*/ 1 h 64"/>
                <a:gd name="T42" fmla="*/ 1 w 64"/>
                <a:gd name="T43" fmla="*/ 1 h 64"/>
                <a:gd name="T44" fmla="*/ 1 w 64"/>
                <a:gd name="T45" fmla="*/ 1 h 64"/>
                <a:gd name="T46" fmla="*/ 1 w 64"/>
                <a:gd name="T47" fmla="*/ 1 h 64"/>
                <a:gd name="T48" fmla="*/ 0 w 64"/>
                <a:gd name="T49" fmla="*/ 1 h 64"/>
                <a:gd name="T50" fmla="*/ 1 w 64"/>
                <a:gd name="T51" fmla="*/ 1 h 64"/>
                <a:gd name="T52" fmla="*/ 1 w 64"/>
                <a:gd name="T53" fmla="*/ 1 h 64"/>
                <a:gd name="T54" fmla="*/ 1 w 64"/>
                <a:gd name="T55" fmla="*/ 1 h 64"/>
                <a:gd name="T56" fmla="*/ 1 w 64"/>
                <a:gd name="T57" fmla="*/ 0 h 6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4"/>
                <a:gd name="T88" fmla="*/ 0 h 64"/>
                <a:gd name="T89" fmla="*/ 64 w 64"/>
                <a:gd name="T90" fmla="*/ 64 h 6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4" h="64">
                  <a:moveTo>
                    <a:pt x="14" y="0"/>
                  </a:moveTo>
                  <a:lnTo>
                    <a:pt x="22" y="0"/>
                  </a:lnTo>
                  <a:lnTo>
                    <a:pt x="32" y="2"/>
                  </a:lnTo>
                  <a:lnTo>
                    <a:pt x="36" y="2"/>
                  </a:lnTo>
                  <a:lnTo>
                    <a:pt x="42" y="2"/>
                  </a:lnTo>
                  <a:lnTo>
                    <a:pt x="48" y="2"/>
                  </a:lnTo>
                  <a:lnTo>
                    <a:pt x="54" y="2"/>
                  </a:lnTo>
                  <a:lnTo>
                    <a:pt x="60" y="2"/>
                  </a:lnTo>
                  <a:lnTo>
                    <a:pt x="54" y="14"/>
                  </a:lnTo>
                  <a:lnTo>
                    <a:pt x="54" y="20"/>
                  </a:lnTo>
                  <a:lnTo>
                    <a:pt x="58" y="26"/>
                  </a:lnTo>
                  <a:lnTo>
                    <a:pt x="64" y="30"/>
                  </a:lnTo>
                  <a:lnTo>
                    <a:pt x="56" y="52"/>
                  </a:lnTo>
                  <a:lnTo>
                    <a:pt x="56" y="60"/>
                  </a:lnTo>
                  <a:lnTo>
                    <a:pt x="50" y="58"/>
                  </a:lnTo>
                  <a:lnTo>
                    <a:pt x="42" y="56"/>
                  </a:lnTo>
                  <a:lnTo>
                    <a:pt x="36" y="54"/>
                  </a:lnTo>
                  <a:lnTo>
                    <a:pt x="32" y="54"/>
                  </a:lnTo>
                  <a:lnTo>
                    <a:pt x="32" y="60"/>
                  </a:lnTo>
                  <a:lnTo>
                    <a:pt x="30" y="64"/>
                  </a:lnTo>
                  <a:lnTo>
                    <a:pt x="28" y="64"/>
                  </a:lnTo>
                  <a:lnTo>
                    <a:pt x="22" y="64"/>
                  </a:lnTo>
                  <a:lnTo>
                    <a:pt x="18" y="60"/>
                  </a:lnTo>
                  <a:lnTo>
                    <a:pt x="12" y="46"/>
                  </a:lnTo>
                  <a:lnTo>
                    <a:pt x="0" y="32"/>
                  </a:lnTo>
                  <a:lnTo>
                    <a:pt x="2" y="22"/>
                  </a:lnTo>
                  <a:lnTo>
                    <a:pt x="8" y="14"/>
                  </a:lnTo>
                  <a:lnTo>
                    <a:pt x="12" y="8"/>
                  </a:lnTo>
                  <a:lnTo>
                    <a:pt x="1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6" name="Freeform 185"/>
            <p:cNvSpPr>
              <a:spLocks noChangeAspect="1"/>
            </p:cNvSpPr>
            <p:nvPr/>
          </p:nvSpPr>
          <p:spPr bwMode="auto">
            <a:xfrm>
              <a:off x="3112" y="1983"/>
              <a:ext cx="121" cy="180"/>
            </a:xfrm>
            <a:custGeom>
              <a:avLst/>
              <a:gdLst>
                <a:gd name="T0" fmla="*/ 1 w 198"/>
                <a:gd name="T1" fmla="*/ 1 h 292"/>
                <a:gd name="T2" fmla="*/ 1 w 198"/>
                <a:gd name="T3" fmla="*/ 1 h 292"/>
                <a:gd name="T4" fmla="*/ 1 w 198"/>
                <a:gd name="T5" fmla="*/ 1 h 292"/>
                <a:gd name="T6" fmla="*/ 1 w 198"/>
                <a:gd name="T7" fmla="*/ 1 h 292"/>
                <a:gd name="T8" fmla="*/ 1 w 198"/>
                <a:gd name="T9" fmla="*/ 1 h 292"/>
                <a:gd name="T10" fmla="*/ 1 w 198"/>
                <a:gd name="T11" fmla="*/ 1 h 292"/>
                <a:gd name="T12" fmla="*/ 1 w 198"/>
                <a:gd name="T13" fmla="*/ 1 h 292"/>
                <a:gd name="T14" fmla="*/ 2 w 198"/>
                <a:gd name="T15" fmla="*/ 1 h 292"/>
                <a:gd name="T16" fmla="*/ 2 w 198"/>
                <a:gd name="T17" fmla="*/ 1 h 292"/>
                <a:gd name="T18" fmla="*/ 2 w 198"/>
                <a:gd name="T19" fmla="*/ 1 h 292"/>
                <a:gd name="T20" fmla="*/ 2 w 198"/>
                <a:gd name="T21" fmla="*/ 1 h 292"/>
                <a:gd name="T22" fmla="*/ 4 w 198"/>
                <a:gd name="T23" fmla="*/ 1 h 292"/>
                <a:gd name="T24" fmla="*/ 4 w 198"/>
                <a:gd name="T25" fmla="*/ 1 h 292"/>
                <a:gd name="T26" fmla="*/ 4 w 198"/>
                <a:gd name="T27" fmla="*/ 1 h 292"/>
                <a:gd name="T28" fmla="*/ 4 w 198"/>
                <a:gd name="T29" fmla="*/ 1 h 292"/>
                <a:gd name="T30" fmla="*/ 2 w 198"/>
                <a:gd name="T31" fmla="*/ 1 h 292"/>
                <a:gd name="T32" fmla="*/ 2 w 198"/>
                <a:gd name="T33" fmla="*/ 2 h 292"/>
                <a:gd name="T34" fmla="*/ 2 w 198"/>
                <a:gd name="T35" fmla="*/ 2 h 292"/>
                <a:gd name="T36" fmla="*/ 2 w 198"/>
                <a:gd name="T37" fmla="*/ 2 h 292"/>
                <a:gd name="T38" fmla="*/ 2 w 198"/>
                <a:gd name="T39" fmla="*/ 4 h 292"/>
                <a:gd name="T40" fmla="*/ 4 w 198"/>
                <a:gd name="T41" fmla="*/ 4 h 292"/>
                <a:gd name="T42" fmla="*/ 4 w 198"/>
                <a:gd name="T43" fmla="*/ 4 h 292"/>
                <a:gd name="T44" fmla="*/ 4 w 198"/>
                <a:gd name="T45" fmla="*/ 4 h 292"/>
                <a:gd name="T46" fmla="*/ 4 w 198"/>
                <a:gd name="T47" fmla="*/ 4 h 292"/>
                <a:gd name="T48" fmla="*/ 4 w 198"/>
                <a:gd name="T49" fmla="*/ 4 h 292"/>
                <a:gd name="T50" fmla="*/ 4 w 198"/>
                <a:gd name="T51" fmla="*/ 4 h 292"/>
                <a:gd name="T52" fmla="*/ 4 w 198"/>
                <a:gd name="T53" fmla="*/ 6 h 292"/>
                <a:gd name="T54" fmla="*/ 4 w 198"/>
                <a:gd name="T55" fmla="*/ 6 h 292"/>
                <a:gd name="T56" fmla="*/ 4 w 198"/>
                <a:gd name="T57" fmla="*/ 6 h 292"/>
                <a:gd name="T58" fmla="*/ 4 w 198"/>
                <a:gd name="T59" fmla="*/ 6 h 292"/>
                <a:gd name="T60" fmla="*/ 4 w 198"/>
                <a:gd name="T61" fmla="*/ 6 h 292"/>
                <a:gd name="T62" fmla="*/ 2 w 198"/>
                <a:gd name="T63" fmla="*/ 6 h 292"/>
                <a:gd name="T64" fmla="*/ 2 w 198"/>
                <a:gd name="T65" fmla="*/ 6 h 292"/>
                <a:gd name="T66" fmla="*/ 1 w 198"/>
                <a:gd name="T67" fmla="*/ 4 h 292"/>
                <a:gd name="T68" fmla="*/ 1 w 198"/>
                <a:gd name="T69" fmla="*/ 4 h 292"/>
                <a:gd name="T70" fmla="*/ 1 w 198"/>
                <a:gd name="T71" fmla="*/ 4 h 292"/>
                <a:gd name="T72" fmla="*/ 1 w 198"/>
                <a:gd name="T73" fmla="*/ 2 h 292"/>
                <a:gd name="T74" fmla="*/ 1 w 198"/>
                <a:gd name="T75" fmla="*/ 2 h 292"/>
                <a:gd name="T76" fmla="*/ 1 w 198"/>
                <a:gd name="T77" fmla="*/ 1 h 292"/>
                <a:gd name="T78" fmla="*/ 1 w 198"/>
                <a:gd name="T79" fmla="*/ 1 h 29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98"/>
                <a:gd name="T121" fmla="*/ 0 h 292"/>
                <a:gd name="T122" fmla="*/ 198 w 198"/>
                <a:gd name="T123" fmla="*/ 292 h 29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98" h="292">
                  <a:moveTo>
                    <a:pt x="2" y="68"/>
                  </a:moveTo>
                  <a:lnTo>
                    <a:pt x="6" y="60"/>
                  </a:lnTo>
                  <a:lnTo>
                    <a:pt x="10" y="54"/>
                  </a:lnTo>
                  <a:lnTo>
                    <a:pt x="16" y="54"/>
                  </a:lnTo>
                  <a:lnTo>
                    <a:pt x="16" y="66"/>
                  </a:lnTo>
                  <a:lnTo>
                    <a:pt x="24" y="68"/>
                  </a:lnTo>
                  <a:lnTo>
                    <a:pt x="34" y="78"/>
                  </a:lnTo>
                  <a:lnTo>
                    <a:pt x="44" y="70"/>
                  </a:lnTo>
                  <a:lnTo>
                    <a:pt x="48" y="60"/>
                  </a:lnTo>
                  <a:lnTo>
                    <a:pt x="54" y="52"/>
                  </a:lnTo>
                  <a:lnTo>
                    <a:pt x="60" y="46"/>
                  </a:lnTo>
                  <a:lnTo>
                    <a:pt x="72" y="40"/>
                  </a:lnTo>
                  <a:lnTo>
                    <a:pt x="80" y="36"/>
                  </a:lnTo>
                  <a:lnTo>
                    <a:pt x="84" y="34"/>
                  </a:lnTo>
                  <a:lnTo>
                    <a:pt x="90" y="26"/>
                  </a:lnTo>
                  <a:lnTo>
                    <a:pt x="94" y="18"/>
                  </a:lnTo>
                  <a:lnTo>
                    <a:pt x="96" y="0"/>
                  </a:lnTo>
                  <a:lnTo>
                    <a:pt x="104" y="2"/>
                  </a:lnTo>
                  <a:lnTo>
                    <a:pt x="110" y="10"/>
                  </a:lnTo>
                  <a:lnTo>
                    <a:pt x="114" y="14"/>
                  </a:lnTo>
                  <a:lnTo>
                    <a:pt x="120" y="20"/>
                  </a:lnTo>
                  <a:lnTo>
                    <a:pt x="126" y="26"/>
                  </a:lnTo>
                  <a:lnTo>
                    <a:pt x="130" y="34"/>
                  </a:lnTo>
                  <a:lnTo>
                    <a:pt x="172" y="36"/>
                  </a:lnTo>
                  <a:lnTo>
                    <a:pt x="174" y="42"/>
                  </a:lnTo>
                  <a:lnTo>
                    <a:pt x="176" y="48"/>
                  </a:lnTo>
                  <a:lnTo>
                    <a:pt x="172" y="54"/>
                  </a:lnTo>
                  <a:lnTo>
                    <a:pt x="172" y="64"/>
                  </a:lnTo>
                  <a:lnTo>
                    <a:pt x="178" y="68"/>
                  </a:lnTo>
                  <a:lnTo>
                    <a:pt x="172" y="68"/>
                  </a:lnTo>
                  <a:lnTo>
                    <a:pt x="156" y="70"/>
                  </a:lnTo>
                  <a:lnTo>
                    <a:pt x="142" y="76"/>
                  </a:lnTo>
                  <a:lnTo>
                    <a:pt x="132" y="88"/>
                  </a:lnTo>
                  <a:lnTo>
                    <a:pt x="130" y="98"/>
                  </a:lnTo>
                  <a:lnTo>
                    <a:pt x="124" y="104"/>
                  </a:lnTo>
                  <a:lnTo>
                    <a:pt x="116" y="116"/>
                  </a:lnTo>
                  <a:lnTo>
                    <a:pt x="120" y="126"/>
                  </a:lnTo>
                  <a:lnTo>
                    <a:pt x="124" y="138"/>
                  </a:lnTo>
                  <a:lnTo>
                    <a:pt x="134" y="148"/>
                  </a:lnTo>
                  <a:lnTo>
                    <a:pt x="144" y="158"/>
                  </a:lnTo>
                  <a:lnTo>
                    <a:pt x="152" y="160"/>
                  </a:lnTo>
                  <a:lnTo>
                    <a:pt x="162" y="156"/>
                  </a:lnTo>
                  <a:lnTo>
                    <a:pt x="170" y="148"/>
                  </a:lnTo>
                  <a:lnTo>
                    <a:pt x="172" y="154"/>
                  </a:lnTo>
                  <a:lnTo>
                    <a:pt x="168" y="166"/>
                  </a:lnTo>
                  <a:lnTo>
                    <a:pt x="170" y="172"/>
                  </a:lnTo>
                  <a:lnTo>
                    <a:pt x="176" y="172"/>
                  </a:lnTo>
                  <a:lnTo>
                    <a:pt x="188" y="174"/>
                  </a:lnTo>
                  <a:lnTo>
                    <a:pt x="198" y="200"/>
                  </a:lnTo>
                  <a:lnTo>
                    <a:pt x="198" y="208"/>
                  </a:lnTo>
                  <a:lnTo>
                    <a:pt x="196" y="222"/>
                  </a:lnTo>
                  <a:lnTo>
                    <a:pt x="196" y="228"/>
                  </a:lnTo>
                  <a:lnTo>
                    <a:pt x="194" y="230"/>
                  </a:lnTo>
                  <a:lnTo>
                    <a:pt x="190" y="240"/>
                  </a:lnTo>
                  <a:lnTo>
                    <a:pt x="188" y="250"/>
                  </a:lnTo>
                  <a:lnTo>
                    <a:pt x="192" y="256"/>
                  </a:lnTo>
                  <a:lnTo>
                    <a:pt x="198" y="262"/>
                  </a:lnTo>
                  <a:lnTo>
                    <a:pt x="194" y="268"/>
                  </a:lnTo>
                  <a:lnTo>
                    <a:pt x="186" y="276"/>
                  </a:lnTo>
                  <a:lnTo>
                    <a:pt x="184" y="282"/>
                  </a:lnTo>
                  <a:lnTo>
                    <a:pt x="180" y="290"/>
                  </a:lnTo>
                  <a:lnTo>
                    <a:pt x="174" y="292"/>
                  </a:lnTo>
                  <a:lnTo>
                    <a:pt x="158" y="278"/>
                  </a:lnTo>
                  <a:lnTo>
                    <a:pt x="140" y="268"/>
                  </a:lnTo>
                  <a:lnTo>
                    <a:pt x="118" y="258"/>
                  </a:lnTo>
                  <a:lnTo>
                    <a:pt x="100" y="248"/>
                  </a:lnTo>
                  <a:lnTo>
                    <a:pt x="90" y="236"/>
                  </a:lnTo>
                  <a:lnTo>
                    <a:pt x="76" y="222"/>
                  </a:lnTo>
                  <a:lnTo>
                    <a:pt x="82" y="214"/>
                  </a:lnTo>
                  <a:lnTo>
                    <a:pt x="72" y="198"/>
                  </a:lnTo>
                  <a:lnTo>
                    <a:pt x="64" y="186"/>
                  </a:lnTo>
                  <a:lnTo>
                    <a:pt x="56" y="172"/>
                  </a:lnTo>
                  <a:lnTo>
                    <a:pt x="48" y="152"/>
                  </a:lnTo>
                  <a:lnTo>
                    <a:pt x="36" y="132"/>
                  </a:lnTo>
                  <a:lnTo>
                    <a:pt x="26" y="112"/>
                  </a:lnTo>
                  <a:lnTo>
                    <a:pt x="16" y="102"/>
                  </a:lnTo>
                  <a:lnTo>
                    <a:pt x="4" y="96"/>
                  </a:lnTo>
                  <a:lnTo>
                    <a:pt x="6" y="84"/>
                  </a:lnTo>
                  <a:lnTo>
                    <a:pt x="0" y="78"/>
                  </a:lnTo>
                  <a:lnTo>
                    <a:pt x="2" y="6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7" name="Freeform 186"/>
            <p:cNvSpPr>
              <a:spLocks noChangeAspect="1"/>
            </p:cNvSpPr>
            <p:nvPr/>
          </p:nvSpPr>
          <p:spPr bwMode="auto">
            <a:xfrm>
              <a:off x="3228" y="2079"/>
              <a:ext cx="115" cy="132"/>
            </a:xfrm>
            <a:custGeom>
              <a:avLst/>
              <a:gdLst>
                <a:gd name="T0" fmla="*/ 1 w 188"/>
                <a:gd name="T1" fmla="*/ 0 h 214"/>
                <a:gd name="T2" fmla="*/ 1 w 188"/>
                <a:gd name="T3" fmla="*/ 1 h 214"/>
                <a:gd name="T4" fmla="*/ 2 w 188"/>
                <a:gd name="T5" fmla="*/ 1 h 214"/>
                <a:gd name="T6" fmla="*/ 2 w 188"/>
                <a:gd name="T7" fmla="*/ 1 h 214"/>
                <a:gd name="T8" fmla="*/ 2 w 188"/>
                <a:gd name="T9" fmla="*/ 1 h 214"/>
                <a:gd name="T10" fmla="*/ 2 w 188"/>
                <a:gd name="T11" fmla="*/ 2 h 214"/>
                <a:gd name="T12" fmla="*/ 4 w 188"/>
                <a:gd name="T13" fmla="*/ 2 h 214"/>
                <a:gd name="T14" fmla="*/ 4 w 188"/>
                <a:gd name="T15" fmla="*/ 2 h 214"/>
                <a:gd name="T16" fmla="*/ 4 w 188"/>
                <a:gd name="T17" fmla="*/ 2 h 214"/>
                <a:gd name="T18" fmla="*/ 4 w 188"/>
                <a:gd name="T19" fmla="*/ 2 h 214"/>
                <a:gd name="T20" fmla="*/ 4 w 188"/>
                <a:gd name="T21" fmla="*/ 4 h 214"/>
                <a:gd name="T22" fmla="*/ 4 w 188"/>
                <a:gd name="T23" fmla="*/ 4 h 214"/>
                <a:gd name="T24" fmla="*/ 3 w 188"/>
                <a:gd name="T25" fmla="*/ 4 h 214"/>
                <a:gd name="T26" fmla="*/ 2 w 188"/>
                <a:gd name="T27" fmla="*/ 4 h 214"/>
                <a:gd name="T28" fmla="*/ 2 w 188"/>
                <a:gd name="T29" fmla="*/ 4 h 214"/>
                <a:gd name="T30" fmla="*/ 2 w 188"/>
                <a:gd name="T31" fmla="*/ 4 h 214"/>
                <a:gd name="T32" fmla="*/ 2 w 188"/>
                <a:gd name="T33" fmla="*/ 4 h 214"/>
                <a:gd name="T34" fmla="*/ 1 w 188"/>
                <a:gd name="T35" fmla="*/ 4 h 214"/>
                <a:gd name="T36" fmla="*/ 1 w 188"/>
                <a:gd name="T37" fmla="*/ 4 h 214"/>
                <a:gd name="T38" fmla="*/ 1 w 188"/>
                <a:gd name="T39" fmla="*/ 4 h 214"/>
                <a:gd name="T40" fmla="*/ 1 w 188"/>
                <a:gd name="T41" fmla="*/ 4 h 214"/>
                <a:gd name="T42" fmla="*/ 1 w 188"/>
                <a:gd name="T43" fmla="*/ 4 h 214"/>
                <a:gd name="T44" fmla="*/ 1 w 188"/>
                <a:gd name="T45" fmla="*/ 4 h 214"/>
                <a:gd name="T46" fmla="*/ 1 w 188"/>
                <a:gd name="T47" fmla="*/ 4 h 214"/>
                <a:gd name="T48" fmla="*/ 1 w 188"/>
                <a:gd name="T49" fmla="*/ 2 h 214"/>
                <a:gd name="T50" fmla="*/ 1 w 188"/>
                <a:gd name="T51" fmla="*/ 2 h 214"/>
                <a:gd name="T52" fmla="*/ 1 w 188"/>
                <a:gd name="T53" fmla="*/ 2 h 214"/>
                <a:gd name="T54" fmla="*/ 1 w 188"/>
                <a:gd name="T55" fmla="*/ 1 h 214"/>
                <a:gd name="T56" fmla="*/ 1 w 188"/>
                <a:gd name="T57" fmla="*/ 1 h 214"/>
                <a:gd name="T58" fmla="*/ 1 w 188"/>
                <a:gd name="T59" fmla="*/ 1 h 214"/>
                <a:gd name="T60" fmla="*/ 1 w 188"/>
                <a:gd name="T61" fmla="*/ 1 h 214"/>
                <a:gd name="T62" fmla="*/ 1 w 188"/>
                <a:gd name="T63" fmla="*/ 1 h 2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8"/>
                <a:gd name="T97" fmla="*/ 0 h 214"/>
                <a:gd name="T98" fmla="*/ 188 w 188"/>
                <a:gd name="T99" fmla="*/ 214 h 21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8" h="214">
                  <a:moveTo>
                    <a:pt x="42" y="4"/>
                  </a:moveTo>
                  <a:lnTo>
                    <a:pt x="54" y="0"/>
                  </a:lnTo>
                  <a:lnTo>
                    <a:pt x="66" y="0"/>
                  </a:lnTo>
                  <a:lnTo>
                    <a:pt x="68" y="28"/>
                  </a:lnTo>
                  <a:lnTo>
                    <a:pt x="80" y="40"/>
                  </a:lnTo>
                  <a:lnTo>
                    <a:pt x="100" y="44"/>
                  </a:lnTo>
                  <a:lnTo>
                    <a:pt x="104" y="50"/>
                  </a:lnTo>
                  <a:lnTo>
                    <a:pt x="122" y="56"/>
                  </a:lnTo>
                  <a:lnTo>
                    <a:pt x="142" y="62"/>
                  </a:lnTo>
                  <a:lnTo>
                    <a:pt x="146" y="74"/>
                  </a:lnTo>
                  <a:lnTo>
                    <a:pt x="148" y="82"/>
                  </a:lnTo>
                  <a:lnTo>
                    <a:pt x="146" y="90"/>
                  </a:lnTo>
                  <a:lnTo>
                    <a:pt x="148" y="102"/>
                  </a:lnTo>
                  <a:lnTo>
                    <a:pt x="160" y="102"/>
                  </a:lnTo>
                  <a:lnTo>
                    <a:pt x="176" y="102"/>
                  </a:lnTo>
                  <a:lnTo>
                    <a:pt x="174" y="110"/>
                  </a:lnTo>
                  <a:lnTo>
                    <a:pt x="176" y="122"/>
                  </a:lnTo>
                  <a:lnTo>
                    <a:pt x="186" y="126"/>
                  </a:lnTo>
                  <a:lnTo>
                    <a:pt x="188" y="136"/>
                  </a:lnTo>
                  <a:lnTo>
                    <a:pt x="188" y="142"/>
                  </a:lnTo>
                  <a:lnTo>
                    <a:pt x="180" y="156"/>
                  </a:lnTo>
                  <a:lnTo>
                    <a:pt x="184" y="162"/>
                  </a:lnTo>
                  <a:lnTo>
                    <a:pt x="180" y="166"/>
                  </a:lnTo>
                  <a:lnTo>
                    <a:pt x="174" y="160"/>
                  </a:lnTo>
                  <a:lnTo>
                    <a:pt x="164" y="154"/>
                  </a:lnTo>
                  <a:lnTo>
                    <a:pt x="152" y="152"/>
                  </a:lnTo>
                  <a:lnTo>
                    <a:pt x="136" y="154"/>
                  </a:lnTo>
                  <a:lnTo>
                    <a:pt x="126" y="158"/>
                  </a:lnTo>
                  <a:lnTo>
                    <a:pt x="120" y="160"/>
                  </a:lnTo>
                  <a:lnTo>
                    <a:pt x="114" y="174"/>
                  </a:lnTo>
                  <a:lnTo>
                    <a:pt x="114" y="184"/>
                  </a:lnTo>
                  <a:lnTo>
                    <a:pt x="112" y="194"/>
                  </a:lnTo>
                  <a:lnTo>
                    <a:pt x="108" y="198"/>
                  </a:lnTo>
                  <a:lnTo>
                    <a:pt x="90" y="198"/>
                  </a:lnTo>
                  <a:lnTo>
                    <a:pt x="84" y="212"/>
                  </a:lnTo>
                  <a:lnTo>
                    <a:pt x="74" y="200"/>
                  </a:lnTo>
                  <a:lnTo>
                    <a:pt x="60" y="202"/>
                  </a:lnTo>
                  <a:lnTo>
                    <a:pt x="52" y="196"/>
                  </a:lnTo>
                  <a:lnTo>
                    <a:pt x="44" y="202"/>
                  </a:lnTo>
                  <a:lnTo>
                    <a:pt x="40" y="210"/>
                  </a:lnTo>
                  <a:lnTo>
                    <a:pt x="38" y="214"/>
                  </a:lnTo>
                  <a:lnTo>
                    <a:pt x="32" y="214"/>
                  </a:lnTo>
                  <a:lnTo>
                    <a:pt x="30" y="214"/>
                  </a:lnTo>
                  <a:lnTo>
                    <a:pt x="28" y="214"/>
                  </a:lnTo>
                  <a:lnTo>
                    <a:pt x="26" y="200"/>
                  </a:lnTo>
                  <a:lnTo>
                    <a:pt x="22" y="186"/>
                  </a:lnTo>
                  <a:lnTo>
                    <a:pt x="14" y="174"/>
                  </a:lnTo>
                  <a:lnTo>
                    <a:pt x="14" y="156"/>
                  </a:lnTo>
                  <a:lnTo>
                    <a:pt x="8" y="144"/>
                  </a:lnTo>
                  <a:lnTo>
                    <a:pt x="2" y="126"/>
                  </a:lnTo>
                  <a:lnTo>
                    <a:pt x="0" y="118"/>
                  </a:lnTo>
                  <a:lnTo>
                    <a:pt x="6" y="112"/>
                  </a:lnTo>
                  <a:lnTo>
                    <a:pt x="10" y="106"/>
                  </a:lnTo>
                  <a:lnTo>
                    <a:pt x="4" y="100"/>
                  </a:lnTo>
                  <a:lnTo>
                    <a:pt x="0" y="94"/>
                  </a:lnTo>
                  <a:lnTo>
                    <a:pt x="2" y="84"/>
                  </a:lnTo>
                  <a:lnTo>
                    <a:pt x="6" y="74"/>
                  </a:lnTo>
                  <a:lnTo>
                    <a:pt x="8" y="72"/>
                  </a:lnTo>
                  <a:lnTo>
                    <a:pt x="8" y="66"/>
                  </a:lnTo>
                  <a:lnTo>
                    <a:pt x="10" y="44"/>
                  </a:lnTo>
                  <a:lnTo>
                    <a:pt x="0" y="18"/>
                  </a:lnTo>
                  <a:lnTo>
                    <a:pt x="10" y="18"/>
                  </a:lnTo>
                  <a:lnTo>
                    <a:pt x="20" y="16"/>
                  </a:lnTo>
                  <a:lnTo>
                    <a:pt x="34" y="10"/>
                  </a:lnTo>
                  <a:lnTo>
                    <a:pt x="42"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8" name="Freeform 187"/>
            <p:cNvSpPr>
              <a:spLocks noChangeAspect="1"/>
            </p:cNvSpPr>
            <p:nvPr/>
          </p:nvSpPr>
          <p:spPr bwMode="auto">
            <a:xfrm>
              <a:off x="3294" y="2172"/>
              <a:ext cx="82" cy="86"/>
            </a:xfrm>
            <a:custGeom>
              <a:avLst/>
              <a:gdLst>
                <a:gd name="T0" fmla="*/ 2 w 134"/>
                <a:gd name="T1" fmla="*/ 2 h 140"/>
                <a:gd name="T2" fmla="*/ 2 w 134"/>
                <a:gd name="T3" fmla="*/ 2 h 140"/>
                <a:gd name="T4" fmla="*/ 1 w 134"/>
                <a:gd name="T5" fmla="*/ 2 h 140"/>
                <a:gd name="T6" fmla="*/ 1 w 134"/>
                <a:gd name="T7" fmla="*/ 2 h 140"/>
                <a:gd name="T8" fmla="*/ 1 w 134"/>
                <a:gd name="T9" fmla="*/ 2 h 140"/>
                <a:gd name="T10" fmla="*/ 1 w 134"/>
                <a:gd name="T11" fmla="*/ 2 h 140"/>
                <a:gd name="T12" fmla="*/ 1 w 134"/>
                <a:gd name="T13" fmla="*/ 2 h 140"/>
                <a:gd name="T14" fmla="*/ 1 w 134"/>
                <a:gd name="T15" fmla="*/ 2 h 140"/>
                <a:gd name="T16" fmla="*/ 1 w 134"/>
                <a:gd name="T17" fmla="*/ 1 h 140"/>
                <a:gd name="T18" fmla="*/ 1 w 134"/>
                <a:gd name="T19" fmla="*/ 1 h 140"/>
                <a:gd name="T20" fmla="*/ 1 w 134"/>
                <a:gd name="T21" fmla="*/ 1 h 140"/>
                <a:gd name="T22" fmla="*/ 1 w 134"/>
                <a:gd name="T23" fmla="*/ 1 h 140"/>
                <a:gd name="T24" fmla="*/ 1 w 134"/>
                <a:gd name="T25" fmla="*/ 1 h 140"/>
                <a:gd name="T26" fmla="*/ 0 w 134"/>
                <a:gd name="T27" fmla="*/ 1 h 140"/>
                <a:gd name="T28" fmla="*/ 1 w 134"/>
                <a:gd name="T29" fmla="*/ 1 h 140"/>
                <a:gd name="T30" fmla="*/ 1 w 134"/>
                <a:gd name="T31" fmla="*/ 1 h 140"/>
                <a:gd name="T32" fmla="*/ 1 w 134"/>
                <a:gd name="T33" fmla="*/ 1 h 140"/>
                <a:gd name="T34" fmla="*/ 1 w 134"/>
                <a:gd name="T35" fmla="*/ 1 h 140"/>
                <a:gd name="T36" fmla="*/ 1 w 134"/>
                <a:gd name="T37" fmla="*/ 1 h 140"/>
                <a:gd name="T38" fmla="*/ 1 w 134"/>
                <a:gd name="T39" fmla="*/ 0 h 140"/>
                <a:gd name="T40" fmla="*/ 1 w 134"/>
                <a:gd name="T41" fmla="*/ 1 h 140"/>
                <a:gd name="T42" fmla="*/ 1 w 134"/>
                <a:gd name="T43" fmla="*/ 1 h 140"/>
                <a:gd name="T44" fmla="*/ 1 w 134"/>
                <a:gd name="T45" fmla="*/ 1 h 140"/>
                <a:gd name="T46" fmla="*/ 1 w 134"/>
                <a:gd name="T47" fmla="*/ 1 h 140"/>
                <a:gd name="T48" fmla="*/ 1 w 134"/>
                <a:gd name="T49" fmla="*/ 1 h 140"/>
                <a:gd name="T50" fmla="*/ 1 w 134"/>
                <a:gd name="T51" fmla="*/ 1 h 140"/>
                <a:gd name="T52" fmla="*/ 1 w 134"/>
                <a:gd name="T53" fmla="*/ 1 h 140"/>
                <a:gd name="T54" fmla="*/ 2 w 134"/>
                <a:gd name="T55" fmla="*/ 1 h 140"/>
                <a:gd name="T56" fmla="*/ 2 w 134"/>
                <a:gd name="T57" fmla="*/ 1 h 140"/>
                <a:gd name="T58" fmla="*/ 2 w 134"/>
                <a:gd name="T59" fmla="*/ 1 h 140"/>
                <a:gd name="T60" fmla="*/ 2 w 134"/>
                <a:gd name="T61" fmla="*/ 1 h 140"/>
                <a:gd name="T62" fmla="*/ 2 w 134"/>
                <a:gd name="T63" fmla="*/ 1 h 140"/>
                <a:gd name="T64" fmla="*/ 2 w 134"/>
                <a:gd name="T65" fmla="*/ 1 h 140"/>
                <a:gd name="T66" fmla="*/ 2 w 134"/>
                <a:gd name="T67" fmla="*/ 1 h 140"/>
                <a:gd name="T68" fmla="*/ 2 w 134"/>
                <a:gd name="T69" fmla="*/ 1 h 140"/>
                <a:gd name="T70" fmla="*/ 2 w 134"/>
                <a:gd name="T71" fmla="*/ 2 h 140"/>
                <a:gd name="T72" fmla="*/ 2 w 134"/>
                <a:gd name="T73" fmla="*/ 2 h 140"/>
                <a:gd name="T74" fmla="*/ 2 w 134"/>
                <a:gd name="T75" fmla="*/ 2 h 140"/>
                <a:gd name="T76" fmla="*/ 2 w 134"/>
                <a:gd name="T77" fmla="*/ 2 h 140"/>
                <a:gd name="T78" fmla="*/ 2 w 134"/>
                <a:gd name="T79" fmla="*/ 2 h 140"/>
                <a:gd name="T80" fmla="*/ 2 w 134"/>
                <a:gd name="T81" fmla="*/ 2 h 140"/>
                <a:gd name="T82" fmla="*/ 2 w 134"/>
                <a:gd name="T83" fmla="*/ 2 h 14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4"/>
                <a:gd name="T127" fmla="*/ 0 h 140"/>
                <a:gd name="T128" fmla="*/ 134 w 134"/>
                <a:gd name="T129" fmla="*/ 140 h 14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4" h="140">
                  <a:moveTo>
                    <a:pt x="108" y="136"/>
                  </a:moveTo>
                  <a:lnTo>
                    <a:pt x="94" y="140"/>
                  </a:lnTo>
                  <a:lnTo>
                    <a:pt x="72" y="140"/>
                  </a:lnTo>
                  <a:lnTo>
                    <a:pt x="66" y="132"/>
                  </a:lnTo>
                  <a:lnTo>
                    <a:pt x="72" y="118"/>
                  </a:lnTo>
                  <a:lnTo>
                    <a:pt x="80" y="106"/>
                  </a:lnTo>
                  <a:lnTo>
                    <a:pt x="74" y="98"/>
                  </a:lnTo>
                  <a:lnTo>
                    <a:pt x="54" y="90"/>
                  </a:lnTo>
                  <a:lnTo>
                    <a:pt x="38" y="78"/>
                  </a:lnTo>
                  <a:lnTo>
                    <a:pt x="30" y="78"/>
                  </a:lnTo>
                  <a:lnTo>
                    <a:pt x="20" y="72"/>
                  </a:lnTo>
                  <a:lnTo>
                    <a:pt x="8" y="60"/>
                  </a:lnTo>
                  <a:lnTo>
                    <a:pt x="2" y="52"/>
                  </a:lnTo>
                  <a:lnTo>
                    <a:pt x="0" y="46"/>
                  </a:lnTo>
                  <a:lnTo>
                    <a:pt x="4" y="42"/>
                  </a:lnTo>
                  <a:lnTo>
                    <a:pt x="6" y="32"/>
                  </a:lnTo>
                  <a:lnTo>
                    <a:pt x="6" y="22"/>
                  </a:lnTo>
                  <a:lnTo>
                    <a:pt x="12" y="8"/>
                  </a:lnTo>
                  <a:lnTo>
                    <a:pt x="28" y="2"/>
                  </a:lnTo>
                  <a:lnTo>
                    <a:pt x="44" y="0"/>
                  </a:lnTo>
                  <a:lnTo>
                    <a:pt x="56" y="2"/>
                  </a:lnTo>
                  <a:lnTo>
                    <a:pt x="66" y="8"/>
                  </a:lnTo>
                  <a:lnTo>
                    <a:pt x="72" y="14"/>
                  </a:lnTo>
                  <a:lnTo>
                    <a:pt x="76" y="22"/>
                  </a:lnTo>
                  <a:lnTo>
                    <a:pt x="76" y="34"/>
                  </a:lnTo>
                  <a:lnTo>
                    <a:pt x="76" y="50"/>
                  </a:lnTo>
                  <a:lnTo>
                    <a:pt x="86" y="50"/>
                  </a:lnTo>
                  <a:lnTo>
                    <a:pt x="94" y="48"/>
                  </a:lnTo>
                  <a:lnTo>
                    <a:pt x="104" y="50"/>
                  </a:lnTo>
                  <a:lnTo>
                    <a:pt x="110" y="54"/>
                  </a:lnTo>
                  <a:lnTo>
                    <a:pt x="108" y="64"/>
                  </a:lnTo>
                  <a:lnTo>
                    <a:pt x="112" y="74"/>
                  </a:lnTo>
                  <a:lnTo>
                    <a:pt x="120" y="82"/>
                  </a:lnTo>
                  <a:lnTo>
                    <a:pt x="128" y="80"/>
                  </a:lnTo>
                  <a:lnTo>
                    <a:pt x="134" y="82"/>
                  </a:lnTo>
                  <a:lnTo>
                    <a:pt x="132" y="90"/>
                  </a:lnTo>
                  <a:lnTo>
                    <a:pt x="128" y="100"/>
                  </a:lnTo>
                  <a:lnTo>
                    <a:pt x="128" y="114"/>
                  </a:lnTo>
                  <a:lnTo>
                    <a:pt x="126" y="120"/>
                  </a:lnTo>
                  <a:lnTo>
                    <a:pt x="122" y="128"/>
                  </a:lnTo>
                  <a:lnTo>
                    <a:pt x="112" y="134"/>
                  </a:lnTo>
                  <a:lnTo>
                    <a:pt x="108" y="13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499" name="Freeform 188"/>
            <p:cNvSpPr>
              <a:spLocks noChangeAspect="1"/>
            </p:cNvSpPr>
            <p:nvPr/>
          </p:nvSpPr>
          <p:spPr bwMode="auto">
            <a:xfrm>
              <a:off x="3336" y="2283"/>
              <a:ext cx="52" cy="55"/>
            </a:xfrm>
            <a:custGeom>
              <a:avLst/>
              <a:gdLst>
                <a:gd name="T0" fmla="*/ 1 w 84"/>
                <a:gd name="T1" fmla="*/ 0 h 90"/>
                <a:gd name="T2" fmla="*/ 1 w 84"/>
                <a:gd name="T3" fmla="*/ 1 h 90"/>
                <a:gd name="T4" fmla="*/ 1 w 84"/>
                <a:gd name="T5" fmla="*/ 1 h 90"/>
                <a:gd name="T6" fmla="*/ 1 w 84"/>
                <a:gd name="T7" fmla="*/ 1 h 90"/>
                <a:gd name="T8" fmla="*/ 1 w 84"/>
                <a:gd name="T9" fmla="*/ 1 h 90"/>
                <a:gd name="T10" fmla="*/ 1 w 84"/>
                <a:gd name="T11" fmla="*/ 1 h 90"/>
                <a:gd name="T12" fmla="*/ 1 w 84"/>
                <a:gd name="T13" fmla="*/ 1 h 90"/>
                <a:gd name="T14" fmla="*/ 1 w 84"/>
                <a:gd name="T15" fmla="*/ 1 h 90"/>
                <a:gd name="T16" fmla="*/ 1 w 84"/>
                <a:gd name="T17" fmla="*/ 1 h 90"/>
                <a:gd name="T18" fmla="*/ 1 w 84"/>
                <a:gd name="T19" fmla="*/ 1 h 90"/>
                <a:gd name="T20" fmla="*/ 1 w 84"/>
                <a:gd name="T21" fmla="*/ 1 h 90"/>
                <a:gd name="T22" fmla="*/ 1 w 84"/>
                <a:gd name="T23" fmla="*/ 1 h 90"/>
                <a:gd name="T24" fmla="*/ 1 w 84"/>
                <a:gd name="T25" fmla="*/ 1 h 90"/>
                <a:gd name="T26" fmla="*/ 1 w 84"/>
                <a:gd name="T27" fmla="*/ 1 h 90"/>
                <a:gd name="T28" fmla="*/ 1 w 84"/>
                <a:gd name="T29" fmla="*/ 1 h 90"/>
                <a:gd name="T30" fmla="*/ 1 w 84"/>
                <a:gd name="T31" fmla="*/ 2 h 90"/>
                <a:gd name="T32" fmla="*/ 1 w 84"/>
                <a:gd name="T33" fmla="*/ 1 h 90"/>
                <a:gd name="T34" fmla="*/ 1 w 84"/>
                <a:gd name="T35" fmla="*/ 1 h 90"/>
                <a:gd name="T36" fmla="*/ 1 w 84"/>
                <a:gd name="T37" fmla="*/ 1 h 90"/>
                <a:gd name="T38" fmla="*/ 1 w 84"/>
                <a:gd name="T39" fmla="*/ 1 h 90"/>
                <a:gd name="T40" fmla="*/ 0 w 84"/>
                <a:gd name="T41" fmla="*/ 1 h 90"/>
                <a:gd name="T42" fmla="*/ 0 w 84"/>
                <a:gd name="T43" fmla="*/ 1 h 90"/>
                <a:gd name="T44" fmla="*/ 1 w 84"/>
                <a:gd name="T45" fmla="*/ 1 h 90"/>
                <a:gd name="T46" fmla="*/ 1 w 84"/>
                <a:gd name="T47" fmla="*/ 1 h 90"/>
                <a:gd name="T48" fmla="*/ 1 w 84"/>
                <a:gd name="T49" fmla="*/ 1 h 90"/>
                <a:gd name="T50" fmla="*/ 1 w 84"/>
                <a:gd name="T51" fmla="*/ 1 h 90"/>
                <a:gd name="T52" fmla="*/ 1 w 84"/>
                <a:gd name="T53" fmla="*/ 0 h 9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84"/>
                <a:gd name="T82" fmla="*/ 0 h 90"/>
                <a:gd name="T83" fmla="*/ 84 w 84"/>
                <a:gd name="T84" fmla="*/ 90 h 9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84" h="90">
                  <a:moveTo>
                    <a:pt x="20" y="0"/>
                  </a:moveTo>
                  <a:lnTo>
                    <a:pt x="30" y="8"/>
                  </a:lnTo>
                  <a:lnTo>
                    <a:pt x="38" y="18"/>
                  </a:lnTo>
                  <a:lnTo>
                    <a:pt x="46" y="20"/>
                  </a:lnTo>
                  <a:lnTo>
                    <a:pt x="60" y="28"/>
                  </a:lnTo>
                  <a:lnTo>
                    <a:pt x="72" y="38"/>
                  </a:lnTo>
                  <a:lnTo>
                    <a:pt x="78" y="44"/>
                  </a:lnTo>
                  <a:lnTo>
                    <a:pt x="82" y="50"/>
                  </a:lnTo>
                  <a:lnTo>
                    <a:pt x="80" y="56"/>
                  </a:lnTo>
                  <a:lnTo>
                    <a:pt x="80" y="62"/>
                  </a:lnTo>
                  <a:lnTo>
                    <a:pt x="84" y="66"/>
                  </a:lnTo>
                  <a:lnTo>
                    <a:pt x="80" y="70"/>
                  </a:lnTo>
                  <a:lnTo>
                    <a:pt x="72" y="80"/>
                  </a:lnTo>
                  <a:lnTo>
                    <a:pt x="66" y="86"/>
                  </a:lnTo>
                  <a:lnTo>
                    <a:pt x="62" y="88"/>
                  </a:lnTo>
                  <a:lnTo>
                    <a:pt x="60" y="90"/>
                  </a:lnTo>
                  <a:lnTo>
                    <a:pt x="42" y="88"/>
                  </a:lnTo>
                  <a:lnTo>
                    <a:pt x="28" y="86"/>
                  </a:lnTo>
                  <a:lnTo>
                    <a:pt x="18" y="82"/>
                  </a:lnTo>
                  <a:lnTo>
                    <a:pt x="6" y="80"/>
                  </a:lnTo>
                  <a:lnTo>
                    <a:pt x="0" y="76"/>
                  </a:lnTo>
                  <a:lnTo>
                    <a:pt x="0" y="60"/>
                  </a:lnTo>
                  <a:lnTo>
                    <a:pt x="4" y="40"/>
                  </a:lnTo>
                  <a:lnTo>
                    <a:pt x="6" y="24"/>
                  </a:lnTo>
                  <a:lnTo>
                    <a:pt x="10" y="8"/>
                  </a:lnTo>
                  <a:lnTo>
                    <a:pt x="12" y="2"/>
                  </a:lnTo>
                  <a:lnTo>
                    <a:pt x="2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0" name="Freeform 189"/>
            <p:cNvSpPr>
              <a:spLocks noChangeAspect="1"/>
            </p:cNvSpPr>
            <p:nvPr/>
          </p:nvSpPr>
          <p:spPr bwMode="auto">
            <a:xfrm>
              <a:off x="3189" y="2199"/>
              <a:ext cx="194" cy="345"/>
            </a:xfrm>
            <a:custGeom>
              <a:avLst/>
              <a:gdLst>
                <a:gd name="T0" fmla="*/ 2 w 316"/>
                <a:gd name="T1" fmla="*/ 1 h 562"/>
                <a:gd name="T2" fmla="*/ 2 w 316"/>
                <a:gd name="T3" fmla="*/ 1 h 562"/>
                <a:gd name="T4" fmla="*/ 4 w 316"/>
                <a:gd name="T5" fmla="*/ 1 h 562"/>
                <a:gd name="T6" fmla="*/ 4 w 316"/>
                <a:gd name="T7" fmla="*/ 1 h 562"/>
                <a:gd name="T8" fmla="*/ 4 w 316"/>
                <a:gd name="T9" fmla="*/ 1 h 562"/>
                <a:gd name="T10" fmla="*/ 5 w 316"/>
                <a:gd name="T11" fmla="*/ 1 h 562"/>
                <a:gd name="T12" fmla="*/ 5 w 316"/>
                <a:gd name="T13" fmla="*/ 1 h 562"/>
                <a:gd name="T14" fmla="*/ 6 w 316"/>
                <a:gd name="T15" fmla="*/ 2 h 562"/>
                <a:gd name="T16" fmla="*/ 6 w 316"/>
                <a:gd name="T17" fmla="*/ 1 h 562"/>
                <a:gd name="T18" fmla="*/ 6 w 316"/>
                <a:gd name="T19" fmla="*/ 1 h 562"/>
                <a:gd name="T20" fmla="*/ 6 w 316"/>
                <a:gd name="T21" fmla="*/ 1 h 562"/>
                <a:gd name="T22" fmla="*/ 6 w 316"/>
                <a:gd name="T23" fmla="*/ 2 h 562"/>
                <a:gd name="T24" fmla="*/ 6 w 316"/>
                <a:gd name="T25" fmla="*/ 2 h 562"/>
                <a:gd name="T26" fmla="*/ 6 w 316"/>
                <a:gd name="T27" fmla="*/ 2 h 562"/>
                <a:gd name="T28" fmla="*/ 5 w 316"/>
                <a:gd name="T29" fmla="*/ 4 h 562"/>
                <a:gd name="T30" fmla="*/ 4 w 316"/>
                <a:gd name="T31" fmla="*/ 4 h 562"/>
                <a:gd name="T32" fmla="*/ 6 w 316"/>
                <a:gd name="T33" fmla="*/ 5 h 562"/>
                <a:gd name="T34" fmla="*/ 6 w 316"/>
                <a:gd name="T35" fmla="*/ 6 h 562"/>
                <a:gd name="T36" fmla="*/ 5 w 316"/>
                <a:gd name="T37" fmla="*/ 6 h 562"/>
                <a:gd name="T38" fmla="*/ 4 w 316"/>
                <a:gd name="T39" fmla="*/ 6 h 562"/>
                <a:gd name="T40" fmla="*/ 4 w 316"/>
                <a:gd name="T41" fmla="*/ 6 h 562"/>
                <a:gd name="T42" fmla="*/ 4 w 316"/>
                <a:gd name="T43" fmla="*/ 7 h 562"/>
                <a:gd name="T44" fmla="*/ 2 w 316"/>
                <a:gd name="T45" fmla="*/ 7 h 562"/>
                <a:gd name="T46" fmla="*/ 2 w 316"/>
                <a:gd name="T47" fmla="*/ 7 h 562"/>
                <a:gd name="T48" fmla="*/ 3 w 316"/>
                <a:gd name="T49" fmla="*/ 7 h 562"/>
                <a:gd name="T50" fmla="*/ 4 w 316"/>
                <a:gd name="T51" fmla="*/ 7 h 562"/>
                <a:gd name="T52" fmla="*/ 3 w 316"/>
                <a:gd name="T53" fmla="*/ 7 h 562"/>
                <a:gd name="T54" fmla="*/ 2 w 316"/>
                <a:gd name="T55" fmla="*/ 7 h 562"/>
                <a:gd name="T56" fmla="*/ 2 w 316"/>
                <a:gd name="T57" fmla="*/ 8 h 562"/>
                <a:gd name="T58" fmla="*/ 2 w 316"/>
                <a:gd name="T59" fmla="*/ 9 h 562"/>
                <a:gd name="T60" fmla="*/ 2 w 316"/>
                <a:gd name="T61" fmla="*/ 9 h 562"/>
                <a:gd name="T62" fmla="*/ 2 w 316"/>
                <a:gd name="T63" fmla="*/ 9 h 562"/>
                <a:gd name="T64" fmla="*/ 2 w 316"/>
                <a:gd name="T65" fmla="*/ 10 h 562"/>
                <a:gd name="T66" fmla="*/ 2 w 316"/>
                <a:gd name="T67" fmla="*/ 10 h 562"/>
                <a:gd name="T68" fmla="*/ 1 w 316"/>
                <a:gd name="T69" fmla="*/ 10 h 562"/>
                <a:gd name="T70" fmla="*/ 1 w 316"/>
                <a:gd name="T71" fmla="*/ 11 h 562"/>
                <a:gd name="T72" fmla="*/ 1 w 316"/>
                <a:gd name="T73" fmla="*/ 11 h 562"/>
                <a:gd name="T74" fmla="*/ 1 w 316"/>
                <a:gd name="T75" fmla="*/ 11 h 562"/>
                <a:gd name="T76" fmla="*/ 1 w 316"/>
                <a:gd name="T77" fmla="*/ 10 h 562"/>
                <a:gd name="T78" fmla="*/ 1 w 316"/>
                <a:gd name="T79" fmla="*/ 10 h 562"/>
                <a:gd name="T80" fmla="*/ 1 w 316"/>
                <a:gd name="T81" fmla="*/ 9 h 562"/>
                <a:gd name="T82" fmla="*/ 1 w 316"/>
                <a:gd name="T83" fmla="*/ 8 h 562"/>
                <a:gd name="T84" fmla="*/ 1 w 316"/>
                <a:gd name="T85" fmla="*/ 7 h 562"/>
                <a:gd name="T86" fmla="*/ 1 w 316"/>
                <a:gd name="T87" fmla="*/ 6 h 562"/>
                <a:gd name="T88" fmla="*/ 1 w 316"/>
                <a:gd name="T89" fmla="*/ 6 h 562"/>
                <a:gd name="T90" fmla="*/ 1 w 316"/>
                <a:gd name="T91" fmla="*/ 5 h 562"/>
                <a:gd name="T92" fmla="*/ 1 w 316"/>
                <a:gd name="T93" fmla="*/ 4 h 562"/>
                <a:gd name="T94" fmla="*/ 1 w 316"/>
                <a:gd name="T95" fmla="*/ 4 h 562"/>
                <a:gd name="T96" fmla="*/ 1 w 316"/>
                <a:gd name="T97" fmla="*/ 2 h 562"/>
                <a:gd name="T98" fmla="*/ 1 w 316"/>
                <a:gd name="T99" fmla="*/ 1 h 562"/>
                <a:gd name="T100" fmla="*/ 2 w 316"/>
                <a:gd name="T101" fmla="*/ 1 h 56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16"/>
                <a:gd name="T154" fmla="*/ 0 h 562"/>
                <a:gd name="T155" fmla="*/ 316 w 316"/>
                <a:gd name="T156" fmla="*/ 562 h 56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16" h="562">
                  <a:moveTo>
                    <a:pt x="102" y="18"/>
                  </a:moveTo>
                  <a:lnTo>
                    <a:pt x="104" y="10"/>
                  </a:lnTo>
                  <a:lnTo>
                    <a:pt x="108" y="6"/>
                  </a:lnTo>
                  <a:lnTo>
                    <a:pt x="116" y="0"/>
                  </a:lnTo>
                  <a:lnTo>
                    <a:pt x="124" y="6"/>
                  </a:lnTo>
                  <a:lnTo>
                    <a:pt x="138" y="4"/>
                  </a:lnTo>
                  <a:lnTo>
                    <a:pt x="148" y="16"/>
                  </a:lnTo>
                  <a:lnTo>
                    <a:pt x="154" y="2"/>
                  </a:lnTo>
                  <a:lnTo>
                    <a:pt x="172" y="2"/>
                  </a:lnTo>
                  <a:lnTo>
                    <a:pt x="174" y="8"/>
                  </a:lnTo>
                  <a:lnTo>
                    <a:pt x="180" y="16"/>
                  </a:lnTo>
                  <a:lnTo>
                    <a:pt x="190" y="26"/>
                  </a:lnTo>
                  <a:lnTo>
                    <a:pt x="192" y="28"/>
                  </a:lnTo>
                  <a:lnTo>
                    <a:pt x="202" y="34"/>
                  </a:lnTo>
                  <a:lnTo>
                    <a:pt x="210" y="34"/>
                  </a:lnTo>
                  <a:lnTo>
                    <a:pt x="220" y="40"/>
                  </a:lnTo>
                  <a:lnTo>
                    <a:pt x="226" y="46"/>
                  </a:lnTo>
                  <a:lnTo>
                    <a:pt x="236" y="50"/>
                  </a:lnTo>
                  <a:lnTo>
                    <a:pt x="246" y="54"/>
                  </a:lnTo>
                  <a:lnTo>
                    <a:pt x="252" y="62"/>
                  </a:lnTo>
                  <a:lnTo>
                    <a:pt x="246" y="72"/>
                  </a:lnTo>
                  <a:lnTo>
                    <a:pt x="238" y="88"/>
                  </a:lnTo>
                  <a:lnTo>
                    <a:pt x="244" y="96"/>
                  </a:lnTo>
                  <a:lnTo>
                    <a:pt x="266" y="96"/>
                  </a:lnTo>
                  <a:lnTo>
                    <a:pt x="280" y="92"/>
                  </a:lnTo>
                  <a:lnTo>
                    <a:pt x="288" y="86"/>
                  </a:lnTo>
                  <a:lnTo>
                    <a:pt x="294" y="84"/>
                  </a:lnTo>
                  <a:lnTo>
                    <a:pt x="300" y="70"/>
                  </a:lnTo>
                  <a:lnTo>
                    <a:pt x="300" y="60"/>
                  </a:lnTo>
                  <a:lnTo>
                    <a:pt x="310" y="62"/>
                  </a:lnTo>
                  <a:lnTo>
                    <a:pt x="314" y="66"/>
                  </a:lnTo>
                  <a:lnTo>
                    <a:pt x="316" y="76"/>
                  </a:lnTo>
                  <a:lnTo>
                    <a:pt x="312" y="88"/>
                  </a:lnTo>
                  <a:lnTo>
                    <a:pt x="308" y="94"/>
                  </a:lnTo>
                  <a:lnTo>
                    <a:pt x="300" y="98"/>
                  </a:lnTo>
                  <a:lnTo>
                    <a:pt x="292" y="104"/>
                  </a:lnTo>
                  <a:lnTo>
                    <a:pt x="282" y="112"/>
                  </a:lnTo>
                  <a:lnTo>
                    <a:pt x="274" y="118"/>
                  </a:lnTo>
                  <a:lnTo>
                    <a:pt x="268" y="128"/>
                  </a:lnTo>
                  <a:lnTo>
                    <a:pt x="262" y="132"/>
                  </a:lnTo>
                  <a:lnTo>
                    <a:pt x="260" y="136"/>
                  </a:lnTo>
                  <a:lnTo>
                    <a:pt x="252" y="138"/>
                  </a:lnTo>
                  <a:lnTo>
                    <a:pt x="246" y="160"/>
                  </a:lnTo>
                  <a:lnTo>
                    <a:pt x="244" y="174"/>
                  </a:lnTo>
                  <a:lnTo>
                    <a:pt x="240" y="192"/>
                  </a:lnTo>
                  <a:lnTo>
                    <a:pt x="240" y="212"/>
                  </a:lnTo>
                  <a:lnTo>
                    <a:pt x="236" y="216"/>
                  </a:lnTo>
                  <a:lnTo>
                    <a:pt x="234" y="222"/>
                  </a:lnTo>
                  <a:lnTo>
                    <a:pt x="244" y="224"/>
                  </a:lnTo>
                  <a:lnTo>
                    <a:pt x="254" y="228"/>
                  </a:lnTo>
                  <a:lnTo>
                    <a:pt x="258" y="236"/>
                  </a:lnTo>
                  <a:lnTo>
                    <a:pt x="256" y="244"/>
                  </a:lnTo>
                  <a:lnTo>
                    <a:pt x="258" y="248"/>
                  </a:lnTo>
                  <a:lnTo>
                    <a:pt x="266" y="254"/>
                  </a:lnTo>
                  <a:lnTo>
                    <a:pt x="266" y="268"/>
                  </a:lnTo>
                  <a:lnTo>
                    <a:pt x="254" y="284"/>
                  </a:lnTo>
                  <a:lnTo>
                    <a:pt x="240" y="294"/>
                  </a:lnTo>
                  <a:lnTo>
                    <a:pt x="220" y="296"/>
                  </a:lnTo>
                  <a:lnTo>
                    <a:pt x="206" y="298"/>
                  </a:lnTo>
                  <a:lnTo>
                    <a:pt x="190" y="300"/>
                  </a:lnTo>
                  <a:lnTo>
                    <a:pt x="180" y="298"/>
                  </a:lnTo>
                  <a:lnTo>
                    <a:pt x="178" y="304"/>
                  </a:lnTo>
                  <a:lnTo>
                    <a:pt x="180" y="314"/>
                  </a:lnTo>
                  <a:lnTo>
                    <a:pt x="178" y="330"/>
                  </a:lnTo>
                  <a:lnTo>
                    <a:pt x="170" y="338"/>
                  </a:lnTo>
                  <a:lnTo>
                    <a:pt x="162" y="342"/>
                  </a:lnTo>
                  <a:lnTo>
                    <a:pt x="148" y="336"/>
                  </a:lnTo>
                  <a:lnTo>
                    <a:pt x="142" y="334"/>
                  </a:lnTo>
                  <a:lnTo>
                    <a:pt x="136" y="332"/>
                  </a:lnTo>
                  <a:lnTo>
                    <a:pt x="134" y="338"/>
                  </a:lnTo>
                  <a:lnTo>
                    <a:pt x="136" y="354"/>
                  </a:lnTo>
                  <a:lnTo>
                    <a:pt x="136" y="362"/>
                  </a:lnTo>
                  <a:lnTo>
                    <a:pt x="142" y="364"/>
                  </a:lnTo>
                  <a:lnTo>
                    <a:pt x="150" y="364"/>
                  </a:lnTo>
                  <a:lnTo>
                    <a:pt x="150" y="362"/>
                  </a:lnTo>
                  <a:lnTo>
                    <a:pt x="154" y="360"/>
                  </a:lnTo>
                  <a:lnTo>
                    <a:pt x="158" y="364"/>
                  </a:lnTo>
                  <a:lnTo>
                    <a:pt x="158" y="370"/>
                  </a:lnTo>
                  <a:lnTo>
                    <a:pt x="152" y="374"/>
                  </a:lnTo>
                  <a:lnTo>
                    <a:pt x="148" y="372"/>
                  </a:lnTo>
                  <a:lnTo>
                    <a:pt x="146" y="368"/>
                  </a:lnTo>
                  <a:lnTo>
                    <a:pt x="142" y="368"/>
                  </a:lnTo>
                  <a:lnTo>
                    <a:pt x="138" y="370"/>
                  </a:lnTo>
                  <a:lnTo>
                    <a:pt x="140" y="376"/>
                  </a:lnTo>
                  <a:lnTo>
                    <a:pt x="136" y="382"/>
                  </a:lnTo>
                  <a:lnTo>
                    <a:pt x="130" y="384"/>
                  </a:lnTo>
                  <a:lnTo>
                    <a:pt x="132" y="396"/>
                  </a:lnTo>
                  <a:lnTo>
                    <a:pt x="126" y="408"/>
                  </a:lnTo>
                  <a:lnTo>
                    <a:pt x="124" y="410"/>
                  </a:lnTo>
                  <a:lnTo>
                    <a:pt x="118" y="414"/>
                  </a:lnTo>
                  <a:lnTo>
                    <a:pt x="106" y="420"/>
                  </a:lnTo>
                  <a:lnTo>
                    <a:pt x="94" y="432"/>
                  </a:lnTo>
                  <a:lnTo>
                    <a:pt x="96" y="444"/>
                  </a:lnTo>
                  <a:lnTo>
                    <a:pt x="106" y="454"/>
                  </a:lnTo>
                  <a:lnTo>
                    <a:pt x="106" y="456"/>
                  </a:lnTo>
                  <a:lnTo>
                    <a:pt x="112" y="456"/>
                  </a:lnTo>
                  <a:lnTo>
                    <a:pt x="122" y="458"/>
                  </a:lnTo>
                  <a:lnTo>
                    <a:pt x="122" y="466"/>
                  </a:lnTo>
                  <a:lnTo>
                    <a:pt x="118" y="474"/>
                  </a:lnTo>
                  <a:lnTo>
                    <a:pt x="104" y="486"/>
                  </a:lnTo>
                  <a:lnTo>
                    <a:pt x="94" y="496"/>
                  </a:lnTo>
                  <a:lnTo>
                    <a:pt x="90" y="510"/>
                  </a:lnTo>
                  <a:lnTo>
                    <a:pt x="88" y="516"/>
                  </a:lnTo>
                  <a:lnTo>
                    <a:pt x="76" y="518"/>
                  </a:lnTo>
                  <a:lnTo>
                    <a:pt x="70" y="524"/>
                  </a:lnTo>
                  <a:lnTo>
                    <a:pt x="66" y="538"/>
                  </a:lnTo>
                  <a:lnTo>
                    <a:pt x="68" y="546"/>
                  </a:lnTo>
                  <a:lnTo>
                    <a:pt x="72" y="552"/>
                  </a:lnTo>
                  <a:lnTo>
                    <a:pt x="78" y="560"/>
                  </a:lnTo>
                  <a:lnTo>
                    <a:pt x="76" y="562"/>
                  </a:lnTo>
                  <a:lnTo>
                    <a:pt x="60" y="558"/>
                  </a:lnTo>
                  <a:lnTo>
                    <a:pt x="34" y="558"/>
                  </a:lnTo>
                  <a:lnTo>
                    <a:pt x="24" y="556"/>
                  </a:lnTo>
                  <a:lnTo>
                    <a:pt x="18" y="544"/>
                  </a:lnTo>
                  <a:lnTo>
                    <a:pt x="18" y="528"/>
                  </a:lnTo>
                  <a:lnTo>
                    <a:pt x="6" y="526"/>
                  </a:lnTo>
                  <a:lnTo>
                    <a:pt x="2" y="520"/>
                  </a:lnTo>
                  <a:lnTo>
                    <a:pt x="0" y="510"/>
                  </a:lnTo>
                  <a:lnTo>
                    <a:pt x="2" y="500"/>
                  </a:lnTo>
                  <a:lnTo>
                    <a:pt x="10" y="492"/>
                  </a:lnTo>
                  <a:lnTo>
                    <a:pt x="18" y="480"/>
                  </a:lnTo>
                  <a:lnTo>
                    <a:pt x="20" y="462"/>
                  </a:lnTo>
                  <a:lnTo>
                    <a:pt x="28" y="450"/>
                  </a:lnTo>
                  <a:lnTo>
                    <a:pt x="28" y="424"/>
                  </a:lnTo>
                  <a:lnTo>
                    <a:pt x="30" y="412"/>
                  </a:lnTo>
                  <a:lnTo>
                    <a:pt x="26" y="400"/>
                  </a:lnTo>
                  <a:lnTo>
                    <a:pt x="26" y="380"/>
                  </a:lnTo>
                  <a:lnTo>
                    <a:pt x="22" y="376"/>
                  </a:lnTo>
                  <a:lnTo>
                    <a:pt x="24" y="360"/>
                  </a:lnTo>
                  <a:lnTo>
                    <a:pt x="26" y="348"/>
                  </a:lnTo>
                  <a:lnTo>
                    <a:pt x="28" y="318"/>
                  </a:lnTo>
                  <a:lnTo>
                    <a:pt x="36" y="302"/>
                  </a:lnTo>
                  <a:lnTo>
                    <a:pt x="38" y="296"/>
                  </a:lnTo>
                  <a:lnTo>
                    <a:pt x="40" y="292"/>
                  </a:lnTo>
                  <a:lnTo>
                    <a:pt x="40" y="278"/>
                  </a:lnTo>
                  <a:lnTo>
                    <a:pt x="38" y="254"/>
                  </a:lnTo>
                  <a:lnTo>
                    <a:pt x="44" y="248"/>
                  </a:lnTo>
                  <a:lnTo>
                    <a:pt x="48" y="244"/>
                  </a:lnTo>
                  <a:lnTo>
                    <a:pt x="50" y="224"/>
                  </a:lnTo>
                  <a:lnTo>
                    <a:pt x="54" y="216"/>
                  </a:lnTo>
                  <a:lnTo>
                    <a:pt x="56" y="196"/>
                  </a:lnTo>
                  <a:lnTo>
                    <a:pt x="52" y="180"/>
                  </a:lnTo>
                  <a:lnTo>
                    <a:pt x="48" y="172"/>
                  </a:lnTo>
                  <a:lnTo>
                    <a:pt x="48" y="156"/>
                  </a:lnTo>
                  <a:lnTo>
                    <a:pt x="52" y="148"/>
                  </a:lnTo>
                  <a:lnTo>
                    <a:pt x="56" y="120"/>
                  </a:lnTo>
                  <a:lnTo>
                    <a:pt x="64" y="106"/>
                  </a:lnTo>
                  <a:lnTo>
                    <a:pt x="74" y="92"/>
                  </a:lnTo>
                  <a:lnTo>
                    <a:pt x="80" y="82"/>
                  </a:lnTo>
                  <a:lnTo>
                    <a:pt x="76" y="52"/>
                  </a:lnTo>
                  <a:lnTo>
                    <a:pt x="82" y="46"/>
                  </a:lnTo>
                  <a:lnTo>
                    <a:pt x="90" y="42"/>
                  </a:lnTo>
                  <a:lnTo>
                    <a:pt x="100" y="30"/>
                  </a:lnTo>
                  <a:lnTo>
                    <a:pt x="102" y="1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1" name="Freeform 190"/>
            <p:cNvSpPr>
              <a:spLocks noChangeAspect="1"/>
            </p:cNvSpPr>
            <p:nvPr/>
          </p:nvSpPr>
          <p:spPr bwMode="auto">
            <a:xfrm>
              <a:off x="3167" y="2151"/>
              <a:ext cx="84" cy="414"/>
            </a:xfrm>
            <a:custGeom>
              <a:avLst/>
              <a:gdLst>
                <a:gd name="T0" fmla="*/ 2 w 136"/>
                <a:gd name="T1" fmla="*/ 1 h 672"/>
                <a:gd name="T2" fmla="*/ 2 w 136"/>
                <a:gd name="T3" fmla="*/ 1 h 672"/>
                <a:gd name="T4" fmla="*/ 2 w 136"/>
                <a:gd name="T5" fmla="*/ 1 h 672"/>
                <a:gd name="T6" fmla="*/ 2 w 136"/>
                <a:gd name="T7" fmla="*/ 2 h 672"/>
                <a:gd name="T8" fmla="*/ 2 w 136"/>
                <a:gd name="T9" fmla="*/ 2 h 672"/>
                <a:gd name="T10" fmla="*/ 2 w 136"/>
                <a:gd name="T11" fmla="*/ 4 h 672"/>
                <a:gd name="T12" fmla="*/ 1 w 136"/>
                <a:gd name="T13" fmla="*/ 6 h 672"/>
                <a:gd name="T14" fmla="*/ 1 w 136"/>
                <a:gd name="T15" fmla="*/ 6 h 672"/>
                <a:gd name="T16" fmla="*/ 1 w 136"/>
                <a:gd name="T17" fmla="*/ 7 h 672"/>
                <a:gd name="T18" fmla="*/ 1 w 136"/>
                <a:gd name="T19" fmla="*/ 9 h 672"/>
                <a:gd name="T20" fmla="*/ 1 w 136"/>
                <a:gd name="T21" fmla="*/ 9 h 672"/>
                <a:gd name="T22" fmla="*/ 1 w 136"/>
                <a:gd name="T23" fmla="*/ 10 h 672"/>
                <a:gd name="T24" fmla="*/ 1 w 136"/>
                <a:gd name="T25" fmla="*/ 12 h 672"/>
                <a:gd name="T26" fmla="*/ 1 w 136"/>
                <a:gd name="T27" fmla="*/ 12 h 672"/>
                <a:gd name="T28" fmla="*/ 1 w 136"/>
                <a:gd name="T29" fmla="*/ 12 h 672"/>
                <a:gd name="T30" fmla="*/ 1 w 136"/>
                <a:gd name="T31" fmla="*/ 13 h 672"/>
                <a:gd name="T32" fmla="*/ 1 w 136"/>
                <a:gd name="T33" fmla="*/ 14 h 672"/>
                <a:gd name="T34" fmla="*/ 1 w 136"/>
                <a:gd name="T35" fmla="*/ 14 h 672"/>
                <a:gd name="T36" fmla="*/ 1 w 136"/>
                <a:gd name="T37" fmla="*/ 14 h 672"/>
                <a:gd name="T38" fmla="*/ 1 w 136"/>
                <a:gd name="T39" fmla="*/ 14 h 672"/>
                <a:gd name="T40" fmla="*/ 1 w 136"/>
                <a:gd name="T41" fmla="*/ 14 h 672"/>
                <a:gd name="T42" fmla="*/ 1 w 136"/>
                <a:gd name="T43" fmla="*/ 14 h 672"/>
                <a:gd name="T44" fmla="*/ 1 w 136"/>
                <a:gd name="T45" fmla="*/ 14 h 672"/>
                <a:gd name="T46" fmla="*/ 1 w 136"/>
                <a:gd name="T47" fmla="*/ 13 h 672"/>
                <a:gd name="T48" fmla="*/ 1 w 136"/>
                <a:gd name="T49" fmla="*/ 13 h 672"/>
                <a:gd name="T50" fmla="*/ 1 w 136"/>
                <a:gd name="T51" fmla="*/ 12 h 672"/>
                <a:gd name="T52" fmla="*/ 1 w 136"/>
                <a:gd name="T53" fmla="*/ 12 h 672"/>
                <a:gd name="T54" fmla="*/ 1 w 136"/>
                <a:gd name="T55" fmla="*/ 12 h 672"/>
                <a:gd name="T56" fmla="*/ 1 w 136"/>
                <a:gd name="T57" fmla="*/ 12 h 672"/>
                <a:gd name="T58" fmla="*/ 1 w 136"/>
                <a:gd name="T59" fmla="*/ 11 h 672"/>
                <a:gd name="T60" fmla="*/ 1 w 136"/>
                <a:gd name="T61" fmla="*/ 11 h 672"/>
                <a:gd name="T62" fmla="*/ 1 w 136"/>
                <a:gd name="T63" fmla="*/ 11 h 672"/>
                <a:gd name="T64" fmla="*/ 1 w 136"/>
                <a:gd name="T65" fmla="*/ 11 h 672"/>
                <a:gd name="T66" fmla="*/ 1 w 136"/>
                <a:gd name="T67" fmla="*/ 10 h 672"/>
                <a:gd name="T68" fmla="*/ 1 w 136"/>
                <a:gd name="T69" fmla="*/ 10 h 672"/>
                <a:gd name="T70" fmla="*/ 1 w 136"/>
                <a:gd name="T71" fmla="*/ 10 h 672"/>
                <a:gd name="T72" fmla="*/ 1 w 136"/>
                <a:gd name="T73" fmla="*/ 9 h 672"/>
                <a:gd name="T74" fmla="*/ 1 w 136"/>
                <a:gd name="T75" fmla="*/ 9 h 672"/>
                <a:gd name="T76" fmla="*/ 1 w 136"/>
                <a:gd name="T77" fmla="*/ 9 h 672"/>
                <a:gd name="T78" fmla="*/ 1 w 136"/>
                <a:gd name="T79" fmla="*/ 9 h 672"/>
                <a:gd name="T80" fmla="*/ 1 w 136"/>
                <a:gd name="T81" fmla="*/ 9 h 672"/>
                <a:gd name="T82" fmla="*/ 1 w 136"/>
                <a:gd name="T83" fmla="*/ 9 h 672"/>
                <a:gd name="T84" fmla="*/ 1 w 136"/>
                <a:gd name="T85" fmla="*/ 9 h 672"/>
                <a:gd name="T86" fmla="*/ 1 w 136"/>
                <a:gd name="T87" fmla="*/ 7 h 672"/>
                <a:gd name="T88" fmla="*/ 1 w 136"/>
                <a:gd name="T89" fmla="*/ 7 h 672"/>
                <a:gd name="T90" fmla="*/ 1 w 136"/>
                <a:gd name="T91" fmla="*/ 6 h 672"/>
                <a:gd name="T92" fmla="*/ 1 w 136"/>
                <a:gd name="T93" fmla="*/ 6 h 672"/>
                <a:gd name="T94" fmla="*/ 1 w 136"/>
                <a:gd name="T95" fmla="*/ 4 h 672"/>
                <a:gd name="T96" fmla="*/ 1 w 136"/>
                <a:gd name="T97" fmla="*/ 4 h 672"/>
                <a:gd name="T98" fmla="*/ 1 w 136"/>
                <a:gd name="T99" fmla="*/ 2 h 672"/>
                <a:gd name="T100" fmla="*/ 1 w 136"/>
                <a:gd name="T101" fmla="*/ 1 h 6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36"/>
                <a:gd name="T154" fmla="*/ 0 h 672"/>
                <a:gd name="T155" fmla="*/ 136 w 136"/>
                <a:gd name="T156" fmla="*/ 672 h 67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36" h="672">
                  <a:moveTo>
                    <a:pt x="84" y="18"/>
                  </a:moveTo>
                  <a:lnTo>
                    <a:pt x="90" y="16"/>
                  </a:lnTo>
                  <a:lnTo>
                    <a:pt x="96" y="2"/>
                  </a:lnTo>
                  <a:lnTo>
                    <a:pt x="98" y="0"/>
                  </a:lnTo>
                  <a:lnTo>
                    <a:pt x="102" y="12"/>
                  </a:lnTo>
                  <a:lnTo>
                    <a:pt x="112" y="38"/>
                  </a:lnTo>
                  <a:lnTo>
                    <a:pt x="112" y="56"/>
                  </a:lnTo>
                  <a:lnTo>
                    <a:pt x="120" y="68"/>
                  </a:lnTo>
                  <a:lnTo>
                    <a:pt x="124" y="82"/>
                  </a:lnTo>
                  <a:lnTo>
                    <a:pt x="126" y="96"/>
                  </a:lnTo>
                  <a:lnTo>
                    <a:pt x="136" y="96"/>
                  </a:lnTo>
                  <a:lnTo>
                    <a:pt x="134" y="108"/>
                  </a:lnTo>
                  <a:lnTo>
                    <a:pt x="124" y="120"/>
                  </a:lnTo>
                  <a:lnTo>
                    <a:pt x="116" y="124"/>
                  </a:lnTo>
                  <a:lnTo>
                    <a:pt x="110" y="130"/>
                  </a:lnTo>
                  <a:lnTo>
                    <a:pt x="114" y="160"/>
                  </a:lnTo>
                  <a:lnTo>
                    <a:pt x="96" y="186"/>
                  </a:lnTo>
                  <a:lnTo>
                    <a:pt x="90" y="198"/>
                  </a:lnTo>
                  <a:lnTo>
                    <a:pt x="86" y="222"/>
                  </a:lnTo>
                  <a:lnTo>
                    <a:pt x="82" y="234"/>
                  </a:lnTo>
                  <a:lnTo>
                    <a:pt x="82" y="250"/>
                  </a:lnTo>
                  <a:lnTo>
                    <a:pt x="90" y="274"/>
                  </a:lnTo>
                  <a:lnTo>
                    <a:pt x="88" y="292"/>
                  </a:lnTo>
                  <a:lnTo>
                    <a:pt x="84" y="302"/>
                  </a:lnTo>
                  <a:lnTo>
                    <a:pt x="82" y="322"/>
                  </a:lnTo>
                  <a:lnTo>
                    <a:pt x="72" y="332"/>
                  </a:lnTo>
                  <a:lnTo>
                    <a:pt x="74" y="354"/>
                  </a:lnTo>
                  <a:lnTo>
                    <a:pt x="74" y="370"/>
                  </a:lnTo>
                  <a:lnTo>
                    <a:pt x="62" y="396"/>
                  </a:lnTo>
                  <a:lnTo>
                    <a:pt x="60" y="426"/>
                  </a:lnTo>
                  <a:lnTo>
                    <a:pt x="58" y="438"/>
                  </a:lnTo>
                  <a:lnTo>
                    <a:pt x="56" y="454"/>
                  </a:lnTo>
                  <a:lnTo>
                    <a:pt x="60" y="458"/>
                  </a:lnTo>
                  <a:lnTo>
                    <a:pt x="60" y="478"/>
                  </a:lnTo>
                  <a:lnTo>
                    <a:pt x="64" y="490"/>
                  </a:lnTo>
                  <a:lnTo>
                    <a:pt x="62" y="502"/>
                  </a:lnTo>
                  <a:lnTo>
                    <a:pt x="62" y="528"/>
                  </a:lnTo>
                  <a:lnTo>
                    <a:pt x="54" y="540"/>
                  </a:lnTo>
                  <a:lnTo>
                    <a:pt x="52" y="558"/>
                  </a:lnTo>
                  <a:lnTo>
                    <a:pt x="44" y="570"/>
                  </a:lnTo>
                  <a:lnTo>
                    <a:pt x="36" y="578"/>
                  </a:lnTo>
                  <a:lnTo>
                    <a:pt x="34" y="588"/>
                  </a:lnTo>
                  <a:lnTo>
                    <a:pt x="36" y="596"/>
                  </a:lnTo>
                  <a:lnTo>
                    <a:pt x="40" y="604"/>
                  </a:lnTo>
                  <a:lnTo>
                    <a:pt x="52" y="606"/>
                  </a:lnTo>
                  <a:lnTo>
                    <a:pt x="52" y="622"/>
                  </a:lnTo>
                  <a:lnTo>
                    <a:pt x="58" y="634"/>
                  </a:lnTo>
                  <a:lnTo>
                    <a:pt x="68" y="636"/>
                  </a:lnTo>
                  <a:lnTo>
                    <a:pt x="94" y="636"/>
                  </a:lnTo>
                  <a:lnTo>
                    <a:pt x="96" y="644"/>
                  </a:lnTo>
                  <a:lnTo>
                    <a:pt x="88" y="648"/>
                  </a:lnTo>
                  <a:lnTo>
                    <a:pt x="80" y="650"/>
                  </a:lnTo>
                  <a:lnTo>
                    <a:pt x="74" y="656"/>
                  </a:lnTo>
                  <a:lnTo>
                    <a:pt x="74" y="666"/>
                  </a:lnTo>
                  <a:lnTo>
                    <a:pt x="72" y="672"/>
                  </a:lnTo>
                  <a:lnTo>
                    <a:pt x="64" y="672"/>
                  </a:lnTo>
                  <a:lnTo>
                    <a:pt x="58" y="668"/>
                  </a:lnTo>
                  <a:lnTo>
                    <a:pt x="60" y="664"/>
                  </a:lnTo>
                  <a:lnTo>
                    <a:pt x="66" y="660"/>
                  </a:lnTo>
                  <a:lnTo>
                    <a:pt x="70" y="652"/>
                  </a:lnTo>
                  <a:lnTo>
                    <a:pt x="64" y="648"/>
                  </a:lnTo>
                  <a:lnTo>
                    <a:pt x="56" y="654"/>
                  </a:lnTo>
                  <a:lnTo>
                    <a:pt x="52" y="662"/>
                  </a:lnTo>
                  <a:lnTo>
                    <a:pt x="44" y="660"/>
                  </a:lnTo>
                  <a:lnTo>
                    <a:pt x="38" y="654"/>
                  </a:lnTo>
                  <a:lnTo>
                    <a:pt x="46" y="648"/>
                  </a:lnTo>
                  <a:lnTo>
                    <a:pt x="48" y="644"/>
                  </a:lnTo>
                  <a:lnTo>
                    <a:pt x="46" y="640"/>
                  </a:lnTo>
                  <a:lnTo>
                    <a:pt x="38" y="646"/>
                  </a:lnTo>
                  <a:lnTo>
                    <a:pt x="28" y="646"/>
                  </a:lnTo>
                  <a:lnTo>
                    <a:pt x="30" y="638"/>
                  </a:lnTo>
                  <a:lnTo>
                    <a:pt x="42" y="632"/>
                  </a:lnTo>
                  <a:lnTo>
                    <a:pt x="42" y="628"/>
                  </a:lnTo>
                  <a:lnTo>
                    <a:pt x="34" y="630"/>
                  </a:lnTo>
                  <a:lnTo>
                    <a:pt x="26" y="630"/>
                  </a:lnTo>
                  <a:lnTo>
                    <a:pt x="28" y="622"/>
                  </a:lnTo>
                  <a:lnTo>
                    <a:pt x="22" y="618"/>
                  </a:lnTo>
                  <a:lnTo>
                    <a:pt x="20" y="606"/>
                  </a:lnTo>
                  <a:lnTo>
                    <a:pt x="20" y="602"/>
                  </a:lnTo>
                  <a:lnTo>
                    <a:pt x="20" y="594"/>
                  </a:lnTo>
                  <a:lnTo>
                    <a:pt x="16" y="590"/>
                  </a:lnTo>
                  <a:lnTo>
                    <a:pt x="10" y="582"/>
                  </a:lnTo>
                  <a:lnTo>
                    <a:pt x="6" y="574"/>
                  </a:lnTo>
                  <a:lnTo>
                    <a:pt x="8" y="558"/>
                  </a:lnTo>
                  <a:lnTo>
                    <a:pt x="14" y="558"/>
                  </a:lnTo>
                  <a:lnTo>
                    <a:pt x="16" y="560"/>
                  </a:lnTo>
                  <a:lnTo>
                    <a:pt x="18" y="568"/>
                  </a:lnTo>
                  <a:lnTo>
                    <a:pt x="24" y="566"/>
                  </a:lnTo>
                  <a:lnTo>
                    <a:pt x="24" y="556"/>
                  </a:lnTo>
                  <a:lnTo>
                    <a:pt x="28" y="556"/>
                  </a:lnTo>
                  <a:lnTo>
                    <a:pt x="32" y="554"/>
                  </a:lnTo>
                  <a:lnTo>
                    <a:pt x="32" y="546"/>
                  </a:lnTo>
                  <a:lnTo>
                    <a:pt x="28" y="548"/>
                  </a:lnTo>
                  <a:lnTo>
                    <a:pt x="20" y="550"/>
                  </a:lnTo>
                  <a:lnTo>
                    <a:pt x="18" y="544"/>
                  </a:lnTo>
                  <a:lnTo>
                    <a:pt x="18" y="536"/>
                  </a:lnTo>
                  <a:lnTo>
                    <a:pt x="24" y="534"/>
                  </a:lnTo>
                  <a:lnTo>
                    <a:pt x="24" y="530"/>
                  </a:lnTo>
                  <a:lnTo>
                    <a:pt x="16" y="530"/>
                  </a:lnTo>
                  <a:lnTo>
                    <a:pt x="0" y="530"/>
                  </a:lnTo>
                  <a:lnTo>
                    <a:pt x="6" y="522"/>
                  </a:lnTo>
                  <a:lnTo>
                    <a:pt x="10" y="514"/>
                  </a:lnTo>
                  <a:lnTo>
                    <a:pt x="16" y="506"/>
                  </a:lnTo>
                  <a:lnTo>
                    <a:pt x="22" y="502"/>
                  </a:lnTo>
                  <a:lnTo>
                    <a:pt x="24" y="506"/>
                  </a:lnTo>
                  <a:lnTo>
                    <a:pt x="28" y="518"/>
                  </a:lnTo>
                  <a:lnTo>
                    <a:pt x="36" y="508"/>
                  </a:lnTo>
                  <a:lnTo>
                    <a:pt x="42" y="494"/>
                  </a:lnTo>
                  <a:lnTo>
                    <a:pt x="40" y="484"/>
                  </a:lnTo>
                  <a:lnTo>
                    <a:pt x="38" y="472"/>
                  </a:lnTo>
                  <a:lnTo>
                    <a:pt x="44" y="462"/>
                  </a:lnTo>
                  <a:lnTo>
                    <a:pt x="42" y="452"/>
                  </a:lnTo>
                  <a:lnTo>
                    <a:pt x="44" y="446"/>
                  </a:lnTo>
                  <a:lnTo>
                    <a:pt x="46" y="440"/>
                  </a:lnTo>
                  <a:lnTo>
                    <a:pt x="46" y="428"/>
                  </a:lnTo>
                  <a:lnTo>
                    <a:pt x="40" y="426"/>
                  </a:lnTo>
                  <a:lnTo>
                    <a:pt x="36" y="428"/>
                  </a:lnTo>
                  <a:lnTo>
                    <a:pt x="34" y="438"/>
                  </a:lnTo>
                  <a:lnTo>
                    <a:pt x="32" y="444"/>
                  </a:lnTo>
                  <a:lnTo>
                    <a:pt x="32" y="456"/>
                  </a:lnTo>
                  <a:lnTo>
                    <a:pt x="28" y="462"/>
                  </a:lnTo>
                  <a:lnTo>
                    <a:pt x="22" y="458"/>
                  </a:lnTo>
                  <a:lnTo>
                    <a:pt x="22" y="450"/>
                  </a:lnTo>
                  <a:lnTo>
                    <a:pt x="22" y="438"/>
                  </a:lnTo>
                  <a:lnTo>
                    <a:pt x="26" y="430"/>
                  </a:lnTo>
                  <a:lnTo>
                    <a:pt x="28" y="426"/>
                  </a:lnTo>
                  <a:lnTo>
                    <a:pt x="28" y="416"/>
                  </a:lnTo>
                  <a:lnTo>
                    <a:pt x="30" y="402"/>
                  </a:lnTo>
                  <a:lnTo>
                    <a:pt x="32" y="394"/>
                  </a:lnTo>
                  <a:lnTo>
                    <a:pt x="40" y="386"/>
                  </a:lnTo>
                  <a:lnTo>
                    <a:pt x="36" y="376"/>
                  </a:lnTo>
                  <a:lnTo>
                    <a:pt x="34" y="366"/>
                  </a:lnTo>
                  <a:lnTo>
                    <a:pt x="34" y="358"/>
                  </a:lnTo>
                  <a:lnTo>
                    <a:pt x="32" y="346"/>
                  </a:lnTo>
                  <a:lnTo>
                    <a:pt x="38" y="346"/>
                  </a:lnTo>
                  <a:lnTo>
                    <a:pt x="42" y="332"/>
                  </a:lnTo>
                  <a:lnTo>
                    <a:pt x="48" y="320"/>
                  </a:lnTo>
                  <a:lnTo>
                    <a:pt x="52" y="308"/>
                  </a:lnTo>
                  <a:lnTo>
                    <a:pt x="58" y="292"/>
                  </a:lnTo>
                  <a:lnTo>
                    <a:pt x="60" y="278"/>
                  </a:lnTo>
                  <a:lnTo>
                    <a:pt x="64" y="270"/>
                  </a:lnTo>
                  <a:lnTo>
                    <a:pt x="62" y="232"/>
                  </a:lnTo>
                  <a:lnTo>
                    <a:pt x="62" y="220"/>
                  </a:lnTo>
                  <a:lnTo>
                    <a:pt x="70" y="214"/>
                  </a:lnTo>
                  <a:lnTo>
                    <a:pt x="70" y="206"/>
                  </a:lnTo>
                  <a:lnTo>
                    <a:pt x="66" y="200"/>
                  </a:lnTo>
                  <a:lnTo>
                    <a:pt x="70" y="194"/>
                  </a:lnTo>
                  <a:lnTo>
                    <a:pt x="74" y="174"/>
                  </a:lnTo>
                  <a:lnTo>
                    <a:pt x="80" y="144"/>
                  </a:lnTo>
                  <a:lnTo>
                    <a:pt x="82" y="98"/>
                  </a:lnTo>
                  <a:lnTo>
                    <a:pt x="88" y="52"/>
                  </a:lnTo>
                  <a:lnTo>
                    <a:pt x="86" y="28"/>
                  </a:lnTo>
                  <a:lnTo>
                    <a:pt x="84" y="1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2" name="Freeform 191"/>
            <p:cNvSpPr>
              <a:spLocks noChangeAspect="1"/>
            </p:cNvSpPr>
            <p:nvPr/>
          </p:nvSpPr>
          <p:spPr bwMode="auto">
            <a:xfrm>
              <a:off x="3236" y="2553"/>
              <a:ext cx="35" cy="28"/>
            </a:xfrm>
            <a:custGeom>
              <a:avLst/>
              <a:gdLst>
                <a:gd name="T0" fmla="*/ 0 w 56"/>
                <a:gd name="T1" fmla="*/ 0 h 46"/>
                <a:gd name="T2" fmla="*/ 0 w 56"/>
                <a:gd name="T3" fmla="*/ 1 h 46"/>
                <a:gd name="T4" fmla="*/ 1 w 56"/>
                <a:gd name="T5" fmla="*/ 1 h 46"/>
                <a:gd name="T6" fmla="*/ 1 w 56"/>
                <a:gd name="T7" fmla="*/ 1 h 46"/>
                <a:gd name="T8" fmla="*/ 1 w 56"/>
                <a:gd name="T9" fmla="*/ 1 h 46"/>
                <a:gd name="T10" fmla="*/ 1 w 56"/>
                <a:gd name="T11" fmla="*/ 1 h 46"/>
                <a:gd name="T12" fmla="*/ 2 w 56"/>
                <a:gd name="T13" fmla="*/ 1 h 46"/>
                <a:gd name="T14" fmla="*/ 1 w 56"/>
                <a:gd name="T15" fmla="*/ 1 h 46"/>
                <a:gd name="T16" fmla="*/ 1 w 56"/>
                <a:gd name="T17" fmla="*/ 1 h 46"/>
                <a:gd name="T18" fmla="*/ 1 w 56"/>
                <a:gd name="T19" fmla="*/ 1 h 46"/>
                <a:gd name="T20" fmla="*/ 1 w 56"/>
                <a:gd name="T21" fmla="*/ 1 h 46"/>
                <a:gd name="T22" fmla="*/ 1 w 56"/>
                <a:gd name="T23" fmla="*/ 1 h 46"/>
                <a:gd name="T24" fmla="*/ 1 w 56"/>
                <a:gd name="T25" fmla="*/ 1 h 46"/>
                <a:gd name="T26" fmla="*/ 0 w 56"/>
                <a:gd name="T27" fmla="*/ 0 h 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6"/>
                <a:gd name="T43" fmla="*/ 0 h 46"/>
                <a:gd name="T44" fmla="*/ 56 w 56"/>
                <a:gd name="T45" fmla="*/ 46 h 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6" h="46">
                  <a:moveTo>
                    <a:pt x="0" y="0"/>
                  </a:moveTo>
                  <a:lnTo>
                    <a:pt x="0" y="42"/>
                  </a:lnTo>
                  <a:lnTo>
                    <a:pt x="12" y="42"/>
                  </a:lnTo>
                  <a:lnTo>
                    <a:pt x="22" y="42"/>
                  </a:lnTo>
                  <a:lnTo>
                    <a:pt x="36" y="46"/>
                  </a:lnTo>
                  <a:lnTo>
                    <a:pt x="50" y="44"/>
                  </a:lnTo>
                  <a:lnTo>
                    <a:pt x="56" y="42"/>
                  </a:lnTo>
                  <a:lnTo>
                    <a:pt x="48" y="40"/>
                  </a:lnTo>
                  <a:lnTo>
                    <a:pt x="32" y="36"/>
                  </a:lnTo>
                  <a:lnTo>
                    <a:pt x="20" y="28"/>
                  </a:lnTo>
                  <a:lnTo>
                    <a:pt x="8" y="16"/>
                  </a:lnTo>
                  <a:lnTo>
                    <a:pt x="6" y="8"/>
                  </a:lnTo>
                  <a:lnTo>
                    <a:pt x="4" y="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3" name="Freeform 192"/>
            <p:cNvSpPr>
              <a:spLocks noChangeAspect="1"/>
            </p:cNvSpPr>
            <p:nvPr/>
          </p:nvSpPr>
          <p:spPr bwMode="auto">
            <a:xfrm>
              <a:off x="3210" y="2550"/>
              <a:ext cx="42" cy="39"/>
            </a:xfrm>
            <a:custGeom>
              <a:avLst/>
              <a:gdLst>
                <a:gd name="T0" fmla="*/ 1 w 68"/>
                <a:gd name="T1" fmla="*/ 1 h 64"/>
                <a:gd name="T2" fmla="*/ 0 w 68"/>
                <a:gd name="T3" fmla="*/ 1 h 64"/>
                <a:gd name="T4" fmla="*/ 1 w 68"/>
                <a:gd name="T5" fmla="*/ 1 h 64"/>
                <a:gd name="T6" fmla="*/ 1 w 68"/>
                <a:gd name="T7" fmla="*/ 1 h 64"/>
                <a:gd name="T8" fmla="*/ 1 w 68"/>
                <a:gd name="T9" fmla="*/ 1 h 64"/>
                <a:gd name="T10" fmla="*/ 1 w 68"/>
                <a:gd name="T11" fmla="*/ 1 h 64"/>
                <a:gd name="T12" fmla="*/ 1 w 68"/>
                <a:gd name="T13" fmla="*/ 1 h 64"/>
                <a:gd name="T14" fmla="*/ 1 w 68"/>
                <a:gd name="T15" fmla="*/ 1 h 64"/>
                <a:gd name="T16" fmla="*/ 1 w 68"/>
                <a:gd name="T17" fmla="*/ 1 h 64"/>
                <a:gd name="T18" fmla="*/ 1 w 68"/>
                <a:gd name="T19" fmla="*/ 1 h 64"/>
                <a:gd name="T20" fmla="*/ 1 w 68"/>
                <a:gd name="T21" fmla="*/ 1 h 64"/>
                <a:gd name="T22" fmla="*/ 1 w 68"/>
                <a:gd name="T23" fmla="*/ 1 h 64"/>
                <a:gd name="T24" fmla="*/ 1 w 68"/>
                <a:gd name="T25" fmla="*/ 1 h 64"/>
                <a:gd name="T26" fmla="*/ 1 w 68"/>
                <a:gd name="T27" fmla="*/ 1 h 64"/>
                <a:gd name="T28" fmla="*/ 1 w 68"/>
                <a:gd name="T29" fmla="*/ 1 h 64"/>
                <a:gd name="T30" fmla="*/ 1 w 68"/>
                <a:gd name="T31" fmla="*/ 1 h 64"/>
                <a:gd name="T32" fmla="*/ 1 w 68"/>
                <a:gd name="T33" fmla="*/ 1 h 64"/>
                <a:gd name="T34" fmla="*/ 1 w 68"/>
                <a:gd name="T35" fmla="*/ 1 h 64"/>
                <a:gd name="T36" fmla="*/ 1 w 68"/>
                <a:gd name="T37" fmla="*/ 1 h 64"/>
                <a:gd name="T38" fmla="*/ 1 w 68"/>
                <a:gd name="T39" fmla="*/ 0 h 64"/>
                <a:gd name="T40" fmla="*/ 1 w 68"/>
                <a:gd name="T41" fmla="*/ 0 h 64"/>
                <a:gd name="T42" fmla="*/ 1 w 68"/>
                <a:gd name="T43" fmla="*/ 1 h 64"/>
                <a:gd name="T44" fmla="*/ 1 w 68"/>
                <a:gd name="T45" fmla="*/ 1 h 64"/>
                <a:gd name="T46" fmla="*/ 1 w 68"/>
                <a:gd name="T47" fmla="*/ 1 h 64"/>
                <a:gd name="T48" fmla="*/ 1 w 68"/>
                <a:gd name="T49" fmla="*/ 1 h 64"/>
                <a:gd name="T50" fmla="*/ 1 w 68"/>
                <a:gd name="T51" fmla="*/ 1 h 64"/>
                <a:gd name="T52" fmla="*/ 1 w 68"/>
                <a:gd name="T53" fmla="*/ 1 h 64"/>
                <a:gd name="T54" fmla="*/ 1 w 68"/>
                <a:gd name="T55" fmla="*/ 1 h 64"/>
                <a:gd name="T56" fmla="*/ 1 w 68"/>
                <a:gd name="T57" fmla="*/ 1 h 64"/>
                <a:gd name="T58" fmla="*/ 1 w 68"/>
                <a:gd name="T59" fmla="*/ 1 h 64"/>
                <a:gd name="T60" fmla="*/ 1 w 68"/>
                <a:gd name="T61" fmla="*/ 1 h 64"/>
                <a:gd name="T62" fmla="*/ 1 w 68"/>
                <a:gd name="T63" fmla="*/ 1 h 64"/>
                <a:gd name="T64" fmla="*/ 1 w 68"/>
                <a:gd name="T65" fmla="*/ 1 h 64"/>
                <a:gd name="T66" fmla="*/ 1 w 68"/>
                <a:gd name="T67" fmla="*/ 1 h 64"/>
                <a:gd name="T68" fmla="*/ 1 w 68"/>
                <a:gd name="T69" fmla="*/ 1 h 64"/>
                <a:gd name="T70" fmla="*/ 1 w 68"/>
                <a:gd name="T71" fmla="*/ 1 h 64"/>
                <a:gd name="T72" fmla="*/ 1 w 68"/>
                <a:gd name="T73" fmla="*/ 1 h 64"/>
                <a:gd name="T74" fmla="*/ 1 w 68"/>
                <a:gd name="T75" fmla="*/ 1 h 64"/>
                <a:gd name="T76" fmla="*/ 1 w 68"/>
                <a:gd name="T77" fmla="*/ 1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8"/>
                <a:gd name="T118" fmla="*/ 0 h 64"/>
                <a:gd name="T119" fmla="*/ 68 w 68"/>
                <a:gd name="T120" fmla="*/ 64 h 6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8" h="64">
                  <a:moveTo>
                    <a:pt x="2" y="46"/>
                  </a:moveTo>
                  <a:lnTo>
                    <a:pt x="0" y="40"/>
                  </a:lnTo>
                  <a:lnTo>
                    <a:pt x="6" y="38"/>
                  </a:lnTo>
                  <a:lnTo>
                    <a:pt x="10" y="38"/>
                  </a:lnTo>
                  <a:lnTo>
                    <a:pt x="20" y="38"/>
                  </a:lnTo>
                  <a:lnTo>
                    <a:pt x="26" y="40"/>
                  </a:lnTo>
                  <a:lnTo>
                    <a:pt x="30" y="38"/>
                  </a:lnTo>
                  <a:lnTo>
                    <a:pt x="22" y="32"/>
                  </a:lnTo>
                  <a:lnTo>
                    <a:pt x="16" y="28"/>
                  </a:lnTo>
                  <a:lnTo>
                    <a:pt x="18" y="22"/>
                  </a:lnTo>
                  <a:lnTo>
                    <a:pt x="22" y="22"/>
                  </a:lnTo>
                  <a:lnTo>
                    <a:pt x="28" y="20"/>
                  </a:lnTo>
                  <a:lnTo>
                    <a:pt x="26" y="14"/>
                  </a:lnTo>
                  <a:lnTo>
                    <a:pt x="20" y="16"/>
                  </a:lnTo>
                  <a:lnTo>
                    <a:pt x="14" y="18"/>
                  </a:lnTo>
                  <a:lnTo>
                    <a:pt x="12" y="12"/>
                  </a:lnTo>
                  <a:lnTo>
                    <a:pt x="14" y="8"/>
                  </a:lnTo>
                  <a:lnTo>
                    <a:pt x="20" y="6"/>
                  </a:lnTo>
                  <a:lnTo>
                    <a:pt x="24" y="2"/>
                  </a:lnTo>
                  <a:lnTo>
                    <a:pt x="32" y="0"/>
                  </a:lnTo>
                  <a:lnTo>
                    <a:pt x="38" y="0"/>
                  </a:lnTo>
                  <a:lnTo>
                    <a:pt x="42" y="6"/>
                  </a:lnTo>
                  <a:lnTo>
                    <a:pt x="42" y="48"/>
                  </a:lnTo>
                  <a:lnTo>
                    <a:pt x="64" y="48"/>
                  </a:lnTo>
                  <a:lnTo>
                    <a:pt x="68" y="52"/>
                  </a:lnTo>
                  <a:lnTo>
                    <a:pt x="68" y="56"/>
                  </a:lnTo>
                  <a:lnTo>
                    <a:pt x="60" y="58"/>
                  </a:lnTo>
                  <a:lnTo>
                    <a:pt x="52" y="58"/>
                  </a:lnTo>
                  <a:lnTo>
                    <a:pt x="44" y="60"/>
                  </a:lnTo>
                  <a:lnTo>
                    <a:pt x="42" y="64"/>
                  </a:lnTo>
                  <a:lnTo>
                    <a:pt x="34" y="62"/>
                  </a:lnTo>
                  <a:lnTo>
                    <a:pt x="24" y="60"/>
                  </a:lnTo>
                  <a:lnTo>
                    <a:pt x="20" y="56"/>
                  </a:lnTo>
                  <a:lnTo>
                    <a:pt x="20" y="50"/>
                  </a:lnTo>
                  <a:lnTo>
                    <a:pt x="16" y="50"/>
                  </a:lnTo>
                  <a:lnTo>
                    <a:pt x="12" y="50"/>
                  </a:lnTo>
                  <a:lnTo>
                    <a:pt x="12" y="56"/>
                  </a:lnTo>
                  <a:lnTo>
                    <a:pt x="2" y="52"/>
                  </a:lnTo>
                  <a:lnTo>
                    <a:pt x="2" y="4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4" name="Freeform 193"/>
            <p:cNvSpPr>
              <a:spLocks noChangeAspect="1"/>
            </p:cNvSpPr>
            <p:nvPr/>
          </p:nvSpPr>
          <p:spPr bwMode="auto">
            <a:xfrm>
              <a:off x="3314" y="2532"/>
              <a:ext cx="11" cy="12"/>
            </a:xfrm>
            <a:custGeom>
              <a:avLst/>
              <a:gdLst>
                <a:gd name="T0" fmla="*/ 1 w 18"/>
                <a:gd name="T1" fmla="*/ 1 h 18"/>
                <a:gd name="T2" fmla="*/ 1 w 18"/>
                <a:gd name="T3" fmla="*/ 0 h 18"/>
                <a:gd name="T4" fmla="*/ 1 w 18"/>
                <a:gd name="T5" fmla="*/ 1 h 18"/>
                <a:gd name="T6" fmla="*/ 1 w 18"/>
                <a:gd name="T7" fmla="*/ 1 h 18"/>
                <a:gd name="T8" fmla="*/ 1 w 18"/>
                <a:gd name="T9" fmla="*/ 1 h 18"/>
                <a:gd name="T10" fmla="*/ 1 w 18"/>
                <a:gd name="T11" fmla="*/ 1 h 18"/>
                <a:gd name="T12" fmla="*/ 1 w 18"/>
                <a:gd name="T13" fmla="*/ 1 h 18"/>
                <a:gd name="T14" fmla="*/ 0 w 18"/>
                <a:gd name="T15" fmla="*/ 1 h 18"/>
                <a:gd name="T16" fmla="*/ 0 w 18"/>
                <a:gd name="T17" fmla="*/ 1 h 18"/>
                <a:gd name="T18" fmla="*/ 1 w 18"/>
                <a:gd name="T19" fmla="*/ 1 h 18"/>
                <a:gd name="T20" fmla="*/ 1 w 18"/>
                <a:gd name="T21" fmla="*/ 1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8"/>
                <a:gd name="T35" fmla="*/ 18 w 18"/>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8">
                  <a:moveTo>
                    <a:pt x="6" y="4"/>
                  </a:moveTo>
                  <a:lnTo>
                    <a:pt x="12" y="0"/>
                  </a:lnTo>
                  <a:lnTo>
                    <a:pt x="18" y="2"/>
                  </a:lnTo>
                  <a:lnTo>
                    <a:pt x="18" y="6"/>
                  </a:lnTo>
                  <a:lnTo>
                    <a:pt x="14" y="10"/>
                  </a:lnTo>
                  <a:lnTo>
                    <a:pt x="8" y="16"/>
                  </a:lnTo>
                  <a:lnTo>
                    <a:pt x="4" y="18"/>
                  </a:lnTo>
                  <a:lnTo>
                    <a:pt x="0" y="16"/>
                  </a:lnTo>
                  <a:lnTo>
                    <a:pt x="0" y="12"/>
                  </a:lnTo>
                  <a:lnTo>
                    <a:pt x="4" y="8"/>
                  </a:lnTo>
                  <a:lnTo>
                    <a:pt x="6"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5" name="Freeform 194"/>
            <p:cNvSpPr>
              <a:spLocks noChangeAspect="1"/>
            </p:cNvSpPr>
            <p:nvPr/>
          </p:nvSpPr>
          <p:spPr bwMode="auto">
            <a:xfrm>
              <a:off x="3323" y="2533"/>
              <a:ext cx="18" cy="13"/>
            </a:xfrm>
            <a:custGeom>
              <a:avLst/>
              <a:gdLst>
                <a:gd name="T0" fmla="*/ 1 w 28"/>
                <a:gd name="T1" fmla="*/ 1 h 20"/>
                <a:gd name="T2" fmla="*/ 1 w 28"/>
                <a:gd name="T3" fmla="*/ 0 h 20"/>
                <a:gd name="T4" fmla="*/ 1 w 28"/>
                <a:gd name="T5" fmla="*/ 0 h 20"/>
                <a:gd name="T6" fmla="*/ 1 w 28"/>
                <a:gd name="T7" fmla="*/ 0 h 20"/>
                <a:gd name="T8" fmla="*/ 1 w 28"/>
                <a:gd name="T9" fmla="*/ 1 h 20"/>
                <a:gd name="T10" fmla="*/ 1 w 28"/>
                <a:gd name="T11" fmla="*/ 1 h 20"/>
                <a:gd name="T12" fmla="*/ 1 w 28"/>
                <a:gd name="T13" fmla="*/ 1 h 20"/>
                <a:gd name="T14" fmla="*/ 1 w 28"/>
                <a:gd name="T15" fmla="*/ 1 h 20"/>
                <a:gd name="T16" fmla="*/ 1 w 28"/>
                <a:gd name="T17" fmla="*/ 1 h 20"/>
                <a:gd name="T18" fmla="*/ 1 w 28"/>
                <a:gd name="T19" fmla="*/ 1 h 20"/>
                <a:gd name="T20" fmla="*/ 1 w 28"/>
                <a:gd name="T21" fmla="*/ 1 h 20"/>
                <a:gd name="T22" fmla="*/ 1 w 28"/>
                <a:gd name="T23" fmla="*/ 1 h 20"/>
                <a:gd name="T24" fmla="*/ 0 w 28"/>
                <a:gd name="T25" fmla="*/ 1 h 20"/>
                <a:gd name="T26" fmla="*/ 0 w 28"/>
                <a:gd name="T27" fmla="*/ 1 h 20"/>
                <a:gd name="T28" fmla="*/ 1 w 28"/>
                <a:gd name="T29" fmla="*/ 1 h 20"/>
                <a:gd name="T30" fmla="*/ 1 w 28"/>
                <a:gd name="T31" fmla="*/ 1 h 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8"/>
                <a:gd name="T49" fmla="*/ 0 h 20"/>
                <a:gd name="T50" fmla="*/ 28 w 28"/>
                <a:gd name="T51" fmla="*/ 20 h 2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8" h="20">
                  <a:moveTo>
                    <a:pt x="6" y="8"/>
                  </a:moveTo>
                  <a:lnTo>
                    <a:pt x="10" y="0"/>
                  </a:lnTo>
                  <a:lnTo>
                    <a:pt x="16" y="0"/>
                  </a:lnTo>
                  <a:lnTo>
                    <a:pt x="22" y="0"/>
                  </a:lnTo>
                  <a:lnTo>
                    <a:pt x="28" y="2"/>
                  </a:lnTo>
                  <a:lnTo>
                    <a:pt x="28" y="6"/>
                  </a:lnTo>
                  <a:lnTo>
                    <a:pt x="22" y="8"/>
                  </a:lnTo>
                  <a:lnTo>
                    <a:pt x="18" y="10"/>
                  </a:lnTo>
                  <a:lnTo>
                    <a:pt x="16" y="10"/>
                  </a:lnTo>
                  <a:lnTo>
                    <a:pt x="12" y="14"/>
                  </a:lnTo>
                  <a:lnTo>
                    <a:pt x="8" y="16"/>
                  </a:lnTo>
                  <a:lnTo>
                    <a:pt x="6" y="20"/>
                  </a:lnTo>
                  <a:lnTo>
                    <a:pt x="0" y="18"/>
                  </a:lnTo>
                  <a:lnTo>
                    <a:pt x="0" y="12"/>
                  </a:lnTo>
                  <a:lnTo>
                    <a:pt x="2" y="10"/>
                  </a:lnTo>
                  <a:lnTo>
                    <a:pt x="6" y="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6" name="Freeform 195"/>
            <p:cNvSpPr>
              <a:spLocks noChangeAspect="1"/>
            </p:cNvSpPr>
            <p:nvPr/>
          </p:nvSpPr>
          <p:spPr bwMode="auto">
            <a:xfrm>
              <a:off x="3183" y="1931"/>
              <a:ext cx="381" cy="392"/>
            </a:xfrm>
            <a:custGeom>
              <a:avLst/>
              <a:gdLst>
                <a:gd name="T0" fmla="*/ 7 w 620"/>
                <a:gd name="T1" fmla="*/ 1 h 638"/>
                <a:gd name="T2" fmla="*/ 7 w 620"/>
                <a:gd name="T3" fmla="*/ 1 h 638"/>
                <a:gd name="T4" fmla="*/ 7 w 620"/>
                <a:gd name="T5" fmla="*/ 2 h 638"/>
                <a:gd name="T6" fmla="*/ 8 w 620"/>
                <a:gd name="T7" fmla="*/ 1 h 638"/>
                <a:gd name="T8" fmla="*/ 9 w 620"/>
                <a:gd name="T9" fmla="*/ 2 h 638"/>
                <a:gd name="T10" fmla="*/ 9 w 620"/>
                <a:gd name="T11" fmla="*/ 2 h 638"/>
                <a:gd name="T12" fmla="*/ 9 w 620"/>
                <a:gd name="T13" fmla="*/ 2 h 638"/>
                <a:gd name="T14" fmla="*/ 9 w 620"/>
                <a:gd name="T15" fmla="*/ 2 h 638"/>
                <a:gd name="T16" fmla="*/ 10 w 620"/>
                <a:gd name="T17" fmla="*/ 2 h 638"/>
                <a:gd name="T18" fmla="*/ 10 w 620"/>
                <a:gd name="T19" fmla="*/ 2 h 638"/>
                <a:gd name="T20" fmla="*/ 12 w 620"/>
                <a:gd name="T21" fmla="*/ 4 h 638"/>
                <a:gd name="T22" fmla="*/ 12 w 620"/>
                <a:gd name="T23" fmla="*/ 4 h 638"/>
                <a:gd name="T24" fmla="*/ 12 w 620"/>
                <a:gd name="T25" fmla="*/ 6 h 638"/>
                <a:gd name="T26" fmla="*/ 12 w 620"/>
                <a:gd name="T27" fmla="*/ 6 h 638"/>
                <a:gd name="T28" fmla="*/ 11 w 620"/>
                <a:gd name="T29" fmla="*/ 6 h 638"/>
                <a:gd name="T30" fmla="*/ 11 w 620"/>
                <a:gd name="T31" fmla="*/ 8 h 638"/>
                <a:gd name="T32" fmla="*/ 10 w 620"/>
                <a:gd name="T33" fmla="*/ 9 h 638"/>
                <a:gd name="T34" fmla="*/ 9 w 620"/>
                <a:gd name="T35" fmla="*/ 9 h 638"/>
                <a:gd name="T36" fmla="*/ 9 w 620"/>
                <a:gd name="T37" fmla="*/ 10 h 638"/>
                <a:gd name="T38" fmla="*/ 9 w 620"/>
                <a:gd name="T39" fmla="*/ 11 h 638"/>
                <a:gd name="T40" fmla="*/ 7 w 620"/>
                <a:gd name="T41" fmla="*/ 12 h 638"/>
                <a:gd name="T42" fmla="*/ 7 w 620"/>
                <a:gd name="T43" fmla="*/ 12 h 638"/>
                <a:gd name="T44" fmla="*/ 7 w 620"/>
                <a:gd name="T45" fmla="*/ 12 h 638"/>
                <a:gd name="T46" fmla="*/ 7 w 620"/>
                <a:gd name="T47" fmla="*/ 12 h 638"/>
                <a:gd name="T48" fmla="*/ 7 w 620"/>
                <a:gd name="T49" fmla="*/ 12 h 638"/>
                <a:gd name="T50" fmla="*/ 7 w 620"/>
                <a:gd name="T51" fmla="*/ 12 h 638"/>
                <a:gd name="T52" fmla="*/ 6 w 620"/>
                <a:gd name="T53" fmla="*/ 12 h 638"/>
                <a:gd name="T54" fmla="*/ 6 w 620"/>
                <a:gd name="T55" fmla="*/ 11 h 638"/>
                <a:gd name="T56" fmla="*/ 6 w 620"/>
                <a:gd name="T57" fmla="*/ 10 h 638"/>
                <a:gd name="T58" fmla="*/ 6 w 620"/>
                <a:gd name="T59" fmla="*/ 10 h 638"/>
                <a:gd name="T60" fmla="*/ 6 w 620"/>
                <a:gd name="T61" fmla="*/ 9 h 638"/>
                <a:gd name="T62" fmla="*/ 6 w 620"/>
                <a:gd name="T63" fmla="*/ 9 h 638"/>
                <a:gd name="T64" fmla="*/ 6 w 620"/>
                <a:gd name="T65" fmla="*/ 7 h 638"/>
                <a:gd name="T66" fmla="*/ 4 w 620"/>
                <a:gd name="T67" fmla="*/ 7 h 638"/>
                <a:gd name="T68" fmla="*/ 4 w 620"/>
                <a:gd name="T69" fmla="*/ 6 h 638"/>
                <a:gd name="T70" fmla="*/ 4 w 620"/>
                <a:gd name="T71" fmla="*/ 6 h 638"/>
                <a:gd name="T72" fmla="*/ 2 w 620"/>
                <a:gd name="T73" fmla="*/ 6 h 638"/>
                <a:gd name="T74" fmla="*/ 1 w 620"/>
                <a:gd name="T75" fmla="*/ 6 h 638"/>
                <a:gd name="T76" fmla="*/ 1 w 620"/>
                <a:gd name="T77" fmla="*/ 5 h 638"/>
                <a:gd name="T78" fmla="*/ 1 w 620"/>
                <a:gd name="T79" fmla="*/ 4 h 638"/>
                <a:gd name="T80" fmla="*/ 1 w 620"/>
                <a:gd name="T81" fmla="*/ 4 h 638"/>
                <a:gd name="T82" fmla="*/ 1 w 620"/>
                <a:gd name="T83" fmla="*/ 2 h 638"/>
                <a:gd name="T84" fmla="*/ 1 w 620"/>
                <a:gd name="T85" fmla="*/ 1 h 638"/>
                <a:gd name="T86" fmla="*/ 2 w 620"/>
                <a:gd name="T87" fmla="*/ 1 h 638"/>
                <a:gd name="T88" fmla="*/ 2 w 620"/>
                <a:gd name="T89" fmla="*/ 1 h 638"/>
                <a:gd name="T90" fmla="*/ 4 w 620"/>
                <a:gd name="T91" fmla="*/ 1 h 638"/>
                <a:gd name="T92" fmla="*/ 4 w 620"/>
                <a:gd name="T93" fmla="*/ 1 h 638"/>
                <a:gd name="T94" fmla="*/ 4 w 620"/>
                <a:gd name="T95" fmla="*/ 1 h 638"/>
                <a:gd name="T96" fmla="*/ 4 w 620"/>
                <a:gd name="T97" fmla="*/ 1 h 638"/>
                <a:gd name="T98" fmla="*/ 6 w 620"/>
                <a:gd name="T99" fmla="*/ 1 h 638"/>
                <a:gd name="T100" fmla="*/ 6 w 620"/>
                <a:gd name="T101" fmla="*/ 1 h 638"/>
                <a:gd name="T102" fmla="*/ 6 w 620"/>
                <a:gd name="T103" fmla="*/ 1 h 638"/>
                <a:gd name="T104" fmla="*/ 7 w 620"/>
                <a:gd name="T105" fmla="*/ 1 h 63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20"/>
                <a:gd name="T160" fmla="*/ 0 h 638"/>
                <a:gd name="T161" fmla="*/ 620 w 620"/>
                <a:gd name="T162" fmla="*/ 638 h 63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20" h="638">
                  <a:moveTo>
                    <a:pt x="356" y="18"/>
                  </a:moveTo>
                  <a:lnTo>
                    <a:pt x="362" y="20"/>
                  </a:lnTo>
                  <a:lnTo>
                    <a:pt x="366" y="24"/>
                  </a:lnTo>
                  <a:lnTo>
                    <a:pt x="364" y="28"/>
                  </a:lnTo>
                  <a:lnTo>
                    <a:pt x="366" y="36"/>
                  </a:lnTo>
                  <a:lnTo>
                    <a:pt x="368" y="44"/>
                  </a:lnTo>
                  <a:lnTo>
                    <a:pt x="376" y="54"/>
                  </a:lnTo>
                  <a:lnTo>
                    <a:pt x="382" y="60"/>
                  </a:lnTo>
                  <a:lnTo>
                    <a:pt x="382" y="68"/>
                  </a:lnTo>
                  <a:lnTo>
                    <a:pt x="378" y="70"/>
                  </a:lnTo>
                  <a:lnTo>
                    <a:pt x="370" y="76"/>
                  </a:lnTo>
                  <a:lnTo>
                    <a:pt x="362" y="84"/>
                  </a:lnTo>
                  <a:lnTo>
                    <a:pt x="360" y="88"/>
                  </a:lnTo>
                  <a:lnTo>
                    <a:pt x="360" y="96"/>
                  </a:lnTo>
                  <a:lnTo>
                    <a:pt x="362" y="100"/>
                  </a:lnTo>
                  <a:lnTo>
                    <a:pt x="368" y="98"/>
                  </a:lnTo>
                  <a:lnTo>
                    <a:pt x="372" y="92"/>
                  </a:lnTo>
                  <a:lnTo>
                    <a:pt x="372" y="82"/>
                  </a:lnTo>
                  <a:lnTo>
                    <a:pt x="380" y="78"/>
                  </a:lnTo>
                  <a:lnTo>
                    <a:pt x="388" y="78"/>
                  </a:lnTo>
                  <a:lnTo>
                    <a:pt x="392" y="82"/>
                  </a:lnTo>
                  <a:lnTo>
                    <a:pt x="400" y="84"/>
                  </a:lnTo>
                  <a:lnTo>
                    <a:pt x="404" y="88"/>
                  </a:lnTo>
                  <a:lnTo>
                    <a:pt x="404" y="92"/>
                  </a:lnTo>
                  <a:lnTo>
                    <a:pt x="402" y="98"/>
                  </a:lnTo>
                  <a:lnTo>
                    <a:pt x="398" y="102"/>
                  </a:lnTo>
                  <a:lnTo>
                    <a:pt x="392" y="108"/>
                  </a:lnTo>
                  <a:lnTo>
                    <a:pt x="392" y="116"/>
                  </a:lnTo>
                  <a:lnTo>
                    <a:pt x="396" y="116"/>
                  </a:lnTo>
                  <a:lnTo>
                    <a:pt x="404" y="108"/>
                  </a:lnTo>
                  <a:lnTo>
                    <a:pt x="406" y="108"/>
                  </a:lnTo>
                  <a:lnTo>
                    <a:pt x="408" y="104"/>
                  </a:lnTo>
                  <a:lnTo>
                    <a:pt x="410" y="98"/>
                  </a:lnTo>
                  <a:lnTo>
                    <a:pt x="414" y="94"/>
                  </a:lnTo>
                  <a:lnTo>
                    <a:pt x="420" y="92"/>
                  </a:lnTo>
                  <a:lnTo>
                    <a:pt x="426" y="94"/>
                  </a:lnTo>
                  <a:lnTo>
                    <a:pt x="440" y="98"/>
                  </a:lnTo>
                  <a:lnTo>
                    <a:pt x="448" y="104"/>
                  </a:lnTo>
                  <a:lnTo>
                    <a:pt x="462" y="110"/>
                  </a:lnTo>
                  <a:lnTo>
                    <a:pt x="472" y="114"/>
                  </a:lnTo>
                  <a:lnTo>
                    <a:pt x="472" y="120"/>
                  </a:lnTo>
                  <a:lnTo>
                    <a:pt x="468" y="126"/>
                  </a:lnTo>
                  <a:lnTo>
                    <a:pt x="466" y="134"/>
                  </a:lnTo>
                  <a:lnTo>
                    <a:pt x="468" y="134"/>
                  </a:lnTo>
                  <a:lnTo>
                    <a:pt x="476" y="126"/>
                  </a:lnTo>
                  <a:lnTo>
                    <a:pt x="482" y="124"/>
                  </a:lnTo>
                  <a:lnTo>
                    <a:pt x="488" y="122"/>
                  </a:lnTo>
                  <a:lnTo>
                    <a:pt x="496" y="124"/>
                  </a:lnTo>
                  <a:lnTo>
                    <a:pt x="506" y="128"/>
                  </a:lnTo>
                  <a:lnTo>
                    <a:pt x="516" y="130"/>
                  </a:lnTo>
                  <a:lnTo>
                    <a:pt x="528" y="130"/>
                  </a:lnTo>
                  <a:lnTo>
                    <a:pt x="538" y="132"/>
                  </a:lnTo>
                  <a:lnTo>
                    <a:pt x="548" y="134"/>
                  </a:lnTo>
                  <a:lnTo>
                    <a:pt x="560" y="142"/>
                  </a:lnTo>
                  <a:lnTo>
                    <a:pt x="572" y="152"/>
                  </a:lnTo>
                  <a:lnTo>
                    <a:pt x="582" y="160"/>
                  </a:lnTo>
                  <a:lnTo>
                    <a:pt x="592" y="166"/>
                  </a:lnTo>
                  <a:lnTo>
                    <a:pt x="602" y="164"/>
                  </a:lnTo>
                  <a:lnTo>
                    <a:pt x="610" y="164"/>
                  </a:lnTo>
                  <a:lnTo>
                    <a:pt x="614" y="174"/>
                  </a:lnTo>
                  <a:lnTo>
                    <a:pt x="620" y="190"/>
                  </a:lnTo>
                  <a:lnTo>
                    <a:pt x="620" y="206"/>
                  </a:lnTo>
                  <a:lnTo>
                    <a:pt x="618" y="224"/>
                  </a:lnTo>
                  <a:lnTo>
                    <a:pt x="608" y="236"/>
                  </a:lnTo>
                  <a:lnTo>
                    <a:pt x="600" y="246"/>
                  </a:lnTo>
                  <a:lnTo>
                    <a:pt x="580" y="264"/>
                  </a:lnTo>
                  <a:lnTo>
                    <a:pt x="580" y="272"/>
                  </a:lnTo>
                  <a:lnTo>
                    <a:pt x="578" y="278"/>
                  </a:lnTo>
                  <a:lnTo>
                    <a:pt x="574" y="282"/>
                  </a:lnTo>
                  <a:lnTo>
                    <a:pt x="570" y="286"/>
                  </a:lnTo>
                  <a:lnTo>
                    <a:pt x="562" y="290"/>
                  </a:lnTo>
                  <a:lnTo>
                    <a:pt x="556" y="294"/>
                  </a:lnTo>
                  <a:lnTo>
                    <a:pt x="554" y="302"/>
                  </a:lnTo>
                  <a:lnTo>
                    <a:pt x="554" y="310"/>
                  </a:lnTo>
                  <a:lnTo>
                    <a:pt x="556" y="322"/>
                  </a:lnTo>
                  <a:lnTo>
                    <a:pt x="556" y="338"/>
                  </a:lnTo>
                  <a:lnTo>
                    <a:pt x="554" y="350"/>
                  </a:lnTo>
                  <a:lnTo>
                    <a:pt x="552" y="366"/>
                  </a:lnTo>
                  <a:lnTo>
                    <a:pt x="548" y="376"/>
                  </a:lnTo>
                  <a:lnTo>
                    <a:pt x="544" y="392"/>
                  </a:lnTo>
                  <a:lnTo>
                    <a:pt x="536" y="408"/>
                  </a:lnTo>
                  <a:lnTo>
                    <a:pt x="528" y="420"/>
                  </a:lnTo>
                  <a:lnTo>
                    <a:pt x="524" y="434"/>
                  </a:lnTo>
                  <a:lnTo>
                    <a:pt x="518" y="440"/>
                  </a:lnTo>
                  <a:lnTo>
                    <a:pt x="512" y="446"/>
                  </a:lnTo>
                  <a:lnTo>
                    <a:pt x="508" y="452"/>
                  </a:lnTo>
                  <a:lnTo>
                    <a:pt x="494" y="456"/>
                  </a:lnTo>
                  <a:lnTo>
                    <a:pt x="482" y="456"/>
                  </a:lnTo>
                  <a:lnTo>
                    <a:pt x="464" y="458"/>
                  </a:lnTo>
                  <a:lnTo>
                    <a:pt x="454" y="468"/>
                  </a:lnTo>
                  <a:lnTo>
                    <a:pt x="446" y="472"/>
                  </a:lnTo>
                  <a:lnTo>
                    <a:pt x="438" y="472"/>
                  </a:lnTo>
                  <a:lnTo>
                    <a:pt x="430" y="480"/>
                  </a:lnTo>
                  <a:lnTo>
                    <a:pt x="418" y="484"/>
                  </a:lnTo>
                  <a:lnTo>
                    <a:pt x="408" y="494"/>
                  </a:lnTo>
                  <a:lnTo>
                    <a:pt x="404" y="502"/>
                  </a:lnTo>
                  <a:lnTo>
                    <a:pt x="402" y="516"/>
                  </a:lnTo>
                  <a:lnTo>
                    <a:pt x="402" y="526"/>
                  </a:lnTo>
                  <a:lnTo>
                    <a:pt x="404" y="542"/>
                  </a:lnTo>
                  <a:lnTo>
                    <a:pt x="398" y="550"/>
                  </a:lnTo>
                  <a:lnTo>
                    <a:pt x="390" y="560"/>
                  </a:lnTo>
                  <a:lnTo>
                    <a:pt x="384" y="566"/>
                  </a:lnTo>
                  <a:lnTo>
                    <a:pt x="380" y="574"/>
                  </a:lnTo>
                  <a:lnTo>
                    <a:pt x="376" y="584"/>
                  </a:lnTo>
                  <a:lnTo>
                    <a:pt x="374" y="588"/>
                  </a:lnTo>
                  <a:lnTo>
                    <a:pt x="370" y="592"/>
                  </a:lnTo>
                  <a:lnTo>
                    <a:pt x="366" y="600"/>
                  </a:lnTo>
                  <a:lnTo>
                    <a:pt x="360" y="604"/>
                  </a:lnTo>
                  <a:lnTo>
                    <a:pt x="352" y="610"/>
                  </a:lnTo>
                  <a:lnTo>
                    <a:pt x="352" y="606"/>
                  </a:lnTo>
                  <a:lnTo>
                    <a:pt x="352" y="604"/>
                  </a:lnTo>
                  <a:lnTo>
                    <a:pt x="356" y="600"/>
                  </a:lnTo>
                  <a:lnTo>
                    <a:pt x="360" y="596"/>
                  </a:lnTo>
                  <a:lnTo>
                    <a:pt x="366" y="590"/>
                  </a:lnTo>
                  <a:lnTo>
                    <a:pt x="370" y="584"/>
                  </a:lnTo>
                  <a:lnTo>
                    <a:pt x="368" y="580"/>
                  </a:lnTo>
                  <a:lnTo>
                    <a:pt x="364" y="582"/>
                  </a:lnTo>
                  <a:lnTo>
                    <a:pt x="360" y="586"/>
                  </a:lnTo>
                  <a:lnTo>
                    <a:pt x="356" y="592"/>
                  </a:lnTo>
                  <a:lnTo>
                    <a:pt x="352" y="596"/>
                  </a:lnTo>
                  <a:lnTo>
                    <a:pt x="348" y="600"/>
                  </a:lnTo>
                  <a:lnTo>
                    <a:pt x="348" y="606"/>
                  </a:lnTo>
                  <a:lnTo>
                    <a:pt x="346" y="612"/>
                  </a:lnTo>
                  <a:lnTo>
                    <a:pt x="344" y="618"/>
                  </a:lnTo>
                  <a:lnTo>
                    <a:pt x="342" y="622"/>
                  </a:lnTo>
                  <a:lnTo>
                    <a:pt x="336" y="630"/>
                  </a:lnTo>
                  <a:lnTo>
                    <a:pt x="332" y="638"/>
                  </a:lnTo>
                  <a:lnTo>
                    <a:pt x="328" y="634"/>
                  </a:lnTo>
                  <a:lnTo>
                    <a:pt x="328" y="628"/>
                  </a:lnTo>
                  <a:lnTo>
                    <a:pt x="330" y="622"/>
                  </a:lnTo>
                  <a:lnTo>
                    <a:pt x="326" y="614"/>
                  </a:lnTo>
                  <a:lnTo>
                    <a:pt x="320" y="610"/>
                  </a:lnTo>
                  <a:lnTo>
                    <a:pt x="308" y="600"/>
                  </a:lnTo>
                  <a:lnTo>
                    <a:pt x="294" y="592"/>
                  </a:lnTo>
                  <a:lnTo>
                    <a:pt x="286" y="590"/>
                  </a:lnTo>
                  <a:lnTo>
                    <a:pt x="278" y="580"/>
                  </a:lnTo>
                  <a:lnTo>
                    <a:pt x="268" y="572"/>
                  </a:lnTo>
                  <a:lnTo>
                    <a:pt x="270" y="568"/>
                  </a:lnTo>
                  <a:lnTo>
                    <a:pt x="276" y="564"/>
                  </a:lnTo>
                  <a:lnTo>
                    <a:pt x="300" y="540"/>
                  </a:lnTo>
                  <a:lnTo>
                    <a:pt x="308" y="534"/>
                  </a:lnTo>
                  <a:lnTo>
                    <a:pt x="316" y="530"/>
                  </a:lnTo>
                  <a:lnTo>
                    <a:pt x="320" y="524"/>
                  </a:lnTo>
                  <a:lnTo>
                    <a:pt x="324" y="512"/>
                  </a:lnTo>
                  <a:lnTo>
                    <a:pt x="322" y="502"/>
                  </a:lnTo>
                  <a:lnTo>
                    <a:pt x="318" y="498"/>
                  </a:lnTo>
                  <a:lnTo>
                    <a:pt x="308" y="496"/>
                  </a:lnTo>
                  <a:lnTo>
                    <a:pt x="308" y="490"/>
                  </a:lnTo>
                  <a:lnTo>
                    <a:pt x="312" y="482"/>
                  </a:lnTo>
                  <a:lnTo>
                    <a:pt x="314" y="474"/>
                  </a:lnTo>
                  <a:lnTo>
                    <a:pt x="308" y="472"/>
                  </a:lnTo>
                  <a:lnTo>
                    <a:pt x="300" y="474"/>
                  </a:lnTo>
                  <a:lnTo>
                    <a:pt x="292" y="466"/>
                  </a:lnTo>
                  <a:lnTo>
                    <a:pt x="288" y="456"/>
                  </a:lnTo>
                  <a:lnTo>
                    <a:pt x="290" y="446"/>
                  </a:lnTo>
                  <a:lnTo>
                    <a:pt x="284" y="442"/>
                  </a:lnTo>
                  <a:lnTo>
                    <a:pt x="274" y="440"/>
                  </a:lnTo>
                  <a:lnTo>
                    <a:pt x="266" y="442"/>
                  </a:lnTo>
                  <a:lnTo>
                    <a:pt x="256" y="442"/>
                  </a:lnTo>
                  <a:lnTo>
                    <a:pt x="256" y="414"/>
                  </a:lnTo>
                  <a:lnTo>
                    <a:pt x="252" y="406"/>
                  </a:lnTo>
                  <a:lnTo>
                    <a:pt x="256" y="402"/>
                  </a:lnTo>
                  <a:lnTo>
                    <a:pt x="252" y="396"/>
                  </a:lnTo>
                  <a:lnTo>
                    <a:pt x="260" y="382"/>
                  </a:lnTo>
                  <a:lnTo>
                    <a:pt x="260" y="376"/>
                  </a:lnTo>
                  <a:lnTo>
                    <a:pt x="258" y="366"/>
                  </a:lnTo>
                  <a:lnTo>
                    <a:pt x="248" y="362"/>
                  </a:lnTo>
                  <a:lnTo>
                    <a:pt x="246" y="350"/>
                  </a:lnTo>
                  <a:lnTo>
                    <a:pt x="248" y="342"/>
                  </a:lnTo>
                  <a:lnTo>
                    <a:pt x="220" y="342"/>
                  </a:lnTo>
                  <a:lnTo>
                    <a:pt x="218" y="330"/>
                  </a:lnTo>
                  <a:lnTo>
                    <a:pt x="218" y="326"/>
                  </a:lnTo>
                  <a:lnTo>
                    <a:pt x="220" y="322"/>
                  </a:lnTo>
                  <a:lnTo>
                    <a:pt x="218" y="314"/>
                  </a:lnTo>
                  <a:lnTo>
                    <a:pt x="214" y="302"/>
                  </a:lnTo>
                  <a:lnTo>
                    <a:pt x="196" y="298"/>
                  </a:lnTo>
                  <a:lnTo>
                    <a:pt x="184" y="292"/>
                  </a:lnTo>
                  <a:lnTo>
                    <a:pt x="176" y="290"/>
                  </a:lnTo>
                  <a:lnTo>
                    <a:pt x="172" y="284"/>
                  </a:lnTo>
                  <a:lnTo>
                    <a:pt x="162" y="282"/>
                  </a:lnTo>
                  <a:lnTo>
                    <a:pt x="152" y="280"/>
                  </a:lnTo>
                  <a:lnTo>
                    <a:pt x="140" y="268"/>
                  </a:lnTo>
                  <a:lnTo>
                    <a:pt x="138" y="240"/>
                  </a:lnTo>
                  <a:lnTo>
                    <a:pt x="126" y="240"/>
                  </a:lnTo>
                  <a:lnTo>
                    <a:pt x="116" y="244"/>
                  </a:lnTo>
                  <a:lnTo>
                    <a:pt x="114" y="244"/>
                  </a:lnTo>
                  <a:lnTo>
                    <a:pt x="106" y="250"/>
                  </a:lnTo>
                  <a:lnTo>
                    <a:pt x="92" y="256"/>
                  </a:lnTo>
                  <a:lnTo>
                    <a:pt x="72" y="258"/>
                  </a:lnTo>
                  <a:lnTo>
                    <a:pt x="60" y="256"/>
                  </a:lnTo>
                  <a:lnTo>
                    <a:pt x="54" y="256"/>
                  </a:lnTo>
                  <a:lnTo>
                    <a:pt x="52" y="250"/>
                  </a:lnTo>
                  <a:lnTo>
                    <a:pt x="56" y="238"/>
                  </a:lnTo>
                  <a:lnTo>
                    <a:pt x="54" y="232"/>
                  </a:lnTo>
                  <a:lnTo>
                    <a:pt x="48" y="238"/>
                  </a:lnTo>
                  <a:lnTo>
                    <a:pt x="38" y="242"/>
                  </a:lnTo>
                  <a:lnTo>
                    <a:pt x="36" y="244"/>
                  </a:lnTo>
                  <a:lnTo>
                    <a:pt x="28" y="242"/>
                  </a:lnTo>
                  <a:lnTo>
                    <a:pt x="18" y="232"/>
                  </a:lnTo>
                  <a:lnTo>
                    <a:pt x="8" y="222"/>
                  </a:lnTo>
                  <a:lnTo>
                    <a:pt x="0" y="200"/>
                  </a:lnTo>
                  <a:lnTo>
                    <a:pt x="8" y="188"/>
                  </a:lnTo>
                  <a:lnTo>
                    <a:pt x="14" y="182"/>
                  </a:lnTo>
                  <a:lnTo>
                    <a:pt x="16" y="172"/>
                  </a:lnTo>
                  <a:lnTo>
                    <a:pt x="26" y="160"/>
                  </a:lnTo>
                  <a:lnTo>
                    <a:pt x="40" y="154"/>
                  </a:lnTo>
                  <a:lnTo>
                    <a:pt x="62" y="152"/>
                  </a:lnTo>
                  <a:lnTo>
                    <a:pt x="68" y="138"/>
                  </a:lnTo>
                  <a:lnTo>
                    <a:pt x="68" y="126"/>
                  </a:lnTo>
                  <a:lnTo>
                    <a:pt x="70" y="120"/>
                  </a:lnTo>
                  <a:lnTo>
                    <a:pt x="72" y="106"/>
                  </a:lnTo>
                  <a:lnTo>
                    <a:pt x="70" y="94"/>
                  </a:lnTo>
                  <a:lnTo>
                    <a:pt x="64" y="86"/>
                  </a:lnTo>
                  <a:lnTo>
                    <a:pt x="64" y="74"/>
                  </a:lnTo>
                  <a:lnTo>
                    <a:pt x="66" y="72"/>
                  </a:lnTo>
                  <a:lnTo>
                    <a:pt x="76" y="74"/>
                  </a:lnTo>
                  <a:lnTo>
                    <a:pt x="76" y="68"/>
                  </a:lnTo>
                  <a:lnTo>
                    <a:pt x="64" y="64"/>
                  </a:lnTo>
                  <a:lnTo>
                    <a:pt x="64" y="58"/>
                  </a:lnTo>
                  <a:lnTo>
                    <a:pt x="92" y="56"/>
                  </a:lnTo>
                  <a:lnTo>
                    <a:pt x="102" y="54"/>
                  </a:lnTo>
                  <a:lnTo>
                    <a:pt x="108" y="56"/>
                  </a:lnTo>
                  <a:lnTo>
                    <a:pt x="112" y="62"/>
                  </a:lnTo>
                  <a:lnTo>
                    <a:pt x="120" y="70"/>
                  </a:lnTo>
                  <a:lnTo>
                    <a:pt x="130" y="72"/>
                  </a:lnTo>
                  <a:lnTo>
                    <a:pt x="144" y="68"/>
                  </a:lnTo>
                  <a:lnTo>
                    <a:pt x="150" y="62"/>
                  </a:lnTo>
                  <a:lnTo>
                    <a:pt x="156" y="56"/>
                  </a:lnTo>
                  <a:lnTo>
                    <a:pt x="168" y="52"/>
                  </a:lnTo>
                  <a:lnTo>
                    <a:pt x="168" y="44"/>
                  </a:lnTo>
                  <a:lnTo>
                    <a:pt x="162" y="44"/>
                  </a:lnTo>
                  <a:lnTo>
                    <a:pt x="156" y="36"/>
                  </a:lnTo>
                  <a:lnTo>
                    <a:pt x="154" y="26"/>
                  </a:lnTo>
                  <a:lnTo>
                    <a:pt x="148" y="20"/>
                  </a:lnTo>
                  <a:lnTo>
                    <a:pt x="154" y="18"/>
                  </a:lnTo>
                  <a:lnTo>
                    <a:pt x="162" y="22"/>
                  </a:lnTo>
                  <a:lnTo>
                    <a:pt x="174" y="22"/>
                  </a:lnTo>
                  <a:lnTo>
                    <a:pt x="178" y="24"/>
                  </a:lnTo>
                  <a:lnTo>
                    <a:pt x="184" y="20"/>
                  </a:lnTo>
                  <a:lnTo>
                    <a:pt x="194" y="18"/>
                  </a:lnTo>
                  <a:lnTo>
                    <a:pt x="206" y="14"/>
                  </a:lnTo>
                  <a:lnTo>
                    <a:pt x="210" y="4"/>
                  </a:lnTo>
                  <a:lnTo>
                    <a:pt x="208" y="0"/>
                  </a:lnTo>
                  <a:lnTo>
                    <a:pt x="220" y="0"/>
                  </a:lnTo>
                  <a:lnTo>
                    <a:pt x="228" y="22"/>
                  </a:lnTo>
                  <a:lnTo>
                    <a:pt x="222" y="28"/>
                  </a:lnTo>
                  <a:lnTo>
                    <a:pt x="222" y="48"/>
                  </a:lnTo>
                  <a:lnTo>
                    <a:pt x="228" y="56"/>
                  </a:lnTo>
                  <a:lnTo>
                    <a:pt x="236" y="64"/>
                  </a:lnTo>
                  <a:lnTo>
                    <a:pt x="244" y="64"/>
                  </a:lnTo>
                  <a:lnTo>
                    <a:pt x="254" y="62"/>
                  </a:lnTo>
                  <a:lnTo>
                    <a:pt x="260" y="58"/>
                  </a:lnTo>
                  <a:lnTo>
                    <a:pt x="268" y="54"/>
                  </a:lnTo>
                  <a:lnTo>
                    <a:pt x="272" y="50"/>
                  </a:lnTo>
                  <a:lnTo>
                    <a:pt x="276" y="54"/>
                  </a:lnTo>
                  <a:lnTo>
                    <a:pt x="282" y="54"/>
                  </a:lnTo>
                  <a:lnTo>
                    <a:pt x="284" y="54"/>
                  </a:lnTo>
                  <a:lnTo>
                    <a:pt x="286" y="48"/>
                  </a:lnTo>
                  <a:lnTo>
                    <a:pt x="286" y="44"/>
                  </a:lnTo>
                  <a:lnTo>
                    <a:pt x="290" y="44"/>
                  </a:lnTo>
                  <a:lnTo>
                    <a:pt x="300" y="46"/>
                  </a:lnTo>
                  <a:lnTo>
                    <a:pt x="310" y="50"/>
                  </a:lnTo>
                  <a:lnTo>
                    <a:pt x="316" y="50"/>
                  </a:lnTo>
                  <a:lnTo>
                    <a:pt x="322" y="46"/>
                  </a:lnTo>
                  <a:lnTo>
                    <a:pt x="332" y="48"/>
                  </a:lnTo>
                  <a:lnTo>
                    <a:pt x="338" y="52"/>
                  </a:lnTo>
                  <a:lnTo>
                    <a:pt x="350" y="24"/>
                  </a:lnTo>
                  <a:lnTo>
                    <a:pt x="356" y="1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07" name="Freeform 196"/>
            <p:cNvSpPr>
              <a:spLocks noChangeAspect="1"/>
            </p:cNvSpPr>
            <p:nvPr/>
          </p:nvSpPr>
          <p:spPr bwMode="auto">
            <a:xfrm>
              <a:off x="4146" y="1662"/>
              <a:ext cx="106" cy="106"/>
            </a:xfrm>
            <a:custGeom>
              <a:avLst/>
              <a:gdLst>
                <a:gd name="T0" fmla="*/ 1 w 172"/>
                <a:gd name="T1" fmla="*/ 0 h 172"/>
                <a:gd name="T2" fmla="*/ 1 w 172"/>
                <a:gd name="T3" fmla="*/ 1 h 172"/>
                <a:gd name="T4" fmla="*/ 1 w 172"/>
                <a:gd name="T5" fmla="*/ 1 h 172"/>
                <a:gd name="T6" fmla="*/ 1 w 172"/>
                <a:gd name="T7" fmla="*/ 1 h 172"/>
                <a:gd name="T8" fmla="*/ 1 w 172"/>
                <a:gd name="T9" fmla="*/ 1 h 172"/>
                <a:gd name="T10" fmla="*/ 1 w 172"/>
                <a:gd name="T11" fmla="*/ 1 h 172"/>
                <a:gd name="T12" fmla="*/ 2 w 172"/>
                <a:gd name="T13" fmla="*/ 1 h 172"/>
                <a:gd name="T14" fmla="*/ 2 w 172"/>
                <a:gd name="T15" fmla="*/ 1 h 172"/>
                <a:gd name="T16" fmla="*/ 2 w 172"/>
                <a:gd name="T17" fmla="*/ 1 h 172"/>
                <a:gd name="T18" fmla="*/ 2 w 172"/>
                <a:gd name="T19" fmla="*/ 1 h 172"/>
                <a:gd name="T20" fmla="*/ 4 w 172"/>
                <a:gd name="T21" fmla="*/ 1 h 172"/>
                <a:gd name="T22" fmla="*/ 4 w 172"/>
                <a:gd name="T23" fmla="*/ 1 h 172"/>
                <a:gd name="T24" fmla="*/ 4 w 172"/>
                <a:gd name="T25" fmla="*/ 1 h 172"/>
                <a:gd name="T26" fmla="*/ 4 w 172"/>
                <a:gd name="T27" fmla="*/ 1 h 172"/>
                <a:gd name="T28" fmla="*/ 4 w 172"/>
                <a:gd name="T29" fmla="*/ 1 h 172"/>
                <a:gd name="T30" fmla="*/ 4 w 172"/>
                <a:gd name="T31" fmla="*/ 1 h 172"/>
                <a:gd name="T32" fmla="*/ 3 w 172"/>
                <a:gd name="T33" fmla="*/ 1 h 172"/>
                <a:gd name="T34" fmla="*/ 2 w 172"/>
                <a:gd name="T35" fmla="*/ 1 h 172"/>
                <a:gd name="T36" fmla="*/ 2 w 172"/>
                <a:gd name="T37" fmla="*/ 1 h 172"/>
                <a:gd name="T38" fmla="*/ 2 w 172"/>
                <a:gd name="T39" fmla="*/ 1 h 172"/>
                <a:gd name="T40" fmla="*/ 2 w 172"/>
                <a:gd name="T41" fmla="*/ 1 h 172"/>
                <a:gd name="T42" fmla="*/ 2 w 172"/>
                <a:gd name="T43" fmla="*/ 1 h 172"/>
                <a:gd name="T44" fmla="*/ 2 w 172"/>
                <a:gd name="T45" fmla="*/ 1 h 172"/>
                <a:gd name="T46" fmla="*/ 2 w 172"/>
                <a:gd name="T47" fmla="*/ 1 h 172"/>
                <a:gd name="T48" fmla="*/ 2 w 172"/>
                <a:gd name="T49" fmla="*/ 1 h 172"/>
                <a:gd name="T50" fmla="*/ 2 w 172"/>
                <a:gd name="T51" fmla="*/ 1 h 172"/>
                <a:gd name="T52" fmla="*/ 2 w 172"/>
                <a:gd name="T53" fmla="*/ 1 h 172"/>
                <a:gd name="T54" fmla="*/ 4 w 172"/>
                <a:gd name="T55" fmla="*/ 2 h 172"/>
                <a:gd name="T56" fmla="*/ 4 w 172"/>
                <a:gd name="T57" fmla="*/ 2 h 172"/>
                <a:gd name="T58" fmla="*/ 4 w 172"/>
                <a:gd name="T59" fmla="*/ 2 h 172"/>
                <a:gd name="T60" fmla="*/ 4 w 172"/>
                <a:gd name="T61" fmla="*/ 4 h 172"/>
                <a:gd name="T62" fmla="*/ 4 w 172"/>
                <a:gd name="T63" fmla="*/ 4 h 172"/>
                <a:gd name="T64" fmla="*/ 3 w 172"/>
                <a:gd name="T65" fmla="*/ 4 h 172"/>
                <a:gd name="T66" fmla="*/ 2 w 172"/>
                <a:gd name="T67" fmla="*/ 4 h 172"/>
                <a:gd name="T68" fmla="*/ 1 w 172"/>
                <a:gd name="T69" fmla="*/ 4 h 172"/>
                <a:gd name="T70" fmla="*/ 1 w 172"/>
                <a:gd name="T71" fmla="*/ 1 h 172"/>
                <a:gd name="T72" fmla="*/ 1 w 172"/>
                <a:gd name="T73" fmla="*/ 1 h 172"/>
                <a:gd name="T74" fmla="*/ 0 w 172"/>
                <a:gd name="T75" fmla="*/ 1 h 172"/>
                <a:gd name="T76" fmla="*/ 1 w 172"/>
                <a:gd name="T77" fmla="*/ 1 h 172"/>
                <a:gd name="T78" fmla="*/ 1 w 172"/>
                <a:gd name="T79" fmla="*/ 0 h 17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72"/>
                <a:gd name="T121" fmla="*/ 0 h 172"/>
                <a:gd name="T122" fmla="*/ 172 w 172"/>
                <a:gd name="T123" fmla="*/ 172 h 17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72" h="172">
                  <a:moveTo>
                    <a:pt x="6" y="0"/>
                  </a:moveTo>
                  <a:lnTo>
                    <a:pt x="16" y="4"/>
                  </a:lnTo>
                  <a:lnTo>
                    <a:pt x="24" y="2"/>
                  </a:lnTo>
                  <a:lnTo>
                    <a:pt x="48" y="12"/>
                  </a:lnTo>
                  <a:lnTo>
                    <a:pt x="66" y="16"/>
                  </a:lnTo>
                  <a:lnTo>
                    <a:pt x="80" y="14"/>
                  </a:lnTo>
                  <a:lnTo>
                    <a:pt x="90" y="8"/>
                  </a:lnTo>
                  <a:lnTo>
                    <a:pt x="112" y="6"/>
                  </a:lnTo>
                  <a:lnTo>
                    <a:pt x="122" y="12"/>
                  </a:lnTo>
                  <a:lnTo>
                    <a:pt x="134" y="10"/>
                  </a:lnTo>
                  <a:lnTo>
                    <a:pt x="150" y="12"/>
                  </a:lnTo>
                  <a:lnTo>
                    <a:pt x="154" y="20"/>
                  </a:lnTo>
                  <a:lnTo>
                    <a:pt x="162" y="40"/>
                  </a:lnTo>
                  <a:lnTo>
                    <a:pt x="158" y="44"/>
                  </a:lnTo>
                  <a:lnTo>
                    <a:pt x="152" y="56"/>
                  </a:lnTo>
                  <a:lnTo>
                    <a:pt x="150" y="66"/>
                  </a:lnTo>
                  <a:lnTo>
                    <a:pt x="146" y="70"/>
                  </a:lnTo>
                  <a:lnTo>
                    <a:pt x="140" y="60"/>
                  </a:lnTo>
                  <a:lnTo>
                    <a:pt x="136" y="48"/>
                  </a:lnTo>
                  <a:lnTo>
                    <a:pt x="130" y="40"/>
                  </a:lnTo>
                  <a:lnTo>
                    <a:pt x="126" y="28"/>
                  </a:lnTo>
                  <a:lnTo>
                    <a:pt x="122" y="16"/>
                  </a:lnTo>
                  <a:lnTo>
                    <a:pt x="122" y="24"/>
                  </a:lnTo>
                  <a:lnTo>
                    <a:pt x="124" y="42"/>
                  </a:lnTo>
                  <a:lnTo>
                    <a:pt x="128" y="54"/>
                  </a:lnTo>
                  <a:lnTo>
                    <a:pt x="136" y="64"/>
                  </a:lnTo>
                  <a:lnTo>
                    <a:pt x="142" y="72"/>
                  </a:lnTo>
                  <a:lnTo>
                    <a:pt x="150" y="96"/>
                  </a:lnTo>
                  <a:lnTo>
                    <a:pt x="170" y="130"/>
                  </a:lnTo>
                  <a:lnTo>
                    <a:pt x="172" y="136"/>
                  </a:lnTo>
                  <a:lnTo>
                    <a:pt x="172" y="152"/>
                  </a:lnTo>
                  <a:lnTo>
                    <a:pt x="164" y="152"/>
                  </a:lnTo>
                  <a:lnTo>
                    <a:pt x="144" y="172"/>
                  </a:lnTo>
                  <a:lnTo>
                    <a:pt x="134" y="166"/>
                  </a:lnTo>
                  <a:lnTo>
                    <a:pt x="6" y="164"/>
                  </a:lnTo>
                  <a:lnTo>
                    <a:pt x="6" y="38"/>
                  </a:lnTo>
                  <a:lnTo>
                    <a:pt x="2" y="36"/>
                  </a:lnTo>
                  <a:lnTo>
                    <a:pt x="0" y="24"/>
                  </a:lnTo>
                  <a:lnTo>
                    <a:pt x="6" y="20"/>
                  </a:lnTo>
                  <a:lnTo>
                    <a:pt x="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8" name="Freeform 197"/>
            <p:cNvSpPr>
              <a:spLocks noChangeAspect="1"/>
            </p:cNvSpPr>
            <p:nvPr/>
          </p:nvSpPr>
          <p:spPr bwMode="auto">
            <a:xfrm>
              <a:off x="3997" y="1647"/>
              <a:ext cx="154" cy="137"/>
            </a:xfrm>
            <a:custGeom>
              <a:avLst/>
              <a:gdLst>
                <a:gd name="T0" fmla="*/ 1 w 249"/>
                <a:gd name="T1" fmla="*/ 0 h 222"/>
                <a:gd name="T2" fmla="*/ 1 w 249"/>
                <a:gd name="T3" fmla="*/ 1 h 222"/>
                <a:gd name="T4" fmla="*/ 1 w 249"/>
                <a:gd name="T5" fmla="*/ 1 h 222"/>
                <a:gd name="T6" fmla="*/ 2 w 249"/>
                <a:gd name="T7" fmla="*/ 1 h 222"/>
                <a:gd name="T8" fmla="*/ 2 w 249"/>
                <a:gd name="T9" fmla="*/ 1 h 222"/>
                <a:gd name="T10" fmla="*/ 2 w 249"/>
                <a:gd name="T11" fmla="*/ 1 h 222"/>
                <a:gd name="T12" fmla="*/ 2 w 249"/>
                <a:gd name="T13" fmla="*/ 1 h 222"/>
                <a:gd name="T14" fmla="*/ 2 w 249"/>
                <a:gd name="T15" fmla="*/ 1 h 222"/>
                <a:gd name="T16" fmla="*/ 4 w 249"/>
                <a:gd name="T17" fmla="*/ 1 h 222"/>
                <a:gd name="T18" fmla="*/ 4 w 249"/>
                <a:gd name="T19" fmla="*/ 1 h 222"/>
                <a:gd name="T20" fmla="*/ 4 w 249"/>
                <a:gd name="T21" fmla="*/ 1 h 222"/>
                <a:gd name="T22" fmla="*/ 4 w 249"/>
                <a:gd name="T23" fmla="*/ 1 h 222"/>
                <a:gd name="T24" fmla="*/ 4 w 249"/>
                <a:gd name="T25" fmla="*/ 1 h 222"/>
                <a:gd name="T26" fmla="*/ 4 w 249"/>
                <a:gd name="T27" fmla="*/ 1 h 222"/>
                <a:gd name="T28" fmla="*/ 4 w 249"/>
                <a:gd name="T29" fmla="*/ 1 h 222"/>
                <a:gd name="T30" fmla="*/ 4 w 249"/>
                <a:gd name="T31" fmla="*/ 1 h 222"/>
                <a:gd name="T32" fmla="*/ 6 w 249"/>
                <a:gd name="T33" fmla="*/ 1 h 222"/>
                <a:gd name="T34" fmla="*/ 6 w 249"/>
                <a:gd name="T35" fmla="*/ 1 h 222"/>
                <a:gd name="T36" fmla="*/ 6 w 249"/>
                <a:gd name="T37" fmla="*/ 1 h 222"/>
                <a:gd name="T38" fmla="*/ 6 w 249"/>
                <a:gd name="T39" fmla="*/ 1 h 222"/>
                <a:gd name="T40" fmla="*/ 6 w 249"/>
                <a:gd name="T41" fmla="*/ 1 h 222"/>
                <a:gd name="T42" fmla="*/ 6 w 249"/>
                <a:gd name="T43" fmla="*/ 1 h 222"/>
                <a:gd name="T44" fmla="*/ 6 w 249"/>
                <a:gd name="T45" fmla="*/ 4 h 222"/>
                <a:gd name="T46" fmla="*/ 6 w 249"/>
                <a:gd name="T47" fmla="*/ 4 h 222"/>
                <a:gd name="T48" fmla="*/ 4 w 249"/>
                <a:gd name="T49" fmla="*/ 4 h 222"/>
                <a:gd name="T50" fmla="*/ 2 w 249"/>
                <a:gd name="T51" fmla="*/ 4 h 222"/>
                <a:gd name="T52" fmla="*/ 2 w 249"/>
                <a:gd name="T53" fmla="*/ 4 h 222"/>
                <a:gd name="T54" fmla="*/ 1 w 249"/>
                <a:gd name="T55" fmla="*/ 4 h 222"/>
                <a:gd name="T56" fmla="*/ 1 w 249"/>
                <a:gd name="T57" fmla="*/ 4 h 222"/>
                <a:gd name="T58" fmla="*/ 1 w 249"/>
                <a:gd name="T59" fmla="*/ 4 h 222"/>
                <a:gd name="T60" fmla="*/ 1 w 249"/>
                <a:gd name="T61" fmla="*/ 4 h 222"/>
                <a:gd name="T62" fmla="*/ 1 w 249"/>
                <a:gd name="T63" fmla="*/ 4 h 222"/>
                <a:gd name="T64" fmla="*/ 1 w 249"/>
                <a:gd name="T65" fmla="*/ 4 h 222"/>
                <a:gd name="T66" fmla="*/ 1 w 249"/>
                <a:gd name="T67" fmla="*/ 4 h 222"/>
                <a:gd name="T68" fmla="*/ 1 w 249"/>
                <a:gd name="T69" fmla="*/ 2 h 222"/>
                <a:gd name="T70" fmla="*/ 1 w 249"/>
                <a:gd name="T71" fmla="*/ 2 h 222"/>
                <a:gd name="T72" fmla="*/ 0 w 249"/>
                <a:gd name="T73" fmla="*/ 2 h 222"/>
                <a:gd name="T74" fmla="*/ 1 w 249"/>
                <a:gd name="T75" fmla="*/ 2 h 222"/>
                <a:gd name="T76" fmla="*/ 1 w 249"/>
                <a:gd name="T77" fmla="*/ 1 h 222"/>
                <a:gd name="T78" fmla="*/ 1 w 249"/>
                <a:gd name="T79" fmla="*/ 1 h 222"/>
                <a:gd name="T80" fmla="*/ 1 w 249"/>
                <a:gd name="T81" fmla="*/ 1 h 222"/>
                <a:gd name="T82" fmla="*/ 1 w 249"/>
                <a:gd name="T83" fmla="*/ 1 h 222"/>
                <a:gd name="T84" fmla="*/ 1 w 249"/>
                <a:gd name="T85" fmla="*/ 1 h 222"/>
                <a:gd name="T86" fmla="*/ 1 w 249"/>
                <a:gd name="T87" fmla="*/ 1 h 222"/>
                <a:gd name="T88" fmla="*/ 1 w 249"/>
                <a:gd name="T89" fmla="*/ 0 h 22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9"/>
                <a:gd name="T136" fmla="*/ 0 h 222"/>
                <a:gd name="T137" fmla="*/ 249 w 249"/>
                <a:gd name="T138" fmla="*/ 222 h 22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9" h="222">
                  <a:moveTo>
                    <a:pt x="35" y="0"/>
                  </a:moveTo>
                  <a:lnTo>
                    <a:pt x="51" y="4"/>
                  </a:lnTo>
                  <a:lnTo>
                    <a:pt x="79" y="8"/>
                  </a:lnTo>
                  <a:lnTo>
                    <a:pt x="93" y="16"/>
                  </a:lnTo>
                  <a:lnTo>
                    <a:pt x="99" y="28"/>
                  </a:lnTo>
                  <a:lnTo>
                    <a:pt x="107" y="34"/>
                  </a:lnTo>
                  <a:lnTo>
                    <a:pt x="125" y="34"/>
                  </a:lnTo>
                  <a:lnTo>
                    <a:pt x="137" y="42"/>
                  </a:lnTo>
                  <a:lnTo>
                    <a:pt x="157" y="54"/>
                  </a:lnTo>
                  <a:lnTo>
                    <a:pt x="171" y="40"/>
                  </a:lnTo>
                  <a:lnTo>
                    <a:pt x="173" y="30"/>
                  </a:lnTo>
                  <a:lnTo>
                    <a:pt x="167" y="22"/>
                  </a:lnTo>
                  <a:lnTo>
                    <a:pt x="177" y="12"/>
                  </a:lnTo>
                  <a:lnTo>
                    <a:pt x="191" y="6"/>
                  </a:lnTo>
                  <a:lnTo>
                    <a:pt x="209" y="8"/>
                  </a:lnTo>
                  <a:lnTo>
                    <a:pt x="223" y="16"/>
                  </a:lnTo>
                  <a:lnTo>
                    <a:pt x="237" y="22"/>
                  </a:lnTo>
                  <a:lnTo>
                    <a:pt x="249" y="24"/>
                  </a:lnTo>
                  <a:lnTo>
                    <a:pt x="249" y="44"/>
                  </a:lnTo>
                  <a:lnTo>
                    <a:pt x="243" y="48"/>
                  </a:lnTo>
                  <a:lnTo>
                    <a:pt x="245" y="60"/>
                  </a:lnTo>
                  <a:lnTo>
                    <a:pt x="249" y="62"/>
                  </a:lnTo>
                  <a:lnTo>
                    <a:pt x="249" y="188"/>
                  </a:lnTo>
                  <a:lnTo>
                    <a:pt x="249" y="222"/>
                  </a:lnTo>
                  <a:lnTo>
                    <a:pt x="231" y="222"/>
                  </a:lnTo>
                  <a:lnTo>
                    <a:pt x="97" y="168"/>
                  </a:lnTo>
                  <a:lnTo>
                    <a:pt x="91" y="174"/>
                  </a:lnTo>
                  <a:lnTo>
                    <a:pt x="79" y="180"/>
                  </a:lnTo>
                  <a:lnTo>
                    <a:pt x="69" y="172"/>
                  </a:lnTo>
                  <a:lnTo>
                    <a:pt x="59" y="168"/>
                  </a:lnTo>
                  <a:lnTo>
                    <a:pt x="43" y="164"/>
                  </a:lnTo>
                  <a:lnTo>
                    <a:pt x="37" y="158"/>
                  </a:lnTo>
                  <a:lnTo>
                    <a:pt x="33" y="150"/>
                  </a:lnTo>
                  <a:lnTo>
                    <a:pt x="14" y="148"/>
                  </a:lnTo>
                  <a:lnTo>
                    <a:pt x="8" y="136"/>
                  </a:lnTo>
                  <a:lnTo>
                    <a:pt x="4" y="126"/>
                  </a:lnTo>
                  <a:lnTo>
                    <a:pt x="0" y="116"/>
                  </a:lnTo>
                  <a:lnTo>
                    <a:pt x="8" y="112"/>
                  </a:lnTo>
                  <a:lnTo>
                    <a:pt x="8" y="66"/>
                  </a:lnTo>
                  <a:lnTo>
                    <a:pt x="4" y="48"/>
                  </a:lnTo>
                  <a:lnTo>
                    <a:pt x="12" y="42"/>
                  </a:lnTo>
                  <a:lnTo>
                    <a:pt x="12" y="26"/>
                  </a:lnTo>
                  <a:lnTo>
                    <a:pt x="33" y="12"/>
                  </a:lnTo>
                  <a:lnTo>
                    <a:pt x="35" y="10"/>
                  </a:lnTo>
                  <a:lnTo>
                    <a:pt x="35"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09" name="Freeform 198"/>
            <p:cNvSpPr>
              <a:spLocks noChangeAspect="1"/>
            </p:cNvSpPr>
            <p:nvPr/>
          </p:nvSpPr>
          <p:spPr bwMode="auto">
            <a:xfrm>
              <a:off x="3978" y="1602"/>
              <a:ext cx="41" cy="75"/>
            </a:xfrm>
            <a:custGeom>
              <a:avLst/>
              <a:gdLst>
                <a:gd name="T0" fmla="*/ 1 w 65"/>
                <a:gd name="T1" fmla="*/ 1 h 122"/>
                <a:gd name="T2" fmla="*/ 1 w 65"/>
                <a:gd name="T3" fmla="*/ 0 h 122"/>
                <a:gd name="T4" fmla="*/ 1 w 65"/>
                <a:gd name="T5" fmla="*/ 0 h 122"/>
                <a:gd name="T6" fmla="*/ 1 w 65"/>
                <a:gd name="T7" fmla="*/ 1 h 122"/>
                <a:gd name="T8" fmla="*/ 1 w 65"/>
                <a:gd name="T9" fmla="*/ 1 h 122"/>
                <a:gd name="T10" fmla="*/ 1 w 65"/>
                <a:gd name="T11" fmla="*/ 1 h 122"/>
                <a:gd name="T12" fmla="*/ 2 w 65"/>
                <a:gd name="T13" fmla="*/ 1 h 122"/>
                <a:gd name="T14" fmla="*/ 2 w 65"/>
                <a:gd name="T15" fmla="*/ 1 h 122"/>
                <a:gd name="T16" fmla="*/ 1 w 65"/>
                <a:gd name="T17" fmla="*/ 1 h 122"/>
                <a:gd name="T18" fmla="*/ 1 w 65"/>
                <a:gd name="T19" fmla="*/ 1 h 122"/>
                <a:gd name="T20" fmla="*/ 1 w 65"/>
                <a:gd name="T21" fmla="*/ 1 h 122"/>
                <a:gd name="T22" fmla="*/ 2 w 65"/>
                <a:gd name="T23" fmla="*/ 1 h 122"/>
                <a:gd name="T24" fmla="*/ 2 w 65"/>
                <a:gd name="T25" fmla="*/ 1 h 122"/>
                <a:gd name="T26" fmla="*/ 1 w 65"/>
                <a:gd name="T27" fmla="*/ 1 h 122"/>
                <a:gd name="T28" fmla="*/ 1 w 65"/>
                <a:gd name="T29" fmla="*/ 1 h 122"/>
                <a:gd name="T30" fmla="*/ 1 w 65"/>
                <a:gd name="T31" fmla="*/ 1 h 122"/>
                <a:gd name="T32" fmla="*/ 1 w 65"/>
                <a:gd name="T33" fmla="*/ 1 h 122"/>
                <a:gd name="T34" fmla="*/ 1 w 65"/>
                <a:gd name="T35" fmla="*/ 1 h 122"/>
                <a:gd name="T36" fmla="*/ 2 w 65"/>
                <a:gd name="T37" fmla="*/ 1 h 122"/>
                <a:gd name="T38" fmla="*/ 2 w 65"/>
                <a:gd name="T39" fmla="*/ 1 h 122"/>
                <a:gd name="T40" fmla="*/ 2 w 65"/>
                <a:gd name="T41" fmla="*/ 1 h 122"/>
                <a:gd name="T42" fmla="*/ 1 w 65"/>
                <a:gd name="T43" fmla="*/ 2 h 122"/>
                <a:gd name="T44" fmla="*/ 1 w 65"/>
                <a:gd name="T45" fmla="*/ 2 h 122"/>
                <a:gd name="T46" fmla="*/ 1 w 65"/>
                <a:gd name="T47" fmla="*/ 2 h 122"/>
                <a:gd name="T48" fmla="*/ 1 w 65"/>
                <a:gd name="T49" fmla="*/ 2 h 122"/>
                <a:gd name="T50" fmla="*/ 1 w 65"/>
                <a:gd name="T51" fmla="*/ 2 h 122"/>
                <a:gd name="T52" fmla="*/ 1 w 65"/>
                <a:gd name="T53" fmla="*/ 2 h 122"/>
                <a:gd name="T54" fmla="*/ 1 w 65"/>
                <a:gd name="T55" fmla="*/ 1 h 122"/>
                <a:gd name="T56" fmla="*/ 0 w 65"/>
                <a:gd name="T57" fmla="*/ 1 h 122"/>
                <a:gd name="T58" fmla="*/ 0 w 65"/>
                <a:gd name="T59" fmla="*/ 1 h 122"/>
                <a:gd name="T60" fmla="*/ 1 w 65"/>
                <a:gd name="T61" fmla="*/ 1 h 122"/>
                <a:gd name="T62" fmla="*/ 1 w 65"/>
                <a:gd name="T63" fmla="*/ 1 h 122"/>
                <a:gd name="T64" fmla="*/ 1 w 65"/>
                <a:gd name="T65" fmla="*/ 1 h 12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5"/>
                <a:gd name="T100" fmla="*/ 0 h 122"/>
                <a:gd name="T101" fmla="*/ 65 w 65"/>
                <a:gd name="T102" fmla="*/ 122 h 12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5" h="122">
                  <a:moveTo>
                    <a:pt x="16" y="6"/>
                  </a:moveTo>
                  <a:lnTo>
                    <a:pt x="30" y="0"/>
                  </a:lnTo>
                  <a:lnTo>
                    <a:pt x="38" y="0"/>
                  </a:lnTo>
                  <a:lnTo>
                    <a:pt x="42" y="8"/>
                  </a:lnTo>
                  <a:lnTo>
                    <a:pt x="48" y="10"/>
                  </a:lnTo>
                  <a:lnTo>
                    <a:pt x="54" y="6"/>
                  </a:lnTo>
                  <a:lnTo>
                    <a:pt x="58" y="8"/>
                  </a:lnTo>
                  <a:lnTo>
                    <a:pt x="56" y="14"/>
                  </a:lnTo>
                  <a:lnTo>
                    <a:pt x="50" y="16"/>
                  </a:lnTo>
                  <a:lnTo>
                    <a:pt x="46" y="24"/>
                  </a:lnTo>
                  <a:lnTo>
                    <a:pt x="50" y="28"/>
                  </a:lnTo>
                  <a:lnTo>
                    <a:pt x="58" y="32"/>
                  </a:lnTo>
                  <a:lnTo>
                    <a:pt x="58" y="38"/>
                  </a:lnTo>
                  <a:lnTo>
                    <a:pt x="52" y="44"/>
                  </a:lnTo>
                  <a:lnTo>
                    <a:pt x="46" y="46"/>
                  </a:lnTo>
                  <a:lnTo>
                    <a:pt x="40" y="54"/>
                  </a:lnTo>
                  <a:lnTo>
                    <a:pt x="44" y="64"/>
                  </a:lnTo>
                  <a:lnTo>
                    <a:pt x="54" y="64"/>
                  </a:lnTo>
                  <a:lnTo>
                    <a:pt x="58" y="70"/>
                  </a:lnTo>
                  <a:lnTo>
                    <a:pt x="65" y="74"/>
                  </a:lnTo>
                  <a:lnTo>
                    <a:pt x="65" y="84"/>
                  </a:lnTo>
                  <a:lnTo>
                    <a:pt x="42" y="100"/>
                  </a:lnTo>
                  <a:lnTo>
                    <a:pt x="42" y="116"/>
                  </a:lnTo>
                  <a:lnTo>
                    <a:pt x="34" y="122"/>
                  </a:lnTo>
                  <a:lnTo>
                    <a:pt x="28" y="120"/>
                  </a:lnTo>
                  <a:lnTo>
                    <a:pt x="26" y="108"/>
                  </a:lnTo>
                  <a:lnTo>
                    <a:pt x="24" y="92"/>
                  </a:lnTo>
                  <a:lnTo>
                    <a:pt x="10" y="76"/>
                  </a:lnTo>
                  <a:lnTo>
                    <a:pt x="0" y="64"/>
                  </a:lnTo>
                  <a:lnTo>
                    <a:pt x="0" y="56"/>
                  </a:lnTo>
                  <a:lnTo>
                    <a:pt x="12" y="46"/>
                  </a:lnTo>
                  <a:lnTo>
                    <a:pt x="12" y="10"/>
                  </a:lnTo>
                  <a:lnTo>
                    <a:pt x="16"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0" name="Freeform 199"/>
            <p:cNvSpPr>
              <a:spLocks noChangeAspect="1"/>
            </p:cNvSpPr>
            <p:nvPr/>
          </p:nvSpPr>
          <p:spPr bwMode="auto">
            <a:xfrm>
              <a:off x="3820" y="1605"/>
              <a:ext cx="204" cy="191"/>
            </a:xfrm>
            <a:custGeom>
              <a:avLst/>
              <a:gdLst>
                <a:gd name="T0" fmla="*/ 0 w 331"/>
                <a:gd name="T1" fmla="*/ 4 h 310"/>
                <a:gd name="T2" fmla="*/ 0 w 331"/>
                <a:gd name="T3" fmla="*/ 3 h 310"/>
                <a:gd name="T4" fmla="*/ 1 w 331"/>
                <a:gd name="T5" fmla="*/ 2 h 310"/>
                <a:gd name="T6" fmla="*/ 1 w 331"/>
                <a:gd name="T7" fmla="*/ 2 h 310"/>
                <a:gd name="T8" fmla="*/ 1 w 331"/>
                <a:gd name="T9" fmla="*/ 2 h 310"/>
                <a:gd name="T10" fmla="*/ 1 w 331"/>
                <a:gd name="T11" fmla="*/ 2 h 310"/>
                <a:gd name="T12" fmla="*/ 2 w 331"/>
                <a:gd name="T13" fmla="*/ 1 h 310"/>
                <a:gd name="T14" fmla="*/ 2 w 331"/>
                <a:gd name="T15" fmla="*/ 1 h 310"/>
                <a:gd name="T16" fmla="*/ 2 w 331"/>
                <a:gd name="T17" fmla="*/ 1 h 310"/>
                <a:gd name="T18" fmla="*/ 2 w 331"/>
                <a:gd name="T19" fmla="*/ 1 h 310"/>
                <a:gd name="T20" fmla="*/ 2 w 331"/>
                <a:gd name="T21" fmla="*/ 1 h 310"/>
                <a:gd name="T22" fmla="*/ 2 w 331"/>
                <a:gd name="T23" fmla="*/ 1 h 310"/>
                <a:gd name="T24" fmla="*/ 2 w 331"/>
                <a:gd name="T25" fmla="*/ 1 h 310"/>
                <a:gd name="T26" fmla="*/ 2 w 331"/>
                <a:gd name="T27" fmla="*/ 1 h 310"/>
                <a:gd name="T28" fmla="*/ 4 w 331"/>
                <a:gd name="T29" fmla="*/ 1 h 310"/>
                <a:gd name="T30" fmla="*/ 4 w 331"/>
                <a:gd name="T31" fmla="*/ 1 h 310"/>
                <a:gd name="T32" fmla="*/ 4 w 331"/>
                <a:gd name="T33" fmla="*/ 1 h 310"/>
                <a:gd name="T34" fmla="*/ 4 w 331"/>
                <a:gd name="T35" fmla="*/ 1 h 310"/>
                <a:gd name="T36" fmla="*/ 4 w 331"/>
                <a:gd name="T37" fmla="*/ 1 h 310"/>
                <a:gd name="T38" fmla="*/ 6 w 331"/>
                <a:gd name="T39" fmla="*/ 0 h 310"/>
                <a:gd name="T40" fmla="*/ 6 w 331"/>
                <a:gd name="T41" fmla="*/ 0 h 310"/>
                <a:gd name="T42" fmla="*/ 6 w 331"/>
                <a:gd name="T43" fmla="*/ 0 h 310"/>
                <a:gd name="T44" fmla="*/ 6 w 331"/>
                <a:gd name="T45" fmla="*/ 1 h 310"/>
                <a:gd name="T46" fmla="*/ 6 w 331"/>
                <a:gd name="T47" fmla="*/ 1 h 310"/>
                <a:gd name="T48" fmla="*/ 6 w 331"/>
                <a:gd name="T49" fmla="*/ 1 h 310"/>
                <a:gd name="T50" fmla="*/ 6 w 331"/>
                <a:gd name="T51" fmla="*/ 1 h 310"/>
                <a:gd name="T52" fmla="*/ 6 w 331"/>
                <a:gd name="T53" fmla="*/ 1 h 310"/>
                <a:gd name="T54" fmla="*/ 6 w 331"/>
                <a:gd name="T55" fmla="*/ 2 h 310"/>
                <a:gd name="T56" fmla="*/ 6 w 331"/>
                <a:gd name="T57" fmla="*/ 2 h 310"/>
                <a:gd name="T58" fmla="*/ 6 w 331"/>
                <a:gd name="T59" fmla="*/ 2 h 310"/>
                <a:gd name="T60" fmla="*/ 6 w 331"/>
                <a:gd name="T61" fmla="*/ 4 h 310"/>
                <a:gd name="T62" fmla="*/ 6 w 331"/>
                <a:gd name="T63" fmla="*/ 4 h 310"/>
                <a:gd name="T64" fmla="*/ 6 w 331"/>
                <a:gd name="T65" fmla="*/ 4 h 310"/>
                <a:gd name="T66" fmla="*/ 6 w 331"/>
                <a:gd name="T67" fmla="*/ 4 h 310"/>
                <a:gd name="T68" fmla="*/ 6 w 331"/>
                <a:gd name="T69" fmla="*/ 4 h 310"/>
                <a:gd name="T70" fmla="*/ 7 w 331"/>
                <a:gd name="T71" fmla="*/ 4 h 310"/>
                <a:gd name="T72" fmla="*/ 7 w 331"/>
                <a:gd name="T73" fmla="*/ 4 h 310"/>
                <a:gd name="T74" fmla="*/ 6 w 331"/>
                <a:gd name="T75" fmla="*/ 6 h 310"/>
                <a:gd name="T76" fmla="*/ 4 w 331"/>
                <a:gd name="T77" fmla="*/ 6 h 310"/>
                <a:gd name="T78" fmla="*/ 4 w 331"/>
                <a:gd name="T79" fmla="*/ 6 h 310"/>
                <a:gd name="T80" fmla="*/ 4 w 331"/>
                <a:gd name="T81" fmla="*/ 6 h 310"/>
                <a:gd name="T82" fmla="*/ 4 w 331"/>
                <a:gd name="T83" fmla="*/ 6 h 310"/>
                <a:gd name="T84" fmla="*/ 4 w 331"/>
                <a:gd name="T85" fmla="*/ 6 h 310"/>
                <a:gd name="T86" fmla="*/ 4 w 331"/>
                <a:gd name="T87" fmla="*/ 6 h 310"/>
                <a:gd name="T88" fmla="*/ 0 w 331"/>
                <a:gd name="T89" fmla="*/ 4 h 31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331"/>
                <a:gd name="T136" fmla="*/ 0 h 310"/>
                <a:gd name="T137" fmla="*/ 331 w 331"/>
                <a:gd name="T138" fmla="*/ 310 h 31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331" h="310">
                  <a:moveTo>
                    <a:pt x="0" y="164"/>
                  </a:moveTo>
                  <a:lnTo>
                    <a:pt x="0" y="146"/>
                  </a:lnTo>
                  <a:lnTo>
                    <a:pt x="32" y="126"/>
                  </a:lnTo>
                  <a:lnTo>
                    <a:pt x="54" y="124"/>
                  </a:lnTo>
                  <a:lnTo>
                    <a:pt x="78" y="104"/>
                  </a:lnTo>
                  <a:lnTo>
                    <a:pt x="80" y="96"/>
                  </a:lnTo>
                  <a:lnTo>
                    <a:pt x="96" y="86"/>
                  </a:lnTo>
                  <a:lnTo>
                    <a:pt x="120" y="84"/>
                  </a:lnTo>
                  <a:lnTo>
                    <a:pt x="120" y="76"/>
                  </a:lnTo>
                  <a:lnTo>
                    <a:pt x="112" y="66"/>
                  </a:lnTo>
                  <a:lnTo>
                    <a:pt x="112" y="40"/>
                  </a:lnTo>
                  <a:lnTo>
                    <a:pt x="110" y="34"/>
                  </a:lnTo>
                  <a:lnTo>
                    <a:pt x="126" y="22"/>
                  </a:lnTo>
                  <a:lnTo>
                    <a:pt x="138" y="20"/>
                  </a:lnTo>
                  <a:lnTo>
                    <a:pt x="154" y="10"/>
                  </a:lnTo>
                  <a:lnTo>
                    <a:pt x="180" y="6"/>
                  </a:lnTo>
                  <a:lnTo>
                    <a:pt x="204" y="2"/>
                  </a:lnTo>
                  <a:lnTo>
                    <a:pt x="218" y="4"/>
                  </a:lnTo>
                  <a:lnTo>
                    <a:pt x="226" y="6"/>
                  </a:lnTo>
                  <a:lnTo>
                    <a:pt x="238" y="0"/>
                  </a:lnTo>
                  <a:lnTo>
                    <a:pt x="254" y="0"/>
                  </a:lnTo>
                  <a:lnTo>
                    <a:pt x="262" y="0"/>
                  </a:lnTo>
                  <a:lnTo>
                    <a:pt x="270" y="4"/>
                  </a:lnTo>
                  <a:lnTo>
                    <a:pt x="270" y="40"/>
                  </a:lnTo>
                  <a:lnTo>
                    <a:pt x="258" y="50"/>
                  </a:lnTo>
                  <a:lnTo>
                    <a:pt x="258" y="58"/>
                  </a:lnTo>
                  <a:lnTo>
                    <a:pt x="282" y="86"/>
                  </a:lnTo>
                  <a:lnTo>
                    <a:pt x="286" y="114"/>
                  </a:lnTo>
                  <a:lnTo>
                    <a:pt x="292" y="116"/>
                  </a:lnTo>
                  <a:lnTo>
                    <a:pt x="294" y="132"/>
                  </a:lnTo>
                  <a:lnTo>
                    <a:pt x="296" y="180"/>
                  </a:lnTo>
                  <a:lnTo>
                    <a:pt x="288" y="184"/>
                  </a:lnTo>
                  <a:lnTo>
                    <a:pt x="292" y="194"/>
                  </a:lnTo>
                  <a:lnTo>
                    <a:pt x="302" y="216"/>
                  </a:lnTo>
                  <a:lnTo>
                    <a:pt x="321" y="218"/>
                  </a:lnTo>
                  <a:lnTo>
                    <a:pt x="325" y="226"/>
                  </a:lnTo>
                  <a:lnTo>
                    <a:pt x="331" y="232"/>
                  </a:lnTo>
                  <a:lnTo>
                    <a:pt x="264" y="272"/>
                  </a:lnTo>
                  <a:lnTo>
                    <a:pt x="226" y="304"/>
                  </a:lnTo>
                  <a:lnTo>
                    <a:pt x="206" y="308"/>
                  </a:lnTo>
                  <a:lnTo>
                    <a:pt x="188" y="310"/>
                  </a:lnTo>
                  <a:lnTo>
                    <a:pt x="190" y="294"/>
                  </a:lnTo>
                  <a:lnTo>
                    <a:pt x="170" y="286"/>
                  </a:lnTo>
                  <a:lnTo>
                    <a:pt x="160" y="276"/>
                  </a:lnTo>
                  <a:lnTo>
                    <a:pt x="0" y="16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1" name="Freeform 200"/>
            <p:cNvSpPr>
              <a:spLocks noChangeAspect="1"/>
            </p:cNvSpPr>
            <p:nvPr/>
          </p:nvSpPr>
          <p:spPr bwMode="auto">
            <a:xfrm>
              <a:off x="3778" y="1618"/>
              <a:ext cx="116" cy="89"/>
            </a:xfrm>
            <a:custGeom>
              <a:avLst/>
              <a:gdLst>
                <a:gd name="T0" fmla="*/ 1 w 188"/>
                <a:gd name="T1" fmla="*/ 3 h 144"/>
                <a:gd name="T2" fmla="*/ 0 w 188"/>
                <a:gd name="T3" fmla="*/ 3 h 144"/>
                <a:gd name="T4" fmla="*/ 1 w 188"/>
                <a:gd name="T5" fmla="*/ 2 h 144"/>
                <a:gd name="T6" fmla="*/ 1 w 188"/>
                <a:gd name="T7" fmla="*/ 2 h 144"/>
                <a:gd name="T8" fmla="*/ 1 w 188"/>
                <a:gd name="T9" fmla="*/ 2 h 144"/>
                <a:gd name="T10" fmla="*/ 1 w 188"/>
                <a:gd name="T11" fmla="*/ 2 h 144"/>
                <a:gd name="T12" fmla="*/ 1 w 188"/>
                <a:gd name="T13" fmla="*/ 1 h 144"/>
                <a:gd name="T14" fmla="*/ 1 w 188"/>
                <a:gd name="T15" fmla="*/ 1 h 144"/>
                <a:gd name="T16" fmla="*/ 1 w 188"/>
                <a:gd name="T17" fmla="*/ 1 h 144"/>
                <a:gd name="T18" fmla="*/ 1 w 188"/>
                <a:gd name="T19" fmla="*/ 1 h 144"/>
                <a:gd name="T20" fmla="*/ 2 w 188"/>
                <a:gd name="T21" fmla="*/ 1 h 144"/>
                <a:gd name="T22" fmla="*/ 2 w 188"/>
                <a:gd name="T23" fmla="*/ 1 h 144"/>
                <a:gd name="T24" fmla="*/ 2 w 188"/>
                <a:gd name="T25" fmla="*/ 1 h 144"/>
                <a:gd name="T26" fmla="*/ 2 w 188"/>
                <a:gd name="T27" fmla="*/ 0 h 144"/>
                <a:gd name="T28" fmla="*/ 2 w 188"/>
                <a:gd name="T29" fmla="*/ 0 h 144"/>
                <a:gd name="T30" fmla="*/ 2 w 188"/>
                <a:gd name="T31" fmla="*/ 1 h 144"/>
                <a:gd name="T32" fmla="*/ 2 w 188"/>
                <a:gd name="T33" fmla="*/ 1 h 144"/>
                <a:gd name="T34" fmla="*/ 4 w 188"/>
                <a:gd name="T35" fmla="*/ 1 h 144"/>
                <a:gd name="T36" fmla="*/ 4 w 188"/>
                <a:gd name="T37" fmla="*/ 1 h 144"/>
                <a:gd name="T38" fmla="*/ 4 w 188"/>
                <a:gd name="T39" fmla="*/ 1 h 144"/>
                <a:gd name="T40" fmla="*/ 4 w 188"/>
                <a:gd name="T41" fmla="*/ 1 h 144"/>
                <a:gd name="T42" fmla="*/ 4 w 188"/>
                <a:gd name="T43" fmla="*/ 1 h 144"/>
                <a:gd name="T44" fmla="*/ 4 w 188"/>
                <a:gd name="T45" fmla="*/ 1 h 144"/>
                <a:gd name="T46" fmla="*/ 4 w 188"/>
                <a:gd name="T47" fmla="*/ 1 h 144"/>
                <a:gd name="T48" fmla="*/ 4 w 188"/>
                <a:gd name="T49" fmla="*/ 1 h 144"/>
                <a:gd name="T50" fmla="*/ 4 w 188"/>
                <a:gd name="T51" fmla="*/ 1 h 144"/>
                <a:gd name="T52" fmla="*/ 4 w 188"/>
                <a:gd name="T53" fmla="*/ 1 h 144"/>
                <a:gd name="T54" fmla="*/ 4 w 188"/>
                <a:gd name="T55" fmla="*/ 1 h 144"/>
                <a:gd name="T56" fmla="*/ 2 w 188"/>
                <a:gd name="T57" fmla="*/ 2 h 144"/>
                <a:gd name="T58" fmla="*/ 2 w 188"/>
                <a:gd name="T59" fmla="*/ 2 h 144"/>
                <a:gd name="T60" fmla="*/ 1 w 188"/>
                <a:gd name="T61" fmla="*/ 2 h 144"/>
                <a:gd name="T62" fmla="*/ 1 w 188"/>
                <a:gd name="T63" fmla="*/ 3 h 1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8"/>
                <a:gd name="T97" fmla="*/ 0 h 144"/>
                <a:gd name="T98" fmla="*/ 188 w 188"/>
                <a:gd name="T99" fmla="*/ 144 h 1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8" h="144">
                  <a:moveTo>
                    <a:pt x="68" y="144"/>
                  </a:moveTo>
                  <a:lnTo>
                    <a:pt x="0" y="144"/>
                  </a:lnTo>
                  <a:lnTo>
                    <a:pt x="10" y="138"/>
                  </a:lnTo>
                  <a:lnTo>
                    <a:pt x="28" y="128"/>
                  </a:lnTo>
                  <a:lnTo>
                    <a:pt x="50" y="110"/>
                  </a:lnTo>
                  <a:lnTo>
                    <a:pt x="52" y="104"/>
                  </a:lnTo>
                  <a:lnTo>
                    <a:pt x="52" y="68"/>
                  </a:lnTo>
                  <a:lnTo>
                    <a:pt x="62" y="56"/>
                  </a:lnTo>
                  <a:lnTo>
                    <a:pt x="74" y="44"/>
                  </a:lnTo>
                  <a:lnTo>
                    <a:pt x="88" y="40"/>
                  </a:lnTo>
                  <a:lnTo>
                    <a:pt x="102" y="30"/>
                  </a:lnTo>
                  <a:lnTo>
                    <a:pt x="108" y="14"/>
                  </a:lnTo>
                  <a:lnTo>
                    <a:pt x="112" y="4"/>
                  </a:lnTo>
                  <a:lnTo>
                    <a:pt x="116" y="0"/>
                  </a:lnTo>
                  <a:lnTo>
                    <a:pt x="122" y="0"/>
                  </a:lnTo>
                  <a:lnTo>
                    <a:pt x="126" y="8"/>
                  </a:lnTo>
                  <a:lnTo>
                    <a:pt x="132" y="12"/>
                  </a:lnTo>
                  <a:lnTo>
                    <a:pt x="154" y="10"/>
                  </a:lnTo>
                  <a:lnTo>
                    <a:pt x="164" y="10"/>
                  </a:lnTo>
                  <a:lnTo>
                    <a:pt x="168" y="14"/>
                  </a:lnTo>
                  <a:lnTo>
                    <a:pt x="178" y="14"/>
                  </a:lnTo>
                  <a:lnTo>
                    <a:pt x="180" y="20"/>
                  </a:lnTo>
                  <a:lnTo>
                    <a:pt x="180" y="46"/>
                  </a:lnTo>
                  <a:lnTo>
                    <a:pt x="188" y="56"/>
                  </a:lnTo>
                  <a:lnTo>
                    <a:pt x="188" y="64"/>
                  </a:lnTo>
                  <a:lnTo>
                    <a:pt x="164" y="66"/>
                  </a:lnTo>
                  <a:lnTo>
                    <a:pt x="148" y="76"/>
                  </a:lnTo>
                  <a:lnTo>
                    <a:pt x="146" y="84"/>
                  </a:lnTo>
                  <a:lnTo>
                    <a:pt x="122" y="104"/>
                  </a:lnTo>
                  <a:lnTo>
                    <a:pt x="100" y="106"/>
                  </a:lnTo>
                  <a:lnTo>
                    <a:pt x="68" y="126"/>
                  </a:lnTo>
                  <a:lnTo>
                    <a:pt x="68" y="14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2" name="Freeform 201"/>
            <p:cNvSpPr>
              <a:spLocks noChangeAspect="1"/>
            </p:cNvSpPr>
            <p:nvPr/>
          </p:nvSpPr>
          <p:spPr bwMode="auto">
            <a:xfrm>
              <a:off x="3739" y="1707"/>
              <a:ext cx="81" cy="64"/>
            </a:xfrm>
            <a:custGeom>
              <a:avLst/>
              <a:gdLst>
                <a:gd name="T0" fmla="*/ 0 w 132"/>
                <a:gd name="T1" fmla="*/ 2 h 106"/>
                <a:gd name="T2" fmla="*/ 1 w 132"/>
                <a:gd name="T3" fmla="*/ 2 h 106"/>
                <a:gd name="T4" fmla="*/ 1 w 132"/>
                <a:gd name="T5" fmla="*/ 1 h 106"/>
                <a:gd name="T6" fmla="*/ 1 w 132"/>
                <a:gd name="T7" fmla="*/ 1 h 106"/>
                <a:gd name="T8" fmla="*/ 1 w 132"/>
                <a:gd name="T9" fmla="*/ 1 h 106"/>
                <a:gd name="T10" fmla="*/ 1 w 132"/>
                <a:gd name="T11" fmla="*/ 1 h 106"/>
                <a:gd name="T12" fmla="*/ 1 w 132"/>
                <a:gd name="T13" fmla="*/ 1 h 106"/>
                <a:gd name="T14" fmla="*/ 1 w 132"/>
                <a:gd name="T15" fmla="*/ 1 h 106"/>
                <a:gd name="T16" fmla="*/ 1 w 132"/>
                <a:gd name="T17" fmla="*/ 1 h 106"/>
                <a:gd name="T18" fmla="*/ 1 w 132"/>
                <a:gd name="T19" fmla="*/ 0 h 106"/>
                <a:gd name="T20" fmla="*/ 2 w 132"/>
                <a:gd name="T21" fmla="*/ 0 h 106"/>
                <a:gd name="T22" fmla="*/ 2 w 132"/>
                <a:gd name="T23" fmla="*/ 1 h 106"/>
                <a:gd name="T24" fmla="*/ 1 w 132"/>
                <a:gd name="T25" fmla="*/ 1 h 106"/>
                <a:gd name="T26" fmla="*/ 1 w 132"/>
                <a:gd name="T27" fmla="*/ 1 h 106"/>
                <a:gd name="T28" fmla="*/ 1 w 132"/>
                <a:gd name="T29" fmla="*/ 1 h 106"/>
                <a:gd name="T30" fmla="*/ 1 w 132"/>
                <a:gd name="T31" fmla="*/ 1 h 106"/>
                <a:gd name="T32" fmla="*/ 1 w 132"/>
                <a:gd name="T33" fmla="*/ 1 h 106"/>
                <a:gd name="T34" fmla="*/ 1 w 132"/>
                <a:gd name="T35" fmla="*/ 2 h 106"/>
                <a:gd name="T36" fmla="*/ 0 w 132"/>
                <a:gd name="T37" fmla="*/ 2 h 10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2"/>
                <a:gd name="T58" fmla="*/ 0 h 106"/>
                <a:gd name="T59" fmla="*/ 132 w 132"/>
                <a:gd name="T60" fmla="*/ 106 h 10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2" h="106">
                  <a:moveTo>
                    <a:pt x="0" y="106"/>
                  </a:moveTo>
                  <a:lnTo>
                    <a:pt x="4" y="94"/>
                  </a:lnTo>
                  <a:lnTo>
                    <a:pt x="14" y="78"/>
                  </a:lnTo>
                  <a:lnTo>
                    <a:pt x="20" y="62"/>
                  </a:lnTo>
                  <a:lnTo>
                    <a:pt x="30" y="54"/>
                  </a:lnTo>
                  <a:lnTo>
                    <a:pt x="36" y="38"/>
                  </a:lnTo>
                  <a:lnTo>
                    <a:pt x="46" y="24"/>
                  </a:lnTo>
                  <a:lnTo>
                    <a:pt x="52" y="18"/>
                  </a:lnTo>
                  <a:lnTo>
                    <a:pt x="60" y="8"/>
                  </a:lnTo>
                  <a:lnTo>
                    <a:pt x="64" y="0"/>
                  </a:lnTo>
                  <a:lnTo>
                    <a:pt x="132" y="0"/>
                  </a:lnTo>
                  <a:lnTo>
                    <a:pt x="132" y="28"/>
                  </a:lnTo>
                  <a:lnTo>
                    <a:pt x="82" y="28"/>
                  </a:lnTo>
                  <a:lnTo>
                    <a:pt x="82" y="70"/>
                  </a:lnTo>
                  <a:lnTo>
                    <a:pt x="72" y="70"/>
                  </a:lnTo>
                  <a:lnTo>
                    <a:pt x="64" y="74"/>
                  </a:lnTo>
                  <a:lnTo>
                    <a:pt x="64" y="82"/>
                  </a:lnTo>
                  <a:lnTo>
                    <a:pt x="64" y="106"/>
                  </a:lnTo>
                  <a:lnTo>
                    <a:pt x="0" y="10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3" name="Freeform 202"/>
            <p:cNvSpPr>
              <a:spLocks noChangeAspect="1"/>
            </p:cNvSpPr>
            <p:nvPr/>
          </p:nvSpPr>
          <p:spPr bwMode="auto">
            <a:xfrm>
              <a:off x="3743" y="1858"/>
              <a:ext cx="31" cy="16"/>
            </a:xfrm>
            <a:custGeom>
              <a:avLst/>
              <a:gdLst>
                <a:gd name="T0" fmla="*/ 0 w 48"/>
                <a:gd name="T1" fmla="*/ 1 h 28"/>
                <a:gd name="T2" fmla="*/ 1 w 48"/>
                <a:gd name="T3" fmla="*/ 1 h 28"/>
                <a:gd name="T4" fmla="*/ 1 w 48"/>
                <a:gd name="T5" fmla="*/ 0 h 28"/>
                <a:gd name="T6" fmla="*/ 1 w 48"/>
                <a:gd name="T7" fmla="*/ 0 h 28"/>
                <a:gd name="T8" fmla="*/ 1 w 48"/>
                <a:gd name="T9" fmla="*/ 1 h 28"/>
                <a:gd name="T10" fmla="*/ 1 w 48"/>
                <a:gd name="T11" fmla="*/ 1 h 28"/>
                <a:gd name="T12" fmla="*/ 1 w 48"/>
                <a:gd name="T13" fmla="*/ 1 h 28"/>
                <a:gd name="T14" fmla="*/ 1 w 48"/>
                <a:gd name="T15" fmla="*/ 1 h 28"/>
                <a:gd name="T16" fmla="*/ 1 w 48"/>
                <a:gd name="T17" fmla="*/ 1 h 28"/>
                <a:gd name="T18" fmla="*/ 1 w 48"/>
                <a:gd name="T19" fmla="*/ 1 h 28"/>
                <a:gd name="T20" fmla="*/ 1 w 48"/>
                <a:gd name="T21" fmla="*/ 1 h 28"/>
                <a:gd name="T22" fmla="*/ 0 w 48"/>
                <a:gd name="T23" fmla="*/ 1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
                <a:gd name="T37" fmla="*/ 0 h 28"/>
                <a:gd name="T38" fmla="*/ 48 w 48"/>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 h="28">
                  <a:moveTo>
                    <a:pt x="0" y="6"/>
                  </a:moveTo>
                  <a:lnTo>
                    <a:pt x="18" y="4"/>
                  </a:lnTo>
                  <a:lnTo>
                    <a:pt x="22" y="0"/>
                  </a:lnTo>
                  <a:lnTo>
                    <a:pt x="48" y="0"/>
                  </a:lnTo>
                  <a:lnTo>
                    <a:pt x="44" y="10"/>
                  </a:lnTo>
                  <a:lnTo>
                    <a:pt x="42" y="16"/>
                  </a:lnTo>
                  <a:lnTo>
                    <a:pt x="30" y="20"/>
                  </a:lnTo>
                  <a:lnTo>
                    <a:pt x="22" y="28"/>
                  </a:lnTo>
                  <a:lnTo>
                    <a:pt x="16" y="22"/>
                  </a:lnTo>
                  <a:lnTo>
                    <a:pt x="8" y="14"/>
                  </a:lnTo>
                  <a:lnTo>
                    <a:pt x="6" y="12"/>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4" name="Freeform 203"/>
            <p:cNvSpPr>
              <a:spLocks noChangeAspect="1"/>
            </p:cNvSpPr>
            <p:nvPr/>
          </p:nvSpPr>
          <p:spPr bwMode="auto">
            <a:xfrm>
              <a:off x="3777" y="1885"/>
              <a:ext cx="28" cy="29"/>
            </a:xfrm>
            <a:custGeom>
              <a:avLst/>
              <a:gdLst>
                <a:gd name="T0" fmla="*/ 0 w 44"/>
                <a:gd name="T1" fmla="*/ 1 h 48"/>
                <a:gd name="T2" fmla="*/ 1 w 44"/>
                <a:gd name="T3" fmla="*/ 1 h 48"/>
                <a:gd name="T4" fmla="*/ 1 w 44"/>
                <a:gd name="T5" fmla="*/ 1 h 48"/>
                <a:gd name="T6" fmla="*/ 1 w 44"/>
                <a:gd name="T7" fmla="*/ 0 h 48"/>
                <a:gd name="T8" fmla="*/ 1 w 44"/>
                <a:gd name="T9" fmla="*/ 1 h 48"/>
                <a:gd name="T10" fmla="*/ 1 w 44"/>
                <a:gd name="T11" fmla="*/ 1 h 48"/>
                <a:gd name="T12" fmla="*/ 1 w 44"/>
                <a:gd name="T13" fmla="*/ 1 h 48"/>
                <a:gd name="T14" fmla="*/ 1 w 44"/>
                <a:gd name="T15" fmla="*/ 1 h 48"/>
                <a:gd name="T16" fmla="*/ 1 w 44"/>
                <a:gd name="T17" fmla="*/ 1 h 48"/>
                <a:gd name="T18" fmla="*/ 1 w 44"/>
                <a:gd name="T19" fmla="*/ 1 h 48"/>
                <a:gd name="T20" fmla="*/ 1 w 44"/>
                <a:gd name="T21" fmla="*/ 1 h 48"/>
                <a:gd name="T22" fmla="*/ 1 w 44"/>
                <a:gd name="T23" fmla="*/ 1 h 48"/>
                <a:gd name="T24" fmla="*/ 0 w 44"/>
                <a:gd name="T25" fmla="*/ 1 h 48"/>
                <a:gd name="T26" fmla="*/ 0 w 44"/>
                <a:gd name="T27" fmla="*/ 1 h 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4"/>
                <a:gd name="T43" fmla="*/ 0 h 48"/>
                <a:gd name="T44" fmla="*/ 44 w 44"/>
                <a:gd name="T45" fmla="*/ 48 h 4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4" h="48">
                  <a:moveTo>
                    <a:pt x="0" y="16"/>
                  </a:moveTo>
                  <a:lnTo>
                    <a:pt x="8" y="8"/>
                  </a:lnTo>
                  <a:lnTo>
                    <a:pt x="16" y="2"/>
                  </a:lnTo>
                  <a:lnTo>
                    <a:pt x="30" y="0"/>
                  </a:lnTo>
                  <a:lnTo>
                    <a:pt x="38" y="8"/>
                  </a:lnTo>
                  <a:lnTo>
                    <a:pt x="44" y="16"/>
                  </a:lnTo>
                  <a:lnTo>
                    <a:pt x="42" y="24"/>
                  </a:lnTo>
                  <a:lnTo>
                    <a:pt x="40" y="32"/>
                  </a:lnTo>
                  <a:lnTo>
                    <a:pt x="34" y="40"/>
                  </a:lnTo>
                  <a:lnTo>
                    <a:pt x="24" y="48"/>
                  </a:lnTo>
                  <a:lnTo>
                    <a:pt x="16" y="44"/>
                  </a:lnTo>
                  <a:lnTo>
                    <a:pt x="4" y="32"/>
                  </a:lnTo>
                  <a:lnTo>
                    <a:pt x="0" y="24"/>
                  </a:lnTo>
                  <a:lnTo>
                    <a:pt x="0" y="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5" name="Freeform 204"/>
            <p:cNvSpPr>
              <a:spLocks noChangeAspect="1"/>
            </p:cNvSpPr>
            <p:nvPr/>
          </p:nvSpPr>
          <p:spPr bwMode="auto">
            <a:xfrm>
              <a:off x="3739" y="1707"/>
              <a:ext cx="121" cy="131"/>
            </a:xfrm>
            <a:custGeom>
              <a:avLst/>
              <a:gdLst>
                <a:gd name="T0" fmla="*/ 0 w 198"/>
                <a:gd name="T1" fmla="*/ 2 h 214"/>
                <a:gd name="T2" fmla="*/ 1 w 198"/>
                <a:gd name="T3" fmla="*/ 2 h 214"/>
                <a:gd name="T4" fmla="*/ 1 w 198"/>
                <a:gd name="T5" fmla="*/ 1 h 214"/>
                <a:gd name="T6" fmla="*/ 1 w 198"/>
                <a:gd name="T7" fmla="*/ 1 h 214"/>
                <a:gd name="T8" fmla="*/ 1 w 198"/>
                <a:gd name="T9" fmla="*/ 1 h 214"/>
                <a:gd name="T10" fmla="*/ 1 w 198"/>
                <a:gd name="T11" fmla="*/ 1 h 214"/>
                <a:gd name="T12" fmla="*/ 1 w 198"/>
                <a:gd name="T13" fmla="*/ 1 h 214"/>
                <a:gd name="T14" fmla="*/ 1 w 198"/>
                <a:gd name="T15" fmla="*/ 1 h 214"/>
                <a:gd name="T16" fmla="*/ 2 w 198"/>
                <a:gd name="T17" fmla="*/ 1 h 214"/>
                <a:gd name="T18" fmla="*/ 2 w 198"/>
                <a:gd name="T19" fmla="*/ 0 h 214"/>
                <a:gd name="T20" fmla="*/ 4 w 198"/>
                <a:gd name="T21" fmla="*/ 1 h 214"/>
                <a:gd name="T22" fmla="*/ 4 w 198"/>
                <a:gd name="T23" fmla="*/ 1 h 214"/>
                <a:gd name="T24" fmla="*/ 4 w 198"/>
                <a:gd name="T25" fmla="*/ 4 h 214"/>
                <a:gd name="T26" fmla="*/ 4 w 198"/>
                <a:gd name="T27" fmla="*/ 4 h 214"/>
                <a:gd name="T28" fmla="*/ 4 w 198"/>
                <a:gd name="T29" fmla="*/ 4 h 214"/>
                <a:gd name="T30" fmla="*/ 1 w 198"/>
                <a:gd name="T31" fmla="*/ 4 h 214"/>
                <a:gd name="T32" fmla="*/ 1 w 198"/>
                <a:gd name="T33" fmla="*/ 4 h 214"/>
                <a:gd name="T34" fmla="*/ 1 w 198"/>
                <a:gd name="T35" fmla="*/ 4 h 214"/>
                <a:gd name="T36" fmla="*/ 1 w 198"/>
                <a:gd name="T37" fmla="*/ 4 h 214"/>
                <a:gd name="T38" fmla="*/ 1 w 198"/>
                <a:gd name="T39" fmla="*/ 4 h 214"/>
                <a:gd name="T40" fmla="*/ 1 w 198"/>
                <a:gd name="T41" fmla="*/ 4 h 214"/>
                <a:gd name="T42" fmla="*/ 1 w 198"/>
                <a:gd name="T43" fmla="*/ 4 h 214"/>
                <a:gd name="T44" fmla="*/ 1 w 198"/>
                <a:gd name="T45" fmla="*/ 4 h 214"/>
                <a:gd name="T46" fmla="*/ 1 w 198"/>
                <a:gd name="T47" fmla="*/ 4 h 214"/>
                <a:gd name="T48" fmla="*/ 1 w 198"/>
                <a:gd name="T49" fmla="*/ 3 h 214"/>
                <a:gd name="T50" fmla="*/ 1 w 198"/>
                <a:gd name="T51" fmla="*/ 2 h 214"/>
                <a:gd name="T52" fmla="*/ 1 w 198"/>
                <a:gd name="T53" fmla="*/ 2 h 214"/>
                <a:gd name="T54" fmla="*/ 1 w 198"/>
                <a:gd name="T55" fmla="*/ 2 h 214"/>
                <a:gd name="T56" fmla="*/ 1 w 198"/>
                <a:gd name="T57" fmla="*/ 2 h 214"/>
                <a:gd name="T58" fmla="*/ 1 w 198"/>
                <a:gd name="T59" fmla="*/ 2 h 214"/>
                <a:gd name="T60" fmla="*/ 0 w 198"/>
                <a:gd name="T61" fmla="*/ 2 h 214"/>
                <a:gd name="T62" fmla="*/ 0 w 198"/>
                <a:gd name="T63" fmla="*/ 2 h 2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8"/>
                <a:gd name="T97" fmla="*/ 0 h 214"/>
                <a:gd name="T98" fmla="*/ 198 w 198"/>
                <a:gd name="T99" fmla="*/ 214 h 21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8" h="214">
                  <a:moveTo>
                    <a:pt x="0" y="106"/>
                  </a:moveTo>
                  <a:lnTo>
                    <a:pt x="64" y="106"/>
                  </a:lnTo>
                  <a:lnTo>
                    <a:pt x="64" y="82"/>
                  </a:lnTo>
                  <a:lnTo>
                    <a:pt x="64" y="74"/>
                  </a:lnTo>
                  <a:lnTo>
                    <a:pt x="68" y="72"/>
                  </a:lnTo>
                  <a:lnTo>
                    <a:pt x="72" y="70"/>
                  </a:lnTo>
                  <a:lnTo>
                    <a:pt x="82" y="70"/>
                  </a:lnTo>
                  <a:lnTo>
                    <a:pt x="82" y="28"/>
                  </a:lnTo>
                  <a:lnTo>
                    <a:pt x="132" y="28"/>
                  </a:lnTo>
                  <a:lnTo>
                    <a:pt x="132" y="0"/>
                  </a:lnTo>
                  <a:lnTo>
                    <a:pt x="198" y="48"/>
                  </a:lnTo>
                  <a:lnTo>
                    <a:pt x="168" y="48"/>
                  </a:lnTo>
                  <a:lnTo>
                    <a:pt x="180" y="184"/>
                  </a:lnTo>
                  <a:lnTo>
                    <a:pt x="186" y="192"/>
                  </a:lnTo>
                  <a:lnTo>
                    <a:pt x="184" y="202"/>
                  </a:lnTo>
                  <a:lnTo>
                    <a:pt x="84" y="200"/>
                  </a:lnTo>
                  <a:lnTo>
                    <a:pt x="78" y="214"/>
                  </a:lnTo>
                  <a:lnTo>
                    <a:pt x="68" y="206"/>
                  </a:lnTo>
                  <a:lnTo>
                    <a:pt x="60" y="194"/>
                  </a:lnTo>
                  <a:lnTo>
                    <a:pt x="52" y="188"/>
                  </a:lnTo>
                  <a:lnTo>
                    <a:pt x="40" y="182"/>
                  </a:lnTo>
                  <a:lnTo>
                    <a:pt x="26" y="182"/>
                  </a:lnTo>
                  <a:lnTo>
                    <a:pt x="12" y="184"/>
                  </a:lnTo>
                  <a:lnTo>
                    <a:pt x="12" y="172"/>
                  </a:lnTo>
                  <a:lnTo>
                    <a:pt x="18" y="152"/>
                  </a:lnTo>
                  <a:lnTo>
                    <a:pt x="12" y="144"/>
                  </a:lnTo>
                  <a:lnTo>
                    <a:pt x="8" y="138"/>
                  </a:lnTo>
                  <a:lnTo>
                    <a:pt x="12" y="130"/>
                  </a:lnTo>
                  <a:lnTo>
                    <a:pt x="12" y="122"/>
                  </a:lnTo>
                  <a:lnTo>
                    <a:pt x="8" y="116"/>
                  </a:lnTo>
                  <a:lnTo>
                    <a:pt x="0" y="112"/>
                  </a:lnTo>
                  <a:lnTo>
                    <a:pt x="0" y="10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6" name="Freeform 205"/>
            <p:cNvSpPr>
              <a:spLocks noChangeAspect="1"/>
            </p:cNvSpPr>
            <p:nvPr/>
          </p:nvSpPr>
          <p:spPr bwMode="auto">
            <a:xfrm>
              <a:off x="3757" y="1858"/>
              <a:ext cx="72" cy="53"/>
            </a:xfrm>
            <a:custGeom>
              <a:avLst/>
              <a:gdLst>
                <a:gd name="T0" fmla="*/ 1 w 116"/>
                <a:gd name="T1" fmla="*/ 1 h 88"/>
                <a:gd name="T2" fmla="*/ 1 w 116"/>
                <a:gd name="T3" fmla="*/ 1 h 88"/>
                <a:gd name="T4" fmla="*/ 1 w 116"/>
                <a:gd name="T5" fmla="*/ 1 h 88"/>
                <a:gd name="T6" fmla="*/ 1 w 116"/>
                <a:gd name="T7" fmla="*/ 1 h 88"/>
                <a:gd name="T8" fmla="*/ 2 w 116"/>
                <a:gd name="T9" fmla="*/ 1 h 88"/>
                <a:gd name="T10" fmla="*/ 2 w 116"/>
                <a:gd name="T11" fmla="*/ 1 h 88"/>
                <a:gd name="T12" fmla="*/ 2 w 116"/>
                <a:gd name="T13" fmla="*/ 1 h 88"/>
                <a:gd name="T14" fmla="*/ 2 w 116"/>
                <a:gd name="T15" fmla="*/ 1 h 88"/>
                <a:gd name="T16" fmla="*/ 2 w 116"/>
                <a:gd name="T17" fmla="*/ 1 h 88"/>
                <a:gd name="T18" fmla="*/ 2 w 116"/>
                <a:gd name="T19" fmla="*/ 1 h 88"/>
                <a:gd name="T20" fmla="*/ 2 w 116"/>
                <a:gd name="T21" fmla="*/ 1 h 88"/>
                <a:gd name="T22" fmla="*/ 2 w 116"/>
                <a:gd name="T23" fmla="*/ 1 h 88"/>
                <a:gd name="T24" fmla="*/ 2 w 116"/>
                <a:gd name="T25" fmla="*/ 1 h 88"/>
                <a:gd name="T26" fmla="*/ 2 w 116"/>
                <a:gd name="T27" fmla="*/ 1 h 88"/>
                <a:gd name="T28" fmla="*/ 2 w 116"/>
                <a:gd name="T29" fmla="*/ 1 h 88"/>
                <a:gd name="T30" fmla="*/ 2 w 116"/>
                <a:gd name="T31" fmla="*/ 1 h 88"/>
                <a:gd name="T32" fmla="*/ 2 w 116"/>
                <a:gd name="T33" fmla="*/ 1 h 88"/>
                <a:gd name="T34" fmla="*/ 2 w 116"/>
                <a:gd name="T35" fmla="*/ 1 h 88"/>
                <a:gd name="T36" fmla="*/ 2 w 116"/>
                <a:gd name="T37" fmla="*/ 1 h 88"/>
                <a:gd name="T38" fmla="*/ 1 w 116"/>
                <a:gd name="T39" fmla="*/ 1 h 88"/>
                <a:gd name="T40" fmla="*/ 1 w 116"/>
                <a:gd name="T41" fmla="*/ 1 h 88"/>
                <a:gd name="T42" fmla="*/ 1 w 116"/>
                <a:gd name="T43" fmla="*/ 1 h 88"/>
                <a:gd name="T44" fmla="*/ 1 w 116"/>
                <a:gd name="T45" fmla="*/ 1 h 88"/>
                <a:gd name="T46" fmla="*/ 1 w 116"/>
                <a:gd name="T47" fmla="*/ 1 h 88"/>
                <a:gd name="T48" fmla="*/ 1 w 116"/>
                <a:gd name="T49" fmla="*/ 1 h 88"/>
                <a:gd name="T50" fmla="*/ 1 w 116"/>
                <a:gd name="T51" fmla="*/ 1 h 88"/>
                <a:gd name="T52" fmla="*/ 1 w 116"/>
                <a:gd name="T53" fmla="*/ 1 h 88"/>
                <a:gd name="T54" fmla="*/ 1 w 116"/>
                <a:gd name="T55" fmla="*/ 1 h 88"/>
                <a:gd name="T56" fmla="*/ 1 w 116"/>
                <a:gd name="T57" fmla="*/ 1 h 88"/>
                <a:gd name="T58" fmla="*/ 1 w 116"/>
                <a:gd name="T59" fmla="*/ 1 h 88"/>
                <a:gd name="T60" fmla="*/ 0 w 116"/>
                <a:gd name="T61" fmla="*/ 1 h 88"/>
                <a:gd name="T62" fmla="*/ 1 w 116"/>
                <a:gd name="T63" fmla="*/ 1 h 88"/>
                <a:gd name="T64" fmla="*/ 1 w 116"/>
                <a:gd name="T65" fmla="*/ 1 h 88"/>
                <a:gd name="T66" fmla="*/ 1 w 116"/>
                <a:gd name="T67" fmla="*/ 1 h 88"/>
                <a:gd name="T68" fmla="*/ 1 w 116"/>
                <a:gd name="T69" fmla="*/ 0 h 88"/>
                <a:gd name="T70" fmla="*/ 1 w 116"/>
                <a:gd name="T71" fmla="*/ 0 h 88"/>
                <a:gd name="T72" fmla="*/ 1 w 116"/>
                <a:gd name="T73" fmla="*/ 1 h 88"/>
                <a:gd name="T74" fmla="*/ 1 w 116"/>
                <a:gd name="T75" fmla="*/ 1 h 88"/>
                <a:gd name="T76" fmla="*/ 1 w 116"/>
                <a:gd name="T77" fmla="*/ 1 h 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6"/>
                <a:gd name="T118" fmla="*/ 0 h 88"/>
                <a:gd name="T119" fmla="*/ 116 w 116"/>
                <a:gd name="T120" fmla="*/ 88 h 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6" h="88">
                  <a:moveTo>
                    <a:pt x="60" y="6"/>
                  </a:moveTo>
                  <a:lnTo>
                    <a:pt x="60" y="8"/>
                  </a:lnTo>
                  <a:lnTo>
                    <a:pt x="72" y="12"/>
                  </a:lnTo>
                  <a:lnTo>
                    <a:pt x="84" y="8"/>
                  </a:lnTo>
                  <a:lnTo>
                    <a:pt x="98" y="6"/>
                  </a:lnTo>
                  <a:lnTo>
                    <a:pt x="100" y="14"/>
                  </a:lnTo>
                  <a:lnTo>
                    <a:pt x="106" y="24"/>
                  </a:lnTo>
                  <a:lnTo>
                    <a:pt x="112" y="38"/>
                  </a:lnTo>
                  <a:lnTo>
                    <a:pt x="110" y="46"/>
                  </a:lnTo>
                  <a:lnTo>
                    <a:pt x="112" y="50"/>
                  </a:lnTo>
                  <a:lnTo>
                    <a:pt x="114" y="54"/>
                  </a:lnTo>
                  <a:lnTo>
                    <a:pt x="116" y="68"/>
                  </a:lnTo>
                  <a:lnTo>
                    <a:pt x="110" y="70"/>
                  </a:lnTo>
                  <a:lnTo>
                    <a:pt x="112" y="80"/>
                  </a:lnTo>
                  <a:lnTo>
                    <a:pt x="106" y="84"/>
                  </a:lnTo>
                  <a:lnTo>
                    <a:pt x="100" y="82"/>
                  </a:lnTo>
                  <a:lnTo>
                    <a:pt x="96" y="88"/>
                  </a:lnTo>
                  <a:lnTo>
                    <a:pt x="90" y="86"/>
                  </a:lnTo>
                  <a:lnTo>
                    <a:pt x="88" y="72"/>
                  </a:lnTo>
                  <a:lnTo>
                    <a:pt x="82" y="70"/>
                  </a:lnTo>
                  <a:lnTo>
                    <a:pt x="74" y="68"/>
                  </a:lnTo>
                  <a:lnTo>
                    <a:pt x="76" y="60"/>
                  </a:lnTo>
                  <a:lnTo>
                    <a:pt x="70" y="52"/>
                  </a:lnTo>
                  <a:lnTo>
                    <a:pt x="62" y="44"/>
                  </a:lnTo>
                  <a:lnTo>
                    <a:pt x="48" y="46"/>
                  </a:lnTo>
                  <a:lnTo>
                    <a:pt x="40" y="52"/>
                  </a:lnTo>
                  <a:lnTo>
                    <a:pt x="32" y="60"/>
                  </a:lnTo>
                  <a:lnTo>
                    <a:pt x="24" y="50"/>
                  </a:lnTo>
                  <a:lnTo>
                    <a:pt x="14" y="40"/>
                  </a:lnTo>
                  <a:lnTo>
                    <a:pt x="6" y="38"/>
                  </a:lnTo>
                  <a:lnTo>
                    <a:pt x="0" y="28"/>
                  </a:lnTo>
                  <a:lnTo>
                    <a:pt x="8" y="20"/>
                  </a:lnTo>
                  <a:lnTo>
                    <a:pt x="20" y="16"/>
                  </a:lnTo>
                  <a:lnTo>
                    <a:pt x="22" y="10"/>
                  </a:lnTo>
                  <a:lnTo>
                    <a:pt x="26" y="0"/>
                  </a:lnTo>
                  <a:lnTo>
                    <a:pt x="32" y="0"/>
                  </a:lnTo>
                  <a:lnTo>
                    <a:pt x="38" y="4"/>
                  </a:lnTo>
                  <a:lnTo>
                    <a:pt x="50" y="4"/>
                  </a:lnTo>
                  <a:lnTo>
                    <a:pt x="6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7" name="Freeform 206"/>
            <p:cNvSpPr>
              <a:spLocks noChangeAspect="1"/>
            </p:cNvSpPr>
            <p:nvPr/>
          </p:nvSpPr>
          <p:spPr bwMode="auto">
            <a:xfrm>
              <a:off x="3791" y="1900"/>
              <a:ext cx="42" cy="40"/>
            </a:xfrm>
            <a:custGeom>
              <a:avLst/>
              <a:gdLst>
                <a:gd name="T0" fmla="*/ 1 w 66"/>
                <a:gd name="T1" fmla="*/ 1 h 66"/>
                <a:gd name="T2" fmla="*/ 1 w 66"/>
                <a:gd name="T3" fmla="*/ 1 h 66"/>
                <a:gd name="T4" fmla="*/ 1 w 66"/>
                <a:gd name="T5" fmla="*/ 1 h 66"/>
                <a:gd name="T6" fmla="*/ 2 w 66"/>
                <a:gd name="T7" fmla="*/ 1 h 66"/>
                <a:gd name="T8" fmla="*/ 2 w 66"/>
                <a:gd name="T9" fmla="*/ 1 h 66"/>
                <a:gd name="T10" fmla="*/ 2 w 66"/>
                <a:gd name="T11" fmla="*/ 1 h 66"/>
                <a:gd name="T12" fmla="*/ 2 w 66"/>
                <a:gd name="T13" fmla="*/ 1 h 66"/>
                <a:gd name="T14" fmla="*/ 2 w 66"/>
                <a:gd name="T15" fmla="*/ 1 h 66"/>
                <a:gd name="T16" fmla="*/ 1 w 66"/>
                <a:gd name="T17" fmla="*/ 1 h 66"/>
                <a:gd name="T18" fmla="*/ 1 w 66"/>
                <a:gd name="T19" fmla="*/ 1 h 66"/>
                <a:gd name="T20" fmla="*/ 1 w 66"/>
                <a:gd name="T21" fmla="*/ 1 h 66"/>
                <a:gd name="T22" fmla="*/ 1 w 66"/>
                <a:gd name="T23" fmla="*/ 1 h 66"/>
                <a:gd name="T24" fmla="*/ 1 w 66"/>
                <a:gd name="T25" fmla="*/ 1 h 66"/>
                <a:gd name="T26" fmla="*/ 0 w 66"/>
                <a:gd name="T27" fmla="*/ 1 h 66"/>
                <a:gd name="T28" fmla="*/ 1 w 66"/>
                <a:gd name="T29" fmla="*/ 1 h 66"/>
                <a:gd name="T30" fmla="*/ 1 w 66"/>
                <a:gd name="T31" fmla="*/ 0 h 66"/>
                <a:gd name="T32" fmla="*/ 1 w 66"/>
                <a:gd name="T33" fmla="*/ 0 h 66"/>
                <a:gd name="T34" fmla="*/ 1 w 66"/>
                <a:gd name="T35" fmla="*/ 1 h 66"/>
                <a:gd name="T36" fmla="*/ 1 w 66"/>
                <a:gd name="T37" fmla="*/ 1 h 66"/>
                <a:gd name="T38" fmla="*/ 1 w 66"/>
                <a:gd name="T39" fmla="*/ 1 h 66"/>
                <a:gd name="T40" fmla="*/ 1 w 66"/>
                <a:gd name="T41" fmla="*/ 1 h 66"/>
                <a:gd name="T42" fmla="*/ 1 w 66"/>
                <a:gd name="T43" fmla="*/ 1 h 6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6"/>
                <a:gd name="T67" fmla="*/ 0 h 66"/>
                <a:gd name="T68" fmla="*/ 66 w 66"/>
                <a:gd name="T69" fmla="*/ 66 h 6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6" h="66">
                  <a:moveTo>
                    <a:pt x="50" y="16"/>
                  </a:moveTo>
                  <a:lnTo>
                    <a:pt x="50" y="26"/>
                  </a:lnTo>
                  <a:lnTo>
                    <a:pt x="50" y="34"/>
                  </a:lnTo>
                  <a:lnTo>
                    <a:pt x="58" y="36"/>
                  </a:lnTo>
                  <a:lnTo>
                    <a:pt x="64" y="40"/>
                  </a:lnTo>
                  <a:lnTo>
                    <a:pt x="66" y="46"/>
                  </a:lnTo>
                  <a:lnTo>
                    <a:pt x="66" y="54"/>
                  </a:lnTo>
                  <a:lnTo>
                    <a:pt x="62" y="66"/>
                  </a:lnTo>
                  <a:lnTo>
                    <a:pt x="50" y="62"/>
                  </a:lnTo>
                  <a:lnTo>
                    <a:pt x="38" y="54"/>
                  </a:lnTo>
                  <a:lnTo>
                    <a:pt x="30" y="44"/>
                  </a:lnTo>
                  <a:lnTo>
                    <a:pt x="18" y="36"/>
                  </a:lnTo>
                  <a:lnTo>
                    <a:pt x="8" y="32"/>
                  </a:lnTo>
                  <a:lnTo>
                    <a:pt x="0" y="24"/>
                  </a:lnTo>
                  <a:lnTo>
                    <a:pt x="16" y="8"/>
                  </a:lnTo>
                  <a:lnTo>
                    <a:pt x="18" y="0"/>
                  </a:lnTo>
                  <a:lnTo>
                    <a:pt x="24" y="0"/>
                  </a:lnTo>
                  <a:lnTo>
                    <a:pt x="32" y="4"/>
                  </a:lnTo>
                  <a:lnTo>
                    <a:pt x="34" y="18"/>
                  </a:lnTo>
                  <a:lnTo>
                    <a:pt x="40" y="20"/>
                  </a:lnTo>
                  <a:lnTo>
                    <a:pt x="44" y="14"/>
                  </a:lnTo>
                  <a:lnTo>
                    <a:pt x="50" y="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8" name="Freeform 207"/>
            <p:cNvSpPr>
              <a:spLocks noChangeAspect="1"/>
            </p:cNvSpPr>
            <p:nvPr/>
          </p:nvSpPr>
          <p:spPr bwMode="auto">
            <a:xfrm>
              <a:off x="4036" y="1751"/>
              <a:ext cx="103" cy="158"/>
            </a:xfrm>
            <a:custGeom>
              <a:avLst/>
              <a:gdLst>
                <a:gd name="T0" fmla="*/ 4 w 168"/>
                <a:gd name="T1" fmla="*/ 2 h 258"/>
                <a:gd name="T2" fmla="*/ 3 w 168"/>
                <a:gd name="T3" fmla="*/ 2 h 258"/>
                <a:gd name="T4" fmla="*/ 3 w 168"/>
                <a:gd name="T5" fmla="*/ 2 h 258"/>
                <a:gd name="T6" fmla="*/ 2 w 168"/>
                <a:gd name="T7" fmla="*/ 4 h 258"/>
                <a:gd name="T8" fmla="*/ 2 w 168"/>
                <a:gd name="T9" fmla="*/ 4 h 258"/>
                <a:gd name="T10" fmla="*/ 3 w 168"/>
                <a:gd name="T11" fmla="*/ 4 h 258"/>
                <a:gd name="T12" fmla="*/ 2 w 168"/>
                <a:gd name="T13" fmla="*/ 4 h 258"/>
                <a:gd name="T14" fmla="*/ 2 w 168"/>
                <a:gd name="T15" fmla="*/ 4 h 258"/>
                <a:gd name="T16" fmla="*/ 1 w 168"/>
                <a:gd name="T17" fmla="*/ 4 h 258"/>
                <a:gd name="T18" fmla="*/ 1 w 168"/>
                <a:gd name="T19" fmla="*/ 5 h 258"/>
                <a:gd name="T20" fmla="*/ 1 w 168"/>
                <a:gd name="T21" fmla="*/ 5 h 258"/>
                <a:gd name="T22" fmla="*/ 1 w 168"/>
                <a:gd name="T23" fmla="*/ 5 h 258"/>
                <a:gd name="T24" fmla="*/ 1 w 168"/>
                <a:gd name="T25" fmla="*/ 4 h 258"/>
                <a:gd name="T26" fmla="*/ 1 w 168"/>
                <a:gd name="T27" fmla="*/ 4 h 258"/>
                <a:gd name="T28" fmla="*/ 1 w 168"/>
                <a:gd name="T29" fmla="*/ 4 h 258"/>
                <a:gd name="T30" fmla="*/ 1 w 168"/>
                <a:gd name="T31" fmla="*/ 4 h 258"/>
                <a:gd name="T32" fmla="*/ 1 w 168"/>
                <a:gd name="T33" fmla="*/ 4 h 258"/>
                <a:gd name="T34" fmla="*/ 1 w 168"/>
                <a:gd name="T35" fmla="*/ 4 h 258"/>
                <a:gd name="T36" fmla="*/ 1 w 168"/>
                <a:gd name="T37" fmla="*/ 3 h 258"/>
                <a:gd name="T38" fmla="*/ 0 w 168"/>
                <a:gd name="T39" fmla="*/ 2 h 258"/>
                <a:gd name="T40" fmla="*/ 1 w 168"/>
                <a:gd name="T41" fmla="*/ 2 h 258"/>
                <a:gd name="T42" fmla="*/ 1 w 168"/>
                <a:gd name="T43" fmla="*/ 1 h 258"/>
                <a:gd name="T44" fmla="*/ 1 w 168"/>
                <a:gd name="T45" fmla="*/ 1 h 258"/>
                <a:gd name="T46" fmla="*/ 1 w 168"/>
                <a:gd name="T47" fmla="*/ 1 h 258"/>
                <a:gd name="T48" fmla="*/ 1 w 168"/>
                <a:gd name="T49" fmla="*/ 0 h 258"/>
                <a:gd name="T50" fmla="*/ 4 w 168"/>
                <a:gd name="T51" fmla="*/ 1 h 258"/>
                <a:gd name="T52" fmla="*/ 4 w 168"/>
                <a:gd name="T53" fmla="*/ 2 h 25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8"/>
                <a:gd name="T82" fmla="*/ 0 h 258"/>
                <a:gd name="T83" fmla="*/ 168 w 168"/>
                <a:gd name="T84" fmla="*/ 258 h 25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8" h="258">
                  <a:moveTo>
                    <a:pt x="166" y="128"/>
                  </a:moveTo>
                  <a:lnTo>
                    <a:pt x="152" y="130"/>
                  </a:lnTo>
                  <a:lnTo>
                    <a:pt x="148" y="142"/>
                  </a:lnTo>
                  <a:lnTo>
                    <a:pt x="136" y="170"/>
                  </a:lnTo>
                  <a:lnTo>
                    <a:pt x="144" y="178"/>
                  </a:lnTo>
                  <a:lnTo>
                    <a:pt x="148" y="204"/>
                  </a:lnTo>
                  <a:lnTo>
                    <a:pt x="136" y="206"/>
                  </a:lnTo>
                  <a:lnTo>
                    <a:pt x="112" y="230"/>
                  </a:lnTo>
                  <a:lnTo>
                    <a:pt x="88" y="234"/>
                  </a:lnTo>
                  <a:lnTo>
                    <a:pt x="86" y="246"/>
                  </a:lnTo>
                  <a:lnTo>
                    <a:pt x="40" y="258"/>
                  </a:lnTo>
                  <a:lnTo>
                    <a:pt x="30" y="246"/>
                  </a:lnTo>
                  <a:lnTo>
                    <a:pt x="10" y="226"/>
                  </a:lnTo>
                  <a:lnTo>
                    <a:pt x="12" y="216"/>
                  </a:lnTo>
                  <a:lnTo>
                    <a:pt x="32" y="216"/>
                  </a:lnTo>
                  <a:lnTo>
                    <a:pt x="26" y="206"/>
                  </a:lnTo>
                  <a:lnTo>
                    <a:pt x="24" y="182"/>
                  </a:lnTo>
                  <a:lnTo>
                    <a:pt x="16" y="170"/>
                  </a:lnTo>
                  <a:lnTo>
                    <a:pt x="2" y="156"/>
                  </a:lnTo>
                  <a:lnTo>
                    <a:pt x="0" y="144"/>
                  </a:lnTo>
                  <a:lnTo>
                    <a:pt x="32" y="106"/>
                  </a:lnTo>
                  <a:lnTo>
                    <a:pt x="36" y="66"/>
                  </a:lnTo>
                  <a:lnTo>
                    <a:pt x="40" y="50"/>
                  </a:lnTo>
                  <a:lnTo>
                    <a:pt x="28" y="6"/>
                  </a:lnTo>
                  <a:lnTo>
                    <a:pt x="34" y="0"/>
                  </a:lnTo>
                  <a:lnTo>
                    <a:pt x="168" y="54"/>
                  </a:lnTo>
                  <a:lnTo>
                    <a:pt x="166" y="12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19" name="Freeform 208"/>
            <p:cNvSpPr>
              <a:spLocks noChangeAspect="1"/>
            </p:cNvSpPr>
            <p:nvPr/>
          </p:nvSpPr>
          <p:spPr bwMode="auto">
            <a:xfrm>
              <a:off x="3906" y="1749"/>
              <a:ext cx="155" cy="118"/>
            </a:xfrm>
            <a:custGeom>
              <a:avLst/>
              <a:gdLst>
                <a:gd name="T0" fmla="*/ 1 w 251"/>
                <a:gd name="T1" fmla="*/ 2 h 194"/>
                <a:gd name="T2" fmla="*/ 1 w 251"/>
                <a:gd name="T3" fmla="*/ 2 h 194"/>
                <a:gd name="T4" fmla="*/ 1 w 251"/>
                <a:gd name="T5" fmla="*/ 2 h 194"/>
                <a:gd name="T6" fmla="*/ 1 w 251"/>
                <a:gd name="T7" fmla="*/ 2 h 194"/>
                <a:gd name="T8" fmla="*/ 1 w 251"/>
                <a:gd name="T9" fmla="*/ 1 h 194"/>
                <a:gd name="T10" fmla="*/ 1 w 251"/>
                <a:gd name="T11" fmla="*/ 1 h 194"/>
                <a:gd name="T12" fmla="*/ 2 w 251"/>
                <a:gd name="T13" fmla="*/ 1 h 194"/>
                <a:gd name="T14" fmla="*/ 4 w 251"/>
                <a:gd name="T15" fmla="*/ 0 h 194"/>
                <a:gd name="T16" fmla="*/ 4 w 251"/>
                <a:gd name="T17" fmla="*/ 1 h 194"/>
                <a:gd name="T18" fmla="*/ 4 w 251"/>
                <a:gd name="T19" fmla="*/ 1 h 194"/>
                <a:gd name="T20" fmla="*/ 4 w 251"/>
                <a:gd name="T21" fmla="*/ 1 h 194"/>
                <a:gd name="T22" fmla="*/ 4 w 251"/>
                <a:gd name="T23" fmla="*/ 1 h 194"/>
                <a:gd name="T24" fmla="*/ 6 w 251"/>
                <a:gd name="T25" fmla="*/ 1 h 194"/>
                <a:gd name="T26" fmla="*/ 6 w 251"/>
                <a:gd name="T27" fmla="*/ 1 h 194"/>
                <a:gd name="T28" fmla="*/ 6 w 251"/>
                <a:gd name="T29" fmla="*/ 1 h 194"/>
                <a:gd name="T30" fmla="*/ 6 w 251"/>
                <a:gd name="T31" fmla="*/ 2 h 194"/>
                <a:gd name="T32" fmla="*/ 4 w 251"/>
                <a:gd name="T33" fmla="*/ 2 h 194"/>
                <a:gd name="T34" fmla="*/ 4 w 251"/>
                <a:gd name="T35" fmla="*/ 3 h 194"/>
                <a:gd name="T36" fmla="*/ 4 w 251"/>
                <a:gd name="T37" fmla="*/ 3 h 194"/>
                <a:gd name="T38" fmla="*/ 4 w 251"/>
                <a:gd name="T39" fmla="*/ 3 h 194"/>
                <a:gd name="T40" fmla="*/ 4 w 251"/>
                <a:gd name="T41" fmla="*/ 3 h 194"/>
                <a:gd name="T42" fmla="*/ 2 w 251"/>
                <a:gd name="T43" fmla="*/ 3 h 194"/>
                <a:gd name="T44" fmla="*/ 2 w 251"/>
                <a:gd name="T45" fmla="*/ 3 h 194"/>
                <a:gd name="T46" fmla="*/ 2 w 251"/>
                <a:gd name="T47" fmla="*/ 3 h 194"/>
                <a:gd name="T48" fmla="*/ 1 w 251"/>
                <a:gd name="T49" fmla="*/ 3 h 194"/>
                <a:gd name="T50" fmla="*/ 1 w 251"/>
                <a:gd name="T51" fmla="*/ 4 h 194"/>
                <a:gd name="T52" fmla="*/ 1 w 251"/>
                <a:gd name="T53" fmla="*/ 3 h 194"/>
                <a:gd name="T54" fmla="*/ 1 w 251"/>
                <a:gd name="T55" fmla="*/ 4 h 194"/>
                <a:gd name="T56" fmla="*/ 1 w 251"/>
                <a:gd name="T57" fmla="*/ 3 h 194"/>
                <a:gd name="T58" fmla="*/ 1 w 251"/>
                <a:gd name="T59" fmla="*/ 3 h 194"/>
                <a:gd name="T60" fmla="*/ 1 w 251"/>
                <a:gd name="T61" fmla="*/ 3 h 194"/>
                <a:gd name="T62" fmla="*/ 1 w 251"/>
                <a:gd name="T63" fmla="*/ 3 h 194"/>
                <a:gd name="T64" fmla="*/ 0 w 251"/>
                <a:gd name="T65" fmla="*/ 2 h 194"/>
                <a:gd name="T66" fmla="*/ 1 w 251"/>
                <a:gd name="T67" fmla="*/ 2 h 19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1"/>
                <a:gd name="T103" fmla="*/ 0 h 194"/>
                <a:gd name="T104" fmla="*/ 251 w 251"/>
                <a:gd name="T105" fmla="*/ 194 h 19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1" h="194">
                  <a:moveTo>
                    <a:pt x="4" y="142"/>
                  </a:moveTo>
                  <a:lnTo>
                    <a:pt x="18" y="142"/>
                  </a:lnTo>
                  <a:lnTo>
                    <a:pt x="52" y="136"/>
                  </a:lnTo>
                  <a:lnTo>
                    <a:pt x="64" y="118"/>
                  </a:lnTo>
                  <a:lnTo>
                    <a:pt x="66" y="76"/>
                  </a:lnTo>
                  <a:lnTo>
                    <a:pt x="86" y="72"/>
                  </a:lnTo>
                  <a:lnTo>
                    <a:pt x="124" y="40"/>
                  </a:lnTo>
                  <a:lnTo>
                    <a:pt x="191" y="0"/>
                  </a:lnTo>
                  <a:lnTo>
                    <a:pt x="199" y="2"/>
                  </a:lnTo>
                  <a:lnTo>
                    <a:pt x="207" y="4"/>
                  </a:lnTo>
                  <a:lnTo>
                    <a:pt x="217" y="8"/>
                  </a:lnTo>
                  <a:lnTo>
                    <a:pt x="227" y="16"/>
                  </a:lnTo>
                  <a:lnTo>
                    <a:pt x="239" y="10"/>
                  </a:lnTo>
                  <a:lnTo>
                    <a:pt x="251" y="54"/>
                  </a:lnTo>
                  <a:lnTo>
                    <a:pt x="247" y="70"/>
                  </a:lnTo>
                  <a:lnTo>
                    <a:pt x="243" y="110"/>
                  </a:lnTo>
                  <a:lnTo>
                    <a:pt x="211" y="148"/>
                  </a:lnTo>
                  <a:lnTo>
                    <a:pt x="213" y="160"/>
                  </a:lnTo>
                  <a:lnTo>
                    <a:pt x="191" y="174"/>
                  </a:lnTo>
                  <a:lnTo>
                    <a:pt x="156" y="170"/>
                  </a:lnTo>
                  <a:lnTo>
                    <a:pt x="150" y="178"/>
                  </a:lnTo>
                  <a:lnTo>
                    <a:pt x="122" y="168"/>
                  </a:lnTo>
                  <a:lnTo>
                    <a:pt x="112" y="174"/>
                  </a:lnTo>
                  <a:lnTo>
                    <a:pt x="96" y="162"/>
                  </a:lnTo>
                  <a:lnTo>
                    <a:pt x="66" y="162"/>
                  </a:lnTo>
                  <a:lnTo>
                    <a:pt x="54" y="194"/>
                  </a:lnTo>
                  <a:lnTo>
                    <a:pt x="44" y="184"/>
                  </a:lnTo>
                  <a:lnTo>
                    <a:pt x="30" y="186"/>
                  </a:lnTo>
                  <a:lnTo>
                    <a:pt x="16" y="178"/>
                  </a:lnTo>
                  <a:lnTo>
                    <a:pt x="12" y="176"/>
                  </a:lnTo>
                  <a:lnTo>
                    <a:pt x="14" y="170"/>
                  </a:lnTo>
                  <a:lnTo>
                    <a:pt x="4" y="158"/>
                  </a:lnTo>
                  <a:lnTo>
                    <a:pt x="0" y="150"/>
                  </a:lnTo>
                  <a:lnTo>
                    <a:pt x="4" y="14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0" name="Freeform 209"/>
            <p:cNvSpPr>
              <a:spLocks noChangeAspect="1"/>
            </p:cNvSpPr>
            <p:nvPr/>
          </p:nvSpPr>
          <p:spPr bwMode="auto">
            <a:xfrm>
              <a:off x="4048" y="1876"/>
              <a:ext cx="125" cy="79"/>
            </a:xfrm>
            <a:custGeom>
              <a:avLst/>
              <a:gdLst>
                <a:gd name="T0" fmla="*/ 1 w 202"/>
                <a:gd name="T1" fmla="*/ 1 h 128"/>
                <a:gd name="T2" fmla="*/ 1 w 202"/>
                <a:gd name="T3" fmla="*/ 1 h 128"/>
                <a:gd name="T4" fmla="*/ 1 w 202"/>
                <a:gd name="T5" fmla="*/ 1 h 128"/>
                <a:gd name="T6" fmla="*/ 2 w 202"/>
                <a:gd name="T7" fmla="*/ 1 h 128"/>
                <a:gd name="T8" fmla="*/ 2 w 202"/>
                <a:gd name="T9" fmla="*/ 1 h 128"/>
                <a:gd name="T10" fmla="*/ 2 w 202"/>
                <a:gd name="T11" fmla="*/ 0 h 128"/>
                <a:gd name="T12" fmla="*/ 2 w 202"/>
                <a:gd name="T13" fmla="*/ 1 h 128"/>
                <a:gd name="T14" fmla="*/ 2 w 202"/>
                <a:gd name="T15" fmla="*/ 1 h 128"/>
                <a:gd name="T16" fmla="*/ 2 w 202"/>
                <a:gd name="T17" fmla="*/ 1 h 128"/>
                <a:gd name="T18" fmla="*/ 4 w 202"/>
                <a:gd name="T19" fmla="*/ 1 h 128"/>
                <a:gd name="T20" fmla="*/ 4 w 202"/>
                <a:gd name="T21" fmla="*/ 2 h 128"/>
                <a:gd name="T22" fmla="*/ 4 w 202"/>
                <a:gd name="T23" fmla="*/ 2 h 128"/>
                <a:gd name="T24" fmla="*/ 2 w 202"/>
                <a:gd name="T25" fmla="*/ 2 h 128"/>
                <a:gd name="T26" fmla="*/ 2 w 202"/>
                <a:gd name="T27" fmla="*/ 2 h 128"/>
                <a:gd name="T28" fmla="*/ 2 w 202"/>
                <a:gd name="T29" fmla="*/ 2 h 128"/>
                <a:gd name="T30" fmla="*/ 2 w 202"/>
                <a:gd name="T31" fmla="*/ 2 h 128"/>
                <a:gd name="T32" fmla="*/ 1 w 202"/>
                <a:gd name="T33" fmla="*/ 1 h 128"/>
                <a:gd name="T34" fmla="*/ 1 w 202"/>
                <a:gd name="T35" fmla="*/ 2 h 128"/>
                <a:gd name="T36" fmla="*/ 1 w 202"/>
                <a:gd name="T37" fmla="*/ 2 h 128"/>
                <a:gd name="T38" fmla="*/ 1 w 202"/>
                <a:gd name="T39" fmla="*/ 2 h 128"/>
                <a:gd name="T40" fmla="*/ 1 w 202"/>
                <a:gd name="T41" fmla="*/ 2 h 128"/>
                <a:gd name="T42" fmla="*/ 1 w 202"/>
                <a:gd name="T43" fmla="*/ 2 h 128"/>
                <a:gd name="T44" fmla="*/ 0 w 202"/>
                <a:gd name="T45" fmla="*/ 1 h 128"/>
                <a:gd name="T46" fmla="*/ 0 w 202"/>
                <a:gd name="T47" fmla="*/ 1 h 128"/>
                <a:gd name="T48" fmla="*/ 1 w 202"/>
                <a:gd name="T49" fmla="*/ 1 h 12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2"/>
                <a:gd name="T76" fmla="*/ 0 h 128"/>
                <a:gd name="T77" fmla="*/ 202 w 202"/>
                <a:gd name="T78" fmla="*/ 128 h 12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2" h="128">
                  <a:moveTo>
                    <a:pt x="20" y="54"/>
                  </a:moveTo>
                  <a:lnTo>
                    <a:pt x="66" y="42"/>
                  </a:lnTo>
                  <a:lnTo>
                    <a:pt x="68" y="30"/>
                  </a:lnTo>
                  <a:lnTo>
                    <a:pt x="92" y="26"/>
                  </a:lnTo>
                  <a:lnTo>
                    <a:pt x="116" y="2"/>
                  </a:lnTo>
                  <a:lnTo>
                    <a:pt x="128" y="0"/>
                  </a:lnTo>
                  <a:lnTo>
                    <a:pt x="140" y="8"/>
                  </a:lnTo>
                  <a:lnTo>
                    <a:pt x="142" y="22"/>
                  </a:lnTo>
                  <a:lnTo>
                    <a:pt x="142" y="34"/>
                  </a:lnTo>
                  <a:lnTo>
                    <a:pt x="180" y="60"/>
                  </a:lnTo>
                  <a:lnTo>
                    <a:pt x="202" y="92"/>
                  </a:lnTo>
                  <a:lnTo>
                    <a:pt x="172" y="90"/>
                  </a:lnTo>
                  <a:lnTo>
                    <a:pt x="138" y="100"/>
                  </a:lnTo>
                  <a:lnTo>
                    <a:pt x="126" y="108"/>
                  </a:lnTo>
                  <a:lnTo>
                    <a:pt x="104" y="106"/>
                  </a:lnTo>
                  <a:lnTo>
                    <a:pt x="92" y="102"/>
                  </a:lnTo>
                  <a:lnTo>
                    <a:pt x="78" y="88"/>
                  </a:lnTo>
                  <a:lnTo>
                    <a:pt x="64" y="104"/>
                  </a:lnTo>
                  <a:lnTo>
                    <a:pt x="62" y="118"/>
                  </a:lnTo>
                  <a:lnTo>
                    <a:pt x="32" y="116"/>
                  </a:lnTo>
                  <a:lnTo>
                    <a:pt x="24" y="128"/>
                  </a:lnTo>
                  <a:lnTo>
                    <a:pt x="10" y="112"/>
                  </a:lnTo>
                  <a:lnTo>
                    <a:pt x="0" y="86"/>
                  </a:lnTo>
                  <a:lnTo>
                    <a:pt x="0" y="70"/>
                  </a:lnTo>
                  <a:lnTo>
                    <a:pt x="20" y="5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1" name="Freeform 210"/>
            <p:cNvSpPr>
              <a:spLocks noChangeAspect="1"/>
            </p:cNvSpPr>
            <p:nvPr/>
          </p:nvSpPr>
          <p:spPr bwMode="auto">
            <a:xfrm>
              <a:off x="4120" y="1756"/>
              <a:ext cx="162" cy="189"/>
            </a:xfrm>
            <a:custGeom>
              <a:avLst/>
              <a:gdLst>
                <a:gd name="T0" fmla="*/ 4 w 264"/>
                <a:gd name="T1" fmla="*/ 1 h 308"/>
                <a:gd name="T2" fmla="*/ 4 w 264"/>
                <a:gd name="T3" fmla="*/ 0 h 308"/>
                <a:gd name="T4" fmla="*/ 4 w 264"/>
                <a:gd name="T5" fmla="*/ 0 h 308"/>
                <a:gd name="T6" fmla="*/ 5 w 264"/>
                <a:gd name="T7" fmla="*/ 1 h 308"/>
                <a:gd name="T8" fmla="*/ 5 w 264"/>
                <a:gd name="T9" fmla="*/ 1 h 308"/>
                <a:gd name="T10" fmla="*/ 5 w 264"/>
                <a:gd name="T11" fmla="*/ 1 h 308"/>
                <a:gd name="T12" fmla="*/ 6 w 264"/>
                <a:gd name="T13" fmla="*/ 1 h 308"/>
                <a:gd name="T14" fmla="*/ 5 w 264"/>
                <a:gd name="T15" fmla="*/ 2 h 308"/>
                <a:gd name="T16" fmla="*/ 4 w 264"/>
                <a:gd name="T17" fmla="*/ 2 h 308"/>
                <a:gd name="T18" fmla="*/ 4 w 264"/>
                <a:gd name="T19" fmla="*/ 2 h 308"/>
                <a:gd name="T20" fmla="*/ 4 w 264"/>
                <a:gd name="T21" fmla="*/ 4 h 308"/>
                <a:gd name="T22" fmla="*/ 4 w 264"/>
                <a:gd name="T23" fmla="*/ 4 h 308"/>
                <a:gd name="T24" fmla="*/ 4 w 264"/>
                <a:gd name="T25" fmla="*/ 4 h 308"/>
                <a:gd name="T26" fmla="*/ 4 w 264"/>
                <a:gd name="T27" fmla="*/ 4 h 308"/>
                <a:gd name="T28" fmla="*/ 4 w 264"/>
                <a:gd name="T29" fmla="*/ 4 h 308"/>
                <a:gd name="T30" fmla="*/ 4 w 264"/>
                <a:gd name="T31" fmla="*/ 5 h 308"/>
                <a:gd name="T32" fmla="*/ 4 w 264"/>
                <a:gd name="T33" fmla="*/ 5 h 308"/>
                <a:gd name="T34" fmla="*/ 4 w 264"/>
                <a:gd name="T35" fmla="*/ 6 h 308"/>
                <a:gd name="T36" fmla="*/ 4 w 264"/>
                <a:gd name="T37" fmla="*/ 6 h 308"/>
                <a:gd name="T38" fmla="*/ 4 w 264"/>
                <a:gd name="T39" fmla="*/ 6 h 308"/>
                <a:gd name="T40" fmla="*/ 4 w 264"/>
                <a:gd name="T41" fmla="*/ 6 h 308"/>
                <a:gd name="T42" fmla="*/ 4 w 264"/>
                <a:gd name="T43" fmla="*/ 6 h 308"/>
                <a:gd name="T44" fmla="*/ 2 w 264"/>
                <a:gd name="T45" fmla="*/ 6 h 308"/>
                <a:gd name="T46" fmla="*/ 2 w 264"/>
                <a:gd name="T47" fmla="*/ 6 h 308"/>
                <a:gd name="T48" fmla="*/ 2 w 264"/>
                <a:gd name="T49" fmla="*/ 6 h 308"/>
                <a:gd name="T50" fmla="*/ 1 w 264"/>
                <a:gd name="T51" fmla="*/ 6 h 308"/>
                <a:gd name="T52" fmla="*/ 1 w 264"/>
                <a:gd name="T53" fmla="*/ 5 h 308"/>
                <a:gd name="T54" fmla="*/ 1 w 264"/>
                <a:gd name="T55" fmla="*/ 4 h 308"/>
                <a:gd name="T56" fmla="*/ 1 w 264"/>
                <a:gd name="T57" fmla="*/ 4 h 308"/>
                <a:gd name="T58" fmla="*/ 1 w 264"/>
                <a:gd name="T59" fmla="*/ 4 h 308"/>
                <a:gd name="T60" fmla="*/ 1 w 264"/>
                <a:gd name="T61" fmla="*/ 4 h 308"/>
                <a:gd name="T62" fmla="*/ 0 w 264"/>
                <a:gd name="T63" fmla="*/ 4 h 308"/>
                <a:gd name="T64" fmla="*/ 1 w 264"/>
                <a:gd name="T65" fmla="*/ 2 h 308"/>
                <a:gd name="T66" fmla="*/ 1 w 264"/>
                <a:gd name="T67" fmla="*/ 2 h 308"/>
                <a:gd name="T68" fmla="*/ 1 w 264"/>
                <a:gd name="T69" fmla="*/ 1 h 308"/>
                <a:gd name="T70" fmla="*/ 1 w 264"/>
                <a:gd name="T71" fmla="*/ 1 h 308"/>
                <a:gd name="T72" fmla="*/ 1 w 264"/>
                <a:gd name="T73" fmla="*/ 1 h 308"/>
                <a:gd name="T74" fmla="*/ 4 w 264"/>
                <a:gd name="T75" fmla="*/ 1 h 308"/>
                <a:gd name="T76" fmla="*/ 4 w 264"/>
                <a:gd name="T77" fmla="*/ 1 h 3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4"/>
                <a:gd name="T118" fmla="*/ 0 h 308"/>
                <a:gd name="T119" fmla="*/ 264 w 264"/>
                <a:gd name="T120" fmla="*/ 308 h 3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4" h="308">
                  <a:moveTo>
                    <a:pt x="188" y="20"/>
                  </a:moveTo>
                  <a:lnTo>
                    <a:pt x="208" y="0"/>
                  </a:lnTo>
                  <a:lnTo>
                    <a:pt x="216" y="0"/>
                  </a:lnTo>
                  <a:lnTo>
                    <a:pt x="238" y="18"/>
                  </a:lnTo>
                  <a:lnTo>
                    <a:pt x="242" y="32"/>
                  </a:lnTo>
                  <a:lnTo>
                    <a:pt x="240" y="60"/>
                  </a:lnTo>
                  <a:lnTo>
                    <a:pt x="264" y="86"/>
                  </a:lnTo>
                  <a:lnTo>
                    <a:pt x="236" y="98"/>
                  </a:lnTo>
                  <a:lnTo>
                    <a:pt x="230" y="128"/>
                  </a:lnTo>
                  <a:lnTo>
                    <a:pt x="230" y="142"/>
                  </a:lnTo>
                  <a:lnTo>
                    <a:pt x="206" y="180"/>
                  </a:lnTo>
                  <a:lnTo>
                    <a:pt x="206" y="196"/>
                  </a:lnTo>
                  <a:lnTo>
                    <a:pt x="194" y="198"/>
                  </a:lnTo>
                  <a:lnTo>
                    <a:pt x="194" y="234"/>
                  </a:lnTo>
                  <a:lnTo>
                    <a:pt x="174" y="234"/>
                  </a:lnTo>
                  <a:lnTo>
                    <a:pt x="178" y="248"/>
                  </a:lnTo>
                  <a:lnTo>
                    <a:pt x="188" y="250"/>
                  </a:lnTo>
                  <a:lnTo>
                    <a:pt x="212" y="282"/>
                  </a:lnTo>
                  <a:lnTo>
                    <a:pt x="218" y="282"/>
                  </a:lnTo>
                  <a:lnTo>
                    <a:pt x="218" y="296"/>
                  </a:lnTo>
                  <a:lnTo>
                    <a:pt x="198" y="296"/>
                  </a:lnTo>
                  <a:lnTo>
                    <a:pt x="190" y="304"/>
                  </a:lnTo>
                  <a:lnTo>
                    <a:pt x="138" y="308"/>
                  </a:lnTo>
                  <a:lnTo>
                    <a:pt x="122" y="296"/>
                  </a:lnTo>
                  <a:lnTo>
                    <a:pt x="94" y="298"/>
                  </a:lnTo>
                  <a:lnTo>
                    <a:pt x="86" y="288"/>
                  </a:lnTo>
                  <a:lnTo>
                    <a:pt x="64" y="256"/>
                  </a:lnTo>
                  <a:lnTo>
                    <a:pt x="26" y="230"/>
                  </a:lnTo>
                  <a:lnTo>
                    <a:pt x="24" y="204"/>
                  </a:lnTo>
                  <a:lnTo>
                    <a:pt x="12" y="196"/>
                  </a:lnTo>
                  <a:lnTo>
                    <a:pt x="8" y="170"/>
                  </a:lnTo>
                  <a:lnTo>
                    <a:pt x="0" y="162"/>
                  </a:lnTo>
                  <a:lnTo>
                    <a:pt x="16" y="122"/>
                  </a:lnTo>
                  <a:lnTo>
                    <a:pt x="30" y="120"/>
                  </a:lnTo>
                  <a:lnTo>
                    <a:pt x="32" y="46"/>
                  </a:lnTo>
                  <a:lnTo>
                    <a:pt x="50" y="46"/>
                  </a:lnTo>
                  <a:lnTo>
                    <a:pt x="50" y="12"/>
                  </a:lnTo>
                  <a:lnTo>
                    <a:pt x="178" y="14"/>
                  </a:lnTo>
                  <a:lnTo>
                    <a:pt x="188" y="2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2" name="Freeform 211"/>
            <p:cNvSpPr>
              <a:spLocks noChangeAspect="1"/>
            </p:cNvSpPr>
            <p:nvPr/>
          </p:nvSpPr>
          <p:spPr bwMode="auto">
            <a:xfrm>
              <a:off x="4261" y="1808"/>
              <a:ext cx="62" cy="53"/>
            </a:xfrm>
            <a:custGeom>
              <a:avLst/>
              <a:gdLst>
                <a:gd name="T0" fmla="*/ 1 w 100"/>
                <a:gd name="T1" fmla="*/ 0 h 86"/>
                <a:gd name="T2" fmla="*/ 1 w 100"/>
                <a:gd name="T3" fmla="*/ 1 h 86"/>
                <a:gd name="T4" fmla="*/ 1 w 100"/>
                <a:gd name="T5" fmla="*/ 1 h 86"/>
                <a:gd name="T6" fmla="*/ 1 w 100"/>
                <a:gd name="T7" fmla="*/ 1 h 86"/>
                <a:gd name="T8" fmla="*/ 1 w 100"/>
                <a:gd name="T9" fmla="*/ 1 h 86"/>
                <a:gd name="T10" fmla="*/ 2 w 100"/>
                <a:gd name="T11" fmla="*/ 1 h 86"/>
                <a:gd name="T12" fmla="*/ 2 w 100"/>
                <a:gd name="T13" fmla="*/ 1 h 86"/>
                <a:gd name="T14" fmla="*/ 1 w 100"/>
                <a:gd name="T15" fmla="*/ 1 h 86"/>
                <a:gd name="T16" fmla="*/ 1 w 100"/>
                <a:gd name="T17" fmla="*/ 1 h 86"/>
                <a:gd name="T18" fmla="*/ 1 w 100"/>
                <a:gd name="T19" fmla="*/ 1 h 86"/>
                <a:gd name="T20" fmla="*/ 1 w 100"/>
                <a:gd name="T21" fmla="*/ 1 h 86"/>
                <a:gd name="T22" fmla="*/ 0 w 100"/>
                <a:gd name="T23" fmla="*/ 1 h 86"/>
                <a:gd name="T24" fmla="*/ 0 w 100"/>
                <a:gd name="T25" fmla="*/ 1 h 86"/>
                <a:gd name="T26" fmla="*/ 1 w 100"/>
                <a:gd name="T27" fmla="*/ 1 h 86"/>
                <a:gd name="T28" fmla="*/ 1 w 100"/>
                <a:gd name="T29" fmla="*/ 1 h 86"/>
                <a:gd name="T30" fmla="*/ 1 w 100"/>
                <a:gd name="T31" fmla="*/ 0 h 8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0"/>
                <a:gd name="T49" fmla="*/ 0 h 86"/>
                <a:gd name="T50" fmla="*/ 100 w 100"/>
                <a:gd name="T51" fmla="*/ 86 h 8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0" h="86">
                  <a:moveTo>
                    <a:pt x="34" y="0"/>
                  </a:moveTo>
                  <a:lnTo>
                    <a:pt x="42" y="12"/>
                  </a:lnTo>
                  <a:lnTo>
                    <a:pt x="48" y="26"/>
                  </a:lnTo>
                  <a:lnTo>
                    <a:pt x="50" y="44"/>
                  </a:lnTo>
                  <a:lnTo>
                    <a:pt x="64" y="44"/>
                  </a:lnTo>
                  <a:lnTo>
                    <a:pt x="100" y="76"/>
                  </a:lnTo>
                  <a:lnTo>
                    <a:pt x="94" y="86"/>
                  </a:lnTo>
                  <a:lnTo>
                    <a:pt x="76" y="68"/>
                  </a:lnTo>
                  <a:lnTo>
                    <a:pt x="58" y="52"/>
                  </a:lnTo>
                  <a:lnTo>
                    <a:pt x="24" y="50"/>
                  </a:lnTo>
                  <a:lnTo>
                    <a:pt x="22" y="56"/>
                  </a:lnTo>
                  <a:lnTo>
                    <a:pt x="0" y="56"/>
                  </a:lnTo>
                  <a:lnTo>
                    <a:pt x="0" y="42"/>
                  </a:lnTo>
                  <a:lnTo>
                    <a:pt x="4" y="28"/>
                  </a:lnTo>
                  <a:lnTo>
                    <a:pt x="6" y="12"/>
                  </a:lnTo>
                  <a:lnTo>
                    <a:pt x="3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3" name="Freeform 212"/>
            <p:cNvSpPr>
              <a:spLocks noChangeAspect="1"/>
            </p:cNvSpPr>
            <p:nvPr/>
          </p:nvSpPr>
          <p:spPr bwMode="auto">
            <a:xfrm>
              <a:off x="4314" y="1855"/>
              <a:ext cx="14" cy="21"/>
            </a:xfrm>
            <a:custGeom>
              <a:avLst/>
              <a:gdLst>
                <a:gd name="T0" fmla="*/ 1 w 22"/>
                <a:gd name="T1" fmla="*/ 1 h 34"/>
                <a:gd name="T2" fmla="*/ 1 w 22"/>
                <a:gd name="T3" fmla="*/ 1 h 34"/>
                <a:gd name="T4" fmla="*/ 1 w 22"/>
                <a:gd name="T5" fmla="*/ 1 h 34"/>
                <a:gd name="T6" fmla="*/ 0 w 22"/>
                <a:gd name="T7" fmla="*/ 1 h 34"/>
                <a:gd name="T8" fmla="*/ 0 w 22"/>
                <a:gd name="T9" fmla="*/ 1 h 34"/>
                <a:gd name="T10" fmla="*/ 1 w 22"/>
                <a:gd name="T11" fmla="*/ 1 h 34"/>
                <a:gd name="T12" fmla="*/ 1 w 22"/>
                <a:gd name="T13" fmla="*/ 0 h 34"/>
                <a:gd name="T14" fmla="*/ 1 w 22"/>
                <a:gd name="T15" fmla="*/ 1 h 34"/>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34"/>
                <a:gd name="T26" fmla="*/ 22 w 22"/>
                <a:gd name="T27" fmla="*/ 34 h 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34">
                  <a:moveTo>
                    <a:pt x="22" y="16"/>
                  </a:moveTo>
                  <a:lnTo>
                    <a:pt x="14" y="22"/>
                  </a:lnTo>
                  <a:lnTo>
                    <a:pt x="16" y="34"/>
                  </a:lnTo>
                  <a:lnTo>
                    <a:pt x="0" y="32"/>
                  </a:lnTo>
                  <a:lnTo>
                    <a:pt x="0" y="20"/>
                  </a:lnTo>
                  <a:lnTo>
                    <a:pt x="8" y="10"/>
                  </a:lnTo>
                  <a:lnTo>
                    <a:pt x="14" y="0"/>
                  </a:lnTo>
                  <a:lnTo>
                    <a:pt x="22" y="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4" name="Freeform 213"/>
            <p:cNvSpPr>
              <a:spLocks noChangeAspect="1"/>
            </p:cNvSpPr>
            <p:nvPr/>
          </p:nvSpPr>
          <p:spPr bwMode="auto">
            <a:xfrm>
              <a:off x="4304" y="1866"/>
              <a:ext cx="103" cy="133"/>
            </a:xfrm>
            <a:custGeom>
              <a:avLst/>
              <a:gdLst>
                <a:gd name="T0" fmla="*/ 1 w 166"/>
                <a:gd name="T1" fmla="*/ 1 h 216"/>
                <a:gd name="T2" fmla="*/ 1 w 166"/>
                <a:gd name="T3" fmla="*/ 1 h 216"/>
                <a:gd name="T4" fmla="*/ 4 w 166"/>
                <a:gd name="T5" fmla="*/ 1 h 216"/>
                <a:gd name="T6" fmla="*/ 4 w 166"/>
                <a:gd name="T7" fmla="*/ 0 h 216"/>
                <a:gd name="T8" fmla="*/ 4 w 166"/>
                <a:gd name="T9" fmla="*/ 1 h 216"/>
                <a:gd name="T10" fmla="*/ 4 w 166"/>
                <a:gd name="T11" fmla="*/ 1 h 216"/>
                <a:gd name="T12" fmla="*/ 2 w 166"/>
                <a:gd name="T13" fmla="*/ 1 h 216"/>
                <a:gd name="T14" fmla="*/ 1 w 166"/>
                <a:gd name="T15" fmla="*/ 4 h 216"/>
                <a:gd name="T16" fmla="*/ 1 w 166"/>
                <a:gd name="T17" fmla="*/ 4 h 216"/>
                <a:gd name="T18" fmla="*/ 1 w 166"/>
                <a:gd name="T19" fmla="*/ 4 h 216"/>
                <a:gd name="T20" fmla="*/ 0 w 166"/>
                <a:gd name="T21" fmla="*/ 3 h 216"/>
                <a:gd name="T22" fmla="*/ 1 w 166"/>
                <a:gd name="T23" fmla="*/ 2 h 216"/>
                <a:gd name="T24" fmla="*/ 1 w 166"/>
                <a:gd name="T25" fmla="*/ 2 h 216"/>
                <a:gd name="T26" fmla="*/ 1 w 166"/>
                <a:gd name="T27" fmla="*/ 2 h 216"/>
                <a:gd name="T28" fmla="*/ 1 w 166"/>
                <a:gd name="T29" fmla="*/ 2 h 216"/>
                <a:gd name="T30" fmla="*/ 2 w 166"/>
                <a:gd name="T31" fmla="*/ 1 h 216"/>
                <a:gd name="T32" fmla="*/ 1 w 166"/>
                <a:gd name="T33" fmla="*/ 1 h 216"/>
                <a:gd name="T34" fmla="*/ 1 w 166"/>
                <a:gd name="T35" fmla="*/ 1 h 216"/>
                <a:gd name="T36" fmla="*/ 1 w 166"/>
                <a:gd name="T37" fmla="*/ 1 h 216"/>
                <a:gd name="T38" fmla="*/ 1 w 166"/>
                <a:gd name="T39" fmla="*/ 1 h 216"/>
                <a:gd name="T40" fmla="*/ 1 w 166"/>
                <a:gd name="T41" fmla="*/ 1 h 21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6"/>
                <a:gd name="T64" fmla="*/ 0 h 216"/>
                <a:gd name="T65" fmla="*/ 166 w 166"/>
                <a:gd name="T66" fmla="*/ 216 h 21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6" h="216">
                  <a:moveTo>
                    <a:pt x="60" y="26"/>
                  </a:moveTo>
                  <a:lnTo>
                    <a:pt x="78" y="18"/>
                  </a:lnTo>
                  <a:lnTo>
                    <a:pt x="146" y="8"/>
                  </a:lnTo>
                  <a:lnTo>
                    <a:pt x="164" y="0"/>
                  </a:lnTo>
                  <a:lnTo>
                    <a:pt x="166" y="22"/>
                  </a:lnTo>
                  <a:lnTo>
                    <a:pt x="158" y="30"/>
                  </a:lnTo>
                  <a:lnTo>
                    <a:pt x="132" y="80"/>
                  </a:lnTo>
                  <a:lnTo>
                    <a:pt x="80" y="152"/>
                  </a:lnTo>
                  <a:lnTo>
                    <a:pt x="12" y="216"/>
                  </a:lnTo>
                  <a:lnTo>
                    <a:pt x="2" y="202"/>
                  </a:lnTo>
                  <a:lnTo>
                    <a:pt x="0" y="146"/>
                  </a:lnTo>
                  <a:lnTo>
                    <a:pt x="16" y="136"/>
                  </a:lnTo>
                  <a:lnTo>
                    <a:pt x="16" y="126"/>
                  </a:lnTo>
                  <a:lnTo>
                    <a:pt x="40" y="112"/>
                  </a:lnTo>
                  <a:lnTo>
                    <a:pt x="66" y="108"/>
                  </a:lnTo>
                  <a:lnTo>
                    <a:pt x="108" y="62"/>
                  </a:lnTo>
                  <a:lnTo>
                    <a:pt x="52" y="48"/>
                  </a:lnTo>
                  <a:lnTo>
                    <a:pt x="32" y="26"/>
                  </a:lnTo>
                  <a:lnTo>
                    <a:pt x="32" y="16"/>
                  </a:lnTo>
                  <a:lnTo>
                    <a:pt x="40" y="8"/>
                  </a:lnTo>
                  <a:lnTo>
                    <a:pt x="60" y="2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5" name="Freeform 214"/>
            <p:cNvSpPr>
              <a:spLocks noChangeAspect="1"/>
            </p:cNvSpPr>
            <p:nvPr/>
          </p:nvSpPr>
          <p:spPr bwMode="auto">
            <a:xfrm>
              <a:off x="4227" y="1839"/>
              <a:ext cx="143" cy="109"/>
            </a:xfrm>
            <a:custGeom>
              <a:avLst/>
              <a:gdLst>
                <a:gd name="T0" fmla="*/ 1 w 234"/>
                <a:gd name="T1" fmla="*/ 1 h 178"/>
                <a:gd name="T2" fmla="*/ 1 w 234"/>
                <a:gd name="T3" fmla="*/ 1 h 178"/>
                <a:gd name="T4" fmla="*/ 1 w 234"/>
                <a:gd name="T5" fmla="*/ 0 h 178"/>
                <a:gd name="T6" fmla="*/ 2 w 234"/>
                <a:gd name="T7" fmla="*/ 1 h 178"/>
                <a:gd name="T8" fmla="*/ 3 w 234"/>
                <a:gd name="T9" fmla="*/ 1 h 178"/>
                <a:gd name="T10" fmla="*/ 2 w 234"/>
                <a:gd name="T11" fmla="*/ 1 h 178"/>
                <a:gd name="T12" fmla="*/ 2 w 234"/>
                <a:gd name="T13" fmla="*/ 1 h 178"/>
                <a:gd name="T14" fmla="*/ 3 w 234"/>
                <a:gd name="T15" fmla="*/ 1 h 178"/>
                <a:gd name="T16" fmla="*/ 3 w 234"/>
                <a:gd name="T17" fmla="*/ 1 h 178"/>
                <a:gd name="T18" fmla="*/ 4 w 234"/>
                <a:gd name="T19" fmla="*/ 2 h 178"/>
                <a:gd name="T20" fmla="*/ 4 w 234"/>
                <a:gd name="T21" fmla="*/ 2 h 178"/>
                <a:gd name="T22" fmla="*/ 4 w 234"/>
                <a:gd name="T23" fmla="*/ 3 h 178"/>
                <a:gd name="T24" fmla="*/ 4 w 234"/>
                <a:gd name="T25" fmla="*/ 3 h 178"/>
                <a:gd name="T26" fmla="*/ 2 w 234"/>
                <a:gd name="T27" fmla="*/ 4 h 178"/>
                <a:gd name="T28" fmla="*/ 2 w 234"/>
                <a:gd name="T29" fmla="*/ 4 h 178"/>
                <a:gd name="T30" fmla="*/ 2 w 234"/>
                <a:gd name="T31" fmla="*/ 4 h 178"/>
                <a:gd name="T32" fmla="*/ 2 w 234"/>
                <a:gd name="T33" fmla="*/ 4 h 178"/>
                <a:gd name="T34" fmla="*/ 1 w 234"/>
                <a:gd name="T35" fmla="*/ 4 h 178"/>
                <a:gd name="T36" fmla="*/ 1 w 234"/>
                <a:gd name="T37" fmla="*/ 4 h 178"/>
                <a:gd name="T38" fmla="*/ 1 w 234"/>
                <a:gd name="T39" fmla="*/ 3 h 178"/>
                <a:gd name="T40" fmla="*/ 1 w 234"/>
                <a:gd name="T41" fmla="*/ 3 h 178"/>
                <a:gd name="T42" fmla="*/ 1 w 234"/>
                <a:gd name="T43" fmla="*/ 2 h 178"/>
                <a:gd name="T44" fmla="*/ 1 w 234"/>
                <a:gd name="T45" fmla="*/ 2 h 178"/>
                <a:gd name="T46" fmla="*/ 0 w 234"/>
                <a:gd name="T47" fmla="*/ 2 h 178"/>
                <a:gd name="T48" fmla="*/ 1 w 234"/>
                <a:gd name="T49" fmla="*/ 2 h 178"/>
                <a:gd name="T50" fmla="*/ 1 w 234"/>
                <a:gd name="T51" fmla="*/ 1 h 178"/>
                <a:gd name="T52" fmla="*/ 1 w 234"/>
                <a:gd name="T53" fmla="*/ 1 h 178"/>
                <a:gd name="T54" fmla="*/ 1 w 234"/>
                <a:gd name="T55" fmla="*/ 1 h 178"/>
                <a:gd name="T56" fmla="*/ 1 w 234"/>
                <a:gd name="T57" fmla="*/ 1 h 17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34"/>
                <a:gd name="T88" fmla="*/ 0 h 178"/>
                <a:gd name="T89" fmla="*/ 234 w 234"/>
                <a:gd name="T90" fmla="*/ 178 h 17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34" h="178">
                  <a:moveTo>
                    <a:pt x="56" y="6"/>
                  </a:moveTo>
                  <a:lnTo>
                    <a:pt x="78" y="6"/>
                  </a:lnTo>
                  <a:lnTo>
                    <a:pt x="80" y="0"/>
                  </a:lnTo>
                  <a:lnTo>
                    <a:pt x="114" y="2"/>
                  </a:lnTo>
                  <a:lnTo>
                    <a:pt x="150" y="36"/>
                  </a:lnTo>
                  <a:lnTo>
                    <a:pt x="142" y="46"/>
                  </a:lnTo>
                  <a:lnTo>
                    <a:pt x="142" y="58"/>
                  </a:lnTo>
                  <a:lnTo>
                    <a:pt x="158" y="60"/>
                  </a:lnTo>
                  <a:lnTo>
                    <a:pt x="158" y="70"/>
                  </a:lnTo>
                  <a:lnTo>
                    <a:pt x="178" y="92"/>
                  </a:lnTo>
                  <a:lnTo>
                    <a:pt x="234" y="106"/>
                  </a:lnTo>
                  <a:lnTo>
                    <a:pt x="192" y="152"/>
                  </a:lnTo>
                  <a:lnTo>
                    <a:pt x="166" y="156"/>
                  </a:lnTo>
                  <a:lnTo>
                    <a:pt x="142" y="170"/>
                  </a:lnTo>
                  <a:lnTo>
                    <a:pt x="130" y="174"/>
                  </a:lnTo>
                  <a:lnTo>
                    <a:pt x="124" y="166"/>
                  </a:lnTo>
                  <a:lnTo>
                    <a:pt x="104" y="178"/>
                  </a:lnTo>
                  <a:lnTo>
                    <a:pt x="80" y="176"/>
                  </a:lnTo>
                  <a:lnTo>
                    <a:pt x="44" y="160"/>
                  </a:lnTo>
                  <a:lnTo>
                    <a:pt x="44" y="146"/>
                  </a:lnTo>
                  <a:lnTo>
                    <a:pt x="38" y="146"/>
                  </a:lnTo>
                  <a:lnTo>
                    <a:pt x="14" y="114"/>
                  </a:lnTo>
                  <a:lnTo>
                    <a:pt x="4" y="112"/>
                  </a:lnTo>
                  <a:lnTo>
                    <a:pt x="0" y="98"/>
                  </a:lnTo>
                  <a:lnTo>
                    <a:pt x="20" y="98"/>
                  </a:lnTo>
                  <a:lnTo>
                    <a:pt x="20" y="62"/>
                  </a:lnTo>
                  <a:lnTo>
                    <a:pt x="32" y="60"/>
                  </a:lnTo>
                  <a:lnTo>
                    <a:pt x="32" y="44"/>
                  </a:lnTo>
                  <a:lnTo>
                    <a:pt x="56"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6" name="Freeform 215"/>
            <p:cNvSpPr>
              <a:spLocks noChangeAspect="1"/>
            </p:cNvSpPr>
            <p:nvPr/>
          </p:nvSpPr>
          <p:spPr bwMode="auto">
            <a:xfrm>
              <a:off x="3990" y="1855"/>
              <a:ext cx="73" cy="109"/>
            </a:xfrm>
            <a:custGeom>
              <a:avLst/>
              <a:gdLst>
                <a:gd name="T0" fmla="*/ 2 w 119"/>
                <a:gd name="T1" fmla="*/ 0 h 178"/>
                <a:gd name="T2" fmla="*/ 2 w 119"/>
                <a:gd name="T3" fmla="*/ 1 h 178"/>
                <a:gd name="T4" fmla="*/ 2 w 119"/>
                <a:gd name="T5" fmla="*/ 1 h 178"/>
                <a:gd name="T6" fmla="*/ 2 w 119"/>
                <a:gd name="T7" fmla="*/ 1 h 178"/>
                <a:gd name="T8" fmla="*/ 1 w 119"/>
                <a:gd name="T9" fmla="*/ 1 h 178"/>
                <a:gd name="T10" fmla="*/ 1 w 119"/>
                <a:gd name="T11" fmla="*/ 1 h 178"/>
                <a:gd name="T12" fmla="*/ 2 w 119"/>
                <a:gd name="T13" fmla="*/ 1 h 178"/>
                <a:gd name="T14" fmla="*/ 2 w 119"/>
                <a:gd name="T15" fmla="*/ 2 h 178"/>
                <a:gd name="T16" fmla="*/ 2 w 119"/>
                <a:gd name="T17" fmla="*/ 2 h 178"/>
                <a:gd name="T18" fmla="*/ 2 w 119"/>
                <a:gd name="T19" fmla="*/ 3 h 178"/>
                <a:gd name="T20" fmla="*/ 2 w 119"/>
                <a:gd name="T21" fmla="*/ 4 h 178"/>
                <a:gd name="T22" fmla="*/ 2 w 119"/>
                <a:gd name="T23" fmla="*/ 4 h 178"/>
                <a:gd name="T24" fmla="*/ 2 w 119"/>
                <a:gd name="T25" fmla="*/ 4 h 178"/>
                <a:gd name="T26" fmla="*/ 2 w 119"/>
                <a:gd name="T27" fmla="*/ 4 h 178"/>
                <a:gd name="T28" fmla="*/ 1 w 119"/>
                <a:gd name="T29" fmla="*/ 4 h 178"/>
                <a:gd name="T30" fmla="*/ 1 w 119"/>
                <a:gd name="T31" fmla="*/ 3 h 178"/>
                <a:gd name="T32" fmla="*/ 1 w 119"/>
                <a:gd name="T33" fmla="*/ 2 h 178"/>
                <a:gd name="T34" fmla="*/ 0 w 119"/>
                <a:gd name="T35" fmla="*/ 2 h 178"/>
                <a:gd name="T36" fmla="*/ 1 w 119"/>
                <a:gd name="T37" fmla="*/ 2 h 178"/>
                <a:gd name="T38" fmla="*/ 1 w 119"/>
                <a:gd name="T39" fmla="*/ 2 h 178"/>
                <a:gd name="T40" fmla="*/ 1 w 119"/>
                <a:gd name="T41" fmla="*/ 2 h 178"/>
                <a:gd name="T42" fmla="*/ 1 w 119"/>
                <a:gd name="T43" fmla="*/ 2 h 178"/>
                <a:gd name="T44" fmla="*/ 1 w 119"/>
                <a:gd name="T45" fmla="*/ 1 h 178"/>
                <a:gd name="T46" fmla="*/ 2 w 119"/>
                <a:gd name="T47" fmla="*/ 1 h 178"/>
                <a:gd name="T48" fmla="*/ 2 w 119"/>
                <a:gd name="T49" fmla="*/ 1 h 178"/>
                <a:gd name="T50" fmla="*/ 2 w 119"/>
                <a:gd name="T51" fmla="*/ 0 h 17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9"/>
                <a:gd name="T79" fmla="*/ 0 h 178"/>
                <a:gd name="T80" fmla="*/ 119 w 119"/>
                <a:gd name="T81" fmla="*/ 178 h 17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9" h="178">
                  <a:moveTo>
                    <a:pt x="91" y="0"/>
                  </a:moveTo>
                  <a:lnTo>
                    <a:pt x="99" y="12"/>
                  </a:lnTo>
                  <a:lnTo>
                    <a:pt x="101" y="36"/>
                  </a:lnTo>
                  <a:lnTo>
                    <a:pt x="107" y="46"/>
                  </a:lnTo>
                  <a:lnTo>
                    <a:pt x="87" y="46"/>
                  </a:lnTo>
                  <a:lnTo>
                    <a:pt x="85" y="56"/>
                  </a:lnTo>
                  <a:lnTo>
                    <a:pt x="115" y="88"/>
                  </a:lnTo>
                  <a:lnTo>
                    <a:pt x="95" y="104"/>
                  </a:lnTo>
                  <a:lnTo>
                    <a:pt x="95" y="120"/>
                  </a:lnTo>
                  <a:lnTo>
                    <a:pt x="105" y="146"/>
                  </a:lnTo>
                  <a:lnTo>
                    <a:pt x="119" y="162"/>
                  </a:lnTo>
                  <a:lnTo>
                    <a:pt x="117" y="176"/>
                  </a:lnTo>
                  <a:lnTo>
                    <a:pt x="99" y="178"/>
                  </a:lnTo>
                  <a:lnTo>
                    <a:pt x="99" y="170"/>
                  </a:lnTo>
                  <a:lnTo>
                    <a:pt x="18" y="170"/>
                  </a:lnTo>
                  <a:lnTo>
                    <a:pt x="18" y="146"/>
                  </a:lnTo>
                  <a:lnTo>
                    <a:pt x="10" y="138"/>
                  </a:lnTo>
                  <a:lnTo>
                    <a:pt x="0" y="132"/>
                  </a:lnTo>
                  <a:lnTo>
                    <a:pt x="2" y="114"/>
                  </a:lnTo>
                  <a:lnTo>
                    <a:pt x="22" y="96"/>
                  </a:lnTo>
                  <a:lnTo>
                    <a:pt x="32" y="96"/>
                  </a:lnTo>
                  <a:lnTo>
                    <a:pt x="43" y="104"/>
                  </a:lnTo>
                  <a:lnTo>
                    <a:pt x="83" y="28"/>
                  </a:lnTo>
                  <a:lnTo>
                    <a:pt x="93" y="26"/>
                  </a:lnTo>
                  <a:lnTo>
                    <a:pt x="91" y="12"/>
                  </a:lnTo>
                  <a:lnTo>
                    <a:pt x="91"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7" name="Freeform 216"/>
            <p:cNvSpPr>
              <a:spLocks noChangeAspect="1"/>
            </p:cNvSpPr>
            <p:nvPr/>
          </p:nvSpPr>
          <p:spPr bwMode="auto">
            <a:xfrm>
              <a:off x="3932" y="1846"/>
              <a:ext cx="115" cy="93"/>
            </a:xfrm>
            <a:custGeom>
              <a:avLst/>
              <a:gdLst>
                <a:gd name="T0" fmla="*/ 2 w 187"/>
                <a:gd name="T1" fmla="*/ 4 h 150"/>
                <a:gd name="T2" fmla="*/ 1 w 187"/>
                <a:gd name="T3" fmla="*/ 4 h 150"/>
                <a:gd name="T4" fmla="*/ 1 w 187"/>
                <a:gd name="T5" fmla="*/ 4 h 150"/>
                <a:gd name="T6" fmla="*/ 1 w 187"/>
                <a:gd name="T7" fmla="*/ 2 h 150"/>
                <a:gd name="T8" fmla="*/ 1 w 187"/>
                <a:gd name="T9" fmla="*/ 2 h 150"/>
                <a:gd name="T10" fmla="*/ 1 w 187"/>
                <a:gd name="T11" fmla="*/ 2 h 150"/>
                <a:gd name="T12" fmla="*/ 0 w 187"/>
                <a:gd name="T13" fmla="*/ 1 h 150"/>
                <a:gd name="T14" fmla="*/ 1 w 187"/>
                <a:gd name="T15" fmla="*/ 1 h 150"/>
                <a:gd name="T16" fmla="*/ 1 w 187"/>
                <a:gd name="T17" fmla="*/ 1 h 150"/>
                <a:gd name="T18" fmla="*/ 1 w 187"/>
                <a:gd name="T19" fmla="*/ 1 h 150"/>
                <a:gd name="T20" fmla="*/ 1 w 187"/>
                <a:gd name="T21" fmla="*/ 1 h 150"/>
                <a:gd name="T22" fmla="*/ 1 w 187"/>
                <a:gd name="T23" fmla="*/ 1 h 150"/>
                <a:gd name="T24" fmla="*/ 1 w 187"/>
                <a:gd name="T25" fmla="*/ 1 h 150"/>
                <a:gd name="T26" fmla="*/ 1 w 187"/>
                <a:gd name="T27" fmla="*/ 1 h 150"/>
                <a:gd name="T28" fmla="*/ 2 w 187"/>
                <a:gd name="T29" fmla="*/ 1 h 150"/>
                <a:gd name="T30" fmla="*/ 2 w 187"/>
                <a:gd name="T31" fmla="*/ 1 h 150"/>
                <a:gd name="T32" fmla="*/ 4 w 187"/>
                <a:gd name="T33" fmla="*/ 1 h 150"/>
                <a:gd name="T34" fmla="*/ 4 w 187"/>
                <a:gd name="T35" fmla="*/ 0 h 150"/>
                <a:gd name="T36" fmla="*/ 4 w 187"/>
                <a:gd name="T37" fmla="*/ 1 h 150"/>
                <a:gd name="T38" fmla="*/ 4 w 187"/>
                <a:gd name="T39" fmla="*/ 1 h 150"/>
                <a:gd name="T40" fmla="*/ 4 w 187"/>
                <a:gd name="T41" fmla="*/ 1 h 150"/>
                <a:gd name="T42" fmla="*/ 2 w 187"/>
                <a:gd name="T43" fmla="*/ 2 h 150"/>
                <a:gd name="T44" fmla="*/ 2 w 187"/>
                <a:gd name="T45" fmla="*/ 2 h 150"/>
                <a:gd name="T46" fmla="*/ 2 w 187"/>
                <a:gd name="T47" fmla="*/ 2 h 150"/>
                <a:gd name="T48" fmla="*/ 2 w 187"/>
                <a:gd name="T49" fmla="*/ 2 h 150"/>
                <a:gd name="T50" fmla="*/ 2 w 187"/>
                <a:gd name="T51" fmla="*/ 4 h 1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87"/>
                <a:gd name="T79" fmla="*/ 0 h 150"/>
                <a:gd name="T80" fmla="*/ 187 w 187"/>
                <a:gd name="T81" fmla="*/ 150 h 1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87" h="150">
                  <a:moveTo>
                    <a:pt x="94" y="146"/>
                  </a:moveTo>
                  <a:lnTo>
                    <a:pt x="64" y="150"/>
                  </a:lnTo>
                  <a:lnTo>
                    <a:pt x="44" y="148"/>
                  </a:lnTo>
                  <a:lnTo>
                    <a:pt x="46" y="132"/>
                  </a:lnTo>
                  <a:lnTo>
                    <a:pt x="22" y="118"/>
                  </a:lnTo>
                  <a:lnTo>
                    <a:pt x="2" y="116"/>
                  </a:lnTo>
                  <a:lnTo>
                    <a:pt x="0" y="78"/>
                  </a:lnTo>
                  <a:lnTo>
                    <a:pt x="22" y="52"/>
                  </a:lnTo>
                  <a:lnTo>
                    <a:pt x="10" y="42"/>
                  </a:lnTo>
                  <a:lnTo>
                    <a:pt x="12" y="34"/>
                  </a:lnTo>
                  <a:lnTo>
                    <a:pt x="24" y="2"/>
                  </a:lnTo>
                  <a:lnTo>
                    <a:pt x="54" y="2"/>
                  </a:lnTo>
                  <a:lnTo>
                    <a:pt x="70" y="14"/>
                  </a:lnTo>
                  <a:lnTo>
                    <a:pt x="80" y="8"/>
                  </a:lnTo>
                  <a:lnTo>
                    <a:pt x="108" y="18"/>
                  </a:lnTo>
                  <a:lnTo>
                    <a:pt x="114" y="10"/>
                  </a:lnTo>
                  <a:lnTo>
                    <a:pt x="149" y="14"/>
                  </a:lnTo>
                  <a:lnTo>
                    <a:pt x="171" y="0"/>
                  </a:lnTo>
                  <a:lnTo>
                    <a:pt x="185" y="14"/>
                  </a:lnTo>
                  <a:lnTo>
                    <a:pt x="187" y="40"/>
                  </a:lnTo>
                  <a:lnTo>
                    <a:pt x="177" y="42"/>
                  </a:lnTo>
                  <a:lnTo>
                    <a:pt x="137" y="118"/>
                  </a:lnTo>
                  <a:lnTo>
                    <a:pt x="126" y="110"/>
                  </a:lnTo>
                  <a:lnTo>
                    <a:pt x="116" y="110"/>
                  </a:lnTo>
                  <a:lnTo>
                    <a:pt x="96" y="128"/>
                  </a:lnTo>
                  <a:lnTo>
                    <a:pt x="94" y="14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28" name="Freeform 217"/>
            <p:cNvSpPr>
              <a:spLocks noChangeAspect="1"/>
            </p:cNvSpPr>
            <p:nvPr/>
          </p:nvSpPr>
          <p:spPr bwMode="auto">
            <a:xfrm>
              <a:off x="3912" y="1861"/>
              <a:ext cx="33" cy="59"/>
            </a:xfrm>
            <a:custGeom>
              <a:avLst/>
              <a:gdLst>
                <a:gd name="T0" fmla="*/ 1 w 54"/>
                <a:gd name="T1" fmla="*/ 1 h 96"/>
                <a:gd name="T2" fmla="*/ 1 w 54"/>
                <a:gd name="T3" fmla="*/ 0 h 96"/>
                <a:gd name="T4" fmla="*/ 1 w 54"/>
                <a:gd name="T5" fmla="*/ 1 h 96"/>
                <a:gd name="T6" fmla="*/ 1 w 54"/>
                <a:gd name="T7" fmla="*/ 1 h 96"/>
                <a:gd name="T8" fmla="*/ 1 w 54"/>
                <a:gd name="T9" fmla="*/ 1 h 96"/>
                <a:gd name="T10" fmla="*/ 1 w 54"/>
                <a:gd name="T11" fmla="*/ 1 h 96"/>
                <a:gd name="T12" fmla="*/ 1 w 54"/>
                <a:gd name="T13" fmla="*/ 2 h 96"/>
                <a:gd name="T14" fmla="*/ 1 w 54"/>
                <a:gd name="T15" fmla="*/ 2 h 96"/>
                <a:gd name="T16" fmla="*/ 1 w 54"/>
                <a:gd name="T17" fmla="*/ 1 h 96"/>
                <a:gd name="T18" fmla="*/ 0 w 54"/>
                <a:gd name="T19" fmla="*/ 1 h 96"/>
                <a:gd name="T20" fmla="*/ 1 w 54"/>
                <a:gd name="T21" fmla="*/ 1 h 96"/>
                <a:gd name="T22" fmla="*/ 1 w 54"/>
                <a:gd name="T23" fmla="*/ 1 h 96"/>
                <a:gd name="T24" fmla="*/ 1 w 54"/>
                <a:gd name="T25" fmla="*/ 1 h 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4"/>
                <a:gd name="T40" fmla="*/ 0 h 96"/>
                <a:gd name="T41" fmla="*/ 54 w 54"/>
                <a:gd name="T42" fmla="*/ 96 h 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4" h="96">
                  <a:moveTo>
                    <a:pt x="20" y="2"/>
                  </a:moveTo>
                  <a:lnTo>
                    <a:pt x="34" y="0"/>
                  </a:lnTo>
                  <a:lnTo>
                    <a:pt x="44" y="10"/>
                  </a:lnTo>
                  <a:lnTo>
                    <a:pt x="42" y="18"/>
                  </a:lnTo>
                  <a:lnTo>
                    <a:pt x="54" y="28"/>
                  </a:lnTo>
                  <a:lnTo>
                    <a:pt x="32" y="54"/>
                  </a:lnTo>
                  <a:lnTo>
                    <a:pt x="34" y="92"/>
                  </a:lnTo>
                  <a:lnTo>
                    <a:pt x="12" y="96"/>
                  </a:lnTo>
                  <a:lnTo>
                    <a:pt x="12" y="48"/>
                  </a:lnTo>
                  <a:lnTo>
                    <a:pt x="0" y="32"/>
                  </a:lnTo>
                  <a:lnTo>
                    <a:pt x="4" y="20"/>
                  </a:lnTo>
                  <a:lnTo>
                    <a:pt x="20" y="16"/>
                  </a:lnTo>
                  <a:lnTo>
                    <a:pt x="2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29" name="Freeform 218"/>
            <p:cNvSpPr>
              <a:spLocks noChangeAspect="1"/>
            </p:cNvSpPr>
            <p:nvPr/>
          </p:nvSpPr>
          <p:spPr bwMode="auto">
            <a:xfrm>
              <a:off x="3901" y="1873"/>
              <a:ext cx="19" cy="49"/>
            </a:xfrm>
            <a:custGeom>
              <a:avLst/>
              <a:gdLst>
                <a:gd name="T0" fmla="*/ 1 w 30"/>
                <a:gd name="T1" fmla="*/ 1 h 80"/>
                <a:gd name="T2" fmla="*/ 1 w 30"/>
                <a:gd name="T3" fmla="*/ 1 h 80"/>
                <a:gd name="T4" fmla="*/ 1 w 30"/>
                <a:gd name="T5" fmla="*/ 1 h 80"/>
                <a:gd name="T6" fmla="*/ 1 w 30"/>
                <a:gd name="T7" fmla="*/ 1 h 80"/>
                <a:gd name="T8" fmla="*/ 1 w 30"/>
                <a:gd name="T9" fmla="*/ 1 h 80"/>
                <a:gd name="T10" fmla="*/ 0 w 30"/>
                <a:gd name="T11" fmla="*/ 0 h 80"/>
                <a:gd name="T12" fmla="*/ 1 w 30"/>
                <a:gd name="T13" fmla="*/ 0 h 80"/>
                <a:gd name="T14" fmla="*/ 1 w 30"/>
                <a:gd name="T15" fmla="*/ 1 h 80"/>
                <a:gd name="T16" fmla="*/ 1 w 30"/>
                <a:gd name="T17" fmla="*/ 1 h 80"/>
                <a:gd name="T18" fmla="*/ 1 w 30"/>
                <a:gd name="T19" fmla="*/ 1 h 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80"/>
                <a:gd name="T32" fmla="*/ 30 w 30"/>
                <a:gd name="T33" fmla="*/ 80 h 8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80">
                  <a:moveTo>
                    <a:pt x="30" y="76"/>
                  </a:moveTo>
                  <a:lnTo>
                    <a:pt x="16" y="80"/>
                  </a:lnTo>
                  <a:lnTo>
                    <a:pt x="12" y="48"/>
                  </a:lnTo>
                  <a:lnTo>
                    <a:pt x="8" y="34"/>
                  </a:lnTo>
                  <a:lnTo>
                    <a:pt x="12" y="18"/>
                  </a:lnTo>
                  <a:lnTo>
                    <a:pt x="0" y="0"/>
                  </a:lnTo>
                  <a:lnTo>
                    <a:pt x="22" y="0"/>
                  </a:lnTo>
                  <a:lnTo>
                    <a:pt x="18" y="12"/>
                  </a:lnTo>
                  <a:lnTo>
                    <a:pt x="30" y="28"/>
                  </a:lnTo>
                  <a:lnTo>
                    <a:pt x="30" y="7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0" name="Freeform 219"/>
            <p:cNvSpPr>
              <a:spLocks noChangeAspect="1"/>
            </p:cNvSpPr>
            <p:nvPr/>
          </p:nvSpPr>
          <p:spPr bwMode="auto">
            <a:xfrm>
              <a:off x="3787" y="1736"/>
              <a:ext cx="158" cy="144"/>
            </a:xfrm>
            <a:custGeom>
              <a:avLst/>
              <a:gdLst>
                <a:gd name="T0" fmla="*/ 2 w 258"/>
                <a:gd name="T1" fmla="*/ 0 h 236"/>
                <a:gd name="T2" fmla="*/ 4 w 258"/>
                <a:gd name="T3" fmla="*/ 1 h 236"/>
                <a:gd name="T4" fmla="*/ 4 w 258"/>
                <a:gd name="T5" fmla="*/ 1 h 236"/>
                <a:gd name="T6" fmla="*/ 5 w 258"/>
                <a:gd name="T7" fmla="*/ 1 h 236"/>
                <a:gd name="T8" fmla="*/ 5 w 258"/>
                <a:gd name="T9" fmla="*/ 2 h 236"/>
                <a:gd name="T10" fmla="*/ 5 w 258"/>
                <a:gd name="T11" fmla="*/ 2 h 236"/>
                <a:gd name="T12" fmla="*/ 5 w 258"/>
                <a:gd name="T13" fmla="*/ 2 h 236"/>
                <a:gd name="T14" fmla="*/ 5 w 258"/>
                <a:gd name="T15" fmla="*/ 3 h 236"/>
                <a:gd name="T16" fmla="*/ 4 w 258"/>
                <a:gd name="T17" fmla="*/ 3 h 236"/>
                <a:gd name="T18" fmla="*/ 4 w 258"/>
                <a:gd name="T19" fmla="*/ 3 h 236"/>
                <a:gd name="T20" fmla="*/ 4 w 258"/>
                <a:gd name="T21" fmla="*/ 3 h 236"/>
                <a:gd name="T22" fmla="*/ 3 w 258"/>
                <a:gd name="T23" fmla="*/ 3 h 236"/>
                <a:gd name="T24" fmla="*/ 2 w 258"/>
                <a:gd name="T25" fmla="*/ 4 h 236"/>
                <a:gd name="T26" fmla="*/ 2 w 258"/>
                <a:gd name="T27" fmla="*/ 4 h 236"/>
                <a:gd name="T28" fmla="*/ 2 w 258"/>
                <a:gd name="T29" fmla="*/ 4 h 236"/>
                <a:gd name="T30" fmla="*/ 2 w 258"/>
                <a:gd name="T31" fmla="*/ 4 h 236"/>
                <a:gd name="T32" fmla="*/ 2 w 258"/>
                <a:gd name="T33" fmla="*/ 4 h 236"/>
                <a:gd name="T34" fmla="*/ 1 w 258"/>
                <a:gd name="T35" fmla="*/ 4 h 236"/>
                <a:gd name="T36" fmla="*/ 1 w 258"/>
                <a:gd name="T37" fmla="*/ 4 h 236"/>
                <a:gd name="T38" fmla="*/ 1 w 258"/>
                <a:gd name="T39" fmla="*/ 4 h 236"/>
                <a:gd name="T40" fmla="*/ 1 w 258"/>
                <a:gd name="T41" fmla="*/ 4 h 236"/>
                <a:gd name="T42" fmla="*/ 1 w 258"/>
                <a:gd name="T43" fmla="*/ 4 h 236"/>
                <a:gd name="T44" fmla="*/ 1 w 258"/>
                <a:gd name="T45" fmla="*/ 4 h 236"/>
                <a:gd name="T46" fmla="*/ 1 w 258"/>
                <a:gd name="T47" fmla="*/ 4 h 236"/>
                <a:gd name="T48" fmla="*/ 1 w 258"/>
                <a:gd name="T49" fmla="*/ 4 h 236"/>
                <a:gd name="T50" fmla="*/ 1 w 258"/>
                <a:gd name="T51" fmla="*/ 3 h 236"/>
                <a:gd name="T52" fmla="*/ 1 w 258"/>
                <a:gd name="T53" fmla="*/ 3 h 236"/>
                <a:gd name="T54" fmla="*/ 0 w 258"/>
                <a:gd name="T55" fmla="*/ 3 h 236"/>
                <a:gd name="T56" fmla="*/ 1 w 258"/>
                <a:gd name="T57" fmla="*/ 3 h 236"/>
                <a:gd name="T58" fmla="*/ 2 w 258"/>
                <a:gd name="T59" fmla="*/ 3 h 236"/>
                <a:gd name="T60" fmla="*/ 2 w 258"/>
                <a:gd name="T61" fmla="*/ 2 h 236"/>
                <a:gd name="T62" fmla="*/ 2 w 258"/>
                <a:gd name="T63" fmla="*/ 2 h 236"/>
                <a:gd name="T64" fmla="*/ 2 w 258"/>
                <a:gd name="T65" fmla="*/ 0 h 236"/>
                <a:gd name="T66" fmla="*/ 2 w 258"/>
                <a:gd name="T67" fmla="*/ 0 h 2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58"/>
                <a:gd name="T103" fmla="*/ 0 h 236"/>
                <a:gd name="T104" fmla="*/ 258 w 258"/>
                <a:gd name="T105" fmla="*/ 236 h 2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58" h="236">
                  <a:moveTo>
                    <a:pt x="120" y="0"/>
                  </a:moveTo>
                  <a:lnTo>
                    <a:pt x="210" y="60"/>
                  </a:lnTo>
                  <a:lnTo>
                    <a:pt x="224" y="74"/>
                  </a:lnTo>
                  <a:lnTo>
                    <a:pt x="244" y="82"/>
                  </a:lnTo>
                  <a:lnTo>
                    <a:pt x="242" y="98"/>
                  </a:lnTo>
                  <a:lnTo>
                    <a:pt x="258" y="96"/>
                  </a:lnTo>
                  <a:lnTo>
                    <a:pt x="258" y="138"/>
                  </a:lnTo>
                  <a:lnTo>
                    <a:pt x="246" y="156"/>
                  </a:lnTo>
                  <a:lnTo>
                    <a:pt x="212" y="162"/>
                  </a:lnTo>
                  <a:lnTo>
                    <a:pt x="198" y="162"/>
                  </a:lnTo>
                  <a:lnTo>
                    <a:pt x="178" y="162"/>
                  </a:lnTo>
                  <a:lnTo>
                    <a:pt x="154" y="172"/>
                  </a:lnTo>
                  <a:lnTo>
                    <a:pt x="136" y="190"/>
                  </a:lnTo>
                  <a:lnTo>
                    <a:pt x="128" y="186"/>
                  </a:lnTo>
                  <a:lnTo>
                    <a:pt x="118" y="210"/>
                  </a:lnTo>
                  <a:lnTo>
                    <a:pt x="108" y="212"/>
                  </a:lnTo>
                  <a:lnTo>
                    <a:pt x="104" y="234"/>
                  </a:lnTo>
                  <a:lnTo>
                    <a:pt x="64" y="236"/>
                  </a:lnTo>
                  <a:lnTo>
                    <a:pt x="56" y="218"/>
                  </a:lnTo>
                  <a:lnTo>
                    <a:pt x="50" y="204"/>
                  </a:lnTo>
                  <a:lnTo>
                    <a:pt x="24" y="210"/>
                  </a:lnTo>
                  <a:lnTo>
                    <a:pt x="12" y="206"/>
                  </a:lnTo>
                  <a:lnTo>
                    <a:pt x="12" y="204"/>
                  </a:lnTo>
                  <a:lnTo>
                    <a:pt x="12" y="200"/>
                  </a:lnTo>
                  <a:lnTo>
                    <a:pt x="10" y="192"/>
                  </a:lnTo>
                  <a:lnTo>
                    <a:pt x="4" y="184"/>
                  </a:lnTo>
                  <a:lnTo>
                    <a:pt x="2" y="172"/>
                  </a:lnTo>
                  <a:lnTo>
                    <a:pt x="0" y="166"/>
                  </a:lnTo>
                  <a:lnTo>
                    <a:pt x="6" y="152"/>
                  </a:lnTo>
                  <a:lnTo>
                    <a:pt x="106" y="154"/>
                  </a:lnTo>
                  <a:lnTo>
                    <a:pt x="108" y="144"/>
                  </a:lnTo>
                  <a:lnTo>
                    <a:pt x="102" y="136"/>
                  </a:lnTo>
                  <a:lnTo>
                    <a:pt x="90" y="0"/>
                  </a:lnTo>
                  <a:lnTo>
                    <a:pt x="12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1" name="Freeform 220"/>
            <p:cNvSpPr>
              <a:spLocks noChangeAspect="1"/>
            </p:cNvSpPr>
            <p:nvPr/>
          </p:nvSpPr>
          <p:spPr bwMode="auto">
            <a:xfrm>
              <a:off x="3851" y="1835"/>
              <a:ext cx="74" cy="53"/>
            </a:xfrm>
            <a:custGeom>
              <a:avLst/>
              <a:gdLst>
                <a:gd name="T0" fmla="*/ 1 w 120"/>
                <a:gd name="T1" fmla="*/ 1 h 86"/>
                <a:gd name="T2" fmla="*/ 1 w 120"/>
                <a:gd name="T3" fmla="*/ 1 h 86"/>
                <a:gd name="T4" fmla="*/ 1 w 120"/>
                <a:gd name="T5" fmla="*/ 1 h 86"/>
                <a:gd name="T6" fmla="*/ 1 w 120"/>
                <a:gd name="T7" fmla="*/ 1 h 86"/>
                <a:gd name="T8" fmla="*/ 0 w 120"/>
                <a:gd name="T9" fmla="*/ 1 h 86"/>
                <a:gd name="T10" fmla="*/ 1 w 120"/>
                <a:gd name="T11" fmla="*/ 1 h 86"/>
                <a:gd name="T12" fmla="*/ 1 w 120"/>
                <a:gd name="T13" fmla="*/ 1 h 86"/>
                <a:gd name="T14" fmla="*/ 1 w 120"/>
                <a:gd name="T15" fmla="*/ 1 h 86"/>
                <a:gd name="T16" fmla="*/ 1 w 120"/>
                <a:gd name="T17" fmla="*/ 1 h 86"/>
                <a:gd name="T18" fmla="*/ 1 w 120"/>
                <a:gd name="T19" fmla="*/ 1 h 86"/>
                <a:gd name="T20" fmla="*/ 1 w 120"/>
                <a:gd name="T21" fmla="*/ 0 h 86"/>
                <a:gd name="T22" fmla="*/ 2 w 120"/>
                <a:gd name="T23" fmla="*/ 0 h 86"/>
                <a:gd name="T24" fmla="*/ 2 w 120"/>
                <a:gd name="T25" fmla="*/ 1 h 86"/>
                <a:gd name="T26" fmla="*/ 2 w 120"/>
                <a:gd name="T27" fmla="*/ 1 h 86"/>
                <a:gd name="T28" fmla="*/ 2 w 120"/>
                <a:gd name="T29" fmla="*/ 1 h 86"/>
                <a:gd name="T30" fmla="*/ 2 w 120"/>
                <a:gd name="T31" fmla="*/ 1 h 86"/>
                <a:gd name="T32" fmla="*/ 2 w 120"/>
                <a:gd name="T33" fmla="*/ 1 h 86"/>
                <a:gd name="T34" fmla="*/ 2 w 120"/>
                <a:gd name="T35" fmla="*/ 1 h 86"/>
                <a:gd name="T36" fmla="*/ 2 w 120"/>
                <a:gd name="T37" fmla="*/ 1 h 86"/>
                <a:gd name="T38" fmla="*/ 1 w 120"/>
                <a:gd name="T39" fmla="*/ 1 h 86"/>
                <a:gd name="T40" fmla="*/ 1 w 120"/>
                <a:gd name="T41" fmla="*/ 1 h 8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20"/>
                <a:gd name="T64" fmla="*/ 0 h 86"/>
                <a:gd name="T65" fmla="*/ 120 w 120"/>
                <a:gd name="T66" fmla="*/ 86 h 8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20" h="86">
                  <a:moveTo>
                    <a:pt x="44" y="62"/>
                  </a:moveTo>
                  <a:lnTo>
                    <a:pt x="44" y="84"/>
                  </a:lnTo>
                  <a:lnTo>
                    <a:pt x="30" y="78"/>
                  </a:lnTo>
                  <a:lnTo>
                    <a:pt x="20" y="86"/>
                  </a:lnTo>
                  <a:lnTo>
                    <a:pt x="0" y="72"/>
                  </a:lnTo>
                  <a:lnTo>
                    <a:pt x="4" y="50"/>
                  </a:lnTo>
                  <a:lnTo>
                    <a:pt x="14" y="48"/>
                  </a:lnTo>
                  <a:lnTo>
                    <a:pt x="24" y="24"/>
                  </a:lnTo>
                  <a:lnTo>
                    <a:pt x="32" y="28"/>
                  </a:lnTo>
                  <a:lnTo>
                    <a:pt x="50" y="10"/>
                  </a:lnTo>
                  <a:lnTo>
                    <a:pt x="74" y="0"/>
                  </a:lnTo>
                  <a:lnTo>
                    <a:pt x="94" y="0"/>
                  </a:lnTo>
                  <a:lnTo>
                    <a:pt x="90" y="8"/>
                  </a:lnTo>
                  <a:lnTo>
                    <a:pt x="92" y="14"/>
                  </a:lnTo>
                  <a:lnTo>
                    <a:pt x="104" y="28"/>
                  </a:lnTo>
                  <a:lnTo>
                    <a:pt x="102" y="34"/>
                  </a:lnTo>
                  <a:lnTo>
                    <a:pt x="120" y="44"/>
                  </a:lnTo>
                  <a:lnTo>
                    <a:pt x="120" y="58"/>
                  </a:lnTo>
                  <a:lnTo>
                    <a:pt x="104" y="62"/>
                  </a:lnTo>
                  <a:lnTo>
                    <a:pt x="82" y="62"/>
                  </a:lnTo>
                  <a:lnTo>
                    <a:pt x="44" y="6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2" name="Freeform 221"/>
            <p:cNvSpPr>
              <a:spLocks noChangeAspect="1"/>
            </p:cNvSpPr>
            <p:nvPr/>
          </p:nvSpPr>
          <p:spPr bwMode="auto">
            <a:xfrm>
              <a:off x="3874" y="1873"/>
              <a:ext cx="37" cy="62"/>
            </a:xfrm>
            <a:custGeom>
              <a:avLst/>
              <a:gdLst>
                <a:gd name="T0" fmla="*/ 1 w 60"/>
                <a:gd name="T1" fmla="*/ 1 h 100"/>
                <a:gd name="T2" fmla="*/ 1 w 60"/>
                <a:gd name="T3" fmla="*/ 1 h 100"/>
                <a:gd name="T4" fmla="*/ 1 w 60"/>
                <a:gd name="T5" fmla="*/ 2 h 100"/>
                <a:gd name="T6" fmla="*/ 1 w 60"/>
                <a:gd name="T7" fmla="*/ 2 h 100"/>
                <a:gd name="T8" fmla="*/ 1 w 60"/>
                <a:gd name="T9" fmla="*/ 2 h 100"/>
                <a:gd name="T10" fmla="*/ 0 w 60"/>
                <a:gd name="T11" fmla="*/ 1 h 100"/>
                <a:gd name="T12" fmla="*/ 1 w 60"/>
                <a:gd name="T13" fmla="*/ 1 h 100"/>
                <a:gd name="T14" fmla="*/ 1 w 60"/>
                <a:gd name="T15" fmla="*/ 1 h 100"/>
                <a:gd name="T16" fmla="*/ 1 w 60"/>
                <a:gd name="T17" fmla="*/ 0 h 100"/>
                <a:gd name="T18" fmla="*/ 1 w 60"/>
                <a:gd name="T19" fmla="*/ 0 h 100"/>
                <a:gd name="T20" fmla="*/ 1 w 60"/>
                <a:gd name="T21" fmla="*/ 1 h 100"/>
                <a:gd name="T22" fmla="*/ 1 w 60"/>
                <a:gd name="T23" fmla="*/ 1 h 100"/>
                <a:gd name="T24" fmla="*/ 1 w 60"/>
                <a:gd name="T25" fmla="*/ 1 h 100"/>
                <a:gd name="T26" fmla="*/ 1 w 60"/>
                <a:gd name="T27" fmla="*/ 1 h 100"/>
                <a:gd name="T28" fmla="*/ 1 w 60"/>
                <a:gd name="T29" fmla="*/ 1 h 1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
                <a:gd name="T46" fmla="*/ 0 h 100"/>
                <a:gd name="T47" fmla="*/ 60 w 60"/>
                <a:gd name="T48" fmla="*/ 100 h 1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 h="100">
                  <a:moveTo>
                    <a:pt x="60" y="80"/>
                  </a:moveTo>
                  <a:lnTo>
                    <a:pt x="48" y="86"/>
                  </a:lnTo>
                  <a:lnTo>
                    <a:pt x="36" y="96"/>
                  </a:lnTo>
                  <a:lnTo>
                    <a:pt x="20" y="100"/>
                  </a:lnTo>
                  <a:lnTo>
                    <a:pt x="8" y="94"/>
                  </a:lnTo>
                  <a:lnTo>
                    <a:pt x="0" y="72"/>
                  </a:lnTo>
                  <a:lnTo>
                    <a:pt x="10" y="50"/>
                  </a:lnTo>
                  <a:lnTo>
                    <a:pt x="6" y="22"/>
                  </a:lnTo>
                  <a:lnTo>
                    <a:pt x="6" y="0"/>
                  </a:lnTo>
                  <a:lnTo>
                    <a:pt x="44" y="0"/>
                  </a:lnTo>
                  <a:lnTo>
                    <a:pt x="56" y="18"/>
                  </a:lnTo>
                  <a:lnTo>
                    <a:pt x="52" y="30"/>
                  </a:lnTo>
                  <a:lnTo>
                    <a:pt x="54" y="40"/>
                  </a:lnTo>
                  <a:lnTo>
                    <a:pt x="56" y="48"/>
                  </a:lnTo>
                  <a:lnTo>
                    <a:pt x="60" y="8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3" name="Freeform 222"/>
            <p:cNvSpPr>
              <a:spLocks noChangeAspect="1"/>
            </p:cNvSpPr>
            <p:nvPr/>
          </p:nvSpPr>
          <p:spPr bwMode="auto">
            <a:xfrm>
              <a:off x="3822" y="1880"/>
              <a:ext cx="59" cy="60"/>
            </a:xfrm>
            <a:custGeom>
              <a:avLst/>
              <a:gdLst>
                <a:gd name="T0" fmla="*/ 3 w 94"/>
                <a:gd name="T1" fmla="*/ 1 h 98"/>
                <a:gd name="T2" fmla="*/ 1 w 94"/>
                <a:gd name="T3" fmla="*/ 1 h 98"/>
                <a:gd name="T4" fmla="*/ 1 w 94"/>
                <a:gd name="T5" fmla="*/ 2 h 98"/>
                <a:gd name="T6" fmla="*/ 1 w 94"/>
                <a:gd name="T7" fmla="*/ 2 h 98"/>
                <a:gd name="T8" fmla="*/ 1 w 94"/>
                <a:gd name="T9" fmla="*/ 1 h 98"/>
                <a:gd name="T10" fmla="*/ 1 w 94"/>
                <a:gd name="T11" fmla="*/ 1 h 98"/>
                <a:gd name="T12" fmla="*/ 1 w 94"/>
                <a:gd name="T13" fmla="*/ 1 h 98"/>
                <a:gd name="T14" fmla="*/ 0 w 94"/>
                <a:gd name="T15" fmla="*/ 1 h 98"/>
                <a:gd name="T16" fmla="*/ 0 w 94"/>
                <a:gd name="T17" fmla="*/ 1 h 98"/>
                <a:gd name="T18" fmla="*/ 0 w 94"/>
                <a:gd name="T19" fmla="*/ 1 h 98"/>
                <a:gd name="T20" fmla="*/ 1 w 94"/>
                <a:gd name="T21" fmla="*/ 1 h 98"/>
                <a:gd name="T22" fmla="*/ 1 w 94"/>
                <a:gd name="T23" fmla="*/ 1 h 98"/>
                <a:gd name="T24" fmla="*/ 1 w 94"/>
                <a:gd name="T25" fmla="*/ 1 h 98"/>
                <a:gd name="T26" fmla="*/ 1 w 94"/>
                <a:gd name="T27" fmla="*/ 1 h 98"/>
                <a:gd name="T28" fmla="*/ 1 w 94"/>
                <a:gd name="T29" fmla="*/ 1 h 98"/>
                <a:gd name="T30" fmla="*/ 1 w 94"/>
                <a:gd name="T31" fmla="*/ 1 h 98"/>
                <a:gd name="T32" fmla="*/ 1 w 94"/>
                <a:gd name="T33" fmla="*/ 0 h 98"/>
                <a:gd name="T34" fmla="*/ 2 w 94"/>
                <a:gd name="T35" fmla="*/ 1 h 98"/>
                <a:gd name="T36" fmla="*/ 2 w 94"/>
                <a:gd name="T37" fmla="*/ 1 h 98"/>
                <a:gd name="T38" fmla="*/ 3 w 94"/>
                <a:gd name="T39" fmla="*/ 1 h 98"/>
                <a:gd name="T40" fmla="*/ 3 w 94"/>
                <a:gd name="T41" fmla="*/ 1 h 98"/>
                <a:gd name="T42" fmla="*/ 2 w 94"/>
                <a:gd name="T43" fmla="*/ 1 h 98"/>
                <a:gd name="T44" fmla="*/ 3 w 94"/>
                <a:gd name="T45" fmla="*/ 1 h 9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4"/>
                <a:gd name="T70" fmla="*/ 0 h 98"/>
                <a:gd name="T71" fmla="*/ 94 w 94"/>
                <a:gd name="T72" fmla="*/ 98 h 9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4" h="98">
                  <a:moveTo>
                    <a:pt x="92" y="84"/>
                  </a:moveTo>
                  <a:lnTo>
                    <a:pt x="50" y="84"/>
                  </a:lnTo>
                  <a:lnTo>
                    <a:pt x="24" y="94"/>
                  </a:lnTo>
                  <a:lnTo>
                    <a:pt x="12" y="98"/>
                  </a:lnTo>
                  <a:lnTo>
                    <a:pt x="16" y="78"/>
                  </a:lnTo>
                  <a:lnTo>
                    <a:pt x="14" y="72"/>
                  </a:lnTo>
                  <a:lnTo>
                    <a:pt x="8" y="68"/>
                  </a:lnTo>
                  <a:lnTo>
                    <a:pt x="0" y="66"/>
                  </a:lnTo>
                  <a:lnTo>
                    <a:pt x="0" y="56"/>
                  </a:lnTo>
                  <a:lnTo>
                    <a:pt x="0" y="48"/>
                  </a:lnTo>
                  <a:lnTo>
                    <a:pt x="6" y="44"/>
                  </a:lnTo>
                  <a:lnTo>
                    <a:pt x="4" y="34"/>
                  </a:lnTo>
                  <a:lnTo>
                    <a:pt x="10" y="32"/>
                  </a:lnTo>
                  <a:lnTo>
                    <a:pt x="8" y="18"/>
                  </a:lnTo>
                  <a:lnTo>
                    <a:pt x="4" y="10"/>
                  </a:lnTo>
                  <a:lnTo>
                    <a:pt x="6" y="2"/>
                  </a:lnTo>
                  <a:lnTo>
                    <a:pt x="46" y="0"/>
                  </a:lnTo>
                  <a:lnTo>
                    <a:pt x="66" y="14"/>
                  </a:lnTo>
                  <a:lnTo>
                    <a:pt x="76" y="6"/>
                  </a:lnTo>
                  <a:lnTo>
                    <a:pt x="90" y="12"/>
                  </a:lnTo>
                  <a:lnTo>
                    <a:pt x="94" y="40"/>
                  </a:lnTo>
                  <a:lnTo>
                    <a:pt x="84" y="62"/>
                  </a:lnTo>
                  <a:lnTo>
                    <a:pt x="92" y="8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4" name="Freeform 223"/>
            <p:cNvSpPr>
              <a:spLocks noChangeAspect="1"/>
            </p:cNvSpPr>
            <p:nvPr/>
          </p:nvSpPr>
          <p:spPr bwMode="auto">
            <a:xfrm>
              <a:off x="3999" y="1959"/>
              <a:ext cx="17" cy="16"/>
            </a:xfrm>
            <a:custGeom>
              <a:avLst/>
              <a:gdLst>
                <a:gd name="T0" fmla="*/ 1 w 29"/>
                <a:gd name="T1" fmla="*/ 0 h 24"/>
                <a:gd name="T2" fmla="*/ 1 w 29"/>
                <a:gd name="T3" fmla="*/ 0 h 24"/>
                <a:gd name="T4" fmla="*/ 1 w 29"/>
                <a:gd name="T5" fmla="*/ 1 h 24"/>
                <a:gd name="T6" fmla="*/ 1 w 29"/>
                <a:gd name="T7" fmla="*/ 1 h 24"/>
                <a:gd name="T8" fmla="*/ 0 w 29"/>
                <a:gd name="T9" fmla="*/ 1 h 24"/>
                <a:gd name="T10" fmla="*/ 1 w 29"/>
                <a:gd name="T11" fmla="*/ 0 h 24"/>
                <a:gd name="T12" fmla="*/ 0 60000 65536"/>
                <a:gd name="T13" fmla="*/ 0 60000 65536"/>
                <a:gd name="T14" fmla="*/ 0 60000 65536"/>
                <a:gd name="T15" fmla="*/ 0 60000 65536"/>
                <a:gd name="T16" fmla="*/ 0 60000 65536"/>
                <a:gd name="T17" fmla="*/ 0 60000 65536"/>
                <a:gd name="T18" fmla="*/ 0 w 29"/>
                <a:gd name="T19" fmla="*/ 0 h 24"/>
                <a:gd name="T20" fmla="*/ 29 w 29"/>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29" h="24">
                  <a:moveTo>
                    <a:pt x="4" y="0"/>
                  </a:moveTo>
                  <a:lnTo>
                    <a:pt x="29" y="0"/>
                  </a:lnTo>
                  <a:lnTo>
                    <a:pt x="26" y="22"/>
                  </a:lnTo>
                  <a:lnTo>
                    <a:pt x="2" y="24"/>
                  </a:lnTo>
                  <a:lnTo>
                    <a:pt x="0" y="10"/>
                  </a:lnTo>
                  <a:lnTo>
                    <a:pt x="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5" name="Freeform 224"/>
            <p:cNvSpPr>
              <a:spLocks noChangeAspect="1"/>
            </p:cNvSpPr>
            <p:nvPr/>
          </p:nvSpPr>
          <p:spPr bwMode="auto">
            <a:xfrm>
              <a:off x="4383" y="2071"/>
              <a:ext cx="70" cy="138"/>
            </a:xfrm>
            <a:custGeom>
              <a:avLst/>
              <a:gdLst>
                <a:gd name="T0" fmla="*/ 1 w 114"/>
                <a:gd name="T1" fmla="*/ 1 h 224"/>
                <a:gd name="T2" fmla="*/ 1 w 114"/>
                <a:gd name="T3" fmla="*/ 1 h 224"/>
                <a:gd name="T4" fmla="*/ 1 w 114"/>
                <a:gd name="T5" fmla="*/ 1 h 224"/>
                <a:gd name="T6" fmla="*/ 1 w 114"/>
                <a:gd name="T7" fmla="*/ 1 h 224"/>
                <a:gd name="T8" fmla="*/ 1 w 114"/>
                <a:gd name="T9" fmla="*/ 1 h 224"/>
                <a:gd name="T10" fmla="*/ 2 w 114"/>
                <a:gd name="T11" fmla="*/ 1 h 224"/>
                <a:gd name="T12" fmla="*/ 2 w 114"/>
                <a:gd name="T13" fmla="*/ 0 h 224"/>
                <a:gd name="T14" fmla="*/ 2 w 114"/>
                <a:gd name="T15" fmla="*/ 1 h 224"/>
                <a:gd name="T16" fmla="*/ 2 w 114"/>
                <a:gd name="T17" fmla="*/ 1 h 224"/>
                <a:gd name="T18" fmla="*/ 2 w 114"/>
                <a:gd name="T19" fmla="*/ 1 h 224"/>
                <a:gd name="T20" fmla="*/ 2 w 114"/>
                <a:gd name="T21" fmla="*/ 1 h 224"/>
                <a:gd name="T22" fmla="*/ 2 w 114"/>
                <a:gd name="T23" fmla="*/ 1 h 224"/>
                <a:gd name="T24" fmla="*/ 2 w 114"/>
                <a:gd name="T25" fmla="*/ 1 h 224"/>
                <a:gd name="T26" fmla="*/ 1 w 114"/>
                <a:gd name="T27" fmla="*/ 4 h 224"/>
                <a:gd name="T28" fmla="*/ 1 w 114"/>
                <a:gd name="T29" fmla="*/ 4 h 224"/>
                <a:gd name="T30" fmla="*/ 1 w 114"/>
                <a:gd name="T31" fmla="*/ 4 h 224"/>
                <a:gd name="T32" fmla="*/ 1 w 114"/>
                <a:gd name="T33" fmla="*/ 4 h 224"/>
                <a:gd name="T34" fmla="*/ 1 w 114"/>
                <a:gd name="T35" fmla="*/ 4 h 224"/>
                <a:gd name="T36" fmla="*/ 1 w 114"/>
                <a:gd name="T37" fmla="*/ 4 h 224"/>
                <a:gd name="T38" fmla="*/ 1 w 114"/>
                <a:gd name="T39" fmla="*/ 4 h 224"/>
                <a:gd name="T40" fmla="*/ 0 w 114"/>
                <a:gd name="T41" fmla="*/ 4 h 224"/>
                <a:gd name="T42" fmla="*/ 1 w 114"/>
                <a:gd name="T43" fmla="*/ 2 h 224"/>
                <a:gd name="T44" fmla="*/ 1 w 114"/>
                <a:gd name="T45" fmla="*/ 2 h 224"/>
                <a:gd name="T46" fmla="*/ 1 w 114"/>
                <a:gd name="T47" fmla="*/ 2 h 224"/>
                <a:gd name="T48" fmla="*/ 1 w 114"/>
                <a:gd name="T49" fmla="*/ 2 h 224"/>
                <a:gd name="T50" fmla="*/ 1 w 114"/>
                <a:gd name="T51" fmla="*/ 1 h 224"/>
                <a:gd name="T52" fmla="*/ 1 w 114"/>
                <a:gd name="T53" fmla="*/ 1 h 22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14"/>
                <a:gd name="T82" fmla="*/ 0 h 224"/>
                <a:gd name="T83" fmla="*/ 114 w 114"/>
                <a:gd name="T84" fmla="*/ 224 h 22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14" h="224">
                  <a:moveTo>
                    <a:pt x="22" y="70"/>
                  </a:moveTo>
                  <a:lnTo>
                    <a:pt x="46" y="60"/>
                  </a:lnTo>
                  <a:lnTo>
                    <a:pt x="70" y="44"/>
                  </a:lnTo>
                  <a:lnTo>
                    <a:pt x="78" y="30"/>
                  </a:lnTo>
                  <a:lnTo>
                    <a:pt x="86" y="26"/>
                  </a:lnTo>
                  <a:lnTo>
                    <a:pt x="94" y="10"/>
                  </a:lnTo>
                  <a:lnTo>
                    <a:pt x="96" y="0"/>
                  </a:lnTo>
                  <a:lnTo>
                    <a:pt x="108" y="20"/>
                  </a:lnTo>
                  <a:lnTo>
                    <a:pt x="112" y="40"/>
                  </a:lnTo>
                  <a:lnTo>
                    <a:pt x="114" y="52"/>
                  </a:lnTo>
                  <a:lnTo>
                    <a:pt x="114" y="64"/>
                  </a:lnTo>
                  <a:lnTo>
                    <a:pt x="102" y="66"/>
                  </a:lnTo>
                  <a:lnTo>
                    <a:pt x="102" y="82"/>
                  </a:lnTo>
                  <a:lnTo>
                    <a:pt x="82" y="150"/>
                  </a:lnTo>
                  <a:lnTo>
                    <a:pt x="74" y="182"/>
                  </a:lnTo>
                  <a:lnTo>
                    <a:pt x="62" y="214"/>
                  </a:lnTo>
                  <a:lnTo>
                    <a:pt x="40" y="224"/>
                  </a:lnTo>
                  <a:lnTo>
                    <a:pt x="18" y="222"/>
                  </a:lnTo>
                  <a:lnTo>
                    <a:pt x="8" y="202"/>
                  </a:lnTo>
                  <a:lnTo>
                    <a:pt x="6" y="182"/>
                  </a:lnTo>
                  <a:lnTo>
                    <a:pt x="0" y="164"/>
                  </a:lnTo>
                  <a:lnTo>
                    <a:pt x="16" y="142"/>
                  </a:lnTo>
                  <a:lnTo>
                    <a:pt x="20" y="122"/>
                  </a:lnTo>
                  <a:lnTo>
                    <a:pt x="16" y="106"/>
                  </a:lnTo>
                  <a:lnTo>
                    <a:pt x="10" y="90"/>
                  </a:lnTo>
                  <a:lnTo>
                    <a:pt x="18" y="80"/>
                  </a:lnTo>
                  <a:lnTo>
                    <a:pt x="22" y="7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6" name="Freeform 225"/>
            <p:cNvSpPr>
              <a:spLocks noChangeAspect="1"/>
            </p:cNvSpPr>
            <p:nvPr/>
          </p:nvSpPr>
          <p:spPr bwMode="auto">
            <a:xfrm>
              <a:off x="4068" y="2202"/>
              <a:ext cx="159" cy="134"/>
            </a:xfrm>
            <a:custGeom>
              <a:avLst/>
              <a:gdLst>
                <a:gd name="T0" fmla="*/ 0 w 260"/>
                <a:gd name="T1" fmla="*/ 2 h 218"/>
                <a:gd name="T2" fmla="*/ 1 w 260"/>
                <a:gd name="T3" fmla="*/ 2 h 218"/>
                <a:gd name="T4" fmla="*/ 1 w 260"/>
                <a:gd name="T5" fmla="*/ 2 h 218"/>
                <a:gd name="T6" fmla="*/ 1 w 260"/>
                <a:gd name="T7" fmla="*/ 2 h 218"/>
                <a:gd name="T8" fmla="*/ 1 w 260"/>
                <a:gd name="T9" fmla="*/ 2 h 218"/>
                <a:gd name="T10" fmla="*/ 1 w 260"/>
                <a:gd name="T11" fmla="*/ 2 h 218"/>
                <a:gd name="T12" fmla="*/ 1 w 260"/>
                <a:gd name="T13" fmla="*/ 2 h 218"/>
                <a:gd name="T14" fmla="*/ 1 w 260"/>
                <a:gd name="T15" fmla="*/ 2 h 218"/>
                <a:gd name="T16" fmla="*/ 1 w 260"/>
                <a:gd name="T17" fmla="*/ 1 h 218"/>
                <a:gd name="T18" fmla="*/ 1 w 260"/>
                <a:gd name="T19" fmla="*/ 1 h 218"/>
                <a:gd name="T20" fmla="*/ 1 w 260"/>
                <a:gd name="T21" fmla="*/ 1 h 218"/>
                <a:gd name="T22" fmla="*/ 1 w 260"/>
                <a:gd name="T23" fmla="*/ 1 h 218"/>
                <a:gd name="T24" fmla="*/ 2 w 260"/>
                <a:gd name="T25" fmla="*/ 1 h 218"/>
                <a:gd name="T26" fmla="*/ 2 w 260"/>
                <a:gd name="T27" fmla="*/ 1 h 218"/>
                <a:gd name="T28" fmla="*/ 2 w 260"/>
                <a:gd name="T29" fmla="*/ 1 h 218"/>
                <a:gd name="T30" fmla="*/ 2 w 260"/>
                <a:gd name="T31" fmla="*/ 1 h 218"/>
                <a:gd name="T32" fmla="*/ 2 w 260"/>
                <a:gd name="T33" fmla="*/ 1 h 218"/>
                <a:gd name="T34" fmla="*/ 3 w 260"/>
                <a:gd name="T35" fmla="*/ 1 h 218"/>
                <a:gd name="T36" fmla="*/ 4 w 260"/>
                <a:gd name="T37" fmla="*/ 1 h 218"/>
                <a:gd name="T38" fmla="*/ 4 w 260"/>
                <a:gd name="T39" fmla="*/ 1 h 218"/>
                <a:gd name="T40" fmla="*/ 4 w 260"/>
                <a:gd name="T41" fmla="*/ 0 h 218"/>
                <a:gd name="T42" fmla="*/ 4 w 260"/>
                <a:gd name="T43" fmla="*/ 1 h 218"/>
                <a:gd name="T44" fmla="*/ 4 w 260"/>
                <a:gd name="T45" fmla="*/ 1 h 218"/>
                <a:gd name="T46" fmla="*/ 5 w 260"/>
                <a:gd name="T47" fmla="*/ 1 h 218"/>
                <a:gd name="T48" fmla="*/ 5 w 260"/>
                <a:gd name="T49" fmla="*/ 1 h 218"/>
                <a:gd name="T50" fmla="*/ 5 w 260"/>
                <a:gd name="T51" fmla="*/ 1 h 218"/>
                <a:gd name="T52" fmla="*/ 5 w 260"/>
                <a:gd name="T53" fmla="*/ 1 h 218"/>
                <a:gd name="T54" fmla="*/ 5 w 260"/>
                <a:gd name="T55" fmla="*/ 2 h 218"/>
                <a:gd name="T56" fmla="*/ 5 w 260"/>
                <a:gd name="T57" fmla="*/ 2 h 218"/>
                <a:gd name="T58" fmla="*/ 5 w 260"/>
                <a:gd name="T59" fmla="*/ 2 h 218"/>
                <a:gd name="T60" fmla="*/ 4 w 260"/>
                <a:gd name="T61" fmla="*/ 2 h 218"/>
                <a:gd name="T62" fmla="*/ 4 w 260"/>
                <a:gd name="T63" fmla="*/ 2 h 218"/>
                <a:gd name="T64" fmla="*/ 4 w 260"/>
                <a:gd name="T65" fmla="*/ 4 h 218"/>
                <a:gd name="T66" fmla="*/ 4 w 260"/>
                <a:gd name="T67" fmla="*/ 4 h 218"/>
                <a:gd name="T68" fmla="*/ 4 w 260"/>
                <a:gd name="T69" fmla="*/ 4 h 218"/>
                <a:gd name="T70" fmla="*/ 2 w 260"/>
                <a:gd name="T71" fmla="*/ 4 h 218"/>
                <a:gd name="T72" fmla="*/ 2 w 260"/>
                <a:gd name="T73" fmla="*/ 4 h 218"/>
                <a:gd name="T74" fmla="*/ 2 w 260"/>
                <a:gd name="T75" fmla="*/ 4 h 218"/>
                <a:gd name="T76" fmla="*/ 1 w 260"/>
                <a:gd name="T77" fmla="*/ 4 h 218"/>
                <a:gd name="T78" fmla="*/ 1 w 260"/>
                <a:gd name="T79" fmla="*/ 4 h 218"/>
                <a:gd name="T80" fmla="*/ 1 w 260"/>
                <a:gd name="T81" fmla="*/ 4 h 218"/>
                <a:gd name="T82" fmla="*/ 1 w 260"/>
                <a:gd name="T83" fmla="*/ 4 h 218"/>
                <a:gd name="T84" fmla="*/ 1 w 260"/>
                <a:gd name="T85" fmla="*/ 4 h 218"/>
                <a:gd name="T86" fmla="*/ 1 w 260"/>
                <a:gd name="T87" fmla="*/ 4 h 218"/>
                <a:gd name="T88" fmla="*/ 1 w 260"/>
                <a:gd name="T89" fmla="*/ 4 h 218"/>
                <a:gd name="T90" fmla="*/ 1 w 260"/>
                <a:gd name="T91" fmla="*/ 4 h 218"/>
                <a:gd name="T92" fmla="*/ 1 w 260"/>
                <a:gd name="T93" fmla="*/ 3 h 218"/>
                <a:gd name="T94" fmla="*/ 1 w 260"/>
                <a:gd name="T95" fmla="*/ 2 h 218"/>
                <a:gd name="T96" fmla="*/ 0 w 260"/>
                <a:gd name="T97" fmla="*/ 2 h 21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218"/>
                <a:gd name="T149" fmla="*/ 260 w 260"/>
                <a:gd name="T150" fmla="*/ 218 h 21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218">
                  <a:moveTo>
                    <a:pt x="0" y="108"/>
                  </a:moveTo>
                  <a:lnTo>
                    <a:pt x="2" y="104"/>
                  </a:lnTo>
                  <a:lnTo>
                    <a:pt x="6" y="102"/>
                  </a:lnTo>
                  <a:lnTo>
                    <a:pt x="8" y="102"/>
                  </a:lnTo>
                  <a:lnTo>
                    <a:pt x="14" y="110"/>
                  </a:lnTo>
                  <a:lnTo>
                    <a:pt x="22" y="114"/>
                  </a:lnTo>
                  <a:lnTo>
                    <a:pt x="38" y="114"/>
                  </a:lnTo>
                  <a:lnTo>
                    <a:pt x="54" y="104"/>
                  </a:lnTo>
                  <a:lnTo>
                    <a:pt x="54" y="46"/>
                  </a:lnTo>
                  <a:lnTo>
                    <a:pt x="66" y="58"/>
                  </a:lnTo>
                  <a:lnTo>
                    <a:pt x="66" y="78"/>
                  </a:lnTo>
                  <a:lnTo>
                    <a:pt x="82" y="78"/>
                  </a:lnTo>
                  <a:lnTo>
                    <a:pt x="96" y="66"/>
                  </a:lnTo>
                  <a:lnTo>
                    <a:pt x="100" y="54"/>
                  </a:lnTo>
                  <a:lnTo>
                    <a:pt x="110" y="54"/>
                  </a:lnTo>
                  <a:lnTo>
                    <a:pt x="120" y="62"/>
                  </a:lnTo>
                  <a:lnTo>
                    <a:pt x="140" y="60"/>
                  </a:lnTo>
                  <a:lnTo>
                    <a:pt x="148" y="46"/>
                  </a:lnTo>
                  <a:lnTo>
                    <a:pt x="186" y="6"/>
                  </a:lnTo>
                  <a:lnTo>
                    <a:pt x="196" y="6"/>
                  </a:lnTo>
                  <a:lnTo>
                    <a:pt x="198" y="0"/>
                  </a:lnTo>
                  <a:lnTo>
                    <a:pt x="228" y="2"/>
                  </a:lnTo>
                  <a:lnTo>
                    <a:pt x="236" y="8"/>
                  </a:lnTo>
                  <a:lnTo>
                    <a:pt x="244" y="32"/>
                  </a:lnTo>
                  <a:lnTo>
                    <a:pt x="244" y="68"/>
                  </a:lnTo>
                  <a:lnTo>
                    <a:pt x="244" y="78"/>
                  </a:lnTo>
                  <a:lnTo>
                    <a:pt x="260" y="80"/>
                  </a:lnTo>
                  <a:lnTo>
                    <a:pt x="254" y="90"/>
                  </a:lnTo>
                  <a:lnTo>
                    <a:pt x="254" y="104"/>
                  </a:lnTo>
                  <a:lnTo>
                    <a:pt x="246" y="110"/>
                  </a:lnTo>
                  <a:lnTo>
                    <a:pt x="230" y="130"/>
                  </a:lnTo>
                  <a:lnTo>
                    <a:pt x="224" y="142"/>
                  </a:lnTo>
                  <a:lnTo>
                    <a:pt x="210" y="160"/>
                  </a:lnTo>
                  <a:lnTo>
                    <a:pt x="188" y="176"/>
                  </a:lnTo>
                  <a:lnTo>
                    <a:pt x="164" y="198"/>
                  </a:lnTo>
                  <a:lnTo>
                    <a:pt x="142" y="202"/>
                  </a:lnTo>
                  <a:lnTo>
                    <a:pt x="128" y="208"/>
                  </a:lnTo>
                  <a:lnTo>
                    <a:pt x="110" y="206"/>
                  </a:lnTo>
                  <a:lnTo>
                    <a:pt x="88" y="206"/>
                  </a:lnTo>
                  <a:lnTo>
                    <a:pt x="70" y="212"/>
                  </a:lnTo>
                  <a:lnTo>
                    <a:pt x="50" y="218"/>
                  </a:lnTo>
                  <a:lnTo>
                    <a:pt x="34" y="210"/>
                  </a:lnTo>
                  <a:lnTo>
                    <a:pt x="28" y="198"/>
                  </a:lnTo>
                  <a:lnTo>
                    <a:pt x="20" y="184"/>
                  </a:lnTo>
                  <a:lnTo>
                    <a:pt x="30" y="172"/>
                  </a:lnTo>
                  <a:lnTo>
                    <a:pt x="22" y="158"/>
                  </a:lnTo>
                  <a:lnTo>
                    <a:pt x="12" y="144"/>
                  </a:lnTo>
                  <a:lnTo>
                    <a:pt x="6" y="122"/>
                  </a:lnTo>
                  <a:lnTo>
                    <a:pt x="0" y="10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37" name="Freeform 226"/>
            <p:cNvSpPr>
              <a:spLocks noChangeAspect="1"/>
            </p:cNvSpPr>
            <p:nvPr/>
          </p:nvSpPr>
          <p:spPr bwMode="auto">
            <a:xfrm>
              <a:off x="4153" y="2138"/>
              <a:ext cx="74" cy="65"/>
            </a:xfrm>
            <a:custGeom>
              <a:avLst/>
              <a:gdLst>
                <a:gd name="T0" fmla="*/ 1 w 120"/>
                <a:gd name="T1" fmla="*/ 2 h 106"/>
                <a:gd name="T2" fmla="*/ 1 w 120"/>
                <a:gd name="T3" fmla="*/ 2 h 106"/>
                <a:gd name="T4" fmla="*/ 1 w 120"/>
                <a:gd name="T5" fmla="*/ 2 h 106"/>
                <a:gd name="T6" fmla="*/ 1 w 120"/>
                <a:gd name="T7" fmla="*/ 1 h 106"/>
                <a:gd name="T8" fmla="*/ 1 w 120"/>
                <a:gd name="T9" fmla="*/ 1 h 106"/>
                <a:gd name="T10" fmla="*/ 1 w 120"/>
                <a:gd name="T11" fmla="*/ 1 h 106"/>
                <a:gd name="T12" fmla="*/ 0 w 120"/>
                <a:gd name="T13" fmla="*/ 1 h 106"/>
                <a:gd name="T14" fmla="*/ 1 w 120"/>
                <a:gd name="T15" fmla="*/ 1 h 106"/>
                <a:gd name="T16" fmla="*/ 1 w 120"/>
                <a:gd name="T17" fmla="*/ 1 h 106"/>
                <a:gd name="T18" fmla="*/ 1 w 120"/>
                <a:gd name="T19" fmla="*/ 1 h 106"/>
                <a:gd name="T20" fmla="*/ 1 w 120"/>
                <a:gd name="T21" fmla="*/ 0 h 106"/>
                <a:gd name="T22" fmla="*/ 1 w 120"/>
                <a:gd name="T23" fmla="*/ 0 h 106"/>
                <a:gd name="T24" fmla="*/ 2 w 120"/>
                <a:gd name="T25" fmla="*/ 1 h 106"/>
                <a:gd name="T26" fmla="*/ 2 w 120"/>
                <a:gd name="T27" fmla="*/ 1 h 106"/>
                <a:gd name="T28" fmla="*/ 2 w 120"/>
                <a:gd name="T29" fmla="*/ 1 h 106"/>
                <a:gd name="T30" fmla="*/ 2 w 120"/>
                <a:gd name="T31" fmla="*/ 2 h 106"/>
                <a:gd name="T32" fmla="*/ 2 w 120"/>
                <a:gd name="T33" fmla="*/ 2 h 106"/>
                <a:gd name="T34" fmla="*/ 1 w 120"/>
                <a:gd name="T35" fmla="*/ 2 h 10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0"/>
                <a:gd name="T55" fmla="*/ 0 h 106"/>
                <a:gd name="T56" fmla="*/ 120 w 120"/>
                <a:gd name="T57" fmla="*/ 106 h 10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0" h="106">
                  <a:moveTo>
                    <a:pt x="60" y="104"/>
                  </a:moveTo>
                  <a:lnTo>
                    <a:pt x="58" y="98"/>
                  </a:lnTo>
                  <a:lnTo>
                    <a:pt x="44" y="96"/>
                  </a:lnTo>
                  <a:lnTo>
                    <a:pt x="36" y="76"/>
                  </a:lnTo>
                  <a:lnTo>
                    <a:pt x="12" y="64"/>
                  </a:lnTo>
                  <a:lnTo>
                    <a:pt x="8" y="48"/>
                  </a:lnTo>
                  <a:lnTo>
                    <a:pt x="0" y="36"/>
                  </a:lnTo>
                  <a:lnTo>
                    <a:pt x="28" y="34"/>
                  </a:lnTo>
                  <a:lnTo>
                    <a:pt x="42" y="16"/>
                  </a:lnTo>
                  <a:lnTo>
                    <a:pt x="54" y="14"/>
                  </a:lnTo>
                  <a:lnTo>
                    <a:pt x="62" y="0"/>
                  </a:lnTo>
                  <a:lnTo>
                    <a:pt x="78" y="0"/>
                  </a:lnTo>
                  <a:lnTo>
                    <a:pt x="118" y="14"/>
                  </a:lnTo>
                  <a:lnTo>
                    <a:pt x="120" y="42"/>
                  </a:lnTo>
                  <a:lnTo>
                    <a:pt x="120" y="72"/>
                  </a:lnTo>
                  <a:lnTo>
                    <a:pt x="112" y="90"/>
                  </a:lnTo>
                  <a:lnTo>
                    <a:pt x="90" y="106"/>
                  </a:lnTo>
                  <a:lnTo>
                    <a:pt x="60" y="10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8" name="Freeform 227"/>
            <p:cNvSpPr>
              <a:spLocks noChangeAspect="1"/>
            </p:cNvSpPr>
            <p:nvPr/>
          </p:nvSpPr>
          <p:spPr bwMode="auto">
            <a:xfrm>
              <a:off x="4101" y="2160"/>
              <a:ext cx="89" cy="90"/>
            </a:xfrm>
            <a:custGeom>
              <a:avLst/>
              <a:gdLst>
                <a:gd name="T0" fmla="*/ 0 w 144"/>
                <a:gd name="T1" fmla="*/ 2 h 146"/>
                <a:gd name="T2" fmla="*/ 0 w 144"/>
                <a:gd name="T3" fmla="*/ 1 h 146"/>
                <a:gd name="T4" fmla="*/ 1 w 144"/>
                <a:gd name="T5" fmla="*/ 1 h 146"/>
                <a:gd name="T6" fmla="*/ 1 w 144"/>
                <a:gd name="T7" fmla="*/ 1 h 146"/>
                <a:gd name="T8" fmla="*/ 1 w 144"/>
                <a:gd name="T9" fmla="*/ 0 h 146"/>
                <a:gd name="T10" fmla="*/ 1 w 144"/>
                <a:gd name="T11" fmla="*/ 1 h 146"/>
                <a:gd name="T12" fmla="*/ 1 w 144"/>
                <a:gd name="T13" fmla="*/ 0 h 146"/>
                <a:gd name="T14" fmla="*/ 2 w 144"/>
                <a:gd name="T15" fmla="*/ 1 h 146"/>
                <a:gd name="T16" fmla="*/ 2 w 144"/>
                <a:gd name="T17" fmla="*/ 1 h 146"/>
                <a:gd name="T18" fmla="*/ 2 w 144"/>
                <a:gd name="T19" fmla="*/ 1 h 146"/>
                <a:gd name="T20" fmla="*/ 2 w 144"/>
                <a:gd name="T21" fmla="*/ 1 h 146"/>
                <a:gd name="T22" fmla="*/ 2 w 144"/>
                <a:gd name="T23" fmla="*/ 1 h 146"/>
                <a:gd name="T24" fmla="*/ 3 w 144"/>
                <a:gd name="T25" fmla="*/ 1 h 146"/>
                <a:gd name="T26" fmla="*/ 2 w 144"/>
                <a:gd name="T27" fmla="*/ 1 h 146"/>
                <a:gd name="T28" fmla="*/ 2 w 144"/>
                <a:gd name="T29" fmla="*/ 1 h 146"/>
                <a:gd name="T30" fmla="*/ 2 w 144"/>
                <a:gd name="T31" fmla="*/ 2 h 146"/>
                <a:gd name="T32" fmla="*/ 1 w 144"/>
                <a:gd name="T33" fmla="*/ 2 h 146"/>
                <a:gd name="T34" fmla="*/ 1 w 144"/>
                <a:gd name="T35" fmla="*/ 2 h 146"/>
                <a:gd name="T36" fmla="*/ 1 w 144"/>
                <a:gd name="T37" fmla="*/ 2 h 146"/>
                <a:gd name="T38" fmla="*/ 1 w 144"/>
                <a:gd name="T39" fmla="*/ 2 h 146"/>
                <a:gd name="T40" fmla="*/ 1 w 144"/>
                <a:gd name="T41" fmla="*/ 2 h 146"/>
                <a:gd name="T42" fmla="*/ 1 w 144"/>
                <a:gd name="T43" fmla="*/ 3 h 146"/>
                <a:gd name="T44" fmla="*/ 1 w 144"/>
                <a:gd name="T45" fmla="*/ 3 h 146"/>
                <a:gd name="T46" fmla="*/ 1 w 144"/>
                <a:gd name="T47" fmla="*/ 2 h 146"/>
                <a:gd name="T48" fmla="*/ 0 w 144"/>
                <a:gd name="T49" fmla="*/ 2 h 1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44"/>
                <a:gd name="T76" fmla="*/ 0 h 146"/>
                <a:gd name="T77" fmla="*/ 144 w 144"/>
                <a:gd name="T78" fmla="*/ 146 h 1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44" h="146">
                  <a:moveTo>
                    <a:pt x="0" y="114"/>
                  </a:moveTo>
                  <a:lnTo>
                    <a:pt x="0" y="66"/>
                  </a:lnTo>
                  <a:lnTo>
                    <a:pt x="14" y="66"/>
                  </a:lnTo>
                  <a:lnTo>
                    <a:pt x="16" y="4"/>
                  </a:lnTo>
                  <a:lnTo>
                    <a:pt x="50" y="0"/>
                  </a:lnTo>
                  <a:lnTo>
                    <a:pt x="56" y="8"/>
                  </a:lnTo>
                  <a:lnTo>
                    <a:pt x="84" y="0"/>
                  </a:lnTo>
                  <a:lnTo>
                    <a:pt x="92" y="12"/>
                  </a:lnTo>
                  <a:lnTo>
                    <a:pt x="96" y="28"/>
                  </a:lnTo>
                  <a:lnTo>
                    <a:pt x="120" y="40"/>
                  </a:lnTo>
                  <a:lnTo>
                    <a:pt x="128" y="60"/>
                  </a:lnTo>
                  <a:lnTo>
                    <a:pt x="142" y="62"/>
                  </a:lnTo>
                  <a:lnTo>
                    <a:pt x="144" y="70"/>
                  </a:lnTo>
                  <a:lnTo>
                    <a:pt x="142" y="74"/>
                  </a:lnTo>
                  <a:lnTo>
                    <a:pt x="132" y="74"/>
                  </a:lnTo>
                  <a:lnTo>
                    <a:pt x="94" y="114"/>
                  </a:lnTo>
                  <a:lnTo>
                    <a:pt x="86" y="128"/>
                  </a:lnTo>
                  <a:lnTo>
                    <a:pt x="66" y="130"/>
                  </a:lnTo>
                  <a:lnTo>
                    <a:pt x="56" y="122"/>
                  </a:lnTo>
                  <a:lnTo>
                    <a:pt x="46" y="122"/>
                  </a:lnTo>
                  <a:lnTo>
                    <a:pt x="42" y="134"/>
                  </a:lnTo>
                  <a:lnTo>
                    <a:pt x="28" y="146"/>
                  </a:lnTo>
                  <a:lnTo>
                    <a:pt x="12" y="146"/>
                  </a:lnTo>
                  <a:lnTo>
                    <a:pt x="12" y="126"/>
                  </a:lnTo>
                  <a:lnTo>
                    <a:pt x="0" y="1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39" name="Freeform 228"/>
            <p:cNvSpPr>
              <a:spLocks noChangeAspect="1"/>
            </p:cNvSpPr>
            <p:nvPr/>
          </p:nvSpPr>
          <p:spPr bwMode="auto">
            <a:xfrm>
              <a:off x="4024" y="2154"/>
              <a:ext cx="87" cy="118"/>
            </a:xfrm>
            <a:custGeom>
              <a:avLst/>
              <a:gdLst>
                <a:gd name="T0" fmla="*/ 0 w 142"/>
                <a:gd name="T1" fmla="*/ 0 h 192"/>
                <a:gd name="T2" fmla="*/ 2 w 142"/>
                <a:gd name="T3" fmla="*/ 0 h 192"/>
                <a:gd name="T4" fmla="*/ 2 w 142"/>
                <a:gd name="T5" fmla="*/ 1 h 192"/>
                <a:gd name="T6" fmla="*/ 2 w 142"/>
                <a:gd name="T7" fmla="*/ 1 h 192"/>
                <a:gd name="T8" fmla="*/ 2 w 142"/>
                <a:gd name="T9" fmla="*/ 1 h 192"/>
                <a:gd name="T10" fmla="*/ 2 w 142"/>
                <a:gd name="T11" fmla="*/ 1 h 192"/>
                <a:gd name="T12" fmla="*/ 2 w 142"/>
                <a:gd name="T13" fmla="*/ 1 h 192"/>
                <a:gd name="T14" fmla="*/ 2 w 142"/>
                <a:gd name="T15" fmla="*/ 4 h 192"/>
                <a:gd name="T16" fmla="*/ 2 w 142"/>
                <a:gd name="T17" fmla="*/ 4 h 192"/>
                <a:gd name="T18" fmla="*/ 2 w 142"/>
                <a:gd name="T19" fmla="*/ 4 h 192"/>
                <a:gd name="T20" fmla="*/ 1 w 142"/>
                <a:gd name="T21" fmla="*/ 4 h 192"/>
                <a:gd name="T22" fmla="*/ 1 w 142"/>
                <a:gd name="T23" fmla="*/ 4 h 192"/>
                <a:gd name="T24" fmla="*/ 1 w 142"/>
                <a:gd name="T25" fmla="*/ 4 h 192"/>
                <a:gd name="T26" fmla="*/ 1 w 142"/>
                <a:gd name="T27" fmla="*/ 4 h 192"/>
                <a:gd name="T28" fmla="*/ 1 w 142"/>
                <a:gd name="T29" fmla="*/ 2 h 192"/>
                <a:gd name="T30" fmla="*/ 1 w 142"/>
                <a:gd name="T31" fmla="*/ 2 h 192"/>
                <a:gd name="T32" fmla="*/ 1 w 142"/>
                <a:gd name="T33" fmla="*/ 1 h 192"/>
                <a:gd name="T34" fmla="*/ 1 w 142"/>
                <a:gd name="T35" fmla="*/ 1 h 192"/>
                <a:gd name="T36" fmla="*/ 0 w 142"/>
                <a:gd name="T37" fmla="*/ 1 h 192"/>
                <a:gd name="T38" fmla="*/ 0 w 142"/>
                <a:gd name="T39" fmla="*/ 0 h 19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2"/>
                <a:gd name="T61" fmla="*/ 0 h 192"/>
                <a:gd name="T62" fmla="*/ 142 w 142"/>
                <a:gd name="T63" fmla="*/ 192 h 19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2" h="192">
                  <a:moveTo>
                    <a:pt x="0" y="0"/>
                  </a:moveTo>
                  <a:lnTo>
                    <a:pt x="98" y="0"/>
                  </a:lnTo>
                  <a:lnTo>
                    <a:pt x="106" y="6"/>
                  </a:lnTo>
                  <a:lnTo>
                    <a:pt x="134" y="8"/>
                  </a:lnTo>
                  <a:lnTo>
                    <a:pt x="142" y="14"/>
                  </a:lnTo>
                  <a:lnTo>
                    <a:pt x="140" y="76"/>
                  </a:lnTo>
                  <a:lnTo>
                    <a:pt x="126" y="76"/>
                  </a:lnTo>
                  <a:lnTo>
                    <a:pt x="126" y="182"/>
                  </a:lnTo>
                  <a:lnTo>
                    <a:pt x="110" y="192"/>
                  </a:lnTo>
                  <a:lnTo>
                    <a:pt x="94" y="192"/>
                  </a:lnTo>
                  <a:lnTo>
                    <a:pt x="86" y="188"/>
                  </a:lnTo>
                  <a:lnTo>
                    <a:pt x="80" y="180"/>
                  </a:lnTo>
                  <a:lnTo>
                    <a:pt x="72" y="186"/>
                  </a:lnTo>
                  <a:lnTo>
                    <a:pt x="52" y="164"/>
                  </a:lnTo>
                  <a:lnTo>
                    <a:pt x="44" y="126"/>
                  </a:lnTo>
                  <a:lnTo>
                    <a:pt x="38" y="114"/>
                  </a:lnTo>
                  <a:lnTo>
                    <a:pt x="38" y="82"/>
                  </a:lnTo>
                  <a:lnTo>
                    <a:pt x="12" y="36"/>
                  </a:lnTo>
                  <a:lnTo>
                    <a:pt x="0" y="16"/>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0" name="Freeform 229"/>
            <p:cNvSpPr>
              <a:spLocks noChangeAspect="1"/>
            </p:cNvSpPr>
            <p:nvPr/>
          </p:nvSpPr>
          <p:spPr bwMode="auto">
            <a:xfrm>
              <a:off x="4203" y="2085"/>
              <a:ext cx="100" cy="166"/>
            </a:xfrm>
            <a:custGeom>
              <a:avLst/>
              <a:gdLst>
                <a:gd name="T0" fmla="*/ 0 w 162"/>
                <a:gd name="T1" fmla="*/ 1 h 270"/>
                <a:gd name="T2" fmla="*/ 0 w 162"/>
                <a:gd name="T3" fmla="*/ 1 h 270"/>
                <a:gd name="T4" fmla="*/ 1 w 162"/>
                <a:gd name="T5" fmla="*/ 1 h 270"/>
                <a:gd name="T6" fmla="*/ 1 w 162"/>
                <a:gd name="T7" fmla="*/ 1 h 270"/>
                <a:gd name="T8" fmla="*/ 1 w 162"/>
                <a:gd name="T9" fmla="*/ 2 h 270"/>
                <a:gd name="T10" fmla="*/ 1 w 162"/>
                <a:gd name="T11" fmla="*/ 2 h 270"/>
                <a:gd name="T12" fmla="*/ 1 w 162"/>
                <a:gd name="T13" fmla="*/ 2 h 270"/>
                <a:gd name="T14" fmla="*/ 1 w 162"/>
                <a:gd name="T15" fmla="*/ 1 h 270"/>
                <a:gd name="T16" fmla="*/ 1 w 162"/>
                <a:gd name="T17" fmla="*/ 1 h 270"/>
                <a:gd name="T18" fmla="*/ 1 w 162"/>
                <a:gd name="T19" fmla="*/ 1 h 270"/>
                <a:gd name="T20" fmla="*/ 1 w 162"/>
                <a:gd name="T21" fmla="*/ 1 h 270"/>
                <a:gd name="T22" fmla="*/ 2 w 162"/>
                <a:gd name="T23" fmla="*/ 1 h 270"/>
                <a:gd name="T24" fmla="*/ 2 w 162"/>
                <a:gd name="T25" fmla="*/ 1 h 270"/>
                <a:gd name="T26" fmla="*/ 2 w 162"/>
                <a:gd name="T27" fmla="*/ 1 h 270"/>
                <a:gd name="T28" fmla="*/ 4 w 162"/>
                <a:gd name="T29" fmla="*/ 0 h 270"/>
                <a:gd name="T30" fmla="*/ 4 w 162"/>
                <a:gd name="T31" fmla="*/ 1 h 270"/>
                <a:gd name="T32" fmla="*/ 4 w 162"/>
                <a:gd name="T33" fmla="*/ 1 h 270"/>
                <a:gd name="T34" fmla="*/ 3 w 162"/>
                <a:gd name="T35" fmla="*/ 2 h 270"/>
                <a:gd name="T36" fmla="*/ 2 w 162"/>
                <a:gd name="T37" fmla="*/ 2 h 270"/>
                <a:gd name="T38" fmla="*/ 1 w 162"/>
                <a:gd name="T39" fmla="*/ 4 h 270"/>
                <a:gd name="T40" fmla="*/ 1 w 162"/>
                <a:gd name="T41" fmla="*/ 4 h 270"/>
                <a:gd name="T42" fmla="*/ 1 w 162"/>
                <a:gd name="T43" fmla="*/ 4 h 270"/>
                <a:gd name="T44" fmla="*/ 1 w 162"/>
                <a:gd name="T45" fmla="*/ 4 h 270"/>
                <a:gd name="T46" fmla="*/ 1 w 162"/>
                <a:gd name="T47" fmla="*/ 4 h 270"/>
                <a:gd name="T48" fmla="*/ 1 w 162"/>
                <a:gd name="T49" fmla="*/ 6 h 270"/>
                <a:gd name="T50" fmla="*/ 1 w 162"/>
                <a:gd name="T51" fmla="*/ 6 h 270"/>
                <a:gd name="T52" fmla="*/ 1 w 162"/>
                <a:gd name="T53" fmla="*/ 6 h 270"/>
                <a:gd name="T54" fmla="*/ 1 w 162"/>
                <a:gd name="T55" fmla="*/ 6 h 270"/>
                <a:gd name="T56" fmla="*/ 1 w 162"/>
                <a:gd name="T57" fmla="*/ 6 h 270"/>
                <a:gd name="T58" fmla="*/ 1 w 162"/>
                <a:gd name="T59" fmla="*/ 6 h 270"/>
                <a:gd name="T60" fmla="*/ 1 w 162"/>
                <a:gd name="T61" fmla="*/ 4 h 270"/>
                <a:gd name="T62" fmla="*/ 1 w 162"/>
                <a:gd name="T63" fmla="*/ 4 h 270"/>
                <a:gd name="T64" fmla="*/ 1 w 162"/>
                <a:gd name="T65" fmla="*/ 4 h 270"/>
                <a:gd name="T66" fmla="*/ 1 w 162"/>
                <a:gd name="T67" fmla="*/ 4 h 270"/>
                <a:gd name="T68" fmla="*/ 1 w 162"/>
                <a:gd name="T69" fmla="*/ 4 h 270"/>
                <a:gd name="T70" fmla="*/ 1 w 162"/>
                <a:gd name="T71" fmla="*/ 2 h 270"/>
                <a:gd name="T72" fmla="*/ 1 w 162"/>
                <a:gd name="T73" fmla="*/ 2 h 270"/>
                <a:gd name="T74" fmla="*/ 0 w 162"/>
                <a:gd name="T75" fmla="*/ 1 h 2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270"/>
                <a:gd name="T116" fmla="*/ 162 w 162"/>
                <a:gd name="T117" fmla="*/ 270 h 27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270">
                  <a:moveTo>
                    <a:pt x="0" y="88"/>
                  </a:moveTo>
                  <a:lnTo>
                    <a:pt x="0" y="72"/>
                  </a:lnTo>
                  <a:lnTo>
                    <a:pt x="50" y="64"/>
                  </a:lnTo>
                  <a:lnTo>
                    <a:pt x="66" y="64"/>
                  </a:lnTo>
                  <a:lnTo>
                    <a:pt x="64" y="94"/>
                  </a:lnTo>
                  <a:lnTo>
                    <a:pt x="76" y="106"/>
                  </a:lnTo>
                  <a:lnTo>
                    <a:pt x="86" y="92"/>
                  </a:lnTo>
                  <a:lnTo>
                    <a:pt x="84" y="64"/>
                  </a:lnTo>
                  <a:lnTo>
                    <a:pt x="70" y="48"/>
                  </a:lnTo>
                  <a:lnTo>
                    <a:pt x="64" y="32"/>
                  </a:lnTo>
                  <a:lnTo>
                    <a:pt x="68" y="16"/>
                  </a:lnTo>
                  <a:lnTo>
                    <a:pt x="90" y="18"/>
                  </a:lnTo>
                  <a:lnTo>
                    <a:pt x="116" y="20"/>
                  </a:lnTo>
                  <a:lnTo>
                    <a:pt x="142" y="10"/>
                  </a:lnTo>
                  <a:lnTo>
                    <a:pt x="158" y="0"/>
                  </a:lnTo>
                  <a:lnTo>
                    <a:pt x="158" y="40"/>
                  </a:lnTo>
                  <a:lnTo>
                    <a:pt x="162" y="80"/>
                  </a:lnTo>
                  <a:lnTo>
                    <a:pt x="144" y="98"/>
                  </a:lnTo>
                  <a:lnTo>
                    <a:pt x="112" y="118"/>
                  </a:lnTo>
                  <a:lnTo>
                    <a:pt x="76" y="150"/>
                  </a:lnTo>
                  <a:lnTo>
                    <a:pt x="68" y="154"/>
                  </a:lnTo>
                  <a:lnTo>
                    <a:pt x="70" y="168"/>
                  </a:lnTo>
                  <a:lnTo>
                    <a:pt x="80" y="196"/>
                  </a:lnTo>
                  <a:lnTo>
                    <a:pt x="76" y="228"/>
                  </a:lnTo>
                  <a:lnTo>
                    <a:pt x="38" y="248"/>
                  </a:lnTo>
                  <a:lnTo>
                    <a:pt x="34" y="256"/>
                  </a:lnTo>
                  <a:lnTo>
                    <a:pt x="38" y="264"/>
                  </a:lnTo>
                  <a:lnTo>
                    <a:pt x="40" y="270"/>
                  </a:lnTo>
                  <a:lnTo>
                    <a:pt x="24" y="268"/>
                  </a:lnTo>
                  <a:lnTo>
                    <a:pt x="24" y="258"/>
                  </a:lnTo>
                  <a:lnTo>
                    <a:pt x="24" y="222"/>
                  </a:lnTo>
                  <a:lnTo>
                    <a:pt x="16" y="198"/>
                  </a:lnTo>
                  <a:lnTo>
                    <a:pt x="8" y="192"/>
                  </a:lnTo>
                  <a:lnTo>
                    <a:pt x="30" y="176"/>
                  </a:lnTo>
                  <a:lnTo>
                    <a:pt x="38" y="158"/>
                  </a:lnTo>
                  <a:lnTo>
                    <a:pt x="38" y="128"/>
                  </a:lnTo>
                  <a:lnTo>
                    <a:pt x="36" y="100"/>
                  </a:lnTo>
                  <a:lnTo>
                    <a:pt x="0" y="8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1" name="Freeform 230"/>
            <p:cNvSpPr>
              <a:spLocks noChangeAspect="1"/>
            </p:cNvSpPr>
            <p:nvPr/>
          </p:nvSpPr>
          <p:spPr bwMode="auto">
            <a:xfrm>
              <a:off x="4225" y="2076"/>
              <a:ext cx="31" cy="74"/>
            </a:xfrm>
            <a:custGeom>
              <a:avLst/>
              <a:gdLst>
                <a:gd name="T0" fmla="*/ 1 w 50"/>
                <a:gd name="T1" fmla="*/ 1 h 120"/>
                <a:gd name="T2" fmla="*/ 1 w 50"/>
                <a:gd name="T3" fmla="*/ 1 h 120"/>
                <a:gd name="T4" fmla="*/ 1 w 50"/>
                <a:gd name="T5" fmla="*/ 1 h 120"/>
                <a:gd name="T6" fmla="*/ 1 w 50"/>
                <a:gd name="T7" fmla="*/ 1 h 120"/>
                <a:gd name="T8" fmla="*/ 1 w 50"/>
                <a:gd name="T9" fmla="*/ 0 h 120"/>
                <a:gd name="T10" fmla="*/ 1 w 50"/>
                <a:gd name="T11" fmla="*/ 0 h 120"/>
                <a:gd name="T12" fmla="*/ 1 w 50"/>
                <a:gd name="T13" fmla="*/ 1 h 120"/>
                <a:gd name="T14" fmla="*/ 1 w 50"/>
                <a:gd name="T15" fmla="*/ 1 h 120"/>
                <a:gd name="T16" fmla="*/ 1 w 50"/>
                <a:gd name="T17" fmla="*/ 1 h 120"/>
                <a:gd name="T18" fmla="*/ 1 w 50"/>
                <a:gd name="T19" fmla="*/ 1 h 120"/>
                <a:gd name="T20" fmla="*/ 1 w 50"/>
                <a:gd name="T21" fmla="*/ 1 h 120"/>
                <a:gd name="T22" fmla="*/ 1 w 50"/>
                <a:gd name="T23" fmla="*/ 2 h 120"/>
                <a:gd name="T24" fmla="*/ 1 w 50"/>
                <a:gd name="T25" fmla="*/ 2 h 120"/>
                <a:gd name="T26" fmla="*/ 1 w 50"/>
                <a:gd name="T27" fmla="*/ 2 h 120"/>
                <a:gd name="T28" fmla="*/ 1 w 50"/>
                <a:gd name="T29" fmla="*/ 1 h 120"/>
                <a:gd name="T30" fmla="*/ 1 w 50"/>
                <a:gd name="T31" fmla="*/ 1 h 120"/>
                <a:gd name="T32" fmla="*/ 0 w 50"/>
                <a:gd name="T33" fmla="*/ 1 h 120"/>
                <a:gd name="T34" fmla="*/ 1 w 50"/>
                <a:gd name="T35" fmla="*/ 1 h 1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120"/>
                <a:gd name="T56" fmla="*/ 50 w 50"/>
                <a:gd name="T57" fmla="*/ 120 h 1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120">
                  <a:moveTo>
                    <a:pt x="4" y="50"/>
                  </a:moveTo>
                  <a:lnTo>
                    <a:pt x="10" y="44"/>
                  </a:lnTo>
                  <a:lnTo>
                    <a:pt x="12" y="18"/>
                  </a:lnTo>
                  <a:lnTo>
                    <a:pt x="14" y="14"/>
                  </a:lnTo>
                  <a:lnTo>
                    <a:pt x="8" y="0"/>
                  </a:lnTo>
                  <a:lnTo>
                    <a:pt x="22" y="0"/>
                  </a:lnTo>
                  <a:lnTo>
                    <a:pt x="30" y="12"/>
                  </a:lnTo>
                  <a:lnTo>
                    <a:pt x="32" y="30"/>
                  </a:lnTo>
                  <a:lnTo>
                    <a:pt x="28" y="46"/>
                  </a:lnTo>
                  <a:lnTo>
                    <a:pt x="34" y="62"/>
                  </a:lnTo>
                  <a:lnTo>
                    <a:pt x="48" y="78"/>
                  </a:lnTo>
                  <a:lnTo>
                    <a:pt x="50" y="106"/>
                  </a:lnTo>
                  <a:lnTo>
                    <a:pt x="40" y="120"/>
                  </a:lnTo>
                  <a:lnTo>
                    <a:pt x="28" y="108"/>
                  </a:lnTo>
                  <a:lnTo>
                    <a:pt x="30" y="78"/>
                  </a:lnTo>
                  <a:lnTo>
                    <a:pt x="10" y="78"/>
                  </a:lnTo>
                  <a:lnTo>
                    <a:pt x="0" y="64"/>
                  </a:lnTo>
                  <a:lnTo>
                    <a:pt x="4" y="5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2" name="Freeform 231"/>
            <p:cNvSpPr>
              <a:spLocks noChangeAspect="1"/>
            </p:cNvSpPr>
            <p:nvPr/>
          </p:nvSpPr>
          <p:spPr bwMode="auto">
            <a:xfrm>
              <a:off x="4121" y="2064"/>
              <a:ext cx="113" cy="96"/>
            </a:xfrm>
            <a:custGeom>
              <a:avLst/>
              <a:gdLst>
                <a:gd name="T0" fmla="*/ 1 w 184"/>
                <a:gd name="T1" fmla="*/ 4 h 156"/>
                <a:gd name="T2" fmla="*/ 1 w 184"/>
                <a:gd name="T3" fmla="*/ 4 h 156"/>
                <a:gd name="T4" fmla="*/ 1 w 184"/>
                <a:gd name="T5" fmla="*/ 3 h 156"/>
                <a:gd name="T6" fmla="*/ 1 w 184"/>
                <a:gd name="T7" fmla="*/ 2 h 156"/>
                <a:gd name="T8" fmla="*/ 0 w 184"/>
                <a:gd name="T9" fmla="*/ 1 h 156"/>
                <a:gd name="T10" fmla="*/ 1 w 184"/>
                <a:gd name="T11" fmla="*/ 1 h 156"/>
                <a:gd name="T12" fmla="*/ 1 w 184"/>
                <a:gd name="T13" fmla="*/ 1 h 156"/>
                <a:gd name="T14" fmla="*/ 1 w 184"/>
                <a:gd name="T15" fmla="*/ 1 h 156"/>
                <a:gd name="T16" fmla="*/ 1 w 184"/>
                <a:gd name="T17" fmla="*/ 1 h 156"/>
                <a:gd name="T18" fmla="*/ 1 w 184"/>
                <a:gd name="T19" fmla="*/ 1 h 156"/>
                <a:gd name="T20" fmla="*/ 2 w 184"/>
                <a:gd name="T21" fmla="*/ 1 h 156"/>
                <a:gd name="T22" fmla="*/ 2 w 184"/>
                <a:gd name="T23" fmla="*/ 1 h 156"/>
                <a:gd name="T24" fmla="*/ 2 w 184"/>
                <a:gd name="T25" fmla="*/ 1 h 156"/>
                <a:gd name="T26" fmla="*/ 2 w 184"/>
                <a:gd name="T27" fmla="*/ 1 h 156"/>
                <a:gd name="T28" fmla="*/ 2 w 184"/>
                <a:gd name="T29" fmla="*/ 1 h 156"/>
                <a:gd name="T30" fmla="*/ 2 w 184"/>
                <a:gd name="T31" fmla="*/ 1 h 156"/>
                <a:gd name="T32" fmla="*/ 2 w 184"/>
                <a:gd name="T33" fmla="*/ 1 h 156"/>
                <a:gd name="T34" fmla="*/ 2 w 184"/>
                <a:gd name="T35" fmla="*/ 1 h 156"/>
                <a:gd name="T36" fmla="*/ 2 w 184"/>
                <a:gd name="T37" fmla="*/ 1 h 156"/>
                <a:gd name="T38" fmla="*/ 2 w 184"/>
                <a:gd name="T39" fmla="*/ 0 h 156"/>
                <a:gd name="T40" fmla="*/ 2 w 184"/>
                <a:gd name="T41" fmla="*/ 0 h 156"/>
                <a:gd name="T42" fmla="*/ 4 w 184"/>
                <a:gd name="T43" fmla="*/ 1 h 156"/>
                <a:gd name="T44" fmla="*/ 4 w 184"/>
                <a:gd name="T45" fmla="*/ 1 h 156"/>
                <a:gd name="T46" fmla="*/ 4 w 184"/>
                <a:gd name="T47" fmla="*/ 1 h 156"/>
                <a:gd name="T48" fmla="*/ 4 w 184"/>
                <a:gd name="T49" fmla="*/ 1 h 156"/>
                <a:gd name="T50" fmla="*/ 4 w 184"/>
                <a:gd name="T51" fmla="*/ 1 h 156"/>
                <a:gd name="T52" fmla="*/ 4 w 184"/>
                <a:gd name="T53" fmla="*/ 1 h 156"/>
                <a:gd name="T54" fmla="*/ 4 w 184"/>
                <a:gd name="T55" fmla="*/ 2 h 156"/>
                <a:gd name="T56" fmla="*/ 2 w 184"/>
                <a:gd name="T57" fmla="*/ 2 h 156"/>
                <a:gd name="T58" fmla="*/ 2 w 184"/>
                <a:gd name="T59" fmla="*/ 2 h 156"/>
                <a:gd name="T60" fmla="*/ 2 w 184"/>
                <a:gd name="T61" fmla="*/ 2 h 156"/>
                <a:gd name="T62" fmla="*/ 2 w 184"/>
                <a:gd name="T63" fmla="*/ 2 h 156"/>
                <a:gd name="T64" fmla="*/ 2 w 184"/>
                <a:gd name="T65" fmla="*/ 2 h 156"/>
                <a:gd name="T66" fmla="*/ 1 w 184"/>
                <a:gd name="T67" fmla="*/ 4 h 156"/>
                <a:gd name="T68" fmla="*/ 1 w 184"/>
                <a:gd name="T69" fmla="*/ 4 h 15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
                <a:gd name="T106" fmla="*/ 0 h 156"/>
                <a:gd name="T107" fmla="*/ 184 w 184"/>
                <a:gd name="T108" fmla="*/ 156 h 15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 h="156">
                  <a:moveTo>
                    <a:pt x="52" y="156"/>
                  </a:moveTo>
                  <a:lnTo>
                    <a:pt x="46" y="150"/>
                  </a:lnTo>
                  <a:lnTo>
                    <a:pt x="20" y="148"/>
                  </a:lnTo>
                  <a:lnTo>
                    <a:pt x="2" y="128"/>
                  </a:lnTo>
                  <a:lnTo>
                    <a:pt x="0" y="76"/>
                  </a:lnTo>
                  <a:lnTo>
                    <a:pt x="30" y="76"/>
                  </a:lnTo>
                  <a:lnTo>
                    <a:pt x="30" y="42"/>
                  </a:lnTo>
                  <a:lnTo>
                    <a:pt x="48" y="50"/>
                  </a:lnTo>
                  <a:lnTo>
                    <a:pt x="68" y="58"/>
                  </a:lnTo>
                  <a:lnTo>
                    <a:pt x="82" y="52"/>
                  </a:lnTo>
                  <a:lnTo>
                    <a:pt x="90" y="64"/>
                  </a:lnTo>
                  <a:lnTo>
                    <a:pt x="102" y="70"/>
                  </a:lnTo>
                  <a:lnTo>
                    <a:pt x="110" y="82"/>
                  </a:lnTo>
                  <a:lnTo>
                    <a:pt x="124" y="82"/>
                  </a:lnTo>
                  <a:lnTo>
                    <a:pt x="124" y="64"/>
                  </a:lnTo>
                  <a:lnTo>
                    <a:pt x="110" y="58"/>
                  </a:lnTo>
                  <a:lnTo>
                    <a:pt x="100" y="48"/>
                  </a:lnTo>
                  <a:lnTo>
                    <a:pt x="104" y="26"/>
                  </a:lnTo>
                  <a:lnTo>
                    <a:pt x="102" y="8"/>
                  </a:lnTo>
                  <a:lnTo>
                    <a:pt x="118" y="0"/>
                  </a:lnTo>
                  <a:lnTo>
                    <a:pt x="136" y="0"/>
                  </a:lnTo>
                  <a:lnTo>
                    <a:pt x="178" y="20"/>
                  </a:lnTo>
                  <a:lnTo>
                    <a:pt x="184" y="34"/>
                  </a:lnTo>
                  <a:lnTo>
                    <a:pt x="180" y="40"/>
                  </a:lnTo>
                  <a:lnTo>
                    <a:pt x="180" y="64"/>
                  </a:lnTo>
                  <a:lnTo>
                    <a:pt x="174" y="70"/>
                  </a:lnTo>
                  <a:lnTo>
                    <a:pt x="170" y="84"/>
                  </a:lnTo>
                  <a:lnTo>
                    <a:pt x="180" y="98"/>
                  </a:lnTo>
                  <a:lnTo>
                    <a:pt x="134" y="106"/>
                  </a:lnTo>
                  <a:lnTo>
                    <a:pt x="134" y="122"/>
                  </a:lnTo>
                  <a:lnTo>
                    <a:pt x="114" y="120"/>
                  </a:lnTo>
                  <a:lnTo>
                    <a:pt x="106" y="134"/>
                  </a:lnTo>
                  <a:lnTo>
                    <a:pt x="94" y="136"/>
                  </a:lnTo>
                  <a:lnTo>
                    <a:pt x="80" y="154"/>
                  </a:lnTo>
                  <a:lnTo>
                    <a:pt x="52" y="15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3" name="Freeform 232"/>
            <p:cNvSpPr>
              <a:spLocks noChangeAspect="1"/>
            </p:cNvSpPr>
            <p:nvPr/>
          </p:nvSpPr>
          <p:spPr bwMode="auto">
            <a:xfrm>
              <a:off x="4193" y="1992"/>
              <a:ext cx="107" cy="105"/>
            </a:xfrm>
            <a:custGeom>
              <a:avLst/>
              <a:gdLst>
                <a:gd name="T0" fmla="*/ 1 w 174"/>
                <a:gd name="T1" fmla="*/ 2 h 170"/>
                <a:gd name="T2" fmla="*/ 1 w 174"/>
                <a:gd name="T3" fmla="*/ 2 h 170"/>
                <a:gd name="T4" fmla="*/ 1 w 174"/>
                <a:gd name="T5" fmla="*/ 1 h 170"/>
                <a:gd name="T6" fmla="*/ 0 w 174"/>
                <a:gd name="T7" fmla="*/ 1 h 170"/>
                <a:gd name="T8" fmla="*/ 1 w 174"/>
                <a:gd name="T9" fmla="*/ 1 h 170"/>
                <a:gd name="T10" fmla="*/ 1 w 174"/>
                <a:gd name="T11" fmla="*/ 1 h 170"/>
                <a:gd name="T12" fmla="*/ 1 w 174"/>
                <a:gd name="T13" fmla="*/ 1 h 170"/>
                <a:gd name="T14" fmla="*/ 1 w 174"/>
                <a:gd name="T15" fmla="*/ 0 h 170"/>
                <a:gd name="T16" fmla="*/ 1 w 174"/>
                <a:gd name="T17" fmla="*/ 0 h 170"/>
                <a:gd name="T18" fmla="*/ 1 w 174"/>
                <a:gd name="T19" fmla="*/ 1 h 170"/>
                <a:gd name="T20" fmla="*/ 2 w 174"/>
                <a:gd name="T21" fmla="*/ 1 h 170"/>
                <a:gd name="T22" fmla="*/ 2 w 174"/>
                <a:gd name="T23" fmla="*/ 1 h 170"/>
                <a:gd name="T24" fmla="*/ 4 w 174"/>
                <a:gd name="T25" fmla="*/ 1 h 170"/>
                <a:gd name="T26" fmla="*/ 4 w 174"/>
                <a:gd name="T27" fmla="*/ 1 h 170"/>
                <a:gd name="T28" fmla="*/ 3 w 174"/>
                <a:gd name="T29" fmla="*/ 1 h 170"/>
                <a:gd name="T30" fmla="*/ 4 w 174"/>
                <a:gd name="T31" fmla="*/ 2 h 170"/>
                <a:gd name="T32" fmla="*/ 4 w 174"/>
                <a:gd name="T33" fmla="*/ 2 h 170"/>
                <a:gd name="T34" fmla="*/ 4 w 174"/>
                <a:gd name="T35" fmla="*/ 4 h 170"/>
                <a:gd name="T36" fmla="*/ 4 w 174"/>
                <a:gd name="T37" fmla="*/ 4 h 170"/>
                <a:gd name="T38" fmla="*/ 2 w 174"/>
                <a:gd name="T39" fmla="*/ 4 h 170"/>
                <a:gd name="T40" fmla="*/ 1 w 174"/>
                <a:gd name="T41" fmla="*/ 4 h 170"/>
                <a:gd name="T42" fmla="*/ 1 w 174"/>
                <a:gd name="T43" fmla="*/ 4 h 170"/>
                <a:gd name="T44" fmla="*/ 1 w 174"/>
                <a:gd name="T45" fmla="*/ 2 h 170"/>
                <a:gd name="T46" fmla="*/ 1 w 174"/>
                <a:gd name="T47" fmla="*/ 2 h 170"/>
                <a:gd name="T48" fmla="*/ 1 w 174"/>
                <a:gd name="T49" fmla="*/ 2 h 17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4"/>
                <a:gd name="T76" fmla="*/ 0 h 170"/>
                <a:gd name="T77" fmla="*/ 174 w 174"/>
                <a:gd name="T78" fmla="*/ 170 h 17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4" h="170">
                  <a:moveTo>
                    <a:pt x="18" y="116"/>
                  </a:moveTo>
                  <a:lnTo>
                    <a:pt x="16" y="100"/>
                  </a:lnTo>
                  <a:lnTo>
                    <a:pt x="2" y="82"/>
                  </a:lnTo>
                  <a:lnTo>
                    <a:pt x="0" y="56"/>
                  </a:lnTo>
                  <a:lnTo>
                    <a:pt x="20" y="34"/>
                  </a:lnTo>
                  <a:lnTo>
                    <a:pt x="16" y="20"/>
                  </a:lnTo>
                  <a:lnTo>
                    <a:pt x="22" y="12"/>
                  </a:lnTo>
                  <a:lnTo>
                    <a:pt x="16" y="0"/>
                  </a:lnTo>
                  <a:lnTo>
                    <a:pt x="38" y="0"/>
                  </a:lnTo>
                  <a:lnTo>
                    <a:pt x="76" y="2"/>
                  </a:lnTo>
                  <a:lnTo>
                    <a:pt x="128" y="30"/>
                  </a:lnTo>
                  <a:lnTo>
                    <a:pt x="132" y="40"/>
                  </a:lnTo>
                  <a:lnTo>
                    <a:pt x="156" y="58"/>
                  </a:lnTo>
                  <a:lnTo>
                    <a:pt x="150" y="72"/>
                  </a:lnTo>
                  <a:lnTo>
                    <a:pt x="148" y="86"/>
                  </a:lnTo>
                  <a:lnTo>
                    <a:pt x="156" y="98"/>
                  </a:lnTo>
                  <a:lnTo>
                    <a:pt x="156" y="126"/>
                  </a:lnTo>
                  <a:lnTo>
                    <a:pt x="174" y="150"/>
                  </a:lnTo>
                  <a:lnTo>
                    <a:pt x="158" y="160"/>
                  </a:lnTo>
                  <a:lnTo>
                    <a:pt x="132" y="170"/>
                  </a:lnTo>
                  <a:lnTo>
                    <a:pt x="84" y="166"/>
                  </a:lnTo>
                  <a:lnTo>
                    <a:pt x="82" y="148"/>
                  </a:lnTo>
                  <a:lnTo>
                    <a:pt x="74" y="136"/>
                  </a:lnTo>
                  <a:lnTo>
                    <a:pt x="60" y="136"/>
                  </a:lnTo>
                  <a:lnTo>
                    <a:pt x="18" y="1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4" name="Freeform 233"/>
            <p:cNvSpPr>
              <a:spLocks noChangeAspect="1"/>
            </p:cNvSpPr>
            <p:nvPr/>
          </p:nvSpPr>
          <p:spPr bwMode="auto">
            <a:xfrm>
              <a:off x="4192" y="2005"/>
              <a:ext cx="14" cy="22"/>
            </a:xfrm>
            <a:custGeom>
              <a:avLst/>
              <a:gdLst>
                <a:gd name="T0" fmla="*/ 1 w 22"/>
                <a:gd name="T1" fmla="*/ 0 h 36"/>
                <a:gd name="T2" fmla="*/ 1 w 22"/>
                <a:gd name="T3" fmla="*/ 1 h 36"/>
                <a:gd name="T4" fmla="*/ 0 w 22"/>
                <a:gd name="T5" fmla="*/ 1 h 36"/>
                <a:gd name="T6" fmla="*/ 1 w 22"/>
                <a:gd name="T7" fmla="*/ 1 h 36"/>
                <a:gd name="T8" fmla="*/ 1 w 22"/>
                <a:gd name="T9" fmla="*/ 1 h 36"/>
                <a:gd name="T10" fmla="*/ 1 w 22"/>
                <a:gd name="T11" fmla="*/ 0 h 36"/>
                <a:gd name="T12" fmla="*/ 0 60000 65536"/>
                <a:gd name="T13" fmla="*/ 0 60000 65536"/>
                <a:gd name="T14" fmla="*/ 0 60000 65536"/>
                <a:gd name="T15" fmla="*/ 0 60000 65536"/>
                <a:gd name="T16" fmla="*/ 0 60000 65536"/>
                <a:gd name="T17" fmla="*/ 0 60000 65536"/>
                <a:gd name="T18" fmla="*/ 0 w 22"/>
                <a:gd name="T19" fmla="*/ 0 h 36"/>
                <a:gd name="T20" fmla="*/ 22 w 2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2" h="36">
                  <a:moveTo>
                    <a:pt x="18" y="0"/>
                  </a:moveTo>
                  <a:lnTo>
                    <a:pt x="10" y="2"/>
                  </a:lnTo>
                  <a:lnTo>
                    <a:pt x="0" y="12"/>
                  </a:lnTo>
                  <a:lnTo>
                    <a:pt x="2" y="36"/>
                  </a:lnTo>
                  <a:lnTo>
                    <a:pt x="22" y="14"/>
                  </a:lnTo>
                  <a:lnTo>
                    <a:pt x="1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5" name="Freeform 234"/>
            <p:cNvSpPr>
              <a:spLocks noChangeAspect="1"/>
            </p:cNvSpPr>
            <p:nvPr/>
          </p:nvSpPr>
          <p:spPr bwMode="auto">
            <a:xfrm>
              <a:off x="4188" y="1992"/>
              <a:ext cx="19" cy="20"/>
            </a:xfrm>
            <a:custGeom>
              <a:avLst/>
              <a:gdLst>
                <a:gd name="T0" fmla="*/ 1 w 30"/>
                <a:gd name="T1" fmla="*/ 1 h 32"/>
                <a:gd name="T2" fmla="*/ 1 w 30"/>
                <a:gd name="T3" fmla="*/ 0 h 32"/>
                <a:gd name="T4" fmla="*/ 1 w 30"/>
                <a:gd name="T5" fmla="*/ 1 h 32"/>
                <a:gd name="T6" fmla="*/ 1 w 30"/>
                <a:gd name="T7" fmla="*/ 1 h 32"/>
                <a:gd name="T8" fmla="*/ 1 w 30"/>
                <a:gd name="T9" fmla="*/ 1 h 32"/>
                <a:gd name="T10" fmla="*/ 1 w 30"/>
                <a:gd name="T11" fmla="*/ 1 h 32"/>
                <a:gd name="T12" fmla="*/ 0 w 30"/>
                <a:gd name="T13" fmla="*/ 1 h 32"/>
                <a:gd name="T14" fmla="*/ 1 w 30"/>
                <a:gd name="T15" fmla="*/ 1 h 32"/>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32"/>
                <a:gd name="T26" fmla="*/ 30 w 30"/>
                <a:gd name="T27" fmla="*/ 32 h 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32">
                  <a:moveTo>
                    <a:pt x="10" y="2"/>
                  </a:moveTo>
                  <a:lnTo>
                    <a:pt x="24" y="0"/>
                  </a:lnTo>
                  <a:lnTo>
                    <a:pt x="30" y="12"/>
                  </a:lnTo>
                  <a:lnTo>
                    <a:pt x="24" y="20"/>
                  </a:lnTo>
                  <a:lnTo>
                    <a:pt x="16" y="22"/>
                  </a:lnTo>
                  <a:lnTo>
                    <a:pt x="6" y="32"/>
                  </a:lnTo>
                  <a:lnTo>
                    <a:pt x="0" y="16"/>
                  </a:lnTo>
                  <a:lnTo>
                    <a:pt x="1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6" name="Freeform 235"/>
            <p:cNvSpPr>
              <a:spLocks noChangeAspect="1"/>
            </p:cNvSpPr>
            <p:nvPr/>
          </p:nvSpPr>
          <p:spPr bwMode="auto">
            <a:xfrm>
              <a:off x="4195" y="1942"/>
              <a:ext cx="53" cy="52"/>
            </a:xfrm>
            <a:custGeom>
              <a:avLst/>
              <a:gdLst>
                <a:gd name="T0" fmla="*/ 0 w 86"/>
                <a:gd name="T1" fmla="*/ 1 h 84"/>
                <a:gd name="T2" fmla="*/ 1 w 86"/>
                <a:gd name="T3" fmla="*/ 1 h 84"/>
                <a:gd name="T4" fmla="*/ 1 w 86"/>
                <a:gd name="T5" fmla="*/ 1 h 84"/>
                <a:gd name="T6" fmla="*/ 1 w 86"/>
                <a:gd name="T7" fmla="*/ 1 h 84"/>
                <a:gd name="T8" fmla="*/ 1 w 86"/>
                <a:gd name="T9" fmla="*/ 1 h 84"/>
                <a:gd name="T10" fmla="*/ 1 w 86"/>
                <a:gd name="T11" fmla="*/ 1 h 84"/>
                <a:gd name="T12" fmla="*/ 1 w 86"/>
                <a:gd name="T13" fmla="*/ 1 h 84"/>
                <a:gd name="T14" fmla="*/ 1 w 86"/>
                <a:gd name="T15" fmla="*/ 0 h 84"/>
                <a:gd name="T16" fmla="*/ 1 w 86"/>
                <a:gd name="T17" fmla="*/ 1 h 84"/>
                <a:gd name="T18" fmla="*/ 1 w 86"/>
                <a:gd name="T19" fmla="*/ 1 h 84"/>
                <a:gd name="T20" fmla="*/ 1 w 86"/>
                <a:gd name="T21" fmla="*/ 1 h 84"/>
                <a:gd name="T22" fmla="*/ 1 w 86"/>
                <a:gd name="T23" fmla="*/ 1 h 84"/>
                <a:gd name="T24" fmla="*/ 1 w 86"/>
                <a:gd name="T25" fmla="*/ 1 h 84"/>
                <a:gd name="T26" fmla="*/ 1 w 86"/>
                <a:gd name="T27" fmla="*/ 1 h 84"/>
                <a:gd name="T28" fmla="*/ 1 w 86"/>
                <a:gd name="T29" fmla="*/ 1 h 84"/>
                <a:gd name="T30" fmla="*/ 0 w 86"/>
                <a:gd name="T31" fmla="*/ 1 h 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6"/>
                <a:gd name="T49" fmla="*/ 0 h 84"/>
                <a:gd name="T50" fmla="*/ 86 w 86"/>
                <a:gd name="T51" fmla="*/ 84 h 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6" h="84">
                  <a:moveTo>
                    <a:pt x="0" y="84"/>
                  </a:moveTo>
                  <a:lnTo>
                    <a:pt x="2" y="64"/>
                  </a:lnTo>
                  <a:lnTo>
                    <a:pt x="6" y="52"/>
                  </a:lnTo>
                  <a:lnTo>
                    <a:pt x="26" y="34"/>
                  </a:lnTo>
                  <a:lnTo>
                    <a:pt x="26" y="30"/>
                  </a:lnTo>
                  <a:lnTo>
                    <a:pt x="20" y="28"/>
                  </a:lnTo>
                  <a:lnTo>
                    <a:pt x="16" y="4"/>
                  </a:lnTo>
                  <a:lnTo>
                    <a:pt x="68" y="0"/>
                  </a:lnTo>
                  <a:lnTo>
                    <a:pt x="80" y="20"/>
                  </a:lnTo>
                  <a:lnTo>
                    <a:pt x="86" y="42"/>
                  </a:lnTo>
                  <a:lnTo>
                    <a:pt x="72" y="58"/>
                  </a:lnTo>
                  <a:lnTo>
                    <a:pt x="76" y="72"/>
                  </a:lnTo>
                  <a:lnTo>
                    <a:pt x="70" y="84"/>
                  </a:lnTo>
                  <a:lnTo>
                    <a:pt x="36" y="82"/>
                  </a:lnTo>
                  <a:lnTo>
                    <a:pt x="14" y="82"/>
                  </a:lnTo>
                  <a:lnTo>
                    <a:pt x="0" y="8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7" name="Freeform 236"/>
            <p:cNvSpPr>
              <a:spLocks noChangeAspect="1"/>
            </p:cNvSpPr>
            <p:nvPr/>
          </p:nvSpPr>
          <p:spPr bwMode="auto">
            <a:xfrm>
              <a:off x="4024" y="2039"/>
              <a:ext cx="129" cy="126"/>
            </a:xfrm>
            <a:custGeom>
              <a:avLst/>
              <a:gdLst>
                <a:gd name="T0" fmla="*/ 0 w 210"/>
                <a:gd name="T1" fmla="*/ 4 h 204"/>
                <a:gd name="T2" fmla="*/ 0 w 210"/>
                <a:gd name="T3" fmla="*/ 4 h 204"/>
                <a:gd name="T4" fmla="*/ 1 w 210"/>
                <a:gd name="T5" fmla="*/ 2 h 204"/>
                <a:gd name="T6" fmla="*/ 1 w 210"/>
                <a:gd name="T7" fmla="*/ 2 h 204"/>
                <a:gd name="T8" fmla="*/ 1 w 210"/>
                <a:gd name="T9" fmla="*/ 1 h 204"/>
                <a:gd name="T10" fmla="*/ 1 w 210"/>
                <a:gd name="T11" fmla="*/ 1 h 204"/>
                <a:gd name="T12" fmla="*/ 1 w 210"/>
                <a:gd name="T13" fmla="*/ 1 h 204"/>
                <a:gd name="T14" fmla="*/ 0 w 210"/>
                <a:gd name="T15" fmla="*/ 1 h 204"/>
                <a:gd name="T16" fmla="*/ 1 w 210"/>
                <a:gd name="T17" fmla="*/ 0 h 204"/>
                <a:gd name="T18" fmla="*/ 1 w 210"/>
                <a:gd name="T19" fmla="*/ 0 h 204"/>
                <a:gd name="T20" fmla="*/ 1 w 210"/>
                <a:gd name="T21" fmla="*/ 1 h 204"/>
                <a:gd name="T22" fmla="*/ 1 w 210"/>
                <a:gd name="T23" fmla="*/ 1 h 204"/>
                <a:gd name="T24" fmla="*/ 2 w 210"/>
                <a:gd name="T25" fmla="*/ 1 h 204"/>
                <a:gd name="T26" fmla="*/ 2 w 210"/>
                <a:gd name="T27" fmla="*/ 1 h 204"/>
                <a:gd name="T28" fmla="*/ 4 w 210"/>
                <a:gd name="T29" fmla="*/ 1 h 204"/>
                <a:gd name="T30" fmla="*/ 4 w 210"/>
                <a:gd name="T31" fmla="*/ 1 h 204"/>
                <a:gd name="T32" fmla="*/ 4 w 210"/>
                <a:gd name="T33" fmla="*/ 1 h 204"/>
                <a:gd name="T34" fmla="*/ 4 w 210"/>
                <a:gd name="T35" fmla="*/ 1 h 204"/>
                <a:gd name="T36" fmla="*/ 4 w 210"/>
                <a:gd name="T37" fmla="*/ 1 h 204"/>
                <a:gd name="T38" fmla="*/ 4 w 210"/>
                <a:gd name="T39" fmla="*/ 2 h 204"/>
                <a:gd name="T40" fmla="*/ 4 w 210"/>
                <a:gd name="T41" fmla="*/ 2 h 204"/>
                <a:gd name="T42" fmla="*/ 4 w 210"/>
                <a:gd name="T43" fmla="*/ 4 h 204"/>
                <a:gd name="T44" fmla="*/ 4 w 210"/>
                <a:gd name="T45" fmla="*/ 4 h 204"/>
                <a:gd name="T46" fmla="*/ 4 w 210"/>
                <a:gd name="T47" fmla="*/ 4 h 204"/>
                <a:gd name="T48" fmla="*/ 4 w 210"/>
                <a:gd name="T49" fmla="*/ 4 h 204"/>
                <a:gd name="T50" fmla="*/ 4 w 210"/>
                <a:gd name="T51" fmla="*/ 4 h 204"/>
                <a:gd name="T52" fmla="*/ 4 w 210"/>
                <a:gd name="T53" fmla="*/ 4 h 204"/>
                <a:gd name="T54" fmla="*/ 4 w 210"/>
                <a:gd name="T55" fmla="*/ 4 h 204"/>
                <a:gd name="T56" fmla="*/ 2 w 210"/>
                <a:gd name="T57" fmla="*/ 4 h 204"/>
                <a:gd name="T58" fmla="*/ 2 w 210"/>
                <a:gd name="T59" fmla="*/ 4 h 204"/>
                <a:gd name="T60" fmla="*/ 2 w 210"/>
                <a:gd name="T61" fmla="*/ 4 h 204"/>
                <a:gd name="T62" fmla="*/ 2 w 210"/>
                <a:gd name="T63" fmla="*/ 4 h 204"/>
                <a:gd name="T64" fmla="*/ 0 w 210"/>
                <a:gd name="T65" fmla="*/ 4 h 2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10"/>
                <a:gd name="T100" fmla="*/ 0 h 204"/>
                <a:gd name="T101" fmla="*/ 210 w 210"/>
                <a:gd name="T102" fmla="*/ 204 h 20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10" h="204">
                  <a:moveTo>
                    <a:pt x="0" y="186"/>
                  </a:moveTo>
                  <a:lnTo>
                    <a:pt x="0" y="162"/>
                  </a:lnTo>
                  <a:lnTo>
                    <a:pt x="8" y="126"/>
                  </a:lnTo>
                  <a:lnTo>
                    <a:pt x="28" y="94"/>
                  </a:lnTo>
                  <a:lnTo>
                    <a:pt x="28" y="78"/>
                  </a:lnTo>
                  <a:lnTo>
                    <a:pt x="16" y="52"/>
                  </a:lnTo>
                  <a:lnTo>
                    <a:pt x="20" y="38"/>
                  </a:lnTo>
                  <a:lnTo>
                    <a:pt x="0" y="2"/>
                  </a:lnTo>
                  <a:lnTo>
                    <a:pt x="10" y="0"/>
                  </a:lnTo>
                  <a:lnTo>
                    <a:pt x="72" y="0"/>
                  </a:lnTo>
                  <a:lnTo>
                    <a:pt x="76" y="14"/>
                  </a:lnTo>
                  <a:lnTo>
                    <a:pt x="86" y="32"/>
                  </a:lnTo>
                  <a:lnTo>
                    <a:pt x="116" y="34"/>
                  </a:lnTo>
                  <a:lnTo>
                    <a:pt x="126" y="18"/>
                  </a:lnTo>
                  <a:lnTo>
                    <a:pt x="152" y="24"/>
                  </a:lnTo>
                  <a:lnTo>
                    <a:pt x="154" y="64"/>
                  </a:lnTo>
                  <a:lnTo>
                    <a:pt x="164" y="70"/>
                  </a:lnTo>
                  <a:lnTo>
                    <a:pt x="162" y="82"/>
                  </a:lnTo>
                  <a:lnTo>
                    <a:pt x="188" y="82"/>
                  </a:lnTo>
                  <a:lnTo>
                    <a:pt x="188" y="116"/>
                  </a:lnTo>
                  <a:lnTo>
                    <a:pt x="158" y="116"/>
                  </a:lnTo>
                  <a:lnTo>
                    <a:pt x="160" y="168"/>
                  </a:lnTo>
                  <a:lnTo>
                    <a:pt x="178" y="188"/>
                  </a:lnTo>
                  <a:lnTo>
                    <a:pt x="204" y="190"/>
                  </a:lnTo>
                  <a:lnTo>
                    <a:pt x="210" y="196"/>
                  </a:lnTo>
                  <a:lnTo>
                    <a:pt x="204" y="196"/>
                  </a:lnTo>
                  <a:lnTo>
                    <a:pt x="182" y="204"/>
                  </a:lnTo>
                  <a:lnTo>
                    <a:pt x="176" y="196"/>
                  </a:lnTo>
                  <a:lnTo>
                    <a:pt x="142" y="200"/>
                  </a:lnTo>
                  <a:lnTo>
                    <a:pt x="134" y="194"/>
                  </a:lnTo>
                  <a:lnTo>
                    <a:pt x="106" y="192"/>
                  </a:lnTo>
                  <a:lnTo>
                    <a:pt x="98" y="186"/>
                  </a:lnTo>
                  <a:lnTo>
                    <a:pt x="0" y="18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8" name="Freeform 237"/>
            <p:cNvSpPr>
              <a:spLocks noChangeAspect="1"/>
            </p:cNvSpPr>
            <p:nvPr/>
          </p:nvSpPr>
          <p:spPr bwMode="auto">
            <a:xfrm>
              <a:off x="4027" y="1930"/>
              <a:ext cx="184" cy="185"/>
            </a:xfrm>
            <a:custGeom>
              <a:avLst/>
              <a:gdLst>
                <a:gd name="T0" fmla="*/ 0 w 298"/>
                <a:gd name="T1" fmla="*/ 4 h 300"/>
                <a:gd name="T2" fmla="*/ 1 w 298"/>
                <a:gd name="T3" fmla="*/ 4 h 300"/>
                <a:gd name="T4" fmla="*/ 1 w 298"/>
                <a:gd name="T5" fmla="*/ 4 h 300"/>
                <a:gd name="T6" fmla="*/ 1 w 298"/>
                <a:gd name="T7" fmla="*/ 4 h 300"/>
                <a:gd name="T8" fmla="*/ 1 w 298"/>
                <a:gd name="T9" fmla="*/ 3 h 300"/>
                <a:gd name="T10" fmla="*/ 1 w 298"/>
                <a:gd name="T11" fmla="*/ 2 h 300"/>
                <a:gd name="T12" fmla="*/ 1 w 298"/>
                <a:gd name="T13" fmla="*/ 1 h 300"/>
                <a:gd name="T14" fmla="*/ 2 w 298"/>
                <a:gd name="T15" fmla="*/ 1 h 300"/>
                <a:gd name="T16" fmla="*/ 2 w 298"/>
                <a:gd name="T17" fmla="*/ 1 h 300"/>
                <a:gd name="T18" fmla="*/ 2 w 298"/>
                <a:gd name="T19" fmla="*/ 1 h 300"/>
                <a:gd name="T20" fmla="*/ 2 w 298"/>
                <a:gd name="T21" fmla="*/ 0 h 300"/>
                <a:gd name="T22" fmla="*/ 2 w 298"/>
                <a:gd name="T23" fmla="*/ 1 h 300"/>
                <a:gd name="T24" fmla="*/ 2 w 298"/>
                <a:gd name="T25" fmla="*/ 1 h 300"/>
                <a:gd name="T26" fmla="*/ 4 w 298"/>
                <a:gd name="T27" fmla="*/ 1 h 300"/>
                <a:gd name="T28" fmla="*/ 4 w 298"/>
                <a:gd name="T29" fmla="*/ 1 h 300"/>
                <a:gd name="T30" fmla="*/ 4 w 298"/>
                <a:gd name="T31" fmla="*/ 1 h 300"/>
                <a:gd name="T32" fmla="*/ 6 w 298"/>
                <a:gd name="T33" fmla="*/ 1 h 300"/>
                <a:gd name="T34" fmla="*/ 6 w 298"/>
                <a:gd name="T35" fmla="*/ 1 h 300"/>
                <a:gd name="T36" fmla="*/ 6 w 298"/>
                <a:gd name="T37" fmla="*/ 1 h 300"/>
                <a:gd name="T38" fmla="*/ 6 w 298"/>
                <a:gd name="T39" fmla="*/ 1 h 300"/>
                <a:gd name="T40" fmla="*/ 6 w 298"/>
                <a:gd name="T41" fmla="*/ 1 h 300"/>
                <a:gd name="T42" fmla="*/ 6 w 298"/>
                <a:gd name="T43" fmla="*/ 1 h 300"/>
                <a:gd name="T44" fmla="*/ 6 w 298"/>
                <a:gd name="T45" fmla="*/ 1 h 300"/>
                <a:gd name="T46" fmla="*/ 6 w 298"/>
                <a:gd name="T47" fmla="*/ 1 h 300"/>
                <a:gd name="T48" fmla="*/ 6 w 298"/>
                <a:gd name="T49" fmla="*/ 1 h 300"/>
                <a:gd name="T50" fmla="*/ 6 w 298"/>
                <a:gd name="T51" fmla="*/ 2 h 300"/>
                <a:gd name="T52" fmla="*/ 6 w 298"/>
                <a:gd name="T53" fmla="*/ 2 h 300"/>
                <a:gd name="T54" fmla="*/ 6 w 298"/>
                <a:gd name="T55" fmla="*/ 2 h 300"/>
                <a:gd name="T56" fmla="*/ 6 w 298"/>
                <a:gd name="T57" fmla="*/ 4 h 300"/>
                <a:gd name="T58" fmla="*/ 6 w 298"/>
                <a:gd name="T59" fmla="*/ 4 h 300"/>
                <a:gd name="T60" fmla="*/ 6 w 298"/>
                <a:gd name="T61" fmla="*/ 4 h 300"/>
                <a:gd name="T62" fmla="*/ 6 w 298"/>
                <a:gd name="T63" fmla="*/ 4 h 300"/>
                <a:gd name="T64" fmla="*/ 6 w 298"/>
                <a:gd name="T65" fmla="*/ 4 h 300"/>
                <a:gd name="T66" fmla="*/ 6 w 298"/>
                <a:gd name="T67" fmla="*/ 4 h 300"/>
                <a:gd name="T68" fmla="*/ 6 w 298"/>
                <a:gd name="T69" fmla="*/ 4 h 300"/>
                <a:gd name="T70" fmla="*/ 6 w 298"/>
                <a:gd name="T71" fmla="*/ 6 h 300"/>
                <a:gd name="T72" fmla="*/ 6 w 298"/>
                <a:gd name="T73" fmla="*/ 6 h 300"/>
                <a:gd name="T74" fmla="*/ 6 w 298"/>
                <a:gd name="T75" fmla="*/ 6 h 300"/>
                <a:gd name="T76" fmla="*/ 6 w 298"/>
                <a:gd name="T77" fmla="*/ 6 h 300"/>
                <a:gd name="T78" fmla="*/ 6 w 298"/>
                <a:gd name="T79" fmla="*/ 6 h 300"/>
                <a:gd name="T80" fmla="*/ 6 w 298"/>
                <a:gd name="T81" fmla="*/ 6 h 300"/>
                <a:gd name="T82" fmla="*/ 6 w 298"/>
                <a:gd name="T83" fmla="*/ 6 h 300"/>
                <a:gd name="T84" fmla="*/ 6 w 298"/>
                <a:gd name="T85" fmla="*/ 6 h 300"/>
                <a:gd name="T86" fmla="*/ 5 w 298"/>
                <a:gd name="T87" fmla="*/ 6 h 300"/>
                <a:gd name="T88" fmla="*/ 4 w 298"/>
                <a:gd name="T89" fmla="*/ 6 h 300"/>
                <a:gd name="T90" fmla="*/ 4 w 298"/>
                <a:gd name="T91" fmla="*/ 6 h 300"/>
                <a:gd name="T92" fmla="*/ 4 w 298"/>
                <a:gd name="T93" fmla="*/ 6 h 300"/>
                <a:gd name="T94" fmla="*/ 4 w 298"/>
                <a:gd name="T95" fmla="*/ 6 h 300"/>
                <a:gd name="T96" fmla="*/ 4 w 298"/>
                <a:gd name="T97" fmla="*/ 6 h 300"/>
                <a:gd name="T98" fmla="*/ 4 w 298"/>
                <a:gd name="T99" fmla="*/ 4 h 300"/>
                <a:gd name="T100" fmla="*/ 2 w 298"/>
                <a:gd name="T101" fmla="*/ 4 h 300"/>
                <a:gd name="T102" fmla="*/ 2 w 298"/>
                <a:gd name="T103" fmla="*/ 4 h 300"/>
                <a:gd name="T104" fmla="*/ 1 w 298"/>
                <a:gd name="T105" fmla="*/ 4 h 300"/>
                <a:gd name="T106" fmla="*/ 1 w 298"/>
                <a:gd name="T107" fmla="*/ 4 h 300"/>
                <a:gd name="T108" fmla="*/ 1 w 298"/>
                <a:gd name="T109" fmla="*/ 4 h 300"/>
                <a:gd name="T110" fmla="*/ 1 w 298"/>
                <a:gd name="T111" fmla="*/ 4 h 300"/>
                <a:gd name="T112" fmla="*/ 0 w 298"/>
                <a:gd name="T113" fmla="*/ 4 h 3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8"/>
                <a:gd name="T172" fmla="*/ 0 h 300"/>
                <a:gd name="T173" fmla="*/ 298 w 298"/>
                <a:gd name="T174" fmla="*/ 300 h 30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8" h="300">
                  <a:moveTo>
                    <a:pt x="0" y="176"/>
                  </a:moveTo>
                  <a:lnTo>
                    <a:pt x="6" y="162"/>
                  </a:lnTo>
                  <a:lnTo>
                    <a:pt x="14" y="160"/>
                  </a:lnTo>
                  <a:lnTo>
                    <a:pt x="34" y="156"/>
                  </a:lnTo>
                  <a:lnTo>
                    <a:pt x="60" y="144"/>
                  </a:lnTo>
                  <a:lnTo>
                    <a:pt x="64" y="112"/>
                  </a:lnTo>
                  <a:lnTo>
                    <a:pt x="88" y="74"/>
                  </a:lnTo>
                  <a:lnTo>
                    <a:pt x="94" y="42"/>
                  </a:lnTo>
                  <a:lnTo>
                    <a:pt x="96" y="30"/>
                  </a:lnTo>
                  <a:lnTo>
                    <a:pt x="98" y="16"/>
                  </a:lnTo>
                  <a:lnTo>
                    <a:pt x="112" y="0"/>
                  </a:lnTo>
                  <a:lnTo>
                    <a:pt x="126" y="14"/>
                  </a:lnTo>
                  <a:lnTo>
                    <a:pt x="138" y="18"/>
                  </a:lnTo>
                  <a:lnTo>
                    <a:pt x="160" y="20"/>
                  </a:lnTo>
                  <a:lnTo>
                    <a:pt x="172" y="12"/>
                  </a:lnTo>
                  <a:lnTo>
                    <a:pt x="206" y="2"/>
                  </a:lnTo>
                  <a:lnTo>
                    <a:pt x="236" y="4"/>
                  </a:lnTo>
                  <a:lnTo>
                    <a:pt x="244" y="14"/>
                  </a:lnTo>
                  <a:lnTo>
                    <a:pt x="272" y="12"/>
                  </a:lnTo>
                  <a:lnTo>
                    <a:pt x="288" y="24"/>
                  </a:lnTo>
                  <a:lnTo>
                    <a:pt x="292" y="48"/>
                  </a:lnTo>
                  <a:lnTo>
                    <a:pt x="298" y="50"/>
                  </a:lnTo>
                  <a:lnTo>
                    <a:pt x="298" y="54"/>
                  </a:lnTo>
                  <a:lnTo>
                    <a:pt x="278" y="72"/>
                  </a:lnTo>
                  <a:lnTo>
                    <a:pt x="274" y="84"/>
                  </a:lnTo>
                  <a:lnTo>
                    <a:pt x="272" y="104"/>
                  </a:lnTo>
                  <a:lnTo>
                    <a:pt x="262" y="118"/>
                  </a:lnTo>
                  <a:lnTo>
                    <a:pt x="268" y="134"/>
                  </a:lnTo>
                  <a:lnTo>
                    <a:pt x="270" y="158"/>
                  </a:lnTo>
                  <a:lnTo>
                    <a:pt x="270" y="172"/>
                  </a:lnTo>
                  <a:lnTo>
                    <a:pt x="272" y="184"/>
                  </a:lnTo>
                  <a:lnTo>
                    <a:pt x="286" y="202"/>
                  </a:lnTo>
                  <a:lnTo>
                    <a:pt x="288" y="218"/>
                  </a:lnTo>
                  <a:lnTo>
                    <a:pt x="270" y="218"/>
                  </a:lnTo>
                  <a:lnTo>
                    <a:pt x="254" y="226"/>
                  </a:lnTo>
                  <a:lnTo>
                    <a:pt x="256" y="244"/>
                  </a:lnTo>
                  <a:lnTo>
                    <a:pt x="252" y="266"/>
                  </a:lnTo>
                  <a:lnTo>
                    <a:pt x="262" y="276"/>
                  </a:lnTo>
                  <a:lnTo>
                    <a:pt x="276" y="282"/>
                  </a:lnTo>
                  <a:lnTo>
                    <a:pt x="276" y="300"/>
                  </a:lnTo>
                  <a:lnTo>
                    <a:pt x="262" y="300"/>
                  </a:lnTo>
                  <a:lnTo>
                    <a:pt x="254" y="288"/>
                  </a:lnTo>
                  <a:lnTo>
                    <a:pt x="242" y="282"/>
                  </a:lnTo>
                  <a:lnTo>
                    <a:pt x="234" y="270"/>
                  </a:lnTo>
                  <a:lnTo>
                    <a:pt x="220" y="276"/>
                  </a:lnTo>
                  <a:lnTo>
                    <a:pt x="182" y="260"/>
                  </a:lnTo>
                  <a:lnTo>
                    <a:pt x="156" y="260"/>
                  </a:lnTo>
                  <a:lnTo>
                    <a:pt x="158" y="248"/>
                  </a:lnTo>
                  <a:lnTo>
                    <a:pt x="148" y="242"/>
                  </a:lnTo>
                  <a:lnTo>
                    <a:pt x="146" y="202"/>
                  </a:lnTo>
                  <a:lnTo>
                    <a:pt x="120" y="196"/>
                  </a:lnTo>
                  <a:lnTo>
                    <a:pt x="110" y="212"/>
                  </a:lnTo>
                  <a:lnTo>
                    <a:pt x="80" y="210"/>
                  </a:lnTo>
                  <a:lnTo>
                    <a:pt x="70" y="192"/>
                  </a:lnTo>
                  <a:lnTo>
                    <a:pt x="66" y="178"/>
                  </a:lnTo>
                  <a:lnTo>
                    <a:pt x="6" y="178"/>
                  </a:lnTo>
                  <a:lnTo>
                    <a:pt x="0" y="17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49" name="Freeform 238"/>
            <p:cNvSpPr>
              <a:spLocks noChangeAspect="1"/>
            </p:cNvSpPr>
            <p:nvPr/>
          </p:nvSpPr>
          <p:spPr bwMode="auto">
            <a:xfrm>
              <a:off x="4024" y="2025"/>
              <a:ext cx="7" cy="13"/>
            </a:xfrm>
            <a:custGeom>
              <a:avLst/>
              <a:gdLst>
                <a:gd name="T0" fmla="*/ 0 w 12"/>
                <a:gd name="T1" fmla="*/ 1 h 20"/>
                <a:gd name="T2" fmla="*/ 1 w 12"/>
                <a:gd name="T3" fmla="*/ 0 h 20"/>
                <a:gd name="T4" fmla="*/ 1 w 12"/>
                <a:gd name="T5" fmla="*/ 1 h 20"/>
                <a:gd name="T6" fmla="*/ 1 w 12"/>
                <a:gd name="T7" fmla="*/ 1 h 20"/>
                <a:gd name="T8" fmla="*/ 0 w 12"/>
                <a:gd name="T9" fmla="*/ 1 h 20"/>
                <a:gd name="T10" fmla="*/ 0 w 12"/>
                <a:gd name="T11" fmla="*/ 1 h 20"/>
                <a:gd name="T12" fmla="*/ 0 60000 65536"/>
                <a:gd name="T13" fmla="*/ 0 60000 65536"/>
                <a:gd name="T14" fmla="*/ 0 60000 65536"/>
                <a:gd name="T15" fmla="*/ 0 60000 65536"/>
                <a:gd name="T16" fmla="*/ 0 60000 65536"/>
                <a:gd name="T17" fmla="*/ 0 60000 65536"/>
                <a:gd name="T18" fmla="*/ 0 w 12"/>
                <a:gd name="T19" fmla="*/ 0 h 20"/>
                <a:gd name="T20" fmla="*/ 12 w 12"/>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2" h="20">
                  <a:moveTo>
                    <a:pt x="0" y="4"/>
                  </a:moveTo>
                  <a:lnTo>
                    <a:pt x="10" y="0"/>
                  </a:lnTo>
                  <a:lnTo>
                    <a:pt x="12" y="4"/>
                  </a:lnTo>
                  <a:lnTo>
                    <a:pt x="10" y="12"/>
                  </a:lnTo>
                  <a:lnTo>
                    <a:pt x="0" y="20"/>
                  </a:lnTo>
                  <a:lnTo>
                    <a:pt x="0"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0" name="Freeform 239"/>
            <p:cNvSpPr>
              <a:spLocks noChangeAspect="1"/>
            </p:cNvSpPr>
            <p:nvPr/>
          </p:nvSpPr>
          <p:spPr bwMode="auto">
            <a:xfrm>
              <a:off x="4015" y="1947"/>
              <a:ext cx="72" cy="81"/>
            </a:xfrm>
            <a:custGeom>
              <a:avLst/>
              <a:gdLst>
                <a:gd name="T0" fmla="*/ 0 w 117"/>
                <a:gd name="T1" fmla="*/ 2 h 132"/>
                <a:gd name="T2" fmla="*/ 1 w 117"/>
                <a:gd name="T3" fmla="*/ 2 h 132"/>
                <a:gd name="T4" fmla="*/ 1 w 117"/>
                <a:gd name="T5" fmla="*/ 2 h 132"/>
                <a:gd name="T6" fmla="*/ 1 w 117"/>
                <a:gd name="T7" fmla="*/ 2 h 132"/>
                <a:gd name="T8" fmla="*/ 1 w 117"/>
                <a:gd name="T9" fmla="*/ 2 h 132"/>
                <a:gd name="T10" fmla="*/ 1 w 117"/>
                <a:gd name="T11" fmla="*/ 2 h 132"/>
                <a:gd name="T12" fmla="*/ 1 w 117"/>
                <a:gd name="T13" fmla="*/ 1 h 132"/>
                <a:gd name="T14" fmla="*/ 1 w 117"/>
                <a:gd name="T15" fmla="*/ 2 h 132"/>
                <a:gd name="T16" fmla="*/ 1 w 117"/>
                <a:gd name="T17" fmla="*/ 2 h 132"/>
                <a:gd name="T18" fmla="*/ 1 w 117"/>
                <a:gd name="T19" fmla="*/ 1 h 132"/>
                <a:gd name="T20" fmla="*/ 1 w 117"/>
                <a:gd name="T21" fmla="*/ 1 h 132"/>
                <a:gd name="T22" fmla="*/ 1 w 117"/>
                <a:gd name="T23" fmla="*/ 1 h 132"/>
                <a:gd name="T24" fmla="*/ 1 w 117"/>
                <a:gd name="T25" fmla="*/ 1 h 132"/>
                <a:gd name="T26" fmla="*/ 1 w 117"/>
                <a:gd name="T27" fmla="*/ 1 h 132"/>
                <a:gd name="T28" fmla="*/ 1 w 117"/>
                <a:gd name="T29" fmla="*/ 1 h 132"/>
                <a:gd name="T30" fmla="*/ 1 w 117"/>
                <a:gd name="T31" fmla="*/ 1 h 132"/>
                <a:gd name="T32" fmla="*/ 1 w 117"/>
                <a:gd name="T33" fmla="*/ 1 h 132"/>
                <a:gd name="T34" fmla="*/ 1 w 117"/>
                <a:gd name="T35" fmla="*/ 1 h 132"/>
                <a:gd name="T36" fmla="*/ 1 w 117"/>
                <a:gd name="T37" fmla="*/ 1 h 132"/>
                <a:gd name="T38" fmla="*/ 1 w 117"/>
                <a:gd name="T39" fmla="*/ 1 h 132"/>
                <a:gd name="T40" fmla="*/ 1 w 117"/>
                <a:gd name="T41" fmla="*/ 1 h 132"/>
                <a:gd name="T42" fmla="*/ 1 w 117"/>
                <a:gd name="T43" fmla="*/ 0 h 132"/>
                <a:gd name="T44" fmla="*/ 2 w 117"/>
                <a:gd name="T45" fmla="*/ 1 h 132"/>
                <a:gd name="T46" fmla="*/ 2 w 117"/>
                <a:gd name="T47" fmla="*/ 1 h 132"/>
                <a:gd name="T48" fmla="*/ 1 w 117"/>
                <a:gd name="T49" fmla="*/ 1 h 132"/>
                <a:gd name="T50" fmla="*/ 1 w 117"/>
                <a:gd name="T51" fmla="*/ 2 h 132"/>
                <a:gd name="T52" fmla="*/ 1 w 117"/>
                <a:gd name="T53" fmla="*/ 2 h 132"/>
                <a:gd name="T54" fmla="*/ 1 w 117"/>
                <a:gd name="T55" fmla="*/ 2 h 132"/>
                <a:gd name="T56" fmla="*/ 1 w 117"/>
                <a:gd name="T57" fmla="*/ 2 h 132"/>
                <a:gd name="T58" fmla="*/ 1 w 117"/>
                <a:gd name="T59" fmla="*/ 2 h 132"/>
                <a:gd name="T60" fmla="*/ 0 w 117"/>
                <a:gd name="T61" fmla="*/ 2 h 13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17"/>
                <a:gd name="T94" fmla="*/ 0 h 132"/>
                <a:gd name="T95" fmla="*/ 117 w 117"/>
                <a:gd name="T96" fmla="*/ 132 h 13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17" h="132">
                  <a:moveTo>
                    <a:pt x="0" y="116"/>
                  </a:moveTo>
                  <a:lnTo>
                    <a:pt x="15" y="116"/>
                  </a:lnTo>
                  <a:lnTo>
                    <a:pt x="15" y="106"/>
                  </a:lnTo>
                  <a:lnTo>
                    <a:pt x="7" y="106"/>
                  </a:lnTo>
                  <a:lnTo>
                    <a:pt x="7" y="94"/>
                  </a:lnTo>
                  <a:lnTo>
                    <a:pt x="15" y="94"/>
                  </a:lnTo>
                  <a:lnTo>
                    <a:pt x="25" y="86"/>
                  </a:lnTo>
                  <a:lnTo>
                    <a:pt x="31" y="94"/>
                  </a:lnTo>
                  <a:lnTo>
                    <a:pt x="49" y="96"/>
                  </a:lnTo>
                  <a:lnTo>
                    <a:pt x="53" y="88"/>
                  </a:lnTo>
                  <a:lnTo>
                    <a:pt x="53" y="68"/>
                  </a:lnTo>
                  <a:lnTo>
                    <a:pt x="45" y="62"/>
                  </a:lnTo>
                  <a:lnTo>
                    <a:pt x="45" y="50"/>
                  </a:lnTo>
                  <a:lnTo>
                    <a:pt x="53" y="44"/>
                  </a:lnTo>
                  <a:lnTo>
                    <a:pt x="49" y="34"/>
                  </a:lnTo>
                  <a:lnTo>
                    <a:pt x="35" y="36"/>
                  </a:lnTo>
                  <a:lnTo>
                    <a:pt x="31" y="20"/>
                  </a:lnTo>
                  <a:lnTo>
                    <a:pt x="59" y="20"/>
                  </a:lnTo>
                  <a:lnTo>
                    <a:pt x="59" y="28"/>
                  </a:lnTo>
                  <a:lnTo>
                    <a:pt x="77" y="26"/>
                  </a:lnTo>
                  <a:lnTo>
                    <a:pt x="79" y="12"/>
                  </a:lnTo>
                  <a:lnTo>
                    <a:pt x="87" y="0"/>
                  </a:lnTo>
                  <a:lnTo>
                    <a:pt x="117" y="2"/>
                  </a:lnTo>
                  <a:lnTo>
                    <a:pt x="109" y="46"/>
                  </a:lnTo>
                  <a:lnTo>
                    <a:pt x="85" y="84"/>
                  </a:lnTo>
                  <a:lnTo>
                    <a:pt x="81" y="116"/>
                  </a:lnTo>
                  <a:lnTo>
                    <a:pt x="55" y="128"/>
                  </a:lnTo>
                  <a:lnTo>
                    <a:pt x="27" y="132"/>
                  </a:lnTo>
                  <a:lnTo>
                    <a:pt x="25" y="128"/>
                  </a:lnTo>
                  <a:lnTo>
                    <a:pt x="15" y="132"/>
                  </a:lnTo>
                  <a:lnTo>
                    <a:pt x="0" y="1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1" name="Freeform 240"/>
            <p:cNvSpPr>
              <a:spLocks noChangeAspect="1"/>
            </p:cNvSpPr>
            <p:nvPr/>
          </p:nvSpPr>
          <p:spPr bwMode="auto">
            <a:xfrm>
              <a:off x="4236" y="1937"/>
              <a:ext cx="78" cy="91"/>
            </a:xfrm>
            <a:custGeom>
              <a:avLst/>
              <a:gdLst>
                <a:gd name="T0" fmla="*/ 1 w 126"/>
                <a:gd name="T1" fmla="*/ 0 h 148"/>
                <a:gd name="T2" fmla="*/ 1 w 126"/>
                <a:gd name="T3" fmla="*/ 0 h 148"/>
                <a:gd name="T4" fmla="*/ 1 w 126"/>
                <a:gd name="T5" fmla="*/ 1 h 148"/>
                <a:gd name="T6" fmla="*/ 1 w 126"/>
                <a:gd name="T7" fmla="*/ 1 h 148"/>
                <a:gd name="T8" fmla="*/ 2 w 126"/>
                <a:gd name="T9" fmla="*/ 1 h 148"/>
                <a:gd name="T10" fmla="*/ 2 w 126"/>
                <a:gd name="T11" fmla="*/ 1 h 148"/>
                <a:gd name="T12" fmla="*/ 2 w 126"/>
                <a:gd name="T13" fmla="*/ 1 h 148"/>
                <a:gd name="T14" fmla="*/ 2 w 126"/>
                <a:gd name="T15" fmla="*/ 1 h 148"/>
                <a:gd name="T16" fmla="*/ 2 w 126"/>
                <a:gd name="T17" fmla="*/ 1 h 148"/>
                <a:gd name="T18" fmla="*/ 2 w 126"/>
                <a:gd name="T19" fmla="*/ 1 h 148"/>
                <a:gd name="T20" fmla="*/ 2 w 126"/>
                <a:gd name="T21" fmla="*/ 2 h 148"/>
                <a:gd name="T22" fmla="*/ 2 w 126"/>
                <a:gd name="T23" fmla="*/ 2 h 148"/>
                <a:gd name="T24" fmla="*/ 2 w 126"/>
                <a:gd name="T25" fmla="*/ 2 h 148"/>
                <a:gd name="T26" fmla="*/ 2 w 126"/>
                <a:gd name="T27" fmla="*/ 2 h 148"/>
                <a:gd name="T28" fmla="*/ 1 w 126"/>
                <a:gd name="T29" fmla="*/ 3 h 148"/>
                <a:gd name="T30" fmla="*/ 1 w 126"/>
                <a:gd name="T31" fmla="*/ 2 h 148"/>
                <a:gd name="T32" fmla="*/ 1 w 126"/>
                <a:gd name="T33" fmla="*/ 2 h 148"/>
                <a:gd name="T34" fmla="*/ 1 w 126"/>
                <a:gd name="T35" fmla="*/ 2 h 148"/>
                <a:gd name="T36" fmla="*/ 1 w 126"/>
                <a:gd name="T37" fmla="*/ 2 h 148"/>
                <a:gd name="T38" fmla="*/ 1 w 126"/>
                <a:gd name="T39" fmla="*/ 1 h 148"/>
                <a:gd name="T40" fmla="*/ 1 w 126"/>
                <a:gd name="T41" fmla="*/ 1 h 148"/>
                <a:gd name="T42" fmla="*/ 1 w 126"/>
                <a:gd name="T43" fmla="*/ 1 h 148"/>
                <a:gd name="T44" fmla="*/ 1 w 126"/>
                <a:gd name="T45" fmla="*/ 1 h 148"/>
                <a:gd name="T46" fmla="*/ 0 w 126"/>
                <a:gd name="T47" fmla="*/ 1 h 148"/>
                <a:gd name="T48" fmla="*/ 1 w 126"/>
                <a:gd name="T49" fmla="*/ 0 h 14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26"/>
                <a:gd name="T76" fmla="*/ 0 h 148"/>
                <a:gd name="T77" fmla="*/ 126 w 126"/>
                <a:gd name="T78" fmla="*/ 148 h 14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26" h="148">
                  <a:moveTo>
                    <a:pt x="8" y="0"/>
                  </a:moveTo>
                  <a:lnTo>
                    <a:pt x="28" y="0"/>
                  </a:lnTo>
                  <a:lnTo>
                    <a:pt x="64" y="16"/>
                  </a:lnTo>
                  <a:lnTo>
                    <a:pt x="88" y="18"/>
                  </a:lnTo>
                  <a:lnTo>
                    <a:pt x="108" y="6"/>
                  </a:lnTo>
                  <a:lnTo>
                    <a:pt x="114" y="14"/>
                  </a:lnTo>
                  <a:lnTo>
                    <a:pt x="126" y="10"/>
                  </a:lnTo>
                  <a:lnTo>
                    <a:pt x="126" y="20"/>
                  </a:lnTo>
                  <a:lnTo>
                    <a:pt x="110" y="30"/>
                  </a:lnTo>
                  <a:lnTo>
                    <a:pt x="112" y="86"/>
                  </a:lnTo>
                  <a:lnTo>
                    <a:pt x="122" y="98"/>
                  </a:lnTo>
                  <a:lnTo>
                    <a:pt x="112" y="106"/>
                  </a:lnTo>
                  <a:lnTo>
                    <a:pt x="100" y="118"/>
                  </a:lnTo>
                  <a:lnTo>
                    <a:pt x="92" y="136"/>
                  </a:lnTo>
                  <a:lnTo>
                    <a:pt x="86" y="148"/>
                  </a:lnTo>
                  <a:lnTo>
                    <a:pt x="62" y="130"/>
                  </a:lnTo>
                  <a:lnTo>
                    <a:pt x="58" y="120"/>
                  </a:lnTo>
                  <a:lnTo>
                    <a:pt x="6" y="92"/>
                  </a:lnTo>
                  <a:lnTo>
                    <a:pt x="2" y="92"/>
                  </a:lnTo>
                  <a:lnTo>
                    <a:pt x="6" y="78"/>
                  </a:lnTo>
                  <a:lnTo>
                    <a:pt x="4" y="66"/>
                  </a:lnTo>
                  <a:lnTo>
                    <a:pt x="18" y="50"/>
                  </a:lnTo>
                  <a:lnTo>
                    <a:pt x="12" y="28"/>
                  </a:lnTo>
                  <a:lnTo>
                    <a:pt x="0" y="8"/>
                  </a:lnTo>
                  <a:lnTo>
                    <a:pt x="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2" name="Freeform 241"/>
            <p:cNvSpPr>
              <a:spLocks noChangeAspect="1"/>
            </p:cNvSpPr>
            <p:nvPr/>
          </p:nvSpPr>
          <p:spPr bwMode="auto">
            <a:xfrm>
              <a:off x="3992" y="1959"/>
              <a:ext cx="55" cy="59"/>
            </a:xfrm>
            <a:custGeom>
              <a:avLst/>
              <a:gdLst>
                <a:gd name="T0" fmla="*/ 1 w 89"/>
                <a:gd name="T1" fmla="*/ 0 h 96"/>
                <a:gd name="T2" fmla="*/ 1 w 89"/>
                <a:gd name="T3" fmla="*/ 0 h 96"/>
                <a:gd name="T4" fmla="*/ 1 w 89"/>
                <a:gd name="T5" fmla="*/ 1 h 96"/>
                <a:gd name="T6" fmla="*/ 1 w 89"/>
                <a:gd name="T7" fmla="*/ 1 h 96"/>
                <a:gd name="T8" fmla="*/ 2 w 89"/>
                <a:gd name="T9" fmla="*/ 1 h 96"/>
                <a:gd name="T10" fmla="*/ 1 w 89"/>
                <a:gd name="T11" fmla="*/ 1 h 96"/>
                <a:gd name="T12" fmla="*/ 1 w 89"/>
                <a:gd name="T13" fmla="*/ 1 h 96"/>
                <a:gd name="T14" fmla="*/ 2 w 89"/>
                <a:gd name="T15" fmla="*/ 1 h 96"/>
                <a:gd name="T16" fmla="*/ 2 w 89"/>
                <a:gd name="T17" fmla="*/ 1 h 96"/>
                <a:gd name="T18" fmla="*/ 1 w 89"/>
                <a:gd name="T19" fmla="*/ 1 h 96"/>
                <a:gd name="T20" fmla="*/ 1 w 89"/>
                <a:gd name="T21" fmla="*/ 1 h 96"/>
                <a:gd name="T22" fmla="*/ 1 w 89"/>
                <a:gd name="T23" fmla="*/ 1 h 96"/>
                <a:gd name="T24" fmla="*/ 1 w 89"/>
                <a:gd name="T25" fmla="*/ 1 h 96"/>
                <a:gd name="T26" fmla="*/ 1 w 89"/>
                <a:gd name="T27" fmla="*/ 1 h 96"/>
                <a:gd name="T28" fmla="*/ 1 w 89"/>
                <a:gd name="T29" fmla="*/ 1 h 96"/>
                <a:gd name="T30" fmla="*/ 1 w 89"/>
                <a:gd name="T31" fmla="*/ 1 h 96"/>
                <a:gd name="T32" fmla="*/ 1 w 89"/>
                <a:gd name="T33" fmla="*/ 2 h 96"/>
                <a:gd name="T34" fmla="*/ 1 w 89"/>
                <a:gd name="T35" fmla="*/ 2 h 96"/>
                <a:gd name="T36" fmla="*/ 1 w 89"/>
                <a:gd name="T37" fmla="*/ 1 h 96"/>
                <a:gd name="T38" fmla="*/ 1 w 89"/>
                <a:gd name="T39" fmla="*/ 1 h 96"/>
                <a:gd name="T40" fmla="*/ 0 w 89"/>
                <a:gd name="T41" fmla="*/ 1 h 96"/>
                <a:gd name="T42" fmla="*/ 1 w 89"/>
                <a:gd name="T43" fmla="*/ 1 h 96"/>
                <a:gd name="T44" fmla="*/ 1 w 89"/>
                <a:gd name="T45" fmla="*/ 1 h 96"/>
                <a:gd name="T46" fmla="*/ 1 w 89"/>
                <a:gd name="T47" fmla="*/ 1 h 96"/>
                <a:gd name="T48" fmla="*/ 1 w 89"/>
                <a:gd name="T49" fmla="*/ 0 h 9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9"/>
                <a:gd name="T76" fmla="*/ 0 h 96"/>
                <a:gd name="T77" fmla="*/ 89 w 89"/>
                <a:gd name="T78" fmla="*/ 96 h 9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9" h="96">
                  <a:moveTo>
                    <a:pt x="39" y="0"/>
                  </a:moveTo>
                  <a:lnTo>
                    <a:pt x="67" y="0"/>
                  </a:lnTo>
                  <a:lnTo>
                    <a:pt x="71" y="16"/>
                  </a:lnTo>
                  <a:lnTo>
                    <a:pt x="85" y="14"/>
                  </a:lnTo>
                  <a:lnTo>
                    <a:pt x="89" y="24"/>
                  </a:lnTo>
                  <a:lnTo>
                    <a:pt x="81" y="30"/>
                  </a:lnTo>
                  <a:lnTo>
                    <a:pt x="81" y="42"/>
                  </a:lnTo>
                  <a:lnTo>
                    <a:pt x="89" y="48"/>
                  </a:lnTo>
                  <a:lnTo>
                    <a:pt x="89" y="68"/>
                  </a:lnTo>
                  <a:lnTo>
                    <a:pt x="85" y="76"/>
                  </a:lnTo>
                  <a:lnTo>
                    <a:pt x="67" y="74"/>
                  </a:lnTo>
                  <a:lnTo>
                    <a:pt x="61" y="66"/>
                  </a:lnTo>
                  <a:lnTo>
                    <a:pt x="51" y="74"/>
                  </a:lnTo>
                  <a:lnTo>
                    <a:pt x="43" y="74"/>
                  </a:lnTo>
                  <a:lnTo>
                    <a:pt x="43" y="86"/>
                  </a:lnTo>
                  <a:lnTo>
                    <a:pt x="51" y="86"/>
                  </a:lnTo>
                  <a:lnTo>
                    <a:pt x="51" y="96"/>
                  </a:lnTo>
                  <a:lnTo>
                    <a:pt x="36" y="96"/>
                  </a:lnTo>
                  <a:lnTo>
                    <a:pt x="18" y="82"/>
                  </a:lnTo>
                  <a:lnTo>
                    <a:pt x="10" y="68"/>
                  </a:lnTo>
                  <a:lnTo>
                    <a:pt x="0" y="48"/>
                  </a:lnTo>
                  <a:lnTo>
                    <a:pt x="10" y="32"/>
                  </a:lnTo>
                  <a:lnTo>
                    <a:pt x="12" y="24"/>
                  </a:lnTo>
                  <a:lnTo>
                    <a:pt x="36" y="22"/>
                  </a:lnTo>
                  <a:lnTo>
                    <a:pt x="39"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3" name="Freeform 242"/>
            <p:cNvSpPr>
              <a:spLocks noChangeAspect="1"/>
            </p:cNvSpPr>
            <p:nvPr/>
          </p:nvSpPr>
          <p:spPr bwMode="auto">
            <a:xfrm>
              <a:off x="3741" y="1848"/>
              <a:ext cx="30" cy="7"/>
            </a:xfrm>
            <a:custGeom>
              <a:avLst/>
              <a:gdLst>
                <a:gd name="T0" fmla="*/ 1 w 50"/>
                <a:gd name="T1" fmla="*/ 0 h 12"/>
                <a:gd name="T2" fmla="*/ 1 w 50"/>
                <a:gd name="T3" fmla="*/ 0 h 12"/>
                <a:gd name="T4" fmla="*/ 1 w 50"/>
                <a:gd name="T5" fmla="*/ 1 h 12"/>
                <a:gd name="T6" fmla="*/ 1 w 50"/>
                <a:gd name="T7" fmla="*/ 1 h 12"/>
                <a:gd name="T8" fmla="*/ 1 w 50"/>
                <a:gd name="T9" fmla="*/ 1 h 12"/>
                <a:gd name="T10" fmla="*/ 1 w 50"/>
                <a:gd name="T11" fmla="*/ 1 h 12"/>
                <a:gd name="T12" fmla="*/ 1 w 50"/>
                <a:gd name="T13" fmla="*/ 1 h 12"/>
                <a:gd name="T14" fmla="*/ 1 w 50"/>
                <a:gd name="T15" fmla="*/ 1 h 12"/>
                <a:gd name="T16" fmla="*/ 1 w 50"/>
                <a:gd name="T17" fmla="*/ 1 h 12"/>
                <a:gd name="T18" fmla="*/ 1 w 50"/>
                <a:gd name="T19" fmla="*/ 1 h 12"/>
                <a:gd name="T20" fmla="*/ 0 w 50"/>
                <a:gd name="T21" fmla="*/ 1 h 12"/>
                <a:gd name="T22" fmla="*/ 1 w 50"/>
                <a:gd name="T23" fmla="*/ 0 h 12"/>
                <a:gd name="T24" fmla="*/ 1 w 50"/>
                <a:gd name="T25" fmla="*/ 0 h 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0"/>
                <a:gd name="T40" fmla="*/ 0 h 12"/>
                <a:gd name="T41" fmla="*/ 50 w 50"/>
                <a:gd name="T42" fmla="*/ 12 h 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0" h="12">
                  <a:moveTo>
                    <a:pt x="8" y="0"/>
                  </a:moveTo>
                  <a:lnTo>
                    <a:pt x="20" y="0"/>
                  </a:lnTo>
                  <a:lnTo>
                    <a:pt x="32" y="2"/>
                  </a:lnTo>
                  <a:lnTo>
                    <a:pt x="42" y="4"/>
                  </a:lnTo>
                  <a:lnTo>
                    <a:pt x="50" y="6"/>
                  </a:lnTo>
                  <a:lnTo>
                    <a:pt x="46" y="8"/>
                  </a:lnTo>
                  <a:lnTo>
                    <a:pt x="34" y="8"/>
                  </a:lnTo>
                  <a:lnTo>
                    <a:pt x="26" y="8"/>
                  </a:lnTo>
                  <a:lnTo>
                    <a:pt x="16" y="8"/>
                  </a:lnTo>
                  <a:lnTo>
                    <a:pt x="6" y="12"/>
                  </a:lnTo>
                  <a:lnTo>
                    <a:pt x="0" y="10"/>
                  </a:lnTo>
                  <a:lnTo>
                    <a:pt x="4" y="0"/>
                  </a:lnTo>
                  <a:lnTo>
                    <a:pt x="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4" name="Freeform 243"/>
            <p:cNvSpPr>
              <a:spLocks noChangeAspect="1"/>
            </p:cNvSpPr>
            <p:nvPr/>
          </p:nvSpPr>
          <p:spPr bwMode="auto">
            <a:xfrm>
              <a:off x="3741" y="1848"/>
              <a:ext cx="30" cy="7"/>
            </a:xfrm>
            <a:custGeom>
              <a:avLst/>
              <a:gdLst>
                <a:gd name="T0" fmla="*/ 1 w 50"/>
                <a:gd name="T1" fmla="*/ 0 h 12"/>
                <a:gd name="T2" fmla="*/ 1 w 50"/>
                <a:gd name="T3" fmla="*/ 0 h 12"/>
                <a:gd name="T4" fmla="*/ 1 w 50"/>
                <a:gd name="T5" fmla="*/ 1 h 12"/>
                <a:gd name="T6" fmla="*/ 1 w 50"/>
                <a:gd name="T7" fmla="*/ 1 h 12"/>
                <a:gd name="T8" fmla="*/ 1 w 50"/>
                <a:gd name="T9" fmla="*/ 1 h 12"/>
                <a:gd name="T10" fmla="*/ 1 w 50"/>
                <a:gd name="T11" fmla="*/ 1 h 12"/>
                <a:gd name="T12" fmla="*/ 1 w 50"/>
                <a:gd name="T13" fmla="*/ 1 h 12"/>
                <a:gd name="T14" fmla="*/ 1 w 50"/>
                <a:gd name="T15" fmla="*/ 1 h 12"/>
                <a:gd name="T16" fmla="*/ 1 w 50"/>
                <a:gd name="T17" fmla="*/ 1 h 12"/>
                <a:gd name="T18" fmla="*/ 1 w 50"/>
                <a:gd name="T19" fmla="*/ 1 h 12"/>
                <a:gd name="T20" fmla="*/ 0 w 50"/>
                <a:gd name="T21" fmla="*/ 1 h 12"/>
                <a:gd name="T22" fmla="*/ 1 w 50"/>
                <a:gd name="T23" fmla="*/ 0 h 12"/>
                <a:gd name="T24" fmla="*/ 1 w 50"/>
                <a:gd name="T25" fmla="*/ 0 h 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0"/>
                <a:gd name="T40" fmla="*/ 0 h 12"/>
                <a:gd name="T41" fmla="*/ 50 w 50"/>
                <a:gd name="T42" fmla="*/ 12 h 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0" h="12">
                  <a:moveTo>
                    <a:pt x="8" y="0"/>
                  </a:moveTo>
                  <a:lnTo>
                    <a:pt x="20" y="0"/>
                  </a:lnTo>
                  <a:lnTo>
                    <a:pt x="32" y="2"/>
                  </a:lnTo>
                  <a:lnTo>
                    <a:pt x="42" y="4"/>
                  </a:lnTo>
                  <a:lnTo>
                    <a:pt x="50" y="6"/>
                  </a:lnTo>
                  <a:lnTo>
                    <a:pt x="46" y="8"/>
                  </a:lnTo>
                  <a:lnTo>
                    <a:pt x="34" y="8"/>
                  </a:lnTo>
                  <a:lnTo>
                    <a:pt x="26" y="8"/>
                  </a:lnTo>
                  <a:lnTo>
                    <a:pt x="16" y="8"/>
                  </a:lnTo>
                  <a:lnTo>
                    <a:pt x="6" y="12"/>
                  </a:lnTo>
                  <a:lnTo>
                    <a:pt x="0" y="10"/>
                  </a:lnTo>
                  <a:lnTo>
                    <a:pt x="4" y="0"/>
                  </a:lnTo>
                  <a:lnTo>
                    <a:pt x="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5" name="Freeform 244"/>
            <p:cNvSpPr>
              <a:spLocks noChangeAspect="1"/>
            </p:cNvSpPr>
            <p:nvPr/>
          </p:nvSpPr>
          <p:spPr bwMode="auto">
            <a:xfrm>
              <a:off x="3738" y="1818"/>
              <a:ext cx="56" cy="43"/>
            </a:xfrm>
            <a:custGeom>
              <a:avLst/>
              <a:gdLst>
                <a:gd name="T0" fmla="*/ 1 w 92"/>
                <a:gd name="T1" fmla="*/ 1 h 70"/>
                <a:gd name="T2" fmla="*/ 0 w 92"/>
                <a:gd name="T3" fmla="*/ 1 h 70"/>
                <a:gd name="T4" fmla="*/ 1 w 92"/>
                <a:gd name="T5" fmla="*/ 1 h 70"/>
                <a:gd name="T6" fmla="*/ 1 w 92"/>
                <a:gd name="T7" fmla="*/ 1 h 70"/>
                <a:gd name="T8" fmla="*/ 1 w 92"/>
                <a:gd name="T9" fmla="*/ 1 h 70"/>
                <a:gd name="T10" fmla="*/ 1 w 92"/>
                <a:gd name="T11" fmla="*/ 0 h 70"/>
                <a:gd name="T12" fmla="*/ 1 w 92"/>
                <a:gd name="T13" fmla="*/ 0 h 70"/>
                <a:gd name="T14" fmla="*/ 1 w 92"/>
                <a:gd name="T15" fmla="*/ 1 h 70"/>
                <a:gd name="T16" fmla="*/ 1 w 92"/>
                <a:gd name="T17" fmla="*/ 1 h 70"/>
                <a:gd name="T18" fmla="*/ 1 w 92"/>
                <a:gd name="T19" fmla="*/ 1 h 70"/>
                <a:gd name="T20" fmla="*/ 1 w 92"/>
                <a:gd name="T21" fmla="*/ 1 h 70"/>
                <a:gd name="T22" fmla="*/ 1 w 92"/>
                <a:gd name="T23" fmla="*/ 1 h 70"/>
                <a:gd name="T24" fmla="*/ 1 w 92"/>
                <a:gd name="T25" fmla="*/ 1 h 70"/>
                <a:gd name="T26" fmla="*/ 1 w 92"/>
                <a:gd name="T27" fmla="*/ 1 h 70"/>
                <a:gd name="T28" fmla="*/ 2 w 92"/>
                <a:gd name="T29" fmla="*/ 1 h 70"/>
                <a:gd name="T30" fmla="*/ 2 w 92"/>
                <a:gd name="T31" fmla="*/ 1 h 70"/>
                <a:gd name="T32" fmla="*/ 1 w 92"/>
                <a:gd name="T33" fmla="*/ 1 h 70"/>
                <a:gd name="T34" fmla="*/ 1 w 92"/>
                <a:gd name="T35" fmla="*/ 1 h 70"/>
                <a:gd name="T36" fmla="*/ 1 w 92"/>
                <a:gd name="T37" fmla="*/ 1 h 70"/>
                <a:gd name="T38" fmla="*/ 1 w 92"/>
                <a:gd name="T39" fmla="*/ 1 h 70"/>
                <a:gd name="T40" fmla="*/ 1 w 92"/>
                <a:gd name="T41" fmla="*/ 1 h 70"/>
                <a:gd name="T42" fmla="*/ 1 w 92"/>
                <a:gd name="T43" fmla="*/ 1 h 70"/>
                <a:gd name="T44" fmla="*/ 1 w 92"/>
                <a:gd name="T45" fmla="*/ 1 h 70"/>
                <a:gd name="T46" fmla="*/ 1 w 92"/>
                <a:gd name="T47" fmla="*/ 1 h 70"/>
                <a:gd name="T48" fmla="*/ 1 w 92"/>
                <a:gd name="T49" fmla="*/ 1 h 70"/>
                <a:gd name="T50" fmla="*/ 1 w 92"/>
                <a:gd name="T51" fmla="*/ 1 h 70"/>
                <a:gd name="T52" fmla="*/ 1 w 92"/>
                <a:gd name="T53" fmla="*/ 1 h 70"/>
                <a:gd name="T54" fmla="*/ 1 w 92"/>
                <a:gd name="T55" fmla="*/ 1 h 70"/>
                <a:gd name="T56" fmla="*/ 1 w 92"/>
                <a:gd name="T57" fmla="*/ 1 h 70"/>
                <a:gd name="T58" fmla="*/ 1 w 92"/>
                <a:gd name="T59" fmla="*/ 1 h 70"/>
                <a:gd name="T60" fmla="*/ 1 w 92"/>
                <a:gd name="T61" fmla="*/ 1 h 70"/>
                <a:gd name="T62" fmla="*/ 1 w 92"/>
                <a:gd name="T63" fmla="*/ 1 h 70"/>
                <a:gd name="T64" fmla="*/ 1 w 92"/>
                <a:gd name="T65" fmla="*/ 1 h 70"/>
                <a:gd name="T66" fmla="*/ 1 w 92"/>
                <a:gd name="T67" fmla="*/ 1 h 70"/>
                <a:gd name="T68" fmla="*/ 1 w 92"/>
                <a:gd name="T69" fmla="*/ 1 h 70"/>
                <a:gd name="T70" fmla="*/ 1 w 92"/>
                <a:gd name="T71" fmla="*/ 1 h 70"/>
                <a:gd name="T72" fmla="*/ 1 w 92"/>
                <a:gd name="T73" fmla="*/ 1 h 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2"/>
                <a:gd name="T112" fmla="*/ 0 h 70"/>
                <a:gd name="T113" fmla="*/ 92 w 92"/>
                <a:gd name="T114" fmla="*/ 70 h 7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2" h="70">
                  <a:moveTo>
                    <a:pt x="2" y="34"/>
                  </a:moveTo>
                  <a:lnTo>
                    <a:pt x="0" y="28"/>
                  </a:lnTo>
                  <a:lnTo>
                    <a:pt x="6" y="20"/>
                  </a:lnTo>
                  <a:lnTo>
                    <a:pt x="12" y="12"/>
                  </a:lnTo>
                  <a:lnTo>
                    <a:pt x="14" y="2"/>
                  </a:lnTo>
                  <a:lnTo>
                    <a:pt x="28" y="0"/>
                  </a:lnTo>
                  <a:lnTo>
                    <a:pt x="42" y="0"/>
                  </a:lnTo>
                  <a:lnTo>
                    <a:pt x="54" y="6"/>
                  </a:lnTo>
                  <a:lnTo>
                    <a:pt x="62" y="12"/>
                  </a:lnTo>
                  <a:lnTo>
                    <a:pt x="70" y="24"/>
                  </a:lnTo>
                  <a:lnTo>
                    <a:pt x="80" y="32"/>
                  </a:lnTo>
                  <a:lnTo>
                    <a:pt x="82" y="38"/>
                  </a:lnTo>
                  <a:lnTo>
                    <a:pt x="84" y="50"/>
                  </a:lnTo>
                  <a:lnTo>
                    <a:pt x="90" y="58"/>
                  </a:lnTo>
                  <a:lnTo>
                    <a:pt x="92" y="66"/>
                  </a:lnTo>
                  <a:lnTo>
                    <a:pt x="92" y="70"/>
                  </a:lnTo>
                  <a:lnTo>
                    <a:pt x="70" y="68"/>
                  </a:lnTo>
                  <a:lnTo>
                    <a:pt x="64" y="64"/>
                  </a:lnTo>
                  <a:lnTo>
                    <a:pt x="58" y="64"/>
                  </a:lnTo>
                  <a:lnTo>
                    <a:pt x="50" y="64"/>
                  </a:lnTo>
                  <a:lnTo>
                    <a:pt x="38" y="64"/>
                  </a:lnTo>
                  <a:lnTo>
                    <a:pt x="32" y="64"/>
                  </a:lnTo>
                  <a:lnTo>
                    <a:pt x="28" y="68"/>
                  </a:lnTo>
                  <a:lnTo>
                    <a:pt x="10" y="70"/>
                  </a:lnTo>
                  <a:lnTo>
                    <a:pt x="10" y="60"/>
                  </a:lnTo>
                  <a:lnTo>
                    <a:pt x="20" y="56"/>
                  </a:lnTo>
                  <a:lnTo>
                    <a:pt x="30" y="56"/>
                  </a:lnTo>
                  <a:lnTo>
                    <a:pt x="38" y="56"/>
                  </a:lnTo>
                  <a:lnTo>
                    <a:pt x="50" y="56"/>
                  </a:lnTo>
                  <a:lnTo>
                    <a:pt x="54" y="54"/>
                  </a:lnTo>
                  <a:lnTo>
                    <a:pt x="40" y="50"/>
                  </a:lnTo>
                  <a:lnTo>
                    <a:pt x="36" y="50"/>
                  </a:lnTo>
                  <a:lnTo>
                    <a:pt x="22" y="48"/>
                  </a:lnTo>
                  <a:lnTo>
                    <a:pt x="12" y="48"/>
                  </a:lnTo>
                  <a:lnTo>
                    <a:pt x="8" y="48"/>
                  </a:lnTo>
                  <a:lnTo>
                    <a:pt x="4" y="40"/>
                  </a:lnTo>
                  <a:lnTo>
                    <a:pt x="2" y="3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56" name="Freeform 245"/>
            <p:cNvSpPr>
              <a:spLocks noChangeAspect="1"/>
            </p:cNvSpPr>
            <p:nvPr/>
          </p:nvSpPr>
          <p:spPr bwMode="auto">
            <a:xfrm>
              <a:off x="4109" y="1153"/>
              <a:ext cx="104" cy="161"/>
            </a:xfrm>
            <a:custGeom>
              <a:avLst/>
              <a:gdLst>
                <a:gd name="T0" fmla="*/ 2 w 170"/>
                <a:gd name="T1" fmla="*/ 6 h 262"/>
                <a:gd name="T2" fmla="*/ 1 w 170"/>
                <a:gd name="T3" fmla="*/ 6 h 262"/>
                <a:gd name="T4" fmla="*/ 1 w 170"/>
                <a:gd name="T5" fmla="*/ 6 h 262"/>
                <a:gd name="T6" fmla="*/ 1 w 170"/>
                <a:gd name="T7" fmla="*/ 6 h 262"/>
                <a:gd name="T8" fmla="*/ 1 w 170"/>
                <a:gd name="T9" fmla="*/ 6 h 262"/>
                <a:gd name="T10" fmla="*/ 1 w 170"/>
                <a:gd name="T11" fmla="*/ 4 h 262"/>
                <a:gd name="T12" fmla="*/ 1 w 170"/>
                <a:gd name="T13" fmla="*/ 4 h 262"/>
                <a:gd name="T14" fmla="*/ 1 w 170"/>
                <a:gd name="T15" fmla="*/ 4 h 262"/>
                <a:gd name="T16" fmla="*/ 1 w 170"/>
                <a:gd name="T17" fmla="*/ 4 h 262"/>
                <a:gd name="T18" fmla="*/ 1 w 170"/>
                <a:gd name="T19" fmla="*/ 4 h 262"/>
                <a:gd name="T20" fmla="*/ 1 w 170"/>
                <a:gd name="T21" fmla="*/ 2 h 262"/>
                <a:gd name="T22" fmla="*/ 1 w 170"/>
                <a:gd name="T23" fmla="*/ 2 h 262"/>
                <a:gd name="T24" fmla="*/ 1 w 170"/>
                <a:gd name="T25" fmla="*/ 2 h 262"/>
                <a:gd name="T26" fmla="*/ 1 w 170"/>
                <a:gd name="T27" fmla="*/ 2 h 262"/>
                <a:gd name="T28" fmla="*/ 1 w 170"/>
                <a:gd name="T29" fmla="*/ 2 h 262"/>
                <a:gd name="T30" fmla="*/ 1 w 170"/>
                <a:gd name="T31" fmla="*/ 1 h 262"/>
                <a:gd name="T32" fmla="*/ 1 w 170"/>
                <a:gd name="T33" fmla="*/ 1 h 262"/>
                <a:gd name="T34" fmla="*/ 1 w 170"/>
                <a:gd name="T35" fmla="*/ 1 h 262"/>
                <a:gd name="T36" fmla="*/ 1 w 170"/>
                <a:gd name="T37" fmla="*/ 1 h 262"/>
                <a:gd name="T38" fmla="*/ 1 w 170"/>
                <a:gd name="T39" fmla="*/ 1 h 262"/>
                <a:gd name="T40" fmla="*/ 0 w 170"/>
                <a:gd name="T41" fmla="*/ 1 h 262"/>
                <a:gd name="T42" fmla="*/ 1 w 170"/>
                <a:gd name="T43" fmla="*/ 1 h 262"/>
                <a:gd name="T44" fmla="*/ 1 w 170"/>
                <a:gd name="T45" fmla="*/ 1 h 262"/>
                <a:gd name="T46" fmla="*/ 1 w 170"/>
                <a:gd name="T47" fmla="*/ 1 h 262"/>
                <a:gd name="T48" fmla="*/ 1 w 170"/>
                <a:gd name="T49" fmla="*/ 1 h 262"/>
                <a:gd name="T50" fmla="*/ 1 w 170"/>
                <a:gd name="T51" fmla="*/ 1 h 262"/>
                <a:gd name="T52" fmla="*/ 2 w 170"/>
                <a:gd name="T53" fmla="*/ 0 h 262"/>
                <a:gd name="T54" fmla="*/ 2 w 170"/>
                <a:gd name="T55" fmla="*/ 1 h 262"/>
                <a:gd name="T56" fmla="*/ 2 w 170"/>
                <a:gd name="T57" fmla="*/ 1 h 262"/>
                <a:gd name="T58" fmla="*/ 2 w 170"/>
                <a:gd name="T59" fmla="*/ 1 h 262"/>
                <a:gd name="T60" fmla="*/ 2 w 170"/>
                <a:gd name="T61" fmla="*/ 1 h 262"/>
                <a:gd name="T62" fmla="*/ 2 w 170"/>
                <a:gd name="T63" fmla="*/ 1 h 262"/>
                <a:gd name="T64" fmla="*/ 2 w 170"/>
                <a:gd name="T65" fmla="*/ 1 h 262"/>
                <a:gd name="T66" fmla="*/ 2 w 170"/>
                <a:gd name="T67" fmla="*/ 2 h 262"/>
                <a:gd name="T68" fmla="*/ 2 w 170"/>
                <a:gd name="T69" fmla="*/ 2 h 262"/>
                <a:gd name="T70" fmla="*/ 2 w 170"/>
                <a:gd name="T71" fmla="*/ 2 h 262"/>
                <a:gd name="T72" fmla="*/ 3 w 170"/>
                <a:gd name="T73" fmla="*/ 3 h 262"/>
                <a:gd name="T74" fmla="*/ 3 w 170"/>
                <a:gd name="T75" fmla="*/ 4 h 262"/>
                <a:gd name="T76" fmla="*/ 2 w 170"/>
                <a:gd name="T77" fmla="*/ 4 h 262"/>
                <a:gd name="T78" fmla="*/ 4 w 170"/>
                <a:gd name="T79" fmla="*/ 4 h 262"/>
                <a:gd name="T80" fmla="*/ 4 w 170"/>
                <a:gd name="T81" fmla="*/ 4 h 262"/>
                <a:gd name="T82" fmla="*/ 2 w 170"/>
                <a:gd name="T83" fmla="*/ 4 h 262"/>
                <a:gd name="T84" fmla="*/ 2 w 170"/>
                <a:gd name="T85" fmla="*/ 6 h 26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0"/>
                <a:gd name="T130" fmla="*/ 0 h 262"/>
                <a:gd name="T131" fmla="*/ 170 w 170"/>
                <a:gd name="T132" fmla="*/ 262 h 26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0" h="262">
                  <a:moveTo>
                    <a:pt x="106" y="250"/>
                  </a:moveTo>
                  <a:lnTo>
                    <a:pt x="88" y="250"/>
                  </a:lnTo>
                  <a:lnTo>
                    <a:pt x="64" y="258"/>
                  </a:lnTo>
                  <a:lnTo>
                    <a:pt x="40" y="262"/>
                  </a:lnTo>
                  <a:lnTo>
                    <a:pt x="10" y="246"/>
                  </a:lnTo>
                  <a:lnTo>
                    <a:pt x="12" y="226"/>
                  </a:lnTo>
                  <a:lnTo>
                    <a:pt x="6" y="204"/>
                  </a:lnTo>
                  <a:lnTo>
                    <a:pt x="10" y="188"/>
                  </a:lnTo>
                  <a:lnTo>
                    <a:pt x="22" y="182"/>
                  </a:lnTo>
                  <a:lnTo>
                    <a:pt x="28" y="170"/>
                  </a:lnTo>
                  <a:lnTo>
                    <a:pt x="64" y="142"/>
                  </a:lnTo>
                  <a:lnTo>
                    <a:pt x="72" y="140"/>
                  </a:lnTo>
                  <a:lnTo>
                    <a:pt x="70" y="124"/>
                  </a:lnTo>
                  <a:lnTo>
                    <a:pt x="54" y="116"/>
                  </a:lnTo>
                  <a:lnTo>
                    <a:pt x="44" y="102"/>
                  </a:lnTo>
                  <a:lnTo>
                    <a:pt x="50" y="86"/>
                  </a:lnTo>
                  <a:lnTo>
                    <a:pt x="42" y="82"/>
                  </a:lnTo>
                  <a:lnTo>
                    <a:pt x="44" y="62"/>
                  </a:lnTo>
                  <a:lnTo>
                    <a:pt x="34" y="48"/>
                  </a:lnTo>
                  <a:lnTo>
                    <a:pt x="20" y="48"/>
                  </a:lnTo>
                  <a:lnTo>
                    <a:pt x="0" y="30"/>
                  </a:lnTo>
                  <a:lnTo>
                    <a:pt x="10" y="22"/>
                  </a:lnTo>
                  <a:lnTo>
                    <a:pt x="24" y="38"/>
                  </a:lnTo>
                  <a:lnTo>
                    <a:pt x="66" y="42"/>
                  </a:lnTo>
                  <a:lnTo>
                    <a:pt x="76" y="32"/>
                  </a:lnTo>
                  <a:lnTo>
                    <a:pt x="84" y="12"/>
                  </a:lnTo>
                  <a:lnTo>
                    <a:pt x="104" y="0"/>
                  </a:lnTo>
                  <a:lnTo>
                    <a:pt x="126" y="8"/>
                  </a:lnTo>
                  <a:lnTo>
                    <a:pt x="136" y="22"/>
                  </a:lnTo>
                  <a:lnTo>
                    <a:pt x="126" y="32"/>
                  </a:lnTo>
                  <a:lnTo>
                    <a:pt x="122" y="54"/>
                  </a:lnTo>
                  <a:lnTo>
                    <a:pt x="146" y="68"/>
                  </a:lnTo>
                  <a:lnTo>
                    <a:pt x="130" y="84"/>
                  </a:lnTo>
                  <a:lnTo>
                    <a:pt x="140" y="102"/>
                  </a:lnTo>
                  <a:lnTo>
                    <a:pt x="146" y="118"/>
                  </a:lnTo>
                  <a:lnTo>
                    <a:pt x="138" y="138"/>
                  </a:lnTo>
                  <a:lnTo>
                    <a:pt x="148" y="148"/>
                  </a:lnTo>
                  <a:lnTo>
                    <a:pt x="156" y="162"/>
                  </a:lnTo>
                  <a:lnTo>
                    <a:pt x="146" y="172"/>
                  </a:lnTo>
                  <a:lnTo>
                    <a:pt x="170" y="190"/>
                  </a:lnTo>
                  <a:lnTo>
                    <a:pt x="162" y="204"/>
                  </a:lnTo>
                  <a:lnTo>
                    <a:pt x="136" y="228"/>
                  </a:lnTo>
                  <a:lnTo>
                    <a:pt x="106" y="25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57" name="Freeform 246"/>
            <p:cNvSpPr>
              <a:spLocks noChangeAspect="1"/>
            </p:cNvSpPr>
            <p:nvPr/>
          </p:nvSpPr>
          <p:spPr bwMode="auto">
            <a:xfrm>
              <a:off x="4013" y="1171"/>
              <a:ext cx="129" cy="208"/>
            </a:xfrm>
            <a:custGeom>
              <a:avLst/>
              <a:gdLst>
                <a:gd name="T0" fmla="*/ 4 w 209"/>
                <a:gd name="T1" fmla="*/ 1 h 338"/>
                <a:gd name="T2" fmla="*/ 4 w 209"/>
                <a:gd name="T3" fmla="*/ 1 h 338"/>
                <a:gd name="T4" fmla="*/ 4 w 209"/>
                <a:gd name="T5" fmla="*/ 1 h 338"/>
                <a:gd name="T6" fmla="*/ 4 w 209"/>
                <a:gd name="T7" fmla="*/ 1 h 338"/>
                <a:gd name="T8" fmla="*/ 4 w 209"/>
                <a:gd name="T9" fmla="*/ 1 h 338"/>
                <a:gd name="T10" fmla="*/ 4 w 209"/>
                <a:gd name="T11" fmla="*/ 2 h 338"/>
                <a:gd name="T12" fmla="*/ 4 w 209"/>
                <a:gd name="T13" fmla="*/ 2 h 338"/>
                <a:gd name="T14" fmla="*/ 4 w 209"/>
                <a:gd name="T15" fmla="*/ 2 h 338"/>
                <a:gd name="T16" fmla="*/ 2 w 209"/>
                <a:gd name="T17" fmla="*/ 4 h 338"/>
                <a:gd name="T18" fmla="*/ 2 w 209"/>
                <a:gd name="T19" fmla="*/ 4 h 338"/>
                <a:gd name="T20" fmla="*/ 2 w 209"/>
                <a:gd name="T21" fmla="*/ 4 h 338"/>
                <a:gd name="T22" fmla="*/ 2 w 209"/>
                <a:gd name="T23" fmla="*/ 5 h 338"/>
                <a:gd name="T24" fmla="*/ 2 w 209"/>
                <a:gd name="T25" fmla="*/ 6 h 338"/>
                <a:gd name="T26" fmla="*/ 2 w 209"/>
                <a:gd name="T27" fmla="*/ 6 h 338"/>
                <a:gd name="T28" fmla="*/ 1 w 209"/>
                <a:gd name="T29" fmla="*/ 6 h 338"/>
                <a:gd name="T30" fmla="*/ 1 w 209"/>
                <a:gd name="T31" fmla="*/ 6 h 338"/>
                <a:gd name="T32" fmla="*/ 1 w 209"/>
                <a:gd name="T33" fmla="*/ 7 h 338"/>
                <a:gd name="T34" fmla="*/ 1 w 209"/>
                <a:gd name="T35" fmla="*/ 6 h 338"/>
                <a:gd name="T36" fmla="*/ 1 w 209"/>
                <a:gd name="T37" fmla="*/ 6 h 338"/>
                <a:gd name="T38" fmla="*/ 1 w 209"/>
                <a:gd name="T39" fmla="*/ 6 h 338"/>
                <a:gd name="T40" fmla="*/ 1 w 209"/>
                <a:gd name="T41" fmla="*/ 6 h 338"/>
                <a:gd name="T42" fmla="*/ 1 w 209"/>
                <a:gd name="T43" fmla="*/ 4 h 338"/>
                <a:gd name="T44" fmla="*/ 1 w 209"/>
                <a:gd name="T45" fmla="*/ 4 h 338"/>
                <a:gd name="T46" fmla="*/ 1 w 209"/>
                <a:gd name="T47" fmla="*/ 4 h 338"/>
                <a:gd name="T48" fmla="*/ 1 w 209"/>
                <a:gd name="T49" fmla="*/ 4 h 338"/>
                <a:gd name="T50" fmla="*/ 1 w 209"/>
                <a:gd name="T51" fmla="*/ 2 h 338"/>
                <a:gd name="T52" fmla="*/ 1 w 209"/>
                <a:gd name="T53" fmla="*/ 2 h 338"/>
                <a:gd name="T54" fmla="*/ 1 w 209"/>
                <a:gd name="T55" fmla="*/ 2 h 338"/>
                <a:gd name="T56" fmla="*/ 1 w 209"/>
                <a:gd name="T57" fmla="*/ 1 h 338"/>
                <a:gd name="T58" fmla="*/ 1 w 209"/>
                <a:gd name="T59" fmla="*/ 1 h 338"/>
                <a:gd name="T60" fmla="*/ 2 w 209"/>
                <a:gd name="T61" fmla="*/ 1 h 338"/>
                <a:gd name="T62" fmla="*/ 2 w 209"/>
                <a:gd name="T63" fmla="*/ 1 h 338"/>
                <a:gd name="T64" fmla="*/ 2 w 209"/>
                <a:gd name="T65" fmla="*/ 1 h 338"/>
                <a:gd name="T66" fmla="*/ 3 w 209"/>
                <a:gd name="T67" fmla="*/ 1 h 33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09"/>
                <a:gd name="T103" fmla="*/ 0 h 338"/>
                <a:gd name="T104" fmla="*/ 209 w 209"/>
                <a:gd name="T105" fmla="*/ 338 h 33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09" h="338">
                  <a:moveTo>
                    <a:pt x="155" y="0"/>
                  </a:moveTo>
                  <a:lnTo>
                    <a:pt x="167" y="10"/>
                  </a:lnTo>
                  <a:lnTo>
                    <a:pt x="175" y="18"/>
                  </a:lnTo>
                  <a:lnTo>
                    <a:pt x="189" y="18"/>
                  </a:lnTo>
                  <a:lnTo>
                    <a:pt x="199" y="32"/>
                  </a:lnTo>
                  <a:lnTo>
                    <a:pt x="199" y="40"/>
                  </a:lnTo>
                  <a:lnTo>
                    <a:pt x="197" y="52"/>
                  </a:lnTo>
                  <a:lnTo>
                    <a:pt x="205" y="56"/>
                  </a:lnTo>
                  <a:lnTo>
                    <a:pt x="199" y="72"/>
                  </a:lnTo>
                  <a:lnTo>
                    <a:pt x="209" y="86"/>
                  </a:lnTo>
                  <a:lnTo>
                    <a:pt x="191" y="88"/>
                  </a:lnTo>
                  <a:lnTo>
                    <a:pt x="181" y="90"/>
                  </a:lnTo>
                  <a:lnTo>
                    <a:pt x="167" y="100"/>
                  </a:lnTo>
                  <a:lnTo>
                    <a:pt x="161" y="114"/>
                  </a:lnTo>
                  <a:lnTo>
                    <a:pt x="165" y="124"/>
                  </a:lnTo>
                  <a:lnTo>
                    <a:pt x="153" y="138"/>
                  </a:lnTo>
                  <a:lnTo>
                    <a:pt x="137" y="150"/>
                  </a:lnTo>
                  <a:lnTo>
                    <a:pt x="121" y="152"/>
                  </a:lnTo>
                  <a:lnTo>
                    <a:pt x="111" y="166"/>
                  </a:lnTo>
                  <a:lnTo>
                    <a:pt x="103" y="178"/>
                  </a:lnTo>
                  <a:lnTo>
                    <a:pt x="99" y="194"/>
                  </a:lnTo>
                  <a:lnTo>
                    <a:pt x="101" y="216"/>
                  </a:lnTo>
                  <a:lnTo>
                    <a:pt x="115" y="222"/>
                  </a:lnTo>
                  <a:lnTo>
                    <a:pt x="125" y="236"/>
                  </a:lnTo>
                  <a:lnTo>
                    <a:pt x="123" y="248"/>
                  </a:lnTo>
                  <a:lnTo>
                    <a:pt x="111" y="256"/>
                  </a:lnTo>
                  <a:lnTo>
                    <a:pt x="93" y="266"/>
                  </a:lnTo>
                  <a:lnTo>
                    <a:pt x="91" y="278"/>
                  </a:lnTo>
                  <a:lnTo>
                    <a:pt x="91" y="292"/>
                  </a:lnTo>
                  <a:lnTo>
                    <a:pt x="87" y="304"/>
                  </a:lnTo>
                  <a:lnTo>
                    <a:pt x="81" y="316"/>
                  </a:lnTo>
                  <a:lnTo>
                    <a:pt x="69" y="322"/>
                  </a:lnTo>
                  <a:lnTo>
                    <a:pt x="55" y="324"/>
                  </a:lnTo>
                  <a:lnTo>
                    <a:pt x="51" y="336"/>
                  </a:lnTo>
                  <a:lnTo>
                    <a:pt x="37" y="338"/>
                  </a:lnTo>
                  <a:lnTo>
                    <a:pt x="33" y="324"/>
                  </a:lnTo>
                  <a:lnTo>
                    <a:pt x="29" y="316"/>
                  </a:lnTo>
                  <a:lnTo>
                    <a:pt x="29" y="308"/>
                  </a:lnTo>
                  <a:lnTo>
                    <a:pt x="17" y="290"/>
                  </a:lnTo>
                  <a:lnTo>
                    <a:pt x="11" y="274"/>
                  </a:lnTo>
                  <a:lnTo>
                    <a:pt x="0" y="254"/>
                  </a:lnTo>
                  <a:lnTo>
                    <a:pt x="17" y="252"/>
                  </a:lnTo>
                  <a:lnTo>
                    <a:pt x="17" y="236"/>
                  </a:lnTo>
                  <a:lnTo>
                    <a:pt x="25" y="228"/>
                  </a:lnTo>
                  <a:lnTo>
                    <a:pt x="29" y="216"/>
                  </a:lnTo>
                  <a:lnTo>
                    <a:pt x="17" y="208"/>
                  </a:lnTo>
                  <a:lnTo>
                    <a:pt x="31" y="206"/>
                  </a:lnTo>
                  <a:lnTo>
                    <a:pt x="29" y="194"/>
                  </a:lnTo>
                  <a:lnTo>
                    <a:pt x="17" y="188"/>
                  </a:lnTo>
                  <a:lnTo>
                    <a:pt x="17" y="168"/>
                  </a:lnTo>
                  <a:lnTo>
                    <a:pt x="17" y="138"/>
                  </a:lnTo>
                  <a:lnTo>
                    <a:pt x="33" y="134"/>
                  </a:lnTo>
                  <a:lnTo>
                    <a:pt x="49" y="128"/>
                  </a:lnTo>
                  <a:lnTo>
                    <a:pt x="53" y="124"/>
                  </a:lnTo>
                  <a:lnTo>
                    <a:pt x="47" y="110"/>
                  </a:lnTo>
                  <a:lnTo>
                    <a:pt x="57" y="94"/>
                  </a:lnTo>
                  <a:lnTo>
                    <a:pt x="59" y="80"/>
                  </a:lnTo>
                  <a:lnTo>
                    <a:pt x="73" y="76"/>
                  </a:lnTo>
                  <a:lnTo>
                    <a:pt x="75" y="64"/>
                  </a:lnTo>
                  <a:lnTo>
                    <a:pt x="87" y="54"/>
                  </a:lnTo>
                  <a:lnTo>
                    <a:pt x="87" y="42"/>
                  </a:lnTo>
                  <a:lnTo>
                    <a:pt x="99" y="26"/>
                  </a:lnTo>
                  <a:lnTo>
                    <a:pt x="117" y="24"/>
                  </a:lnTo>
                  <a:lnTo>
                    <a:pt x="117" y="12"/>
                  </a:lnTo>
                  <a:lnTo>
                    <a:pt x="131" y="10"/>
                  </a:lnTo>
                  <a:lnTo>
                    <a:pt x="131" y="18"/>
                  </a:lnTo>
                  <a:lnTo>
                    <a:pt x="145" y="18"/>
                  </a:lnTo>
                  <a:lnTo>
                    <a:pt x="145" y="2"/>
                  </a:lnTo>
                  <a:lnTo>
                    <a:pt x="155"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58" name="Freeform 247"/>
            <p:cNvSpPr>
              <a:spLocks noChangeAspect="1"/>
            </p:cNvSpPr>
            <p:nvPr/>
          </p:nvSpPr>
          <p:spPr bwMode="auto">
            <a:xfrm>
              <a:off x="3954" y="1134"/>
              <a:ext cx="253" cy="208"/>
            </a:xfrm>
            <a:custGeom>
              <a:avLst/>
              <a:gdLst>
                <a:gd name="T0" fmla="*/ 2 w 411"/>
                <a:gd name="T1" fmla="*/ 6 h 338"/>
                <a:gd name="T2" fmla="*/ 1 w 411"/>
                <a:gd name="T3" fmla="*/ 6 h 338"/>
                <a:gd name="T4" fmla="*/ 1 w 411"/>
                <a:gd name="T5" fmla="*/ 7 h 338"/>
                <a:gd name="T6" fmla="*/ 1 w 411"/>
                <a:gd name="T7" fmla="*/ 7 h 338"/>
                <a:gd name="T8" fmla="*/ 1 w 411"/>
                <a:gd name="T9" fmla="*/ 6 h 338"/>
                <a:gd name="T10" fmla="*/ 1 w 411"/>
                <a:gd name="T11" fmla="*/ 6 h 338"/>
                <a:gd name="T12" fmla="*/ 1 w 411"/>
                <a:gd name="T13" fmla="*/ 6 h 338"/>
                <a:gd name="T14" fmla="*/ 1 w 411"/>
                <a:gd name="T15" fmla="*/ 6 h 338"/>
                <a:gd name="T16" fmla="*/ 0 w 411"/>
                <a:gd name="T17" fmla="*/ 6 h 338"/>
                <a:gd name="T18" fmla="*/ 1 w 411"/>
                <a:gd name="T19" fmla="*/ 4 h 338"/>
                <a:gd name="T20" fmla="*/ 1 w 411"/>
                <a:gd name="T21" fmla="*/ 4 h 338"/>
                <a:gd name="T22" fmla="*/ 1 w 411"/>
                <a:gd name="T23" fmla="*/ 4 h 338"/>
                <a:gd name="T24" fmla="*/ 2 w 411"/>
                <a:gd name="T25" fmla="*/ 4 h 338"/>
                <a:gd name="T26" fmla="*/ 1 w 411"/>
                <a:gd name="T27" fmla="*/ 4 h 338"/>
                <a:gd name="T28" fmla="*/ 2 w 411"/>
                <a:gd name="T29" fmla="*/ 4 h 338"/>
                <a:gd name="T30" fmla="*/ 2 w 411"/>
                <a:gd name="T31" fmla="*/ 4 h 338"/>
                <a:gd name="T32" fmla="*/ 2 w 411"/>
                <a:gd name="T33" fmla="*/ 2 h 338"/>
                <a:gd name="T34" fmla="*/ 4 w 411"/>
                <a:gd name="T35" fmla="*/ 2 h 338"/>
                <a:gd name="T36" fmla="*/ 4 w 411"/>
                <a:gd name="T37" fmla="*/ 1 h 338"/>
                <a:gd name="T38" fmla="*/ 4 w 411"/>
                <a:gd name="T39" fmla="*/ 1 h 338"/>
                <a:gd name="T40" fmla="*/ 4 w 411"/>
                <a:gd name="T41" fmla="*/ 1 h 338"/>
                <a:gd name="T42" fmla="*/ 4 w 411"/>
                <a:gd name="T43" fmla="*/ 1 h 338"/>
                <a:gd name="T44" fmla="*/ 4 w 411"/>
                <a:gd name="T45" fmla="*/ 1 h 338"/>
                <a:gd name="T46" fmla="*/ 4 w 411"/>
                <a:gd name="T47" fmla="*/ 1 h 338"/>
                <a:gd name="T48" fmla="*/ 4 w 411"/>
                <a:gd name="T49" fmla="*/ 1 h 338"/>
                <a:gd name="T50" fmla="*/ 4 w 411"/>
                <a:gd name="T51" fmla="*/ 1 h 338"/>
                <a:gd name="T52" fmla="*/ 6 w 411"/>
                <a:gd name="T53" fmla="*/ 1 h 338"/>
                <a:gd name="T54" fmla="*/ 6 w 411"/>
                <a:gd name="T55" fmla="*/ 1 h 338"/>
                <a:gd name="T56" fmla="*/ 6 w 411"/>
                <a:gd name="T57" fmla="*/ 1 h 338"/>
                <a:gd name="T58" fmla="*/ 6 w 411"/>
                <a:gd name="T59" fmla="*/ 1 h 338"/>
                <a:gd name="T60" fmla="*/ 6 w 411"/>
                <a:gd name="T61" fmla="*/ 1 h 338"/>
                <a:gd name="T62" fmla="*/ 7 w 411"/>
                <a:gd name="T63" fmla="*/ 1 h 338"/>
                <a:gd name="T64" fmla="*/ 6 w 411"/>
                <a:gd name="T65" fmla="*/ 1 h 338"/>
                <a:gd name="T66" fmla="*/ 7 w 411"/>
                <a:gd name="T67" fmla="*/ 1 h 338"/>
                <a:gd name="T68" fmla="*/ 7 w 411"/>
                <a:gd name="T69" fmla="*/ 1 h 338"/>
                <a:gd name="T70" fmla="*/ 8 w 411"/>
                <a:gd name="T71" fmla="*/ 1 h 338"/>
                <a:gd name="T72" fmla="*/ 9 w 411"/>
                <a:gd name="T73" fmla="*/ 1 h 338"/>
                <a:gd name="T74" fmla="*/ 9 w 411"/>
                <a:gd name="T75" fmla="*/ 1 h 338"/>
                <a:gd name="T76" fmla="*/ 8 w 411"/>
                <a:gd name="T77" fmla="*/ 1 h 338"/>
                <a:gd name="T78" fmla="*/ 7 w 411"/>
                <a:gd name="T79" fmla="*/ 1 h 338"/>
                <a:gd name="T80" fmla="*/ 7 w 411"/>
                <a:gd name="T81" fmla="*/ 1 h 338"/>
                <a:gd name="T82" fmla="*/ 6 w 411"/>
                <a:gd name="T83" fmla="*/ 1 h 338"/>
                <a:gd name="T84" fmla="*/ 6 w 411"/>
                <a:gd name="T85" fmla="*/ 1 h 338"/>
                <a:gd name="T86" fmla="*/ 6 w 411"/>
                <a:gd name="T87" fmla="*/ 1 h 338"/>
                <a:gd name="T88" fmla="*/ 5 w 411"/>
                <a:gd name="T89" fmla="*/ 1 h 338"/>
                <a:gd name="T90" fmla="*/ 4 w 411"/>
                <a:gd name="T91" fmla="*/ 1 h 338"/>
                <a:gd name="T92" fmla="*/ 4 w 411"/>
                <a:gd name="T93" fmla="*/ 1 h 338"/>
                <a:gd name="T94" fmla="*/ 4 w 411"/>
                <a:gd name="T95" fmla="*/ 1 h 338"/>
                <a:gd name="T96" fmla="*/ 4 w 411"/>
                <a:gd name="T97" fmla="*/ 2 h 338"/>
                <a:gd name="T98" fmla="*/ 4 w 411"/>
                <a:gd name="T99" fmla="*/ 2 h 338"/>
                <a:gd name="T100" fmla="*/ 4 w 411"/>
                <a:gd name="T101" fmla="*/ 4 h 338"/>
                <a:gd name="T102" fmla="*/ 4 w 411"/>
                <a:gd name="T103" fmla="*/ 4 h 338"/>
                <a:gd name="T104" fmla="*/ 2 w 411"/>
                <a:gd name="T105" fmla="*/ 4 h 338"/>
                <a:gd name="T106" fmla="*/ 2 w 411"/>
                <a:gd name="T107" fmla="*/ 6 h 338"/>
                <a:gd name="T108" fmla="*/ 2 w 411"/>
                <a:gd name="T109" fmla="*/ 6 h 338"/>
                <a:gd name="T110" fmla="*/ 2 w 411"/>
                <a:gd name="T111" fmla="*/ 6 h 338"/>
                <a:gd name="T112" fmla="*/ 2 w 411"/>
                <a:gd name="T113" fmla="*/ 6 h 33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11"/>
                <a:gd name="T172" fmla="*/ 0 h 338"/>
                <a:gd name="T173" fmla="*/ 411 w 411"/>
                <a:gd name="T174" fmla="*/ 338 h 33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11" h="338">
                  <a:moveTo>
                    <a:pt x="96" y="314"/>
                  </a:moveTo>
                  <a:lnTo>
                    <a:pt x="92" y="310"/>
                  </a:lnTo>
                  <a:lnTo>
                    <a:pt x="88" y="300"/>
                  </a:lnTo>
                  <a:lnTo>
                    <a:pt x="82" y="312"/>
                  </a:lnTo>
                  <a:lnTo>
                    <a:pt x="74" y="316"/>
                  </a:lnTo>
                  <a:lnTo>
                    <a:pt x="62" y="328"/>
                  </a:lnTo>
                  <a:lnTo>
                    <a:pt x="42" y="338"/>
                  </a:lnTo>
                  <a:lnTo>
                    <a:pt x="24" y="334"/>
                  </a:lnTo>
                  <a:lnTo>
                    <a:pt x="12" y="324"/>
                  </a:lnTo>
                  <a:lnTo>
                    <a:pt x="10" y="316"/>
                  </a:lnTo>
                  <a:lnTo>
                    <a:pt x="18" y="306"/>
                  </a:lnTo>
                  <a:lnTo>
                    <a:pt x="16" y="302"/>
                  </a:lnTo>
                  <a:lnTo>
                    <a:pt x="6" y="304"/>
                  </a:lnTo>
                  <a:lnTo>
                    <a:pt x="4" y="296"/>
                  </a:lnTo>
                  <a:lnTo>
                    <a:pt x="18" y="286"/>
                  </a:lnTo>
                  <a:lnTo>
                    <a:pt x="8" y="280"/>
                  </a:lnTo>
                  <a:lnTo>
                    <a:pt x="4" y="272"/>
                  </a:lnTo>
                  <a:lnTo>
                    <a:pt x="0" y="250"/>
                  </a:lnTo>
                  <a:lnTo>
                    <a:pt x="4" y="240"/>
                  </a:lnTo>
                  <a:lnTo>
                    <a:pt x="26" y="230"/>
                  </a:lnTo>
                  <a:lnTo>
                    <a:pt x="42" y="226"/>
                  </a:lnTo>
                  <a:lnTo>
                    <a:pt x="56" y="220"/>
                  </a:lnTo>
                  <a:lnTo>
                    <a:pt x="62" y="208"/>
                  </a:lnTo>
                  <a:lnTo>
                    <a:pt x="70" y="208"/>
                  </a:lnTo>
                  <a:lnTo>
                    <a:pt x="84" y="210"/>
                  </a:lnTo>
                  <a:lnTo>
                    <a:pt x="98" y="202"/>
                  </a:lnTo>
                  <a:lnTo>
                    <a:pt x="94" y="194"/>
                  </a:lnTo>
                  <a:lnTo>
                    <a:pt x="84" y="204"/>
                  </a:lnTo>
                  <a:lnTo>
                    <a:pt x="74" y="202"/>
                  </a:lnTo>
                  <a:lnTo>
                    <a:pt x="92" y="184"/>
                  </a:lnTo>
                  <a:lnTo>
                    <a:pt x="103" y="178"/>
                  </a:lnTo>
                  <a:lnTo>
                    <a:pt x="113" y="164"/>
                  </a:lnTo>
                  <a:lnTo>
                    <a:pt x="127" y="140"/>
                  </a:lnTo>
                  <a:lnTo>
                    <a:pt x="137" y="134"/>
                  </a:lnTo>
                  <a:lnTo>
                    <a:pt x="137" y="122"/>
                  </a:lnTo>
                  <a:lnTo>
                    <a:pt x="157" y="106"/>
                  </a:lnTo>
                  <a:lnTo>
                    <a:pt x="167" y="100"/>
                  </a:lnTo>
                  <a:lnTo>
                    <a:pt x="175" y="86"/>
                  </a:lnTo>
                  <a:lnTo>
                    <a:pt x="183" y="86"/>
                  </a:lnTo>
                  <a:lnTo>
                    <a:pt x="185" y="72"/>
                  </a:lnTo>
                  <a:lnTo>
                    <a:pt x="175" y="78"/>
                  </a:lnTo>
                  <a:lnTo>
                    <a:pt x="163" y="78"/>
                  </a:lnTo>
                  <a:lnTo>
                    <a:pt x="161" y="72"/>
                  </a:lnTo>
                  <a:lnTo>
                    <a:pt x="165" y="62"/>
                  </a:lnTo>
                  <a:lnTo>
                    <a:pt x="175" y="56"/>
                  </a:lnTo>
                  <a:lnTo>
                    <a:pt x="183" y="64"/>
                  </a:lnTo>
                  <a:lnTo>
                    <a:pt x="201" y="68"/>
                  </a:lnTo>
                  <a:lnTo>
                    <a:pt x="203" y="60"/>
                  </a:lnTo>
                  <a:lnTo>
                    <a:pt x="193" y="54"/>
                  </a:lnTo>
                  <a:lnTo>
                    <a:pt x="199" y="44"/>
                  </a:lnTo>
                  <a:lnTo>
                    <a:pt x="217" y="48"/>
                  </a:lnTo>
                  <a:lnTo>
                    <a:pt x="225" y="30"/>
                  </a:lnTo>
                  <a:lnTo>
                    <a:pt x="237" y="30"/>
                  </a:lnTo>
                  <a:lnTo>
                    <a:pt x="243" y="40"/>
                  </a:lnTo>
                  <a:lnTo>
                    <a:pt x="257" y="32"/>
                  </a:lnTo>
                  <a:lnTo>
                    <a:pt x="267" y="38"/>
                  </a:lnTo>
                  <a:lnTo>
                    <a:pt x="273" y="26"/>
                  </a:lnTo>
                  <a:lnTo>
                    <a:pt x="285" y="24"/>
                  </a:lnTo>
                  <a:lnTo>
                    <a:pt x="285" y="34"/>
                  </a:lnTo>
                  <a:lnTo>
                    <a:pt x="291" y="36"/>
                  </a:lnTo>
                  <a:lnTo>
                    <a:pt x="295" y="16"/>
                  </a:lnTo>
                  <a:lnTo>
                    <a:pt x="309" y="16"/>
                  </a:lnTo>
                  <a:lnTo>
                    <a:pt x="329" y="0"/>
                  </a:lnTo>
                  <a:lnTo>
                    <a:pt x="337" y="4"/>
                  </a:lnTo>
                  <a:lnTo>
                    <a:pt x="319" y="22"/>
                  </a:lnTo>
                  <a:lnTo>
                    <a:pt x="319" y="32"/>
                  </a:lnTo>
                  <a:lnTo>
                    <a:pt x="343" y="10"/>
                  </a:lnTo>
                  <a:lnTo>
                    <a:pt x="343" y="22"/>
                  </a:lnTo>
                  <a:lnTo>
                    <a:pt x="359" y="4"/>
                  </a:lnTo>
                  <a:lnTo>
                    <a:pt x="373" y="6"/>
                  </a:lnTo>
                  <a:lnTo>
                    <a:pt x="369" y="20"/>
                  </a:lnTo>
                  <a:lnTo>
                    <a:pt x="387" y="10"/>
                  </a:lnTo>
                  <a:lnTo>
                    <a:pt x="411" y="20"/>
                  </a:lnTo>
                  <a:lnTo>
                    <a:pt x="401" y="32"/>
                  </a:lnTo>
                  <a:lnTo>
                    <a:pt x="381" y="30"/>
                  </a:lnTo>
                  <a:lnTo>
                    <a:pt x="397" y="44"/>
                  </a:lnTo>
                  <a:lnTo>
                    <a:pt x="397" y="50"/>
                  </a:lnTo>
                  <a:lnTo>
                    <a:pt x="387" y="52"/>
                  </a:lnTo>
                  <a:lnTo>
                    <a:pt x="377" y="38"/>
                  </a:lnTo>
                  <a:lnTo>
                    <a:pt x="355" y="30"/>
                  </a:lnTo>
                  <a:lnTo>
                    <a:pt x="335" y="42"/>
                  </a:lnTo>
                  <a:lnTo>
                    <a:pt x="333" y="44"/>
                  </a:lnTo>
                  <a:lnTo>
                    <a:pt x="329" y="60"/>
                  </a:lnTo>
                  <a:lnTo>
                    <a:pt x="317" y="72"/>
                  </a:lnTo>
                  <a:lnTo>
                    <a:pt x="303" y="70"/>
                  </a:lnTo>
                  <a:lnTo>
                    <a:pt x="275" y="68"/>
                  </a:lnTo>
                  <a:lnTo>
                    <a:pt x="267" y="58"/>
                  </a:lnTo>
                  <a:lnTo>
                    <a:pt x="261" y="52"/>
                  </a:lnTo>
                  <a:lnTo>
                    <a:pt x="251" y="60"/>
                  </a:lnTo>
                  <a:lnTo>
                    <a:pt x="241" y="62"/>
                  </a:lnTo>
                  <a:lnTo>
                    <a:pt x="241" y="78"/>
                  </a:lnTo>
                  <a:lnTo>
                    <a:pt x="227" y="78"/>
                  </a:lnTo>
                  <a:lnTo>
                    <a:pt x="227" y="70"/>
                  </a:lnTo>
                  <a:lnTo>
                    <a:pt x="213" y="72"/>
                  </a:lnTo>
                  <a:lnTo>
                    <a:pt x="213" y="84"/>
                  </a:lnTo>
                  <a:lnTo>
                    <a:pt x="195" y="86"/>
                  </a:lnTo>
                  <a:lnTo>
                    <a:pt x="183" y="102"/>
                  </a:lnTo>
                  <a:lnTo>
                    <a:pt x="183" y="114"/>
                  </a:lnTo>
                  <a:lnTo>
                    <a:pt x="171" y="124"/>
                  </a:lnTo>
                  <a:lnTo>
                    <a:pt x="169" y="136"/>
                  </a:lnTo>
                  <a:lnTo>
                    <a:pt x="155" y="140"/>
                  </a:lnTo>
                  <a:lnTo>
                    <a:pt x="153" y="154"/>
                  </a:lnTo>
                  <a:lnTo>
                    <a:pt x="143" y="170"/>
                  </a:lnTo>
                  <a:lnTo>
                    <a:pt x="149" y="184"/>
                  </a:lnTo>
                  <a:lnTo>
                    <a:pt x="145" y="188"/>
                  </a:lnTo>
                  <a:lnTo>
                    <a:pt x="113" y="198"/>
                  </a:lnTo>
                  <a:lnTo>
                    <a:pt x="113" y="248"/>
                  </a:lnTo>
                  <a:lnTo>
                    <a:pt x="125" y="254"/>
                  </a:lnTo>
                  <a:lnTo>
                    <a:pt x="127" y="266"/>
                  </a:lnTo>
                  <a:lnTo>
                    <a:pt x="113" y="268"/>
                  </a:lnTo>
                  <a:lnTo>
                    <a:pt x="125" y="276"/>
                  </a:lnTo>
                  <a:lnTo>
                    <a:pt x="121" y="288"/>
                  </a:lnTo>
                  <a:lnTo>
                    <a:pt x="113" y="296"/>
                  </a:lnTo>
                  <a:lnTo>
                    <a:pt x="113" y="312"/>
                  </a:lnTo>
                  <a:lnTo>
                    <a:pt x="96" y="314"/>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59" name="Freeform 248"/>
            <p:cNvSpPr>
              <a:spLocks noChangeAspect="1"/>
            </p:cNvSpPr>
            <p:nvPr/>
          </p:nvSpPr>
          <p:spPr bwMode="auto">
            <a:xfrm>
              <a:off x="4135" y="1320"/>
              <a:ext cx="44" cy="28"/>
            </a:xfrm>
            <a:custGeom>
              <a:avLst/>
              <a:gdLst>
                <a:gd name="T0" fmla="*/ 1 w 70"/>
                <a:gd name="T1" fmla="*/ 1 h 44"/>
                <a:gd name="T2" fmla="*/ 1 w 70"/>
                <a:gd name="T3" fmla="*/ 1 h 44"/>
                <a:gd name="T4" fmla="*/ 1 w 70"/>
                <a:gd name="T5" fmla="*/ 1 h 44"/>
                <a:gd name="T6" fmla="*/ 1 w 70"/>
                <a:gd name="T7" fmla="*/ 1 h 44"/>
                <a:gd name="T8" fmla="*/ 2 w 70"/>
                <a:gd name="T9" fmla="*/ 1 h 44"/>
                <a:gd name="T10" fmla="*/ 2 w 70"/>
                <a:gd name="T11" fmla="*/ 1 h 44"/>
                <a:gd name="T12" fmla="*/ 2 w 70"/>
                <a:gd name="T13" fmla="*/ 1 h 44"/>
                <a:gd name="T14" fmla="*/ 2 w 70"/>
                <a:gd name="T15" fmla="*/ 1 h 44"/>
                <a:gd name="T16" fmla="*/ 1 w 70"/>
                <a:gd name="T17" fmla="*/ 1 h 44"/>
                <a:gd name="T18" fmla="*/ 1 w 70"/>
                <a:gd name="T19" fmla="*/ 0 h 44"/>
                <a:gd name="T20" fmla="*/ 1 w 70"/>
                <a:gd name="T21" fmla="*/ 1 h 44"/>
                <a:gd name="T22" fmla="*/ 1 w 70"/>
                <a:gd name="T23" fmla="*/ 1 h 44"/>
                <a:gd name="T24" fmla="*/ 0 w 70"/>
                <a:gd name="T25" fmla="*/ 1 h 44"/>
                <a:gd name="T26" fmla="*/ 1 w 70"/>
                <a:gd name="T27" fmla="*/ 1 h 44"/>
                <a:gd name="T28" fmla="*/ 1 w 70"/>
                <a:gd name="T29" fmla="*/ 1 h 44"/>
                <a:gd name="T30" fmla="*/ 1 w 70"/>
                <a:gd name="T31" fmla="*/ 1 h 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0"/>
                <a:gd name="T49" fmla="*/ 0 h 44"/>
                <a:gd name="T50" fmla="*/ 70 w 70"/>
                <a:gd name="T51" fmla="*/ 44 h 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0" h="44">
                  <a:moveTo>
                    <a:pt x="16" y="36"/>
                  </a:moveTo>
                  <a:lnTo>
                    <a:pt x="28" y="36"/>
                  </a:lnTo>
                  <a:lnTo>
                    <a:pt x="40" y="40"/>
                  </a:lnTo>
                  <a:lnTo>
                    <a:pt x="52" y="44"/>
                  </a:lnTo>
                  <a:lnTo>
                    <a:pt x="62" y="44"/>
                  </a:lnTo>
                  <a:lnTo>
                    <a:pt x="64" y="32"/>
                  </a:lnTo>
                  <a:lnTo>
                    <a:pt x="64" y="16"/>
                  </a:lnTo>
                  <a:lnTo>
                    <a:pt x="70" y="4"/>
                  </a:lnTo>
                  <a:lnTo>
                    <a:pt x="54" y="6"/>
                  </a:lnTo>
                  <a:lnTo>
                    <a:pt x="40" y="0"/>
                  </a:lnTo>
                  <a:lnTo>
                    <a:pt x="18" y="4"/>
                  </a:lnTo>
                  <a:lnTo>
                    <a:pt x="2" y="8"/>
                  </a:lnTo>
                  <a:lnTo>
                    <a:pt x="0" y="20"/>
                  </a:lnTo>
                  <a:lnTo>
                    <a:pt x="6" y="30"/>
                  </a:lnTo>
                  <a:lnTo>
                    <a:pt x="14" y="30"/>
                  </a:lnTo>
                  <a:lnTo>
                    <a:pt x="16" y="3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0" name="Freeform 249"/>
            <p:cNvSpPr>
              <a:spLocks noChangeAspect="1"/>
            </p:cNvSpPr>
            <p:nvPr/>
          </p:nvSpPr>
          <p:spPr bwMode="auto">
            <a:xfrm>
              <a:off x="4111" y="1342"/>
              <a:ext cx="71" cy="33"/>
            </a:xfrm>
            <a:custGeom>
              <a:avLst/>
              <a:gdLst>
                <a:gd name="T0" fmla="*/ 1 w 116"/>
                <a:gd name="T1" fmla="*/ 1 h 54"/>
                <a:gd name="T2" fmla="*/ 1 w 116"/>
                <a:gd name="T3" fmla="*/ 1 h 54"/>
                <a:gd name="T4" fmla="*/ 1 w 116"/>
                <a:gd name="T5" fmla="*/ 1 h 54"/>
                <a:gd name="T6" fmla="*/ 1 w 116"/>
                <a:gd name="T7" fmla="*/ 1 h 54"/>
                <a:gd name="T8" fmla="*/ 1 w 116"/>
                <a:gd name="T9" fmla="*/ 1 h 54"/>
                <a:gd name="T10" fmla="*/ 1 w 116"/>
                <a:gd name="T11" fmla="*/ 0 h 54"/>
                <a:gd name="T12" fmla="*/ 1 w 116"/>
                <a:gd name="T13" fmla="*/ 0 h 54"/>
                <a:gd name="T14" fmla="*/ 1 w 116"/>
                <a:gd name="T15" fmla="*/ 1 h 54"/>
                <a:gd name="T16" fmla="*/ 1 w 116"/>
                <a:gd name="T17" fmla="*/ 1 h 54"/>
                <a:gd name="T18" fmla="*/ 2 w 116"/>
                <a:gd name="T19" fmla="*/ 1 h 54"/>
                <a:gd name="T20" fmla="*/ 2 w 116"/>
                <a:gd name="T21" fmla="*/ 1 h 54"/>
                <a:gd name="T22" fmla="*/ 2 w 116"/>
                <a:gd name="T23" fmla="*/ 1 h 54"/>
                <a:gd name="T24" fmla="*/ 2 w 116"/>
                <a:gd name="T25" fmla="*/ 1 h 54"/>
                <a:gd name="T26" fmla="*/ 2 w 116"/>
                <a:gd name="T27" fmla="*/ 1 h 54"/>
                <a:gd name="T28" fmla="*/ 2 w 116"/>
                <a:gd name="T29" fmla="*/ 1 h 54"/>
                <a:gd name="T30" fmla="*/ 2 w 116"/>
                <a:gd name="T31" fmla="*/ 1 h 54"/>
                <a:gd name="T32" fmla="*/ 1 w 116"/>
                <a:gd name="T33" fmla="*/ 1 h 54"/>
                <a:gd name="T34" fmla="*/ 1 w 116"/>
                <a:gd name="T35" fmla="*/ 1 h 54"/>
                <a:gd name="T36" fmla="*/ 0 w 116"/>
                <a:gd name="T37" fmla="*/ 1 h 54"/>
                <a:gd name="T38" fmla="*/ 0 w 116"/>
                <a:gd name="T39" fmla="*/ 1 h 54"/>
                <a:gd name="T40" fmla="*/ 1 w 116"/>
                <a:gd name="T41" fmla="*/ 1 h 54"/>
                <a:gd name="T42" fmla="*/ 1 w 116"/>
                <a:gd name="T43" fmla="*/ 1 h 54"/>
                <a:gd name="T44" fmla="*/ 1 w 116"/>
                <a:gd name="T45" fmla="*/ 1 h 5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16"/>
                <a:gd name="T70" fmla="*/ 0 h 54"/>
                <a:gd name="T71" fmla="*/ 116 w 116"/>
                <a:gd name="T72" fmla="*/ 54 h 5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16" h="54">
                  <a:moveTo>
                    <a:pt x="26" y="12"/>
                  </a:moveTo>
                  <a:lnTo>
                    <a:pt x="36" y="18"/>
                  </a:lnTo>
                  <a:lnTo>
                    <a:pt x="46" y="24"/>
                  </a:lnTo>
                  <a:lnTo>
                    <a:pt x="54" y="18"/>
                  </a:lnTo>
                  <a:lnTo>
                    <a:pt x="56" y="8"/>
                  </a:lnTo>
                  <a:lnTo>
                    <a:pt x="56" y="0"/>
                  </a:lnTo>
                  <a:lnTo>
                    <a:pt x="68" y="0"/>
                  </a:lnTo>
                  <a:lnTo>
                    <a:pt x="80" y="4"/>
                  </a:lnTo>
                  <a:lnTo>
                    <a:pt x="88" y="6"/>
                  </a:lnTo>
                  <a:lnTo>
                    <a:pt x="102" y="8"/>
                  </a:lnTo>
                  <a:lnTo>
                    <a:pt x="104" y="12"/>
                  </a:lnTo>
                  <a:lnTo>
                    <a:pt x="108" y="20"/>
                  </a:lnTo>
                  <a:lnTo>
                    <a:pt x="112" y="36"/>
                  </a:lnTo>
                  <a:lnTo>
                    <a:pt x="116" y="42"/>
                  </a:lnTo>
                  <a:lnTo>
                    <a:pt x="104" y="50"/>
                  </a:lnTo>
                  <a:lnTo>
                    <a:pt x="90" y="54"/>
                  </a:lnTo>
                  <a:lnTo>
                    <a:pt x="62" y="36"/>
                  </a:lnTo>
                  <a:lnTo>
                    <a:pt x="10" y="38"/>
                  </a:lnTo>
                  <a:lnTo>
                    <a:pt x="0" y="40"/>
                  </a:lnTo>
                  <a:lnTo>
                    <a:pt x="0" y="30"/>
                  </a:lnTo>
                  <a:lnTo>
                    <a:pt x="8" y="20"/>
                  </a:lnTo>
                  <a:lnTo>
                    <a:pt x="14" y="10"/>
                  </a:lnTo>
                  <a:lnTo>
                    <a:pt x="26" y="1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1" name="Freeform 250"/>
            <p:cNvSpPr>
              <a:spLocks noChangeAspect="1"/>
            </p:cNvSpPr>
            <p:nvPr/>
          </p:nvSpPr>
          <p:spPr bwMode="auto">
            <a:xfrm>
              <a:off x="4111" y="1364"/>
              <a:ext cx="55" cy="34"/>
            </a:xfrm>
            <a:custGeom>
              <a:avLst/>
              <a:gdLst>
                <a:gd name="T0" fmla="*/ 0 w 90"/>
                <a:gd name="T1" fmla="*/ 1 h 54"/>
                <a:gd name="T2" fmla="*/ 1 w 90"/>
                <a:gd name="T3" fmla="*/ 1 h 54"/>
                <a:gd name="T4" fmla="*/ 1 w 90"/>
                <a:gd name="T5" fmla="*/ 0 h 54"/>
                <a:gd name="T6" fmla="*/ 2 w 90"/>
                <a:gd name="T7" fmla="*/ 1 h 54"/>
                <a:gd name="T8" fmla="*/ 2 w 90"/>
                <a:gd name="T9" fmla="*/ 1 h 54"/>
                <a:gd name="T10" fmla="*/ 1 w 90"/>
                <a:gd name="T11" fmla="*/ 1 h 54"/>
                <a:gd name="T12" fmla="*/ 1 w 90"/>
                <a:gd name="T13" fmla="*/ 1 h 54"/>
                <a:gd name="T14" fmla="*/ 1 w 90"/>
                <a:gd name="T15" fmla="*/ 1 h 54"/>
                <a:gd name="T16" fmla="*/ 1 w 90"/>
                <a:gd name="T17" fmla="*/ 1 h 54"/>
                <a:gd name="T18" fmla="*/ 1 w 90"/>
                <a:gd name="T19" fmla="*/ 1 h 54"/>
                <a:gd name="T20" fmla="*/ 1 w 90"/>
                <a:gd name="T21" fmla="*/ 1 h 54"/>
                <a:gd name="T22" fmla="*/ 1 w 90"/>
                <a:gd name="T23" fmla="*/ 1 h 54"/>
                <a:gd name="T24" fmla="*/ 1 w 90"/>
                <a:gd name="T25" fmla="*/ 1 h 54"/>
                <a:gd name="T26" fmla="*/ 0 w 90"/>
                <a:gd name="T27" fmla="*/ 1 h 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0"/>
                <a:gd name="T43" fmla="*/ 0 h 54"/>
                <a:gd name="T44" fmla="*/ 90 w 90"/>
                <a:gd name="T45" fmla="*/ 54 h 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0" h="54">
                  <a:moveTo>
                    <a:pt x="0" y="4"/>
                  </a:moveTo>
                  <a:lnTo>
                    <a:pt x="10" y="2"/>
                  </a:lnTo>
                  <a:lnTo>
                    <a:pt x="62" y="0"/>
                  </a:lnTo>
                  <a:lnTo>
                    <a:pt x="90" y="18"/>
                  </a:lnTo>
                  <a:lnTo>
                    <a:pt x="90" y="30"/>
                  </a:lnTo>
                  <a:lnTo>
                    <a:pt x="76" y="34"/>
                  </a:lnTo>
                  <a:lnTo>
                    <a:pt x="74" y="50"/>
                  </a:lnTo>
                  <a:lnTo>
                    <a:pt x="58" y="52"/>
                  </a:lnTo>
                  <a:lnTo>
                    <a:pt x="38" y="54"/>
                  </a:lnTo>
                  <a:lnTo>
                    <a:pt x="28" y="44"/>
                  </a:lnTo>
                  <a:lnTo>
                    <a:pt x="30" y="34"/>
                  </a:lnTo>
                  <a:lnTo>
                    <a:pt x="20" y="30"/>
                  </a:lnTo>
                  <a:lnTo>
                    <a:pt x="4" y="26"/>
                  </a:lnTo>
                  <a:lnTo>
                    <a:pt x="0" y="4"/>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2" name="Freeform 251"/>
            <p:cNvSpPr>
              <a:spLocks noChangeAspect="1"/>
            </p:cNvSpPr>
            <p:nvPr/>
          </p:nvSpPr>
          <p:spPr bwMode="auto">
            <a:xfrm>
              <a:off x="4097" y="1381"/>
              <a:ext cx="33" cy="12"/>
            </a:xfrm>
            <a:custGeom>
              <a:avLst/>
              <a:gdLst>
                <a:gd name="T0" fmla="*/ 0 w 52"/>
                <a:gd name="T1" fmla="*/ 1 h 20"/>
                <a:gd name="T2" fmla="*/ 1 w 52"/>
                <a:gd name="T3" fmla="*/ 1 h 20"/>
                <a:gd name="T4" fmla="*/ 1 w 52"/>
                <a:gd name="T5" fmla="*/ 1 h 20"/>
                <a:gd name="T6" fmla="*/ 1 w 52"/>
                <a:gd name="T7" fmla="*/ 1 h 20"/>
                <a:gd name="T8" fmla="*/ 1 w 52"/>
                <a:gd name="T9" fmla="*/ 0 h 20"/>
                <a:gd name="T10" fmla="*/ 1 w 52"/>
                <a:gd name="T11" fmla="*/ 1 h 20"/>
                <a:gd name="T12" fmla="*/ 1 w 52"/>
                <a:gd name="T13" fmla="*/ 1 h 20"/>
                <a:gd name="T14" fmla="*/ 1 w 52"/>
                <a:gd name="T15" fmla="*/ 1 h 20"/>
                <a:gd name="T16" fmla="*/ 0 w 52"/>
                <a:gd name="T17" fmla="*/ 1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20"/>
                <a:gd name="T29" fmla="*/ 52 w 52"/>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20">
                  <a:moveTo>
                    <a:pt x="0" y="12"/>
                  </a:moveTo>
                  <a:lnTo>
                    <a:pt x="4" y="20"/>
                  </a:lnTo>
                  <a:lnTo>
                    <a:pt x="50" y="18"/>
                  </a:lnTo>
                  <a:lnTo>
                    <a:pt x="52" y="8"/>
                  </a:lnTo>
                  <a:lnTo>
                    <a:pt x="30" y="0"/>
                  </a:lnTo>
                  <a:lnTo>
                    <a:pt x="24" y="8"/>
                  </a:lnTo>
                  <a:lnTo>
                    <a:pt x="8" y="6"/>
                  </a:lnTo>
                  <a:lnTo>
                    <a:pt x="6" y="12"/>
                  </a:lnTo>
                  <a:lnTo>
                    <a:pt x="0" y="1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3" name="Freeform 252"/>
            <p:cNvSpPr>
              <a:spLocks noChangeAspect="1"/>
            </p:cNvSpPr>
            <p:nvPr/>
          </p:nvSpPr>
          <p:spPr bwMode="auto">
            <a:xfrm>
              <a:off x="4133" y="1368"/>
              <a:ext cx="92" cy="66"/>
            </a:xfrm>
            <a:custGeom>
              <a:avLst/>
              <a:gdLst>
                <a:gd name="T0" fmla="*/ 1 w 150"/>
                <a:gd name="T1" fmla="*/ 1 h 106"/>
                <a:gd name="T2" fmla="*/ 1 w 150"/>
                <a:gd name="T3" fmla="*/ 1 h 106"/>
                <a:gd name="T4" fmla="*/ 1 w 150"/>
                <a:gd name="T5" fmla="*/ 1 h 106"/>
                <a:gd name="T6" fmla="*/ 1 w 150"/>
                <a:gd name="T7" fmla="*/ 1 h 106"/>
                <a:gd name="T8" fmla="*/ 1 w 150"/>
                <a:gd name="T9" fmla="*/ 1 h 106"/>
                <a:gd name="T10" fmla="*/ 1 w 150"/>
                <a:gd name="T11" fmla="*/ 1 h 106"/>
                <a:gd name="T12" fmla="*/ 1 w 150"/>
                <a:gd name="T13" fmla="*/ 1 h 106"/>
                <a:gd name="T14" fmla="*/ 1 w 150"/>
                <a:gd name="T15" fmla="*/ 0 h 106"/>
                <a:gd name="T16" fmla="*/ 2 w 150"/>
                <a:gd name="T17" fmla="*/ 1 h 106"/>
                <a:gd name="T18" fmla="*/ 2 w 150"/>
                <a:gd name="T19" fmla="*/ 1 h 106"/>
                <a:gd name="T20" fmla="*/ 2 w 150"/>
                <a:gd name="T21" fmla="*/ 1 h 106"/>
                <a:gd name="T22" fmla="*/ 2 w 150"/>
                <a:gd name="T23" fmla="*/ 1 h 106"/>
                <a:gd name="T24" fmla="*/ 3 w 150"/>
                <a:gd name="T25" fmla="*/ 1 h 106"/>
                <a:gd name="T26" fmla="*/ 3 w 150"/>
                <a:gd name="T27" fmla="*/ 1 h 106"/>
                <a:gd name="T28" fmla="*/ 2 w 150"/>
                <a:gd name="T29" fmla="*/ 1 h 106"/>
                <a:gd name="T30" fmla="*/ 2 w 150"/>
                <a:gd name="T31" fmla="*/ 2 h 106"/>
                <a:gd name="T32" fmla="*/ 2 w 150"/>
                <a:gd name="T33" fmla="*/ 2 h 106"/>
                <a:gd name="T34" fmla="*/ 2 w 150"/>
                <a:gd name="T35" fmla="*/ 2 h 106"/>
                <a:gd name="T36" fmla="*/ 2 w 150"/>
                <a:gd name="T37" fmla="*/ 2 h 106"/>
                <a:gd name="T38" fmla="*/ 2 w 150"/>
                <a:gd name="T39" fmla="*/ 2 h 106"/>
                <a:gd name="T40" fmla="*/ 1 w 150"/>
                <a:gd name="T41" fmla="*/ 2 h 106"/>
                <a:gd name="T42" fmla="*/ 1 w 150"/>
                <a:gd name="T43" fmla="*/ 2 h 106"/>
                <a:gd name="T44" fmla="*/ 1 w 150"/>
                <a:gd name="T45" fmla="*/ 2 h 106"/>
                <a:gd name="T46" fmla="*/ 1 w 150"/>
                <a:gd name="T47" fmla="*/ 2 h 106"/>
                <a:gd name="T48" fmla="*/ 1 w 150"/>
                <a:gd name="T49" fmla="*/ 2 h 106"/>
                <a:gd name="T50" fmla="*/ 0 w 150"/>
                <a:gd name="T51" fmla="*/ 1 h 106"/>
                <a:gd name="T52" fmla="*/ 1 w 150"/>
                <a:gd name="T53" fmla="*/ 1 h 106"/>
                <a:gd name="T54" fmla="*/ 1 w 150"/>
                <a:gd name="T55" fmla="*/ 1 h 106"/>
                <a:gd name="T56" fmla="*/ 1 w 150"/>
                <a:gd name="T57" fmla="*/ 1 h 106"/>
                <a:gd name="T58" fmla="*/ 1 w 150"/>
                <a:gd name="T59" fmla="*/ 1 h 106"/>
                <a:gd name="T60" fmla="*/ 1 w 150"/>
                <a:gd name="T61" fmla="*/ 1 h 10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50"/>
                <a:gd name="T94" fmla="*/ 0 h 106"/>
                <a:gd name="T95" fmla="*/ 150 w 150"/>
                <a:gd name="T96" fmla="*/ 106 h 10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50" h="106">
                  <a:moveTo>
                    <a:pt x="2" y="48"/>
                  </a:moveTo>
                  <a:lnTo>
                    <a:pt x="24" y="44"/>
                  </a:lnTo>
                  <a:lnTo>
                    <a:pt x="38" y="44"/>
                  </a:lnTo>
                  <a:lnTo>
                    <a:pt x="40" y="28"/>
                  </a:lnTo>
                  <a:lnTo>
                    <a:pt x="54" y="24"/>
                  </a:lnTo>
                  <a:lnTo>
                    <a:pt x="54" y="12"/>
                  </a:lnTo>
                  <a:lnTo>
                    <a:pt x="68" y="8"/>
                  </a:lnTo>
                  <a:lnTo>
                    <a:pt x="80" y="0"/>
                  </a:lnTo>
                  <a:lnTo>
                    <a:pt x="98" y="4"/>
                  </a:lnTo>
                  <a:lnTo>
                    <a:pt x="98" y="10"/>
                  </a:lnTo>
                  <a:lnTo>
                    <a:pt x="118" y="12"/>
                  </a:lnTo>
                  <a:lnTo>
                    <a:pt x="122" y="34"/>
                  </a:lnTo>
                  <a:lnTo>
                    <a:pt x="150" y="64"/>
                  </a:lnTo>
                  <a:lnTo>
                    <a:pt x="148" y="66"/>
                  </a:lnTo>
                  <a:lnTo>
                    <a:pt x="130" y="66"/>
                  </a:lnTo>
                  <a:lnTo>
                    <a:pt x="130" y="86"/>
                  </a:lnTo>
                  <a:lnTo>
                    <a:pt x="118" y="88"/>
                  </a:lnTo>
                  <a:lnTo>
                    <a:pt x="114" y="106"/>
                  </a:lnTo>
                  <a:lnTo>
                    <a:pt x="94" y="104"/>
                  </a:lnTo>
                  <a:lnTo>
                    <a:pt x="92" y="98"/>
                  </a:lnTo>
                  <a:lnTo>
                    <a:pt x="64" y="98"/>
                  </a:lnTo>
                  <a:lnTo>
                    <a:pt x="46" y="94"/>
                  </a:lnTo>
                  <a:lnTo>
                    <a:pt x="16" y="88"/>
                  </a:lnTo>
                  <a:lnTo>
                    <a:pt x="6" y="102"/>
                  </a:lnTo>
                  <a:lnTo>
                    <a:pt x="6" y="88"/>
                  </a:lnTo>
                  <a:lnTo>
                    <a:pt x="0" y="84"/>
                  </a:lnTo>
                  <a:lnTo>
                    <a:pt x="2" y="78"/>
                  </a:lnTo>
                  <a:lnTo>
                    <a:pt x="10" y="78"/>
                  </a:lnTo>
                  <a:lnTo>
                    <a:pt x="10" y="64"/>
                  </a:lnTo>
                  <a:lnTo>
                    <a:pt x="6" y="60"/>
                  </a:lnTo>
                  <a:lnTo>
                    <a:pt x="2" y="4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4" name="Freeform 253"/>
            <p:cNvSpPr>
              <a:spLocks noChangeAspect="1"/>
            </p:cNvSpPr>
            <p:nvPr/>
          </p:nvSpPr>
          <p:spPr bwMode="auto">
            <a:xfrm>
              <a:off x="3847" y="1333"/>
              <a:ext cx="78" cy="118"/>
            </a:xfrm>
            <a:custGeom>
              <a:avLst/>
              <a:gdLst>
                <a:gd name="T0" fmla="*/ 1 w 126"/>
                <a:gd name="T1" fmla="*/ 1 h 192"/>
                <a:gd name="T2" fmla="*/ 1 w 126"/>
                <a:gd name="T3" fmla="*/ 2 h 192"/>
                <a:gd name="T4" fmla="*/ 1 w 126"/>
                <a:gd name="T5" fmla="*/ 1 h 192"/>
                <a:gd name="T6" fmla="*/ 1 w 126"/>
                <a:gd name="T7" fmla="*/ 1 h 192"/>
                <a:gd name="T8" fmla="*/ 0 w 126"/>
                <a:gd name="T9" fmla="*/ 1 h 192"/>
                <a:gd name="T10" fmla="*/ 1 w 126"/>
                <a:gd name="T11" fmla="*/ 1 h 192"/>
                <a:gd name="T12" fmla="*/ 1 w 126"/>
                <a:gd name="T13" fmla="*/ 1 h 192"/>
                <a:gd name="T14" fmla="*/ 1 w 126"/>
                <a:gd name="T15" fmla="*/ 0 h 192"/>
                <a:gd name="T16" fmla="*/ 1 w 126"/>
                <a:gd name="T17" fmla="*/ 1 h 192"/>
                <a:gd name="T18" fmla="*/ 1 w 126"/>
                <a:gd name="T19" fmla="*/ 1 h 192"/>
                <a:gd name="T20" fmla="*/ 1 w 126"/>
                <a:gd name="T21" fmla="*/ 1 h 192"/>
                <a:gd name="T22" fmla="*/ 1 w 126"/>
                <a:gd name="T23" fmla="*/ 1 h 192"/>
                <a:gd name="T24" fmla="*/ 1 w 126"/>
                <a:gd name="T25" fmla="*/ 1 h 192"/>
                <a:gd name="T26" fmla="*/ 1 w 126"/>
                <a:gd name="T27" fmla="*/ 2 h 192"/>
                <a:gd name="T28" fmla="*/ 2 w 126"/>
                <a:gd name="T29" fmla="*/ 2 h 192"/>
                <a:gd name="T30" fmla="*/ 2 w 126"/>
                <a:gd name="T31" fmla="*/ 2 h 192"/>
                <a:gd name="T32" fmla="*/ 2 w 126"/>
                <a:gd name="T33" fmla="*/ 2 h 192"/>
                <a:gd name="T34" fmla="*/ 2 w 126"/>
                <a:gd name="T35" fmla="*/ 3 h 192"/>
                <a:gd name="T36" fmla="*/ 2 w 126"/>
                <a:gd name="T37" fmla="*/ 4 h 192"/>
                <a:gd name="T38" fmla="*/ 2 w 126"/>
                <a:gd name="T39" fmla="*/ 4 h 192"/>
                <a:gd name="T40" fmla="*/ 2 w 126"/>
                <a:gd name="T41" fmla="*/ 4 h 192"/>
                <a:gd name="T42" fmla="*/ 1 w 126"/>
                <a:gd name="T43" fmla="*/ 4 h 192"/>
                <a:gd name="T44" fmla="*/ 1 w 126"/>
                <a:gd name="T45" fmla="*/ 4 h 192"/>
                <a:gd name="T46" fmla="*/ 1 w 126"/>
                <a:gd name="T47" fmla="*/ 4 h 192"/>
                <a:gd name="T48" fmla="*/ 1 w 126"/>
                <a:gd name="T49" fmla="*/ 4 h 192"/>
                <a:gd name="T50" fmla="*/ 1 w 126"/>
                <a:gd name="T51" fmla="*/ 4 h 192"/>
                <a:gd name="T52" fmla="*/ 1 w 126"/>
                <a:gd name="T53" fmla="*/ 4 h 192"/>
                <a:gd name="T54" fmla="*/ 1 w 126"/>
                <a:gd name="T55" fmla="*/ 4 h 192"/>
                <a:gd name="T56" fmla="*/ 1 w 126"/>
                <a:gd name="T57" fmla="*/ 4 h 192"/>
                <a:gd name="T58" fmla="*/ 1 w 126"/>
                <a:gd name="T59" fmla="*/ 3 h 192"/>
                <a:gd name="T60" fmla="*/ 1 w 126"/>
                <a:gd name="T61" fmla="*/ 2 h 192"/>
                <a:gd name="T62" fmla="*/ 1 w 126"/>
                <a:gd name="T63" fmla="*/ 2 h 192"/>
                <a:gd name="T64" fmla="*/ 1 w 126"/>
                <a:gd name="T65" fmla="*/ 2 h 192"/>
                <a:gd name="T66" fmla="*/ 1 w 126"/>
                <a:gd name="T67" fmla="*/ 2 h 192"/>
                <a:gd name="T68" fmla="*/ 1 w 126"/>
                <a:gd name="T69" fmla="*/ 1 h 1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6"/>
                <a:gd name="T106" fmla="*/ 0 h 192"/>
                <a:gd name="T107" fmla="*/ 126 w 126"/>
                <a:gd name="T108" fmla="*/ 192 h 1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6" h="192">
                  <a:moveTo>
                    <a:pt x="44" y="86"/>
                  </a:moveTo>
                  <a:lnTo>
                    <a:pt x="38" y="84"/>
                  </a:lnTo>
                  <a:lnTo>
                    <a:pt x="32" y="92"/>
                  </a:lnTo>
                  <a:lnTo>
                    <a:pt x="16" y="90"/>
                  </a:lnTo>
                  <a:lnTo>
                    <a:pt x="14" y="82"/>
                  </a:lnTo>
                  <a:lnTo>
                    <a:pt x="20" y="76"/>
                  </a:lnTo>
                  <a:lnTo>
                    <a:pt x="18" y="62"/>
                  </a:lnTo>
                  <a:lnTo>
                    <a:pt x="14" y="60"/>
                  </a:lnTo>
                  <a:lnTo>
                    <a:pt x="6" y="64"/>
                  </a:lnTo>
                  <a:lnTo>
                    <a:pt x="0" y="60"/>
                  </a:lnTo>
                  <a:lnTo>
                    <a:pt x="10" y="48"/>
                  </a:lnTo>
                  <a:lnTo>
                    <a:pt x="4" y="44"/>
                  </a:lnTo>
                  <a:lnTo>
                    <a:pt x="0" y="36"/>
                  </a:lnTo>
                  <a:lnTo>
                    <a:pt x="2" y="20"/>
                  </a:lnTo>
                  <a:lnTo>
                    <a:pt x="12" y="20"/>
                  </a:lnTo>
                  <a:lnTo>
                    <a:pt x="16" y="0"/>
                  </a:lnTo>
                  <a:lnTo>
                    <a:pt x="44" y="2"/>
                  </a:lnTo>
                  <a:lnTo>
                    <a:pt x="28" y="26"/>
                  </a:lnTo>
                  <a:lnTo>
                    <a:pt x="64" y="26"/>
                  </a:lnTo>
                  <a:lnTo>
                    <a:pt x="60" y="38"/>
                  </a:lnTo>
                  <a:lnTo>
                    <a:pt x="48" y="50"/>
                  </a:lnTo>
                  <a:lnTo>
                    <a:pt x="40" y="58"/>
                  </a:lnTo>
                  <a:lnTo>
                    <a:pt x="36" y="66"/>
                  </a:lnTo>
                  <a:lnTo>
                    <a:pt x="42" y="70"/>
                  </a:lnTo>
                  <a:lnTo>
                    <a:pt x="52" y="66"/>
                  </a:lnTo>
                  <a:lnTo>
                    <a:pt x="66" y="68"/>
                  </a:lnTo>
                  <a:lnTo>
                    <a:pt x="70" y="78"/>
                  </a:lnTo>
                  <a:lnTo>
                    <a:pt x="72" y="90"/>
                  </a:lnTo>
                  <a:lnTo>
                    <a:pt x="84" y="98"/>
                  </a:lnTo>
                  <a:lnTo>
                    <a:pt x="92" y="110"/>
                  </a:lnTo>
                  <a:lnTo>
                    <a:pt x="94" y="118"/>
                  </a:lnTo>
                  <a:lnTo>
                    <a:pt x="98" y="130"/>
                  </a:lnTo>
                  <a:lnTo>
                    <a:pt x="106" y="132"/>
                  </a:lnTo>
                  <a:lnTo>
                    <a:pt x="116" y="130"/>
                  </a:lnTo>
                  <a:lnTo>
                    <a:pt x="126" y="138"/>
                  </a:lnTo>
                  <a:lnTo>
                    <a:pt x="120" y="148"/>
                  </a:lnTo>
                  <a:lnTo>
                    <a:pt x="110" y="154"/>
                  </a:lnTo>
                  <a:lnTo>
                    <a:pt x="102" y="160"/>
                  </a:lnTo>
                  <a:lnTo>
                    <a:pt x="108" y="162"/>
                  </a:lnTo>
                  <a:lnTo>
                    <a:pt x="116" y="166"/>
                  </a:lnTo>
                  <a:lnTo>
                    <a:pt x="108" y="172"/>
                  </a:lnTo>
                  <a:lnTo>
                    <a:pt x="96" y="176"/>
                  </a:lnTo>
                  <a:lnTo>
                    <a:pt x="46" y="176"/>
                  </a:lnTo>
                  <a:lnTo>
                    <a:pt x="38" y="176"/>
                  </a:lnTo>
                  <a:lnTo>
                    <a:pt x="38" y="184"/>
                  </a:lnTo>
                  <a:lnTo>
                    <a:pt x="22" y="184"/>
                  </a:lnTo>
                  <a:lnTo>
                    <a:pt x="10" y="192"/>
                  </a:lnTo>
                  <a:lnTo>
                    <a:pt x="6" y="188"/>
                  </a:lnTo>
                  <a:lnTo>
                    <a:pt x="24" y="172"/>
                  </a:lnTo>
                  <a:lnTo>
                    <a:pt x="34" y="164"/>
                  </a:lnTo>
                  <a:lnTo>
                    <a:pt x="46" y="164"/>
                  </a:lnTo>
                  <a:lnTo>
                    <a:pt x="54" y="162"/>
                  </a:lnTo>
                  <a:lnTo>
                    <a:pt x="56" y="154"/>
                  </a:lnTo>
                  <a:lnTo>
                    <a:pt x="48" y="160"/>
                  </a:lnTo>
                  <a:lnTo>
                    <a:pt x="38" y="158"/>
                  </a:lnTo>
                  <a:lnTo>
                    <a:pt x="30" y="158"/>
                  </a:lnTo>
                  <a:lnTo>
                    <a:pt x="24" y="154"/>
                  </a:lnTo>
                  <a:lnTo>
                    <a:pt x="14" y="158"/>
                  </a:lnTo>
                  <a:lnTo>
                    <a:pt x="10" y="154"/>
                  </a:lnTo>
                  <a:lnTo>
                    <a:pt x="18" y="148"/>
                  </a:lnTo>
                  <a:lnTo>
                    <a:pt x="26" y="142"/>
                  </a:lnTo>
                  <a:lnTo>
                    <a:pt x="34" y="136"/>
                  </a:lnTo>
                  <a:lnTo>
                    <a:pt x="34" y="130"/>
                  </a:lnTo>
                  <a:lnTo>
                    <a:pt x="24" y="128"/>
                  </a:lnTo>
                  <a:lnTo>
                    <a:pt x="24" y="120"/>
                  </a:lnTo>
                  <a:lnTo>
                    <a:pt x="48" y="122"/>
                  </a:lnTo>
                  <a:lnTo>
                    <a:pt x="48" y="112"/>
                  </a:lnTo>
                  <a:lnTo>
                    <a:pt x="52" y="102"/>
                  </a:lnTo>
                  <a:lnTo>
                    <a:pt x="38" y="94"/>
                  </a:lnTo>
                  <a:lnTo>
                    <a:pt x="44" y="8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5" name="Freeform 254"/>
            <p:cNvSpPr>
              <a:spLocks noChangeAspect="1"/>
            </p:cNvSpPr>
            <p:nvPr/>
          </p:nvSpPr>
          <p:spPr bwMode="auto">
            <a:xfrm>
              <a:off x="3827" y="1382"/>
              <a:ext cx="24" cy="14"/>
            </a:xfrm>
            <a:custGeom>
              <a:avLst/>
              <a:gdLst>
                <a:gd name="T0" fmla="*/ 1 w 38"/>
                <a:gd name="T1" fmla="*/ 0 h 24"/>
                <a:gd name="T2" fmla="*/ 1 w 38"/>
                <a:gd name="T3" fmla="*/ 1 h 24"/>
                <a:gd name="T4" fmla="*/ 1 w 38"/>
                <a:gd name="T5" fmla="*/ 1 h 24"/>
                <a:gd name="T6" fmla="*/ 1 w 38"/>
                <a:gd name="T7" fmla="*/ 1 h 24"/>
                <a:gd name="T8" fmla="*/ 1 w 38"/>
                <a:gd name="T9" fmla="*/ 1 h 24"/>
                <a:gd name="T10" fmla="*/ 1 w 38"/>
                <a:gd name="T11" fmla="*/ 1 h 24"/>
                <a:gd name="T12" fmla="*/ 1 w 38"/>
                <a:gd name="T13" fmla="*/ 1 h 24"/>
                <a:gd name="T14" fmla="*/ 1 w 38"/>
                <a:gd name="T15" fmla="*/ 1 h 24"/>
                <a:gd name="T16" fmla="*/ 0 w 38"/>
                <a:gd name="T17" fmla="*/ 1 h 24"/>
                <a:gd name="T18" fmla="*/ 1 w 38"/>
                <a:gd name="T19" fmla="*/ 1 h 24"/>
                <a:gd name="T20" fmla="*/ 1 w 38"/>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
                <a:gd name="T34" fmla="*/ 0 h 24"/>
                <a:gd name="T35" fmla="*/ 38 w 3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 h="24">
                  <a:moveTo>
                    <a:pt x="12" y="0"/>
                  </a:moveTo>
                  <a:lnTo>
                    <a:pt x="30" y="2"/>
                  </a:lnTo>
                  <a:lnTo>
                    <a:pt x="34" y="8"/>
                  </a:lnTo>
                  <a:lnTo>
                    <a:pt x="38" y="16"/>
                  </a:lnTo>
                  <a:lnTo>
                    <a:pt x="34" y="24"/>
                  </a:lnTo>
                  <a:lnTo>
                    <a:pt x="22" y="24"/>
                  </a:lnTo>
                  <a:lnTo>
                    <a:pt x="16" y="18"/>
                  </a:lnTo>
                  <a:lnTo>
                    <a:pt x="8" y="22"/>
                  </a:lnTo>
                  <a:lnTo>
                    <a:pt x="0" y="18"/>
                  </a:lnTo>
                  <a:lnTo>
                    <a:pt x="4" y="8"/>
                  </a:lnTo>
                  <a:lnTo>
                    <a:pt x="1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66" name="Freeform 255"/>
            <p:cNvSpPr>
              <a:spLocks noChangeAspect="1"/>
            </p:cNvSpPr>
            <p:nvPr/>
          </p:nvSpPr>
          <p:spPr bwMode="auto">
            <a:xfrm>
              <a:off x="3805" y="1393"/>
              <a:ext cx="41" cy="38"/>
            </a:xfrm>
            <a:custGeom>
              <a:avLst/>
              <a:gdLst>
                <a:gd name="T0" fmla="*/ 1 w 66"/>
                <a:gd name="T1" fmla="*/ 1 h 62"/>
                <a:gd name="T2" fmla="*/ 1 w 66"/>
                <a:gd name="T3" fmla="*/ 1 h 62"/>
                <a:gd name="T4" fmla="*/ 1 w 66"/>
                <a:gd name="T5" fmla="*/ 1 h 62"/>
                <a:gd name="T6" fmla="*/ 1 w 66"/>
                <a:gd name="T7" fmla="*/ 1 h 62"/>
                <a:gd name="T8" fmla="*/ 1 w 66"/>
                <a:gd name="T9" fmla="*/ 1 h 62"/>
                <a:gd name="T10" fmla="*/ 1 w 66"/>
                <a:gd name="T11" fmla="*/ 1 h 62"/>
                <a:gd name="T12" fmla="*/ 1 w 66"/>
                <a:gd name="T13" fmla="*/ 1 h 62"/>
                <a:gd name="T14" fmla="*/ 0 w 66"/>
                <a:gd name="T15" fmla="*/ 1 h 62"/>
                <a:gd name="T16" fmla="*/ 1 w 66"/>
                <a:gd name="T17" fmla="*/ 1 h 62"/>
                <a:gd name="T18" fmla="*/ 1 w 66"/>
                <a:gd name="T19" fmla="*/ 1 h 62"/>
                <a:gd name="T20" fmla="*/ 1 w 66"/>
                <a:gd name="T21" fmla="*/ 1 h 62"/>
                <a:gd name="T22" fmla="*/ 1 w 66"/>
                <a:gd name="T23" fmla="*/ 1 h 62"/>
                <a:gd name="T24" fmla="*/ 1 w 66"/>
                <a:gd name="T25" fmla="*/ 1 h 62"/>
                <a:gd name="T26" fmla="*/ 1 w 66"/>
                <a:gd name="T27" fmla="*/ 1 h 62"/>
                <a:gd name="T28" fmla="*/ 1 w 66"/>
                <a:gd name="T29" fmla="*/ 1 h 62"/>
                <a:gd name="T30" fmla="*/ 1 w 66"/>
                <a:gd name="T31" fmla="*/ 1 h 62"/>
                <a:gd name="T32" fmla="*/ 1 w 66"/>
                <a:gd name="T33" fmla="*/ 0 h 62"/>
                <a:gd name="T34" fmla="*/ 1 w 66"/>
                <a:gd name="T35" fmla="*/ 1 h 62"/>
                <a:gd name="T36" fmla="*/ 1 w 66"/>
                <a:gd name="T37" fmla="*/ 1 h 62"/>
                <a:gd name="T38" fmla="*/ 1 w 66"/>
                <a:gd name="T39" fmla="*/ 0 h 62"/>
                <a:gd name="T40" fmla="*/ 1 w 66"/>
                <a:gd name="T41" fmla="*/ 1 h 62"/>
                <a:gd name="T42" fmla="*/ 1 w 66"/>
                <a:gd name="T43" fmla="*/ 0 h 62"/>
                <a:gd name="T44" fmla="*/ 1 w 66"/>
                <a:gd name="T45" fmla="*/ 1 h 62"/>
                <a:gd name="T46" fmla="*/ 1 w 66"/>
                <a:gd name="T47" fmla="*/ 1 h 62"/>
                <a:gd name="T48" fmla="*/ 1 w 66"/>
                <a:gd name="T49" fmla="*/ 1 h 6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6"/>
                <a:gd name="T76" fmla="*/ 0 h 62"/>
                <a:gd name="T77" fmla="*/ 66 w 66"/>
                <a:gd name="T78" fmla="*/ 62 h 6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6" h="62">
                  <a:moveTo>
                    <a:pt x="66" y="26"/>
                  </a:moveTo>
                  <a:lnTo>
                    <a:pt x="64" y="44"/>
                  </a:lnTo>
                  <a:lnTo>
                    <a:pt x="48" y="48"/>
                  </a:lnTo>
                  <a:lnTo>
                    <a:pt x="36" y="52"/>
                  </a:lnTo>
                  <a:lnTo>
                    <a:pt x="26" y="58"/>
                  </a:lnTo>
                  <a:lnTo>
                    <a:pt x="18" y="62"/>
                  </a:lnTo>
                  <a:lnTo>
                    <a:pt x="8" y="58"/>
                  </a:lnTo>
                  <a:lnTo>
                    <a:pt x="0" y="48"/>
                  </a:lnTo>
                  <a:lnTo>
                    <a:pt x="10" y="40"/>
                  </a:lnTo>
                  <a:lnTo>
                    <a:pt x="12" y="30"/>
                  </a:lnTo>
                  <a:lnTo>
                    <a:pt x="20" y="26"/>
                  </a:lnTo>
                  <a:lnTo>
                    <a:pt x="14" y="22"/>
                  </a:lnTo>
                  <a:lnTo>
                    <a:pt x="4" y="24"/>
                  </a:lnTo>
                  <a:lnTo>
                    <a:pt x="2" y="16"/>
                  </a:lnTo>
                  <a:lnTo>
                    <a:pt x="6" y="12"/>
                  </a:lnTo>
                  <a:lnTo>
                    <a:pt x="4" y="6"/>
                  </a:lnTo>
                  <a:lnTo>
                    <a:pt x="10" y="0"/>
                  </a:lnTo>
                  <a:lnTo>
                    <a:pt x="20" y="4"/>
                  </a:lnTo>
                  <a:lnTo>
                    <a:pt x="28" y="2"/>
                  </a:lnTo>
                  <a:lnTo>
                    <a:pt x="36" y="0"/>
                  </a:lnTo>
                  <a:lnTo>
                    <a:pt x="44" y="4"/>
                  </a:lnTo>
                  <a:lnTo>
                    <a:pt x="52" y="0"/>
                  </a:lnTo>
                  <a:lnTo>
                    <a:pt x="58" y="6"/>
                  </a:lnTo>
                  <a:lnTo>
                    <a:pt x="64" y="12"/>
                  </a:lnTo>
                  <a:lnTo>
                    <a:pt x="66" y="2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7" name="Freeform 256"/>
            <p:cNvSpPr>
              <a:spLocks noChangeAspect="1"/>
            </p:cNvSpPr>
            <p:nvPr/>
          </p:nvSpPr>
          <p:spPr bwMode="auto">
            <a:xfrm>
              <a:off x="3964" y="1478"/>
              <a:ext cx="43" cy="23"/>
            </a:xfrm>
            <a:custGeom>
              <a:avLst/>
              <a:gdLst>
                <a:gd name="T0" fmla="*/ 1 w 70"/>
                <a:gd name="T1" fmla="*/ 1 h 38"/>
                <a:gd name="T2" fmla="*/ 1 w 70"/>
                <a:gd name="T3" fmla="*/ 1 h 38"/>
                <a:gd name="T4" fmla="*/ 1 w 70"/>
                <a:gd name="T5" fmla="*/ 0 h 38"/>
                <a:gd name="T6" fmla="*/ 1 w 70"/>
                <a:gd name="T7" fmla="*/ 1 h 38"/>
                <a:gd name="T8" fmla="*/ 1 w 70"/>
                <a:gd name="T9" fmla="*/ 1 h 38"/>
                <a:gd name="T10" fmla="*/ 1 w 70"/>
                <a:gd name="T11" fmla="*/ 1 h 38"/>
                <a:gd name="T12" fmla="*/ 1 w 70"/>
                <a:gd name="T13" fmla="*/ 1 h 38"/>
                <a:gd name="T14" fmla="*/ 1 w 70"/>
                <a:gd name="T15" fmla="*/ 1 h 38"/>
                <a:gd name="T16" fmla="*/ 1 w 70"/>
                <a:gd name="T17" fmla="*/ 1 h 38"/>
                <a:gd name="T18" fmla="*/ 1 w 70"/>
                <a:gd name="T19" fmla="*/ 1 h 38"/>
                <a:gd name="T20" fmla="*/ 1 w 70"/>
                <a:gd name="T21" fmla="*/ 1 h 38"/>
                <a:gd name="T22" fmla="*/ 1 w 70"/>
                <a:gd name="T23" fmla="*/ 1 h 38"/>
                <a:gd name="T24" fmla="*/ 1 w 70"/>
                <a:gd name="T25" fmla="*/ 1 h 38"/>
                <a:gd name="T26" fmla="*/ 1 w 70"/>
                <a:gd name="T27" fmla="*/ 1 h 38"/>
                <a:gd name="T28" fmla="*/ 1 w 70"/>
                <a:gd name="T29" fmla="*/ 1 h 38"/>
                <a:gd name="T30" fmla="*/ 1 w 70"/>
                <a:gd name="T31" fmla="*/ 1 h 38"/>
                <a:gd name="T32" fmla="*/ 1 w 70"/>
                <a:gd name="T33" fmla="*/ 1 h 38"/>
                <a:gd name="T34" fmla="*/ 1 w 70"/>
                <a:gd name="T35" fmla="*/ 1 h 38"/>
                <a:gd name="T36" fmla="*/ 1 w 70"/>
                <a:gd name="T37" fmla="*/ 1 h 38"/>
                <a:gd name="T38" fmla="*/ 1 w 70"/>
                <a:gd name="T39" fmla="*/ 1 h 38"/>
                <a:gd name="T40" fmla="*/ 1 w 70"/>
                <a:gd name="T41" fmla="*/ 1 h 38"/>
                <a:gd name="T42" fmla="*/ 0 w 70"/>
                <a:gd name="T43" fmla="*/ 1 h 38"/>
                <a:gd name="T44" fmla="*/ 1 w 70"/>
                <a:gd name="T45" fmla="*/ 1 h 38"/>
                <a:gd name="T46" fmla="*/ 1 w 70"/>
                <a:gd name="T47" fmla="*/ 1 h 38"/>
                <a:gd name="T48" fmla="*/ 1 w 70"/>
                <a:gd name="T49" fmla="*/ 1 h 38"/>
                <a:gd name="T50" fmla="*/ 1 w 70"/>
                <a:gd name="T51" fmla="*/ 1 h 3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38"/>
                <a:gd name="T80" fmla="*/ 70 w 70"/>
                <a:gd name="T81" fmla="*/ 38 h 3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38">
                  <a:moveTo>
                    <a:pt x="24" y="2"/>
                  </a:moveTo>
                  <a:lnTo>
                    <a:pt x="40" y="2"/>
                  </a:lnTo>
                  <a:lnTo>
                    <a:pt x="50" y="0"/>
                  </a:lnTo>
                  <a:lnTo>
                    <a:pt x="58" y="2"/>
                  </a:lnTo>
                  <a:lnTo>
                    <a:pt x="60" y="4"/>
                  </a:lnTo>
                  <a:lnTo>
                    <a:pt x="58" y="8"/>
                  </a:lnTo>
                  <a:lnTo>
                    <a:pt x="56" y="14"/>
                  </a:lnTo>
                  <a:lnTo>
                    <a:pt x="64" y="16"/>
                  </a:lnTo>
                  <a:lnTo>
                    <a:pt x="68" y="16"/>
                  </a:lnTo>
                  <a:lnTo>
                    <a:pt x="70" y="20"/>
                  </a:lnTo>
                  <a:lnTo>
                    <a:pt x="66" y="28"/>
                  </a:lnTo>
                  <a:lnTo>
                    <a:pt x="56" y="30"/>
                  </a:lnTo>
                  <a:lnTo>
                    <a:pt x="50" y="24"/>
                  </a:lnTo>
                  <a:lnTo>
                    <a:pt x="50" y="34"/>
                  </a:lnTo>
                  <a:lnTo>
                    <a:pt x="46" y="36"/>
                  </a:lnTo>
                  <a:lnTo>
                    <a:pt x="40" y="34"/>
                  </a:lnTo>
                  <a:lnTo>
                    <a:pt x="34" y="30"/>
                  </a:lnTo>
                  <a:lnTo>
                    <a:pt x="30" y="32"/>
                  </a:lnTo>
                  <a:lnTo>
                    <a:pt x="30" y="36"/>
                  </a:lnTo>
                  <a:lnTo>
                    <a:pt x="16" y="38"/>
                  </a:lnTo>
                  <a:lnTo>
                    <a:pt x="16" y="28"/>
                  </a:lnTo>
                  <a:lnTo>
                    <a:pt x="0" y="28"/>
                  </a:lnTo>
                  <a:lnTo>
                    <a:pt x="8" y="16"/>
                  </a:lnTo>
                  <a:lnTo>
                    <a:pt x="18" y="6"/>
                  </a:lnTo>
                  <a:lnTo>
                    <a:pt x="22" y="6"/>
                  </a:lnTo>
                  <a:lnTo>
                    <a:pt x="24"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68" name="Freeform 257"/>
            <p:cNvSpPr>
              <a:spLocks noChangeAspect="1"/>
            </p:cNvSpPr>
            <p:nvPr/>
          </p:nvSpPr>
          <p:spPr bwMode="auto">
            <a:xfrm>
              <a:off x="3859" y="1436"/>
              <a:ext cx="126" cy="105"/>
            </a:xfrm>
            <a:custGeom>
              <a:avLst/>
              <a:gdLst>
                <a:gd name="T0" fmla="*/ 2 w 204"/>
                <a:gd name="T1" fmla="*/ 1 h 172"/>
                <a:gd name="T2" fmla="*/ 4 w 204"/>
                <a:gd name="T3" fmla="*/ 1 h 172"/>
                <a:gd name="T4" fmla="*/ 4 w 204"/>
                <a:gd name="T5" fmla="*/ 1 h 172"/>
                <a:gd name="T6" fmla="*/ 4 w 204"/>
                <a:gd name="T7" fmla="*/ 1 h 172"/>
                <a:gd name="T8" fmla="*/ 4 w 204"/>
                <a:gd name="T9" fmla="*/ 1 h 172"/>
                <a:gd name="T10" fmla="*/ 4 w 204"/>
                <a:gd name="T11" fmla="*/ 1 h 172"/>
                <a:gd name="T12" fmla="*/ 4 w 204"/>
                <a:gd name="T13" fmla="*/ 1 h 172"/>
                <a:gd name="T14" fmla="*/ 4 w 204"/>
                <a:gd name="T15" fmla="*/ 1 h 172"/>
                <a:gd name="T16" fmla="*/ 4 w 204"/>
                <a:gd name="T17" fmla="*/ 2 h 172"/>
                <a:gd name="T18" fmla="*/ 4 w 204"/>
                <a:gd name="T19" fmla="*/ 2 h 172"/>
                <a:gd name="T20" fmla="*/ 4 w 204"/>
                <a:gd name="T21" fmla="*/ 2 h 172"/>
                <a:gd name="T22" fmla="*/ 4 w 204"/>
                <a:gd name="T23" fmla="*/ 2 h 172"/>
                <a:gd name="T24" fmla="*/ 4 w 204"/>
                <a:gd name="T25" fmla="*/ 3 h 172"/>
                <a:gd name="T26" fmla="*/ 4 w 204"/>
                <a:gd name="T27" fmla="*/ 3 h 172"/>
                <a:gd name="T28" fmla="*/ 4 w 204"/>
                <a:gd name="T29" fmla="*/ 3 h 172"/>
                <a:gd name="T30" fmla="*/ 2 w 204"/>
                <a:gd name="T31" fmla="*/ 3 h 172"/>
                <a:gd name="T32" fmla="*/ 2 w 204"/>
                <a:gd name="T33" fmla="*/ 3 h 172"/>
                <a:gd name="T34" fmla="*/ 2 w 204"/>
                <a:gd name="T35" fmla="*/ 3 h 172"/>
                <a:gd name="T36" fmla="*/ 1 w 204"/>
                <a:gd name="T37" fmla="*/ 3 h 172"/>
                <a:gd name="T38" fmla="*/ 1 w 204"/>
                <a:gd name="T39" fmla="*/ 3 h 172"/>
                <a:gd name="T40" fmla="*/ 1 w 204"/>
                <a:gd name="T41" fmla="*/ 2 h 172"/>
                <a:gd name="T42" fmla="*/ 1 w 204"/>
                <a:gd name="T43" fmla="*/ 2 h 172"/>
                <a:gd name="T44" fmla="*/ 1 w 204"/>
                <a:gd name="T45" fmla="*/ 2 h 172"/>
                <a:gd name="T46" fmla="*/ 1 w 204"/>
                <a:gd name="T47" fmla="*/ 1 h 172"/>
                <a:gd name="T48" fmla="*/ 1 w 204"/>
                <a:gd name="T49" fmla="*/ 1 h 172"/>
                <a:gd name="T50" fmla="*/ 0 w 204"/>
                <a:gd name="T51" fmla="*/ 1 h 172"/>
                <a:gd name="T52" fmla="*/ 1 w 204"/>
                <a:gd name="T53" fmla="*/ 1 h 172"/>
                <a:gd name="T54" fmla="*/ 1 w 204"/>
                <a:gd name="T55" fmla="*/ 1 h 172"/>
                <a:gd name="T56" fmla="*/ 1 w 204"/>
                <a:gd name="T57" fmla="*/ 1 h 172"/>
                <a:gd name="T58" fmla="*/ 1 w 204"/>
                <a:gd name="T59" fmla="*/ 1 h 172"/>
                <a:gd name="T60" fmla="*/ 1 w 204"/>
                <a:gd name="T61" fmla="*/ 1 h 172"/>
                <a:gd name="T62" fmla="*/ 1 w 204"/>
                <a:gd name="T63" fmla="*/ 1 h 172"/>
                <a:gd name="T64" fmla="*/ 1 w 204"/>
                <a:gd name="T65" fmla="*/ 1 h 172"/>
                <a:gd name="T66" fmla="*/ 2 w 204"/>
                <a:gd name="T67" fmla="*/ 1 h 172"/>
                <a:gd name="T68" fmla="*/ 2 w 204"/>
                <a:gd name="T69" fmla="*/ 0 h 17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4"/>
                <a:gd name="T106" fmla="*/ 0 h 172"/>
                <a:gd name="T107" fmla="*/ 204 w 204"/>
                <a:gd name="T108" fmla="*/ 172 h 17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4" h="172">
                  <a:moveTo>
                    <a:pt x="116" y="0"/>
                  </a:moveTo>
                  <a:lnTo>
                    <a:pt x="126" y="8"/>
                  </a:lnTo>
                  <a:lnTo>
                    <a:pt x="140" y="20"/>
                  </a:lnTo>
                  <a:lnTo>
                    <a:pt x="152" y="24"/>
                  </a:lnTo>
                  <a:lnTo>
                    <a:pt x="154" y="28"/>
                  </a:lnTo>
                  <a:lnTo>
                    <a:pt x="162" y="32"/>
                  </a:lnTo>
                  <a:lnTo>
                    <a:pt x="174" y="32"/>
                  </a:lnTo>
                  <a:lnTo>
                    <a:pt x="180" y="36"/>
                  </a:lnTo>
                  <a:lnTo>
                    <a:pt x="184" y="40"/>
                  </a:lnTo>
                  <a:lnTo>
                    <a:pt x="202" y="40"/>
                  </a:lnTo>
                  <a:lnTo>
                    <a:pt x="204" y="44"/>
                  </a:lnTo>
                  <a:lnTo>
                    <a:pt x="198" y="56"/>
                  </a:lnTo>
                  <a:lnTo>
                    <a:pt x="194" y="64"/>
                  </a:lnTo>
                  <a:lnTo>
                    <a:pt x="194" y="70"/>
                  </a:lnTo>
                  <a:lnTo>
                    <a:pt x="192" y="74"/>
                  </a:lnTo>
                  <a:lnTo>
                    <a:pt x="188" y="74"/>
                  </a:lnTo>
                  <a:lnTo>
                    <a:pt x="178" y="84"/>
                  </a:lnTo>
                  <a:lnTo>
                    <a:pt x="170" y="96"/>
                  </a:lnTo>
                  <a:lnTo>
                    <a:pt x="186" y="96"/>
                  </a:lnTo>
                  <a:lnTo>
                    <a:pt x="186" y="106"/>
                  </a:lnTo>
                  <a:lnTo>
                    <a:pt x="186" y="112"/>
                  </a:lnTo>
                  <a:lnTo>
                    <a:pt x="188" y="116"/>
                  </a:lnTo>
                  <a:lnTo>
                    <a:pt x="184" y="124"/>
                  </a:lnTo>
                  <a:lnTo>
                    <a:pt x="186" y="140"/>
                  </a:lnTo>
                  <a:lnTo>
                    <a:pt x="194" y="140"/>
                  </a:lnTo>
                  <a:lnTo>
                    <a:pt x="194" y="148"/>
                  </a:lnTo>
                  <a:lnTo>
                    <a:pt x="186" y="150"/>
                  </a:lnTo>
                  <a:lnTo>
                    <a:pt x="182" y="158"/>
                  </a:lnTo>
                  <a:lnTo>
                    <a:pt x="172" y="162"/>
                  </a:lnTo>
                  <a:lnTo>
                    <a:pt x="160" y="156"/>
                  </a:lnTo>
                  <a:lnTo>
                    <a:pt x="150" y="154"/>
                  </a:lnTo>
                  <a:lnTo>
                    <a:pt x="138" y="152"/>
                  </a:lnTo>
                  <a:lnTo>
                    <a:pt x="128" y="156"/>
                  </a:lnTo>
                  <a:lnTo>
                    <a:pt x="122" y="162"/>
                  </a:lnTo>
                  <a:lnTo>
                    <a:pt x="122" y="172"/>
                  </a:lnTo>
                  <a:lnTo>
                    <a:pt x="106" y="172"/>
                  </a:lnTo>
                  <a:lnTo>
                    <a:pt x="92" y="166"/>
                  </a:lnTo>
                  <a:lnTo>
                    <a:pt x="80" y="168"/>
                  </a:lnTo>
                  <a:lnTo>
                    <a:pt x="64" y="162"/>
                  </a:lnTo>
                  <a:lnTo>
                    <a:pt x="50" y="156"/>
                  </a:lnTo>
                  <a:lnTo>
                    <a:pt x="50" y="144"/>
                  </a:lnTo>
                  <a:lnTo>
                    <a:pt x="56" y="128"/>
                  </a:lnTo>
                  <a:lnTo>
                    <a:pt x="56" y="116"/>
                  </a:lnTo>
                  <a:lnTo>
                    <a:pt x="64" y="116"/>
                  </a:lnTo>
                  <a:lnTo>
                    <a:pt x="56" y="98"/>
                  </a:lnTo>
                  <a:lnTo>
                    <a:pt x="44" y="90"/>
                  </a:lnTo>
                  <a:lnTo>
                    <a:pt x="42" y="82"/>
                  </a:lnTo>
                  <a:lnTo>
                    <a:pt x="36" y="76"/>
                  </a:lnTo>
                  <a:lnTo>
                    <a:pt x="26" y="70"/>
                  </a:lnTo>
                  <a:lnTo>
                    <a:pt x="18" y="66"/>
                  </a:lnTo>
                  <a:lnTo>
                    <a:pt x="6" y="66"/>
                  </a:lnTo>
                  <a:lnTo>
                    <a:pt x="0" y="60"/>
                  </a:lnTo>
                  <a:lnTo>
                    <a:pt x="2" y="52"/>
                  </a:lnTo>
                  <a:lnTo>
                    <a:pt x="8" y="50"/>
                  </a:lnTo>
                  <a:lnTo>
                    <a:pt x="18" y="48"/>
                  </a:lnTo>
                  <a:lnTo>
                    <a:pt x="26" y="48"/>
                  </a:lnTo>
                  <a:lnTo>
                    <a:pt x="32" y="54"/>
                  </a:lnTo>
                  <a:lnTo>
                    <a:pt x="40" y="50"/>
                  </a:lnTo>
                  <a:lnTo>
                    <a:pt x="48" y="52"/>
                  </a:lnTo>
                  <a:lnTo>
                    <a:pt x="54" y="46"/>
                  </a:lnTo>
                  <a:lnTo>
                    <a:pt x="50" y="36"/>
                  </a:lnTo>
                  <a:lnTo>
                    <a:pt x="48" y="30"/>
                  </a:lnTo>
                  <a:lnTo>
                    <a:pt x="54" y="30"/>
                  </a:lnTo>
                  <a:lnTo>
                    <a:pt x="62" y="36"/>
                  </a:lnTo>
                  <a:lnTo>
                    <a:pt x="76" y="34"/>
                  </a:lnTo>
                  <a:lnTo>
                    <a:pt x="84" y="28"/>
                  </a:lnTo>
                  <a:lnTo>
                    <a:pt x="96" y="22"/>
                  </a:lnTo>
                  <a:lnTo>
                    <a:pt x="106" y="18"/>
                  </a:lnTo>
                  <a:lnTo>
                    <a:pt x="106" y="4"/>
                  </a:lnTo>
                  <a:lnTo>
                    <a:pt x="116"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69" name="Freeform 258"/>
            <p:cNvSpPr>
              <a:spLocks noChangeAspect="1"/>
            </p:cNvSpPr>
            <p:nvPr/>
          </p:nvSpPr>
          <p:spPr bwMode="auto">
            <a:xfrm>
              <a:off x="3813" y="1544"/>
              <a:ext cx="33" cy="59"/>
            </a:xfrm>
            <a:custGeom>
              <a:avLst/>
              <a:gdLst>
                <a:gd name="T0" fmla="*/ 1 w 54"/>
                <a:gd name="T1" fmla="*/ 2 h 96"/>
                <a:gd name="T2" fmla="*/ 1 w 54"/>
                <a:gd name="T3" fmla="*/ 2 h 96"/>
                <a:gd name="T4" fmla="*/ 1 w 54"/>
                <a:gd name="T5" fmla="*/ 2 h 96"/>
                <a:gd name="T6" fmla="*/ 1 w 54"/>
                <a:gd name="T7" fmla="*/ 1 h 96"/>
                <a:gd name="T8" fmla="*/ 1 w 54"/>
                <a:gd name="T9" fmla="*/ 1 h 96"/>
                <a:gd name="T10" fmla="*/ 1 w 54"/>
                <a:gd name="T11" fmla="*/ 1 h 96"/>
                <a:gd name="T12" fmla="*/ 0 w 54"/>
                <a:gd name="T13" fmla="*/ 1 h 96"/>
                <a:gd name="T14" fmla="*/ 1 w 54"/>
                <a:gd name="T15" fmla="*/ 1 h 96"/>
                <a:gd name="T16" fmla="*/ 1 w 54"/>
                <a:gd name="T17" fmla="*/ 1 h 96"/>
                <a:gd name="T18" fmla="*/ 1 w 54"/>
                <a:gd name="T19" fmla="*/ 1 h 96"/>
                <a:gd name="T20" fmla="*/ 1 w 54"/>
                <a:gd name="T21" fmla="*/ 1 h 96"/>
                <a:gd name="T22" fmla="*/ 1 w 54"/>
                <a:gd name="T23" fmla="*/ 0 h 96"/>
                <a:gd name="T24" fmla="*/ 1 w 54"/>
                <a:gd name="T25" fmla="*/ 1 h 96"/>
                <a:gd name="T26" fmla="*/ 1 w 54"/>
                <a:gd name="T27" fmla="*/ 1 h 96"/>
                <a:gd name="T28" fmla="*/ 1 w 54"/>
                <a:gd name="T29" fmla="*/ 1 h 96"/>
                <a:gd name="T30" fmla="*/ 1 w 54"/>
                <a:gd name="T31" fmla="*/ 1 h 96"/>
                <a:gd name="T32" fmla="*/ 1 w 54"/>
                <a:gd name="T33" fmla="*/ 1 h 96"/>
                <a:gd name="T34" fmla="*/ 1 w 54"/>
                <a:gd name="T35" fmla="*/ 1 h 96"/>
                <a:gd name="T36" fmla="*/ 1 w 54"/>
                <a:gd name="T37" fmla="*/ 1 h 96"/>
                <a:gd name="T38" fmla="*/ 1 w 54"/>
                <a:gd name="T39" fmla="*/ 1 h 96"/>
                <a:gd name="T40" fmla="*/ 1 w 54"/>
                <a:gd name="T41" fmla="*/ 1 h 96"/>
                <a:gd name="T42" fmla="*/ 1 w 54"/>
                <a:gd name="T43" fmla="*/ 1 h 96"/>
                <a:gd name="T44" fmla="*/ 1 w 54"/>
                <a:gd name="T45" fmla="*/ 1 h 96"/>
                <a:gd name="T46" fmla="*/ 1 w 54"/>
                <a:gd name="T47" fmla="*/ 1 h 96"/>
                <a:gd name="T48" fmla="*/ 1 w 54"/>
                <a:gd name="T49" fmla="*/ 1 h 96"/>
                <a:gd name="T50" fmla="*/ 1 w 54"/>
                <a:gd name="T51" fmla="*/ 1 h 96"/>
                <a:gd name="T52" fmla="*/ 1 w 54"/>
                <a:gd name="T53" fmla="*/ 1 h 96"/>
                <a:gd name="T54" fmla="*/ 1 w 54"/>
                <a:gd name="T55" fmla="*/ 1 h 96"/>
                <a:gd name="T56" fmla="*/ 1 w 54"/>
                <a:gd name="T57" fmla="*/ 1 h 96"/>
                <a:gd name="T58" fmla="*/ 1 w 54"/>
                <a:gd name="T59" fmla="*/ 2 h 9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4"/>
                <a:gd name="T91" fmla="*/ 0 h 96"/>
                <a:gd name="T92" fmla="*/ 54 w 54"/>
                <a:gd name="T93" fmla="*/ 96 h 9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4" h="96">
                  <a:moveTo>
                    <a:pt x="36" y="96"/>
                  </a:moveTo>
                  <a:lnTo>
                    <a:pt x="24" y="96"/>
                  </a:lnTo>
                  <a:lnTo>
                    <a:pt x="12" y="96"/>
                  </a:lnTo>
                  <a:lnTo>
                    <a:pt x="12" y="88"/>
                  </a:lnTo>
                  <a:lnTo>
                    <a:pt x="12" y="72"/>
                  </a:lnTo>
                  <a:lnTo>
                    <a:pt x="8" y="70"/>
                  </a:lnTo>
                  <a:lnTo>
                    <a:pt x="0" y="60"/>
                  </a:lnTo>
                  <a:lnTo>
                    <a:pt x="8" y="50"/>
                  </a:lnTo>
                  <a:lnTo>
                    <a:pt x="10" y="40"/>
                  </a:lnTo>
                  <a:lnTo>
                    <a:pt x="14" y="26"/>
                  </a:lnTo>
                  <a:lnTo>
                    <a:pt x="12" y="14"/>
                  </a:lnTo>
                  <a:lnTo>
                    <a:pt x="14" y="0"/>
                  </a:lnTo>
                  <a:lnTo>
                    <a:pt x="20" y="2"/>
                  </a:lnTo>
                  <a:lnTo>
                    <a:pt x="26" y="8"/>
                  </a:lnTo>
                  <a:lnTo>
                    <a:pt x="38" y="6"/>
                  </a:lnTo>
                  <a:lnTo>
                    <a:pt x="48" y="6"/>
                  </a:lnTo>
                  <a:lnTo>
                    <a:pt x="54" y="14"/>
                  </a:lnTo>
                  <a:lnTo>
                    <a:pt x="52" y="20"/>
                  </a:lnTo>
                  <a:lnTo>
                    <a:pt x="42" y="22"/>
                  </a:lnTo>
                  <a:lnTo>
                    <a:pt x="42" y="36"/>
                  </a:lnTo>
                  <a:lnTo>
                    <a:pt x="42" y="46"/>
                  </a:lnTo>
                  <a:lnTo>
                    <a:pt x="40" y="50"/>
                  </a:lnTo>
                  <a:lnTo>
                    <a:pt x="34" y="54"/>
                  </a:lnTo>
                  <a:lnTo>
                    <a:pt x="34" y="58"/>
                  </a:lnTo>
                  <a:lnTo>
                    <a:pt x="40" y="66"/>
                  </a:lnTo>
                  <a:lnTo>
                    <a:pt x="34" y="70"/>
                  </a:lnTo>
                  <a:lnTo>
                    <a:pt x="36" y="76"/>
                  </a:lnTo>
                  <a:lnTo>
                    <a:pt x="38" y="82"/>
                  </a:lnTo>
                  <a:lnTo>
                    <a:pt x="32" y="86"/>
                  </a:lnTo>
                  <a:lnTo>
                    <a:pt x="36" y="9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70" name="Freeform 259"/>
            <p:cNvSpPr>
              <a:spLocks noChangeAspect="1"/>
            </p:cNvSpPr>
            <p:nvPr/>
          </p:nvSpPr>
          <p:spPr bwMode="auto">
            <a:xfrm>
              <a:off x="3816" y="1527"/>
              <a:ext cx="120" cy="87"/>
            </a:xfrm>
            <a:custGeom>
              <a:avLst/>
              <a:gdLst>
                <a:gd name="T0" fmla="*/ 1 w 196"/>
                <a:gd name="T1" fmla="*/ 1 h 142"/>
                <a:gd name="T2" fmla="*/ 1 w 196"/>
                <a:gd name="T3" fmla="*/ 1 h 142"/>
                <a:gd name="T4" fmla="*/ 0 w 196"/>
                <a:gd name="T5" fmla="*/ 1 h 142"/>
                <a:gd name="T6" fmla="*/ 1 w 196"/>
                <a:gd name="T7" fmla="*/ 1 h 142"/>
                <a:gd name="T8" fmla="*/ 1 w 196"/>
                <a:gd name="T9" fmla="*/ 1 h 142"/>
                <a:gd name="T10" fmla="*/ 1 w 196"/>
                <a:gd name="T11" fmla="*/ 0 h 142"/>
                <a:gd name="T12" fmla="*/ 1 w 196"/>
                <a:gd name="T13" fmla="*/ 1 h 142"/>
                <a:gd name="T14" fmla="*/ 1 w 196"/>
                <a:gd name="T15" fmla="*/ 1 h 142"/>
                <a:gd name="T16" fmla="*/ 1 w 196"/>
                <a:gd name="T17" fmla="*/ 1 h 142"/>
                <a:gd name="T18" fmla="*/ 2 w 196"/>
                <a:gd name="T19" fmla="*/ 1 h 142"/>
                <a:gd name="T20" fmla="*/ 2 w 196"/>
                <a:gd name="T21" fmla="*/ 1 h 142"/>
                <a:gd name="T22" fmla="*/ 2 w 196"/>
                <a:gd name="T23" fmla="*/ 1 h 142"/>
                <a:gd name="T24" fmla="*/ 2 w 196"/>
                <a:gd name="T25" fmla="*/ 1 h 142"/>
                <a:gd name="T26" fmla="*/ 3 w 196"/>
                <a:gd name="T27" fmla="*/ 1 h 142"/>
                <a:gd name="T28" fmla="*/ 4 w 196"/>
                <a:gd name="T29" fmla="*/ 1 h 142"/>
                <a:gd name="T30" fmla="*/ 4 w 196"/>
                <a:gd name="T31" fmla="*/ 1 h 142"/>
                <a:gd name="T32" fmla="*/ 4 w 196"/>
                <a:gd name="T33" fmla="*/ 1 h 142"/>
                <a:gd name="T34" fmla="*/ 4 w 196"/>
                <a:gd name="T35" fmla="*/ 1 h 142"/>
                <a:gd name="T36" fmla="*/ 4 w 196"/>
                <a:gd name="T37" fmla="*/ 1 h 142"/>
                <a:gd name="T38" fmla="*/ 4 w 196"/>
                <a:gd name="T39" fmla="*/ 1 h 142"/>
                <a:gd name="T40" fmla="*/ 4 w 196"/>
                <a:gd name="T41" fmla="*/ 1 h 142"/>
                <a:gd name="T42" fmla="*/ 4 w 196"/>
                <a:gd name="T43" fmla="*/ 1 h 142"/>
                <a:gd name="T44" fmla="*/ 4 w 196"/>
                <a:gd name="T45" fmla="*/ 1 h 142"/>
                <a:gd name="T46" fmla="*/ 3 w 196"/>
                <a:gd name="T47" fmla="*/ 1 h 142"/>
                <a:gd name="T48" fmla="*/ 2 w 196"/>
                <a:gd name="T49" fmla="*/ 1 h 142"/>
                <a:gd name="T50" fmla="*/ 2 w 196"/>
                <a:gd name="T51" fmla="*/ 1 h 142"/>
                <a:gd name="T52" fmla="*/ 2 w 196"/>
                <a:gd name="T53" fmla="*/ 2 h 142"/>
                <a:gd name="T54" fmla="*/ 2 w 196"/>
                <a:gd name="T55" fmla="*/ 2 h 142"/>
                <a:gd name="T56" fmla="*/ 2 w 196"/>
                <a:gd name="T57" fmla="*/ 2 h 142"/>
                <a:gd name="T58" fmla="*/ 2 w 196"/>
                <a:gd name="T59" fmla="*/ 2 h 142"/>
                <a:gd name="T60" fmla="*/ 2 w 196"/>
                <a:gd name="T61" fmla="*/ 2 h 142"/>
                <a:gd name="T62" fmla="*/ 2 w 196"/>
                <a:gd name="T63" fmla="*/ 2 h 142"/>
                <a:gd name="T64" fmla="*/ 1 w 196"/>
                <a:gd name="T65" fmla="*/ 2 h 142"/>
                <a:gd name="T66" fmla="*/ 1 w 196"/>
                <a:gd name="T67" fmla="*/ 2 h 142"/>
                <a:gd name="T68" fmla="*/ 1 w 196"/>
                <a:gd name="T69" fmla="*/ 2 h 142"/>
                <a:gd name="T70" fmla="*/ 1 w 196"/>
                <a:gd name="T71" fmla="*/ 2 h 142"/>
                <a:gd name="T72" fmla="*/ 1 w 196"/>
                <a:gd name="T73" fmla="*/ 2 h 142"/>
                <a:gd name="T74" fmla="*/ 1 w 196"/>
                <a:gd name="T75" fmla="*/ 2 h 142"/>
                <a:gd name="T76" fmla="*/ 1 w 196"/>
                <a:gd name="T77" fmla="*/ 2 h 142"/>
                <a:gd name="T78" fmla="*/ 1 w 196"/>
                <a:gd name="T79" fmla="*/ 2 h 142"/>
                <a:gd name="T80" fmla="*/ 1 w 196"/>
                <a:gd name="T81" fmla="*/ 2 h 142"/>
                <a:gd name="T82" fmla="*/ 1 w 196"/>
                <a:gd name="T83" fmla="*/ 2 h 142"/>
                <a:gd name="T84" fmla="*/ 1 w 196"/>
                <a:gd name="T85" fmla="*/ 2 h 142"/>
                <a:gd name="T86" fmla="*/ 1 w 196"/>
                <a:gd name="T87" fmla="*/ 2 h 142"/>
                <a:gd name="T88" fmla="*/ 1 w 196"/>
                <a:gd name="T89" fmla="*/ 1 h 142"/>
                <a:gd name="T90" fmla="*/ 1 w 196"/>
                <a:gd name="T91" fmla="*/ 1 h 142"/>
                <a:gd name="T92" fmla="*/ 1 w 196"/>
                <a:gd name="T93" fmla="*/ 1 h 142"/>
                <a:gd name="T94" fmla="*/ 1 w 196"/>
                <a:gd name="T95" fmla="*/ 1 h 142"/>
                <a:gd name="T96" fmla="*/ 1 w 196"/>
                <a:gd name="T97" fmla="*/ 1 h 142"/>
                <a:gd name="T98" fmla="*/ 1 w 196"/>
                <a:gd name="T99" fmla="*/ 1 h 142"/>
                <a:gd name="T100" fmla="*/ 1 w 196"/>
                <a:gd name="T101" fmla="*/ 1 h 142"/>
                <a:gd name="T102" fmla="*/ 1 w 196"/>
                <a:gd name="T103" fmla="*/ 1 h 142"/>
                <a:gd name="T104" fmla="*/ 1 w 196"/>
                <a:gd name="T105" fmla="*/ 1 h 142"/>
                <a:gd name="T106" fmla="*/ 1 w 196"/>
                <a:gd name="T107" fmla="*/ 1 h 142"/>
                <a:gd name="T108" fmla="*/ 1 w 196"/>
                <a:gd name="T109" fmla="*/ 1 h 14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96"/>
                <a:gd name="T166" fmla="*/ 0 h 142"/>
                <a:gd name="T167" fmla="*/ 196 w 196"/>
                <a:gd name="T168" fmla="*/ 142 h 14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96" h="142">
                  <a:moveTo>
                    <a:pt x="10" y="28"/>
                  </a:moveTo>
                  <a:lnTo>
                    <a:pt x="6" y="22"/>
                  </a:lnTo>
                  <a:lnTo>
                    <a:pt x="0" y="12"/>
                  </a:lnTo>
                  <a:lnTo>
                    <a:pt x="4" y="8"/>
                  </a:lnTo>
                  <a:lnTo>
                    <a:pt x="16" y="4"/>
                  </a:lnTo>
                  <a:lnTo>
                    <a:pt x="24" y="0"/>
                  </a:lnTo>
                  <a:lnTo>
                    <a:pt x="46" y="2"/>
                  </a:lnTo>
                  <a:lnTo>
                    <a:pt x="66" y="4"/>
                  </a:lnTo>
                  <a:lnTo>
                    <a:pt x="78" y="8"/>
                  </a:lnTo>
                  <a:lnTo>
                    <a:pt x="96" y="6"/>
                  </a:lnTo>
                  <a:lnTo>
                    <a:pt x="114" y="8"/>
                  </a:lnTo>
                  <a:lnTo>
                    <a:pt x="122" y="8"/>
                  </a:lnTo>
                  <a:lnTo>
                    <a:pt x="136" y="14"/>
                  </a:lnTo>
                  <a:lnTo>
                    <a:pt x="152" y="20"/>
                  </a:lnTo>
                  <a:lnTo>
                    <a:pt x="164" y="18"/>
                  </a:lnTo>
                  <a:lnTo>
                    <a:pt x="178" y="24"/>
                  </a:lnTo>
                  <a:lnTo>
                    <a:pt x="194" y="24"/>
                  </a:lnTo>
                  <a:lnTo>
                    <a:pt x="196" y="28"/>
                  </a:lnTo>
                  <a:lnTo>
                    <a:pt x="194" y="38"/>
                  </a:lnTo>
                  <a:lnTo>
                    <a:pt x="188" y="42"/>
                  </a:lnTo>
                  <a:lnTo>
                    <a:pt x="178" y="48"/>
                  </a:lnTo>
                  <a:lnTo>
                    <a:pt x="166" y="48"/>
                  </a:lnTo>
                  <a:lnTo>
                    <a:pt x="160" y="58"/>
                  </a:lnTo>
                  <a:lnTo>
                    <a:pt x="150" y="68"/>
                  </a:lnTo>
                  <a:lnTo>
                    <a:pt x="144" y="76"/>
                  </a:lnTo>
                  <a:lnTo>
                    <a:pt x="142" y="86"/>
                  </a:lnTo>
                  <a:lnTo>
                    <a:pt x="146" y="96"/>
                  </a:lnTo>
                  <a:lnTo>
                    <a:pt x="140" y="102"/>
                  </a:lnTo>
                  <a:lnTo>
                    <a:pt x="132" y="114"/>
                  </a:lnTo>
                  <a:lnTo>
                    <a:pt x="122" y="116"/>
                  </a:lnTo>
                  <a:lnTo>
                    <a:pt x="116" y="126"/>
                  </a:lnTo>
                  <a:lnTo>
                    <a:pt x="102" y="132"/>
                  </a:lnTo>
                  <a:lnTo>
                    <a:pt x="86" y="132"/>
                  </a:lnTo>
                  <a:lnTo>
                    <a:pt x="74" y="134"/>
                  </a:lnTo>
                  <a:lnTo>
                    <a:pt x="62" y="140"/>
                  </a:lnTo>
                  <a:lnTo>
                    <a:pt x="56" y="142"/>
                  </a:lnTo>
                  <a:lnTo>
                    <a:pt x="46" y="136"/>
                  </a:lnTo>
                  <a:lnTo>
                    <a:pt x="44" y="128"/>
                  </a:lnTo>
                  <a:lnTo>
                    <a:pt x="38" y="124"/>
                  </a:lnTo>
                  <a:lnTo>
                    <a:pt x="32" y="124"/>
                  </a:lnTo>
                  <a:lnTo>
                    <a:pt x="28" y="114"/>
                  </a:lnTo>
                  <a:lnTo>
                    <a:pt x="34" y="110"/>
                  </a:lnTo>
                  <a:lnTo>
                    <a:pt x="30" y="98"/>
                  </a:lnTo>
                  <a:lnTo>
                    <a:pt x="36" y="94"/>
                  </a:lnTo>
                  <a:lnTo>
                    <a:pt x="30" y="86"/>
                  </a:lnTo>
                  <a:lnTo>
                    <a:pt x="30" y="82"/>
                  </a:lnTo>
                  <a:lnTo>
                    <a:pt x="36" y="78"/>
                  </a:lnTo>
                  <a:lnTo>
                    <a:pt x="38" y="74"/>
                  </a:lnTo>
                  <a:lnTo>
                    <a:pt x="38" y="50"/>
                  </a:lnTo>
                  <a:lnTo>
                    <a:pt x="48" y="48"/>
                  </a:lnTo>
                  <a:lnTo>
                    <a:pt x="50" y="42"/>
                  </a:lnTo>
                  <a:lnTo>
                    <a:pt x="44" y="34"/>
                  </a:lnTo>
                  <a:lnTo>
                    <a:pt x="22" y="36"/>
                  </a:lnTo>
                  <a:lnTo>
                    <a:pt x="16" y="30"/>
                  </a:lnTo>
                  <a:lnTo>
                    <a:pt x="10" y="2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71" name="Freeform 260"/>
            <p:cNvSpPr>
              <a:spLocks noChangeAspect="1"/>
            </p:cNvSpPr>
            <p:nvPr/>
          </p:nvSpPr>
          <p:spPr bwMode="auto">
            <a:xfrm>
              <a:off x="3991" y="1538"/>
              <a:ext cx="9" cy="16"/>
            </a:xfrm>
            <a:custGeom>
              <a:avLst/>
              <a:gdLst>
                <a:gd name="T0" fmla="*/ 1 w 14"/>
                <a:gd name="T1" fmla="*/ 0 h 26"/>
                <a:gd name="T2" fmla="*/ 1 w 14"/>
                <a:gd name="T3" fmla="*/ 1 h 26"/>
                <a:gd name="T4" fmla="*/ 0 w 14"/>
                <a:gd name="T5" fmla="*/ 1 h 26"/>
                <a:gd name="T6" fmla="*/ 0 w 14"/>
                <a:gd name="T7" fmla="*/ 1 h 26"/>
                <a:gd name="T8" fmla="*/ 0 w 14"/>
                <a:gd name="T9" fmla="*/ 1 h 26"/>
                <a:gd name="T10" fmla="*/ 1 w 14"/>
                <a:gd name="T11" fmla="*/ 1 h 26"/>
                <a:gd name="T12" fmla="*/ 1 w 14"/>
                <a:gd name="T13" fmla="*/ 1 h 26"/>
                <a:gd name="T14" fmla="*/ 1 w 14"/>
                <a:gd name="T15" fmla="*/ 1 h 26"/>
                <a:gd name="T16" fmla="*/ 1 w 14"/>
                <a:gd name="T17" fmla="*/ 1 h 26"/>
                <a:gd name="T18" fmla="*/ 1 w 14"/>
                <a:gd name="T19" fmla="*/ 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26"/>
                <a:gd name="T32" fmla="*/ 14 w 14"/>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26">
                  <a:moveTo>
                    <a:pt x="10" y="0"/>
                  </a:moveTo>
                  <a:lnTo>
                    <a:pt x="4" y="2"/>
                  </a:lnTo>
                  <a:lnTo>
                    <a:pt x="0" y="6"/>
                  </a:lnTo>
                  <a:lnTo>
                    <a:pt x="0" y="14"/>
                  </a:lnTo>
                  <a:lnTo>
                    <a:pt x="0" y="22"/>
                  </a:lnTo>
                  <a:lnTo>
                    <a:pt x="6" y="26"/>
                  </a:lnTo>
                  <a:lnTo>
                    <a:pt x="10" y="18"/>
                  </a:lnTo>
                  <a:lnTo>
                    <a:pt x="8" y="12"/>
                  </a:lnTo>
                  <a:lnTo>
                    <a:pt x="14" y="10"/>
                  </a:lnTo>
                  <a:lnTo>
                    <a:pt x="1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2" name="Freeform 261"/>
            <p:cNvSpPr>
              <a:spLocks noChangeAspect="1"/>
            </p:cNvSpPr>
            <p:nvPr/>
          </p:nvSpPr>
          <p:spPr bwMode="auto">
            <a:xfrm>
              <a:off x="3987" y="1558"/>
              <a:ext cx="13" cy="25"/>
            </a:xfrm>
            <a:custGeom>
              <a:avLst/>
              <a:gdLst>
                <a:gd name="T0" fmla="*/ 1 w 20"/>
                <a:gd name="T1" fmla="*/ 0 h 38"/>
                <a:gd name="T2" fmla="*/ 1 w 20"/>
                <a:gd name="T3" fmla="*/ 1 h 38"/>
                <a:gd name="T4" fmla="*/ 1 w 20"/>
                <a:gd name="T5" fmla="*/ 1 h 38"/>
                <a:gd name="T6" fmla="*/ 0 w 20"/>
                <a:gd name="T7" fmla="*/ 1 h 38"/>
                <a:gd name="T8" fmla="*/ 1 w 20"/>
                <a:gd name="T9" fmla="*/ 1 h 38"/>
                <a:gd name="T10" fmla="*/ 1 w 20"/>
                <a:gd name="T11" fmla="*/ 1 h 38"/>
                <a:gd name="T12" fmla="*/ 1 w 20"/>
                <a:gd name="T13" fmla="*/ 1 h 38"/>
                <a:gd name="T14" fmla="*/ 1 w 20"/>
                <a:gd name="T15" fmla="*/ 1 h 38"/>
                <a:gd name="T16" fmla="*/ 1 w 20"/>
                <a:gd name="T17" fmla="*/ 1 h 38"/>
                <a:gd name="T18" fmla="*/ 1 w 20"/>
                <a:gd name="T19" fmla="*/ 1 h 38"/>
                <a:gd name="T20" fmla="*/ 1 w 20"/>
                <a:gd name="T21" fmla="*/ 1 h 38"/>
                <a:gd name="T22" fmla="*/ 1 w 20"/>
                <a:gd name="T23" fmla="*/ 1 h 38"/>
                <a:gd name="T24" fmla="*/ 1 w 20"/>
                <a:gd name="T25" fmla="*/ 1 h 38"/>
                <a:gd name="T26" fmla="*/ 1 w 20"/>
                <a:gd name="T27" fmla="*/ 0 h 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38"/>
                <a:gd name="T44" fmla="*/ 20 w 20"/>
                <a:gd name="T45" fmla="*/ 38 h 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38">
                  <a:moveTo>
                    <a:pt x="10" y="0"/>
                  </a:moveTo>
                  <a:lnTo>
                    <a:pt x="8" y="4"/>
                  </a:lnTo>
                  <a:lnTo>
                    <a:pt x="2" y="4"/>
                  </a:lnTo>
                  <a:lnTo>
                    <a:pt x="0" y="12"/>
                  </a:lnTo>
                  <a:lnTo>
                    <a:pt x="4" y="16"/>
                  </a:lnTo>
                  <a:lnTo>
                    <a:pt x="4" y="26"/>
                  </a:lnTo>
                  <a:lnTo>
                    <a:pt x="4" y="36"/>
                  </a:lnTo>
                  <a:lnTo>
                    <a:pt x="10" y="38"/>
                  </a:lnTo>
                  <a:lnTo>
                    <a:pt x="14" y="34"/>
                  </a:lnTo>
                  <a:lnTo>
                    <a:pt x="20" y="28"/>
                  </a:lnTo>
                  <a:lnTo>
                    <a:pt x="18" y="14"/>
                  </a:lnTo>
                  <a:lnTo>
                    <a:pt x="20" y="6"/>
                  </a:lnTo>
                  <a:lnTo>
                    <a:pt x="18" y="2"/>
                  </a:lnTo>
                  <a:lnTo>
                    <a:pt x="1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3" name="Freeform 262"/>
            <p:cNvSpPr>
              <a:spLocks noChangeAspect="1"/>
            </p:cNvSpPr>
            <p:nvPr/>
          </p:nvSpPr>
          <p:spPr bwMode="auto">
            <a:xfrm>
              <a:off x="3931" y="1432"/>
              <a:ext cx="37" cy="24"/>
            </a:xfrm>
            <a:custGeom>
              <a:avLst/>
              <a:gdLst>
                <a:gd name="T0" fmla="*/ 0 w 60"/>
                <a:gd name="T1" fmla="*/ 1 h 38"/>
                <a:gd name="T2" fmla="*/ 1 w 60"/>
                <a:gd name="T3" fmla="*/ 1 h 38"/>
                <a:gd name="T4" fmla="*/ 1 w 60"/>
                <a:gd name="T5" fmla="*/ 1 h 38"/>
                <a:gd name="T6" fmla="*/ 1 w 60"/>
                <a:gd name="T7" fmla="*/ 0 h 38"/>
                <a:gd name="T8" fmla="*/ 1 w 60"/>
                <a:gd name="T9" fmla="*/ 1 h 38"/>
                <a:gd name="T10" fmla="*/ 1 w 60"/>
                <a:gd name="T11" fmla="*/ 1 h 38"/>
                <a:gd name="T12" fmla="*/ 1 w 60"/>
                <a:gd name="T13" fmla="*/ 1 h 38"/>
                <a:gd name="T14" fmla="*/ 1 w 60"/>
                <a:gd name="T15" fmla="*/ 1 h 38"/>
                <a:gd name="T16" fmla="*/ 1 w 60"/>
                <a:gd name="T17" fmla="*/ 1 h 38"/>
                <a:gd name="T18" fmla="*/ 1 w 60"/>
                <a:gd name="T19" fmla="*/ 1 h 38"/>
                <a:gd name="T20" fmla="*/ 1 w 60"/>
                <a:gd name="T21" fmla="*/ 1 h 38"/>
                <a:gd name="T22" fmla="*/ 1 w 60"/>
                <a:gd name="T23" fmla="*/ 1 h 38"/>
                <a:gd name="T24" fmla="*/ 1 w 60"/>
                <a:gd name="T25" fmla="*/ 1 h 38"/>
                <a:gd name="T26" fmla="*/ 1 w 60"/>
                <a:gd name="T27" fmla="*/ 1 h 38"/>
                <a:gd name="T28" fmla="*/ 1 w 60"/>
                <a:gd name="T29" fmla="*/ 1 h 38"/>
                <a:gd name="T30" fmla="*/ 1 w 60"/>
                <a:gd name="T31" fmla="*/ 1 h 38"/>
                <a:gd name="T32" fmla="*/ 0 w 60"/>
                <a:gd name="T33" fmla="*/ 1 h 3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0"/>
                <a:gd name="T52" fmla="*/ 0 h 38"/>
                <a:gd name="T53" fmla="*/ 60 w 60"/>
                <a:gd name="T54" fmla="*/ 38 h 3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0" h="38">
                  <a:moveTo>
                    <a:pt x="0" y="6"/>
                  </a:moveTo>
                  <a:lnTo>
                    <a:pt x="12" y="2"/>
                  </a:lnTo>
                  <a:lnTo>
                    <a:pt x="26" y="2"/>
                  </a:lnTo>
                  <a:lnTo>
                    <a:pt x="38" y="0"/>
                  </a:lnTo>
                  <a:lnTo>
                    <a:pt x="46" y="2"/>
                  </a:lnTo>
                  <a:lnTo>
                    <a:pt x="50" y="4"/>
                  </a:lnTo>
                  <a:lnTo>
                    <a:pt x="56" y="12"/>
                  </a:lnTo>
                  <a:lnTo>
                    <a:pt x="60" y="20"/>
                  </a:lnTo>
                  <a:lnTo>
                    <a:pt x="58" y="26"/>
                  </a:lnTo>
                  <a:lnTo>
                    <a:pt x="52" y="26"/>
                  </a:lnTo>
                  <a:lnTo>
                    <a:pt x="52" y="38"/>
                  </a:lnTo>
                  <a:lnTo>
                    <a:pt x="46" y="38"/>
                  </a:lnTo>
                  <a:lnTo>
                    <a:pt x="38" y="34"/>
                  </a:lnTo>
                  <a:lnTo>
                    <a:pt x="36" y="30"/>
                  </a:lnTo>
                  <a:lnTo>
                    <a:pt x="24" y="26"/>
                  </a:lnTo>
                  <a:lnTo>
                    <a:pt x="10" y="14"/>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4" name="Freeform 263"/>
            <p:cNvSpPr>
              <a:spLocks noChangeAspect="1"/>
            </p:cNvSpPr>
            <p:nvPr/>
          </p:nvSpPr>
          <p:spPr bwMode="auto">
            <a:xfrm>
              <a:off x="3938" y="1403"/>
              <a:ext cx="37" cy="35"/>
            </a:xfrm>
            <a:custGeom>
              <a:avLst/>
              <a:gdLst>
                <a:gd name="T0" fmla="*/ 1 w 60"/>
                <a:gd name="T1" fmla="*/ 2 h 56"/>
                <a:gd name="T2" fmla="*/ 1 w 60"/>
                <a:gd name="T3" fmla="*/ 1 h 56"/>
                <a:gd name="T4" fmla="*/ 1 w 60"/>
                <a:gd name="T5" fmla="*/ 1 h 56"/>
                <a:gd name="T6" fmla="*/ 1 w 60"/>
                <a:gd name="T7" fmla="*/ 1 h 56"/>
                <a:gd name="T8" fmla="*/ 0 w 60"/>
                <a:gd name="T9" fmla="*/ 1 h 56"/>
                <a:gd name="T10" fmla="*/ 1 w 60"/>
                <a:gd name="T11" fmla="*/ 1 h 56"/>
                <a:gd name="T12" fmla="*/ 1 w 60"/>
                <a:gd name="T13" fmla="*/ 1 h 56"/>
                <a:gd name="T14" fmla="*/ 1 w 60"/>
                <a:gd name="T15" fmla="*/ 1 h 56"/>
                <a:gd name="T16" fmla="*/ 1 w 60"/>
                <a:gd name="T17" fmla="*/ 1 h 56"/>
                <a:gd name="T18" fmla="*/ 1 w 60"/>
                <a:gd name="T19" fmla="*/ 1 h 56"/>
                <a:gd name="T20" fmla="*/ 1 w 60"/>
                <a:gd name="T21" fmla="*/ 1 h 56"/>
                <a:gd name="T22" fmla="*/ 1 w 60"/>
                <a:gd name="T23" fmla="*/ 1 h 56"/>
                <a:gd name="T24" fmla="*/ 1 w 60"/>
                <a:gd name="T25" fmla="*/ 1 h 56"/>
                <a:gd name="T26" fmla="*/ 1 w 60"/>
                <a:gd name="T27" fmla="*/ 1 h 56"/>
                <a:gd name="T28" fmla="*/ 1 w 60"/>
                <a:gd name="T29" fmla="*/ 1 h 56"/>
                <a:gd name="T30" fmla="*/ 1 w 60"/>
                <a:gd name="T31" fmla="*/ 0 h 56"/>
                <a:gd name="T32" fmla="*/ 1 w 60"/>
                <a:gd name="T33" fmla="*/ 1 h 56"/>
                <a:gd name="T34" fmla="*/ 1 w 60"/>
                <a:gd name="T35" fmla="*/ 1 h 56"/>
                <a:gd name="T36" fmla="*/ 1 w 60"/>
                <a:gd name="T37" fmla="*/ 1 h 56"/>
                <a:gd name="T38" fmla="*/ 1 w 60"/>
                <a:gd name="T39" fmla="*/ 1 h 56"/>
                <a:gd name="T40" fmla="*/ 1 w 60"/>
                <a:gd name="T41" fmla="*/ 1 h 56"/>
                <a:gd name="T42" fmla="*/ 1 w 60"/>
                <a:gd name="T43" fmla="*/ 1 h 56"/>
                <a:gd name="T44" fmla="*/ 1 w 60"/>
                <a:gd name="T45" fmla="*/ 2 h 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0"/>
                <a:gd name="T70" fmla="*/ 0 h 56"/>
                <a:gd name="T71" fmla="*/ 60 w 60"/>
                <a:gd name="T72" fmla="*/ 56 h 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0" h="56">
                  <a:moveTo>
                    <a:pt x="44" y="56"/>
                  </a:moveTo>
                  <a:lnTo>
                    <a:pt x="38" y="50"/>
                  </a:lnTo>
                  <a:lnTo>
                    <a:pt x="26" y="46"/>
                  </a:lnTo>
                  <a:lnTo>
                    <a:pt x="14" y="48"/>
                  </a:lnTo>
                  <a:lnTo>
                    <a:pt x="0" y="48"/>
                  </a:lnTo>
                  <a:lnTo>
                    <a:pt x="10" y="40"/>
                  </a:lnTo>
                  <a:lnTo>
                    <a:pt x="16" y="32"/>
                  </a:lnTo>
                  <a:lnTo>
                    <a:pt x="16" y="22"/>
                  </a:lnTo>
                  <a:lnTo>
                    <a:pt x="18" y="16"/>
                  </a:lnTo>
                  <a:lnTo>
                    <a:pt x="26" y="12"/>
                  </a:lnTo>
                  <a:lnTo>
                    <a:pt x="30" y="18"/>
                  </a:lnTo>
                  <a:lnTo>
                    <a:pt x="32" y="24"/>
                  </a:lnTo>
                  <a:lnTo>
                    <a:pt x="38" y="20"/>
                  </a:lnTo>
                  <a:lnTo>
                    <a:pt x="34" y="8"/>
                  </a:lnTo>
                  <a:lnTo>
                    <a:pt x="42" y="2"/>
                  </a:lnTo>
                  <a:lnTo>
                    <a:pt x="54" y="0"/>
                  </a:lnTo>
                  <a:lnTo>
                    <a:pt x="60" y="14"/>
                  </a:lnTo>
                  <a:lnTo>
                    <a:pt x="56" y="20"/>
                  </a:lnTo>
                  <a:lnTo>
                    <a:pt x="56" y="30"/>
                  </a:lnTo>
                  <a:lnTo>
                    <a:pt x="50" y="34"/>
                  </a:lnTo>
                  <a:lnTo>
                    <a:pt x="44" y="38"/>
                  </a:lnTo>
                  <a:lnTo>
                    <a:pt x="44" y="46"/>
                  </a:lnTo>
                  <a:lnTo>
                    <a:pt x="44" y="5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5" name="Freeform 264"/>
            <p:cNvSpPr>
              <a:spLocks noChangeAspect="1"/>
            </p:cNvSpPr>
            <p:nvPr/>
          </p:nvSpPr>
          <p:spPr bwMode="auto">
            <a:xfrm>
              <a:off x="3985" y="1348"/>
              <a:ext cx="26" cy="39"/>
            </a:xfrm>
            <a:custGeom>
              <a:avLst/>
              <a:gdLst>
                <a:gd name="T0" fmla="*/ 1 w 42"/>
                <a:gd name="T1" fmla="*/ 2 h 62"/>
                <a:gd name="T2" fmla="*/ 1 w 42"/>
                <a:gd name="T3" fmla="*/ 2 h 62"/>
                <a:gd name="T4" fmla="*/ 1 w 42"/>
                <a:gd name="T5" fmla="*/ 1 h 62"/>
                <a:gd name="T6" fmla="*/ 1 w 42"/>
                <a:gd name="T7" fmla="*/ 1 h 62"/>
                <a:gd name="T8" fmla="*/ 0 w 42"/>
                <a:gd name="T9" fmla="*/ 1 h 62"/>
                <a:gd name="T10" fmla="*/ 0 w 42"/>
                <a:gd name="T11" fmla="*/ 1 h 62"/>
                <a:gd name="T12" fmla="*/ 1 w 42"/>
                <a:gd name="T13" fmla="*/ 1 h 62"/>
                <a:gd name="T14" fmla="*/ 1 w 42"/>
                <a:gd name="T15" fmla="*/ 1 h 62"/>
                <a:gd name="T16" fmla="*/ 1 w 42"/>
                <a:gd name="T17" fmla="*/ 1 h 62"/>
                <a:gd name="T18" fmla="*/ 1 w 42"/>
                <a:gd name="T19" fmla="*/ 1 h 62"/>
                <a:gd name="T20" fmla="*/ 1 w 42"/>
                <a:gd name="T21" fmla="*/ 0 h 62"/>
                <a:gd name="T22" fmla="*/ 1 w 42"/>
                <a:gd name="T23" fmla="*/ 1 h 62"/>
                <a:gd name="T24" fmla="*/ 1 w 42"/>
                <a:gd name="T25" fmla="*/ 1 h 62"/>
                <a:gd name="T26" fmla="*/ 1 w 42"/>
                <a:gd name="T27" fmla="*/ 1 h 62"/>
                <a:gd name="T28" fmla="*/ 1 w 42"/>
                <a:gd name="T29" fmla="*/ 1 h 62"/>
                <a:gd name="T30" fmla="*/ 1 w 42"/>
                <a:gd name="T31" fmla="*/ 1 h 62"/>
                <a:gd name="T32" fmla="*/ 1 w 42"/>
                <a:gd name="T33" fmla="*/ 1 h 62"/>
                <a:gd name="T34" fmla="*/ 1 w 42"/>
                <a:gd name="T35" fmla="*/ 1 h 62"/>
                <a:gd name="T36" fmla="*/ 1 w 42"/>
                <a:gd name="T37" fmla="*/ 1 h 62"/>
                <a:gd name="T38" fmla="*/ 1 w 42"/>
                <a:gd name="T39" fmla="*/ 1 h 62"/>
                <a:gd name="T40" fmla="*/ 1 w 42"/>
                <a:gd name="T41" fmla="*/ 1 h 62"/>
                <a:gd name="T42" fmla="*/ 1 w 42"/>
                <a:gd name="T43" fmla="*/ 2 h 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2"/>
                <a:gd name="T67" fmla="*/ 0 h 62"/>
                <a:gd name="T68" fmla="*/ 42 w 42"/>
                <a:gd name="T69" fmla="*/ 62 h 6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2" h="62">
                  <a:moveTo>
                    <a:pt x="24" y="60"/>
                  </a:moveTo>
                  <a:lnTo>
                    <a:pt x="14" y="62"/>
                  </a:lnTo>
                  <a:lnTo>
                    <a:pt x="8" y="54"/>
                  </a:lnTo>
                  <a:lnTo>
                    <a:pt x="4" y="46"/>
                  </a:lnTo>
                  <a:lnTo>
                    <a:pt x="0" y="34"/>
                  </a:lnTo>
                  <a:lnTo>
                    <a:pt x="0" y="20"/>
                  </a:lnTo>
                  <a:lnTo>
                    <a:pt x="8" y="12"/>
                  </a:lnTo>
                  <a:lnTo>
                    <a:pt x="14" y="18"/>
                  </a:lnTo>
                  <a:lnTo>
                    <a:pt x="22" y="12"/>
                  </a:lnTo>
                  <a:lnTo>
                    <a:pt x="26" y="6"/>
                  </a:lnTo>
                  <a:lnTo>
                    <a:pt x="34" y="0"/>
                  </a:lnTo>
                  <a:lnTo>
                    <a:pt x="38" y="4"/>
                  </a:lnTo>
                  <a:lnTo>
                    <a:pt x="36" y="12"/>
                  </a:lnTo>
                  <a:lnTo>
                    <a:pt x="32" y="16"/>
                  </a:lnTo>
                  <a:lnTo>
                    <a:pt x="34" y="22"/>
                  </a:lnTo>
                  <a:lnTo>
                    <a:pt x="42" y="26"/>
                  </a:lnTo>
                  <a:lnTo>
                    <a:pt x="42" y="32"/>
                  </a:lnTo>
                  <a:lnTo>
                    <a:pt x="32" y="34"/>
                  </a:lnTo>
                  <a:lnTo>
                    <a:pt x="24" y="38"/>
                  </a:lnTo>
                  <a:lnTo>
                    <a:pt x="22" y="44"/>
                  </a:lnTo>
                  <a:lnTo>
                    <a:pt x="20" y="52"/>
                  </a:lnTo>
                  <a:lnTo>
                    <a:pt x="24" y="6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6" name="Freeform 265"/>
            <p:cNvSpPr>
              <a:spLocks noChangeAspect="1"/>
            </p:cNvSpPr>
            <p:nvPr/>
          </p:nvSpPr>
          <p:spPr bwMode="auto">
            <a:xfrm>
              <a:off x="4004" y="1375"/>
              <a:ext cx="7" cy="9"/>
            </a:xfrm>
            <a:custGeom>
              <a:avLst/>
              <a:gdLst>
                <a:gd name="T0" fmla="*/ 1 w 12"/>
                <a:gd name="T1" fmla="*/ 0 h 14"/>
                <a:gd name="T2" fmla="*/ 1 w 12"/>
                <a:gd name="T3" fmla="*/ 0 h 14"/>
                <a:gd name="T4" fmla="*/ 1 w 12"/>
                <a:gd name="T5" fmla="*/ 1 h 14"/>
                <a:gd name="T6" fmla="*/ 1 w 12"/>
                <a:gd name="T7" fmla="*/ 1 h 14"/>
                <a:gd name="T8" fmla="*/ 1 w 12"/>
                <a:gd name="T9" fmla="*/ 1 h 14"/>
                <a:gd name="T10" fmla="*/ 0 w 12"/>
                <a:gd name="T11" fmla="*/ 1 h 14"/>
                <a:gd name="T12" fmla="*/ 1 w 12"/>
                <a:gd name="T13" fmla="*/ 0 h 14"/>
                <a:gd name="T14" fmla="*/ 0 60000 65536"/>
                <a:gd name="T15" fmla="*/ 0 60000 65536"/>
                <a:gd name="T16" fmla="*/ 0 60000 65536"/>
                <a:gd name="T17" fmla="*/ 0 60000 65536"/>
                <a:gd name="T18" fmla="*/ 0 60000 65536"/>
                <a:gd name="T19" fmla="*/ 0 60000 65536"/>
                <a:gd name="T20" fmla="*/ 0 60000 65536"/>
                <a:gd name="T21" fmla="*/ 0 w 12"/>
                <a:gd name="T22" fmla="*/ 0 h 14"/>
                <a:gd name="T23" fmla="*/ 12 w 12"/>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14">
                  <a:moveTo>
                    <a:pt x="2" y="0"/>
                  </a:moveTo>
                  <a:lnTo>
                    <a:pt x="12" y="0"/>
                  </a:lnTo>
                  <a:lnTo>
                    <a:pt x="12" y="8"/>
                  </a:lnTo>
                  <a:lnTo>
                    <a:pt x="12" y="14"/>
                  </a:lnTo>
                  <a:lnTo>
                    <a:pt x="4" y="14"/>
                  </a:lnTo>
                  <a:lnTo>
                    <a:pt x="0" y="8"/>
                  </a:lnTo>
                  <a:lnTo>
                    <a:pt x="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7" name="Freeform 266"/>
            <p:cNvSpPr>
              <a:spLocks noChangeAspect="1"/>
            </p:cNvSpPr>
            <p:nvPr/>
          </p:nvSpPr>
          <p:spPr bwMode="auto">
            <a:xfrm>
              <a:off x="4015" y="1369"/>
              <a:ext cx="15" cy="15"/>
            </a:xfrm>
            <a:custGeom>
              <a:avLst/>
              <a:gdLst>
                <a:gd name="T0" fmla="*/ 0 w 25"/>
                <a:gd name="T1" fmla="*/ 1 h 24"/>
                <a:gd name="T2" fmla="*/ 1 w 25"/>
                <a:gd name="T3" fmla="*/ 1 h 24"/>
                <a:gd name="T4" fmla="*/ 1 w 25"/>
                <a:gd name="T5" fmla="*/ 1 h 24"/>
                <a:gd name="T6" fmla="*/ 1 w 25"/>
                <a:gd name="T7" fmla="*/ 1 h 24"/>
                <a:gd name="T8" fmla="*/ 1 w 25"/>
                <a:gd name="T9" fmla="*/ 0 h 24"/>
                <a:gd name="T10" fmla="*/ 1 w 25"/>
                <a:gd name="T11" fmla="*/ 1 h 24"/>
                <a:gd name="T12" fmla="*/ 1 w 25"/>
                <a:gd name="T13" fmla="*/ 1 h 24"/>
                <a:gd name="T14" fmla="*/ 1 w 25"/>
                <a:gd name="T15" fmla="*/ 1 h 24"/>
                <a:gd name="T16" fmla="*/ 1 w 25"/>
                <a:gd name="T17" fmla="*/ 1 h 24"/>
                <a:gd name="T18" fmla="*/ 1 w 25"/>
                <a:gd name="T19" fmla="*/ 1 h 24"/>
                <a:gd name="T20" fmla="*/ 1 w 25"/>
                <a:gd name="T21" fmla="*/ 1 h 24"/>
                <a:gd name="T22" fmla="*/ 0 w 25"/>
                <a:gd name="T23" fmla="*/ 1 h 24"/>
                <a:gd name="T24" fmla="*/ 0 w 25"/>
                <a:gd name="T25" fmla="*/ 1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
                <a:gd name="T40" fmla="*/ 0 h 24"/>
                <a:gd name="T41" fmla="*/ 25 w 25"/>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 h="24">
                  <a:moveTo>
                    <a:pt x="0" y="6"/>
                  </a:moveTo>
                  <a:lnTo>
                    <a:pt x="7" y="6"/>
                  </a:lnTo>
                  <a:lnTo>
                    <a:pt x="15" y="8"/>
                  </a:lnTo>
                  <a:lnTo>
                    <a:pt x="15" y="2"/>
                  </a:lnTo>
                  <a:lnTo>
                    <a:pt x="23" y="0"/>
                  </a:lnTo>
                  <a:lnTo>
                    <a:pt x="25" y="4"/>
                  </a:lnTo>
                  <a:lnTo>
                    <a:pt x="21" y="10"/>
                  </a:lnTo>
                  <a:lnTo>
                    <a:pt x="15" y="12"/>
                  </a:lnTo>
                  <a:lnTo>
                    <a:pt x="15" y="18"/>
                  </a:lnTo>
                  <a:lnTo>
                    <a:pt x="15" y="24"/>
                  </a:lnTo>
                  <a:lnTo>
                    <a:pt x="3" y="20"/>
                  </a:lnTo>
                  <a:lnTo>
                    <a:pt x="0" y="14"/>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78" name="Freeform 267"/>
            <p:cNvSpPr>
              <a:spLocks noChangeAspect="1"/>
            </p:cNvSpPr>
            <p:nvPr/>
          </p:nvSpPr>
          <p:spPr bwMode="auto">
            <a:xfrm>
              <a:off x="3965" y="1385"/>
              <a:ext cx="89" cy="97"/>
            </a:xfrm>
            <a:custGeom>
              <a:avLst/>
              <a:gdLst>
                <a:gd name="T0" fmla="*/ 1 w 143"/>
                <a:gd name="T1" fmla="*/ 1 h 158"/>
                <a:gd name="T2" fmla="*/ 1 w 143"/>
                <a:gd name="T3" fmla="*/ 1 h 158"/>
                <a:gd name="T4" fmla="*/ 1 w 143"/>
                <a:gd name="T5" fmla="*/ 1 h 158"/>
                <a:gd name="T6" fmla="*/ 1 w 143"/>
                <a:gd name="T7" fmla="*/ 1 h 158"/>
                <a:gd name="T8" fmla="*/ 1 w 143"/>
                <a:gd name="T9" fmla="*/ 1 h 158"/>
                <a:gd name="T10" fmla="*/ 1 w 143"/>
                <a:gd name="T11" fmla="*/ 1 h 158"/>
                <a:gd name="T12" fmla="*/ 1 w 143"/>
                <a:gd name="T13" fmla="*/ 1 h 158"/>
                <a:gd name="T14" fmla="*/ 1 w 143"/>
                <a:gd name="T15" fmla="*/ 1 h 158"/>
                <a:gd name="T16" fmla="*/ 1 w 143"/>
                <a:gd name="T17" fmla="*/ 1 h 158"/>
                <a:gd name="T18" fmla="*/ 1 w 143"/>
                <a:gd name="T19" fmla="*/ 0 h 158"/>
                <a:gd name="T20" fmla="*/ 1 w 143"/>
                <a:gd name="T21" fmla="*/ 1 h 158"/>
                <a:gd name="T22" fmla="*/ 1 w 143"/>
                <a:gd name="T23" fmla="*/ 1 h 158"/>
                <a:gd name="T24" fmla="*/ 1 w 143"/>
                <a:gd name="T25" fmla="*/ 1 h 158"/>
                <a:gd name="T26" fmla="*/ 1 w 143"/>
                <a:gd name="T27" fmla="*/ 1 h 158"/>
                <a:gd name="T28" fmla="*/ 2 w 143"/>
                <a:gd name="T29" fmla="*/ 1 h 158"/>
                <a:gd name="T30" fmla="*/ 2 w 143"/>
                <a:gd name="T31" fmla="*/ 1 h 158"/>
                <a:gd name="T32" fmla="*/ 2 w 143"/>
                <a:gd name="T33" fmla="*/ 1 h 158"/>
                <a:gd name="T34" fmla="*/ 2 w 143"/>
                <a:gd name="T35" fmla="*/ 1 h 158"/>
                <a:gd name="T36" fmla="*/ 2 w 143"/>
                <a:gd name="T37" fmla="*/ 1 h 158"/>
                <a:gd name="T38" fmla="*/ 2 w 143"/>
                <a:gd name="T39" fmla="*/ 1 h 158"/>
                <a:gd name="T40" fmla="*/ 2 w 143"/>
                <a:gd name="T41" fmla="*/ 1 h 158"/>
                <a:gd name="T42" fmla="*/ 2 w 143"/>
                <a:gd name="T43" fmla="*/ 1 h 158"/>
                <a:gd name="T44" fmla="*/ 3 w 143"/>
                <a:gd name="T45" fmla="*/ 1 h 158"/>
                <a:gd name="T46" fmla="*/ 3 w 143"/>
                <a:gd name="T47" fmla="*/ 1 h 158"/>
                <a:gd name="T48" fmla="*/ 3 w 143"/>
                <a:gd name="T49" fmla="*/ 1 h 158"/>
                <a:gd name="T50" fmla="*/ 3 w 143"/>
                <a:gd name="T51" fmla="*/ 1 h 158"/>
                <a:gd name="T52" fmla="*/ 3 w 143"/>
                <a:gd name="T53" fmla="*/ 1 h 158"/>
                <a:gd name="T54" fmla="*/ 2 w 143"/>
                <a:gd name="T55" fmla="*/ 1 h 158"/>
                <a:gd name="T56" fmla="*/ 2 w 143"/>
                <a:gd name="T57" fmla="*/ 2 h 158"/>
                <a:gd name="T58" fmla="*/ 2 w 143"/>
                <a:gd name="T59" fmla="*/ 2 h 158"/>
                <a:gd name="T60" fmla="*/ 2 w 143"/>
                <a:gd name="T61" fmla="*/ 2 h 158"/>
                <a:gd name="T62" fmla="*/ 2 w 143"/>
                <a:gd name="T63" fmla="*/ 2 h 158"/>
                <a:gd name="T64" fmla="*/ 2 w 143"/>
                <a:gd name="T65" fmla="*/ 2 h 158"/>
                <a:gd name="T66" fmla="*/ 2 w 143"/>
                <a:gd name="T67" fmla="*/ 2 h 158"/>
                <a:gd name="T68" fmla="*/ 2 w 143"/>
                <a:gd name="T69" fmla="*/ 2 h 158"/>
                <a:gd name="T70" fmla="*/ 2 w 143"/>
                <a:gd name="T71" fmla="*/ 2 h 158"/>
                <a:gd name="T72" fmla="*/ 2 w 143"/>
                <a:gd name="T73" fmla="*/ 2 h 158"/>
                <a:gd name="T74" fmla="*/ 2 w 143"/>
                <a:gd name="T75" fmla="*/ 3 h 158"/>
                <a:gd name="T76" fmla="*/ 2 w 143"/>
                <a:gd name="T77" fmla="*/ 3 h 158"/>
                <a:gd name="T78" fmla="*/ 2 w 143"/>
                <a:gd name="T79" fmla="*/ 4 h 158"/>
                <a:gd name="T80" fmla="*/ 1 w 143"/>
                <a:gd name="T81" fmla="*/ 4 h 158"/>
                <a:gd name="T82" fmla="*/ 1 w 143"/>
                <a:gd name="T83" fmla="*/ 4 h 158"/>
                <a:gd name="T84" fmla="*/ 1 w 143"/>
                <a:gd name="T85" fmla="*/ 3 h 158"/>
                <a:gd name="T86" fmla="*/ 1 w 143"/>
                <a:gd name="T87" fmla="*/ 3 h 158"/>
                <a:gd name="T88" fmla="*/ 1 w 143"/>
                <a:gd name="T89" fmla="*/ 3 h 158"/>
                <a:gd name="T90" fmla="*/ 1 w 143"/>
                <a:gd name="T91" fmla="*/ 3 h 158"/>
                <a:gd name="T92" fmla="*/ 1 w 143"/>
                <a:gd name="T93" fmla="*/ 3 h 158"/>
                <a:gd name="T94" fmla="*/ 1 w 143"/>
                <a:gd name="T95" fmla="*/ 3 h 158"/>
                <a:gd name="T96" fmla="*/ 1 w 143"/>
                <a:gd name="T97" fmla="*/ 2 h 158"/>
                <a:gd name="T98" fmla="*/ 1 w 143"/>
                <a:gd name="T99" fmla="*/ 2 h 158"/>
                <a:gd name="T100" fmla="*/ 1 w 143"/>
                <a:gd name="T101" fmla="*/ 2 h 158"/>
                <a:gd name="T102" fmla="*/ 1 w 143"/>
                <a:gd name="T103" fmla="*/ 2 h 158"/>
                <a:gd name="T104" fmla="*/ 1 w 143"/>
                <a:gd name="T105" fmla="*/ 2 h 158"/>
                <a:gd name="T106" fmla="*/ 1 w 143"/>
                <a:gd name="T107" fmla="*/ 2 h 158"/>
                <a:gd name="T108" fmla="*/ 1 w 143"/>
                <a:gd name="T109" fmla="*/ 2 h 158"/>
                <a:gd name="T110" fmla="*/ 1 w 143"/>
                <a:gd name="T111" fmla="*/ 2 h 158"/>
                <a:gd name="T112" fmla="*/ 0 w 143"/>
                <a:gd name="T113" fmla="*/ 1 h 158"/>
                <a:gd name="T114" fmla="*/ 0 w 143"/>
                <a:gd name="T115" fmla="*/ 1 h 158"/>
                <a:gd name="T116" fmla="*/ 1 w 143"/>
                <a:gd name="T117" fmla="*/ 1 h 158"/>
                <a:gd name="T118" fmla="*/ 1 w 143"/>
                <a:gd name="T119" fmla="*/ 1 h 158"/>
                <a:gd name="T120" fmla="*/ 1 w 143"/>
                <a:gd name="T121" fmla="*/ 1 h 158"/>
                <a:gd name="T122" fmla="*/ 1 w 143"/>
                <a:gd name="T123" fmla="*/ 1 h 1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3"/>
                <a:gd name="T187" fmla="*/ 0 h 158"/>
                <a:gd name="T188" fmla="*/ 143 w 143"/>
                <a:gd name="T189" fmla="*/ 158 h 15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3" h="158">
                  <a:moveTo>
                    <a:pt x="10" y="30"/>
                  </a:moveTo>
                  <a:lnTo>
                    <a:pt x="18" y="28"/>
                  </a:lnTo>
                  <a:lnTo>
                    <a:pt x="26" y="28"/>
                  </a:lnTo>
                  <a:lnTo>
                    <a:pt x="36" y="32"/>
                  </a:lnTo>
                  <a:lnTo>
                    <a:pt x="40" y="26"/>
                  </a:lnTo>
                  <a:lnTo>
                    <a:pt x="48" y="22"/>
                  </a:lnTo>
                  <a:lnTo>
                    <a:pt x="46" y="16"/>
                  </a:lnTo>
                  <a:lnTo>
                    <a:pt x="44" y="8"/>
                  </a:lnTo>
                  <a:lnTo>
                    <a:pt x="46" y="2"/>
                  </a:lnTo>
                  <a:lnTo>
                    <a:pt x="56" y="0"/>
                  </a:lnTo>
                  <a:lnTo>
                    <a:pt x="62" y="6"/>
                  </a:lnTo>
                  <a:lnTo>
                    <a:pt x="64" y="12"/>
                  </a:lnTo>
                  <a:lnTo>
                    <a:pt x="74" y="16"/>
                  </a:lnTo>
                  <a:lnTo>
                    <a:pt x="80" y="20"/>
                  </a:lnTo>
                  <a:lnTo>
                    <a:pt x="89" y="22"/>
                  </a:lnTo>
                  <a:lnTo>
                    <a:pt x="95" y="16"/>
                  </a:lnTo>
                  <a:lnTo>
                    <a:pt x="109" y="12"/>
                  </a:lnTo>
                  <a:lnTo>
                    <a:pt x="117" y="10"/>
                  </a:lnTo>
                  <a:lnTo>
                    <a:pt x="119" y="16"/>
                  </a:lnTo>
                  <a:lnTo>
                    <a:pt x="131" y="24"/>
                  </a:lnTo>
                  <a:lnTo>
                    <a:pt x="135" y="34"/>
                  </a:lnTo>
                  <a:lnTo>
                    <a:pt x="131" y="46"/>
                  </a:lnTo>
                  <a:lnTo>
                    <a:pt x="139" y="50"/>
                  </a:lnTo>
                  <a:lnTo>
                    <a:pt x="137" y="60"/>
                  </a:lnTo>
                  <a:lnTo>
                    <a:pt x="139" y="74"/>
                  </a:lnTo>
                  <a:lnTo>
                    <a:pt x="143" y="82"/>
                  </a:lnTo>
                  <a:lnTo>
                    <a:pt x="137" y="84"/>
                  </a:lnTo>
                  <a:lnTo>
                    <a:pt x="129" y="86"/>
                  </a:lnTo>
                  <a:lnTo>
                    <a:pt x="119" y="90"/>
                  </a:lnTo>
                  <a:lnTo>
                    <a:pt x="107" y="94"/>
                  </a:lnTo>
                  <a:lnTo>
                    <a:pt x="95" y="100"/>
                  </a:lnTo>
                  <a:lnTo>
                    <a:pt x="103" y="110"/>
                  </a:lnTo>
                  <a:lnTo>
                    <a:pt x="111" y="120"/>
                  </a:lnTo>
                  <a:lnTo>
                    <a:pt x="123" y="128"/>
                  </a:lnTo>
                  <a:lnTo>
                    <a:pt x="123" y="134"/>
                  </a:lnTo>
                  <a:lnTo>
                    <a:pt x="115" y="138"/>
                  </a:lnTo>
                  <a:lnTo>
                    <a:pt x="107" y="142"/>
                  </a:lnTo>
                  <a:lnTo>
                    <a:pt x="107" y="150"/>
                  </a:lnTo>
                  <a:lnTo>
                    <a:pt x="95" y="150"/>
                  </a:lnTo>
                  <a:lnTo>
                    <a:pt x="85" y="156"/>
                  </a:lnTo>
                  <a:lnTo>
                    <a:pt x="56" y="158"/>
                  </a:lnTo>
                  <a:lnTo>
                    <a:pt x="58" y="154"/>
                  </a:lnTo>
                  <a:lnTo>
                    <a:pt x="56" y="152"/>
                  </a:lnTo>
                  <a:lnTo>
                    <a:pt x="48" y="150"/>
                  </a:lnTo>
                  <a:lnTo>
                    <a:pt x="38" y="152"/>
                  </a:lnTo>
                  <a:lnTo>
                    <a:pt x="28" y="152"/>
                  </a:lnTo>
                  <a:lnTo>
                    <a:pt x="22" y="152"/>
                  </a:lnTo>
                  <a:lnTo>
                    <a:pt x="22" y="146"/>
                  </a:lnTo>
                  <a:lnTo>
                    <a:pt x="32" y="126"/>
                  </a:lnTo>
                  <a:lnTo>
                    <a:pt x="30" y="122"/>
                  </a:lnTo>
                  <a:lnTo>
                    <a:pt x="12" y="122"/>
                  </a:lnTo>
                  <a:lnTo>
                    <a:pt x="8" y="118"/>
                  </a:lnTo>
                  <a:lnTo>
                    <a:pt x="2" y="114"/>
                  </a:lnTo>
                  <a:lnTo>
                    <a:pt x="4" y="106"/>
                  </a:lnTo>
                  <a:lnTo>
                    <a:pt x="2" y="102"/>
                  </a:lnTo>
                  <a:lnTo>
                    <a:pt x="4" y="96"/>
                  </a:lnTo>
                  <a:lnTo>
                    <a:pt x="0" y="86"/>
                  </a:lnTo>
                  <a:lnTo>
                    <a:pt x="0" y="68"/>
                  </a:lnTo>
                  <a:lnTo>
                    <a:pt x="12" y="60"/>
                  </a:lnTo>
                  <a:lnTo>
                    <a:pt x="12" y="50"/>
                  </a:lnTo>
                  <a:lnTo>
                    <a:pt x="16" y="44"/>
                  </a:lnTo>
                  <a:lnTo>
                    <a:pt x="10" y="3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79" name="Freeform 268"/>
            <p:cNvSpPr>
              <a:spLocks noChangeAspect="1"/>
            </p:cNvSpPr>
            <p:nvPr/>
          </p:nvSpPr>
          <p:spPr bwMode="auto">
            <a:xfrm>
              <a:off x="4024" y="1436"/>
              <a:ext cx="68" cy="30"/>
            </a:xfrm>
            <a:custGeom>
              <a:avLst/>
              <a:gdLst>
                <a:gd name="T0" fmla="*/ 1 w 110"/>
                <a:gd name="T1" fmla="*/ 0 h 50"/>
                <a:gd name="T2" fmla="*/ 1 w 110"/>
                <a:gd name="T3" fmla="*/ 1 h 50"/>
                <a:gd name="T4" fmla="*/ 1 w 110"/>
                <a:gd name="T5" fmla="*/ 1 h 50"/>
                <a:gd name="T6" fmla="*/ 1 w 110"/>
                <a:gd name="T7" fmla="*/ 1 h 50"/>
                <a:gd name="T8" fmla="*/ 1 w 110"/>
                <a:gd name="T9" fmla="*/ 1 h 50"/>
                <a:gd name="T10" fmla="*/ 1 w 110"/>
                <a:gd name="T11" fmla="*/ 1 h 50"/>
                <a:gd name="T12" fmla="*/ 1 w 110"/>
                <a:gd name="T13" fmla="*/ 1 h 50"/>
                <a:gd name="T14" fmla="*/ 2 w 110"/>
                <a:gd name="T15" fmla="*/ 1 h 50"/>
                <a:gd name="T16" fmla="*/ 2 w 110"/>
                <a:gd name="T17" fmla="*/ 1 h 50"/>
                <a:gd name="T18" fmla="*/ 2 w 110"/>
                <a:gd name="T19" fmla="*/ 1 h 50"/>
                <a:gd name="T20" fmla="*/ 2 w 110"/>
                <a:gd name="T21" fmla="*/ 1 h 50"/>
                <a:gd name="T22" fmla="*/ 2 w 110"/>
                <a:gd name="T23" fmla="*/ 1 h 50"/>
                <a:gd name="T24" fmla="*/ 1 w 110"/>
                <a:gd name="T25" fmla="*/ 1 h 50"/>
                <a:gd name="T26" fmla="*/ 1 w 110"/>
                <a:gd name="T27" fmla="*/ 1 h 50"/>
                <a:gd name="T28" fmla="*/ 1 w 110"/>
                <a:gd name="T29" fmla="*/ 1 h 50"/>
                <a:gd name="T30" fmla="*/ 1 w 110"/>
                <a:gd name="T31" fmla="*/ 1 h 50"/>
                <a:gd name="T32" fmla="*/ 1 w 110"/>
                <a:gd name="T33" fmla="*/ 1 h 50"/>
                <a:gd name="T34" fmla="*/ 1 w 110"/>
                <a:gd name="T35" fmla="*/ 1 h 50"/>
                <a:gd name="T36" fmla="*/ 1 w 110"/>
                <a:gd name="T37" fmla="*/ 1 h 50"/>
                <a:gd name="T38" fmla="*/ 1 w 110"/>
                <a:gd name="T39" fmla="*/ 1 h 50"/>
                <a:gd name="T40" fmla="*/ 0 w 110"/>
                <a:gd name="T41" fmla="*/ 1 h 50"/>
                <a:gd name="T42" fmla="*/ 1 w 110"/>
                <a:gd name="T43" fmla="*/ 1 h 50"/>
                <a:gd name="T44" fmla="*/ 1 w 110"/>
                <a:gd name="T45" fmla="*/ 1 h 50"/>
                <a:gd name="T46" fmla="*/ 1 w 110"/>
                <a:gd name="T47" fmla="*/ 1 h 50"/>
                <a:gd name="T48" fmla="*/ 1 w 110"/>
                <a:gd name="T49" fmla="*/ 1 h 50"/>
                <a:gd name="T50" fmla="*/ 1 w 11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0"/>
                <a:gd name="T79" fmla="*/ 0 h 50"/>
                <a:gd name="T80" fmla="*/ 110 w 11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0" h="50">
                  <a:moveTo>
                    <a:pt x="48" y="0"/>
                  </a:moveTo>
                  <a:lnTo>
                    <a:pt x="56" y="4"/>
                  </a:lnTo>
                  <a:lnTo>
                    <a:pt x="68" y="8"/>
                  </a:lnTo>
                  <a:lnTo>
                    <a:pt x="70" y="16"/>
                  </a:lnTo>
                  <a:lnTo>
                    <a:pt x="78" y="18"/>
                  </a:lnTo>
                  <a:lnTo>
                    <a:pt x="80" y="14"/>
                  </a:lnTo>
                  <a:lnTo>
                    <a:pt x="88" y="16"/>
                  </a:lnTo>
                  <a:lnTo>
                    <a:pt x="94" y="20"/>
                  </a:lnTo>
                  <a:lnTo>
                    <a:pt x="102" y="24"/>
                  </a:lnTo>
                  <a:lnTo>
                    <a:pt x="110" y="30"/>
                  </a:lnTo>
                  <a:lnTo>
                    <a:pt x="100" y="36"/>
                  </a:lnTo>
                  <a:lnTo>
                    <a:pt x="92" y="44"/>
                  </a:lnTo>
                  <a:lnTo>
                    <a:pt x="82" y="46"/>
                  </a:lnTo>
                  <a:lnTo>
                    <a:pt x="76" y="50"/>
                  </a:lnTo>
                  <a:lnTo>
                    <a:pt x="66" y="50"/>
                  </a:lnTo>
                  <a:lnTo>
                    <a:pt x="46" y="42"/>
                  </a:lnTo>
                  <a:lnTo>
                    <a:pt x="44" y="48"/>
                  </a:lnTo>
                  <a:lnTo>
                    <a:pt x="28" y="46"/>
                  </a:lnTo>
                  <a:lnTo>
                    <a:pt x="20" y="40"/>
                  </a:lnTo>
                  <a:lnTo>
                    <a:pt x="14" y="34"/>
                  </a:lnTo>
                  <a:lnTo>
                    <a:pt x="0" y="18"/>
                  </a:lnTo>
                  <a:lnTo>
                    <a:pt x="12" y="12"/>
                  </a:lnTo>
                  <a:lnTo>
                    <a:pt x="24" y="8"/>
                  </a:lnTo>
                  <a:lnTo>
                    <a:pt x="34" y="4"/>
                  </a:lnTo>
                  <a:lnTo>
                    <a:pt x="42" y="2"/>
                  </a:lnTo>
                  <a:lnTo>
                    <a:pt x="48"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80" name="Freeform 269"/>
            <p:cNvSpPr>
              <a:spLocks noChangeAspect="1"/>
            </p:cNvSpPr>
            <p:nvPr/>
          </p:nvSpPr>
          <p:spPr bwMode="auto">
            <a:xfrm>
              <a:off x="4070" y="1454"/>
              <a:ext cx="56" cy="24"/>
            </a:xfrm>
            <a:custGeom>
              <a:avLst/>
              <a:gdLst>
                <a:gd name="T0" fmla="*/ 1 w 90"/>
                <a:gd name="T1" fmla="*/ 1 h 38"/>
                <a:gd name="T2" fmla="*/ 1 w 90"/>
                <a:gd name="T3" fmla="*/ 1 h 38"/>
                <a:gd name="T4" fmla="*/ 1 w 90"/>
                <a:gd name="T5" fmla="*/ 1 h 38"/>
                <a:gd name="T6" fmla="*/ 1 w 90"/>
                <a:gd name="T7" fmla="*/ 1 h 38"/>
                <a:gd name="T8" fmla="*/ 1 w 90"/>
                <a:gd name="T9" fmla="*/ 1 h 38"/>
                <a:gd name="T10" fmla="*/ 2 w 90"/>
                <a:gd name="T11" fmla="*/ 1 h 38"/>
                <a:gd name="T12" fmla="*/ 2 w 90"/>
                <a:gd name="T13" fmla="*/ 1 h 38"/>
                <a:gd name="T14" fmla="*/ 2 w 90"/>
                <a:gd name="T15" fmla="*/ 1 h 38"/>
                <a:gd name="T16" fmla="*/ 1 w 90"/>
                <a:gd name="T17" fmla="*/ 1 h 38"/>
                <a:gd name="T18" fmla="*/ 1 w 90"/>
                <a:gd name="T19" fmla="*/ 1 h 38"/>
                <a:gd name="T20" fmla="*/ 1 w 90"/>
                <a:gd name="T21" fmla="*/ 1 h 38"/>
                <a:gd name="T22" fmla="*/ 1 w 90"/>
                <a:gd name="T23" fmla="*/ 1 h 38"/>
                <a:gd name="T24" fmla="*/ 1 w 90"/>
                <a:gd name="T25" fmla="*/ 1 h 38"/>
                <a:gd name="T26" fmla="*/ 1 w 90"/>
                <a:gd name="T27" fmla="*/ 1 h 38"/>
                <a:gd name="T28" fmla="*/ 1 w 90"/>
                <a:gd name="T29" fmla="*/ 1 h 38"/>
                <a:gd name="T30" fmla="*/ 1 w 90"/>
                <a:gd name="T31" fmla="*/ 1 h 38"/>
                <a:gd name="T32" fmla="*/ 1 w 90"/>
                <a:gd name="T33" fmla="*/ 1 h 38"/>
                <a:gd name="T34" fmla="*/ 1 w 90"/>
                <a:gd name="T35" fmla="*/ 1 h 38"/>
                <a:gd name="T36" fmla="*/ 1 w 90"/>
                <a:gd name="T37" fmla="*/ 1 h 38"/>
                <a:gd name="T38" fmla="*/ 1 w 90"/>
                <a:gd name="T39" fmla="*/ 1 h 38"/>
                <a:gd name="T40" fmla="*/ 1 w 90"/>
                <a:gd name="T41" fmla="*/ 1 h 38"/>
                <a:gd name="T42" fmla="*/ 0 w 90"/>
                <a:gd name="T43" fmla="*/ 1 h 38"/>
                <a:gd name="T44" fmla="*/ 1 w 90"/>
                <a:gd name="T45" fmla="*/ 1 h 38"/>
                <a:gd name="T46" fmla="*/ 1 w 90"/>
                <a:gd name="T47" fmla="*/ 1 h 38"/>
                <a:gd name="T48" fmla="*/ 1 w 90"/>
                <a:gd name="T49" fmla="*/ 1 h 38"/>
                <a:gd name="T50" fmla="*/ 1 w 90"/>
                <a:gd name="T51" fmla="*/ 0 h 38"/>
                <a:gd name="T52" fmla="*/ 1 w 90"/>
                <a:gd name="T53" fmla="*/ 1 h 3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90"/>
                <a:gd name="T82" fmla="*/ 0 h 38"/>
                <a:gd name="T83" fmla="*/ 90 w 90"/>
                <a:gd name="T84" fmla="*/ 38 h 3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90" h="38">
                  <a:moveTo>
                    <a:pt x="44" y="2"/>
                  </a:moveTo>
                  <a:lnTo>
                    <a:pt x="48" y="10"/>
                  </a:lnTo>
                  <a:lnTo>
                    <a:pt x="58" y="8"/>
                  </a:lnTo>
                  <a:lnTo>
                    <a:pt x="68" y="4"/>
                  </a:lnTo>
                  <a:lnTo>
                    <a:pt x="76" y="4"/>
                  </a:lnTo>
                  <a:lnTo>
                    <a:pt x="86" y="8"/>
                  </a:lnTo>
                  <a:lnTo>
                    <a:pt x="90" y="12"/>
                  </a:lnTo>
                  <a:lnTo>
                    <a:pt x="86" y="20"/>
                  </a:lnTo>
                  <a:lnTo>
                    <a:pt x="82" y="26"/>
                  </a:lnTo>
                  <a:lnTo>
                    <a:pt x="72" y="24"/>
                  </a:lnTo>
                  <a:lnTo>
                    <a:pt x="62" y="22"/>
                  </a:lnTo>
                  <a:lnTo>
                    <a:pt x="56" y="26"/>
                  </a:lnTo>
                  <a:lnTo>
                    <a:pt x="54" y="28"/>
                  </a:lnTo>
                  <a:lnTo>
                    <a:pt x="44" y="28"/>
                  </a:lnTo>
                  <a:lnTo>
                    <a:pt x="38" y="32"/>
                  </a:lnTo>
                  <a:lnTo>
                    <a:pt x="30" y="32"/>
                  </a:lnTo>
                  <a:lnTo>
                    <a:pt x="26" y="38"/>
                  </a:lnTo>
                  <a:lnTo>
                    <a:pt x="18" y="38"/>
                  </a:lnTo>
                  <a:lnTo>
                    <a:pt x="10" y="36"/>
                  </a:lnTo>
                  <a:lnTo>
                    <a:pt x="4" y="32"/>
                  </a:lnTo>
                  <a:lnTo>
                    <a:pt x="2" y="24"/>
                  </a:lnTo>
                  <a:lnTo>
                    <a:pt x="0" y="20"/>
                  </a:lnTo>
                  <a:lnTo>
                    <a:pt x="6" y="16"/>
                  </a:lnTo>
                  <a:lnTo>
                    <a:pt x="16" y="14"/>
                  </a:lnTo>
                  <a:lnTo>
                    <a:pt x="24" y="6"/>
                  </a:lnTo>
                  <a:lnTo>
                    <a:pt x="34" y="0"/>
                  </a:lnTo>
                  <a:lnTo>
                    <a:pt x="44"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81" name="Freeform 270"/>
            <p:cNvSpPr>
              <a:spLocks noChangeAspect="1"/>
            </p:cNvSpPr>
            <p:nvPr/>
          </p:nvSpPr>
          <p:spPr bwMode="auto">
            <a:xfrm>
              <a:off x="3999" y="1462"/>
              <a:ext cx="77" cy="31"/>
            </a:xfrm>
            <a:custGeom>
              <a:avLst/>
              <a:gdLst>
                <a:gd name="T0" fmla="*/ 1 w 127"/>
                <a:gd name="T1" fmla="*/ 1 h 52"/>
                <a:gd name="T2" fmla="*/ 1 w 127"/>
                <a:gd name="T3" fmla="*/ 1 h 52"/>
                <a:gd name="T4" fmla="*/ 1 w 127"/>
                <a:gd name="T5" fmla="*/ 1 h 52"/>
                <a:gd name="T6" fmla="*/ 0 w 127"/>
                <a:gd name="T7" fmla="*/ 1 h 52"/>
                <a:gd name="T8" fmla="*/ 1 w 127"/>
                <a:gd name="T9" fmla="*/ 1 h 52"/>
                <a:gd name="T10" fmla="*/ 1 w 127"/>
                <a:gd name="T11" fmla="*/ 1 h 52"/>
                <a:gd name="T12" fmla="*/ 1 w 127"/>
                <a:gd name="T13" fmla="*/ 1 h 52"/>
                <a:gd name="T14" fmla="*/ 1 w 127"/>
                <a:gd name="T15" fmla="*/ 1 h 52"/>
                <a:gd name="T16" fmla="*/ 1 w 127"/>
                <a:gd name="T17" fmla="*/ 1 h 52"/>
                <a:gd name="T18" fmla="*/ 1 w 127"/>
                <a:gd name="T19" fmla="*/ 1 h 52"/>
                <a:gd name="T20" fmla="*/ 1 w 127"/>
                <a:gd name="T21" fmla="*/ 1 h 52"/>
                <a:gd name="T22" fmla="*/ 1 w 127"/>
                <a:gd name="T23" fmla="*/ 1 h 52"/>
                <a:gd name="T24" fmla="*/ 1 w 127"/>
                <a:gd name="T25" fmla="*/ 1 h 52"/>
                <a:gd name="T26" fmla="*/ 1 w 127"/>
                <a:gd name="T27" fmla="*/ 0 h 52"/>
                <a:gd name="T28" fmla="*/ 2 w 127"/>
                <a:gd name="T29" fmla="*/ 1 h 52"/>
                <a:gd name="T30" fmla="*/ 2 w 127"/>
                <a:gd name="T31" fmla="*/ 1 h 52"/>
                <a:gd name="T32" fmla="*/ 2 w 127"/>
                <a:gd name="T33" fmla="*/ 1 h 52"/>
                <a:gd name="T34" fmla="*/ 2 w 127"/>
                <a:gd name="T35" fmla="*/ 1 h 52"/>
                <a:gd name="T36" fmla="*/ 2 w 127"/>
                <a:gd name="T37" fmla="*/ 1 h 52"/>
                <a:gd name="T38" fmla="*/ 2 w 127"/>
                <a:gd name="T39" fmla="*/ 1 h 52"/>
                <a:gd name="T40" fmla="*/ 2 w 127"/>
                <a:gd name="T41" fmla="*/ 1 h 52"/>
                <a:gd name="T42" fmla="*/ 2 w 127"/>
                <a:gd name="T43" fmla="*/ 1 h 52"/>
                <a:gd name="T44" fmla="*/ 2 w 127"/>
                <a:gd name="T45" fmla="*/ 1 h 52"/>
                <a:gd name="T46" fmla="*/ 1 w 127"/>
                <a:gd name="T47" fmla="*/ 1 h 52"/>
                <a:gd name="T48" fmla="*/ 1 w 127"/>
                <a:gd name="T49" fmla="*/ 1 h 52"/>
                <a:gd name="T50" fmla="*/ 1 w 127"/>
                <a:gd name="T51" fmla="*/ 1 h 52"/>
                <a:gd name="T52" fmla="*/ 1 w 127"/>
                <a:gd name="T53" fmla="*/ 1 h 52"/>
                <a:gd name="T54" fmla="*/ 1 w 127"/>
                <a:gd name="T55" fmla="*/ 1 h 52"/>
                <a:gd name="T56" fmla="*/ 1 w 127"/>
                <a:gd name="T57" fmla="*/ 1 h 52"/>
                <a:gd name="T58" fmla="*/ 1 w 127"/>
                <a:gd name="T59" fmla="*/ 1 h 52"/>
                <a:gd name="T60" fmla="*/ 1 w 127"/>
                <a:gd name="T61" fmla="*/ 1 h 52"/>
                <a:gd name="T62" fmla="*/ 1 w 127"/>
                <a:gd name="T63" fmla="*/ 1 h 5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7"/>
                <a:gd name="T97" fmla="*/ 0 h 52"/>
                <a:gd name="T98" fmla="*/ 127 w 127"/>
                <a:gd name="T99" fmla="*/ 52 h 5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7" h="52">
                  <a:moveTo>
                    <a:pt x="14" y="46"/>
                  </a:moveTo>
                  <a:lnTo>
                    <a:pt x="12" y="42"/>
                  </a:lnTo>
                  <a:lnTo>
                    <a:pt x="8" y="42"/>
                  </a:lnTo>
                  <a:lnTo>
                    <a:pt x="0" y="40"/>
                  </a:lnTo>
                  <a:lnTo>
                    <a:pt x="2" y="34"/>
                  </a:lnTo>
                  <a:lnTo>
                    <a:pt x="18" y="34"/>
                  </a:lnTo>
                  <a:lnTo>
                    <a:pt x="31" y="32"/>
                  </a:lnTo>
                  <a:lnTo>
                    <a:pt x="41" y="26"/>
                  </a:lnTo>
                  <a:lnTo>
                    <a:pt x="53" y="26"/>
                  </a:lnTo>
                  <a:lnTo>
                    <a:pt x="53" y="18"/>
                  </a:lnTo>
                  <a:lnTo>
                    <a:pt x="69" y="10"/>
                  </a:lnTo>
                  <a:lnTo>
                    <a:pt x="69" y="4"/>
                  </a:lnTo>
                  <a:lnTo>
                    <a:pt x="85" y="6"/>
                  </a:lnTo>
                  <a:lnTo>
                    <a:pt x="87" y="0"/>
                  </a:lnTo>
                  <a:lnTo>
                    <a:pt x="107" y="8"/>
                  </a:lnTo>
                  <a:lnTo>
                    <a:pt x="117" y="8"/>
                  </a:lnTo>
                  <a:lnTo>
                    <a:pt x="119" y="12"/>
                  </a:lnTo>
                  <a:lnTo>
                    <a:pt x="121" y="20"/>
                  </a:lnTo>
                  <a:lnTo>
                    <a:pt x="127" y="24"/>
                  </a:lnTo>
                  <a:lnTo>
                    <a:pt x="117" y="28"/>
                  </a:lnTo>
                  <a:lnTo>
                    <a:pt x="111" y="34"/>
                  </a:lnTo>
                  <a:lnTo>
                    <a:pt x="109" y="40"/>
                  </a:lnTo>
                  <a:lnTo>
                    <a:pt x="103" y="44"/>
                  </a:lnTo>
                  <a:lnTo>
                    <a:pt x="89" y="50"/>
                  </a:lnTo>
                  <a:lnTo>
                    <a:pt x="77" y="52"/>
                  </a:lnTo>
                  <a:lnTo>
                    <a:pt x="67" y="48"/>
                  </a:lnTo>
                  <a:lnTo>
                    <a:pt x="51" y="50"/>
                  </a:lnTo>
                  <a:lnTo>
                    <a:pt x="41" y="46"/>
                  </a:lnTo>
                  <a:lnTo>
                    <a:pt x="41" y="40"/>
                  </a:lnTo>
                  <a:lnTo>
                    <a:pt x="26" y="40"/>
                  </a:lnTo>
                  <a:lnTo>
                    <a:pt x="24" y="46"/>
                  </a:lnTo>
                  <a:lnTo>
                    <a:pt x="14" y="4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82" name="Freeform 271"/>
            <p:cNvSpPr>
              <a:spLocks noChangeAspect="1"/>
            </p:cNvSpPr>
            <p:nvPr/>
          </p:nvSpPr>
          <p:spPr bwMode="auto">
            <a:xfrm>
              <a:off x="4046" y="1388"/>
              <a:ext cx="94" cy="74"/>
            </a:xfrm>
            <a:custGeom>
              <a:avLst/>
              <a:gdLst>
                <a:gd name="T0" fmla="*/ 0 w 154"/>
                <a:gd name="T1" fmla="*/ 1 h 120"/>
                <a:gd name="T2" fmla="*/ 1 w 154"/>
                <a:gd name="T3" fmla="*/ 1 h 120"/>
                <a:gd name="T4" fmla="*/ 1 w 154"/>
                <a:gd name="T5" fmla="*/ 1 h 120"/>
                <a:gd name="T6" fmla="*/ 1 w 154"/>
                <a:gd name="T7" fmla="*/ 0 h 120"/>
                <a:gd name="T8" fmla="*/ 1 w 154"/>
                <a:gd name="T9" fmla="*/ 0 h 120"/>
                <a:gd name="T10" fmla="*/ 1 w 154"/>
                <a:gd name="T11" fmla="*/ 1 h 120"/>
                <a:gd name="T12" fmla="*/ 1 w 154"/>
                <a:gd name="T13" fmla="*/ 1 h 120"/>
                <a:gd name="T14" fmla="*/ 2 w 154"/>
                <a:gd name="T15" fmla="*/ 1 h 120"/>
                <a:gd name="T16" fmla="*/ 2 w 154"/>
                <a:gd name="T17" fmla="*/ 1 h 120"/>
                <a:gd name="T18" fmla="*/ 2 w 154"/>
                <a:gd name="T19" fmla="*/ 1 h 120"/>
                <a:gd name="T20" fmla="*/ 2 w 154"/>
                <a:gd name="T21" fmla="*/ 1 h 120"/>
                <a:gd name="T22" fmla="*/ 3 w 154"/>
                <a:gd name="T23" fmla="*/ 1 h 120"/>
                <a:gd name="T24" fmla="*/ 3 w 154"/>
                <a:gd name="T25" fmla="*/ 1 h 120"/>
                <a:gd name="T26" fmla="*/ 3 w 154"/>
                <a:gd name="T27" fmla="*/ 1 h 120"/>
                <a:gd name="T28" fmla="*/ 2 w 154"/>
                <a:gd name="T29" fmla="*/ 1 h 120"/>
                <a:gd name="T30" fmla="*/ 2 w 154"/>
                <a:gd name="T31" fmla="*/ 1 h 120"/>
                <a:gd name="T32" fmla="*/ 3 w 154"/>
                <a:gd name="T33" fmla="*/ 1 h 120"/>
                <a:gd name="T34" fmla="*/ 3 w 154"/>
                <a:gd name="T35" fmla="*/ 1 h 120"/>
                <a:gd name="T36" fmla="*/ 3 w 154"/>
                <a:gd name="T37" fmla="*/ 1 h 120"/>
                <a:gd name="T38" fmla="*/ 3 w 154"/>
                <a:gd name="T39" fmla="*/ 1 h 120"/>
                <a:gd name="T40" fmla="*/ 3 w 154"/>
                <a:gd name="T41" fmla="*/ 1 h 120"/>
                <a:gd name="T42" fmla="*/ 2 w 154"/>
                <a:gd name="T43" fmla="*/ 2 h 120"/>
                <a:gd name="T44" fmla="*/ 2 w 154"/>
                <a:gd name="T45" fmla="*/ 2 h 120"/>
                <a:gd name="T46" fmla="*/ 2 w 154"/>
                <a:gd name="T47" fmla="*/ 2 h 120"/>
                <a:gd name="T48" fmla="*/ 2 w 154"/>
                <a:gd name="T49" fmla="*/ 2 h 120"/>
                <a:gd name="T50" fmla="*/ 2 w 154"/>
                <a:gd name="T51" fmla="*/ 2 h 120"/>
                <a:gd name="T52" fmla="*/ 2 w 154"/>
                <a:gd name="T53" fmla="*/ 2 h 120"/>
                <a:gd name="T54" fmla="*/ 2 w 154"/>
                <a:gd name="T55" fmla="*/ 2 h 120"/>
                <a:gd name="T56" fmla="*/ 2 w 154"/>
                <a:gd name="T57" fmla="*/ 2 h 120"/>
                <a:gd name="T58" fmla="*/ 1 w 154"/>
                <a:gd name="T59" fmla="*/ 2 h 120"/>
                <a:gd name="T60" fmla="*/ 1 w 154"/>
                <a:gd name="T61" fmla="*/ 2 h 120"/>
                <a:gd name="T62" fmla="*/ 1 w 154"/>
                <a:gd name="T63" fmla="*/ 2 h 120"/>
                <a:gd name="T64" fmla="*/ 1 w 154"/>
                <a:gd name="T65" fmla="*/ 2 h 120"/>
                <a:gd name="T66" fmla="*/ 1 w 154"/>
                <a:gd name="T67" fmla="*/ 2 h 120"/>
                <a:gd name="T68" fmla="*/ 1 w 154"/>
                <a:gd name="T69" fmla="*/ 2 h 120"/>
                <a:gd name="T70" fmla="*/ 1 w 154"/>
                <a:gd name="T71" fmla="*/ 2 h 120"/>
                <a:gd name="T72" fmla="*/ 1 w 154"/>
                <a:gd name="T73" fmla="*/ 2 h 120"/>
                <a:gd name="T74" fmla="*/ 1 w 154"/>
                <a:gd name="T75" fmla="*/ 2 h 120"/>
                <a:gd name="T76" fmla="*/ 1 w 154"/>
                <a:gd name="T77" fmla="*/ 1 h 120"/>
                <a:gd name="T78" fmla="*/ 1 w 154"/>
                <a:gd name="T79" fmla="*/ 1 h 120"/>
                <a:gd name="T80" fmla="*/ 1 w 154"/>
                <a:gd name="T81" fmla="*/ 1 h 120"/>
                <a:gd name="T82" fmla="*/ 1 w 154"/>
                <a:gd name="T83" fmla="*/ 1 h 120"/>
                <a:gd name="T84" fmla="*/ 1 w 154"/>
                <a:gd name="T85" fmla="*/ 1 h 120"/>
                <a:gd name="T86" fmla="*/ 0 w 154"/>
                <a:gd name="T87" fmla="*/ 1 h 120"/>
                <a:gd name="T88" fmla="*/ 1 w 154"/>
                <a:gd name="T89" fmla="*/ 1 h 120"/>
                <a:gd name="T90" fmla="*/ 0 w 154"/>
                <a:gd name="T91" fmla="*/ 1 h 12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54"/>
                <a:gd name="T139" fmla="*/ 0 h 120"/>
                <a:gd name="T140" fmla="*/ 154 w 154"/>
                <a:gd name="T141" fmla="*/ 120 h 12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54" h="120">
                  <a:moveTo>
                    <a:pt x="0" y="20"/>
                  </a:moveTo>
                  <a:lnTo>
                    <a:pt x="16" y="16"/>
                  </a:lnTo>
                  <a:lnTo>
                    <a:pt x="32" y="10"/>
                  </a:lnTo>
                  <a:lnTo>
                    <a:pt x="48" y="0"/>
                  </a:lnTo>
                  <a:lnTo>
                    <a:pt x="66" y="0"/>
                  </a:lnTo>
                  <a:lnTo>
                    <a:pt x="70" y="8"/>
                  </a:lnTo>
                  <a:lnTo>
                    <a:pt x="88" y="8"/>
                  </a:lnTo>
                  <a:lnTo>
                    <a:pt x="108" y="8"/>
                  </a:lnTo>
                  <a:lnTo>
                    <a:pt x="134" y="6"/>
                  </a:lnTo>
                  <a:lnTo>
                    <a:pt x="140" y="12"/>
                  </a:lnTo>
                  <a:lnTo>
                    <a:pt x="144" y="16"/>
                  </a:lnTo>
                  <a:lnTo>
                    <a:pt x="148" y="28"/>
                  </a:lnTo>
                  <a:lnTo>
                    <a:pt x="152" y="32"/>
                  </a:lnTo>
                  <a:lnTo>
                    <a:pt x="152" y="46"/>
                  </a:lnTo>
                  <a:lnTo>
                    <a:pt x="144" y="46"/>
                  </a:lnTo>
                  <a:lnTo>
                    <a:pt x="142" y="52"/>
                  </a:lnTo>
                  <a:lnTo>
                    <a:pt x="148" y="56"/>
                  </a:lnTo>
                  <a:lnTo>
                    <a:pt x="148" y="70"/>
                  </a:lnTo>
                  <a:lnTo>
                    <a:pt x="150" y="76"/>
                  </a:lnTo>
                  <a:lnTo>
                    <a:pt x="152" y="84"/>
                  </a:lnTo>
                  <a:lnTo>
                    <a:pt x="154" y="88"/>
                  </a:lnTo>
                  <a:lnTo>
                    <a:pt x="144" y="94"/>
                  </a:lnTo>
                  <a:lnTo>
                    <a:pt x="136" y="102"/>
                  </a:lnTo>
                  <a:lnTo>
                    <a:pt x="132" y="110"/>
                  </a:lnTo>
                  <a:lnTo>
                    <a:pt x="130" y="120"/>
                  </a:lnTo>
                  <a:lnTo>
                    <a:pt x="126" y="116"/>
                  </a:lnTo>
                  <a:lnTo>
                    <a:pt x="116" y="112"/>
                  </a:lnTo>
                  <a:lnTo>
                    <a:pt x="108" y="112"/>
                  </a:lnTo>
                  <a:lnTo>
                    <a:pt x="98" y="116"/>
                  </a:lnTo>
                  <a:lnTo>
                    <a:pt x="88" y="118"/>
                  </a:lnTo>
                  <a:lnTo>
                    <a:pt x="84" y="110"/>
                  </a:lnTo>
                  <a:lnTo>
                    <a:pt x="74" y="108"/>
                  </a:lnTo>
                  <a:lnTo>
                    <a:pt x="66" y="102"/>
                  </a:lnTo>
                  <a:lnTo>
                    <a:pt x="58" y="98"/>
                  </a:lnTo>
                  <a:lnTo>
                    <a:pt x="52" y="94"/>
                  </a:lnTo>
                  <a:lnTo>
                    <a:pt x="44" y="92"/>
                  </a:lnTo>
                  <a:lnTo>
                    <a:pt x="42" y="96"/>
                  </a:lnTo>
                  <a:lnTo>
                    <a:pt x="34" y="94"/>
                  </a:lnTo>
                  <a:lnTo>
                    <a:pt x="32" y="86"/>
                  </a:lnTo>
                  <a:lnTo>
                    <a:pt x="24" y="84"/>
                  </a:lnTo>
                  <a:lnTo>
                    <a:pt x="12" y="78"/>
                  </a:lnTo>
                  <a:lnTo>
                    <a:pt x="8" y="70"/>
                  </a:lnTo>
                  <a:lnTo>
                    <a:pt x="8" y="46"/>
                  </a:lnTo>
                  <a:lnTo>
                    <a:pt x="0" y="42"/>
                  </a:lnTo>
                  <a:lnTo>
                    <a:pt x="4" y="30"/>
                  </a:lnTo>
                  <a:lnTo>
                    <a:pt x="0" y="2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83" name="Freeform 272"/>
            <p:cNvSpPr>
              <a:spLocks noChangeAspect="1"/>
            </p:cNvSpPr>
            <p:nvPr/>
          </p:nvSpPr>
          <p:spPr bwMode="auto">
            <a:xfrm>
              <a:off x="4065" y="1468"/>
              <a:ext cx="62" cy="34"/>
            </a:xfrm>
            <a:custGeom>
              <a:avLst/>
              <a:gdLst>
                <a:gd name="T0" fmla="*/ 0 w 100"/>
                <a:gd name="T1" fmla="*/ 1 h 56"/>
                <a:gd name="T2" fmla="*/ 1 w 100"/>
                <a:gd name="T3" fmla="*/ 1 h 56"/>
                <a:gd name="T4" fmla="*/ 1 w 100"/>
                <a:gd name="T5" fmla="*/ 1 h 56"/>
                <a:gd name="T6" fmla="*/ 1 w 100"/>
                <a:gd name="T7" fmla="*/ 1 h 56"/>
                <a:gd name="T8" fmla="*/ 1 w 100"/>
                <a:gd name="T9" fmla="*/ 1 h 56"/>
                <a:gd name="T10" fmla="*/ 1 w 100"/>
                <a:gd name="T11" fmla="*/ 1 h 56"/>
                <a:gd name="T12" fmla="*/ 1 w 100"/>
                <a:gd name="T13" fmla="*/ 1 h 56"/>
                <a:gd name="T14" fmla="*/ 1 w 100"/>
                <a:gd name="T15" fmla="*/ 1 h 56"/>
                <a:gd name="T16" fmla="*/ 1 w 100"/>
                <a:gd name="T17" fmla="*/ 1 h 56"/>
                <a:gd name="T18" fmla="*/ 1 w 100"/>
                <a:gd name="T19" fmla="*/ 1 h 56"/>
                <a:gd name="T20" fmla="*/ 1 w 100"/>
                <a:gd name="T21" fmla="*/ 0 h 56"/>
                <a:gd name="T22" fmla="*/ 2 w 100"/>
                <a:gd name="T23" fmla="*/ 1 h 56"/>
                <a:gd name="T24" fmla="*/ 2 w 100"/>
                <a:gd name="T25" fmla="*/ 1 h 56"/>
                <a:gd name="T26" fmla="*/ 2 w 100"/>
                <a:gd name="T27" fmla="*/ 1 h 56"/>
                <a:gd name="T28" fmla="*/ 2 w 100"/>
                <a:gd name="T29" fmla="*/ 1 h 56"/>
                <a:gd name="T30" fmla="*/ 1 w 100"/>
                <a:gd name="T31" fmla="*/ 1 h 56"/>
                <a:gd name="T32" fmla="*/ 1 w 100"/>
                <a:gd name="T33" fmla="*/ 1 h 56"/>
                <a:gd name="T34" fmla="*/ 1 w 100"/>
                <a:gd name="T35" fmla="*/ 1 h 56"/>
                <a:gd name="T36" fmla="*/ 1 w 100"/>
                <a:gd name="T37" fmla="*/ 1 h 56"/>
                <a:gd name="T38" fmla="*/ 1 w 100"/>
                <a:gd name="T39" fmla="*/ 1 h 56"/>
                <a:gd name="T40" fmla="*/ 1 w 100"/>
                <a:gd name="T41" fmla="*/ 1 h 56"/>
                <a:gd name="T42" fmla="*/ 1 w 100"/>
                <a:gd name="T43" fmla="*/ 1 h 56"/>
                <a:gd name="T44" fmla="*/ 0 w 100"/>
                <a:gd name="T45" fmla="*/ 1 h 5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0"/>
                <a:gd name="T70" fmla="*/ 0 h 56"/>
                <a:gd name="T71" fmla="*/ 100 w 100"/>
                <a:gd name="T72" fmla="*/ 56 h 5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0" h="56">
                  <a:moveTo>
                    <a:pt x="0" y="30"/>
                  </a:moveTo>
                  <a:lnTo>
                    <a:pt x="2" y="24"/>
                  </a:lnTo>
                  <a:lnTo>
                    <a:pt x="8" y="18"/>
                  </a:lnTo>
                  <a:lnTo>
                    <a:pt x="18" y="14"/>
                  </a:lnTo>
                  <a:lnTo>
                    <a:pt x="34" y="16"/>
                  </a:lnTo>
                  <a:lnTo>
                    <a:pt x="38" y="10"/>
                  </a:lnTo>
                  <a:lnTo>
                    <a:pt x="46" y="10"/>
                  </a:lnTo>
                  <a:lnTo>
                    <a:pt x="52" y="6"/>
                  </a:lnTo>
                  <a:lnTo>
                    <a:pt x="62" y="6"/>
                  </a:lnTo>
                  <a:lnTo>
                    <a:pt x="64" y="4"/>
                  </a:lnTo>
                  <a:lnTo>
                    <a:pt x="70" y="0"/>
                  </a:lnTo>
                  <a:lnTo>
                    <a:pt x="90" y="4"/>
                  </a:lnTo>
                  <a:lnTo>
                    <a:pt x="96" y="8"/>
                  </a:lnTo>
                  <a:lnTo>
                    <a:pt x="100" y="14"/>
                  </a:lnTo>
                  <a:lnTo>
                    <a:pt x="92" y="22"/>
                  </a:lnTo>
                  <a:lnTo>
                    <a:pt x="82" y="36"/>
                  </a:lnTo>
                  <a:lnTo>
                    <a:pt x="68" y="50"/>
                  </a:lnTo>
                  <a:lnTo>
                    <a:pt x="48" y="50"/>
                  </a:lnTo>
                  <a:lnTo>
                    <a:pt x="40" y="54"/>
                  </a:lnTo>
                  <a:lnTo>
                    <a:pt x="22" y="56"/>
                  </a:lnTo>
                  <a:lnTo>
                    <a:pt x="10" y="46"/>
                  </a:lnTo>
                  <a:lnTo>
                    <a:pt x="2" y="38"/>
                  </a:lnTo>
                  <a:lnTo>
                    <a:pt x="0" y="3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84" name="Freeform 273"/>
            <p:cNvSpPr>
              <a:spLocks noChangeAspect="1"/>
            </p:cNvSpPr>
            <p:nvPr/>
          </p:nvSpPr>
          <p:spPr bwMode="auto">
            <a:xfrm>
              <a:off x="4035" y="1486"/>
              <a:ext cx="32" cy="19"/>
            </a:xfrm>
            <a:custGeom>
              <a:avLst/>
              <a:gdLst>
                <a:gd name="T0" fmla="*/ 1 w 52"/>
                <a:gd name="T1" fmla="*/ 1 h 30"/>
                <a:gd name="T2" fmla="*/ 1 w 52"/>
                <a:gd name="T3" fmla="*/ 1 h 30"/>
                <a:gd name="T4" fmla="*/ 1 w 52"/>
                <a:gd name="T5" fmla="*/ 1 h 30"/>
                <a:gd name="T6" fmla="*/ 1 w 52"/>
                <a:gd name="T7" fmla="*/ 1 h 30"/>
                <a:gd name="T8" fmla="*/ 1 w 52"/>
                <a:gd name="T9" fmla="*/ 1 h 30"/>
                <a:gd name="T10" fmla="*/ 1 w 52"/>
                <a:gd name="T11" fmla="*/ 1 h 30"/>
                <a:gd name="T12" fmla="*/ 1 w 52"/>
                <a:gd name="T13" fmla="*/ 0 h 30"/>
                <a:gd name="T14" fmla="*/ 1 w 52"/>
                <a:gd name="T15" fmla="*/ 1 h 30"/>
                <a:gd name="T16" fmla="*/ 1 w 52"/>
                <a:gd name="T17" fmla="*/ 1 h 30"/>
                <a:gd name="T18" fmla="*/ 1 w 52"/>
                <a:gd name="T19" fmla="*/ 1 h 30"/>
                <a:gd name="T20" fmla="*/ 1 w 52"/>
                <a:gd name="T21" fmla="*/ 1 h 30"/>
                <a:gd name="T22" fmla="*/ 1 w 52"/>
                <a:gd name="T23" fmla="*/ 1 h 30"/>
                <a:gd name="T24" fmla="*/ 0 w 52"/>
                <a:gd name="T25" fmla="*/ 1 h 30"/>
                <a:gd name="T26" fmla="*/ 1 w 52"/>
                <a:gd name="T27" fmla="*/ 1 h 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30"/>
                <a:gd name="T44" fmla="*/ 52 w 52"/>
                <a:gd name="T45" fmla="*/ 30 h 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30">
                  <a:moveTo>
                    <a:pt x="10" y="28"/>
                  </a:moveTo>
                  <a:lnTo>
                    <a:pt x="20" y="30"/>
                  </a:lnTo>
                  <a:lnTo>
                    <a:pt x="32" y="28"/>
                  </a:lnTo>
                  <a:lnTo>
                    <a:pt x="38" y="22"/>
                  </a:lnTo>
                  <a:lnTo>
                    <a:pt x="44" y="16"/>
                  </a:lnTo>
                  <a:lnTo>
                    <a:pt x="52" y="8"/>
                  </a:lnTo>
                  <a:lnTo>
                    <a:pt x="50" y="0"/>
                  </a:lnTo>
                  <a:lnTo>
                    <a:pt x="44" y="4"/>
                  </a:lnTo>
                  <a:lnTo>
                    <a:pt x="30" y="10"/>
                  </a:lnTo>
                  <a:lnTo>
                    <a:pt x="18" y="12"/>
                  </a:lnTo>
                  <a:lnTo>
                    <a:pt x="8" y="8"/>
                  </a:lnTo>
                  <a:lnTo>
                    <a:pt x="2" y="16"/>
                  </a:lnTo>
                  <a:lnTo>
                    <a:pt x="0" y="24"/>
                  </a:lnTo>
                  <a:lnTo>
                    <a:pt x="10" y="2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85" name="Freeform 274"/>
            <p:cNvSpPr>
              <a:spLocks noChangeAspect="1"/>
            </p:cNvSpPr>
            <p:nvPr/>
          </p:nvSpPr>
          <p:spPr bwMode="auto">
            <a:xfrm>
              <a:off x="4039" y="1491"/>
              <a:ext cx="55" cy="46"/>
            </a:xfrm>
            <a:custGeom>
              <a:avLst/>
              <a:gdLst>
                <a:gd name="T0" fmla="*/ 1 w 90"/>
                <a:gd name="T1" fmla="*/ 1 h 74"/>
                <a:gd name="T2" fmla="*/ 1 w 90"/>
                <a:gd name="T3" fmla="*/ 1 h 74"/>
                <a:gd name="T4" fmla="*/ 2 w 90"/>
                <a:gd name="T5" fmla="*/ 1 h 74"/>
                <a:gd name="T6" fmla="*/ 1 w 90"/>
                <a:gd name="T7" fmla="*/ 1 h 74"/>
                <a:gd name="T8" fmla="*/ 1 w 90"/>
                <a:gd name="T9" fmla="*/ 1 h 74"/>
                <a:gd name="T10" fmla="*/ 1 w 90"/>
                <a:gd name="T11" fmla="*/ 1 h 74"/>
                <a:gd name="T12" fmla="*/ 1 w 90"/>
                <a:gd name="T13" fmla="*/ 1 h 74"/>
                <a:gd name="T14" fmla="*/ 1 w 90"/>
                <a:gd name="T15" fmla="*/ 1 h 74"/>
                <a:gd name="T16" fmla="*/ 1 w 90"/>
                <a:gd name="T17" fmla="*/ 1 h 74"/>
                <a:gd name="T18" fmla="*/ 1 w 90"/>
                <a:gd name="T19" fmla="*/ 1 h 74"/>
                <a:gd name="T20" fmla="*/ 1 w 90"/>
                <a:gd name="T21" fmla="*/ 1 h 74"/>
                <a:gd name="T22" fmla="*/ 1 w 90"/>
                <a:gd name="T23" fmla="*/ 1 h 74"/>
                <a:gd name="T24" fmla="*/ 1 w 90"/>
                <a:gd name="T25" fmla="*/ 1 h 74"/>
                <a:gd name="T26" fmla="*/ 1 w 90"/>
                <a:gd name="T27" fmla="*/ 1 h 74"/>
                <a:gd name="T28" fmla="*/ 1 w 90"/>
                <a:gd name="T29" fmla="*/ 1 h 74"/>
                <a:gd name="T30" fmla="*/ 1 w 90"/>
                <a:gd name="T31" fmla="*/ 1 h 74"/>
                <a:gd name="T32" fmla="*/ 1 w 90"/>
                <a:gd name="T33" fmla="*/ 1 h 74"/>
                <a:gd name="T34" fmla="*/ 1 w 90"/>
                <a:gd name="T35" fmla="*/ 1 h 74"/>
                <a:gd name="T36" fmla="*/ 1 w 90"/>
                <a:gd name="T37" fmla="*/ 1 h 74"/>
                <a:gd name="T38" fmla="*/ 1 w 90"/>
                <a:gd name="T39" fmla="*/ 1 h 74"/>
                <a:gd name="T40" fmla="*/ 1 w 90"/>
                <a:gd name="T41" fmla="*/ 1 h 74"/>
                <a:gd name="T42" fmla="*/ 0 w 90"/>
                <a:gd name="T43" fmla="*/ 1 h 74"/>
                <a:gd name="T44" fmla="*/ 0 w 90"/>
                <a:gd name="T45" fmla="*/ 1 h 74"/>
                <a:gd name="T46" fmla="*/ 1 w 90"/>
                <a:gd name="T47" fmla="*/ 1 h 74"/>
                <a:gd name="T48" fmla="*/ 1 w 90"/>
                <a:gd name="T49" fmla="*/ 1 h 74"/>
                <a:gd name="T50" fmla="*/ 1 w 90"/>
                <a:gd name="T51" fmla="*/ 1 h 74"/>
                <a:gd name="T52" fmla="*/ 1 w 90"/>
                <a:gd name="T53" fmla="*/ 1 h 74"/>
                <a:gd name="T54" fmla="*/ 1 w 90"/>
                <a:gd name="T55" fmla="*/ 1 h 74"/>
                <a:gd name="T56" fmla="*/ 1 w 90"/>
                <a:gd name="T57" fmla="*/ 1 h 74"/>
                <a:gd name="T58" fmla="*/ 1 w 90"/>
                <a:gd name="T59" fmla="*/ 0 h 74"/>
                <a:gd name="T60" fmla="*/ 1 w 90"/>
                <a:gd name="T61" fmla="*/ 1 h 74"/>
                <a:gd name="T62" fmla="*/ 1 w 90"/>
                <a:gd name="T63" fmla="*/ 1 h 74"/>
                <a:gd name="T64" fmla="*/ 1 w 90"/>
                <a:gd name="T65" fmla="*/ 1 h 74"/>
                <a:gd name="T66" fmla="*/ 1 w 90"/>
                <a:gd name="T67" fmla="*/ 1 h 7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0"/>
                <a:gd name="T103" fmla="*/ 0 h 74"/>
                <a:gd name="T104" fmla="*/ 90 w 90"/>
                <a:gd name="T105" fmla="*/ 74 h 7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0" h="74">
                  <a:moveTo>
                    <a:pt x="84" y="16"/>
                  </a:moveTo>
                  <a:lnTo>
                    <a:pt x="86" y="24"/>
                  </a:lnTo>
                  <a:lnTo>
                    <a:pt x="90" y="30"/>
                  </a:lnTo>
                  <a:lnTo>
                    <a:pt x="86" y="34"/>
                  </a:lnTo>
                  <a:lnTo>
                    <a:pt x="70" y="32"/>
                  </a:lnTo>
                  <a:lnTo>
                    <a:pt x="54" y="30"/>
                  </a:lnTo>
                  <a:lnTo>
                    <a:pt x="48" y="28"/>
                  </a:lnTo>
                  <a:lnTo>
                    <a:pt x="36" y="30"/>
                  </a:lnTo>
                  <a:lnTo>
                    <a:pt x="38" y="38"/>
                  </a:lnTo>
                  <a:lnTo>
                    <a:pt x="42" y="50"/>
                  </a:lnTo>
                  <a:lnTo>
                    <a:pt x="46" y="56"/>
                  </a:lnTo>
                  <a:lnTo>
                    <a:pt x="56" y="64"/>
                  </a:lnTo>
                  <a:lnTo>
                    <a:pt x="62" y="68"/>
                  </a:lnTo>
                  <a:lnTo>
                    <a:pt x="60" y="74"/>
                  </a:lnTo>
                  <a:lnTo>
                    <a:pt x="48" y="64"/>
                  </a:lnTo>
                  <a:lnTo>
                    <a:pt x="36" y="56"/>
                  </a:lnTo>
                  <a:lnTo>
                    <a:pt x="28" y="48"/>
                  </a:lnTo>
                  <a:lnTo>
                    <a:pt x="24" y="40"/>
                  </a:lnTo>
                  <a:lnTo>
                    <a:pt x="22" y="32"/>
                  </a:lnTo>
                  <a:lnTo>
                    <a:pt x="16" y="32"/>
                  </a:lnTo>
                  <a:lnTo>
                    <a:pt x="8" y="36"/>
                  </a:lnTo>
                  <a:lnTo>
                    <a:pt x="0" y="32"/>
                  </a:lnTo>
                  <a:lnTo>
                    <a:pt x="0" y="24"/>
                  </a:lnTo>
                  <a:lnTo>
                    <a:pt x="4" y="20"/>
                  </a:lnTo>
                  <a:lnTo>
                    <a:pt x="8" y="22"/>
                  </a:lnTo>
                  <a:lnTo>
                    <a:pt x="14" y="22"/>
                  </a:lnTo>
                  <a:lnTo>
                    <a:pt x="26" y="20"/>
                  </a:lnTo>
                  <a:lnTo>
                    <a:pt x="32" y="14"/>
                  </a:lnTo>
                  <a:lnTo>
                    <a:pt x="38" y="8"/>
                  </a:lnTo>
                  <a:lnTo>
                    <a:pt x="46" y="0"/>
                  </a:lnTo>
                  <a:lnTo>
                    <a:pt x="54" y="8"/>
                  </a:lnTo>
                  <a:lnTo>
                    <a:pt x="66" y="18"/>
                  </a:lnTo>
                  <a:lnTo>
                    <a:pt x="74" y="18"/>
                  </a:lnTo>
                  <a:lnTo>
                    <a:pt x="84" y="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86" name="Freeform 275"/>
            <p:cNvSpPr>
              <a:spLocks noChangeAspect="1"/>
            </p:cNvSpPr>
            <p:nvPr/>
          </p:nvSpPr>
          <p:spPr bwMode="auto">
            <a:xfrm>
              <a:off x="4061" y="1508"/>
              <a:ext cx="36" cy="33"/>
            </a:xfrm>
            <a:custGeom>
              <a:avLst/>
              <a:gdLst>
                <a:gd name="T0" fmla="*/ 0 w 60"/>
                <a:gd name="T1" fmla="*/ 1 h 52"/>
                <a:gd name="T2" fmla="*/ 1 w 60"/>
                <a:gd name="T3" fmla="*/ 0 h 52"/>
                <a:gd name="T4" fmla="*/ 1 w 60"/>
                <a:gd name="T5" fmla="*/ 1 h 52"/>
                <a:gd name="T6" fmla="*/ 1 w 60"/>
                <a:gd name="T7" fmla="*/ 1 h 52"/>
                <a:gd name="T8" fmla="*/ 1 w 60"/>
                <a:gd name="T9" fmla="*/ 1 h 52"/>
                <a:gd name="T10" fmla="*/ 1 w 60"/>
                <a:gd name="T11" fmla="*/ 1 h 52"/>
                <a:gd name="T12" fmla="*/ 1 w 60"/>
                <a:gd name="T13" fmla="*/ 1 h 52"/>
                <a:gd name="T14" fmla="*/ 1 w 60"/>
                <a:gd name="T15" fmla="*/ 1 h 52"/>
                <a:gd name="T16" fmla="*/ 1 w 60"/>
                <a:gd name="T17" fmla="*/ 1 h 52"/>
                <a:gd name="T18" fmla="*/ 1 w 60"/>
                <a:gd name="T19" fmla="*/ 1 h 52"/>
                <a:gd name="T20" fmla="*/ 1 w 60"/>
                <a:gd name="T21" fmla="*/ 1 h 52"/>
                <a:gd name="T22" fmla="*/ 1 w 60"/>
                <a:gd name="T23" fmla="*/ 1 h 52"/>
                <a:gd name="T24" fmla="*/ 1 w 60"/>
                <a:gd name="T25" fmla="*/ 1 h 52"/>
                <a:gd name="T26" fmla="*/ 1 w 60"/>
                <a:gd name="T27" fmla="*/ 1 h 52"/>
                <a:gd name="T28" fmla="*/ 1 w 60"/>
                <a:gd name="T29" fmla="*/ 1 h 52"/>
                <a:gd name="T30" fmla="*/ 1 w 60"/>
                <a:gd name="T31" fmla="*/ 1 h 52"/>
                <a:gd name="T32" fmla="*/ 1 w 60"/>
                <a:gd name="T33" fmla="*/ 1 h 52"/>
                <a:gd name="T34" fmla="*/ 1 w 60"/>
                <a:gd name="T35" fmla="*/ 1 h 52"/>
                <a:gd name="T36" fmla="*/ 0 w 60"/>
                <a:gd name="T37" fmla="*/ 1 h 5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0"/>
                <a:gd name="T58" fmla="*/ 0 h 52"/>
                <a:gd name="T59" fmla="*/ 60 w 60"/>
                <a:gd name="T60" fmla="*/ 52 h 5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0" h="52">
                  <a:moveTo>
                    <a:pt x="0" y="2"/>
                  </a:moveTo>
                  <a:lnTo>
                    <a:pt x="12" y="0"/>
                  </a:lnTo>
                  <a:lnTo>
                    <a:pt x="26" y="2"/>
                  </a:lnTo>
                  <a:lnTo>
                    <a:pt x="50" y="6"/>
                  </a:lnTo>
                  <a:lnTo>
                    <a:pt x="56" y="6"/>
                  </a:lnTo>
                  <a:lnTo>
                    <a:pt x="58" y="14"/>
                  </a:lnTo>
                  <a:lnTo>
                    <a:pt x="54" y="18"/>
                  </a:lnTo>
                  <a:lnTo>
                    <a:pt x="60" y="26"/>
                  </a:lnTo>
                  <a:lnTo>
                    <a:pt x="52" y="32"/>
                  </a:lnTo>
                  <a:lnTo>
                    <a:pt x="50" y="40"/>
                  </a:lnTo>
                  <a:lnTo>
                    <a:pt x="44" y="40"/>
                  </a:lnTo>
                  <a:lnTo>
                    <a:pt x="42" y="52"/>
                  </a:lnTo>
                  <a:lnTo>
                    <a:pt x="34" y="46"/>
                  </a:lnTo>
                  <a:lnTo>
                    <a:pt x="26" y="40"/>
                  </a:lnTo>
                  <a:lnTo>
                    <a:pt x="16" y="32"/>
                  </a:lnTo>
                  <a:lnTo>
                    <a:pt x="10" y="28"/>
                  </a:lnTo>
                  <a:lnTo>
                    <a:pt x="6" y="22"/>
                  </a:lnTo>
                  <a:lnTo>
                    <a:pt x="2" y="10"/>
                  </a:lnTo>
                  <a:lnTo>
                    <a:pt x="0" y="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87" name="Freeform 276"/>
            <p:cNvSpPr>
              <a:spLocks noChangeAspect="1"/>
            </p:cNvSpPr>
            <p:nvPr/>
          </p:nvSpPr>
          <p:spPr bwMode="auto">
            <a:xfrm>
              <a:off x="4087" y="1499"/>
              <a:ext cx="43" cy="48"/>
            </a:xfrm>
            <a:custGeom>
              <a:avLst/>
              <a:gdLst>
                <a:gd name="T0" fmla="*/ 1 w 70"/>
                <a:gd name="T1" fmla="*/ 1 h 78"/>
                <a:gd name="T2" fmla="*/ 1 w 70"/>
                <a:gd name="T3" fmla="*/ 1 h 78"/>
                <a:gd name="T4" fmla="*/ 0 w 70"/>
                <a:gd name="T5" fmla="*/ 1 h 78"/>
                <a:gd name="T6" fmla="*/ 1 w 70"/>
                <a:gd name="T7" fmla="*/ 1 h 78"/>
                <a:gd name="T8" fmla="*/ 1 w 70"/>
                <a:gd name="T9" fmla="*/ 1 h 78"/>
                <a:gd name="T10" fmla="*/ 1 w 70"/>
                <a:gd name="T11" fmla="*/ 1 h 78"/>
                <a:gd name="T12" fmla="*/ 1 w 70"/>
                <a:gd name="T13" fmla="*/ 1 h 78"/>
                <a:gd name="T14" fmla="*/ 1 w 70"/>
                <a:gd name="T15" fmla="*/ 1 h 78"/>
                <a:gd name="T16" fmla="*/ 1 w 70"/>
                <a:gd name="T17" fmla="*/ 1 h 78"/>
                <a:gd name="T18" fmla="*/ 1 w 70"/>
                <a:gd name="T19" fmla="*/ 1 h 78"/>
                <a:gd name="T20" fmla="*/ 1 w 70"/>
                <a:gd name="T21" fmla="*/ 1 h 78"/>
                <a:gd name="T22" fmla="*/ 1 w 70"/>
                <a:gd name="T23" fmla="*/ 1 h 78"/>
                <a:gd name="T24" fmla="*/ 1 w 70"/>
                <a:gd name="T25" fmla="*/ 1 h 78"/>
                <a:gd name="T26" fmla="*/ 1 w 70"/>
                <a:gd name="T27" fmla="*/ 0 h 78"/>
                <a:gd name="T28" fmla="*/ 1 w 70"/>
                <a:gd name="T29" fmla="*/ 0 h 78"/>
                <a:gd name="T30" fmla="*/ 1 w 70"/>
                <a:gd name="T31" fmla="*/ 1 h 78"/>
                <a:gd name="T32" fmla="*/ 1 w 70"/>
                <a:gd name="T33" fmla="*/ 1 h 78"/>
                <a:gd name="T34" fmla="*/ 1 w 70"/>
                <a:gd name="T35" fmla="*/ 1 h 78"/>
                <a:gd name="T36" fmla="*/ 1 w 70"/>
                <a:gd name="T37" fmla="*/ 1 h 78"/>
                <a:gd name="T38" fmla="*/ 1 w 70"/>
                <a:gd name="T39" fmla="*/ 1 h 78"/>
                <a:gd name="T40" fmla="*/ 1 w 70"/>
                <a:gd name="T41" fmla="*/ 1 h 78"/>
                <a:gd name="T42" fmla="*/ 1 w 70"/>
                <a:gd name="T43" fmla="*/ 1 h 78"/>
                <a:gd name="T44" fmla="*/ 1 w 70"/>
                <a:gd name="T45" fmla="*/ 1 h 78"/>
                <a:gd name="T46" fmla="*/ 1 w 70"/>
                <a:gd name="T47" fmla="*/ 1 h 78"/>
                <a:gd name="T48" fmla="*/ 1 w 70"/>
                <a:gd name="T49" fmla="*/ 1 h 78"/>
                <a:gd name="T50" fmla="*/ 1 w 70"/>
                <a:gd name="T51" fmla="*/ 1 h 78"/>
                <a:gd name="T52" fmla="*/ 1 w 70"/>
                <a:gd name="T53" fmla="*/ 1 h 78"/>
                <a:gd name="T54" fmla="*/ 1 w 70"/>
                <a:gd name="T55" fmla="*/ 1 h 78"/>
                <a:gd name="T56" fmla="*/ 1 w 70"/>
                <a:gd name="T57" fmla="*/ 1 h 78"/>
                <a:gd name="T58" fmla="*/ 1 w 70"/>
                <a:gd name="T59" fmla="*/ 1 h 78"/>
                <a:gd name="T60" fmla="*/ 1 w 70"/>
                <a:gd name="T61" fmla="*/ 1 h 7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0"/>
                <a:gd name="T94" fmla="*/ 0 h 78"/>
                <a:gd name="T95" fmla="*/ 70 w 70"/>
                <a:gd name="T96" fmla="*/ 78 h 7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0" h="78">
                  <a:moveTo>
                    <a:pt x="14" y="78"/>
                  </a:moveTo>
                  <a:lnTo>
                    <a:pt x="6" y="72"/>
                  </a:lnTo>
                  <a:lnTo>
                    <a:pt x="0" y="68"/>
                  </a:lnTo>
                  <a:lnTo>
                    <a:pt x="2" y="56"/>
                  </a:lnTo>
                  <a:lnTo>
                    <a:pt x="8" y="56"/>
                  </a:lnTo>
                  <a:lnTo>
                    <a:pt x="10" y="48"/>
                  </a:lnTo>
                  <a:lnTo>
                    <a:pt x="18" y="42"/>
                  </a:lnTo>
                  <a:lnTo>
                    <a:pt x="12" y="34"/>
                  </a:lnTo>
                  <a:lnTo>
                    <a:pt x="16" y="30"/>
                  </a:lnTo>
                  <a:lnTo>
                    <a:pt x="14" y="22"/>
                  </a:lnTo>
                  <a:lnTo>
                    <a:pt x="8" y="22"/>
                  </a:lnTo>
                  <a:lnTo>
                    <a:pt x="12" y="18"/>
                  </a:lnTo>
                  <a:lnTo>
                    <a:pt x="6" y="4"/>
                  </a:lnTo>
                  <a:lnTo>
                    <a:pt x="14" y="0"/>
                  </a:lnTo>
                  <a:lnTo>
                    <a:pt x="34" y="0"/>
                  </a:lnTo>
                  <a:lnTo>
                    <a:pt x="36" y="8"/>
                  </a:lnTo>
                  <a:lnTo>
                    <a:pt x="42" y="16"/>
                  </a:lnTo>
                  <a:lnTo>
                    <a:pt x="50" y="28"/>
                  </a:lnTo>
                  <a:lnTo>
                    <a:pt x="66" y="30"/>
                  </a:lnTo>
                  <a:lnTo>
                    <a:pt x="66" y="40"/>
                  </a:lnTo>
                  <a:lnTo>
                    <a:pt x="60" y="44"/>
                  </a:lnTo>
                  <a:lnTo>
                    <a:pt x="66" y="52"/>
                  </a:lnTo>
                  <a:lnTo>
                    <a:pt x="70" y="58"/>
                  </a:lnTo>
                  <a:lnTo>
                    <a:pt x="64" y="70"/>
                  </a:lnTo>
                  <a:lnTo>
                    <a:pt x="54" y="72"/>
                  </a:lnTo>
                  <a:lnTo>
                    <a:pt x="44" y="76"/>
                  </a:lnTo>
                  <a:lnTo>
                    <a:pt x="36" y="76"/>
                  </a:lnTo>
                  <a:lnTo>
                    <a:pt x="28" y="70"/>
                  </a:lnTo>
                  <a:lnTo>
                    <a:pt x="20" y="68"/>
                  </a:lnTo>
                  <a:lnTo>
                    <a:pt x="16" y="72"/>
                  </a:lnTo>
                  <a:lnTo>
                    <a:pt x="14" y="7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88" name="Freeform 277"/>
            <p:cNvSpPr>
              <a:spLocks noChangeAspect="1"/>
            </p:cNvSpPr>
            <p:nvPr/>
          </p:nvSpPr>
          <p:spPr bwMode="auto">
            <a:xfrm>
              <a:off x="4107" y="1541"/>
              <a:ext cx="25" cy="20"/>
            </a:xfrm>
            <a:custGeom>
              <a:avLst/>
              <a:gdLst>
                <a:gd name="T0" fmla="*/ 1 w 40"/>
                <a:gd name="T1" fmla="*/ 0 h 32"/>
                <a:gd name="T2" fmla="*/ 1 w 40"/>
                <a:gd name="T3" fmla="*/ 1 h 32"/>
                <a:gd name="T4" fmla="*/ 1 w 40"/>
                <a:gd name="T5" fmla="*/ 1 h 32"/>
                <a:gd name="T6" fmla="*/ 1 w 40"/>
                <a:gd name="T7" fmla="*/ 1 h 32"/>
                <a:gd name="T8" fmla="*/ 1 w 40"/>
                <a:gd name="T9" fmla="*/ 1 h 32"/>
                <a:gd name="T10" fmla="*/ 1 w 40"/>
                <a:gd name="T11" fmla="*/ 1 h 32"/>
                <a:gd name="T12" fmla="*/ 1 w 40"/>
                <a:gd name="T13" fmla="*/ 1 h 32"/>
                <a:gd name="T14" fmla="*/ 0 w 40"/>
                <a:gd name="T15" fmla="*/ 1 h 32"/>
                <a:gd name="T16" fmla="*/ 1 w 40"/>
                <a:gd name="T17" fmla="*/ 1 h 32"/>
                <a:gd name="T18" fmla="*/ 1 w 40"/>
                <a:gd name="T19" fmla="*/ 1 h 32"/>
                <a:gd name="T20" fmla="*/ 1 w 40"/>
                <a:gd name="T21" fmla="*/ 1 h 32"/>
                <a:gd name="T22" fmla="*/ 1 w 40"/>
                <a:gd name="T23" fmla="*/ 0 h 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32"/>
                <a:gd name="T38" fmla="*/ 40 w 40"/>
                <a:gd name="T39" fmla="*/ 32 h 3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32">
                  <a:moveTo>
                    <a:pt x="30" y="0"/>
                  </a:moveTo>
                  <a:lnTo>
                    <a:pt x="32" y="8"/>
                  </a:lnTo>
                  <a:lnTo>
                    <a:pt x="38" y="14"/>
                  </a:lnTo>
                  <a:lnTo>
                    <a:pt x="40" y="20"/>
                  </a:lnTo>
                  <a:lnTo>
                    <a:pt x="32" y="26"/>
                  </a:lnTo>
                  <a:lnTo>
                    <a:pt x="20" y="28"/>
                  </a:lnTo>
                  <a:lnTo>
                    <a:pt x="6" y="32"/>
                  </a:lnTo>
                  <a:lnTo>
                    <a:pt x="0" y="20"/>
                  </a:lnTo>
                  <a:lnTo>
                    <a:pt x="2" y="6"/>
                  </a:lnTo>
                  <a:lnTo>
                    <a:pt x="10" y="6"/>
                  </a:lnTo>
                  <a:lnTo>
                    <a:pt x="20" y="2"/>
                  </a:lnTo>
                  <a:lnTo>
                    <a:pt x="3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89" name="Freeform 278"/>
            <p:cNvSpPr>
              <a:spLocks noChangeAspect="1"/>
            </p:cNvSpPr>
            <p:nvPr/>
          </p:nvSpPr>
          <p:spPr bwMode="auto">
            <a:xfrm>
              <a:off x="4030" y="1594"/>
              <a:ext cx="25" cy="14"/>
            </a:xfrm>
            <a:custGeom>
              <a:avLst/>
              <a:gdLst>
                <a:gd name="T0" fmla="*/ 1 w 42"/>
                <a:gd name="T1" fmla="*/ 0 h 24"/>
                <a:gd name="T2" fmla="*/ 1 w 42"/>
                <a:gd name="T3" fmla="*/ 0 h 24"/>
                <a:gd name="T4" fmla="*/ 1 w 42"/>
                <a:gd name="T5" fmla="*/ 0 h 24"/>
                <a:gd name="T6" fmla="*/ 1 w 42"/>
                <a:gd name="T7" fmla="*/ 0 h 24"/>
                <a:gd name="T8" fmla="*/ 1 w 42"/>
                <a:gd name="T9" fmla="*/ 1 h 24"/>
                <a:gd name="T10" fmla="*/ 1 w 42"/>
                <a:gd name="T11" fmla="*/ 1 h 24"/>
                <a:gd name="T12" fmla="*/ 1 w 42"/>
                <a:gd name="T13" fmla="*/ 1 h 24"/>
                <a:gd name="T14" fmla="*/ 1 w 42"/>
                <a:gd name="T15" fmla="*/ 1 h 24"/>
                <a:gd name="T16" fmla="*/ 1 w 42"/>
                <a:gd name="T17" fmla="*/ 1 h 24"/>
                <a:gd name="T18" fmla="*/ 1 w 42"/>
                <a:gd name="T19" fmla="*/ 1 h 24"/>
                <a:gd name="T20" fmla="*/ 1 w 42"/>
                <a:gd name="T21" fmla="*/ 1 h 24"/>
                <a:gd name="T22" fmla="*/ 0 w 42"/>
                <a:gd name="T23" fmla="*/ 1 h 24"/>
                <a:gd name="T24" fmla="*/ 1 w 42"/>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24"/>
                <a:gd name="T41" fmla="*/ 42 w 42"/>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24">
                  <a:moveTo>
                    <a:pt x="2" y="0"/>
                  </a:moveTo>
                  <a:lnTo>
                    <a:pt x="16" y="0"/>
                  </a:lnTo>
                  <a:lnTo>
                    <a:pt x="26" y="0"/>
                  </a:lnTo>
                  <a:lnTo>
                    <a:pt x="42" y="0"/>
                  </a:lnTo>
                  <a:lnTo>
                    <a:pt x="42" y="4"/>
                  </a:lnTo>
                  <a:lnTo>
                    <a:pt x="36" y="10"/>
                  </a:lnTo>
                  <a:lnTo>
                    <a:pt x="38" y="18"/>
                  </a:lnTo>
                  <a:lnTo>
                    <a:pt x="34" y="24"/>
                  </a:lnTo>
                  <a:lnTo>
                    <a:pt x="26" y="16"/>
                  </a:lnTo>
                  <a:lnTo>
                    <a:pt x="16" y="16"/>
                  </a:lnTo>
                  <a:lnTo>
                    <a:pt x="10" y="10"/>
                  </a:lnTo>
                  <a:lnTo>
                    <a:pt x="0" y="8"/>
                  </a:lnTo>
                  <a:lnTo>
                    <a:pt x="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0" name="Freeform 279"/>
            <p:cNvSpPr>
              <a:spLocks noChangeAspect="1"/>
            </p:cNvSpPr>
            <p:nvPr/>
          </p:nvSpPr>
          <p:spPr bwMode="auto">
            <a:xfrm>
              <a:off x="3973" y="1486"/>
              <a:ext cx="115" cy="109"/>
            </a:xfrm>
            <a:custGeom>
              <a:avLst/>
              <a:gdLst>
                <a:gd name="T0" fmla="*/ 1 w 187"/>
                <a:gd name="T1" fmla="*/ 1 h 176"/>
                <a:gd name="T2" fmla="*/ 0 w 187"/>
                <a:gd name="T3" fmla="*/ 1 h 176"/>
                <a:gd name="T4" fmla="*/ 1 w 187"/>
                <a:gd name="T5" fmla="*/ 1 h 176"/>
                <a:gd name="T6" fmla="*/ 1 w 187"/>
                <a:gd name="T7" fmla="*/ 1 h 176"/>
                <a:gd name="T8" fmla="*/ 1 w 187"/>
                <a:gd name="T9" fmla="*/ 1 h 176"/>
                <a:gd name="T10" fmla="*/ 1 w 187"/>
                <a:gd name="T11" fmla="*/ 1 h 176"/>
                <a:gd name="T12" fmla="*/ 1 w 187"/>
                <a:gd name="T13" fmla="*/ 1 h 176"/>
                <a:gd name="T14" fmla="*/ 1 w 187"/>
                <a:gd name="T15" fmla="*/ 1 h 176"/>
                <a:gd name="T16" fmla="*/ 1 w 187"/>
                <a:gd name="T17" fmla="*/ 1 h 176"/>
                <a:gd name="T18" fmla="*/ 1 w 187"/>
                <a:gd name="T19" fmla="*/ 0 h 176"/>
                <a:gd name="T20" fmla="*/ 2 w 187"/>
                <a:gd name="T21" fmla="*/ 1 h 176"/>
                <a:gd name="T22" fmla="*/ 2 w 187"/>
                <a:gd name="T23" fmla="*/ 1 h 176"/>
                <a:gd name="T24" fmla="*/ 2 w 187"/>
                <a:gd name="T25" fmla="*/ 1 h 176"/>
                <a:gd name="T26" fmla="*/ 1 w 187"/>
                <a:gd name="T27" fmla="*/ 1 h 176"/>
                <a:gd name="T28" fmla="*/ 2 w 187"/>
                <a:gd name="T29" fmla="*/ 1 h 176"/>
                <a:gd name="T30" fmla="*/ 2 w 187"/>
                <a:gd name="T31" fmla="*/ 1 h 176"/>
                <a:gd name="T32" fmla="*/ 2 w 187"/>
                <a:gd name="T33" fmla="*/ 2 h 176"/>
                <a:gd name="T34" fmla="*/ 3 w 187"/>
                <a:gd name="T35" fmla="*/ 2 h 176"/>
                <a:gd name="T36" fmla="*/ 3 w 187"/>
                <a:gd name="T37" fmla="*/ 2 h 176"/>
                <a:gd name="T38" fmla="*/ 4 w 187"/>
                <a:gd name="T39" fmla="*/ 2 h 176"/>
                <a:gd name="T40" fmla="*/ 4 w 187"/>
                <a:gd name="T41" fmla="*/ 2 h 176"/>
                <a:gd name="T42" fmla="*/ 4 w 187"/>
                <a:gd name="T43" fmla="*/ 3 h 176"/>
                <a:gd name="T44" fmla="*/ 4 w 187"/>
                <a:gd name="T45" fmla="*/ 2 h 176"/>
                <a:gd name="T46" fmla="*/ 4 w 187"/>
                <a:gd name="T47" fmla="*/ 2 h 176"/>
                <a:gd name="T48" fmla="*/ 4 w 187"/>
                <a:gd name="T49" fmla="*/ 4 h 176"/>
                <a:gd name="T50" fmla="*/ 4 w 187"/>
                <a:gd name="T51" fmla="*/ 4 h 176"/>
                <a:gd name="T52" fmla="*/ 4 w 187"/>
                <a:gd name="T53" fmla="*/ 4 h 176"/>
                <a:gd name="T54" fmla="*/ 2 w 187"/>
                <a:gd name="T55" fmla="*/ 4 h 176"/>
                <a:gd name="T56" fmla="*/ 3 w 187"/>
                <a:gd name="T57" fmla="*/ 4 h 176"/>
                <a:gd name="T58" fmla="*/ 2 w 187"/>
                <a:gd name="T59" fmla="*/ 2 h 176"/>
                <a:gd name="T60" fmla="*/ 2 w 187"/>
                <a:gd name="T61" fmla="*/ 2 h 176"/>
                <a:gd name="T62" fmla="*/ 2 w 187"/>
                <a:gd name="T63" fmla="*/ 2 h 176"/>
                <a:gd name="T64" fmla="*/ 1 w 187"/>
                <a:gd name="T65" fmla="*/ 2 h 176"/>
                <a:gd name="T66" fmla="*/ 1 w 187"/>
                <a:gd name="T67" fmla="*/ 1 h 176"/>
                <a:gd name="T68" fmla="*/ 1 w 187"/>
                <a:gd name="T69" fmla="*/ 1 h 176"/>
                <a:gd name="T70" fmla="*/ 1 w 187"/>
                <a:gd name="T71" fmla="*/ 1 h 176"/>
                <a:gd name="T72" fmla="*/ 1 w 187"/>
                <a:gd name="T73" fmla="*/ 1 h 1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87"/>
                <a:gd name="T112" fmla="*/ 0 h 176"/>
                <a:gd name="T113" fmla="*/ 187 w 187"/>
                <a:gd name="T114" fmla="*/ 176 h 1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87" h="176">
                  <a:moveTo>
                    <a:pt x="10" y="66"/>
                  </a:moveTo>
                  <a:lnTo>
                    <a:pt x="10" y="58"/>
                  </a:lnTo>
                  <a:lnTo>
                    <a:pt x="2" y="58"/>
                  </a:lnTo>
                  <a:lnTo>
                    <a:pt x="0" y="42"/>
                  </a:lnTo>
                  <a:lnTo>
                    <a:pt x="4" y="34"/>
                  </a:lnTo>
                  <a:lnTo>
                    <a:pt x="2" y="30"/>
                  </a:lnTo>
                  <a:lnTo>
                    <a:pt x="2" y="24"/>
                  </a:lnTo>
                  <a:lnTo>
                    <a:pt x="16" y="22"/>
                  </a:lnTo>
                  <a:lnTo>
                    <a:pt x="16" y="18"/>
                  </a:lnTo>
                  <a:lnTo>
                    <a:pt x="20" y="16"/>
                  </a:lnTo>
                  <a:lnTo>
                    <a:pt x="26" y="20"/>
                  </a:lnTo>
                  <a:lnTo>
                    <a:pt x="32" y="22"/>
                  </a:lnTo>
                  <a:lnTo>
                    <a:pt x="36" y="20"/>
                  </a:lnTo>
                  <a:lnTo>
                    <a:pt x="36" y="10"/>
                  </a:lnTo>
                  <a:lnTo>
                    <a:pt x="42" y="16"/>
                  </a:lnTo>
                  <a:lnTo>
                    <a:pt x="52" y="14"/>
                  </a:lnTo>
                  <a:lnTo>
                    <a:pt x="56" y="6"/>
                  </a:lnTo>
                  <a:lnTo>
                    <a:pt x="66" y="6"/>
                  </a:lnTo>
                  <a:lnTo>
                    <a:pt x="68" y="0"/>
                  </a:lnTo>
                  <a:lnTo>
                    <a:pt x="83" y="0"/>
                  </a:lnTo>
                  <a:lnTo>
                    <a:pt x="83" y="6"/>
                  </a:lnTo>
                  <a:lnTo>
                    <a:pt x="93" y="10"/>
                  </a:lnTo>
                  <a:lnTo>
                    <a:pt x="109" y="8"/>
                  </a:lnTo>
                  <a:lnTo>
                    <a:pt x="103" y="16"/>
                  </a:lnTo>
                  <a:lnTo>
                    <a:pt x="101" y="24"/>
                  </a:lnTo>
                  <a:lnTo>
                    <a:pt x="95" y="26"/>
                  </a:lnTo>
                  <a:lnTo>
                    <a:pt x="83" y="32"/>
                  </a:lnTo>
                  <a:lnTo>
                    <a:pt x="83" y="42"/>
                  </a:lnTo>
                  <a:lnTo>
                    <a:pt x="83" y="52"/>
                  </a:lnTo>
                  <a:lnTo>
                    <a:pt x="91" y="60"/>
                  </a:lnTo>
                  <a:lnTo>
                    <a:pt x="101" y="66"/>
                  </a:lnTo>
                  <a:lnTo>
                    <a:pt x="111" y="72"/>
                  </a:lnTo>
                  <a:lnTo>
                    <a:pt x="113" y="84"/>
                  </a:lnTo>
                  <a:lnTo>
                    <a:pt x="119" y="94"/>
                  </a:lnTo>
                  <a:lnTo>
                    <a:pt x="129" y="102"/>
                  </a:lnTo>
                  <a:lnTo>
                    <a:pt x="145" y="102"/>
                  </a:lnTo>
                  <a:lnTo>
                    <a:pt x="149" y="106"/>
                  </a:lnTo>
                  <a:lnTo>
                    <a:pt x="145" y="108"/>
                  </a:lnTo>
                  <a:lnTo>
                    <a:pt x="151" y="114"/>
                  </a:lnTo>
                  <a:lnTo>
                    <a:pt x="161" y="118"/>
                  </a:lnTo>
                  <a:lnTo>
                    <a:pt x="175" y="124"/>
                  </a:lnTo>
                  <a:lnTo>
                    <a:pt x="183" y="132"/>
                  </a:lnTo>
                  <a:lnTo>
                    <a:pt x="187" y="138"/>
                  </a:lnTo>
                  <a:lnTo>
                    <a:pt x="181" y="142"/>
                  </a:lnTo>
                  <a:lnTo>
                    <a:pt x="175" y="136"/>
                  </a:lnTo>
                  <a:lnTo>
                    <a:pt x="167" y="130"/>
                  </a:lnTo>
                  <a:lnTo>
                    <a:pt x="159" y="132"/>
                  </a:lnTo>
                  <a:lnTo>
                    <a:pt x="155" y="140"/>
                  </a:lnTo>
                  <a:lnTo>
                    <a:pt x="161" y="148"/>
                  </a:lnTo>
                  <a:lnTo>
                    <a:pt x="165" y="152"/>
                  </a:lnTo>
                  <a:lnTo>
                    <a:pt x="167" y="156"/>
                  </a:lnTo>
                  <a:lnTo>
                    <a:pt x="159" y="158"/>
                  </a:lnTo>
                  <a:lnTo>
                    <a:pt x="157" y="164"/>
                  </a:lnTo>
                  <a:lnTo>
                    <a:pt x="151" y="172"/>
                  </a:lnTo>
                  <a:lnTo>
                    <a:pt x="145" y="176"/>
                  </a:lnTo>
                  <a:lnTo>
                    <a:pt x="141" y="170"/>
                  </a:lnTo>
                  <a:lnTo>
                    <a:pt x="143" y="162"/>
                  </a:lnTo>
                  <a:lnTo>
                    <a:pt x="147" y="148"/>
                  </a:lnTo>
                  <a:lnTo>
                    <a:pt x="143" y="136"/>
                  </a:lnTo>
                  <a:lnTo>
                    <a:pt x="131" y="132"/>
                  </a:lnTo>
                  <a:lnTo>
                    <a:pt x="129" y="126"/>
                  </a:lnTo>
                  <a:lnTo>
                    <a:pt x="119" y="126"/>
                  </a:lnTo>
                  <a:lnTo>
                    <a:pt x="109" y="112"/>
                  </a:lnTo>
                  <a:lnTo>
                    <a:pt x="95" y="112"/>
                  </a:lnTo>
                  <a:lnTo>
                    <a:pt x="83" y="96"/>
                  </a:lnTo>
                  <a:lnTo>
                    <a:pt x="75" y="92"/>
                  </a:lnTo>
                  <a:lnTo>
                    <a:pt x="56" y="84"/>
                  </a:lnTo>
                  <a:lnTo>
                    <a:pt x="54" y="68"/>
                  </a:lnTo>
                  <a:lnTo>
                    <a:pt x="52" y="60"/>
                  </a:lnTo>
                  <a:lnTo>
                    <a:pt x="40" y="56"/>
                  </a:lnTo>
                  <a:lnTo>
                    <a:pt x="26" y="52"/>
                  </a:lnTo>
                  <a:lnTo>
                    <a:pt x="20" y="58"/>
                  </a:lnTo>
                  <a:lnTo>
                    <a:pt x="18" y="64"/>
                  </a:lnTo>
                  <a:lnTo>
                    <a:pt x="10" y="6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91" name="Freeform 280"/>
            <p:cNvSpPr>
              <a:spLocks noChangeAspect="1"/>
            </p:cNvSpPr>
            <p:nvPr/>
          </p:nvSpPr>
          <p:spPr bwMode="auto">
            <a:xfrm>
              <a:off x="4170" y="1469"/>
              <a:ext cx="32" cy="37"/>
            </a:xfrm>
            <a:custGeom>
              <a:avLst/>
              <a:gdLst>
                <a:gd name="T0" fmla="*/ 1 w 52"/>
                <a:gd name="T1" fmla="*/ 1 h 60"/>
                <a:gd name="T2" fmla="*/ 1 w 52"/>
                <a:gd name="T3" fmla="*/ 1 h 60"/>
                <a:gd name="T4" fmla="*/ 1 w 52"/>
                <a:gd name="T5" fmla="*/ 1 h 60"/>
                <a:gd name="T6" fmla="*/ 1 w 52"/>
                <a:gd name="T7" fmla="*/ 1 h 60"/>
                <a:gd name="T8" fmla="*/ 1 w 52"/>
                <a:gd name="T9" fmla="*/ 1 h 60"/>
                <a:gd name="T10" fmla="*/ 1 w 52"/>
                <a:gd name="T11" fmla="*/ 1 h 60"/>
                <a:gd name="T12" fmla="*/ 1 w 52"/>
                <a:gd name="T13" fmla="*/ 1 h 60"/>
                <a:gd name="T14" fmla="*/ 0 w 52"/>
                <a:gd name="T15" fmla="*/ 1 h 60"/>
                <a:gd name="T16" fmla="*/ 1 w 52"/>
                <a:gd name="T17" fmla="*/ 0 h 60"/>
                <a:gd name="T18" fmla="*/ 1 w 52"/>
                <a:gd name="T19" fmla="*/ 1 h 60"/>
                <a:gd name="T20" fmla="*/ 1 w 52"/>
                <a:gd name="T21" fmla="*/ 1 h 60"/>
                <a:gd name="T22" fmla="*/ 1 w 52"/>
                <a:gd name="T23" fmla="*/ 1 h 60"/>
                <a:gd name="T24" fmla="*/ 1 w 52"/>
                <a:gd name="T25" fmla="*/ 1 h 60"/>
                <a:gd name="T26" fmla="*/ 1 w 52"/>
                <a:gd name="T27" fmla="*/ 1 h 60"/>
                <a:gd name="T28" fmla="*/ 1 w 52"/>
                <a:gd name="T29" fmla="*/ 1 h 60"/>
                <a:gd name="T30" fmla="*/ 1 w 52"/>
                <a:gd name="T31" fmla="*/ 1 h 60"/>
                <a:gd name="T32" fmla="*/ 1 w 52"/>
                <a:gd name="T33" fmla="*/ 1 h 60"/>
                <a:gd name="T34" fmla="*/ 1 w 52"/>
                <a:gd name="T35" fmla="*/ 1 h 60"/>
                <a:gd name="T36" fmla="*/ 1 w 52"/>
                <a:gd name="T37" fmla="*/ 1 h 60"/>
                <a:gd name="T38" fmla="*/ 1 w 52"/>
                <a:gd name="T39" fmla="*/ 1 h 60"/>
                <a:gd name="T40" fmla="*/ 1 w 52"/>
                <a:gd name="T41" fmla="*/ 1 h 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60"/>
                <a:gd name="T65" fmla="*/ 52 w 52"/>
                <a:gd name="T66" fmla="*/ 60 h 6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60">
                  <a:moveTo>
                    <a:pt x="20" y="60"/>
                  </a:moveTo>
                  <a:lnTo>
                    <a:pt x="16" y="48"/>
                  </a:lnTo>
                  <a:lnTo>
                    <a:pt x="20" y="36"/>
                  </a:lnTo>
                  <a:lnTo>
                    <a:pt x="18" y="32"/>
                  </a:lnTo>
                  <a:lnTo>
                    <a:pt x="14" y="26"/>
                  </a:lnTo>
                  <a:lnTo>
                    <a:pt x="4" y="18"/>
                  </a:lnTo>
                  <a:lnTo>
                    <a:pt x="2" y="10"/>
                  </a:lnTo>
                  <a:lnTo>
                    <a:pt x="0" y="4"/>
                  </a:lnTo>
                  <a:lnTo>
                    <a:pt x="4" y="0"/>
                  </a:lnTo>
                  <a:lnTo>
                    <a:pt x="18" y="2"/>
                  </a:lnTo>
                  <a:lnTo>
                    <a:pt x="30" y="6"/>
                  </a:lnTo>
                  <a:lnTo>
                    <a:pt x="34" y="14"/>
                  </a:lnTo>
                  <a:lnTo>
                    <a:pt x="38" y="22"/>
                  </a:lnTo>
                  <a:lnTo>
                    <a:pt x="48" y="28"/>
                  </a:lnTo>
                  <a:lnTo>
                    <a:pt x="52" y="36"/>
                  </a:lnTo>
                  <a:lnTo>
                    <a:pt x="48" y="42"/>
                  </a:lnTo>
                  <a:lnTo>
                    <a:pt x="40" y="42"/>
                  </a:lnTo>
                  <a:lnTo>
                    <a:pt x="30" y="40"/>
                  </a:lnTo>
                  <a:lnTo>
                    <a:pt x="30" y="48"/>
                  </a:lnTo>
                  <a:lnTo>
                    <a:pt x="24" y="56"/>
                  </a:lnTo>
                  <a:lnTo>
                    <a:pt x="20" y="6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2" name="Freeform 281"/>
            <p:cNvSpPr>
              <a:spLocks noChangeAspect="1"/>
            </p:cNvSpPr>
            <p:nvPr/>
          </p:nvSpPr>
          <p:spPr bwMode="auto">
            <a:xfrm>
              <a:off x="4121" y="1420"/>
              <a:ext cx="175" cy="98"/>
            </a:xfrm>
            <a:custGeom>
              <a:avLst/>
              <a:gdLst>
                <a:gd name="T0" fmla="*/ 3 w 286"/>
                <a:gd name="T1" fmla="*/ 1 h 160"/>
                <a:gd name="T2" fmla="*/ 4 w 286"/>
                <a:gd name="T3" fmla="*/ 0 h 160"/>
                <a:gd name="T4" fmla="*/ 4 w 286"/>
                <a:gd name="T5" fmla="*/ 0 h 160"/>
                <a:gd name="T6" fmla="*/ 4 w 286"/>
                <a:gd name="T7" fmla="*/ 1 h 160"/>
                <a:gd name="T8" fmla="*/ 4 w 286"/>
                <a:gd name="T9" fmla="*/ 1 h 160"/>
                <a:gd name="T10" fmla="*/ 5 w 286"/>
                <a:gd name="T11" fmla="*/ 1 h 160"/>
                <a:gd name="T12" fmla="*/ 6 w 286"/>
                <a:gd name="T13" fmla="*/ 1 h 160"/>
                <a:gd name="T14" fmla="*/ 6 w 286"/>
                <a:gd name="T15" fmla="*/ 2 h 160"/>
                <a:gd name="T16" fmla="*/ 5 w 286"/>
                <a:gd name="T17" fmla="*/ 2 h 160"/>
                <a:gd name="T18" fmla="*/ 5 w 286"/>
                <a:gd name="T19" fmla="*/ 2 h 160"/>
                <a:gd name="T20" fmla="*/ 4 w 286"/>
                <a:gd name="T21" fmla="*/ 2 h 160"/>
                <a:gd name="T22" fmla="*/ 4 w 286"/>
                <a:gd name="T23" fmla="*/ 2 h 160"/>
                <a:gd name="T24" fmla="*/ 4 w 286"/>
                <a:gd name="T25" fmla="*/ 2 h 160"/>
                <a:gd name="T26" fmla="*/ 4 w 286"/>
                <a:gd name="T27" fmla="*/ 2 h 160"/>
                <a:gd name="T28" fmla="*/ 4 w 286"/>
                <a:gd name="T29" fmla="*/ 2 h 160"/>
                <a:gd name="T30" fmla="*/ 4 w 286"/>
                <a:gd name="T31" fmla="*/ 3 h 160"/>
                <a:gd name="T32" fmla="*/ 4 w 286"/>
                <a:gd name="T33" fmla="*/ 3 h 160"/>
                <a:gd name="T34" fmla="*/ 4 w 286"/>
                <a:gd name="T35" fmla="*/ 4 h 160"/>
                <a:gd name="T36" fmla="*/ 4 w 286"/>
                <a:gd name="T37" fmla="*/ 3 h 160"/>
                <a:gd name="T38" fmla="*/ 4 w 286"/>
                <a:gd name="T39" fmla="*/ 2 h 160"/>
                <a:gd name="T40" fmla="*/ 4 w 286"/>
                <a:gd name="T41" fmla="*/ 2 h 160"/>
                <a:gd name="T42" fmla="*/ 4 w 286"/>
                <a:gd name="T43" fmla="*/ 2 h 160"/>
                <a:gd name="T44" fmla="*/ 2 w 286"/>
                <a:gd name="T45" fmla="*/ 2 h 160"/>
                <a:gd name="T46" fmla="*/ 2 w 286"/>
                <a:gd name="T47" fmla="*/ 2 h 160"/>
                <a:gd name="T48" fmla="*/ 2 w 286"/>
                <a:gd name="T49" fmla="*/ 3 h 160"/>
                <a:gd name="T50" fmla="*/ 2 w 286"/>
                <a:gd name="T51" fmla="*/ 2 h 160"/>
                <a:gd name="T52" fmla="*/ 2 w 286"/>
                <a:gd name="T53" fmla="*/ 2 h 160"/>
                <a:gd name="T54" fmla="*/ 2 w 286"/>
                <a:gd name="T55" fmla="*/ 2 h 160"/>
                <a:gd name="T56" fmla="*/ 2 w 286"/>
                <a:gd name="T57" fmla="*/ 2 h 160"/>
                <a:gd name="T58" fmla="*/ 2 w 286"/>
                <a:gd name="T59" fmla="*/ 2 h 160"/>
                <a:gd name="T60" fmla="*/ 2 w 286"/>
                <a:gd name="T61" fmla="*/ 1 h 160"/>
                <a:gd name="T62" fmla="*/ 1 w 286"/>
                <a:gd name="T63" fmla="*/ 1 h 160"/>
                <a:gd name="T64" fmla="*/ 1 w 286"/>
                <a:gd name="T65" fmla="*/ 1 h 160"/>
                <a:gd name="T66" fmla="*/ 1 w 286"/>
                <a:gd name="T67" fmla="*/ 2 h 160"/>
                <a:gd name="T68" fmla="*/ 1 w 286"/>
                <a:gd name="T69" fmla="*/ 2 h 160"/>
                <a:gd name="T70" fmla="*/ 0 w 286"/>
                <a:gd name="T71" fmla="*/ 1 h 160"/>
                <a:gd name="T72" fmla="*/ 1 w 286"/>
                <a:gd name="T73" fmla="*/ 1 h 160"/>
                <a:gd name="T74" fmla="*/ 1 w 286"/>
                <a:gd name="T75" fmla="*/ 1 h 160"/>
                <a:gd name="T76" fmla="*/ 1 w 286"/>
                <a:gd name="T77" fmla="*/ 1 h 160"/>
                <a:gd name="T78" fmla="*/ 1 w 286"/>
                <a:gd name="T79" fmla="*/ 1 h 160"/>
                <a:gd name="T80" fmla="*/ 1 w 286"/>
                <a:gd name="T81" fmla="*/ 1 h 160"/>
                <a:gd name="T82" fmla="*/ 2 w 286"/>
                <a:gd name="T83" fmla="*/ 1 h 160"/>
                <a:gd name="T84" fmla="*/ 2 w 286"/>
                <a:gd name="T85" fmla="*/ 1 h 1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86"/>
                <a:gd name="T130" fmla="*/ 0 h 160"/>
                <a:gd name="T131" fmla="*/ 286 w 286"/>
                <a:gd name="T132" fmla="*/ 160 h 1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86" h="160">
                  <a:moveTo>
                    <a:pt x="150" y="2"/>
                  </a:moveTo>
                  <a:lnTo>
                    <a:pt x="158" y="6"/>
                  </a:lnTo>
                  <a:lnTo>
                    <a:pt x="164" y="4"/>
                  </a:lnTo>
                  <a:lnTo>
                    <a:pt x="168" y="0"/>
                  </a:lnTo>
                  <a:lnTo>
                    <a:pt x="176" y="0"/>
                  </a:lnTo>
                  <a:lnTo>
                    <a:pt x="192" y="0"/>
                  </a:lnTo>
                  <a:lnTo>
                    <a:pt x="196" y="10"/>
                  </a:lnTo>
                  <a:lnTo>
                    <a:pt x="194" y="22"/>
                  </a:lnTo>
                  <a:lnTo>
                    <a:pt x="212" y="26"/>
                  </a:lnTo>
                  <a:lnTo>
                    <a:pt x="216" y="40"/>
                  </a:lnTo>
                  <a:lnTo>
                    <a:pt x="248" y="42"/>
                  </a:lnTo>
                  <a:lnTo>
                    <a:pt x="250" y="48"/>
                  </a:lnTo>
                  <a:lnTo>
                    <a:pt x="270" y="48"/>
                  </a:lnTo>
                  <a:lnTo>
                    <a:pt x="286" y="58"/>
                  </a:lnTo>
                  <a:lnTo>
                    <a:pt x="286" y="78"/>
                  </a:lnTo>
                  <a:lnTo>
                    <a:pt x="284" y="90"/>
                  </a:lnTo>
                  <a:lnTo>
                    <a:pt x="268" y="94"/>
                  </a:lnTo>
                  <a:lnTo>
                    <a:pt x="258" y="98"/>
                  </a:lnTo>
                  <a:lnTo>
                    <a:pt x="256" y="106"/>
                  </a:lnTo>
                  <a:lnTo>
                    <a:pt x="242" y="112"/>
                  </a:lnTo>
                  <a:lnTo>
                    <a:pt x="224" y="116"/>
                  </a:lnTo>
                  <a:lnTo>
                    <a:pt x="208" y="124"/>
                  </a:lnTo>
                  <a:lnTo>
                    <a:pt x="192" y="128"/>
                  </a:lnTo>
                  <a:lnTo>
                    <a:pt x="190" y="132"/>
                  </a:lnTo>
                  <a:lnTo>
                    <a:pt x="200" y="134"/>
                  </a:lnTo>
                  <a:lnTo>
                    <a:pt x="206" y="140"/>
                  </a:lnTo>
                  <a:lnTo>
                    <a:pt x="210" y="142"/>
                  </a:lnTo>
                  <a:lnTo>
                    <a:pt x="216" y="144"/>
                  </a:lnTo>
                  <a:lnTo>
                    <a:pt x="232" y="142"/>
                  </a:lnTo>
                  <a:lnTo>
                    <a:pt x="238" y="144"/>
                  </a:lnTo>
                  <a:lnTo>
                    <a:pt x="240" y="150"/>
                  </a:lnTo>
                  <a:lnTo>
                    <a:pt x="234" y="150"/>
                  </a:lnTo>
                  <a:lnTo>
                    <a:pt x="220" y="150"/>
                  </a:lnTo>
                  <a:lnTo>
                    <a:pt x="210" y="150"/>
                  </a:lnTo>
                  <a:lnTo>
                    <a:pt x="202" y="154"/>
                  </a:lnTo>
                  <a:lnTo>
                    <a:pt x="194" y="160"/>
                  </a:lnTo>
                  <a:lnTo>
                    <a:pt x="184" y="160"/>
                  </a:lnTo>
                  <a:lnTo>
                    <a:pt x="184" y="152"/>
                  </a:lnTo>
                  <a:lnTo>
                    <a:pt x="180" y="146"/>
                  </a:lnTo>
                  <a:lnTo>
                    <a:pt x="170" y="140"/>
                  </a:lnTo>
                  <a:lnTo>
                    <a:pt x="176" y="136"/>
                  </a:lnTo>
                  <a:lnTo>
                    <a:pt x="184" y="132"/>
                  </a:lnTo>
                  <a:lnTo>
                    <a:pt x="184" y="128"/>
                  </a:lnTo>
                  <a:lnTo>
                    <a:pt x="162" y="128"/>
                  </a:lnTo>
                  <a:lnTo>
                    <a:pt x="158" y="116"/>
                  </a:lnTo>
                  <a:lnTo>
                    <a:pt x="146" y="116"/>
                  </a:lnTo>
                  <a:lnTo>
                    <a:pt x="138" y="118"/>
                  </a:lnTo>
                  <a:lnTo>
                    <a:pt x="138" y="126"/>
                  </a:lnTo>
                  <a:lnTo>
                    <a:pt x="126" y="134"/>
                  </a:lnTo>
                  <a:lnTo>
                    <a:pt x="120" y="146"/>
                  </a:lnTo>
                  <a:lnTo>
                    <a:pt x="114" y="140"/>
                  </a:lnTo>
                  <a:lnTo>
                    <a:pt x="110" y="144"/>
                  </a:lnTo>
                  <a:lnTo>
                    <a:pt x="100" y="142"/>
                  </a:lnTo>
                  <a:lnTo>
                    <a:pt x="100" y="140"/>
                  </a:lnTo>
                  <a:lnTo>
                    <a:pt x="110" y="128"/>
                  </a:lnTo>
                  <a:lnTo>
                    <a:pt x="110" y="120"/>
                  </a:lnTo>
                  <a:lnTo>
                    <a:pt x="128" y="122"/>
                  </a:lnTo>
                  <a:lnTo>
                    <a:pt x="132" y="116"/>
                  </a:lnTo>
                  <a:lnTo>
                    <a:pt x="128" y="108"/>
                  </a:lnTo>
                  <a:lnTo>
                    <a:pt x="118" y="102"/>
                  </a:lnTo>
                  <a:lnTo>
                    <a:pt x="110" y="86"/>
                  </a:lnTo>
                  <a:lnTo>
                    <a:pt x="98" y="82"/>
                  </a:lnTo>
                  <a:lnTo>
                    <a:pt x="88" y="80"/>
                  </a:lnTo>
                  <a:lnTo>
                    <a:pt x="84" y="80"/>
                  </a:lnTo>
                  <a:lnTo>
                    <a:pt x="80" y="84"/>
                  </a:lnTo>
                  <a:lnTo>
                    <a:pt x="68" y="84"/>
                  </a:lnTo>
                  <a:lnTo>
                    <a:pt x="64" y="92"/>
                  </a:lnTo>
                  <a:lnTo>
                    <a:pt x="44" y="92"/>
                  </a:lnTo>
                  <a:lnTo>
                    <a:pt x="32" y="86"/>
                  </a:lnTo>
                  <a:lnTo>
                    <a:pt x="10" y="94"/>
                  </a:lnTo>
                  <a:lnTo>
                    <a:pt x="6" y="86"/>
                  </a:lnTo>
                  <a:lnTo>
                    <a:pt x="0" y="82"/>
                  </a:lnTo>
                  <a:lnTo>
                    <a:pt x="4" y="76"/>
                  </a:lnTo>
                  <a:lnTo>
                    <a:pt x="8" y="66"/>
                  </a:lnTo>
                  <a:lnTo>
                    <a:pt x="10" y="58"/>
                  </a:lnTo>
                  <a:lnTo>
                    <a:pt x="18" y="46"/>
                  </a:lnTo>
                  <a:lnTo>
                    <a:pt x="22" y="42"/>
                  </a:lnTo>
                  <a:lnTo>
                    <a:pt x="32" y="36"/>
                  </a:lnTo>
                  <a:lnTo>
                    <a:pt x="28" y="24"/>
                  </a:lnTo>
                  <a:lnTo>
                    <a:pt x="28" y="16"/>
                  </a:lnTo>
                  <a:lnTo>
                    <a:pt x="36" y="4"/>
                  </a:lnTo>
                  <a:lnTo>
                    <a:pt x="84" y="14"/>
                  </a:lnTo>
                  <a:lnTo>
                    <a:pt x="112" y="14"/>
                  </a:lnTo>
                  <a:lnTo>
                    <a:pt x="114" y="20"/>
                  </a:lnTo>
                  <a:lnTo>
                    <a:pt x="134" y="22"/>
                  </a:lnTo>
                  <a:lnTo>
                    <a:pt x="138" y="4"/>
                  </a:lnTo>
                  <a:lnTo>
                    <a:pt x="150" y="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93" name="Freeform 282"/>
            <p:cNvSpPr>
              <a:spLocks noChangeAspect="1"/>
            </p:cNvSpPr>
            <p:nvPr/>
          </p:nvSpPr>
          <p:spPr bwMode="auto">
            <a:xfrm>
              <a:off x="4107" y="1472"/>
              <a:ext cx="88" cy="55"/>
            </a:xfrm>
            <a:custGeom>
              <a:avLst/>
              <a:gdLst>
                <a:gd name="T0" fmla="*/ 1 w 142"/>
                <a:gd name="T1" fmla="*/ 1 h 90"/>
                <a:gd name="T2" fmla="*/ 1 w 142"/>
                <a:gd name="T3" fmla="*/ 1 h 90"/>
                <a:gd name="T4" fmla="*/ 1 w 142"/>
                <a:gd name="T5" fmla="*/ 1 h 90"/>
                <a:gd name="T6" fmla="*/ 1 w 142"/>
                <a:gd name="T7" fmla="*/ 1 h 90"/>
                <a:gd name="T8" fmla="*/ 1 w 142"/>
                <a:gd name="T9" fmla="*/ 1 h 90"/>
                <a:gd name="T10" fmla="*/ 2 w 142"/>
                <a:gd name="T11" fmla="*/ 0 h 90"/>
                <a:gd name="T12" fmla="*/ 2 w 142"/>
                <a:gd name="T13" fmla="*/ 0 h 90"/>
                <a:gd name="T14" fmla="*/ 2 w 142"/>
                <a:gd name="T15" fmla="*/ 1 h 90"/>
                <a:gd name="T16" fmla="*/ 2 w 142"/>
                <a:gd name="T17" fmla="*/ 1 h 90"/>
                <a:gd name="T18" fmla="*/ 2 w 142"/>
                <a:gd name="T19" fmla="*/ 1 h 90"/>
                <a:gd name="T20" fmla="*/ 2 w 142"/>
                <a:gd name="T21" fmla="*/ 1 h 90"/>
                <a:gd name="T22" fmla="*/ 2 w 142"/>
                <a:gd name="T23" fmla="*/ 1 h 90"/>
                <a:gd name="T24" fmla="*/ 2 w 142"/>
                <a:gd name="T25" fmla="*/ 1 h 90"/>
                <a:gd name="T26" fmla="*/ 2 w 142"/>
                <a:gd name="T27" fmla="*/ 1 h 90"/>
                <a:gd name="T28" fmla="*/ 2 w 142"/>
                <a:gd name="T29" fmla="*/ 1 h 90"/>
                <a:gd name="T30" fmla="*/ 2 w 142"/>
                <a:gd name="T31" fmla="*/ 1 h 90"/>
                <a:gd name="T32" fmla="*/ 3 w 142"/>
                <a:gd name="T33" fmla="*/ 1 h 90"/>
                <a:gd name="T34" fmla="*/ 2 w 142"/>
                <a:gd name="T35" fmla="*/ 1 h 90"/>
                <a:gd name="T36" fmla="*/ 2 w 142"/>
                <a:gd name="T37" fmla="*/ 1 h 90"/>
                <a:gd name="T38" fmla="*/ 2 w 142"/>
                <a:gd name="T39" fmla="*/ 1 h 90"/>
                <a:gd name="T40" fmla="*/ 2 w 142"/>
                <a:gd name="T41" fmla="*/ 2 h 90"/>
                <a:gd name="T42" fmla="*/ 2 w 142"/>
                <a:gd name="T43" fmla="*/ 2 h 90"/>
                <a:gd name="T44" fmla="*/ 2 w 142"/>
                <a:gd name="T45" fmla="*/ 1 h 90"/>
                <a:gd name="T46" fmla="*/ 2 w 142"/>
                <a:gd name="T47" fmla="*/ 1 h 90"/>
                <a:gd name="T48" fmla="*/ 1 w 142"/>
                <a:gd name="T49" fmla="*/ 1 h 90"/>
                <a:gd name="T50" fmla="*/ 1 w 142"/>
                <a:gd name="T51" fmla="*/ 1 h 90"/>
                <a:gd name="T52" fmla="*/ 1 w 142"/>
                <a:gd name="T53" fmla="*/ 1 h 90"/>
                <a:gd name="T54" fmla="*/ 1 w 142"/>
                <a:gd name="T55" fmla="*/ 1 h 90"/>
                <a:gd name="T56" fmla="*/ 1 w 142"/>
                <a:gd name="T57" fmla="*/ 1 h 90"/>
                <a:gd name="T58" fmla="*/ 1 w 142"/>
                <a:gd name="T59" fmla="*/ 1 h 90"/>
                <a:gd name="T60" fmla="*/ 1 w 142"/>
                <a:gd name="T61" fmla="*/ 1 h 90"/>
                <a:gd name="T62" fmla="*/ 1 w 142"/>
                <a:gd name="T63" fmla="*/ 1 h 90"/>
                <a:gd name="T64" fmla="*/ 0 w 142"/>
                <a:gd name="T65" fmla="*/ 1 h 90"/>
                <a:gd name="T66" fmla="*/ 1 w 142"/>
                <a:gd name="T67" fmla="*/ 1 h 90"/>
                <a:gd name="T68" fmla="*/ 1 w 142"/>
                <a:gd name="T69" fmla="*/ 1 h 90"/>
                <a:gd name="T70" fmla="*/ 1 w 142"/>
                <a:gd name="T71" fmla="*/ 1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42"/>
                <a:gd name="T109" fmla="*/ 0 h 90"/>
                <a:gd name="T110" fmla="*/ 142 w 142"/>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42" h="90">
                  <a:moveTo>
                    <a:pt x="32" y="10"/>
                  </a:moveTo>
                  <a:lnTo>
                    <a:pt x="46" y="4"/>
                  </a:lnTo>
                  <a:lnTo>
                    <a:pt x="54" y="2"/>
                  </a:lnTo>
                  <a:lnTo>
                    <a:pt x="66" y="8"/>
                  </a:lnTo>
                  <a:lnTo>
                    <a:pt x="86" y="8"/>
                  </a:lnTo>
                  <a:lnTo>
                    <a:pt x="90" y="0"/>
                  </a:lnTo>
                  <a:lnTo>
                    <a:pt x="102" y="0"/>
                  </a:lnTo>
                  <a:lnTo>
                    <a:pt x="106" y="10"/>
                  </a:lnTo>
                  <a:lnTo>
                    <a:pt x="108" y="16"/>
                  </a:lnTo>
                  <a:lnTo>
                    <a:pt x="120" y="28"/>
                  </a:lnTo>
                  <a:lnTo>
                    <a:pt x="122" y="32"/>
                  </a:lnTo>
                  <a:lnTo>
                    <a:pt x="118" y="42"/>
                  </a:lnTo>
                  <a:lnTo>
                    <a:pt x="120" y="52"/>
                  </a:lnTo>
                  <a:lnTo>
                    <a:pt x="122" y="58"/>
                  </a:lnTo>
                  <a:lnTo>
                    <a:pt x="132" y="60"/>
                  </a:lnTo>
                  <a:lnTo>
                    <a:pt x="136" y="56"/>
                  </a:lnTo>
                  <a:lnTo>
                    <a:pt x="142" y="62"/>
                  </a:lnTo>
                  <a:lnTo>
                    <a:pt x="138" y="68"/>
                  </a:lnTo>
                  <a:lnTo>
                    <a:pt x="130" y="72"/>
                  </a:lnTo>
                  <a:lnTo>
                    <a:pt x="126" y="78"/>
                  </a:lnTo>
                  <a:lnTo>
                    <a:pt x="124" y="90"/>
                  </a:lnTo>
                  <a:lnTo>
                    <a:pt x="118" y="90"/>
                  </a:lnTo>
                  <a:lnTo>
                    <a:pt x="106" y="84"/>
                  </a:lnTo>
                  <a:lnTo>
                    <a:pt x="92" y="80"/>
                  </a:lnTo>
                  <a:lnTo>
                    <a:pt x="84" y="88"/>
                  </a:lnTo>
                  <a:lnTo>
                    <a:pt x="72" y="88"/>
                  </a:lnTo>
                  <a:lnTo>
                    <a:pt x="44" y="88"/>
                  </a:lnTo>
                  <a:lnTo>
                    <a:pt x="32" y="84"/>
                  </a:lnTo>
                  <a:lnTo>
                    <a:pt x="32" y="74"/>
                  </a:lnTo>
                  <a:lnTo>
                    <a:pt x="16" y="72"/>
                  </a:lnTo>
                  <a:lnTo>
                    <a:pt x="8" y="60"/>
                  </a:lnTo>
                  <a:lnTo>
                    <a:pt x="2" y="52"/>
                  </a:lnTo>
                  <a:lnTo>
                    <a:pt x="0" y="44"/>
                  </a:lnTo>
                  <a:lnTo>
                    <a:pt x="14" y="30"/>
                  </a:lnTo>
                  <a:lnTo>
                    <a:pt x="24" y="16"/>
                  </a:lnTo>
                  <a:lnTo>
                    <a:pt x="32" y="1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94" name="Freeform 283"/>
            <p:cNvSpPr>
              <a:spLocks noChangeAspect="1"/>
            </p:cNvSpPr>
            <p:nvPr/>
          </p:nvSpPr>
          <p:spPr bwMode="auto">
            <a:xfrm>
              <a:off x="4123" y="1521"/>
              <a:ext cx="61" cy="34"/>
            </a:xfrm>
            <a:custGeom>
              <a:avLst/>
              <a:gdLst>
                <a:gd name="T0" fmla="*/ 1 w 98"/>
                <a:gd name="T1" fmla="*/ 1 h 56"/>
                <a:gd name="T2" fmla="*/ 1 w 98"/>
                <a:gd name="T3" fmla="*/ 1 h 56"/>
                <a:gd name="T4" fmla="*/ 1 w 98"/>
                <a:gd name="T5" fmla="*/ 1 h 56"/>
                <a:gd name="T6" fmla="*/ 1 w 98"/>
                <a:gd name="T7" fmla="*/ 0 h 56"/>
                <a:gd name="T8" fmla="*/ 1 w 98"/>
                <a:gd name="T9" fmla="*/ 1 h 56"/>
                <a:gd name="T10" fmla="*/ 2 w 98"/>
                <a:gd name="T11" fmla="*/ 1 h 56"/>
                <a:gd name="T12" fmla="*/ 2 w 98"/>
                <a:gd name="T13" fmla="*/ 1 h 56"/>
                <a:gd name="T14" fmla="*/ 2 w 98"/>
                <a:gd name="T15" fmla="*/ 1 h 56"/>
                <a:gd name="T16" fmla="*/ 2 w 98"/>
                <a:gd name="T17" fmla="*/ 1 h 56"/>
                <a:gd name="T18" fmla="*/ 2 w 98"/>
                <a:gd name="T19" fmla="*/ 1 h 56"/>
                <a:gd name="T20" fmla="*/ 1 w 98"/>
                <a:gd name="T21" fmla="*/ 1 h 56"/>
                <a:gd name="T22" fmla="*/ 1 w 98"/>
                <a:gd name="T23" fmla="*/ 1 h 56"/>
                <a:gd name="T24" fmla="*/ 2 w 98"/>
                <a:gd name="T25" fmla="*/ 1 h 56"/>
                <a:gd name="T26" fmla="*/ 2 w 98"/>
                <a:gd name="T27" fmla="*/ 1 h 56"/>
                <a:gd name="T28" fmla="*/ 1 w 98"/>
                <a:gd name="T29" fmla="*/ 1 h 56"/>
                <a:gd name="T30" fmla="*/ 1 w 98"/>
                <a:gd name="T31" fmla="*/ 1 h 56"/>
                <a:gd name="T32" fmla="*/ 1 w 98"/>
                <a:gd name="T33" fmla="*/ 1 h 56"/>
                <a:gd name="T34" fmla="*/ 1 w 98"/>
                <a:gd name="T35" fmla="*/ 1 h 56"/>
                <a:gd name="T36" fmla="*/ 1 w 98"/>
                <a:gd name="T37" fmla="*/ 1 h 56"/>
                <a:gd name="T38" fmla="*/ 1 w 98"/>
                <a:gd name="T39" fmla="*/ 1 h 56"/>
                <a:gd name="T40" fmla="*/ 1 w 98"/>
                <a:gd name="T41" fmla="*/ 1 h 56"/>
                <a:gd name="T42" fmla="*/ 1 w 98"/>
                <a:gd name="T43" fmla="*/ 1 h 56"/>
                <a:gd name="T44" fmla="*/ 1 w 98"/>
                <a:gd name="T45" fmla="*/ 1 h 56"/>
                <a:gd name="T46" fmla="*/ 1 w 98"/>
                <a:gd name="T47" fmla="*/ 1 h 56"/>
                <a:gd name="T48" fmla="*/ 1 w 98"/>
                <a:gd name="T49" fmla="*/ 1 h 56"/>
                <a:gd name="T50" fmla="*/ 1 w 98"/>
                <a:gd name="T51" fmla="*/ 1 h 56"/>
                <a:gd name="T52" fmla="*/ 1 w 98"/>
                <a:gd name="T53" fmla="*/ 1 h 56"/>
                <a:gd name="T54" fmla="*/ 1 w 98"/>
                <a:gd name="T55" fmla="*/ 1 h 56"/>
                <a:gd name="T56" fmla="*/ 1 w 98"/>
                <a:gd name="T57" fmla="*/ 1 h 56"/>
                <a:gd name="T58" fmla="*/ 0 w 98"/>
                <a:gd name="T59" fmla="*/ 1 h 56"/>
                <a:gd name="T60" fmla="*/ 1 w 98"/>
                <a:gd name="T61" fmla="*/ 1 h 56"/>
                <a:gd name="T62" fmla="*/ 1 w 98"/>
                <a:gd name="T63" fmla="*/ 1 h 5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8"/>
                <a:gd name="T97" fmla="*/ 0 h 56"/>
                <a:gd name="T98" fmla="*/ 98 w 98"/>
                <a:gd name="T99" fmla="*/ 56 h 5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8" h="56">
                  <a:moveTo>
                    <a:pt x="18" y="8"/>
                  </a:moveTo>
                  <a:lnTo>
                    <a:pt x="46" y="8"/>
                  </a:lnTo>
                  <a:lnTo>
                    <a:pt x="58" y="8"/>
                  </a:lnTo>
                  <a:lnTo>
                    <a:pt x="66" y="0"/>
                  </a:lnTo>
                  <a:lnTo>
                    <a:pt x="80" y="4"/>
                  </a:lnTo>
                  <a:lnTo>
                    <a:pt x="92" y="10"/>
                  </a:lnTo>
                  <a:lnTo>
                    <a:pt x="98" y="10"/>
                  </a:lnTo>
                  <a:lnTo>
                    <a:pt x="98" y="14"/>
                  </a:lnTo>
                  <a:lnTo>
                    <a:pt x="90" y="16"/>
                  </a:lnTo>
                  <a:lnTo>
                    <a:pt x="90" y="28"/>
                  </a:lnTo>
                  <a:lnTo>
                    <a:pt x="82" y="36"/>
                  </a:lnTo>
                  <a:lnTo>
                    <a:pt x="84" y="38"/>
                  </a:lnTo>
                  <a:lnTo>
                    <a:pt x="92" y="42"/>
                  </a:lnTo>
                  <a:lnTo>
                    <a:pt x="90" y="46"/>
                  </a:lnTo>
                  <a:lnTo>
                    <a:pt x="80" y="44"/>
                  </a:lnTo>
                  <a:lnTo>
                    <a:pt x="72" y="42"/>
                  </a:lnTo>
                  <a:lnTo>
                    <a:pt x="64" y="46"/>
                  </a:lnTo>
                  <a:lnTo>
                    <a:pt x="60" y="52"/>
                  </a:lnTo>
                  <a:lnTo>
                    <a:pt x="60" y="56"/>
                  </a:lnTo>
                  <a:lnTo>
                    <a:pt x="52" y="56"/>
                  </a:lnTo>
                  <a:lnTo>
                    <a:pt x="40" y="56"/>
                  </a:lnTo>
                  <a:lnTo>
                    <a:pt x="30" y="52"/>
                  </a:lnTo>
                  <a:lnTo>
                    <a:pt x="24" y="52"/>
                  </a:lnTo>
                  <a:lnTo>
                    <a:pt x="14" y="54"/>
                  </a:lnTo>
                  <a:lnTo>
                    <a:pt x="12" y="48"/>
                  </a:lnTo>
                  <a:lnTo>
                    <a:pt x="6" y="42"/>
                  </a:lnTo>
                  <a:lnTo>
                    <a:pt x="4" y="34"/>
                  </a:lnTo>
                  <a:lnTo>
                    <a:pt x="10" y="22"/>
                  </a:lnTo>
                  <a:lnTo>
                    <a:pt x="4" y="14"/>
                  </a:lnTo>
                  <a:lnTo>
                    <a:pt x="0" y="8"/>
                  </a:lnTo>
                  <a:lnTo>
                    <a:pt x="6" y="4"/>
                  </a:lnTo>
                  <a:lnTo>
                    <a:pt x="18" y="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595" name="Freeform 284"/>
            <p:cNvSpPr>
              <a:spLocks noChangeAspect="1"/>
            </p:cNvSpPr>
            <p:nvPr/>
          </p:nvSpPr>
          <p:spPr bwMode="auto">
            <a:xfrm>
              <a:off x="4160" y="1547"/>
              <a:ext cx="26" cy="18"/>
            </a:xfrm>
            <a:custGeom>
              <a:avLst/>
              <a:gdLst>
                <a:gd name="T0" fmla="*/ 0 w 42"/>
                <a:gd name="T1" fmla="*/ 1 h 30"/>
                <a:gd name="T2" fmla="*/ 0 w 42"/>
                <a:gd name="T3" fmla="*/ 1 h 30"/>
                <a:gd name="T4" fmla="*/ 1 w 42"/>
                <a:gd name="T5" fmla="*/ 1 h 30"/>
                <a:gd name="T6" fmla="*/ 1 w 42"/>
                <a:gd name="T7" fmla="*/ 1 h 30"/>
                <a:gd name="T8" fmla="*/ 1 w 42"/>
                <a:gd name="T9" fmla="*/ 1 h 30"/>
                <a:gd name="T10" fmla="*/ 1 w 42"/>
                <a:gd name="T11" fmla="*/ 1 h 30"/>
                <a:gd name="T12" fmla="*/ 1 w 42"/>
                <a:gd name="T13" fmla="*/ 1 h 30"/>
                <a:gd name="T14" fmla="*/ 1 w 42"/>
                <a:gd name="T15" fmla="*/ 1 h 30"/>
                <a:gd name="T16" fmla="*/ 1 w 42"/>
                <a:gd name="T17" fmla="*/ 1 h 30"/>
                <a:gd name="T18" fmla="*/ 1 w 42"/>
                <a:gd name="T19" fmla="*/ 1 h 30"/>
                <a:gd name="T20" fmla="*/ 1 w 42"/>
                <a:gd name="T21" fmla="*/ 1 h 30"/>
                <a:gd name="T22" fmla="*/ 1 w 42"/>
                <a:gd name="T23" fmla="*/ 1 h 30"/>
                <a:gd name="T24" fmla="*/ 1 w 42"/>
                <a:gd name="T25" fmla="*/ 1 h 30"/>
                <a:gd name="T26" fmla="*/ 1 w 42"/>
                <a:gd name="T27" fmla="*/ 0 h 30"/>
                <a:gd name="T28" fmla="*/ 1 w 42"/>
                <a:gd name="T29" fmla="*/ 1 h 30"/>
                <a:gd name="T30" fmla="*/ 0 w 42"/>
                <a:gd name="T31" fmla="*/ 1 h 30"/>
                <a:gd name="T32" fmla="*/ 0 w 42"/>
                <a:gd name="T33" fmla="*/ 1 h 3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30"/>
                <a:gd name="T53" fmla="*/ 42 w 42"/>
                <a:gd name="T54" fmla="*/ 30 h 3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30">
                  <a:moveTo>
                    <a:pt x="0" y="14"/>
                  </a:moveTo>
                  <a:lnTo>
                    <a:pt x="0" y="20"/>
                  </a:lnTo>
                  <a:lnTo>
                    <a:pt x="2" y="26"/>
                  </a:lnTo>
                  <a:lnTo>
                    <a:pt x="10" y="26"/>
                  </a:lnTo>
                  <a:lnTo>
                    <a:pt x="4" y="30"/>
                  </a:lnTo>
                  <a:lnTo>
                    <a:pt x="14" y="28"/>
                  </a:lnTo>
                  <a:lnTo>
                    <a:pt x="26" y="20"/>
                  </a:lnTo>
                  <a:lnTo>
                    <a:pt x="34" y="16"/>
                  </a:lnTo>
                  <a:lnTo>
                    <a:pt x="42" y="18"/>
                  </a:lnTo>
                  <a:lnTo>
                    <a:pt x="38" y="14"/>
                  </a:lnTo>
                  <a:lnTo>
                    <a:pt x="32" y="10"/>
                  </a:lnTo>
                  <a:lnTo>
                    <a:pt x="30" y="4"/>
                  </a:lnTo>
                  <a:lnTo>
                    <a:pt x="22" y="4"/>
                  </a:lnTo>
                  <a:lnTo>
                    <a:pt x="12" y="0"/>
                  </a:lnTo>
                  <a:lnTo>
                    <a:pt x="4" y="4"/>
                  </a:lnTo>
                  <a:lnTo>
                    <a:pt x="0" y="10"/>
                  </a:lnTo>
                  <a:lnTo>
                    <a:pt x="0" y="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6" name="Freeform 285"/>
            <p:cNvSpPr>
              <a:spLocks noChangeAspect="1"/>
            </p:cNvSpPr>
            <p:nvPr/>
          </p:nvSpPr>
          <p:spPr bwMode="auto">
            <a:xfrm>
              <a:off x="4135" y="1622"/>
              <a:ext cx="28" cy="6"/>
            </a:xfrm>
            <a:custGeom>
              <a:avLst/>
              <a:gdLst>
                <a:gd name="T0" fmla="*/ 1 w 44"/>
                <a:gd name="T1" fmla="*/ 0 h 10"/>
                <a:gd name="T2" fmla="*/ 1 w 44"/>
                <a:gd name="T3" fmla="*/ 0 h 10"/>
                <a:gd name="T4" fmla="*/ 1 w 44"/>
                <a:gd name="T5" fmla="*/ 1 h 10"/>
                <a:gd name="T6" fmla="*/ 1 w 44"/>
                <a:gd name="T7" fmla="*/ 1 h 10"/>
                <a:gd name="T8" fmla="*/ 1 w 44"/>
                <a:gd name="T9" fmla="*/ 1 h 10"/>
                <a:gd name="T10" fmla="*/ 1 w 44"/>
                <a:gd name="T11" fmla="*/ 1 h 10"/>
                <a:gd name="T12" fmla="*/ 1 w 44"/>
                <a:gd name="T13" fmla="*/ 1 h 10"/>
                <a:gd name="T14" fmla="*/ 1 w 44"/>
                <a:gd name="T15" fmla="*/ 1 h 10"/>
                <a:gd name="T16" fmla="*/ 1 w 44"/>
                <a:gd name="T17" fmla="*/ 1 h 10"/>
                <a:gd name="T18" fmla="*/ 1 w 44"/>
                <a:gd name="T19" fmla="*/ 1 h 10"/>
                <a:gd name="T20" fmla="*/ 1 w 44"/>
                <a:gd name="T21" fmla="*/ 1 h 10"/>
                <a:gd name="T22" fmla="*/ 1 w 44"/>
                <a:gd name="T23" fmla="*/ 1 h 10"/>
                <a:gd name="T24" fmla="*/ 1 w 44"/>
                <a:gd name="T25" fmla="*/ 1 h 10"/>
                <a:gd name="T26" fmla="*/ 1 w 44"/>
                <a:gd name="T27" fmla="*/ 1 h 10"/>
                <a:gd name="T28" fmla="*/ 0 w 44"/>
                <a:gd name="T29" fmla="*/ 1 h 10"/>
                <a:gd name="T30" fmla="*/ 1 w 44"/>
                <a:gd name="T31" fmla="*/ 0 h 1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4"/>
                <a:gd name="T49" fmla="*/ 0 h 10"/>
                <a:gd name="T50" fmla="*/ 44 w 44"/>
                <a:gd name="T51" fmla="*/ 10 h 1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4" h="10">
                  <a:moveTo>
                    <a:pt x="4" y="0"/>
                  </a:moveTo>
                  <a:lnTo>
                    <a:pt x="10" y="0"/>
                  </a:lnTo>
                  <a:lnTo>
                    <a:pt x="16" y="2"/>
                  </a:lnTo>
                  <a:lnTo>
                    <a:pt x="22" y="2"/>
                  </a:lnTo>
                  <a:lnTo>
                    <a:pt x="30" y="2"/>
                  </a:lnTo>
                  <a:lnTo>
                    <a:pt x="34" y="2"/>
                  </a:lnTo>
                  <a:lnTo>
                    <a:pt x="42" y="4"/>
                  </a:lnTo>
                  <a:lnTo>
                    <a:pt x="44" y="8"/>
                  </a:lnTo>
                  <a:lnTo>
                    <a:pt x="40" y="10"/>
                  </a:lnTo>
                  <a:lnTo>
                    <a:pt x="32" y="8"/>
                  </a:lnTo>
                  <a:lnTo>
                    <a:pt x="24" y="8"/>
                  </a:lnTo>
                  <a:lnTo>
                    <a:pt x="18" y="10"/>
                  </a:lnTo>
                  <a:lnTo>
                    <a:pt x="16" y="6"/>
                  </a:lnTo>
                  <a:lnTo>
                    <a:pt x="8" y="6"/>
                  </a:lnTo>
                  <a:lnTo>
                    <a:pt x="0" y="4"/>
                  </a:lnTo>
                  <a:lnTo>
                    <a:pt x="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7" name="Freeform 286"/>
            <p:cNvSpPr>
              <a:spLocks noChangeAspect="1"/>
            </p:cNvSpPr>
            <p:nvPr/>
          </p:nvSpPr>
          <p:spPr bwMode="auto">
            <a:xfrm>
              <a:off x="4103" y="1552"/>
              <a:ext cx="57" cy="59"/>
            </a:xfrm>
            <a:custGeom>
              <a:avLst/>
              <a:gdLst>
                <a:gd name="T0" fmla="*/ 1 w 94"/>
                <a:gd name="T1" fmla="*/ 1 h 98"/>
                <a:gd name="T2" fmla="*/ 1 w 94"/>
                <a:gd name="T3" fmla="*/ 1 h 98"/>
                <a:gd name="T4" fmla="*/ 1 w 94"/>
                <a:gd name="T5" fmla="*/ 1 h 98"/>
                <a:gd name="T6" fmla="*/ 1 w 94"/>
                <a:gd name="T7" fmla="*/ 1 h 98"/>
                <a:gd name="T8" fmla="*/ 1 w 94"/>
                <a:gd name="T9" fmla="*/ 1 h 98"/>
                <a:gd name="T10" fmla="*/ 1 w 94"/>
                <a:gd name="T11" fmla="*/ 1 h 98"/>
                <a:gd name="T12" fmla="*/ 1 w 94"/>
                <a:gd name="T13" fmla="*/ 2 h 98"/>
                <a:gd name="T14" fmla="*/ 1 w 94"/>
                <a:gd name="T15" fmla="*/ 1 h 98"/>
                <a:gd name="T16" fmla="*/ 1 w 94"/>
                <a:gd name="T17" fmla="*/ 1 h 98"/>
                <a:gd name="T18" fmla="*/ 1 w 94"/>
                <a:gd name="T19" fmla="*/ 1 h 98"/>
                <a:gd name="T20" fmla="*/ 1 w 94"/>
                <a:gd name="T21" fmla="*/ 1 h 98"/>
                <a:gd name="T22" fmla="*/ 1 w 94"/>
                <a:gd name="T23" fmla="*/ 1 h 98"/>
                <a:gd name="T24" fmla="*/ 1 w 94"/>
                <a:gd name="T25" fmla="*/ 1 h 98"/>
                <a:gd name="T26" fmla="*/ 1 w 94"/>
                <a:gd name="T27" fmla="*/ 1 h 98"/>
                <a:gd name="T28" fmla="*/ 1 w 94"/>
                <a:gd name="T29" fmla="*/ 1 h 98"/>
                <a:gd name="T30" fmla="*/ 1 w 94"/>
                <a:gd name="T31" fmla="*/ 1 h 98"/>
                <a:gd name="T32" fmla="*/ 1 w 94"/>
                <a:gd name="T33" fmla="*/ 1 h 98"/>
                <a:gd name="T34" fmla="*/ 1 w 94"/>
                <a:gd name="T35" fmla="*/ 1 h 98"/>
                <a:gd name="T36" fmla="*/ 1 w 94"/>
                <a:gd name="T37" fmla="*/ 1 h 98"/>
                <a:gd name="T38" fmla="*/ 1 w 94"/>
                <a:gd name="T39" fmla="*/ 1 h 98"/>
                <a:gd name="T40" fmla="*/ 1 w 94"/>
                <a:gd name="T41" fmla="*/ 1 h 98"/>
                <a:gd name="T42" fmla="*/ 1 w 94"/>
                <a:gd name="T43" fmla="*/ 1 h 98"/>
                <a:gd name="T44" fmla="*/ 1 w 94"/>
                <a:gd name="T45" fmla="*/ 1 h 98"/>
                <a:gd name="T46" fmla="*/ 1 w 94"/>
                <a:gd name="T47" fmla="*/ 1 h 98"/>
                <a:gd name="T48" fmla="*/ 2 w 94"/>
                <a:gd name="T49" fmla="*/ 1 h 98"/>
                <a:gd name="T50" fmla="*/ 1 w 94"/>
                <a:gd name="T51" fmla="*/ 1 h 98"/>
                <a:gd name="T52" fmla="*/ 1 w 94"/>
                <a:gd name="T53" fmla="*/ 1 h 98"/>
                <a:gd name="T54" fmla="*/ 1 w 94"/>
                <a:gd name="T55" fmla="*/ 0 h 98"/>
                <a:gd name="T56" fmla="*/ 1 w 94"/>
                <a:gd name="T57" fmla="*/ 1 h 98"/>
                <a:gd name="T58" fmla="*/ 1 w 94"/>
                <a:gd name="T59" fmla="*/ 1 h 98"/>
                <a:gd name="T60" fmla="*/ 1 w 94"/>
                <a:gd name="T61" fmla="*/ 1 h 98"/>
                <a:gd name="T62" fmla="*/ 1 w 94"/>
                <a:gd name="T63" fmla="*/ 1 h 98"/>
                <a:gd name="T64" fmla="*/ 0 w 94"/>
                <a:gd name="T65" fmla="*/ 1 h 98"/>
                <a:gd name="T66" fmla="*/ 1 w 94"/>
                <a:gd name="T67" fmla="*/ 1 h 98"/>
                <a:gd name="T68" fmla="*/ 1 w 94"/>
                <a:gd name="T69" fmla="*/ 1 h 98"/>
                <a:gd name="T70" fmla="*/ 1 w 94"/>
                <a:gd name="T71" fmla="*/ 1 h 98"/>
                <a:gd name="T72" fmla="*/ 1 w 94"/>
                <a:gd name="T73" fmla="*/ 1 h 98"/>
                <a:gd name="T74" fmla="*/ 1 w 94"/>
                <a:gd name="T75" fmla="*/ 1 h 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4"/>
                <a:gd name="T115" fmla="*/ 0 h 98"/>
                <a:gd name="T116" fmla="*/ 94 w 94"/>
                <a:gd name="T117" fmla="*/ 98 h 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4" h="98">
                  <a:moveTo>
                    <a:pt x="42" y="62"/>
                  </a:moveTo>
                  <a:lnTo>
                    <a:pt x="46" y="64"/>
                  </a:lnTo>
                  <a:lnTo>
                    <a:pt x="44" y="68"/>
                  </a:lnTo>
                  <a:lnTo>
                    <a:pt x="38" y="68"/>
                  </a:lnTo>
                  <a:lnTo>
                    <a:pt x="30" y="66"/>
                  </a:lnTo>
                  <a:lnTo>
                    <a:pt x="24" y="66"/>
                  </a:lnTo>
                  <a:lnTo>
                    <a:pt x="20" y="70"/>
                  </a:lnTo>
                  <a:lnTo>
                    <a:pt x="20" y="78"/>
                  </a:lnTo>
                  <a:lnTo>
                    <a:pt x="26" y="82"/>
                  </a:lnTo>
                  <a:lnTo>
                    <a:pt x="26" y="88"/>
                  </a:lnTo>
                  <a:lnTo>
                    <a:pt x="28" y="92"/>
                  </a:lnTo>
                  <a:lnTo>
                    <a:pt x="32" y="86"/>
                  </a:lnTo>
                  <a:lnTo>
                    <a:pt x="34" y="90"/>
                  </a:lnTo>
                  <a:lnTo>
                    <a:pt x="36" y="98"/>
                  </a:lnTo>
                  <a:lnTo>
                    <a:pt x="42" y="96"/>
                  </a:lnTo>
                  <a:lnTo>
                    <a:pt x="42" y="92"/>
                  </a:lnTo>
                  <a:lnTo>
                    <a:pt x="46" y="98"/>
                  </a:lnTo>
                  <a:lnTo>
                    <a:pt x="48" y="94"/>
                  </a:lnTo>
                  <a:lnTo>
                    <a:pt x="48" y="90"/>
                  </a:lnTo>
                  <a:lnTo>
                    <a:pt x="44" y="86"/>
                  </a:lnTo>
                  <a:lnTo>
                    <a:pt x="40" y="80"/>
                  </a:lnTo>
                  <a:lnTo>
                    <a:pt x="42" y="76"/>
                  </a:lnTo>
                  <a:lnTo>
                    <a:pt x="46" y="76"/>
                  </a:lnTo>
                  <a:lnTo>
                    <a:pt x="52" y="74"/>
                  </a:lnTo>
                  <a:lnTo>
                    <a:pt x="48" y="70"/>
                  </a:lnTo>
                  <a:lnTo>
                    <a:pt x="48" y="64"/>
                  </a:lnTo>
                  <a:lnTo>
                    <a:pt x="52" y="68"/>
                  </a:lnTo>
                  <a:lnTo>
                    <a:pt x="58" y="70"/>
                  </a:lnTo>
                  <a:lnTo>
                    <a:pt x="64" y="66"/>
                  </a:lnTo>
                  <a:lnTo>
                    <a:pt x="62" y="60"/>
                  </a:lnTo>
                  <a:lnTo>
                    <a:pt x="58" y="56"/>
                  </a:lnTo>
                  <a:lnTo>
                    <a:pt x="50" y="54"/>
                  </a:lnTo>
                  <a:lnTo>
                    <a:pt x="46" y="50"/>
                  </a:lnTo>
                  <a:lnTo>
                    <a:pt x="44" y="44"/>
                  </a:lnTo>
                  <a:lnTo>
                    <a:pt x="44" y="40"/>
                  </a:lnTo>
                  <a:lnTo>
                    <a:pt x="38" y="32"/>
                  </a:lnTo>
                  <a:lnTo>
                    <a:pt x="36" y="28"/>
                  </a:lnTo>
                  <a:lnTo>
                    <a:pt x="38" y="22"/>
                  </a:lnTo>
                  <a:lnTo>
                    <a:pt x="44" y="20"/>
                  </a:lnTo>
                  <a:lnTo>
                    <a:pt x="48" y="26"/>
                  </a:lnTo>
                  <a:lnTo>
                    <a:pt x="56" y="28"/>
                  </a:lnTo>
                  <a:lnTo>
                    <a:pt x="58" y="26"/>
                  </a:lnTo>
                  <a:lnTo>
                    <a:pt x="60" y="22"/>
                  </a:lnTo>
                  <a:lnTo>
                    <a:pt x="58" y="16"/>
                  </a:lnTo>
                  <a:lnTo>
                    <a:pt x="64" y="16"/>
                  </a:lnTo>
                  <a:lnTo>
                    <a:pt x="70" y="14"/>
                  </a:lnTo>
                  <a:lnTo>
                    <a:pt x="78" y="14"/>
                  </a:lnTo>
                  <a:lnTo>
                    <a:pt x="84" y="14"/>
                  </a:lnTo>
                  <a:lnTo>
                    <a:pt x="90" y="14"/>
                  </a:lnTo>
                  <a:lnTo>
                    <a:pt x="94" y="12"/>
                  </a:lnTo>
                  <a:lnTo>
                    <a:pt x="94" y="6"/>
                  </a:lnTo>
                  <a:lnTo>
                    <a:pt x="86" y="6"/>
                  </a:lnTo>
                  <a:lnTo>
                    <a:pt x="74" y="6"/>
                  </a:lnTo>
                  <a:lnTo>
                    <a:pt x="70" y="4"/>
                  </a:lnTo>
                  <a:lnTo>
                    <a:pt x="64" y="2"/>
                  </a:lnTo>
                  <a:lnTo>
                    <a:pt x="58" y="0"/>
                  </a:lnTo>
                  <a:lnTo>
                    <a:pt x="48" y="4"/>
                  </a:lnTo>
                  <a:lnTo>
                    <a:pt x="40" y="10"/>
                  </a:lnTo>
                  <a:lnTo>
                    <a:pt x="34" y="10"/>
                  </a:lnTo>
                  <a:lnTo>
                    <a:pt x="26" y="12"/>
                  </a:lnTo>
                  <a:lnTo>
                    <a:pt x="18" y="14"/>
                  </a:lnTo>
                  <a:lnTo>
                    <a:pt x="14" y="16"/>
                  </a:lnTo>
                  <a:lnTo>
                    <a:pt x="14" y="20"/>
                  </a:lnTo>
                  <a:lnTo>
                    <a:pt x="10" y="26"/>
                  </a:lnTo>
                  <a:lnTo>
                    <a:pt x="2" y="34"/>
                  </a:lnTo>
                  <a:lnTo>
                    <a:pt x="0" y="38"/>
                  </a:lnTo>
                  <a:lnTo>
                    <a:pt x="4" y="42"/>
                  </a:lnTo>
                  <a:lnTo>
                    <a:pt x="10" y="46"/>
                  </a:lnTo>
                  <a:lnTo>
                    <a:pt x="16" y="46"/>
                  </a:lnTo>
                  <a:lnTo>
                    <a:pt x="20" y="48"/>
                  </a:lnTo>
                  <a:lnTo>
                    <a:pt x="14" y="52"/>
                  </a:lnTo>
                  <a:lnTo>
                    <a:pt x="14" y="58"/>
                  </a:lnTo>
                  <a:lnTo>
                    <a:pt x="18" y="60"/>
                  </a:lnTo>
                  <a:lnTo>
                    <a:pt x="26" y="58"/>
                  </a:lnTo>
                  <a:lnTo>
                    <a:pt x="32" y="60"/>
                  </a:lnTo>
                  <a:lnTo>
                    <a:pt x="42" y="6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8" name="Freeform 287"/>
            <p:cNvSpPr>
              <a:spLocks noChangeAspect="1"/>
            </p:cNvSpPr>
            <p:nvPr/>
          </p:nvSpPr>
          <p:spPr bwMode="auto">
            <a:xfrm>
              <a:off x="4095" y="1541"/>
              <a:ext cx="16" cy="34"/>
            </a:xfrm>
            <a:custGeom>
              <a:avLst/>
              <a:gdLst>
                <a:gd name="T0" fmla="*/ 0 w 26"/>
                <a:gd name="T1" fmla="*/ 1 h 56"/>
                <a:gd name="T2" fmla="*/ 1 w 26"/>
                <a:gd name="T3" fmla="*/ 1 h 56"/>
                <a:gd name="T4" fmla="*/ 1 w 26"/>
                <a:gd name="T5" fmla="*/ 0 h 56"/>
                <a:gd name="T6" fmla="*/ 1 w 26"/>
                <a:gd name="T7" fmla="*/ 1 h 56"/>
                <a:gd name="T8" fmla="*/ 1 w 26"/>
                <a:gd name="T9" fmla="*/ 1 h 56"/>
                <a:gd name="T10" fmla="*/ 1 w 26"/>
                <a:gd name="T11" fmla="*/ 1 h 56"/>
                <a:gd name="T12" fmla="*/ 1 w 26"/>
                <a:gd name="T13" fmla="*/ 1 h 56"/>
                <a:gd name="T14" fmla="*/ 1 w 26"/>
                <a:gd name="T15" fmla="*/ 1 h 56"/>
                <a:gd name="T16" fmla="*/ 1 w 26"/>
                <a:gd name="T17" fmla="*/ 1 h 56"/>
                <a:gd name="T18" fmla="*/ 1 w 26"/>
                <a:gd name="T19" fmla="*/ 1 h 56"/>
                <a:gd name="T20" fmla="*/ 1 w 26"/>
                <a:gd name="T21" fmla="*/ 1 h 56"/>
                <a:gd name="T22" fmla="*/ 1 w 26"/>
                <a:gd name="T23" fmla="*/ 1 h 56"/>
                <a:gd name="T24" fmla="*/ 1 w 26"/>
                <a:gd name="T25" fmla="*/ 1 h 56"/>
                <a:gd name="T26" fmla="*/ 1 w 26"/>
                <a:gd name="T27" fmla="*/ 1 h 56"/>
                <a:gd name="T28" fmla="*/ 1 w 26"/>
                <a:gd name="T29" fmla="*/ 1 h 56"/>
                <a:gd name="T30" fmla="*/ 0 w 26"/>
                <a:gd name="T31" fmla="*/ 1 h 5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6"/>
                <a:gd name="T49" fmla="*/ 0 h 56"/>
                <a:gd name="T50" fmla="*/ 26 w 26"/>
                <a:gd name="T51" fmla="*/ 56 h 5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6" h="56">
                  <a:moveTo>
                    <a:pt x="0" y="12"/>
                  </a:moveTo>
                  <a:lnTo>
                    <a:pt x="2" y="4"/>
                  </a:lnTo>
                  <a:lnTo>
                    <a:pt x="6" y="0"/>
                  </a:lnTo>
                  <a:lnTo>
                    <a:pt x="14" y="2"/>
                  </a:lnTo>
                  <a:lnTo>
                    <a:pt x="22" y="8"/>
                  </a:lnTo>
                  <a:lnTo>
                    <a:pt x="20" y="16"/>
                  </a:lnTo>
                  <a:lnTo>
                    <a:pt x="20" y="22"/>
                  </a:lnTo>
                  <a:lnTo>
                    <a:pt x="24" y="30"/>
                  </a:lnTo>
                  <a:lnTo>
                    <a:pt x="26" y="34"/>
                  </a:lnTo>
                  <a:lnTo>
                    <a:pt x="26" y="38"/>
                  </a:lnTo>
                  <a:lnTo>
                    <a:pt x="22" y="44"/>
                  </a:lnTo>
                  <a:lnTo>
                    <a:pt x="12" y="56"/>
                  </a:lnTo>
                  <a:lnTo>
                    <a:pt x="2" y="40"/>
                  </a:lnTo>
                  <a:lnTo>
                    <a:pt x="4" y="28"/>
                  </a:lnTo>
                  <a:lnTo>
                    <a:pt x="2" y="18"/>
                  </a:lnTo>
                  <a:lnTo>
                    <a:pt x="0" y="1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599" name="Freeform 288"/>
            <p:cNvSpPr>
              <a:spLocks noChangeAspect="1"/>
            </p:cNvSpPr>
            <p:nvPr/>
          </p:nvSpPr>
          <p:spPr bwMode="auto">
            <a:xfrm>
              <a:off x="4331" y="1555"/>
              <a:ext cx="32" cy="28"/>
            </a:xfrm>
            <a:custGeom>
              <a:avLst/>
              <a:gdLst>
                <a:gd name="T0" fmla="*/ 0 w 52"/>
                <a:gd name="T1" fmla="*/ 1 h 44"/>
                <a:gd name="T2" fmla="*/ 1 w 52"/>
                <a:gd name="T3" fmla="*/ 1 h 44"/>
                <a:gd name="T4" fmla="*/ 1 w 52"/>
                <a:gd name="T5" fmla="*/ 0 h 44"/>
                <a:gd name="T6" fmla="*/ 1 w 52"/>
                <a:gd name="T7" fmla="*/ 0 h 44"/>
                <a:gd name="T8" fmla="*/ 1 w 52"/>
                <a:gd name="T9" fmla="*/ 1 h 44"/>
                <a:gd name="T10" fmla="*/ 1 w 52"/>
                <a:gd name="T11" fmla="*/ 1 h 44"/>
                <a:gd name="T12" fmla="*/ 1 w 52"/>
                <a:gd name="T13" fmla="*/ 1 h 44"/>
                <a:gd name="T14" fmla="*/ 1 w 52"/>
                <a:gd name="T15" fmla="*/ 1 h 44"/>
                <a:gd name="T16" fmla="*/ 1 w 52"/>
                <a:gd name="T17" fmla="*/ 1 h 44"/>
                <a:gd name="T18" fmla="*/ 1 w 52"/>
                <a:gd name="T19" fmla="*/ 1 h 44"/>
                <a:gd name="T20" fmla="*/ 1 w 52"/>
                <a:gd name="T21" fmla="*/ 1 h 44"/>
                <a:gd name="T22" fmla="*/ 1 w 52"/>
                <a:gd name="T23" fmla="*/ 1 h 44"/>
                <a:gd name="T24" fmla="*/ 1 w 52"/>
                <a:gd name="T25" fmla="*/ 1 h 44"/>
                <a:gd name="T26" fmla="*/ 1 w 52"/>
                <a:gd name="T27" fmla="*/ 1 h 44"/>
                <a:gd name="T28" fmla="*/ 1 w 52"/>
                <a:gd name="T29" fmla="*/ 1 h 44"/>
                <a:gd name="T30" fmla="*/ 1 w 52"/>
                <a:gd name="T31" fmla="*/ 1 h 44"/>
                <a:gd name="T32" fmla="*/ 1 w 52"/>
                <a:gd name="T33" fmla="*/ 1 h 44"/>
                <a:gd name="T34" fmla="*/ 1 w 52"/>
                <a:gd name="T35" fmla="*/ 1 h 44"/>
                <a:gd name="T36" fmla="*/ 1 w 52"/>
                <a:gd name="T37" fmla="*/ 1 h 44"/>
                <a:gd name="T38" fmla="*/ 1 w 52"/>
                <a:gd name="T39" fmla="*/ 1 h 44"/>
                <a:gd name="T40" fmla="*/ 0 w 52"/>
                <a:gd name="T41" fmla="*/ 1 h 44"/>
                <a:gd name="T42" fmla="*/ 0 w 52"/>
                <a:gd name="T43" fmla="*/ 1 h 44"/>
                <a:gd name="T44" fmla="*/ 0 w 52"/>
                <a:gd name="T45" fmla="*/ 1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44"/>
                <a:gd name="T71" fmla="*/ 52 w 52"/>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44">
                  <a:moveTo>
                    <a:pt x="0" y="6"/>
                  </a:moveTo>
                  <a:lnTo>
                    <a:pt x="6" y="4"/>
                  </a:lnTo>
                  <a:lnTo>
                    <a:pt x="16" y="0"/>
                  </a:lnTo>
                  <a:lnTo>
                    <a:pt x="24" y="0"/>
                  </a:lnTo>
                  <a:lnTo>
                    <a:pt x="28" y="4"/>
                  </a:lnTo>
                  <a:lnTo>
                    <a:pt x="30" y="10"/>
                  </a:lnTo>
                  <a:lnTo>
                    <a:pt x="32" y="18"/>
                  </a:lnTo>
                  <a:lnTo>
                    <a:pt x="36" y="24"/>
                  </a:lnTo>
                  <a:lnTo>
                    <a:pt x="40" y="28"/>
                  </a:lnTo>
                  <a:lnTo>
                    <a:pt x="46" y="30"/>
                  </a:lnTo>
                  <a:lnTo>
                    <a:pt x="50" y="34"/>
                  </a:lnTo>
                  <a:lnTo>
                    <a:pt x="52" y="38"/>
                  </a:lnTo>
                  <a:lnTo>
                    <a:pt x="50" y="44"/>
                  </a:lnTo>
                  <a:lnTo>
                    <a:pt x="42" y="42"/>
                  </a:lnTo>
                  <a:lnTo>
                    <a:pt x="40" y="34"/>
                  </a:lnTo>
                  <a:lnTo>
                    <a:pt x="34" y="32"/>
                  </a:lnTo>
                  <a:lnTo>
                    <a:pt x="28" y="28"/>
                  </a:lnTo>
                  <a:lnTo>
                    <a:pt x="20" y="28"/>
                  </a:lnTo>
                  <a:lnTo>
                    <a:pt x="18" y="32"/>
                  </a:lnTo>
                  <a:lnTo>
                    <a:pt x="12" y="28"/>
                  </a:lnTo>
                  <a:lnTo>
                    <a:pt x="0" y="28"/>
                  </a:lnTo>
                  <a:lnTo>
                    <a:pt x="0" y="16"/>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0" name="Freeform 289"/>
            <p:cNvSpPr>
              <a:spLocks noChangeAspect="1"/>
            </p:cNvSpPr>
            <p:nvPr/>
          </p:nvSpPr>
          <p:spPr bwMode="auto">
            <a:xfrm>
              <a:off x="4346" y="1548"/>
              <a:ext cx="52" cy="41"/>
            </a:xfrm>
            <a:custGeom>
              <a:avLst/>
              <a:gdLst>
                <a:gd name="T0" fmla="*/ 1 w 84"/>
                <a:gd name="T1" fmla="*/ 0 h 66"/>
                <a:gd name="T2" fmla="*/ 1 w 84"/>
                <a:gd name="T3" fmla="*/ 1 h 66"/>
                <a:gd name="T4" fmla="*/ 1 w 84"/>
                <a:gd name="T5" fmla="*/ 1 h 66"/>
                <a:gd name="T6" fmla="*/ 1 w 84"/>
                <a:gd name="T7" fmla="*/ 1 h 66"/>
                <a:gd name="T8" fmla="*/ 1 w 84"/>
                <a:gd name="T9" fmla="*/ 1 h 66"/>
                <a:gd name="T10" fmla="*/ 1 w 84"/>
                <a:gd name="T11" fmla="*/ 1 h 66"/>
                <a:gd name="T12" fmla="*/ 1 w 84"/>
                <a:gd name="T13" fmla="*/ 1 h 66"/>
                <a:gd name="T14" fmla="*/ 1 w 84"/>
                <a:gd name="T15" fmla="*/ 1 h 66"/>
                <a:gd name="T16" fmla="*/ 1 w 84"/>
                <a:gd name="T17" fmla="*/ 1 h 66"/>
                <a:gd name="T18" fmla="*/ 1 w 84"/>
                <a:gd name="T19" fmla="*/ 1 h 66"/>
                <a:gd name="T20" fmla="*/ 1 w 84"/>
                <a:gd name="T21" fmla="*/ 1 h 66"/>
                <a:gd name="T22" fmla="*/ 1 w 84"/>
                <a:gd name="T23" fmla="*/ 1 h 66"/>
                <a:gd name="T24" fmla="*/ 1 w 84"/>
                <a:gd name="T25" fmla="*/ 1 h 66"/>
                <a:gd name="T26" fmla="*/ 1 w 84"/>
                <a:gd name="T27" fmla="*/ 1 h 66"/>
                <a:gd name="T28" fmla="*/ 1 w 84"/>
                <a:gd name="T29" fmla="*/ 1 h 66"/>
                <a:gd name="T30" fmla="*/ 1 w 84"/>
                <a:gd name="T31" fmla="*/ 1 h 66"/>
                <a:gd name="T32" fmla="*/ 1 w 84"/>
                <a:gd name="T33" fmla="*/ 1 h 66"/>
                <a:gd name="T34" fmla="*/ 1 w 84"/>
                <a:gd name="T35" fmla="*/ 1 h 66"/>
                <a:gd name="T36" fmla="*/ 1 w 84"/>
                <a:gd name="T37" fmla="*/ 1 h 66"/>
                <a:gd name="T38" fmla="*/ 1 w 84"/>
                <a:gd name="T39" fmla="*/ 1 h 66"/>
                <a:gd name="T40" fmla="*/ 1 w 84"/>
                <a:gd name="T41" fmla="*/ 1 h 66"/>
                <a:gd name="T42" fmla="*/ 1 w 84"/>
                <a:gd name="T43" fmla="*/ 1 h 66"/>
                <a:gd name="T44" fmla="*/ 1 w 84"/>
                <a:gd name="T45" fmla="*/ 1 h 66"/>
                <a:gd name="T46" fmla="*/ 1 w 84"/>
                <a:gd name="T47" fmla="*/ 1 h 66"/>
                <a:gd name="T48" fmla="*/ 1 w 84"/>
                <a:gd name="T49" fmla="*/ 1 h 66"/>
                <a:gd name="T50" fmla="*/ 1 w 84"/>
                <a:gd name="T51" fmla="*/ 1 h 66"/>
                <a:gd name="T52" fmla="*/ 1 w 84"/>
                <a:gd name="T53" fmla="*/ 1 h 66"/>
                <a:gd name="T54" fmla="*/ 1 w 84"/>
                <a:gd name="T55" fmla="*/ 1 h 66"/>
                <a:gd name="T56" fmla="*/ 1 w 84"/>
                <a:gd name="T57" fmla="*/ 1 h 66"/>
                <a:gd name="T58" fmla="*/ 1 w 84"/>
                <a:gd name="T59" fmla="*/ 1 h 66"/>
                <a:gd name="T60" fmla="*/ 1 w 84"/>
                <a:gd name="T61" fmla="*/ 1 h 66"/>
                <a:gd name="T62" fmla="*/ 1 w 84"/>
                <a:gd name="T63" fmla="*/ 1 h 66"/>
                <a:gd name="T64" fmla="*/ 1 w 84"/>
                <a:gd name="T65" fmla="*/ 1 h 66"/>
                <a:gd name="T66" fmla="*/ 1 w 84"/>
                <a:gd name="T67" fmla="*/ 1 h 66"/>
                <a:gd name="T68" fmla="*/ 1 w 84"/>
                <a:gd name="T69" fmla="*/ 1 h 66"/>
                <a:gd name="T70" fmla="*/ 1 w 84"/>
                <a:gd name="T71" fmla="*/ 1 h 66"/>
                <a:gd name="T72" fmla="*/ 1 w 84"/>
                <a:gd name="T73" fmla="*/ 1 h 66"/>
                <a:gd name="T74" fmla="*/ 1 w 84"/>
                <a:gd name="T75" fmla="*/ 1 h 66"/>
                <a:gd name="T76" fmla="*/ 1 w 84"/>
                <a:gd name="T77" fmla="*/ 1 h 66"/>
                <a:gd name="T78" fmla="*/ 0 w 84"/>
                <a:gd name="T79" fmla="*/ 1 h 66"/>
                <a:gd name="T80" fmla="*/ 1 w 84"/>
                <a:gd name="T81" fmla="*/ 1 h 66"/>
                <a:gd name="T82" fmla="*/ 1 w 84"/>
                <a:gd name="T83" fmla="*/ 1 h 66"/>
                <a:gd name="T84" fmla="*/ 1 w 84"/>
                <a:gd name="T85" fmla="*/ 1 h 66"/>
                <a:gd name="T86" fmla="*/ 1 w 84"/>
                <a:gd name="T87" fmla="*/ 1 h 66"/>
                <a:gd name="T88" fmla="*/ 1 w 84"/>
                <a:gd name="T89" fmla="*/ 1 h 66"/>
                <a:gd name="T90" fmla="*/ 1 w 84"/>
                <a:gd name="T91" fmla="*/ 1 h 66"/>
                <a:gd name="T92" fmla="*/ 1 w 84"/>
                <a:gd name="T93" fmla="*/ 1 h 66"/>
                <a:gd name="T94" fmla="*/ 1 w 84"/>
                <a:gd name="T95" fmla="*/ 0 h 6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4"/>
                <a:gd name="T145" fmla="*/ 0 h 66"/>
                <a:gd name="T146" fmla="*/ 84 w 84"/>
                <a:gd name="T147" fmla="*/ 66 h 6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4" h="66">
                  <a:moveTo>
                    <a:pt x="20" y="0"/>
                  </a:moveTo>
                  <a:lnTo>
                    <a:pt x="26" y="2"/>
                  </a:lnTo>
                  <a:lnTo>
                    <a:pt x="32" y="8"/>
                  </a:lnTo>
                  <a:lnTo>
                    <a:pt x="42" y="14"/>
                  </a:lnTo>
                  <a:lnTo>
                    <a:pt x="46" y="12"/>
                  </a:lnTo>
                  <a:lnTo>
                    <a:pt x="52" y="6"/>
                  </a:lnTo>
                  <a:lnTo>
                    <a:pt x="56" y="2"/>
                  </a:lnTo>
                  <a:lnTo>
                    <a:pt x="60" y="8"/>
                  </a:lnTo>
                  <a:lnTo>
                    <a:pt x="66" y="20"/>
                  </a:lnTo>
                  <a:lnTo>
                    <a:pt x="70" y="24"/>
                  </a:lnTo>
                  <a:lnTo>
                    <a:pt x="80" y="28"/>
                  </a:lnTo>
                  <a:lnTo>
                    <a:pt x="84" y="30"/>
                  </a:lnTo>
                  <a:lnTo>
                    <a:pt x="84" y="36"/>
                  </a:lnTo>
                  <a:lnTo>
                    <a:pt x="72" y="36"/>
                  </a:lnTo>
                  <a:lnTo>
                    <a:pt x="68" y="38"/>
                  </a:lnTo>
                  <a:lnTo>
                    <a:pt x="66" y="44"/>
                  </a:lnTo>
                  <a:lnTo>
                    <a:pt x="68" y="48"/>
                  </a:lnTo>
                  <a:lnTo>
                    <a:pt x="68" y="50"/>
                  </a:lnTo>
                  <a:lnTo>
                    <a:pt x="68" y="52"/>
                  </a:lnTo>
                  <a:lnTo>
                    <a:pt x="68" y="54"/>
                  </a:lnTo>
                  <a:lnTo>
                    <a:pt x="60" y="54"/>
                  </a:lnTo>
                  <a:lnTo>
                    <a:pt x="60" y="58"/>
                  </a:lnTo>
                  <a:lnTo>
                    <a:pt x="60" y="62"/>
                  </a:lnTo>
                  <a:lnTo>
                    <a:pt x="60" y="66"/>
                  </a:lnTo>
                  <a:lnTo>
                    <a:pt x="52" y="66"/>
                  </a:lnTo>
                  <a:lnTo>
                    <a:pt x="46" y="62"/>
                  </a:lnTo>
                  <a:lnTo>
                    <a:pt x="52" y="58"/>
                  </a:lnTo>
                  <a:lnTo>
                    <a:pt x="48" y="52"/>
                  </a:lnTo>
                  <a:lnTo>
                    <a:pt x="48" y="44"/>
                  </a:lnTo>
                  <a:lnTo>
                    <a:pt x="44" y="42"/>
                  </a:lnTo>
                  <a:lnTo>
                    <a:pt x="42" y="44"/>
                  </a:lnTo>
                  <a:lnTo>
                    <a:pt x="38" y="48"/>
                  </a:lnTo>
                  <a:lnTo>
                    <a:pt x="32" y="52"/>
                  </a:lnTo>
                  <a:lnTo>
                    <a:pt x="26" y="56"/>
                  </a:lnTo>
                  <a:lnTo>
                    <a:pt x="28" y="50"/>
                  </a:lnTo>
                  <a:lnTo>
                    <a:pt x="26" y="46"/>
                  </a:lnTo>
                  <a:lnTo>
                    <a:pt x="12" y="36"/>
                  </a:lnTo>
                  <a:lnTo>
                    <a:pt x="6" y="20"/>
                  </a:lnTo>
                  <a:lnTo>
                    <a:pt x="4" y="16"/>
                  </a:lnTo>
                  <a:lnTo>
                    <a:pt x="0" y="12"/>
                  </a:lnTo>
                  <a:lnTo>
                    <a:pt x="6" y="8"/>
                  </a:lnTo>
                  <a:lnTo>
                    <a:pt x="12" y="12"/>
                  </a:lnTo>
                  <a:lnTo>
                    <a:pt x="18" y="18"/>
                  </a:lnTo>
                  <a:lnTo>
                    <a:pt x="24" y="18"/>
                  </a:lnTo>
                  <a:lnTo>
                    <a:pt x="26" y="14"/>
                  </a:lnTo>
                  <a:lnTo>
                    <a:pt x="22" y="8"/>
                  </a:lnTo>
                  <a:lnTo>
                    <a:pt x="16" y="2"/>
                  </a:lnTo>
                  <a:lnTo>
                    <a:pt x="2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1" name="Freeform 290"/>
            <p:cNvSpPr>
              <a:spLocks noChangeAspect="1"/>
            </p:cNvSpPr>
            <p:nvPr/>
          </p:nvSpPr>
          <p:spPr bwMode="auto">
            <a:xfrm>
              <a:off x="4295" y="1528"/>
              <a:ext cx="67" cy="30"/>
            </a:xfrm>
            <a:custGeom>
              <a:avLst/>
              <a:gdLst>
                <a:gd name="T0" fmla="*/ 0 w 108"/>
                <a:gd name="T1" fmla="*/ 1 h 50"/>
                <a:gd name="T2" fmla="*/ 1 w 108"/>
                <a:gd name="T3" fmla="*/ 0 h 50"/>
                <a:gd name="T4" fmla="*/ 1 w 108"/>
                <a:gd name="T5" fmla="*/ 1 h 50"/>
                <a:gd name="T6" fmla="*/ 1 w 108"/>
                <a:gd name="T7" fmla="*/ 1 h 50"/>
                <a:gd name="T8" fmla="*/ 1 w 108"/>
                <a:gd name="T9" fmla="*/ 1 h 50"/>
                <a:gd name="T10" fmla="*/ 1 w 108"/>
                <a:gd name="T11" fmla="*/ 1 h 50"/>
                <a:gd name="T12" fmla="*/ 1 w 108"/>
                <a:gd name="T13" fmla="*/ 1 h 50"/>
                <a:gd name="T14" fmla="*/ 1 w 108"/>
                <a:gd name="T15" fmla="*/ 1 h 50"/>
                <a:gd name="T16" fmla="*/ 1 w 108"/>
                <a:gd name="T17" fmla="*/ 1 h 50"/>
                <a:gd name="T18" fmla="*/ 1 w 108"/>
                <a:gd name="T19" fmla="*/ 1 h 50"/>
                <a:gd name="T20" fmla="*/ 1 w 108"/>
                <a:gd name="T21" fmla="*/ 1 h 50"/>
                <a:gd name="T22" fmla="*/ 2 w 108"/>
                <a:gd name="T23" fmla="*/ 1 h 50"/>
                <a:gd name="T24" fmla="*/ 2 w 108"/>
                <a:gd name="T25" fmla="*/ 1 h 50"/>
                <a:gd name="T26" fmla="*/ 2 w 108"/>
                <a:gd name="T27" fmla="*/ 1 h 50"/>
                <a:gd name="T28" fmla="*/ 2 w 108"/>
                <a:gd name="T29" fmla="*/ 1 h 50"/>
                <a:gd name="T30" fmla="*/ 2 w 108"/>
                <a:gd name="T31" fmla="*/ 1 h 50"/>
                <a:gd name="T32" fmla="*/ 2 w 108"/>
                <a:gd name="T33" fmla="*/ 1 h 50"/>
                <a:gd name="T34" fmla="*/ 2 w 108"/>
                <a:gd name="T35" fmla="*/ 1 h 50"/>
                <a:gd name="T36" fmla="*/ 2 w 108"/>
                <a:gd name="T37" fmla="*/ 1 h 50"/>
                <a:gd name="T38" fmla="*/ 2 w 108"/>
                <a:gd name="T39" fmla="*/ 1 h 50"/>
                <a:gd name="T40" fmla="*/ 1 w 108"/>
                <a:gd name="T41" fmla="*/ 1 h 50"/>
                <a:gd name="T42" fmla="*/ 1 w 108"/>
                <a:gd name="T43" fmla="*/ 1 h 50"/>
                <a:gd name="T44" fmla="*/ 1 w 108"/>
                <a:gd name="T45" fmla="*/ 1 h 50"/>
                <a:gd name="T46" fmla="*/ 1 w 108"/>
                <a:gd name="T47" fmla="*/ 1 h 50"/>
                <a:gd name="T48" fmla="*/ 1 w 108"/>
                <a:gd name="T49" fmla="*/ 1 h 50"/>
                <a:gd name="T50" fmla="*/ 1 w 108"/>
                <a:gd name="T51" fmla="*/ 1 h 50"/>
                <a:gd name="T52" fmla="*/ 1 w 108"/>
                <a:gd name="T53" fmla="*/ 1 h 50"/>
                <a:gd name="T54" fmla="*/ 1 w 108"/>
                <a:gd name="T55" fmla="*/ 1 h 50"/>
                <a:gd name="T56" fmla="*/ 1 w 108"/>
                <a:gd name="T57" fmla="*/ 1 h 50"/>
                <a:gd name="T58" fmla="*/ 1 w 108"/>
                <a:gd name="T59" fmla="*/ 1 h 50"/>
                <a:gd name="T60" fmla="*/ 1 w 108"/>
                <a:gd name="T61" fmla="*/ 1 h 50"/>
                <a:gd name="T62" fmla="*/ 1 w 108"/>
                <a:gd name="T63" fmla="*/ 1 h 50"/>
                <a:gd name="T64" fmla="*/ 1 w 108"/>
                <a:gd name="T65" fmla="*/ 1 h 50"/>
                <a:gd name="T66" fmla="*/ 1 w 108"/>
                <a:gd name="T67" fmla="*/ 1 h 50"/>
                <a:gd name="T68" fmla="*/ 0 w 108"/>
                <a:gd name="T69" fmla="*/ 1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8"/>
                <a:gd name="T106" fmla="*/ 0 h 50"/>
                <a:gd name="T107" fmla="*/ 108 w 108"/>
                <a:gd name="T108" fmla="*/ 50 h 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8" h="50">
                  <a:moveTo>
                    <a:pt x="0" y="2"/>
                  </a:moveTo>
                  <a:lnTo>
                    <a:pt x="12" y="0"/>
                  </a:lnTo>
                  <a:lnTo>
                    <a:pt x="18" y="4"/>
                  </a:lnTo>
                  <a:lnTo>
                    <a:pt x="24" y="8"/>
                  </a:lnTo>
                  <a:lnTo>
                    <a:pt x="34" y="6"/>
                  </a:lnTo>
                  <a:lnTo>
                    <a:pt x="42" y="6"/>
                  </a:lnTo>
                  <a:lnTo>
                    <a:pt x="52" y="12"/>
                  </a:lnTo>
                  <a:lnTo>
                    <a:pt x="56" y="14"/>
                  </a:lnTo>
                  <a:lnTo>
                    <a:pt x="66" y="18"/>
                  </a:lnTo>
                  <a:lnTo>
                    <a:pt x="72" y="18"/>
                  </a:lnTo>
                  <a:lnTo>
                    <a:pt x="82" y="16"/>
                  </a:lnTo>
                  <a:lnTo>
                    <a:pt x="92" y="22"/>
                  </a:lnTo>
                  <a:lnTo>
                    <a:pt x="94" y="24"/>
                  </a:lnTo>
                  <a:lnTo>
                    <a:pt x="102" y="32"/>
                  </a:lnTo>
                  <a:lnTo>
                    <a:pt x="98" y="34"/>
                  </a:lnTo>
                  <a:lnTo>
                    <a:pt x="104" y="40"/>
                  </a:lnTo>
                  <a:lnTo>
                    <a:pt x="108" y="46"/>
                  </a:lnTo>
                  <a:lnTo>
                    <a:pt x="106" y="50"/>
                  </a:lnTo>
                  <a:lnTo>
                    <a:pt x="100" y="50"/>
                  </a:lnTo>
                  <a:lnTo>
                    <a:pt x="88" y="40"/>
                  </a:lnTo>
                  <a:lnTo>
                    <a:pt x="82" y="44"/>
                  </a:lnTo>
                  <a:lnTo>
                    <a:pt x="74" y="44"/>
                  </a:lnTo>
                  <a:lnTo>
                    <a:pt x="66" y="46"/>
                  </a:lnTo>
                  <a:lnTo>
                    <a:pt x="58" y="50"/>
                  </a:lnTo>
                  <a:lnTo>
                    <a:pt x="52" y="46"/>
                  </a:lnTo>
                  <a:lnTo>
                    <a:pt x="46" y="40"/>
                  </a:lnTo>
                  <a:lnTo>
                    <a:pt x="38" y="38"/>
                  </a:lnTo>
                  <a:lnTo>
                    <a:pt x="36" y="44"/>
                  </a:lnTo>
                  <a:lnTo>
                    <a:pt x="26" y="40"/>
                  </a:lnTo>
                  <a:lnTo>
                    <a:pt x="30" y="32"/>
                  </a:lnTo>
                  <a:lnTo>
                    <a:pt x="26" y="22"/>
                  </a:lnTo>
                  <a:lnTo>
                    <a:pt x="20" y="14"/>
                  </a:lnTo>
                  <a:lnTo>
                    <a:pt x="12" y="10"/>
                  </a:lnTo>
                  <a:lnTo>
                    <a:pt x="6" y="6"/>
                  </a:lnTo>
                  <a:lnTo>
                    <a:pt x="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2" name="Freeform 291"/>
            <p:cNvSpPr>
              <a:spLocks noChangeAspect="1"/>
            </p:cNvSpPr>
            <p:nvPr/>
          </p:nvSpPr>
          <p:spPr bwMode="auto">
            <a:xfrm>
              <a:off x="4420" y="1539"/>
              <a:ext cx="136" cy="85"/>
            </a:xfrm>
            <a:custGeom>
              <a:avLst/>
              <a:gdLst>
                <a:gd name="T0" fmla="*/ 1 w 222"/>
                <a:gd name="T1" fmla="*/ 2 h 138"/>
                <a:gd name="T2" fmla="*/ 1 w 222"/>
                <a:gd name="T3" fmla="*/ 1 h 138"/>
                <a:gd name="T4" fmla="*/ 1 w 222"/>
                <a:gd name="T5" fmla="*/ 1 h 138"/>
                <a:gd name="T6" fmla="*/ 1 w 222"/>
                <a:gd name="T7" fmla="*/ 1 h 138"/>
                <a:gd name="T8" fmla="*/ 1 w 222"/>
                <a:gd name="T9" fmla="*/ 1 h 138"/>
                <a:gd name="T10" fmla="*/ 0 w 222"/>
                <a:gd name="T11" fmla="*/ 1 h 138"/>
                <a:gd name="T12" fmla="*/ 0 w 222"/>
                <a:gd name="T13" fmla="*/ 1 h 138"/>
                <a:gd name="T14" fmla="*/ 1 w 222"/>
                <a:gd name="T15" fmla="*/ 1 h 138"/>
                <a:gd name="T16" fmla="*/ 1 w 222"/>
                <a:gd name="T17" fmla="*/ 1 h 138"/>
                <a:gd name="T18" fmla="*/ 1 w 222"/>
                <a:gd name="T19" fmla="*/ 1 h 138"/>
                <a:gd name="T20" fmla="*/ 1 w 222"/>
                <a:gd name="T21" fmla="*/ 1 h 138"/>
                <a:gd name="T22" fmla="*/ 1 w 222"/>
                <a:gd name="T23" fmla="*/ 1 h 138"/>
                <a:gd name="T24" fmla="*/ 1 w 222"/>
                <a:gd name="T25" fmla="*/ 1 h 138"/>
                <a:gd name="T26" fmla="*/ 1 w 222"/>
                <a:gd name="T27" fmla="*/ 1 h 138"/>
                <a:gd name="T28" fmla="*/ 1 w 222"/>
                <a:gd name="T29" fmla="*/ 1 h 138"/>
                <a:gd name="T30" fmla="*/ 1 w 222"/>
                <a:gd name="T31" fmla="*/ 1 h 138"/>
                <a:gd name="T32" fmla="*/ 0 w 222"/>
                <a:gd name="T33" fmla="*/ 1 h 138"/>
                <a:gd name="T34" fmla="*/ 0 w 222"/>
                <a:gd name="T35" fmla="*/ 1 h 138"/>
                <a:gd name="T36" fmla="*/ 1 w 222"/>
                <a:gd name="T37" fmla="*/ 1 h 138"/>
                <a:gd name="T38" fmla="*/ 1 w 222"/>
                <a:gd name="T39" fmla="*/ 1 h 138"/>
                <a:gd name="T40" fmla="*/ 1 w 222"/>
                <a:gd name="T41" fmla="*/ 1 h 138"/>
                <a:gd name="T42" fmla="*/ 1 w 222"/>
                <a:gd name="T43" fmla="*/ 1 h 138"/>
                <a:gd name="T44" fmla="*/ 1 w 222"/>
                <a:gd name="T45" fmla="*/ 1 h 138"/>
                <a:gd name="T46" fmla="*/ 1 w 222"/>
                <a:gd name="T47" fmla="*/ 1 h 138"/>
                <a:gd name="T48" fmla="*/ 1 w 222"/>
                <a:gd name="T49" fmla="*/ 1 h 138"/>
                <a:gd name="T50" fmla="*/ 2 w 222"/>
                <a:gd name="T51" fmla="*/ 0 h 138"/>
                <a:gd name="T52" fmla="*/ 2 w 222"/>
                <a:gd name="T53" fmla="*/ 1 h 138"/>
                <a:gd name="T54" fmla="*/ 2 w 222"/>
                <a:gd name="T55" fmla="*/ 1 h 138"/>
                <a:gd name="T56" fmla="*/ 2 w 222"/>
                <a:gd name="T57" fmla="*/ 1 h 138"/>
                <a:gd name="T58" fmla="*/ 2 w 222"/>
                <a:gd name="T59" fmla="*/ 1 h 138"/>
                <a:gd name="T60" fmla="*/ 2 w 222"/>
                <a:gd name="T61" fmla="*/ 1 h 138"/>
                <a:gd name="T62" fmla="*/ 3 w 222"/>
                <a:gd name="T63" fmla="*/ 1 h 138"/>
                <a:gd name="T64" fmla="*/ 4 w 222"/>
                <a:gd name="T65" fmla="*/ 1 h 138"/>
                <a:gd name="T66" fmla="*/ 4 w 222"/>
                <a:gd name="T67" fmla="*/ 1 h 138"/>
                <a:gd name="T68" fmla="*/ 4 w 222"/>
                <a:gd name="T69" fmla="*/ 1 h 138"/>
                <a:gd name="T70" fmla="*/ 4 w 222"/>
                <a:gd name="T71" fmla="*/ 2 h 138"/>
                <a:gd name="T72" fmla="*/ 4 w 222"/>
                <a:gd name="T73" fmla="*/ 2 h 138"/>
                <a:gd name="T74" fmla="*/ 4 w 222"/>
                <a:gd name="T75" fmla="*/ 2 h 138"/>
                <a:gd name="T76" fmla="*/ 4 w 222"/>
                <a:gd name="T77" fmla="*/ 2 h 138"/>
                <a:gd name="T78" fmla="*/ 4 w 222"/>
                <a:gd name="T79" fmla="*/ 2 h 138"/>
                <a:gd name="T80" fmla="*/ 4 w 222"/>
                <a:gd name="T81" fmla="*/ 2 h 138"/>
                <a:gd name="T82" fmla="*/ 4 w 222"/>
                <a:gd name="T83" fmla="*/ 2 h 138"/>
                <a:gd name="T84" fmla="*/ 3 w 222"/>
                <a:gd name="T85" fmla="*/ 2 h 138"/>
                <a:gd name="T86" fmla="*/ 2 w 222"/>
                <a:gd name="T87" fmla="*/ 2 h 138"/>
                <a:gd name="T88" fmla="*/ 2 w 222"/>
                <a:gd name="T89" fmla="*/ 2 h 138"/>
                <a:gd name="T90" fmla="*/ 2 w 222"/>
                <a:gd name="T91" fmla="*/ 2 h 138"/>
                <a:gd name="T92" fmla="*/ 1 w 222"/>
                <a:gd name="T93" fmla="*/ 1 h 138"/>
                <a:gd name="T94" fmla="*/ 1 w 222"/>
                <a:gd name="T95" fmla="*/ 1 h 138"/>
                <a:gd name="T96" fmla="*/ 1 w 222"/>
                <a:gd name="T97" fmla="*/ 2 h 1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22"/>
                <a:gd name="T148" fmla="*/ 0 h 138"/>
                <a:gd name="T149" fmla="*/ 222 w 222"/>
                <a:gd name="T150" fmla="*/ 138 h 1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22" h="138">
                  <a:moveTo>
                    <a:pt x="20" y="104"/>
                  </a:moveTo>
                  <a:lnTo>
                    <a:pt x="18" y="80"/>
                  </a:lnTo>
                  <a:lnTo>
                    <a:pt x="24" y="72"/>
                  </a:lnTo>
                  <a:lnTo>
                    <a:pt x="12" y="56"/>
                  </a:lnTo>
                  <a:lnTo>
                    <a:pt x="8" y="50"/>
                  </a:lnTo>
                  <a:lnTo>
                    <a:pt x="0" y="52"/>
                  </a:lnTo>
                  <a:lnTo>
                    <a:pt x="0" y="44"/>
                  </a:lnTo>
                  <a:lnTo>
                    <a:pt x="6" y="36"/>
                  </a:lnTo>
                  <a:lnTo>
                    <a:pt x="12" y="40"/>
                  </a:lnTo>
                  <a:lnTo>
                    <a:pt x="28" y="40"/>
                  </a:lnTo>
                  <a:lnTo>
                    <a:pt x="34" y="32"/>
                  </a:lnTo>
                  <a:lnTo>
                    <a:pt x="26" y="24"/>
                  </a:lnTo>
                  <a:lnTo>
                    <a:pt x="20" y="16"/>
                  </a:lnTo>
                  <a:lnTo>
                    <a:pt x="14" y="10"/>
                  </a:lnTo>
                  <a:lnTo>
                    <a:pt x="4" y="14"/>
                  </a:lnTo>
                  <a:lnTo>
                    <a:pt x="2" y="28"/>
                  </a:lnTo>
                  <a:lnTo>
                    <a:pt x="0" y="22"/>
                  </a:lnTo>
                  <a:lnTo>
                    <a:pt x="0" y="12"/>
                  </a:lnTo>
                  <a:lnTo>
                    <a:pt x="10" y="6"/>
                  </a:lnTo>
                  <a:lnTo>
                    <a:pt x="24" y="4"/>
                  </a:lnTo>
                  <a:lnTo>
                    <a:pt x="36" y="12"/>
                  </a:lnTo>
                  <a:lnTo>
                    <a:pt x="44" y="26"/>
                  </a:lnTo>
                  <a:lnTo>
                    <a:pt x="54" y="28"/>
                  </a:lnTo>
                  <a:lnTo>
                    <a:pt x="68" y="26"/>
                  </a:lnTo>
                  <a:lnTo>
                    <a:pt x="68" y="14"/>
                  </a:lnTo>
                  <a:lnTo>
                    <a:pt x="96" y="0"/>
                  </a:lnTo>
                  <a:lnTo>
                    <a:pt x="102" y="6"/>
                  </a:lnTo>
                  <a:lnTo>
                    <a:pt x="116" y="8"/>
                  </a:lnTo>
                  <a:lnTo>
                    <a:pt x="118" y="12"/>
                  </a:lnTo>
                  <a:lnTo>
                    <a:pt x="118" y="28"/>
                  </a:lnTo>
                  <a:lnTo>
                    <a:pt x="144" y="28"/>
                  </a:lnTo>
                  <a:lnTo>
                    <a:pt x="158" y="54"/>
                  </a:lnTo>
                  <a:lnTo>
                    <a:pt x="178" y="66"/>
                  </a:lnTo>
                  <a:lnTo>
                    <a:pt x="200" y="82"/>
                  </a:lnTo>
                  <a:lnTo>
                    <a:pt x="212" y="84"/>
                  </a:lnTo>
                  <a:lnTo>
                    <a:pt x="222" y="90"/>
                  </a:lnTo>
                  <a:lnTo>
                    <a:pt x="222" y="98"/>
                  </a:lnTo>
                  <a:lnTo>
                    <a:pt x="210" y="98"/>
                  </a:lnTo>
                  <a:lnTo>
                    <a:pt x="194" y="104"/>
                  </a:lnTo>
                  <a:lnTo>
                    <a:pt x="182" y="122"/>
                  </a:lnTo>
                  <a:lnTo>
                    <a:pt x="170" y="126"/>
                  </a:lnTo>
                  <a:lnTo>
                    <a:pt x="160" y="138"/>
                  </a:lnTo>
                  <a:lnTo>
                    <a:pt x="150" y="134"/>
                  </a:lnTo>
                  <a:lnTo>
                    <a:pt x="138" y="134"/>
                  </a:lnTo>
                  <a:lnTo>
                    <a:pt x="136" y="112"/>
                  </a:lnTo>
                  <a:lnTo>
                    <a:pt x="126" y="110"/>
                  </a:lnTo>
                  <a:lnTo>
                    <a:pt x="68" y="84"/>
                  </a:lnTo>
                  <a:lnTo>
                    <a:pt x="42" y="88"/>
                  </a:lnTo>
                  <a:lnTo>
                    <a:pt x="20" y="10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3" name="Freeform 292"/>
            <p:cNvSpPr>
              <a:spLocks noChangeAspect="1"/>
            </p:cNvSpPr>
            <p:nvPr/>
          </p:nvSpPr>
          <p:spPr bwMode="auto">
            <a:xfrm>
              <a:off x="4564" y="1560"/>
              <a:ext cx="72" cy="47"/>
            </a:xfrm>
            <a:custGeom>
              <a:avLst/>
              <a:gdLst>
                <a:gd name="T0" fmla="*/ 1 w 118"/>
                <a:gd name="T1" fmla="*/ 1 h 76"/>
                <a:gd name="T2" fmla="*/ 1 w 118"/>
                <a:gd name="T3" fmla="*/ 1 h 76"/>
                <a:gd name="T4" fmla="*/ 1 w 118"/>
                <a:gd name="T5" fmla="*/ 1 h 76"/>
                <a:gd name="T6" fmla="*/ 1 w 118"/>
                <a:gd name="T7" fmla="*/ 0 h 76"/>
                <a:gd name="T8" fmla="*/ 1 w 118"/>
                <a:gd name="T9" fmla="*/ 1 h 76"/>
                <a:gd name="T10" fmla="*/ 1 w 118"/>
                <a:gd name="T11" fmla="*/ 1 h 76"/>
                <a:gd name="T12" fmla="*/ 1 w 118"/>
                <a:gd name="T13" fmla="*/ 1 h 76"/>
                <a:gd name="T14" fmla="*/ 1 w 118"/>
                <a:gd name="T15" fmla="*/ 1 h 76"/>
                <a:gd name="T16" fmla="*/ 1 w 118"/>
                <a:gd name="T17" fmla="*/ 1 h 76"/>
                <a:gd name="T18" fmla="*/ 1 w 118"/>
                <a:gd name="T19" fmla="*/ 1 h 76"/>
                <a:gd name="T20" fmla="*/ 1 w 118"/>
                <a:gd name="T21" fmla="*/ 1 h 76"/>
                <a:gd name="T22" fmla="*/ 2 w 118"/>
                <a:gd name="T23" fmla="*/ 1 h 76"/>
                <a:gd name="T24" fmla="*/ 2 w 118"/>
                <a:gd name="T25" fmla="*/ 1 h 76"/>
                <a:gd name="T26" fmla="*/ 2 w 118"/>
                <a:gd name="T27" fmla="*/ 1 h 76"/>
                <a:gd name="T28" fmla="*/ 2 w 118"/>
                <a:gd name="T29" fmla="*/ 1 h 76"/>
                <a:gd name="T30" fmla="*/ 2 w 118"/>
                <a:gd name="T31" fmla="*/ 1 h 76"/>
                <a:gd name="T32" fmla="*/ 2 w 118"/>
                <a:gd name="T33" fmla="*/ 1 h 76"/>
                <a:gd name="T34" fmla="*/ 2 w 118"/>
                <a:gd name="T35" fmla="*/ 1 h 76"/>
                <a:gd name="T36" fmla="*/ 1 w 118"/>
                <a:gd name="T37" fmla="*/ 1 h 76"/>
                <a:gd name="T38" fmla="*/ 1 w 118"/>
                <a:gd name="T39" fmla="*/ 1 h 76"/>
                <a:gd name="T40" fmla="*/ 1 w 118"/>
                <a:gd name="T41" fmla="*/ 1 h 76"/>
                <a:gd name="T42" fmla="*/ 1 w 118"/>
                <a:gd name="T43" fmla="*/ 1 h 76"/>
                <a:gd name="T44" fmla="*/ 1 w 118"/>
                <a:gd name="T45" fmla="*/ 1 h 76"/>
                <a:gd name="T46" fmla="*/ 1 w 118"/>
                <a:gd name="T47" fmla="*/ 1 h 76"/>
                <a:gd name="T48" fmla="*/ 1 w 118"/>
                <a:gd name="T49" fmla="*/ 1 h 76"/>
                <a:gd name="T50" fmla="*/ 1 w 118"/>
                <a:gd name="T51" fmla="*/ 1 h 76"/>
                <a:gd name="T52" fmla="*/ 1 w 118"/>
                <a:gd name="T53" fmla="*/ 1 h 76"/>
                <a:gd name="T54" fmla="*/ 1 w 118"/>
                <a:gd name="T55" fmla="*/ 1 h 76"/>
                <a:gd name="T56" fmla="*/ 1 w 118"/>
                <a:gd name="T57" fmla="*/ 1 h 76"/>
                <a:gd name="T58" fmla="*/ 1 w 118"/>
                <a:gd name="T59" fmla="*/ 1 h 76"/>
                <a:gd name="T60" fmla="*/ 1 w 118"/>
                <a:gd name="T61" fmla="*/ 1 h 76"/>
                <a:gd name="T62" fmla="*/ 1 w 118"/>
                <a:gd name="T63" fmla="*/ 1 h 76"/>
                <a:gd name="T64" fmla="*/ 0 w 118"/>
                <a:gd name="T65" fmla="*/ 1 h 76"/>
                <a:gd name="T66" fmla="*/ 0 w 118"/>
                <a:gd name="T67" fmla="*/ 1 h 76"/>
                <a:gd name="T68" fmla="*/ 1 w 118"/>
                <a:gd name="T69" fmla="*/ 1 h 76"/>
                <a:gd name="T70" fmla="*/ 1 w 118"/>
                <a:gd name="T71" fmla="*/ 1 h 76"/>
                <a:gd name="T72" fmla="*/ 1 w 118"/>
                <a:gd name="T73" fmla="*/ 1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18"/>
                <a:gd name="T112" fmla="*/ 0 h 76"/>
                <a:gd name="T113" fmla="*/ 118 w 11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18" h="76">
                  <a:moveTo>
                    <a:pt x="24" y="14"/>
                  </a:moveTo>
                  <a:lnTo>
                    <a:pt x="32" y="10"/>
                  </a:lnTo>
                  <a:lnTo>
                    <a:pt x="36" y="2"/>
                  </a:lnTo>
                  <a:lnTo>
                    <a:pt x="48" y="0"/>
                  </a:lnTo>
                  <a:lnTo>
                    <a:pt x="54" y="2"/>
                  </a:lnTo>
                  <a:lnTo>
                    <a:pt x="52" y="8"/>
                  </a:lnTo>
                  <a:lnTo>
                    <a:pt x="50" y="14"/>
                  </a:lnTo>
                  <a:lnTo>
                    <a:pt x="52" y="20"/>
                  </a:lnTo>
                  <a:lnTo>
                    <a:pt x="54" y="28"/>
                  </a:lnTo>
                  <a:lnTo>
                    <a:pt x="66" y="28"/>
                  </a:lnTo>
                  <a:lnTo>
                    <a:pt x="80" y="30"/>
                  </a:lnTo>
                  <a:lnTo>
                    <a:pt x="100" y="30"/>
                  </a:lnTo>
                  <a:lnTo>
                    <a:pt x="98" y="36"/>
                  </a:lnTo>
                  <a:lnTo>
                    <a:pt x="100" y="44"/>
                  </a:lnTo>
                  <a:lnTo>
                    <a:pt x="106" y="46"/>
                  </a:lnTo>
                  <a:lnTo>
                    <a:pt x="118" y="44"/>
                  </a:lnTo>
                  <a:lnTo>
                    <a:pt x="118" y="64"/>
                  </a:lnTo>
                  <a:lnTo>
                    <a:pt x="90" y="64"/>
                  </a:lnTo>
                  <a:lnTo>
                    <a:pt x="80" y="70"/>
                  </a:lnTo>
                  <a:lnTo>
                    <a:pt x="64" y="76"/>
                  </a:lnTo>
                  <a:lnTo>
                    <a:pt x="64" y="70"/>
                  </a:lnTo>
                  <a:lnTo>
                    <a:pt x="66" y="62"/>
                  </a:lnTo>
                  <a:lnTo>
                    <a:pt x="64" y="50"/>
                  </a:lnTo>
                  <a:lnTo>
                    <a:pt x="56" y="44"/>
                  </a:lnTo>
                  <a:lnTo>
                    <a:pt x="46" y="60"/>
                  </a:lnTo>
                  <a:lnTo>
                    <a:pt x="38" y="62"/>
                  </a:lnTo>
                  <a:lnTo>
                    <a:pt x="18" y="74"/>
                  </a:lnTo>
                  <a:lnTo>
                    <a:pt x="8" y="70"/>
                  </a:lnTo>
                  <a:lnTo>
                    <a:pt x="8" y="62"/>
                  </a:lnTo>
                  <a:lnTo>
                    <a:pt x="16" y="52"/>
                  </a:lnTo>
                  <a:lnTo>
                    <a:pt x="10" y="50"/>
                  </a:lnTo>
                  <a:lnTo>
                    <a:pt x="12" y="36"/>
                  </a:lnTo>
                  <a:lnTo>
                    <a:pt x="0" y="36"/>
                  </a:lnTo>
                  <a:lnTo>
                    <a:pt x="0" y="26"/>
                  </a:lnTo>
                  <a:lnTo>
                    <a:pt x="20" y="26"/>
                  </a:lnTo>
                  <a:lnTo>
                    <a:pt x="18" y="12"/>
                  </a:lnTo>
                  <a:lnTo>
                    <a:pt x="24" y="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4" name="Freeform 293"/>
            <p:cNvSpPr>
              <a:spLocks noChangeAspect="1"/>
            </p:cNvSpPr>
            <p:nvPr/>
          </p:nvSpPr>
          <p:spPr bwMode="auto">
            <a:xfrm>
              <a:off x="4453" y="1506"/>
              <a:ext cx="163" cy="97"/>
            </a:xfrm>
            <a:custGeom>
              <a:avLst/>
              <a:gdLst>
                <a:gd name="T0" fmla="*/ 0 w 266"/>
                <a:gd name="T1" fmla="*/ 1 h 158"/>
                <a:gd name="T2" fmla="*/ 0 w 266"/>
                <a:gd name="T3" fmla="*/ 1 h 158"/>
                <a:gd name="T4" fmla="*/ 1 w 266"/>
                <a:gd name="T5" fmla="*/ 1 h 158"/>
                <a:gd name="T6" fmla="*/ 1 w 266"/>
                <a:gd name="T7" fmla="*/ 0 h 158"/>
                <a:gd name="T8" fmla="*/ 1 w 266"/>
                <a:gd name="T9" fmla="*/ 1 h 158"/>
                <a:gd name="T10" fmla="*/ 1 w 266"/>
                <a:gd name="T11" fmla="*/ 1 h 158"/>
                <a:gd name="T12" fmla="*/ 1 w 266"/>
                <a:gd name="T13" fmla="*/ 1 h 158"/>
                <a:gd name="T14" fmla="*/ 2 w 266"/>
                <a:gd name="T15" fmla="*/ 1 h 158"/>
                <a:gd name="T16" fmla="*/ 2 w 266"/>
                <a:gd name="T17" fmla="*/ 1 h 158"/>
                <a:gd name="T18" fmla="*/ 2 w 266"/>
                <a:gd name="T19" fmla="*/ 1 h 158"/>
                <a:gd name="T20" fmla="*/ 3 w 266"/>
                <a:gd name="T21" fmla="*/ 1 h 158"/>
                <a:gd name="T22" fmla="*/ 3 w 266"/>
                <a:gd name="T23" fmla="*/ 1 h 158"/>
                <a:gd name="T24" fmla="*/ 4 w 266"/>
                <a:gd name="T25" fmla="*/ 1 h 158"/>
                <a:gd name="T26" fmla="*/ 4 w 266"/>
                <a:gd name="T27" fmla="*/ 1 h 158"/>
                <a:gd name="T28" fmla="*/ 4 w 266"/>
                <a:gd name="T29" fmla="*/ 1 h 158"/>
                <a:gd name="T30" fmla="*/ 4 w 266"/>
                <a:gd name="T31" fmla="*/ 1 h 158"/>
                <a:gd name="T32" fmla="*/ 4 w 266"/>
                <a:gd name="T33" fmla="*/ 2 h 158"/>
                <a:gd name="T34" fmla="*/ 4 w 266"/>
                <a:gd name="T35" fmla="*/ 2 h 158"/>
                <a:gd name="T36" fmla="*/ 4 w 266"/>
                <a:gd name="T37" fmla="*/ 1 h 158"/>
                <a:gd name="T38" fmla="*/ 4 w 266"/>
                <a:gd name="T39" fmla="*/ 1 h 158"/>
                <a:gd name="T40" fmla="*/ 4 w 266"/>
                <a:gd name="T41" fmla="*/ 1 h 158"/>
                <a:gd name="T42" fmla="*/ 4 w 266"/>
                <a:gd name="T43" fmla="*/ 1 h 158"/>
                <a:gd name="T44" fmla="*/ 4 w 266"/>
                <a:gd name="T45" fmla="*/ 1 h 158"/>
                <a:gd name="T46" fmla="*/ 5 w 266"/>
                <a:gd name="T47" fmla="*/ 1 h 158"/>
                <a:gd name="T48" fmla="*/ 5 w 266"/>
                <a:gd name="T49" fmla="*/ 1 h 158"/>
                <a:gd name="T50" fmla="*/ 5 w 266"/>
                <a:gd name="T51" fmla="*/ 1 h 158"/>
                <a:gd name="T52" fmla="*/ 6 w 266"/>
                <a:gd name="T53" fmla="*/ 2 h 158"/>
                <a:gd name="T54" fmla="*/ 5 w 266"/>
                <a:gd name="T55" fmla="*/ 2 h 158"/>
                <a:gd name="T56" fmla="*/ 5 w 266"/>
                <a:gd name="T57" fmla="*/ 2 h 158"/>
                <a:gd name="T58" fmla="*/ 5 w 266"/>
                <a:gd name="T59" fmla="*/ 2 h 158"/>
                <a:gd name="T60" fmla="*/ 4 w 266"/>
                <a:gd name="T61" fmla="*/ 2 h 158"/>
                <a:gd name="T62" fmla="*/ 4 w 266"/>
                <a:gd name="T63" fmla="*/ 2 h 158"/>
                <a:gd name="T64" fmla="*/ 4 w 266"/>
                <a:gd name="T65" fmla="*/ 1 h 158"/>
                <a:gd name="T66" fmla="*/ 4 w 266"/>
                <a:gd name="T67" fmla="*/ 2 h 158"/>
                <a:gd name="T68" fmla="*/ 4 w 266"/>
                <a:gd name="T69" fmla="*/ 2 h 158"/>
                <a:gd name="T70" fmla="*/ 4 w 266"/>
                <a:gd name="T71" fmla="*/ 2 h 158"/>
                <a:gd name="T72" fmla="*/ 4 w 266"/>
                <a:gd name="T73" fmla="*/ 2 h 158"/>
                <a:gd name="T74" fmla="*/ 4 w 266"/>
                <a:gd name="T75" fmla="*/ 2 h 158"/>
                <a:gd name="T76" fmla="*/ 4 w 266"/>
                <a:gd name="T77" fmla="*/ 2 h 158"/>
                <a:gd name="T78" fmla="*/ 4 w 266"/>
                <a:gd name="T79" fmla="*/ 2 h 158"/>
                <a:gd name="T80" fmla="*/ 4 w 266"/>
                <a:gd name="T81" fmla="*/ 2 h 158"/>
                <a:gd name="T82" fmla="*/ 4 w 266"/>
                <a:gd name="T83" fmla="*/ 2 h 158"/>
                <a:gd name="T84" fmla="*/ 4 w 266"/>
                <a:gd name="T85" fmla="*/ 2 h 158"/>
                <a:gd name="T86" fmla="*/ 4 w 266"/>
                <a:gd name="T87" fmla="*/ 3 h 158"/>
                <a:gd name="T88" fmla="*/ 4 w 266"/>
                <a:gd name="T89" fmla="*/ 4 h 158"/>
                <a:gd name="T90" fmla="*/ 4 w 266"/>
                <a:gd name="T91" fmla="*/ 3 h 158"/>
                <a:gd name="T92" fmla="*/ 4 w 266"/>
                <a:gd name="T93" fmla="*/ 2 h 158"/>
                <a:gd name="T94" fmla="*/ 3 w 266"/>
                <a:gd name="T95" fmla="*/ 2 h 158"/>
                <a:gd name="T96" fmla="*/ 3 w 266"/>
                <a:gd name="T97" fmla="*/ 2 h 158"/>
                <a:gd name="T98" fmla="*/ 2 w 266"/>
                <a:gd name="T99" fmla="*/ 2 h 158"/>
                <a:gd name="T100" fmla="*/ 2 w 266"/>
                <a:gd name="T101" fmla="*/ 1 h 158"/>
                <a:gd name="T102" fmla="*/ 1 w 266"/>
                <a:gd name="T103" fmla="*/ 1 h 158"/>
                <a:gd name="T104" fmla="*/ 1 w 266"/>
                <a:gd name="T105" fmla="*/ 1 h 158"/>
                <a:gd name="T106" fmla="*/ 1 w 266"/>
                <a:gd name="T107" fmla="*/ 1 h 158"/>
                <a:gd name="T108" fmla="*/ 1 w 266"/>
                <a:gd name="T109" fmla="*/ 1 h 158"/>
                <a:gd name="T110" fmla="*/ 1 w 266"/>
                <a:gd name="T111" fmla="*/ 1 h 158"/>
                <a:gd name="T112" fmla="*/ 1 w 266"/>
                <a:gd name="T113" fmla="*/ 1 h 158"/>
                <a:gd name="T114" fmla="*/ 1 w 266"/>
                <a:gd name="T115" fmla="*/ 1 h 158"/>
                <a:gd name="T116" fmla="*/ 0 w 266"/>
                <a:gd name="T117" fmla="*/ 1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6"/>
                <a:gd name="T178" fmla="*/ 0 h 158"/>
                <a:gd name="T179" fmla="*/ 266 w 266"/>
                <a:gd name="T180" fmla="*/ 158 h 15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6" h="158">
                  <a:moveTo>
                    <a:pt x="0" y="82"/>
                  </a:moveTo>
                  <a:lnTo>
                    <a:pt x="0" y="8"/>
                  </a:lnTo>
                  <a:lnTo>
                    <a:pt x="18" y="4"/>
                  </a:lnTo>
                  <a:lnTo>
                    <a:pt x="46" y="0"/>
                  </a:lnTo>
                  <a:lnTo>
                    <a:pt x="54" y="6"/>
                  </a:lnTo>
                  <a:lnTo>
                    <a:pt x="70" y="16"/>
                  </a:lnTo>
                  <a:lnTo>
                    <a:pt x="80" y="20"/>
                  </a:lnTo>
                  <a:lnTo>
                    <a:pt x="94" y="38"/>
                  </a:lnTo>
                  <a:lnTo>
                    <a:pt x="132" y="36"/>
                  </a:lnTo>
                  <a:lnTo>
                    <a:pt x="140" y="34"/>
                  </a:lnTo>
                  <a:lnTo>
                    <a:pt x="158" y="52"/>
                  </a:lnTo>
                  <a:lnTo>
                    <a:pt x="158" y="60"/>
                  </a:lnTo>
                  <a:lnTo>
                    <a:pt x="168" y="68"/>
                  </a:lnTo>
                  <a:lnTo>
                    <a:pt x="170" y="84"/>
                  </a:lnTo>
                  <a:lnTo>
                    <a:pt x="188" y="82"/>
                  </a:lnTo>
                  <a:lnTo>
                    <a:pt x="192" y="84"/>
                  </a:lnTo>
                  <a:lnTo>
                    <a:pt x="192" y="94"/>
                  </a:lnTo>
                  <a:lnTo>
                    <a:pt x="200" y="94"/>
                  </a:lnTo>
                  <a:lnTo>
                    <a:pt x="202" y="84"/>
                  </a:lnTo>
                  <a:lnTo>
                    <a:pt x="214" y="74"/>
                  </a:lnTo>
                  <a:lnTo>
                    <a:pt x="234" y="62"/>
                  </a:lnTo>
                  <a:lnTo>
                    <a:pt x="230" y="72"/>
                  </a:lnTo>
                  <a:lnTo>
                    <a:pt x="228" y="76"/>
                  </a:lnTo>
                  <a:lnTo>
                    <a:pt x="236" y="80"/>
                  </a:lnTo>
                  <a:lnTo>
                    <a:pt x="248" y="76"/>
                  </a:lnTo>
                  <a:lnTo>
                    <a:pt x="258" y="82"/>
                  </a:lnTo>
                  <a:lnTo>
                    <a:pt x="266" y="90"/>
                  </a:lnTo>
                  <a:lnTo>
                    <a:pt x="258" y="98"/>
                  </a:lnTo>
                  <a:lnTo>
                    <a:pt x="248" y="102"/>
                  </a:lnTo>
                  <a:lnTo>
                    <a:pt x="236" y="102"/>
                  </a:lnTo>
                  <a:lnTo>
                    <a:pt x="232" y="98"/>
                  </a:lnTo>
                  <a:lnTo>
                    <a:pt x="234" y="90"/>
                  </a:lnTo>
                  <a:lnTo>
                    <a:pt x="228" y="88"/>
                  </a:lnTo>
                  <a:lnTo>
                    <a:pt x="216" y="90"/>
                  </a:lnTo>
                  <a:lnTo>
                    <a:pt x="212" y="98"/>
                  </a:lnTo>
                  <a:lnTo>
                    <a:pt x="204" y="102"/>
                  </a:lnTo>
                  <a:lnTo>
                    <a:pt x="198" y="100"/>
                  </a:lnTo>
                  <a:lnTo>
                    <a:pt x="200" y="114"/>
                  </a:lnTo>
                  <a:lnTo>
                    <a:pt x="180" y="114"/>
                  </a:lnTo>
                  <a:lnTo>
                    <a:pt x="180" y="124"/>
                  </a:lnTo>
                  <a:lnTo>
                    <a:pt x="192" y="124"/>
                  </a:lnTo>
                  <a:lnTo>
                    <a:pt x="190" y="138"/>
                  </a:lnTo>
                  <a:lnTo>
                    <a:pt x="196" y="140"/>
                  </a:lnTo>
                  <a:lnTo>
                    <a:pt x="188" y="150"/>
                  </a:lnTo>
                  <a:lnTo>
                    <a:pt x="188" y="158"/>
                  </a:lnTo>
                  <a:lnTo>
                    <a:pt x="168" y="152"/>
                  </a:lnTo>
                  <a:lnTo>
                    <a:pt x="168" y="144"/>
                  </a:lnTo>
                  <a:lnTo>
                    <a:pt x="158" y="138"/>
                  </a:lnTo>
                  <a:lnTo>
                    <a:pt x="146" y="136"/>
                  </a:lnTo>
                  <a:lnTo>
                    <a:pt x="104" y="108"/>
                  </a:lnTo>
                  <a:lnTo>
                    <a:pt x="90" y="82"/>
                  </a:lnTo>
                  <a:lnTo>
                    <a:pt x="64" y="82"/>
                  </a:lnTo>
                  <a:lnTo>
                    <a:pt x="64" y="66"/>
                  </a:lnTo>
                  <a:lnTo>
                    <a:pt x="62" y="62"/>
                  </a:lnTo>
                  <a:lnTo>
                    <a:pt x="48" y="60"/>
                  </a:lnTo>
                  <a:lnTo>
                    <a:pt x="42" y="54"/>
                  </a:lnTo>
                  <a:lnTo>
                    <a:pt x="14" y="68"/>
                  </a:lnTo>
                  <a:lnTo>
                    <a:pt x="14" y="80"/>
                  </a:lnTo>
                  <a:lnTo>
                    <a:pt x="0" y="8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5" name="Freeform 294"/>
            <p:cNvSpPr>
              <a:spLocks noChangeAspect="1"/>
            </p:cNvSpPr>
            <p:nvPr/>
          </p:nvSpPr>
          <p:spPr bwMode="auto">
            <a:xfrm>
              <a:off x="4593" y="1532"/>
              <a:ext cx="97" cy="46"/>
            </a:xfrm>
            <a:custGeom>
              <a:avLst/>
              <a:gdLst>
                <a:gd name="T0" fmla="*/ 1 w 158"/>
                <a:gd name="T1" fmla="*/ 1 h 76"/>
                <a:gd name="T2" fmla="*/ 1 w 158"/>
                <a:gd name="T3" fmla="*/ 1 h 76"/>
                <a:gd name="T4" fmla="*/ 1 w 158"/>
                <a:gd name="T5" fmla="*/ 1 h 76"/>
                <a:gd name="T6" fmla="*/ 1 w 158"/>
                <a:gd name="T7" fmla="*/ 1 h 76"/>
                <a:gd name="T8" fmla="*/ 1 w 158"/>
                <a:gd name="T9" fmla="*/ 1 h 76"/>
                <a:gd name="T10" fmla="*/ 1 w 158"/>
                <a:gd name="T11" fmla="*/ 1 h 76"/>
                <a:gd name="T12" fmla="*/ 1 w 158"/>
                <a:gd name="T13" fmla="*/ 0 h 76"/>
                <a:gd name="T14" fmla="*/ 1 w 158"/>
                <a:gd name="T15" fmla="*/ 1 h 76"/>
                <a:gd name="T16" fmla="*/ 1 w 158"/>
                <a:gd name="T17" fmla="*/ 1 h 76"/>
                <a:gd name="T18" fmla="*/ 2 w 158"/>
                <a:gd name="T19" fmla="*/ 1 h 76"/>
                <a:gd name="T20" fmla="*/ 2 w 158"/>
                <a:gd name="T21" fmla="*/ 1 h 76"/>
                <a:gd name="T22" fmla="*/ 3 w 158"/>
                <a:gd name="T23" fmla="*/ 1 h 76"/>
                <a:gd name="T24" fmla="*/ 4 w 158"/>
                <a:gd name="T25" fmla="*/ 1 h 76"/>
                <a:gd name="T26" fmla="*/ 3 w 158"/>
                <a:gd name="T27" fmla="*/ 1 h 76"/>
                <a:gd name="T28" fmla="*/ 2 w 158"/>
                <a:gd name="T29" fmla="*/ 1 h 76"/>
                <a:gd name="T30" fmla="*/ 2 w 158"/>
                <a:gd name="T31" fmla="*/ 1 h 76"/>
                <a:gd name="T32" fmla="*/ 2 w 158"/>
                <a:gd name="T33" fmla="*/ 1 h 76"/>
                <a:gd name="T34" fmla="*/ 2 w 158"/>
                <a:gd name="T35" fmla="*/ 1 h 76"/>
                <a:gd name="T36" fmla="*/ 2 w 158"/>
                <a:gd name="T37" fmla="*/ 1 h 76"/>
                <a:gd name="T38" fmla="*/ 1 w 158"/>
                <a:gd name="T39" fmla="*/ 1 h 76"/>
                <a:gd name="T40" fmla="*/ 1 w 158"/>
                <a:gd name="T41" fmla="*/ 1 h 76"/>
                <a:gd name="T42" fmla="*/ 1 w 158"/>
                <a:gd name="T43" fmla="*/ 1 h 76"/>
                <a:gd name="T44" fmla="*/ 1 w 158"/>
                <a:gd name="T45" fmla="*/ 1 h 76"/>
                <a:gd name="T46" fmla="*/ 1 w 158"/>
                <a:gd name="T47" fmla="*/ 1 h 76"/>
                <a:gd name="T48" fmla="*/ 1 w 158"/>
                <a:gd name="T49" fmla="*/ 1 h 76"/>
                <a:gd name="T50" fmla="*/ 1 w 158"/>
                <a:gd name="T51" fmla="*/ 1 h 76"/>
                <a:gd name="T52" fmla="*/ 1 w 158"/>
                <a:gd name="T53" fmla="*/ 1 h 76"/>
                <a:gd name="T54" fmla="*/ 1 w 158"/>
                <a:gd name="T55" fmla="*/ 1 h 76"/>
                <a:gd name="T56" fmla="*/ 1 w 158"/>
                <a:gd name="T57" fmla="*/ 1 h 76"/>
                <a:gd name="T58" fmla="*/ 1 w 158"/>
                <a:gd name="T59" fmla="*/ 1 h 76"/>
                <a:gd name="T60" fmla="*/ 1 w 158"/>
                <a:gd name="T61" fmla="*/ 1 h 76"/>
                <a:gd name="T62" fmla="*/ 1 w 158"/>
                <a:gd name="T63" fmla="*/ 1 h 76"/>
                <a:gd name="T64" fmla="*/ 1 w 158"/>
                <a:gd name="T65" fmla="*/ 1 h 76"/>
                <a:gd name="T66" fmla="*/ 1 w 158"/>
                <a:gd name="T67" fmla="*/ 1 h 76"/>
                <a:gd name="T68" fmla="*/ 1 w 158"/>
                <a:gd name="T69" fmla="*/ 1 h 76"/>
                <a:gd name="T70" fmla="*/ 1 w 158"/>
                <a:gd name="T71" fmla="*/ 1 h 76"/>
                <a:gd name="T72" fmla="*/ 1 w 158"/>
                <a:gd name="T73" fmla="*/ 1 h 76"/>
                <a:gd name="T74" fmla="*/ 1 w 158"/>
                <a:gd name="T75" fmla="*/ 1 h 76"/>
                <a:gd name="T76" fmla="*/ 1 w 158"/>
                <a:gd name="T77" fmla="*/ 1 h 76"/>
                <a:gd name="T78" fmla="*/ 0 w 158"/>
                <a:gd name="T79" fmla="*/ 1 h 76"/>
                <a:gd name="T80" fmla="*/ 1 w 158"/>
                <a:gd name="T81" fmla="*/ 1 h 76"/>
                <a:gd name="T82" fmla="*/ 1 w 158"/>
                <a:gd name="T83" fmla="*/ 1 h 7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58"/>
                <a:gd name="T127" fmla="*/ 0 h 76"/>
                <a:gd name="T128" fmla="*/ 158 w 158"/>
                <a:gd name="T129" fmla="*/ 76 h 7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58" h="76">
                  <a:moveTo>
                    <a:pt x="6" y="20"/>
                  </a:moveTo>
                  <a:lnTo>
                    <a:pt x="16" y="8"/>
                  </a:lnTo>
                  <a:lnTo>
                    <a:pt x="28" y="8"/>
                  </a:lnTo>
                  <a:lnTo>
                    <a:pt x="32" y="12"/>
                  </a:lnTo>
                  <a:lnTo>
                    <a:pt x="50" y="10"/>
                  </a:lnTo>
                  <a:lnTo>
                    <a:pt x="52" y="4"/>
                  </a:lnTo>
                  <a:lnTo>
                    <a:pt x="60" y="0"/>
                  </a:lnTo>
                  <a:lnTo>
                    <a:pt x="72" y="2"/>
                  </a:lnTo>
                  <a:lnTo>
                    <a:pt x="74" y="10"/>
                  </a:lnTo>
                  <a:lnTo>
                    <a:pt x="134" y="8"/>
                  </a:lnTo>
                  <a:lnTo>
                    <a:pt x="140" y="14"/>
                  </a:lnTo>
                  <a:lnTo>
                    <a:pt x="148" y="16"/>
                  </a:lnTo>
                  <a:lnTo>
                    <a:pt x="158" y="20"/>
                  </a:lnTo>
                  <a:lnTo>
                    <a:pt x="152" y="24"/>
                  </a:lnTo>
                  <a:lnTo>
                    <a:pt x="138" y="32"/>
                  </a:lnTo>
                  <a:lnTo>
                    <a:pt x="126" y="36"/>
                  </a:lnTo>
                  <a:lnTo>
                    <a:pt x="122" y="44"/>
                  </a:lnTo>
                  <a:lnTo>
                    <a:pt x="102" y="44"/>
                  </a:lnTo>
                  <a:lnTo>
                    <a:pt x="98" y="54"/>
                  </a:lnTo>
                  <a:lnTo>
                    <a:pt x="82" y="58"/>
                  </a:lnTo>
                  <a:lnTo>
                    <a:pt x="82" y="52"/>
                  </a:lnTo>
                  <a:lnTo>
                    <a:pt x="68" y="52"/>
                  </a:lnTo>
                  <a:lnTo>
                    <a:pt x="66" y="58"/>
                  </a:lnTo>
                  <a:lnTo>
                    <a:pt x="58" y="62"/>
                  </a:lnTo>
                  <a:lnTo>
                    <a:pt x="54" y="66"/>
                  </a:lnTo>
                  <a:lnTo>
                    <a:pt x="52" y="76"/>
                  </a:lnTo>
                  <a:lnTo>
                    <a:pt x="32" y="76"/>
                  </a:lnTo>
                  <a:lnTo>
                    <a:pt x="18" y="74"/>
                  </a:lnTo>
                  <a:lnTo>
                    <a:pt x="6" y="74"/>
                  </a:lnTo>
                  <a:lnTo>
                    <a:pt x="4" y="66"/>
                  </a:lnTo>
                  <a:lnTo>
                    <a:pt x="2" y="60"/>
                  </a:lnTo>
                  <a:lnTo>
                    <a:pt x="4" y="56"/>
                  </a:lnTo>
                  <a:lnTo>
                    <a:pt x="8" y="60"/>
                  </a:lnTo>
                  <a:lnTo>
                    <a:pt x="20" y="60"/>
                  </a:lnTo>
                  <a:lnTo>
                    <a:pt x="30" y="56"/>
                  </a:lnTo>
                  <a:lnTo>
                    <a:pt x="38" y="48"/>
                  </a:lnTo>
                  <a:lnTo>
                    <a:pt x="30" y="40"/>
                  </a:lnTo>
                  <a:lnTo>
                    <a:pt x="20" y="34"/>
                  </a:lnTo>
                  <a:lnTo>
                    <a:pt x="8" y="38"/>
                  </a:lnTo>
                  <a:lnTo>
                    <a:pt x="0" y="34"/>
                  </a:lnTo>
                  <a:lnTo>
                    <a:pt x="2" y="30"/>
                  </a:lnTo>
                  <a:lnTo>
                    <a:pt x="6" y="2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6" name="Freeform 295"/>
            <p:cNvSpPr>
              <a:spLocks noChangeAspect="1"/>
            </p:cNvSpPr>
            <p:nvPr/>
          </p:nvSpPr>
          <p:spPr bwMode="auto">
            <a:xfrm>
              <a:off x="4361" y="1381"/>
              <a:ext cx="393" cy="182"/>
            </a:xfrm>
            <a:custGeom>
              <a:avLst/>
              <a:gdLst>
                <a:gd name="T0" fmla="*/ 2 w 640"/>
                <a:gd name="T1" fmla="*/ 5 h 298"/>
                <a:gd name="T2" fmla="*/ 1 w 640"/>
                <a:gd name="T3" fmla="*/ 4 h 298"/>
                <a:gd name="T4" fmla="*/ 1 w 640"/>
                <a:gd name="T5" fmla="*/ 4 h 298"/>
                <a:gd name="T6" fmla="*/ 1 w 640"/>
                <a:gd name="T7" fmla="*/ 4 h 298"/>
                <a:gd name="T8" fmla="*/ 2 w 640"/>
                <a:gd name="T9" fmla="*/ 4 h 298"/>
                <a:gd name="T10" fmla="*/ 2 w 640"/>
                <a:gd name="T11" fmla="*/ 4 h 298"/>
                <a:gd name="T12" fmla="*/ 1 w 640"/>
                <a:gd name="T13" fmla="*/ 3 h 298"/>
                <a:gd name="T14" fmla="*/ 1 w 640"/>
                <a:gd name="T15" fmla="*/ 4 h 298"/>
                <a:gd name="T16" fmla="*/ 1 w 640"/>
                <a:gd name="T17" fmla="*/ 3 h 298"/>
                <a:gd name="T18" fmla="*/ 0 w 640"/>
                <a:gd name="T19" fmla="*/ 2 h 298"/>
                <a:gd name="T20" fmla="*/ 1 w 640"/>
                <a:gd name="T21" fmla="*/ 2 h 298"/>
                <a:gd name="T22" fmla="*/ 1 w 640"/>
                <a:gd name="T23" fmla="*/ 2 h 298"/>
                <a:gd name="T24" fmla="*/ 1 w 640"/>
                <a:gd name="T25" fmla="*/ 1 h 298"/>
                <a:gd name="T26" fmla="*/ 2 w 640"/>
                <a:gd name="T27" fmla="*/ 1 h 298"/>
                <a:gd name="T28" fmla="*/ 3 w 640"/>
                <a:gd name="T29" fmla="*/ 2 h 298"/>
                <a:gd name="T30" fmla="*/ 4 w 640"/>
                <a:gd name="T31" fmla="*/ 2 h 298"/>
                <a:gd name="T32" fmla="*/ 4 w 640"/>
                <a:gd name="T33" fmla="*/ 2 h 298"/>
                <a:gd name="T34" fmla="*/ 4 w 640"/>
                <a:gd name="T35" fmla="*/ 1 h 298"/>
                <a:gd name="T36" fmla="*/ 4 w 640"/>
                <a:gd name="T37" fmla="*/ 1 h 298"/>
                <a:gd name="T38" fmla="*/ 4 w 640"/>
                <a:gd name="T39" fmla="*/ 1 h 298"/>
                <a:gd name="T40" fmla="*/ 5 w 640"/>
                <a:gd name="T41" fmla="*/ 1 h 298"/>
                <a:gd name="T42" fmla="*/ 6 w 640"/>
                <a:gd name="T43" fmla="*/ 1 h 298"/>
                <a:gd name="T44" fmla="*/ 6 w 640"/>
                <a:gd name="T45" fmla="*/ 1 h 298"/>
                <a:gd name="T46" fmla="*/ 7 w 640"/>
                <a:gd name="T47" fmla="*/ 0 h 298"/>
                <a:gd name="T48" fmla="*/ 8 w 640"/>
                <a:gd name="T49" fmla="*/ 1 h 298"/>
                <a:gd name="T50" fmla="*/ 9 w 640"/>
                <a:gd name="T51" fmla="*/ 1 h 298"/>
                <a:gd name="T52" fmla="*/ 9 w 640"/>
                <a:gd name="T53" fmla="*/ 1 h 298"/>
                <a:gd name="T54" fmla="*/ 10 w 640"/>
                <a:gd name="T55" fmla="*/ 1 h 298"/>
                <a:gd name="T56" fmla="*/ 10 w 640"/>
                <a:gd name="T57" fmla="*/ 1 h 298"/>
                <a:gd name="T58" fmla="*/ 10 w 640"/>
                <a:gd name="T59" fmla="*/ 2 h 298"/>
                <a:gd name="T60" fmla="*/ 11 w 640"/>
                <a:gd name="T61" fmla="*/ 1 h 298"/>
                <a:gd name="T62" fmla="*/ 11 w 640"/>
                <a:gd name="T63" fmla="*/ 2 h 298"/>
                <a:gd name="T64" fmla="*/ 12 w 640"/>
                <a:gd name="T65" fmla="*/ 2 h 298"/>
                <a:gd name="T66" fmla="*/ 12 w 640"/>
                <a:gd name="T67" fmla="*/ 2 h 298"/>
                <a:gd name="T68" fmla="*/ 13 w 640"/>
                <a:gd name="T69" fmla="*/ 2 h 298"/>
                <a:gd name="T70" fmla="*/ 13 w 640"/>
                <a:gd name="T71" fmla="*/ 2 h 298"/>
                <a:gd name="T72" fmla="*/ 12 w 640"/>
                <a:gd name="T73" fmla="*/ 3 h 298"/>
                <a:gd name="T74" fmla="*/ 12 w 640"/>
                <a:gd name="T75" fmla="*/ 3 h 298"/>
                <a:gd name="T76" fmla="*/ 12 w 640"/>
                <a:gd name="T77" fmla="*/ 4 h 298"/>
                <a:gd name="T78" fmla="*/ 11 w 640"/>
                <a:gd name="T79" fmla="*/ 4 h 298"/>
                <a:gd name="T80" fmla="*/ 11 w 640"/>
                <a:gd name="T81" fmla="*/ 4 h 298"/>
                <a:gd name="T82" fmla="*/ 11 w 640"/>
                <a:gd name="T83" fmla="*/ 5 h 298"/>
                <a:gd name="T84" fmla="*/ 10 w 640"/>
                <a:gd name="T85" fmla="*/ 5 h 298"/>
                <a:gd name="T86" fmla="*/ 10 w 640"/>
                <a:gd name="T87" fmla="*/ 5 h 298"/>
                <a:gd name="T88" fmla="*/ 9 w 640"/>
                <a:gd name="T89" fmla="*/ 5 h 298"/>
                <a:gd name="T90" fmla="*/ 9 w 640"/>
                <a:gd name="T91" fmla="*/ 5 h 298"/>
                <a:gd name="T92" fmla="*/ 9 w 640"/>
                <a:gd name="T93" fmla="*/ 5 h 298"/>
                <a:gd name="T94" fmla="*/ 8 w 640"/>
                <a:gd name="T95" fmla="*/ 5 h 298"/>
                <a:gd name="T96" fmla="*/ 7 w 640"/>
                <a:gd name="T97" fmla="*/ 5 h 298"/>
                <a:gd name="T98" fmla="*/ 7 w 640"/>
                <a:gd name="T99" fmla="*/ 6 h 298"/>
                <a:gd name="T100" fmla="*/ 7 w 640"/>
                <a:gd name="T101" fmla="*/ 5 h 298"/>
                <a:gd name="T102" fmla="*/ 6 w 640"/>
                <a:gd name="T103" fmla="*/ 5 h 298"/>
                <a:gd name="T104" fmla="*/ 6 w 640"/>
                <a:gd name="T105" fmla="*/ 5 h 298"/>
                <a:gd name="T106" fmla="*/ 6 w 640"/>
                <a:gd name="T107" fmla="*/ 4 h 298"/>
                <a:gd name="T108" fmla="*/ 5 w 640"/>
                <a:gd name="T109" fmla="*/ 5 h 298"/>
                <a:gd name="T110" fmla="*/ 4 w 640"/>
                <a:gd name="T111" fmla="*/ 4 h 298"/>
                <a:gd name="T112" fmla="*/ 4 w 640"/>
                <a:gd name="T113" fmla="*/ 4 h 298"/>
                <a:gd name="T114" fmla="*/ 3 w 640"/>
                <a:gd name="T115" fmla="*/ 5 h 298"/>
                <a:gd name="T116" fmla="*/ 2 w 640"/>
                <a:gd name="T117" fmla="*/ 5 h 298"/>
                <a:gd name="T118" fmla="*/ 2 w 640"/>
                <a:gd name="T119" fmla="*/ 5 h 29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40"/>
                <a:gd name="T181" fmla="*/ 0 h 298"/>
                <a:gd name="T182" fmla="*/ 640 w 640"/>
                <a:gd name="T183" fmla="*/ 298 h 29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40" h="298">
                  <a:moveTo>
                    <a:pt x="108" y="262"/>
                  </a:moveTo>
                  <a:lnTo>
                    <a:pt x="94" y="260"/>
                  </a:lnTo>
                  <a:lnTo>
                    <a:pt x="78" y="248"/>
                  </a:lnTo>
                  <a:lnTo>
                    <a:pt x="66" y="234"/>
                  </a:lnTo>
                  <a:lnTo>
                    <a:pt x="58" y="224"/>
                  </a:lnTo>
                  <a:lnTo>
                    <a:pt x="64" y="220"/>
                  </a:lnTo>
                  <a:lnTo>
                    <a:pt x="78" y="222"/>
                  </a:lnTo>
                  <a:lnTo>
                    <a:pt x="76" y="210"/>
                  </a:lnTo>
                  <a:lnTo>
                    <a:pt x="82" y="206"/>
                  </a:lnTo>
                  <a:lnTo>
                    <a:pt x="94" y="208"/>
                  </a:lnTo>
                  <a:lnTo>
                    <a:pt x="104" y="210"/>
                  </a:lnTo>
                  <a:lnTo>
                    <a:pt x="108" y="196"/>
                  </a:lnTo>
                  <a:lnTo>
                    <a:pt x="100" y="176"/>
                  </a:lnTo>
                  <a:lnTo>
                    <a:pt x="82" y="176"/>
                  </a:lnTo>
                  <a:lnTo>
                    <a:pt x="64" y="178"/>
                  </a:lnTo>
                  <a:lnTo>
                    <a:pt x="40" y="188"/>
                  </a:lnTo>
                  <a:lnTo>
                    <a:pt x="36" y="174"/>
                  </a:lnTo>
                  <a:lnTo>
                    <a:pt x="24" y="158"/>
                  </a:lnTo>
                  <a:lnTo>
                    <a:pt x="10" y="154"/>
                  </a:lnTo>
                  <a:lnTo>
                    <a:pt x="0" y="140"/>
                  </a:lnTo>
                  <a:lnTo>
                    <a:pt x="6" y="116"/>
                  </a:lnTo>
                  <a:lnTo>
                    <a:pt x="18" y="102"/>
                  </a:lnTo>
                  <a:lnTo>
                    <a:pt x="26" y="118"/>
                  </a:lnTo>
                  <a:lnTo>
                    <a:pt x="34" y="114"/>
                  </a:lnTo>
                  <a:lnTo>
                    <a:pt x="36" y="102"/>
                  </a:lnTo>
                  <a:lnTo>
                    <a:pt x="60" y="84"/>
                  </a:lnTo>
                  <a:lnTo>
                    <a:pt x="76" y="78"/>
                  </a:lnTo>
                  <a:lnTo>
                    <a:pt x="112" y="84"/>
                  </a:lnTo>
                  <a:lnTo>
                    <a:pt x="136" y="98"/>
                  </a:lnTo>
                  <a:lnTo>
                    <a:pt x="150" y="100"/>
                  </a:lnTo>
                  <a:lnTo>
                    <a:pt x="172" y="90"/>
                  </a:lnTo>
                  <a:lnTo>
                    <a:pt x="190" y="90"/>
                  </a:lnTo>
                  <a:lnTo>
                    <a:pt x="200" y="100"/>
                  </a:lnTo>
                  <a:lnTo>
                    <a:pt x="226" y="98"/>
                  </a:lnTo>
                  <a:lnTo>
                    <a:pt x="238" y="88"/>
                  </a:lnTo>
                  <a:lnTo>
                    <a:pt x="228" y="80"/>
                  </a:lnTo>
                  <a:lnTo>
                    <a:pt x="214" y="76"/>
                  </a:lnTo>
                  <a:lnTo>
                    <a:pt x="220" y="68"/>
                  </a:lnTo>
                  <a:lnTo>
                    <a:pt x="226" y="62"/>
                  </a:lnTo>
                  <a:lnTo>
                    <a:pt x="228" y="52"/>
                  </a:lnTo>
                  <a:lnTo>
                    <a:pt x="240" y="48"/>
                  </a:lnTo>
                  <a:lnTo>
                    <a:pt x="236" y="40"/>
                  </a:lnTo>
                  <a:lnTo>
                    <a:pt x="232" y="30"/>
                  </a:lnTo>
                  <a:lnTo>
                    <a:pt x="254" y="28"/>
                  </a:lnTo>
                  <a:lnTo>
                    <a:pt x="280" y="20"/>
                  </a:lnTo>
                  <a:lnTo>
                    <a:pt x="316" y="10"/>
                  </a:lnTo>
                  <a:lnTo>
                    <a:pt x="346" y="4"/>
                  </a:lnTo>
                  <a:lnTo>
                    <a:pt x="364" y="0"/>
                  </a:lnTo>
                  <a:lnTo>
                    <a:pt x="384" y="2"/>
                  </a:lnTo>
                  <a:lnTo>
                    <a:pt x="388" y="16"/>
                  </a:lnTo>
                  <a:lnTo>
                    <a:pt x="398" y="22"/>
                  </a:lnTo>
                  <a:lnTo>
                    <a:pt x="418" y="28"/>
                  </a:lnTo>
                  <a:lnTo>
                    <a:pt x="438" y="38"/>
                  </a:lnTo>
                  <a:lnTo>
                    <a:pt x="456" y="28"/>
                  </a:lnTo>
                  <a:lnTo>
                    <a:pt x="478" y="22"/>
                  </a:lnTo>
                  <a:lnTo>
                    <a:pt x="480" y="32"/>
                  </a:lnTo>
                  <a:lnTo>
                    <a:pt x="498" y="44"/>
                  </a:lnTo>
                  <a:lnTo>
                    <a:pt x="510" y="60"/>
                  </a:lnTo>
                  <a:lnTo>
                    <a:pt x="524" y="84"/>
                  </a:lnTo>
                  <a:lnTo>
                    <a:pt x="528" y="92"/>
                  </a:lnTo>
                  <a:lnTo>
                    <a:pt x="536" y="92"/>
                  </a:lnTo>
                  <a:lnTo>
                    <a:pt x="540" y="84"/>
                  </a:lnTo>
                  <a:lnTo>
                    <a:pt x="550" y="90"/>
                  </a:lnTo>
                  <a:lnTo>
                    <a:pt x="562" y="96"/>
                  </a:lnTo>
                  <a:lnTo>
                    <a:pt x="572" y="94"/>
                  </a:lnTo>
                  <a:lnTo>
                    <a:pt x="590" y="92"/>
                  </a:lnTo>
                  <a:lnTo>
                    <a:pt x="600" y="106"/>
                  </a:lnTo>
                  <a:lnTo>
                    <a:pt x="614" y="116"/>
                  </a:lnTo>
                  <a:lnTo>
                    <a:pt x="636" y="118"/>
                  </a:lnTo>
                  <a:lnTo>
                    <a:pt x="640" y="132"/>
                  </a:lnTo>
                  <a:lnTo>
                    <a:pt x="638" y="142"/>
                  </a:lnTo>
                  <a:lnTo>
                    <a:pt x="626" y="142"/>
                  </a:lnTo>
                  <a:lnTo>
                    <a:pt x="622" y="156"/>
                  </a:lnTo>
                  <a:lnTo>
                    <a:pt x="622" y="170"/>
                  </a:lnTo>
                  <a:lnTo>
                    <a:pt x="612" y="172"/>
                  </a:lnTo>
                  <a:lnTo>
                    <a:pt x="596" y="172"/>
                  </a:lnTo>
                  <a:lnTo>
                    <a:pt x="580" y="170"/>
                  </a:lnTo>
                  <a:lnTo>
                    <a:pt x="570" y="194"/>
                  </a:lnTo>
                  <a:lnTo>
                    <a:pt x="566" y="208"/>
                  </a:lnTo>
                  <a:lnTo>
                    <a:pt x="548" y="208"/>
                  </a:lnTo>
                  <a:lnTo>
                    <a:pt x="536" y="214"/>
                  </a:lnTo>
                  <a:lnTo>
                    <a:pt x="538" y="232"/>
                  </a:lnTo>
                  <a:lnTo>
                    <a:pt x="544" y="248"/>
                  </a:lnTo>
                  <a:lnTo>
                    <a:pt x="536" y="256"/>
                  </a:lnTo>
                  <a:lnTo>
                    <a:pt x="536" y="266"/>
                  </a:lnTo>
                  <a:lnTo>
                    <a:pt x="526" y="262"/>
                  </a:lnTo>
                  <a:lnTo>
                    <a:pt x="518" y="260"/>
                  </a:lnTo>
                  <a:lnTo>
                    <a:pt x="512" y="254"/>
                  </a:lnTo>
                  <a:lnTo>
                    <a:pt x="452" y="256"/>
                  </a:lnTo>
                  <a:lnTo>
                    <a:pt x="450" y="248"/>
                  </a:lnTo>
                  <a:lnTo>
                    <a:pt x="438" y="246"/>
                  </a:lnTo>
                  <a:lnTo>
                    <a:pt x="430" y="250"/>
                  </a:lnTo>
                  <a:lnTo>
                    <a:pt x="428" y="256"/>
                  </a:lnTo>
                  <a:lnTo>
                    <a:pt x="410" y="258"/>
                  </a:lnTo>
                  <a:lnTo>
                    <a:pt x="406" y="254"/>
                  </a:lnTo>
                  <a:lnTo>
                    <a:pt x="394" y="254"/>
                  </a:lnTo>
                  <a:lnTo>
                    <a:pt x="384" y="266"/>
                  </a:lnTo>
                  <a:lnTo>
                    <a:pt x="376" y="270"/>
                  </a:lnTo>
                  <a:lnTo>
                    <a:pt x="352" y="288"/>
                  </a:lnTo>
                  <a:lnTo>
                    <a:pt x="350" y="298"/>
                  </a:lnTo>
                  <a:lnTo>
                    <a:pt x="342" y="298"/>
                  </a:lnTo>
                  <a:lnTo>
                    <a:pt x="342" y="288"/>
                  </a:lnTo>
                  <a:lnTo>
                    <a:pt x="338" y="286"/>
                  </a:lnTo>
                  <a:lnTo>
                    <a:pt x="320" y="288"/>
                  </a:lnTo>
                  <a:lnTo>
                    <a:pt x="318" y="272"/>
                  </a:lnTo>
                  <a:lnTo>
                    <a:pt x="308" y="264"/>
                  </a:lnTo>
                  <a:lnTo>
                    <a:pt x="308" y="256"/>
                  </a:lnTo>
                  <a:lnTo>
                    <a:pt x="290" y="238"/>
                  </a:lnTo>
                  <a:lnTo>
                    <a:pt x="282" y="240"/>
                  </a:lnTo>
                  <a:lnTo>
                    <a:pt x="244" y="242"/>
                  </a:lnTo>
                  <a:lnTo>
                    <a:pt x="230" y="224"/>
                  </a:lnTo>
                  <a:lnTo>
                    <a:pt x="204" y="210"/>
                  </a:lnTo>
                  <a:lnTo>
                    <a:pt x="196" y="204"/>
                  </a:lnTo>
                  <a:lnTo>
                    <a:pt x="168" y="208"/>
                  </a:lnTo>
                  <a:lnTo>
                    <a:pt x="150" y="212"/>
                  </a:lnTo>
                  <a:lnTo>
                    <a:pt x="150" y="286"/>
                  </a:lnTo>
                  <a:lnTo>
                    <a:pt x="140" y="284"/>
                  </a:lnTo>
                  <a:lnTo>
                    <a:pt x="132" y="270"/>
                  </a:lnTo>
                  <a:lnTo>
                    <a:pt x="120" y="262"/>
                  </a:lnTo>
                  <a:lnTo>
                    <a:pt x="114" y="264"/>
                  </a:lnTo>
                  <a:lnTo>
                    <a:pt x="108" y="26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07" name="Freeform 296"/>
            <p:cNvSpPr>
              <a:spLocks noChangeAspect="1"/>
            </p:cNvSpPr>
            <p:nvPr/>
          </p:nvSpPr>
          <p:spPr bwMode="auto">
            <a:xfrm>
              <a:off x="4173" y="1009"/>
              <a:ext cx="1587" cy="547"/>
            </a:xfrm>
            <a:custGeom>
              <a:avLst/>
              <a:gdLst>
                <a:gd name="T0" fmla="*/ 7 w 2580"/>
                <a:gd name="T1" fmla="*/ 18 h 890"/>
                <a:gd name="T2" fmla="*/ 6 w 2580"/>
                <a:gd name="T3" fmla="*/ 17 h 890"/>
                <a:gd name="T4" fmla="*/ 4 w 2580"/>
                <a:gd name="T5" fmla="*/ 16 h 890"/>
                <a:gd name="T6" fmla="*/ 4 w 2580"/>
                <a:gd name="T7" fmla="*/ 15 h 890"/>
                <a:gd name="T8" fmla="*/ 1 w 2580"/>
                <a:gd name="T9" fmla="*/ 14 h 890"/>
                <a:gd name="T10" fmla="*/ 1 w 2580"/>
                <a:gd name="T11" fmla="*/ 12 h 890"/>
                <a:gd name="T12" fmla="*/ 1 w 2580"/>
                <a:gd name="T13" fmla="*/ 10 h 890"/>
                <a:gd name="T14" fmla="*/ 1 w 2580"/>
                <a:gd name="T15" fmla="*/ 7 h 890"/>
                <a:gd name="T16" fmla="*/ 1 w 2580"/>
                <a:gd name="T17" fmla="*/ 6 h 890"/>
                <a:gd name="T18" fmla="*/ 4 w 2580"/>
                <a:gd name="T19" fmla="*/ 7 h 890"/>
                <a:gd name="T20" fmla="*/ 2 w 2580"/>
                <a:gd name="T21" fmla="*/ 8 h 890"/>
                <a:gd name="T22" fmla="*/ 4 w 2580"/>
                <a:gd name="T23" fmla="*/ 8 h 890"/>
                <a:gd name="T24" fmla="*/ 6 w 2580"/>
                <a:gd name="T25" fmla="*/ 6 h 890"/>
                <a:gd name="T26" fmla="*/ 6 w 2580"/>
                <a:gd name="T27" fmla="*/ 7 h 890"/>
                <a:gd name="T28" fmla="*/ 10 w 2580"/>
                <a:gd name="T29" fmla="*/ 6 h 890"/>
                <a:gd name="T30" fmla="*/ 10 w 2580"/>
                <a:gd name="T31" fmla="*/ 4 h 890"/>
                <a:gd name="T32" fmla="*/ 13 w 2580"/>
                <a:gd name="T33" fmla="*/ 6 h 890"/>
                <a:gd name="T34" fmla="*/ 15 w 2580"/>
                <a:gd name="T35" fmla="*/ 4 h 890"/>
                <a:gd name="T36" fmla="*/ 14 w 2580"/>
                <a:gd name="T37" fmla="*/ 6 h 890"/>
                <a:gd name="T38" fmla="*/ 16 w 2580"/>
                <a:gd name="T39" fmla="*/ 6 h 890"/>
                <a:gd name="T40" fmla="*/ 15 w 2580"/>
                <a:gd name="T41" fmla="*/ 4 h 890"/>
                <a:gd name="T42" fmla="*/ 16 w 2580"/>
                <a:gd name="T43" fmla="*/ 4 h 890"/>
                <a:gd name="T44" fmla="*/ 16 w 2580"/>
                <a:gd name="T45" fmla="*/ 4 h 890"/>
                <a:gd name="T46" fmla="*/ 19 w 2580"/>
                <a:gd name="T47" fmla="*/ 2 h 890"/>
                <a:gd name="T48" fmla="*/ 25 w 2580"/>
                <a:gd name="T49" fmla="*/ 1 h 890"/>
                <a:gd name="T50" fmla="*/ 27 w 2580"/>
                <a:gd name="T51" fmla="*/ 2 h 890"/>
                <a:gd name="T52" fmla="*/ 27 w 2580"/>
                <a:gd name="T53" fmla="*/ 2 h 890"/>
                <a:gd name="T54" fmla="*/ 32 w 2580"/>
                <a:gd name="T55" fmla="*/ 2 h 890"/>
                <a:gd name="T56" fmla="*/ 35 w 2580"/>
                <a:gd name="T57" fmla="*/ 4 h 890"/>
                <a:gd name="T58" fmla="*/ 40 w 2580"/>
                <a:gd name="T59" fmla="*/ 4 h 890"/>
                <a:gd name="T60" fmla="*/ 43 w 2580"/>
                <a:gd name="T61" fmla="*/ 6 h 890"/>
                <a:gd name="T62" fmla="*/ 47 w 2580"/>
                <a:gd name="T63" fmla="*/ 6 h 890"/>
                <a:gd name="T64" fmla="*/ 50 w 2580"/>
                <a:gd name="T65" fmla="*/ 6 h 890"/>
                <a:gd name="T66" fmla="*/ 53 w 2580"/>
                <a:gd name="T67" fmla="*/ 7 h 890"/>
                <a:gd name="T68" fmla="*/ 50 w 2580"/>
                <a:gd name="T69" fmla="*/ 7 h 890"/>
                <a:gd name="T70" fmla="*/ 49 w 2580"/>
                <a:gd name="T71" fmla="*/ 8 h 890"/>
                <a:gd name="T72" fmla="*/ 47 w 2580"/>
                <a:gd name="T73" fmla="*/ 9 h 890"/>
                <a:gd name="T74" fmla="*/ 44 w 2580"/>
                <a:gd name="T75" fmla="*/ 11 h 890"/>
                <a:gd name="T76" fmla="*/ 43 w 2580"/>
                <a:gd name="T77" fmla="*/ 13 h 890"/>
                <a:gd name="T78" fmla="*/ 42 w 2580"/>
                <a:gd name="T79" fmla="*/ 12 h 890"/>
                <a:gd name="T80" fmla="*/ 44 w 2580"/>
                <a:gd name="T81" fmla="*/ 9 h 890"/>
                <a:gd name="T82" fmla="*/ 42 w 2580"/>
                <a:gd name="T83" fmla="*/ 9 h 890"/>
                <a:gd name="T84" fmla="*/ 40 w 2580"/>
                <a:gd name="T85" fmla="*/ 10 h 890"/>
                <a:gd name="T86" fmla="*/ 36 w 2580"/>
                <a:gd name="T87" fmla="*/ 13 h 890"/>
                <a:gd name="T88" fmla="*/ 37 w 2580"/>
                <a:gd name="T89" fmla="*/ 15 h 890"/>
                <a:gd name="T90" fmla="*/ 34 w 2580"/>
                <a:gd name="T91" fmla="*/ 17 h 890"/>
                <a:gd name="T92" fmla="*/ 34 w 2580"/>
                <a:gd name="T93" fmla="*/ 15 h 890"/>
                <a:gd name="T94" fmla="*/ 30 w 2580"/>
                <a:gd name="T95" fmla="*/ 14 h 890"/>
                <a:gd name="T96" fmla="*/ 29 w 2580"/>
                <a:gd name="T97" fmla="*/ 15 h 890"/>
                <a:gd name="T98" fmla="*/ 26 w 2580"/>
                <a:gd name="T99" fmla="*/ 15 h 890"/>
                <a:gd name="T100" fmla="*/ 23 w 2580"/>
                <a:gd name="T101" fmla="*/ 14 h 890"/>
                <a:gd name="T102" fmla="*/ 21 w 2580"/>
                <a:gd name="T103" fmla="*/ 14 h 890"/>
                <a:gd name="T104" fmla="*/ 18 w 2580"/>
                <a:gd name="T105" fmla="*/ 14 h 890"/>
                <a:gd name="T106" fmla="*/ 15 w 2580"/>
                <a:gd name="T107" fmla="*/ 13 h 890"/>
                <a:gd name="T108" fmla="*/ 11 w 2580"/>
                <a:gd name="T109" fmla="*/ 13 h 890"/>
                <a:gd name="T110" fmla="*/ 11 w 2580"/>
                <a:gd name="T111" fmla="*/ 14 h 890"/>
                <a:gd name="T112" fmla="*/ 7 w 2580"/>
                <a:gd name="T113" fmla="*/ 14 h 890"/>
                <a:gd name="T114" fmla="*/ 7 w 2580"/>
                <a:gd name="T115" fmla="*/ 16 h 89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580"/>
                <a:gd name="T175" fmla="*/ 0 h 890"/>
                <a:gd name="T176" fmla="*/ 2580 w 2580"/>
                <a:gd name="T177" fmla="*/ 890 h 89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580" h="890">
                  <a:moveTo>
                    <a:pt x="344" y="792"/>
                  </a:moveTo>
                  <a:lnTo>
                    <a:pt x="328" y="804"/>
                  </a:lnTo>
                  <a:lnTo>
                    <a:pt x="318" y="810"/>
                  </a:lnTo>
                  <a:lnTo>
                    <a:pt x="314" y="818"/>
                  </a:lnTo>
                  <a:lnTo>
                    <a:pt x="306" y="828"/>
                  </a:lnTo>
                  <a:lnTo>
                    <a:pt x="314" y="834"/>
                  </a:lnTo>
                  <a:lnTo>
                    <a:pt x="320" y="844"/>
                  </a:lnTo>
                  <a:lnTo>
                    <a:pt x="322" y="862"/>
                  </a:lnTo>
                  <a:lnTo>
                    <a:pt x="336" y="878"/>
                  </a:lnTo>
                  <a:lnTo>
                    <a:pt x="326" y="888"/>
                  </a:lnTo>
                  <a:lnTo>
                    <a:pt x="322" y="890"/>
                  </a:lnTo>
                  <a:lnTo>
                    <a:pt x="306" y="878"/>
                  </a:lnTo>
                  <a:lnTo>
                    <a:pt x="300" y="876"/>
                  </a:lnTo>
                  <a:lnTo>
                    <a:pt x="290" y="866"/>
                  </a:lnTo>
                  <a:lnTo>
                    <a:pt x="280" y="860"/>
                  </a:lnTo>
                  <a:lnTo>
                    <a:pt x="270" y="862"/>
                  </a:lnTo>
                  <a:lnTo>
                    <a:pt x="264" y="862"/>
                  </a:lnTo>
                  <a:lnTo>
                    <a:pt x="254" y="858"/>
                  </a:lnTo>
                  <a:lnTo>
                    <a:pt x="240" y="850"/>
                  </a:lnTo>
                  <a:lnTo>
                    <a:pt x="232" y="850"/>
                  </a:lnTo>
                  <a:lnTo>
                    <a:pt x="222" y="852"/>
                  </a:lnTo>
                  <a:lnTo>
                    <a:pt x="210" y="844"/>
                  </a:lnTo>
                  <a:lnTo>
                    <a:pt x="198" y="846"/>
                  </a:lnTo>
                  <a:lnTo>
                    <a:pt x="172" y="828"/>
                  </a:lnTo>
                  <a:lnTo>
                    <a:pt x="158" y="822"/>
                  </a:lnTo>
                  <a:lnTo>
                    <a:pt x="162" y="808"/>
                  </a:lnTo>
                  <a:lnTo>
                    <a:pt x="174" y="796"/>
                  </a:lnTo>
                  <a:lnTo>
                    <a:pt x="172" y="786"/>
                  </a:lnTo>
                  <a:lnTo>
                    <a:pt x="188" y="776"/>
                  </a:lnTo>
                  <a:lnTo>
                    <a:pt x="170" y="774"/>
                  </a:lnTo>
                  <a:lnTo>
                    <a:pt x="172" y="766"/>
                  </a:lnTo>
                  <a:lnTo>
                    <a:pt x="182" y="762"/>
                  </a:lnTo>
                  <a:lnTo>
                    <a:pt x="198" y="758"/>
                  </a:lnTo>
                  <a:lnTo>
                    <a:pt x="200" y="726"/>
                  </a:lnTo>
                  <a:lnTo>
                    <a:pt x="184" y="716"/>
                  </a:lnTo>
                  <a:lnTo>
                    <a:pt x="164" y="716"/>
                  </a:lnTo>
                  <a:lnTo>
                    <a:pt x="162" y="710"/>
                  </a:lnTo>
                  <a:lnTo>
                    <a:pt x="130" y="708"/>
                  </a:lnTo>
                  <a:lnTo>
                    <a:pt x="126" y="694"/>
                  </a:lnTo>
                  <a:lnTo>
                    <a:pt x="108" y="690"/>
                  </a:lnTo>
                  <a:lnTo>
                    <a:pt x="110" y="678"/>
                  </a:lnTo>
                  <a:lnTo>
                    <a:pt x="106" y="668"/>
                  </a:lnTo>
                  <a:lnTo>
                    <a:pt x="82" y="668"/>
                  </a:lnTo>
                  <a:lnTo>
                    <a:pt x="78" y="672"/>
                  </a:lnTo>
                  <a:lnTo>
                    <a:pt x="72" y="674"/>
                  </a:lnTo>
                  <a:lnTo>
                    <a:pt x="64" y="670"/>
                  </a:lnTo>
                  <a:lnTo>
                    <a:pt x="64" y="650"/>
                  </a:lnTo>
                  <a:lnTo>
                    <a:pt x="82" y="650"/>
                  </a:lnTo>
                  <a:lnTo>
                    <a:pt x="84" y="648"/>
                  </a:lnTo>
                  <a:lnTo>
                    <a:pt x="56" y="618"/>
                  </a:lnTo>
                  <a:lnTo>
                    <a:pt x="52" y="596"/>
                  </a:lnTo>
                  <a:lnTo>
                    <a:pt x="32" y="594"/>
                  </a:lnTo>
                  <a:lnTo>
                    <a:pt x="32" y="588"/>
                  </a:lnTo>
                  <a:lnTo>
                    <a:pt x="14" y="584"/>
                  </a:lnTo>
                  <a:lnTo>
                    <a:pt x="10" y="578"/>
                  </a:lnTo>
                  <a:lnTo>
                    <a:pt x="6" y="562"/>
                  </a:lnTo>
                  <a:lnTo>
                    <a:pt x="0" y="550"/>
                  </a:lnTo>
                  <a:lnTo>
                    <a:pt x="2" y="538"/>
                  </a:lnTo>
                  <a:lnTo>
                    <a:pt x="2" y="522"/>
                  </a:lnTo>
                  <a:lnTo>
                    <a:pt x="8" y="510"/>
                  </a:lnTo>
                  <a:lnTo>
                    <a:pt x="26" y="496"/>
                  </a:lnTo>
                  <a:lnTo>
                    <a:pt x="40" y="494"/>
                  </a:lnTo>
                  <a:lnTo>
                    <a:pt x="22" y="486"/>
                  </a:lnTo>
                  <a:lnTo>
                    <a:pt x="12" y="474"/>
                  </a:lnTo>
                  <a:lnTo>
                    <a:pt x="56" y="438"/>
                  </a:lnTo>
                  <a:lnTo>
                    <a:pt x="64" y="424"/>
                  </a:lnTo>
                  <a:lnTo>
                    <a:pt x="40" y="406"/>
                  </a:lnTo>
                  <a:lnTo>
                    <a:pt x="50" y="396"/>
                  </a:lnTo>
                  <a:lnTo>
                    <a:pt x="42" y="382"/>
                  </a:lnTo>
                  <a:lnTo>
                    <a:pt x="32" y="372"/>
                  </a:lnTo>
                  <a:lnTo>
                    <a:pt x="40" y="352"/>
                  </a:lnTo>
                  <a:lnTo>
                    <a:pt x="34" y="336"/>
                  </a:lnTo>
                  <a:lnTo>
                    <a:pt x="24" y="318"/>
                  </a:lnTo>
                  <a:lnTo>
                    <a:pt x="40" y="302"/>
                  </a:lnTo>
                  <a:lnTo>
                    <a:pt x="16" y="288"/>
                  </a:lnTo>
                  <a:lnTo>
                    <a:pt x="20" y="266"/>
                  </a:lnTo>
                  <a:lnTo>
                    <a:pt x="30" y="256"/>
                  </a:lnTo>
                  <a:lnTo>
                    <a:pt x="40" y="254"/>
                  </a:lnTo>
                  <a:lnTo>
                    <a:pt x="40" y="248"/>
                  </a:lnTo>
                  <a:lnTo>
                    <a:pt x="62" y="244"/>
                  </a:lnTo>
                  <a:lnTo>
                    <a:pt x="80" y="244"/>
                  </a:lnTo>
                  <a:lnTo>
                    <a:pt x="86" y="254"/>
                  </a:lnTo>
                  <a:lnTo>
                    <a:pt x="96" y="258"/>
                  </a:lnTo>
                  <a:lnTo>
                    <a:pt x="134" y="260"/>
                  </a:lnTo>
                  <a:lnTo>
                    <a:pt x="162" y="274"/>
                  </a:lnTo>
                  <a:lnTo>
                    <a:pt x="188" y="290"/>
                  </a:lnTo>
                  <a:lnTo>
                    <a:pt x="218" y="306"/>
                  </a:lnTo>
                  <a:lnTo>
                    <a:pt x="220" y="324"/>
                  </a:lnTo>
                  <a:lnTo>
                    <a:pt x="202" y="340"/>
                  </a:lnTo>
                  <a:lnTo>
                    <a:pt x="172" y="348"/>
                  </a:lnTo>
                  <a:lnTo>
                    <a:pt x="146" y="338"/>
                  </a:lnTo>
                  <a:lnTo>
                    <a:pt x="116" y="332"/>
                  </a:lnTo>
                  <a:lnTo>
                    <a:pt x="94" y="324"/>
                  </a:lnTo>
                  <a:lnTo>
                    <a:pt x="76" y="316"/>
                  </a:lnTo>
                  <a:lnTo>
                    <a:pt x="90" y="334"/>
                  </a:lnTo>
                  <a:lnTo>
                    <a:pt x="106" y="342"/>
                  </a:lnTo>
                  <a:lnTo>
                    <a:pt x="114" y="348"/>
                  </a:lnTo>
                  <a:lnTo>
                    <a:pt x="116" y="360"/>
                  </a:lnTo>
                  <a:lnTo>
                    <a:pt x="122" y="386"/>
                  </a:lnTo>
                  <a:lnTo>
                    <a:pt x="132" y="388"/>
                  </a:lnTo>
                  <a:lnTo>
                    <a:pt x="148" y="402"/>
                  </a:lnTo>
                  <a:lnTo>
                    <a:pt x="168" y="402"/>
                  </a:lnTo>
                  <a:lnTo>
                    <a:pt x="170" y="392"/>
                  </a:lnTo>
                  <a:lnTo>
                    <a:pt x="158" y="388"/>
                  </a:lnTo>
                  <a:lnTo>
                    <a:pt x="148" y="376"/>
                  </a:lnTo>
                  <a:lnTo>
                    <a:pt x="156" y="366"/>
                  </a:lnTo>
                  <a:lnTo>
                    <a:pt x="168" y="376"/>
                  </a:lnTo>
                  <a:lnTo>
                    <a:pt x="180" y="380"/>
                  </a:lnTo>
                  <a:lnTo>
                    <a:pt x="206" y="386"/>
                  </a:lnTo>
                  <a:lnTo>
                    <a:pt x="206" y="376"/>
                  </a:lnTo>
                  <a:lnTo>
                    <a:pt x="196" y="364"/>
                  </a:lnTo>
                  <a:lnTo>
                    <a:pt x="208" y="352"/>
                  </a:lnTo>
                  <a:lnTo>
                    <a:pt x="226" y="342"/>
                  </a:lnTo>
                  <a:lnTo>
                    <a:pt x="236" y="334"/>
                  </a:lnTo>
                  <a:lnTo>
                    <a:pt x="264" y="342"/>
                  </a:lnTo>
                  <a:lnTo>
                    <a:pt x="270" y="318"/>
                  </a:lnTo>
                  <a:lnTo>
                    <a:pt x="262" y="310"/>
                  </a:lnTo>
                  <a:lnTo>
                    <a:pt x="266" y="288"/>
                  </a:lnTo>
                  <a:lnTo>
                    <a:pt x="258" y="280"/>
                  </a:lnTo>
                  <a:lnTo>
                    <a:pt x="292" y="278"/>
                  </a:lnTo>
                  <a:lnTo>
                    <a:pt x="304" y="292"/>
                  </a:lnTo>
                  <a:lnTo>
                    <a:pt x="304" y="300"/>
                  </a:lnTo>
                  <a:lnTo>
                    <a:pt x="288" y="300"/>
                  </a:lnTo>
                  <a:lnTo>
                    <a:pt x="278" y="310"/>
                  </a:lnTo>
                  <a:lnTo>
                    <a:pt x="294" y="324"/>
                  </a:lnTo>
                  <a:lnTo>
                    <a:pt x="318" y="326"/>
                  </a:lnTo>
                  <a:lnTo>
                    <a:pt x="328" y="302"/>
                  </a:lnTo>
                  <a:lnTo>
                    <a:pt x="386" y="280"/>
                  </a:lnTo>
                  <a:lnTo>
                    <a:pt x="396" y="282"/>
                  </a:lnTo>
                  <a:lnTo>
                    <a:pt x="408" y="270"/>
                  </a:lnTo>
                  <a:lnTo>
                    <a:pt x="420" y="266"/>
                  </a:lnTo>
                  <a:lnTo>
                    <a:pt x="416" y="284"/>
                  </a:lnTo>
                  <a:lnTo>
                    <a:pt x="436" y="284"/>
                  </a:lnTo>
                  <a:lnTo>
                    <a:pt x="440" y="276"/>
                  </a:lnTo>
                  <a:lnTo>
                    <a:pt x="476" y="278"/>
                  </a:lnTo>
                  <a:lnTo>
                    <a:pt x="500" y="264"/>
                  </a:lnTo>
                  <a:lnTo>
                    <a:pt x="504" y="274"/>
                  </a:lnTo>
                  <a:lnTo>
                    <a:pt x="502" y="282"/>
                  </a:lnTo>
                  <a:lnTo>
                    <a:pt x="512" y="282"/>
                  </a:lnTo>
                  <a:lnTo>
                    <a:pt x="516" y="274"/>
                  </a:lnTo>
                  <a:lnTo>
                    <a:pt x="532" y="264"/>
                  </a:lnTo>
                  <a:lnTo>
                    <a:pt x="520" y="248"/>
                  </a:lnTo>
                  <a:lnTo>
                    <a:pt x="498" y="240"/>
                  </a:lnTo>
                  <a:lnTo>
                    <a:pt x="498" y="226"/>
                  </a:lnTo>
                  <a:lnTo>
                    <a:pt x="506" y="224"/>
                  </a:lnTo>
                  <a:lnTo>
                    <a:pt x="526" y="242"/>
                  </a:lnTo>
                  <a:lnTo>
                    <a:pt x="558" y="244"/>
                  </a:lnTo>
                  <a:lnTo>
                    <a:pt x="592" y="256"/>
                  </a:lnTo>
                  <a:lnTo>
                    <a:pt x="620" y="268"/>
                  </a:lnTo>
                  <a:lnTo>
                    <a:pt x="650" y="284"/>
                  </a:lnTo>
                  <a:lnTo>
                    <a:pt x="658" y="270"/>
                  </a:lnTo>
                  <a:lnTo>
                    <a:pt x="644" y="256"/>
                  </a:lnTo>
                  <a:lnTo>
                    <a:pt x="626" y="246"/>
                  </a:lnTo>
                  <a:lnTo>
                    <a:pt x="626" y="236"/>
                  </a:lnTo>
                  <a:lnTo>
                    <a:pt x="634" y="216"/>
                  </a:lnTo>
                  <a:lnTo>
                    <a:pt x="624" y="210"/>
                  </a:lnTo>
                  <a:lnTo>
                    <a:pt x="626" y="204"/>
                  </a:lnTo>
                  <a:lnTo>
                    <a:pt x="650" y="186"/>
                  </a:lnTo>
                  <a:lnTo>
                    <a:pt x="666" y="154"/>
                  </a:lnTo>
                  <a:lnTo>
                    <a:pt x="716" y="158"/>
                  </a:lnTo>
                  <a:lnTo>
                    <a:pt x="720" y="164"/>
                  </a:lnTo>
                  <a:lnTo>
                    <a:pt x="716" y="182"/>
                  </a:lnTo>
                  <a:lnTo>
                    <a:pt x="706" y="198"/>
                  </a:lnTo>
                  <a:lnTo>
                    <a:pt x="716" y="206"/>
                  </a:lnTo>
                  <a:lnTo>
                    <a:pt x="720" y="224"/>
                  </a:lnTo>
                  <a:lnTo>
                    <a:pt x="716" y="268"/>
                  </a:lnTo>
                  <a:lnTo>
                    <a:pt x="732" y="280"/>
                  </a:lnTo>
                  <a:lnTo>
                    <a:pt x="724" y="298"/>
                  </a:lnTo>
                  <a:lnTo>
                    <a:pt x="696" y="322"/>
                  </a:lnTo>
                  <a:lnTo>
                    <a:pt x="682" y="328"/>
                  </a:lnTo>
                  <a:lnTo>
                    <a:pt x="666" y="324"/>
                  </a:lnTo>
                  <a:lnTo>
                    <a:pt x="658" y="328"/>
                  </a:lnTo>
                  <a:lnTo>
                    <a:pt x="670" y="336"/>
                  </a:lnTo>
                  <a:lnTo>
                    <a:pt x="688" y="340"/>
                  </a:lnTo>
                  <a:lnTo>
                    <a:pt x="706" y="342"/>
                  </a:lnTo>
                  <a:lnTo>
                    <a:pt x="726" y="326"/>
                  </a:lnTo>
                  <a:lnTo>
                    <a:pt x="754" y="298"/>
                  </a:lnTo>
                  <a:lnTo>
                    <a:pt x="746" y="282"/>
                  </a:lnTo>
                  <a:lnTo>
                    <a:pt x="756" y="266"/>
                  </a:lnTo>
                  <a:lnTo>
                    <a:pt x="778" y="270"/>
                  </a:lnTo>
                  <a:lnTo>
                    <a:pt x="788" y="280"/>
                  </a:lnTo>
                  <a:lnTo>
                    <a:pt x="792" y="296"/>
                  </a:lnTo>
                  <a:lnTo>
                    <a:pt x="806" y="284"/>
                  </a:lnTo>
                  <a:lnTo>
                    <a:pt x="798" y="268"/>
                  </a:lnTo>
                  <a:lnTo>
                    <a:pt x="778" y="262"/>
                  </a:lnTo>
                  <a:lnTo>
                    <a:pt x="736" y="260"/>
                  </a:lnTo>
                  <a:lnTo>
                    <a:pt x="736" y="240"/>
                  </a:lnTo>
                  <a:lnTo>
                    <a:pt x="744" y="220"/>
                  </a:lnTo>
                  <a:lnTo>
                    <a:pt x="734" y="204"/>
                  </a:lnTo>
                  <a:lnTo>
                    <a:pt x="728" y="192"/>
                  </a:lnTo>
                  <a:lnTo>
                    <a:pt x="740" y="180"/>
                  </a:lnTo>
                  <a:lnTo>
                    <a:pt x="754" y="174"/>
                  </a:lnTo>
                  <a:lnTo>
                    <a:pt x="756" y="158"/>
                  </a:lnTo>
                  <a:lnTo>
                    <a:pt x="764" y="158"/>
                  </a:lnTo>
                  <a:lnTo>
                    <a:pt x="766" y="176"/>
                  </a:lnTo>
                  <a:lnTo>
                    <a:pt x="760" y="190"/>
                  </a:lnTo>
                  <a:lnTo>
                    <a:pt x="764" y="200"/>
                  </a:lnTo>
                  <a:lnTo>
                    <a:pt x="780" y="204"/>
                  </a:lnTo>
                  <a:lnTo>
                    <a:pt x="804" y="210"/>
                  </a:lnTo>
                  <a:lnTo>
                    <a:pt x="816" y="210"/>
                  </a:lnTo>
                  <a:lnTo>
                    <a:pt x="802" y="200"/>
                  </a:lnTo>
                  <a:lnTo>
                    <a:pt x="782" y="194"/>
                  </a:lnTo>
                  <a:lnTo>
                    <a:pt x="774" y="182"/>
                  </a:lnTo>
                  <a:lnTo>
                    <a:pt x="786" y="178"/>
                  </a:lnTo>
                  <a:lnTo>
                    <a:pt x="806" y="182"/>
                  </a:lnTo>
                  <a:lnTo>
                    <a:pt x="792" y="166"/>
                  </a:lnTo>
                  <a:lnTo>
                    <a:pt x="798" y="162"/>
                  </a:lnTo>
                  <a:lnTo>
                    <a:pt x="832" y="172"/>
                  </a:lnTo>
                  <a:lnTo>
                    <a:pt x="852" y="188"/>
                  </a:lnTo>
                  <a:lnTo>
                    <a:pt x="880" y="188"/>
                  </a:lnTo>
                  <a:lnTo>
                    <a:pt x="866" y="174"/>
                  </a:lnTo>
                  <a:lnTo>
                    <a:pt x="848" y="160"/>
                  </a:lnTo>
                  <a:lnTo>
                    <a:pt x="842" y="138"/>
                  </a:lnTo>
                  <a:lnTo>
                    <a:pt x="854" y="130"/>
                  </a:lnTo>
                  <a:lnTo>
                    <a:pt x="900" y="128"/>
                  </a:lnTo>
                  <a:lnTo>
                    <a:pt x="946" y="120"/>
                  </a:lnTo>
                  <a:lnTo>
                    <a:pt x="934" y="98"/>
                  </a:lnTo>
                  <a:lnTo>
                    <a:pt x="972" y="80"/>
                  </a:lnTo>
                  <a:lnTo>
                    <a:pt x="1056" y="52"/>
                  </a:lnTo>
                  <a:lnTo>
                    <a:pt x="1092" y="48"/>
                  </a:lnTo>
                  <a:lnTo>
                    <a:pt x="1126" y="52"/>
                  </a:lnTo>
                  <a:lnTo>
                    <a:pt x="1176" y="36"/>
                  </a:lnTo>
                  <a:lnTo>
                    <a:pt x="1172" y="20"/>
                  </a:lnTo>
                  <a:lnTo>
                    <a:pt x="1196" y="0"/>
                  </a:lnTo>
                  <a:lnTo>
                    <a:pt x="1230" y="2"/>
                  </a:lnTo>
                  <a:lnTo>
                    <a:pt x="1248" y="8"/>
                  </a:lnTo>
                  <a:lnTo>
                    <a:pt x="1226" y="20"/>
                  </a:lnTo>
                  <a:lnTo>
                    <a:pt x="1268" y="22"/>
                  </a:lnTo>
                  <a:lnTo>
                    <a:pt x="1260" y="36"/>
                  </a:lnTo>
                  <a:lnTo>
                    <a:pt x="1336" y="34"/>
                  </a:lnTo>
                  <a:lnTo>
                    <a:pt x="1364" y="52"/>
                  </a:lnTo>
                  <a:lnTo>
                    <a:pt x="1368" y="64"/>
                  </a:lnTo>
                  <a:lnTo>
                    <a:pt x="1360" y="84"/>
                  </a:lnTo>
                  <a:lnTo>
                    <a:pt x="1326" y="102"/>
                  </a:lnTo>
                  <a:lnTo>
                    <a:pt x="1290" y="122"/>
                  </a:lnTo>
                  <a:lnTo>
                    <a:pt x="1240" y="150"/>
                  </a:lnTo>
                  <a:lnTo>
                    <a:pt x="1244" y="154"/>
                  </a:lnTo>
                  <a:lnTo>
                    <a:pt x="1266" y="146"/>
                  </a:lnTo>
                  <a:lnTo>
                    <a:pt x="1308" y="134"/>
                  </a:lnTo>
                  <a:lnTo>
                    <a:pt x="1306" y="126"/>
                  </a:lnTo>
                  <a:lnTo>
                    <a:pt x="1316" y="116"/>
                  </a:lnTo>
                  <a:lnTo>
                    <a:pt x="1332" y="112"/>
                  </a:lnTo>
                  <a:lnTo>
                    <a:pt x="1336" y="122"/>
                  </a:lnTo>
                  <a:lnTo>
                    <a:pt x="1348" y="126"/>
                  </a:lnTo>
                  <a:lnTo>
                    <a:pt x="1366" y="138"/>
                  </a:lnTo>
                  <a:lnTo>
                    <a:pt x="1376" y="132"/>
                  </a:lnTo>
                  <a:lnTo>
                    <a:pt x="1450" y="134"/>
                  </a:lnTo>
                  <a:lnTo>
                    <a:pt x="1450" y="144"/>
                  </a:lnTo>
                  <a:lnTo>
                    <a:pt x="1522" y="152"/>
                  </a:lnTo>
                  <a:lnTo>
                    <a:pt x="1530" y="126"/>
                  </a:lnTo>
                  <a:lnTo>
                    <a:pt x="1544" y="128"/>
                  </a:lnTo>
                  <a:lnTo>
                    <a:pt x="1564" y="138"/>
                  </a:lnTo>
                  <a:lnTo>
                    <a:pt x="1596" y="136"/>
                  </a:lnTo>
                  <a:lnTo>
                    <a:pt x="1614" y="156"/>
                  </a:lnTo>
                  <a:lnTo>
                    <a:pt x="1618" y="174"/>
                  </a:lnTo>
                  <a:lnTo>
                    <a:pt x="1606" y="182"/>
                  </a:lnTo>
                  <a:lnTo>
                    <a:pt x="1628" y="208"/>
                  </a:lnTo>
                  <a:lnTo>
                    <a:pt x="1650" y="214"/>
                  </a:lnTo>
                  <a:lnTo>
                    <a:pt x="1670" y="184"/>
                  </a:lnTo>
                  <a:lnTo>
                    <a:pt x="1696" y="198"/>
                  </a:lnTo>
                  <a:lnTo>
                    <a:pt x="1720" y="190"/>
                  </a:lnTo>
                  <a:lnTo>
                    <a:pt x="1746" y="200"/>
                  </a:lnTo>
                  <a:lnTo>
                    <a:pt x="1768" y="192"/>
                  </a:lnTo>
                  <a:lnTo>
                    <a:pt x="1784" y="184"/>
                  </a:lnTo>
                  <a:lnTo>
                    <a:pt x="1782" y="166"/>
                  </a:lnTo>
                  <a:lnTo>
                    <a:pt x="1804" y="158"/>
                  </a:lnTo>
                  <a:lnTo>
                    <a:pt x="1872" y="162"/>
                  </a:lnTo>
                  <a:lnTo>
                    <a:pt x="1884" y="172"/>
                  </a:lnTo>
                  <a:lnTo>
                    <a:pt x="1890" y="176"/>
                  </a:lnTo>
                  <a:lnTo>
                    <a:pt x="1926" y="172"/>
                  </a:lnTo>
                  <a:lnTo>
                    <a:pt x="1942" y="180"/>
                  </a:lnTo>
                  <a:lnTo>
                    <a:pt x="1934" y="190"/>
                  </a:lnTo>
                  <a:lnTo>
                    <a:pt x="1948" y="196"/>
                  </a:lnTo>
                  <a:lnTo>
                    <a:pt x="1978" y="208"/>
                  </a:lnTo>
                  <a:lnTo>
                    <a:pt x="2030" y="210"/>
                  </a:lnTo>
                  <a:lnTo>
                    <a:pt x="2084" y="212"/>
                  </a:lnTo>
                  <a:lnTo>
                    <a:pt x="2106" y="224"/>
                  </a:lnTo>
                  <a:lnTo>
                    <a:pt x="2104" y="238"/>
                  </a:lnTo>
                  <a:lnTo>
                    <a:pt x="2108" y="246"/>
                  </a:lnTo>
                  <a:lnTo>
                    <a:pt x="2126" y="252"/>
                  </a:lnTo>
                  <a:lnTo>
                    <a:pt x="2140" y="246"/>
                  </a:lnTo>
                  <a:lnTo>
                    <a:pt x="2206" y="250"/>
                  </a:lnTo>
                  <a:lnTo>
                    <a:pt x="2214" y="250"/>
                  </a:lnTo>
                  <a:lnTo>
                    <a:pt x="2230" y="242"/>
                  </a:lnTo>
                  <a:lnTo>
                    <a:pt x="2236" y="244"/>
                  </a:lnTo>
                  <a:lnTo>
                    <a:pt x="2236" y="256"/>
                  </a:lnTo>
                  <a:lnTo>
                    <a:pt x="2254" y="270"/>
                  </a:lnTo>
                  <a:lnTo>
                    <a:pt x="2274" y="272"/>
                  </a:lnTo>
                  <a:lnTo>
                    <a:pt x="2280" y="264"/>
                  </a:lnTo>
                  <a:lnTo>
                    <a:pt x="2274" y="252"/>
                  </a:lnTo>
                  <a:lnTo>
                    <a:pt x="2272" y="234"/>
                  </a:lnTo>
                  <a:lnTo>
                    <a:pt x="2284" y="232"/>
                  </a:lnTo>
                  <a:lnTo>
                    <a:pt x="2302" y="240"/>
                  </a:lnTo>
                  <a:lnTo>
                    <a:pt x="2334" y="240"/>
                  </a:lnTo>
                  <a:lnTo>
                    <a:pt x="2372" y="246"/>
                  </a:lnTo>
                  <a:lnTo>
                    <a:pt x="2416" y="262"/>
                  </a:lnTo>
                  <a:lnTo>
                    <a:pt x="2442" y="276"/>
                  </a:lnTo>
                  <a:lnTo>
                    <a:pt x="2488" y="296"/>
                  </a:lnTo>
                  <a:lnTo>
                    <a:pt x="2496" y="308"/>
                  </a:lnTo>
                  <a:lnTo>
                    <a:pt x="2502" y="320"/>
                  </a:lnTo>
                  <a:lnTo>
                    <a:pt x="2512" y="336"/>
                  </a:lnTo>
                  <a:lnTo>
                    <a:pt x="2520" y="332"/>
                  </a:lnTo>
                  <a:lnTo>
                    <a:pt x="2514" y="314"/>
                  </a:lnTo>
                  <a:lnTo>
                    <a:pt x="2530" y="316"/>
                  </a:lnTo>
                  <a:lnTo>
                    <a:pt x="2550" y="320"/>
                  </a:lnTo>
                  <a:lnTo>
                    <a:pt x="2568" y="332"/>
                  </a:lnTo>
                  <a:lnTo>
                    <a:pt x="2580" y="344"/>
                  </a:lnTo>
                  <a:lnTo>
                    <a:pt x="2568" y="356"/>
                  </a:lnTo>
                  <a:lnTo>
                    <a:pt x="2542" y="362"/>
                  </a:lnTo>
                  <a:lnTo>
                    <a:pt x="2538" y="376"/>
                  </a:lnTo>
                  <a:lnTo>
                    <a:pt x="2530" y="394"/>
                  </a:lnTo>
                  <a:lnTo>
                    <a:pt x="2502" y="380"/>
                  </a:lnTo>
                  <a:lnTo>
                    <a:pt x="2486" y="374"/>
                  </a:lnTo>
                  <a:lnTo>
                    <a:pt x="2488" y="358"/>
                  </a:lnTo>
                  <a:lnTo>
                    <a:pt x="2446" y="360"/>
                  </a:lnTo>
                  <a:lnTo>
                    <a:pt x="2440" y="340"/>
                  </a:lnTo>
                  <a:lnTo>
                    <a:pt x="2426" y="342"/>
                  </a:lnTo>
                  <a:lnTo>
                    <a:pt x="2424" y="356"/>
                  </a:lnTo>
                  <a:lnTo>
                    <a:pt x="2430" y="362"/>
                  </a:lnTo>
                  <a:lnTo>
                    <a:pt x="2412" y="378"/>
                  </a:lnTo>
                  <a:lnTo>
                    <a:pt x="2392" y="380"/>
                  </a:lnTo>
                  <a:lnTo>
                    <a:pt x="2378" y="378"/>
                  </a:lnTo>
                  <a:lnTo>
                    <a:pt x="2370" y="372"/>
                  </a:lnTo>
                  <a:lnTo>
                    <a:pt x="2368" y="380"/>
                  </a:lnTo>
                  <a:lnTo>
                    <a:pt x="2382" y="386"/>
                  </a:lnTo>
                  <a:lnTo>
                    <a:pt x="2396" y="394"/>
                  </a:lnTo>
                  <a:lnTo>
                    <a:pt x="2402" y="412"/>
                  </a:lnTo>
                  <a:lnTo>
                    <a:pt x="2414" y="430"/>
                  </a:lnTo>
                  <a:lnTo>
                    <a:pt x="2400" y="438"/>
                  </a:lnTo>
                  <a:lnTo>
                    <a:pt x="2374" y="428"/>
                  </a:lnTo>
                  <a:lnTo>
                    <a:pt x="2362" y="438"/>
                  </a:lnTo>
                  <a:lnTo>
                    <a:pt x="2326" y="454"/>
                  </a:lnTo>
                  <a:lnTo>
                    <a:pt x="2306" y="464"/>
                  </a:lnTo>
                  <a:lnTo>
                    <a:pt x="2266" y="496"/>
                  </a:lnTo>
                  <a:lnTo>
                    <a:pt x="2252" y="484"/>
                  </a:lnTo>
                  <a:lnTo>
                    <a:pt x="2222" y="484"/>
                  </a:lnTo>
                  <a:lnTo>
                    <a:pt x="2206" y="500"/>
                  </a:lnTo>
                  <a:lnTo>
                    <a:pt x="2202" y="484"/>
                  </a:lnTo>
                  <a:lnTo>
                    <a:pt x="2192" y="484"/>
                  </a:lnTo>
                  <a:lnTo>
                    <a:pt x="2188" y="496"/>
                  </a:lnTo>
                  <a:lnTo>
                    <a:pt x="2160" y="496"/>
                  </a:lnTo>
                  <a:lnTo>
                    <a:pt x="2136" y="534"/>
                  </a:lnTo>
                  <a:lnTo>
                    <a:pt x="2136" y="546"/>
                  </a:lnTo>
                  <a:lnTo>
                    <a:pt x="2152" y="546"/>
                  </a:lnTo>
                  <a:lnTo>
                    <a:pt x="2148" y="564"/>
                  </a:lnTo>
                  <a:lnTo>
                    <a:pt x="2154" y="580"/>
                  </a:lnTo>
                  <a:lnTo>
                    <a:pt x="2136" y="586"/>
                  </a:lnTo>
                  <a:lnTo>
                    <a:pt x="2130" y="600"/>
                  </a:lnTo>
                  <a:lnTo>
                    <a:pt x="2136" y="618"/>
                  </a:lnTo>
                  <a:lnTo>
                    <a:pt x="2112" y="626"/>
                  </a:lnTo>
                  <a:lnTo>
                    <a:pt x="2104" y="634"/>
                  </a:lnTo>
                  <a:lnTo>
                    <a:pt x="2104" y="640"/>
                  </a:lnTo>
                  <a:lnTo>
                    <a:pt x="2106" y="644"/>
                  </a:lnTo>
                  <a:lnTo>
                    <a:pt x="2104" y="648"/>
                  </a:lnTo>
                  <a:lnTo>
                    <a:pt x="2080" y="656"/>
                  </a:lnTo>
                  <a:lnTo>
                    <a:pt x="2080" y="670"/>
                  </a:lnTo>
                  <a:lnTo>
                    <a:pt x="2050" y="700"/>
                  </a:lnTo>
                  <a:lnTo>
                    <a:pt x="2046" y="668"/>
                  </a:lnTo>
                  <a:lnTo>
                    <a:pt x="2034" y="618"/>
                  </a:lnTo>
                  <a:lnTo>
                    <a:pt x="2034" y="582"/>
                  </a:lnTo>
                  <a:lnTo>
                    <a:pt x="2046" y="568"/>
                  </a:lnTo>
                  <a:lnTo>
                    <a:pt x="2058" y="546"/>
                  </a:lnTo>
                  <a:lnTo>
                    <a:pt x="2074" y="542"/>
                  </a:lnTo>
                  <a:lnTo>
                    <a:pt x="2116" y="502"/>
                  </a:lnTo>
                  <a:lnTo>
                    <a:pt x="2148" y="480"/>
                  </a:lnTo>
                  <a:lnTo>
                    <a:pt x="2158" y="476"/>
                  </a:lnTo>
                  <a:lnTo>
                    <a:pt x="2174" y="440"/>
                  </a:lnTo>
                  <a:lnTo>
                    <a:pt x="2182" y="436"/>
                  </a:lnTo>
                  <a:lnTo>
                    <a:pt x="2166" y="430"/>
                  </a:lnTo>
                  <a:lnTo>
                    <a:pt x="2160" y="432"/>
                  </a:lnTo>
                  <a:lnTo>
                    <a:pt x="2154" y="438"/>
                  </a:lnTo>
                  <a:lnTo>
                    <a:pt x="2154" y="456"/>
                  </a:lnTo>
                  <a:lnTo>
                    <a:pt x="2140" y="456"/>
                  </a:lnTo>
                  <a:lnTo>
                    <a:pt x="2108" y="476"/>
                  </a:lnTo>
                  <a:lnTo>
                    <a:pt x="2100" y="468"/>
                  </a:lnTo>
                  <a:lnTo>
                    <a:pt x="2108" y="452"/>
                  </a:lnTo>
                  <a:lnTo>
                    <a:pt x="2098" y="456"/>
                  </a:lnTo>
                  <a:lnTo>
                    <a:pt x="2058" y="456"/>
                  </a:lnTo>
                  <a:lnTo>
                    <a:pt x="2020" y="486"/>
                  </a:lnTo>
                  <a:lnTo>
                    <a:pt x="2012" y="502"/>
                  </a:lnTo>
                  <a:lnTo>
                    <a:pt x="2016" y="506"/>
                  </a:lnTo>
                  <a:lnTo>
                    <a:pt x="2026" y="516"/>
                  </a:lnTo>
                  <a:lnTo>
                    <a:pt x="2010" y="516"/>
                  </a:lnTo>
                  <a:lnTo>
                    <a:pt x="1994" y="518"/>
                  </a:lnTo>
                  <a:lnTo>
                    <a:pt x="1964" y="520"/>
                  </a:lnTo>
                  <a:lnTo>
                    <a:pt x="1972" y="512"/>
                  </a:lnTo>
                  <a:lnTo>
                    <a:pt x="1966" y="504"/>
                  </a:lnTo>
                  <a:lnTo>
                    <a:pt x="1944" y="502"/>
                  </a:lnTo>
                  <a:lnTo>
                    <a:pt x="1930" y="504"/>
                  </a:lnTo>
                  <a:lnTo>
                    <a:pt x="1924" y="512"/>
                  </a:lnTo>
                  <a:lnTo>
                    <a:pt x="1894" y="510"/>
                  </a:lnTo>
                  <a:lnTo>
                    <a:pt x="1880" y="512"/>
                  </a:lnTo>
                  <a:lnTo>
                    <a:pt x="1828" y="512"/>
                  </a:lnTo>
                  <a:lnTo>
                    <a:pt x="1712" y="612"/>
                  </a:lnTo>
                  <a:lnTo>
                    <a:pt x="1714" y="622"/>
                  </a:lnTo>
                  <a:lnTo>
                    <a:pt x="1734" y="620"/>
                  </a:lnTo>
                  <a:lnTo>
                    <a:pt x="1736" y="636"/>
                  </a:lnTo>
                  <a:lnTo>
                    <a:pt x="1746" y="624"/>
                  </a:lnTo>
                  <a:lnTo>
                    <a:pt x="1756" y="640"/>
                  </a:lnTo>
                  <a:lnTo>
                    <a:pt x="1770" y="628"/>
                  </a:lnTo>
                  <a:lnTo>
                    <a:pt x="1792" y="632"/>
                  </a:lnTo>
                  <a:lnTo>
                    <a:pt x="1808" y="652"/>
                  </a:lnTo>
                  <a:lnTo>
                    <a:pt x="1804" y="674"/>
                  </a:lnTo>
                  <a:lnTo>
                    <a:pt x="1796" y="696"/>
                  </a:lnTo>
                  <a:lnTo>
                    <a:pt x="1794" y="728"/>
                  </a:lnTo>
                  <a:lnTo>
                    <a:pt x="1788" y="746"/>
                  </a:lnTo>
                  <a:lnTo>
                    <a:pt x="1728" y="820"/>
                  </a:lnTo>
                  <a:lnTo>
                    <a:pt x="1710" y="842"/>
                  </a:lnTo>
                  <a:lnTo>
                    <a:pt x="1696" y="852"/>
                  </a:lnTo>
                  <a:lnTo>
                    <a:pt x="1678" y="860"/>
                  </a:lnTo>
                  <a:lnTo>
                    <a:pt x="1664" y="852"/>
                  </a:lnTo>
                  <a:lnTo>
                    <a:pt x="1646" y="856"/>
                  </a:lnTo>
                  <a:lnTo>
                    <a:pt x="1646" y="820"/>
                  </a:lnTo>
                  <a:lnTo>
                    <a:pt x="1660" y="810"/>
                  </a:lnTo>
                  <a:lnTo>
                    <a:pt x="1666" y="816"/>
                  </a:lnTo>
                  <a:lnTo>
                    <a:pt x="1678" y="814"/>
                  </a:lnTo>
                  <a:lnTo>
                    <a:pt x="1690" y="792"/>
                  </a:lnTo>
                  <a:lnTo>
                    <a:pt x="1696" y="770"/>
                  </a:lnTo>
                  <a:lnTo>
                    <a:pt x="1704" y="766"/>
                  </a:lnTo>
                  <a:lnTo>
                    <a:pt x="1702" y="752"/>
                  </a:lnTo>
                  <a:lnTo>
                    <a:pt x="1686" y="754"/>
                  </a:lnTo>
                  <a:lnTo>
                    <a:pt x="1672" y="756"/>
                  </a:lnTo>
                  <a:lnTo>
                    <a:pt x="1666" y="764"/>
                  </a:lnTo>
                  <a:lnTo>
                    <a:pt x="1644" y="762"/>
                  </a:lnTo>
                  <a:lnTo>
                    <a:pt x="1640" y="742"/>
                  </a:lnTo>
                  <a:lnTo>
                    <a:pt x="1610" y="726"/>
                  </a:lnTo>
                  <a:lnTo>
                    <a:pt x="1594" y="726"/>
                  </a:lnTo>
                  <a:lnTo>
                    <a:pt x="1572" y="674"/>
                  </a:lnTo>
                  <a:lnTo>
                    <a:pt x="1560" y="654"/>
                  </a:lnTo>
                  <a:lnTo>
                    <a:pt x="1530" y="642"/>
                  </a:lnTo>
                  <a:lnTo>
                    <a:pt x="1486" y="646"/>
                  </a:lnTo>
                  <a:lnTo>
                    <a:pt x="1472" y="652"/>
                  </a:lnTo>
                  <a:lnTo>
                    <a:pt x="1470" y="660"/>
                  </a:lnTo>
                  <a:lnTo>
                    <a:pt x="1482" y="662"/>
                  </a:lnTo>
                  <a:lnTo>
                    <a:pt x="1482" y="676"/>
                  </a:lnTo>
                  <a:lnTo>
                    <a:pt x="1472" y="682"/>
                  </a:lnTo>
                  <a:lnTo>
                    <a:pt x="1462" y="700"/>
                  </a:lnTo>
                  <a:lnTo>
                    <a:pt x="1458" y="716"/>
                  </a:lnTo>
                  <a:lnTo>
                    <a:pt x="1446" y="718"/>
                  </a:lnTo>
                  <a:lnTo>
                    <a:pt x="1436" y="728"/>
                  </a:lnTo>
                  <a:lnTo>
                    <a:pt x="1418" y="718"/>
                  </a:lnTo>
                  <a:lnTo>
                    <a:pt x="1394" y="716"/>
                  </a:lnTo>
                  <a:lnTo>
                    <a:pt x="1386" y="710"/>
                  </a:lnTo>
                  <a:lnTo>
                    <a:pt x="1376" y="712"/>
                  </a:lnTo>
                  <a:lnTo>
                    <a:pt x="1358" y="726"/>
                  </a:lnTo>
                  <a:lnTo>
                    <a:pt x="1328" y="732"/>
                  </a:lnTo>
                  <a:lnTo>
                    <a:pt x="1310" y="734"/>
                  </a:lnTo>
                  <a:lnTo>
                    <a:pt x="1288" y="732"/>
                  </a:lnTo>
                  <a:lnTo>
                    <a:pt x="1282" y="726"/>
                  </a:lnTo>
                  <a:lnTo>
                    <a:pt x="1276" y="718"/>
                  </a:lnTo>
                  <a:lnTo>
                    <a:pt x="1266" y="716"/>
                  </a:lnTo>
                  <a:lnTo>
                    <a:pt x="1260" y="710"/>
                  </a:lnTo>
                  <a:lnTo>
                    <a:pt x="1236" y="706"/>
                  </a:lnTo>
                  <a:lnTo>
                    <a:pt x="1222" y="714"/>
                  </a:lnTo>
                  <a:lnTo>
                    <a:pt x="1196" y="710"/>
                  </a:lnTo>
                  <a:lnTo>
                    <a:pt x="1186" y="698"/>
                  </a:lnTo>
                  <a:lnTo>
                    <a:pt x="1184" y="688"/>
                  </a:lnTo>
                  <a:lnTo>
                    <a:pt x="1160" y="680"/>
                  </a:lnTo>
                  <a:lnTo>
                    <a:pt x="1132" y="674"/>
                  </a:lnTo>
                  <a:lnTo>
                    <a:pt x="1114" y="692"/>
                  </a:lnTo>
                  <a:lnTo>
                    <a:pt x="1126" y="706"/>
                  </a:lnTo>
                  <a:lnTo>
                    <a:pt x="1124" y="714"/>
                  </a:lnTo>
                  <a:lnTo>
                    <a:pt x="1112" y="724"/>
                  </a:lnTo>
                  <a:lnTo>
                    <a:pt x="1104" y="718"/>
                  </a:lnTo>
                  <a:lnTo>
                    <a:pt x="1072" y="718"/>
                  </a:lnTo>
                  <a:lnTo>
                    <a:pt x="1062" y="706"/>
                  </a:lnTo>
                  <a:lnTo>
                    <a:pt x="1042" y="702"/>
                  </a:lnTo>
                  <a:lnTo>
                    <a:pt x="1024" y="700"/>
                  </a:lnTo>
                  <a:lnTo>
                    <a:pt x="990" y="718"/>
                  </a:lnTo>
                  <a:lnTo>
                    <a:pt x="982" y="726"/>
                  </a:lnTo>
                  <a:lnTo>
                    <a:pt x="968" y="728"/>
                  </a:lnTo>
                  <a:lnTo>
                    <a:pt x="960" y="736"/>
                  </a:lnTo>
                  <a:lnTo>
                    <a:pt x="944" y="736"/>
                  </a:lnTo>
                  <a:lnTo>
                    <a:pt x="940" y="722"/>
                  </a:lnTo>
                  <a:lnTo>
                    <a:pt x="918" y="720"/>
                  </a:lnTo>
                  <a:lnTo>
                    <a:pt x="904" y="710"/>
                  </a:lnTo>
                  <a:lnTo>
                    <a:pt x="894" y="696"/>
                  </a:lnTo>
                  <a:lnTo>
                    <a:pt x="866" y="700"/>
                  </a:lnTo>
                  <a:lnTo>
                    <a:pt x="844" y="688"/>
                  </a:lnTo>
                  <a:lnTo>
                    <a:pt x="840" y="696"/>
                  </a:lnTo>
                  <a:lnTo>
                    <a:pt x="832" y="696"/>
                  </a:lnTo>
                  <a:lnTo>
                    <a:pt x="818" y="672"/>
                  </a:lnTo>
                  <a:lnTo>
                    <a:pt x="802" y="648"/>
                  </a:lnTo>
                  <a:lnTo>
                    <a:pt x="784" y="636"/>
                  </a:lnTo>
                  <a:lnTo>
                    <a:pt x="782" y="626"/>
                  </a:lnTo>
                  <a:lnTo>
                    <a:pt x="760" y="632"/>
                  </a:lnTo>
                  <a:lnTo>
                    <a:pt x="742" y="642"/>
                  </a:lnTo>
                  <a:lnTo>
                    <a:pt x="722" y="632"/>
                  </a:lnTo>
                  <a:lnTo>
                    <a:pt x="702" y="626"/>
                  </a:lnTo>
                  <a:lnTo>
                    <a:pt x="692" y="620"/>
                  </a:lnTo>
                  <a:lnTo>
                    <a:pt x="688" y="606"/>
                  </a:lnTo>
                  <a:lnTo>
                    <a:pt x="668" y="604"/>
                  </a:lnTo>
                  <a:lnTo>
                    <a:pt x="646" y="608"/>
                  </a:lnTo>
                  <a:lnTo>
                    <a:pt x="558" y="632"/>
                  </a:lnTo>
                  <a:lnTo>
                    <a:pt x="536" y="634"/>
                  </a:lnTo>
                  <a:lnTo>
                    <a:pt x="540" y="644"/>
                  </a:lnTo>
                  <a:lnTo>
                    <a:pt x="544" y="652"/>
                  </a:lnTo>
                  <a:lnTo>
                    <a:pt x="532" y="656"/>
                  </a:lnTo>
                  <a:lnTo>
                    <a:pt x="530" y="666"/>
                  </a:lnTo>
                  <a:lnTo>
                    <a:pt x="524" y="672"/>
                  </a:lnTo>
                  <a:lnTo>
                    <a:pt x="518" y="680"/>
                  </a:lnTo>
                  <a:lnTo>
                    <a:pt x="532" y="684"/>
                  </a:lnTo>
                  <a:lnTo>
                    <a:pt x="540" y="692"/>
                  </a:lnTo>
                  <a:lnTo>
                    <a:pt x="530" y="702"/>
                  </a:lnTo>
                  <a:lnTo>
                    <a:pt x="504" y="704"/>
                  </a:lnTo>
                  <a:lnTo>
                    <a:pt x="494" y="694"/>
                  </a:lnTo>
                  <a:lnTo>
                    <a:pt x="476" y="694"/>
                  </a:lnTo>
                  <a:lnTo>
                    <a:pt x="454" y="704"/>
                  </a:lnTo>
                  <a:lnTo>
                    <a:pt x="438" y="702"/>
                  </a:lnTo>
                  <a:lnTo>
                    <a:pt x="416" y="688"/>
                  </a:lnTo>
                  <a:lnTo>
                    <a:pt x="380" y="682"/>
                  </a:lnTo>
                  <a:lnTo>
                    <a:pt x="364" y="688"/>
                  </a:lnTo>
                  <a:lnTo>
                    <a:pt x="340" y="706"/>
                  </a:lnTo>
                  <a:lnTo>
                    <a:pt x="338" y="718"/>
                  </a:lnTo>
                  <a:lnTo>
                    <a:pt x="330" y="722"/>
                  </a:lnTo>
                  <a:lnTo>
                    <a:pt x="322" y="706"/>
                  </a:lnTo>
                  <a:lnTo>
                    <a:pt x="310" y="720"/>
                  </a:lnTo>
                  <a:lnTo>
                    <a:pt x="304" y="744"/>
                  </a:lnTo>
                  <a:lnTo>
                    <a:pt x="314" y="758"/>
                  </a:lnTo>
                  <a:lnTo>
                    <a:pt x="328" y="762"/>
                  </a:lnTo>
                  <a:lnTo>
                    <a:pt x="340" y="778"/>
                  </a:lnTo>
                  <a:lnTo>
                    <a:pt x="344" y="79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08" name="Freeform 297"/>
            <p:cNvSpPr>
              <a:spLocks noChangeAspect="1"/>
            </p:cNvSpPr>
            <p:nvPr/>
          </p:nvSpPr>
          <p:spPr bwMode="auto">
            <a:xfrm>
              <a:off x="4408" y="1023"/>
              <a:ext cx="170" cy="120"/>
            </a:xfrm>
            <a:custGeom>
              <a:avLst/>
              <a:gdLst>
                <a:gd name="T0" fmla="*/ 1 w 276"/>
                <a:gd name="T1" fmla="*/ 4 h 196"/>
                <a:gd name="T2" fmla="*/ 1 w 276"/>
                <a:gd name="T3" fmla="*/ 4 h 196"/>
                <a:gd name="T4" fmla="*/ 1 w 276"/>
                <a:gd name="T5" fmla="*/ 4 h 196"/>
                <a:gd name="T6" fmla="*/ 1 w 276"/>
                <a:gd name="T7" fmla="*/ 4 h 196"/>
                <a:gd name="T8" fmla="*/ 1 w 276"/>
                <a:gd name="T9" fmla="*/ 4 h 196"/>
                <a:gd name="T10" fmla="*/ 1 w 276"/>
                <a:gd name="T11" fmla="*/ 4 h 196"/>
                <a:gd name="T12" fmla="*/ 0 w 276"/>
                <a:gd name="T13" fmla="*/ 4 h 196"/>
                <a:gd name="T14" fmla="*/ 0 w 276"/>
                <a:gd name="T15" fmla="*/ 3 h 196"/>
                <a:gd name="T16" fmla="*/ 1 w 276"/>
                <a:gd name="T17" fmla="*/ 3 h 196"/>
                <a:gd name="T18" fmla="*/ 1 w 276"/>
                <a:gd name="T19" fmla="*/ 2 h 196"/>
                <a:gd name="T20" fmla="*/ 1 w 276"/>
                <a:gd name="T21" fmla="*/ 2 h 196"/>
                <a:gd name="T22" fmla="*/ 1 w 276"/>
                <a:gd name="T23" fmla="*/ 2 h 196"/>
                <a:gd name="T24" fmla="*/ 1 w 276"/>
                <a:gd name="T25" fmla="*/ 2 h 196"/>
                <a:gd name="T26" fmla="*/ 1 w 276"/>
                <a:gd name="T27" fmla="*/ 2 h 196"/>
                <a:gd name="T28" fmla="*/ 1 w 276"/>
                <a:gd name="T29" fmla="*/ 2 h 196"/>
                <a:gd name="T30" fmla="*/ 1 w 276"/>
                <a:gd name="T31" fmla="*/ 1 h 196"/>
                <a:gd name="T32" fmla="*/ 1 w 276"/>
                <a:gd name="T33" fmla="*/ 1 h 196"/>
                <a:gd name="T34" fmla="*/ 2 w 276"/>
                <a:gd name="T35" fmla="*/ 1 h 196"/>
                <a:gd name="T36" fmla="*/ 2 w 276"/>
                <a:gd name="T37" fmla="*/ 1 h 196"/>
                <a:gd name="T38" fmla="*/ 2 w 276"/>
                <a:gd name="T39" fmla="*/ 1 h 196"/>
                <a:gd name="T40" fmla="*/ 4 w 276"/>
                <a:gd name="T41" fmla="*/ 1 h 196"/>
                <a:gd name="T42" fmla="*/ 4 w 276"/>
                <a:gd name="T43" fmla="*/ 1 h 196"/>
                <a:gd name="T44" fmla="*/ 4 w 276"/>
                <a:gd name="T45" fmla="*/ 1 h 196"/>
                <a:gd name="T46" fmla="*/ 6 w 276"/>
                <a:gd name="T47" fmla="*/ 0 h 196"/>
                <a:gd name="T48" fmla="*/ 6 w 276"/>
                <a:gd name="T49" fmla="*/ 0 h 196"/>
                <a:gd name="T50" fmla="*/ 6 w 276"/>
                <a:gd name="T51" fmla="*/ 1 h 196"/>
                <a:gd name="T52" fmla="*/ 6 w 276"/>
                <a:gd name="T53" fmla="*/ 1 h 196"/>
                <a:gd name="T54" fmla="*/ 6 w 276"/>
                <a:gd name="T55" fmla="*/ 1 h 196"/>
                <a:gd name="T56" fmla="*/ 4 w 276"/>
                <a:gd name="T57" fmla="*/ 1 h 196"/>
                <a:gd name="T58" fmla="*/ 4 w 276"/>
                <a:gd name="T59" fmla="*/ 1 h 196"/>
                <a:gd name="T60" fmla="*/ 2 w 276"/>
                <a:gd name="T61" fmla="*/ 1 h 196"/>
                <a:gd name="T62" fmla="*/ 2 w 276"/>
                <a:gd name="T63" fmla="*/ 1 h 196"/>
                <a:gd name="T64" fmla="*/ 2 w 276"/>
                <a:gd name="T65" fmla="*/ 1 h 196"/>
                <a:gd name="T66" fmla="*/ 2 w 276"/>
                <a:gd name="T67" fmla="*/ 2 h 196"/>
                <a:gd name="T68" fmla="*/ 2 w 276"/>
                <a:gd name="T69" fmla="*/ 2 h 196"/>
                <a:gd name="T70" fmla="*/ 1 w 276"/>
                <a:gd name="T71" fmla="*/ 2 h 196"/>
                <a:gd name="T72" fmla="*/ 1 w 276"/>
                <a:gd name="T73" fmla="*/ 2 h 196"/>
                <a:gd name="T74" fmla="*/ 1 w 276"/>
                <a:gd name="T75" fmla="*/ 4 h 196"/>
                <a:gd name="T76" fmla="*/ 1 w 276"/>
                <a:gd name="T77" fmla="*/ 4 h 196"/>
                <a:gd name="T78" fmla="*/ 1 w 276"/>
                <a:gd name="T79" fmla="*/ 4 h 196"/>
                <a:gd name="T80" fmla="*/ 1 w 276"/>
                <a:gd name="T81" fmla="*/ 4 h 19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76"/>
                <a:gd name="T124" fmla="*/ 0 h 196"/>
                <a:gd name="T125" fmla="*/ 276 w 276"/>
                <a:gd name="T126" fmla="*/ 196 h 19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76" h="196">
                  <a:moveTo>
                    <a:pt x="88" y="196"/>
                  </a:moveTo>
                  <a:lnTo>
                    <a:pt x="36" y="194"/>
                  </a:lnTo>
                  <a:lnTo>
                    <a:pt x="36" y="182"/>
                  </a:lnTo>
                  <a:lnTo>
                    <a:pt x="30" y="176"/>
                  </a:lnTo>
                  <a:lnTo>
                    <a:pt x="20" y="182"/>
                  </a:lnTo>
                  <a:lnTo>
                    <a:pt x="10" y="176"/>
                  </a:lnTo>
                  <a:lnTo>
                    <a:pt x="0" y="166"/>
                  </a:lnTo>
                  <a:lnTo>
                    <a:pt x="0" y="154"/>
                  </a:lnTo>
                  <a:lnTo>
                    <a:pt x="12" y="150"/>
                  </a:lnTo>
                  <a:lnTo>
                    <a:pt x="20" y="142"/>
                  </a:lnTo>
                  <a:lnTo>
                    <a:pt x="20" y="132"/>
                  </a:lnTo>
                  <a:lnTo>
                    <a:pt x="34" y="118"/>
                  </a:lnTo>
                  <a:lnTo>
                    <a:pt x="44" y="116"/>
                  </a:lnTo>
                  <a:lnTo>
                    <a:pt x="48" y="108"/>
                  </a:lnTo>
                  <a:lnTo>
                    <a:pt x="38" y="106"/>
                  </a:lnTo>
                  <a:lnTo>
                    <a:pt x="64" y="84"/>
                  </a:lnTo>
                  <a:lnTo>
                    <a:pt x="76" y="66"/>
                  </a:lnTo>
                  <a:lnTo>
                    <a:pt x="110" y="40"/>
                  </a:lnTo>
                  <a:lnTo>
                    <a:pt x="132" y="36"/>
                  </a:lnTo>
                  <a:lnTo>
                    <a:pt x="140" y="28"/>
                  </a:lnTo>
                  <a:lnTo>
                    <a:pt x="176" y="24"/>
                  </a:lnTo>
                  <a:lnTo>
                    <a:pt x="210" y="20"/>
                  </a:lnTo>
                  <a:lnTo>
                    <a:pt x="230" y="8"/>
                  </a:lnTo>
                  <a:lnTo>
                    <a:pt x="250" y="0"/>
                  </a:lnTo>
                  <a:lnTo>
                    <a:pt x="266" y="0"/>
                  </a:lnTo>
                  <a:lnTo>
                    <a:pt x="276" y="6"/>
                  </a:lnTo>
                  <a:lnTo>
                    <a:pt x="272" y="18"/>
                  </a:lnTo>
                  <a:lnTo>
                    <a:pt x="254" y="30"/>
                  </a:lnTo>
                  <a:lnTo>
                    <a:pt x="222" y="40"/>
                  </a:lnTo>
                  <a:lnTo>
                    <a:pt x="166" y="50"/>
                  </a:lnTo>
                  <a:lnTo>
                    <a:pt x="136" y="74"/>
                  </a:lnTo>
                  <a:lnTo>
                    <a:pt x="122" y="80"/>
                  </a:lnTo>
                  <a:lnTo>
                    <a:pt x="110" y="82"/>
                  </a:lnTo>
                  <a:lnTo>
                    <a:pt x="110" y="94"/>
                  </a:lnTo>
                  <a:lnTo>
                    <a:pt x="96" y="102"/>
                  </a:lnTo>
                  <a:lnTo>
                    <a:pt x="86" y="116"/>
                  </a:lnTo>
                  <a:lnTo>
                    <a:pt x="64" y="140"/>
                  </a:lnTo>
                  <a:lnTo>
                    <a:pt x="62" y="166"/>
                  </a:lnTo>
                  <a:lnTo>
                    <a:pt x="72" y="174"/>
                  </a:lnTo>
                  <a:lnTo>
                    <a:pt x="74" y="184"/>
                  </a:lnTo>
                  <a:lnTo>
                    <a:pt x="88" y="19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09" name="Freeform 298"/>
            <p:cNvSpPr>
              <a:spLocks noChangeAspect="1"/>
            </p:cNvSpPr>
            <p:nvPr/>
          </p:nvSpPr>
          <p:spPr bwMode="auto">
            <a:xfrm>
              <a:off x="5244" y="1042"/>
              <a:ext cx="78" cy="26"/>
            </a:xfrm>
            <a:custGeom>
              <a:avLst/>
              <a:gdLst>
                <a:gd name="T0" fmla="*/ 1 w 128"/>
                <a:gd name="T1" fmla="*/ 1 h 44"/>
                <a:gd name="T2" fmla="*/ 1 w 128"/>
                <a:gd name="T3" fmla="*/ 1 h 44"/>
                <a:gd name="T4" fmla="*/ 1 w 128"/>
                <a:gd name="T5" fmla="*/ 1 h 44"/>
                <a:gd name="T6" fmla="*/ 0 w 128"/>
                <a:gd name="T7" fmla="*/ 1 h 44"/>
                <a:gd name="T8" fmla="*/ 1 w 128"/>
                <a:gd name="T9" fmla="*/ 1 h 44"/>
                <a:gd name="T10" fmla="*/ 1 w 128"/>
                <a:gd name="T11" fmla="*/ 0 h 44"/>
                <a:gd name="T12" fmla="*/ 1 w 128"/>
                <a:gd name="T13" fmla="*/ 0 h 44"/>
                <a:gd name="T14" fmla="*/ 1 w 128"/>
                <a:gd name="T15" fmla="*/ 1 h 44"/>
                <a:gd name="T16" fmla="*/ 1 w 128"/>
                <a:gd name="T17" fmla="*/ 1 h 44"/>
                <a:gd name="T18" fmla="*/ 1 w 128"/>
                <a:gd name="T19" fmla="*/ 1 h 44"/>
                <a:gd name="T20" fmla="*/ 1 w 128"/>
                <a:gd name="T21" fmla="*/ 1 h 44"/>
                <a:gd name="T22" fmla="*/ 1 w 128"/>
                <a:gd name="T23" fmla="*/ 1 h 44"/>
                <a:gd name="T24" fmla="*/ 2 w 128"/>
                <a:gd name="T25" fmla="*/ 1 h 44"/>
                <a:gd name="T26" fmla="*/ 2 w 128"/>
                <a:gd name="T27" fmla="*/ 1 h 44"/>
                <a:gd name="T28" fmla="*/ 2 w 128"/>
                <a:gd name="T29" fmla="*/ 1 h 44"/>
                <a:gd name="T30" fmla="*/ 2 w 128"/>
                <a:gd name="T31" fmla="*/ 1 h 44"/>
                <a:gd name="T32" fmla="*/ 2 w 128"/>
                <a:gd name="T33" fmla="*/ 1 h 44"/>
                <a:gd name="T34" fmla="*/ 2 w 128"/>
                <a:gd name="T35" fmla="*/ 1 h 44"/>
                <a:gd name="T36" fmla="*/ 1 w 128"/>
                <a:gd name="T37" fmla="*/ 1 h 44"/>
                <a:gd name="T38" fmla="*/ 2 w 128"/>
                <a:gd name="T39" fmla="*/ 1 h 44"/>
                <a:gd name="T40" fmla="*/ 1 w 128"/>
                <a:gd name="T41" fmla="*/ 1 h 44"/>
                <a:gd name="T42" fmla="*/ 1 w 128"/>
                <a:gd name="T43" fmla="*/ 1 h 44"/>
                <a:gd name="T44" fmla="*/ 1 w 128"/>
                <a:gd name="T45" fmla="*/ 1 h 44"/>
                <a:gd name="T46" fmla="*/ 1 w 128"/>
                <a:gd name="T47" fmla="*/ 1 h 44"/>
                <a:gd name="T48" fmla="*/ 1 w 128"/>
                <a:gd name="T49" fmla="*/ 1 h 44"/>
                <a:gd name="T50" fmla="*/ 1 w 128"/>
                <a:gd name="T51" fmla="*/ 1 h 44"/>
                <a:gd name="T52" fmla="*/ 1 w 128"/>
                <a:gd name="T53" fmla="*/ 1 h 44"/>
                <a:gd name="T54" fmla="*/ 1 w 128"/>
                <a:gd name="T55" fmla="*/ 1 h 44"/>
                <a:gd name="T56" fmla="*/ 1 w 128"/>
                <a:gd name="T57" fmla="*/ 1 h 4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8"/>
                <a:gd name="T88" fmla="*/ 0 h 44"/>
                <a:gd name="T89" fmla="*/ 128 w 128"/>
                <a:gd name="T90" fmla="*/ 44 h 4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8" h="44">
                  <a:moveTo>
                    <a:pt x="38" y="42"/>
                  </a:moveTo>
                  <a:lnTo>
                    <a:pt x="26" y="44"/>
                  </a:lnTo>
                  <a:lnTo>
                    <a:pt x="2" y="32"/>
                  </a:lnTo>
                  <a:lnTo>
                    <a:pt x="0" y="20"/>
                  </a:lnTo>
                  <a:lnTo>
                    <a:pt x="6" y="6"/>
                  </a:lnTo>
                  <a:lnTo>
                    <a:pt x="18" y="0"/>
                  </a:lnTo>
                  <a:lnTo>
                    <a:pt x="30" y="0"/>
                  </a:lnTo>
                  <a:lnTo>
                    <a:pt x="46" y="8"/>
                  </a:lnTo>
                  <a:lnTo>
                    <a:pt x="58" y="16"/>
                  </a:lnTo>
                  <a:lnTo>
                    <a:pt x="64" y="4"/>
                  </a:lnTo>
                  <a:lnTo>
                    <a:pt x="76" y="4"/>
                  </a:lnTo>
                  <a:lnTo>
                    <a:pt x="86" y="10"/>
                  </a:lnTo>
                  <a:lnTo>
                    <a:pt x="100" y="8"/>
                  </a:lnTo>
                  <a:lnTo>
                    <a:pt x="120" y="14"/>
                  </a:lnTo>
                  <a:lnTo>
                    <a:pt x="128" y="20"/>
                  </a:lnTo>
                  <a:lnTo>
                    <a:pt x="120" y="32"/>
                  </a:lnTo>
                  <a:lnTo>
                    <a:pt x="104" y="36"/>
                  </a:lnTo>
                  <a:lnTo>
                    <a:pt x="92" y="32"/>
                  </a:lnTo>
                  <a:lnTo>
                    <a:pt x="86" y="24"/>
                  </a:lnTo>
                  <a:lnTo>
                    <a:pt x="90" y="14"/>
                  </a:lnTo>
                  <a:lnTo>
                    <a:pt x="78" y="16"/>
                  </a:lnTo>
                  <a:lnTo>
                    <a:pt x="80" y="24"/>
                  </a:lnTo>
                  <a:lnTo>
                    <a:pt x="84" y="30"/>
                  </a:lnTo>
                  <a:lnTo>
                    <a:pt x="88" y="38"/>
                  </a:lnTo>
                  <a:lnTo>
                    <a:pt x="78" y="38"/>
                  </a:lnTo>
                  <a:lnTo>
                    <a:pt x="62" y="36"/>
                  </a:lnTo>
                  <a:lnTo>
                    <a:pt x="48" y="36"/>
                  </a:lnTo>
                  <a:lnTo>
                    <a:pt x="38" y="34"/>
                  </a:lnTo>
                  <a:lnTo>
                    <a:pt x="38" y="4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10" name="Freeform 299"/>
            <p:cNvSpPr>
              <a:spLocks noChangeAspect="1"/>
            </p:cNvSpPr>
            <p:nvPr/>
          </p:nvSpPr>
          <p:spPr bwMode="auto">
            <a:xfrm>
              <a:off x="5332" y="1053"/>
              <a:ext cx="46" cy="15"/>
            </a:xfrm>
            <a:custGeom>
              <a:avLst/>
              <a:gdLst>
                <a:gd name="T0" fmla="*/ 1 w 74"/>
                <a:gd name="T1" fmla="*/ 0 h 24"/>
                <a:gd name="T2" fmla="*/ 1 w 74"/>
                <a:gd name="T3" fmla="*/ 1 h 24"/>
                <a:gd name="T4" fmla="*/ 1 w 74"/>
                <a:gd name="T5" fmla="*/ 1 h 24"/>
                <a:gd name="T6" fmla="*/ 1 w 74"/>
                <a:gd name="T7" fmla="*/ 1 h 24"/>
                <a:gd name="T8" fmla="*/ 1 w 74"/>
                <a:gd name="T9" fmla="*/ 1 h 24"/>
                <a:gd name="T10" fmla="*/ 1 w 74"/>
                <a:gd name="T11" fmla="*/ 1 h 24"/>
                <a:gd name="T12" fmla="*/ 1 w 74"/>
                <a:gd name="T13" fmla="*/ 1 h 24"/>
                <a:gd name="T14" fmla="*/ 1 w 74"/>
                <a:gd name="T15" fmla="*/ 1 h 24"/>
                <a:gd name="T16" fmla="*/ 1 w 74"/>
                <a:gd name="T17" fmla="*/ 1 h 24"/>
                <a:gd name="T18" fmla="*/ 1 w 74"/>
                <a:gd name="T19" fmla="*/ 1 h 24"/>
                <a:gd name="T20" fmla="*/ 1 w 74"/>
                <a:gd name="T21" fmla="*/ 1 h 24"/>
                <a:gd name="T22" fmla="*/ 0 w 74"/>
                <a:gd name="T23" fmla="*/ 1 h 24"/>
                <a:gd name="T24" fmla="*/ 1 w 7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4"/>
                <a:gd name="T40" fmla="*/ 0 h 24"/>
                <a:gd name="T41" fmla="*/ 74 w 7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4" h="24">
                  <a:moveTo>
                    <a:pt x="6" y="0"/>
                  </a:moveTo>
                  <a:lnTo>
                    <a:pt x="16" y="4"/>
                  </a:lnTo>
                  <a:lnTo>
                    <a:pt x="36" y="4"/>
                  </a:lnTo>
                  <a:lnTo>
                    <a:pt x="50" y="8"/>
                  </a:lnTo>
                  <a:lnTo>
                    <a:pt x="68" y="10"/>
                  </a:lnTo>
                  <a:lnTo>
                    <a:pt x="74" y="14"/>
                  </a:lnTo>
                  <a:lnTo>
                    <a:pt x="60" y="20"/>
                  </a:lnTo>
                  <a:lnTo>
                    <a:pt x="48" y="24"/>
                  </a:lnTo>
                  <a:lnTo>
                    <a:pt x="36" y="24"/>
                  </a:lnTo>
                  <a:lnTo>
                    <a:pt x="20" y="20"/>
                  </a:lnTo>
                  <a:lnTo>
                    <a:pt x="4" y="16"/>
                  </a:lnTo>
                  <a:lnTo>
                    <a:pt x="0" y="8"/>
                  </a:lnTo>
                  <a:lnTo>
                    <a:pt x="6"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11" name="Freeform 300"/>
            <p:cNvSpPr>
              <a:spLocks noChangeAspect="1"/>
            </p:cNvSpPr>
            <p:nvPr/>
          </p:nvSpPr>
          <p:spPr bwMode="auto">
            <a:xfrm>
              <a:off x="5649" y="1125"/>
              <a:ext cx="36" cy="15"/>
            </a:xfrm>
            <a:custGeom>
              <a:avLst/>
              <a:gdLst>
                <a:gd name="T0" fmla="*/ 0 w 58"/>
                <a:gd name="T1" fmla="*/ 1 h 24"/>
                <a:gd name="T2" fmla="*/ 1 w 58"/>
                <a:gd name="T3" fmla="*/ 1 h 24"/>
                <a:gd name="T4" fmla="*/ 1 w 58"/>
                <a:gd name="T5" fmla="*/ 1 h 24"/>
                <a:gd name="T6" fmla="*/ 1 w 58"/>
                <a:gd name="T7" fmla="*/ 1 h 24"/>
                <a:gd name="T8" fmla="*/ 1 w 58"/>
                <a:gd name="T9" fmla="*/ 1 h 24"/>
                <a:gd name="T10" fmla="*/ 1 w 58"/>
                <a:gd name="T11" fmla="*/ 1 h 24"/>
                <a:gd name="T12" fmla="*/ 1 w 58"/>
                <a:gd name="T13" fmla="*/ 1 h 24"/>
                <a:gd name="T14" fmla="*/ 1 w 58"/>
                <a:gd name="T15" fmla="*/ 1 h 24"/>
                <a:gd name="T16" fmla="*/ 1 w 58"/>
                <a:gd name="T17" fmla="*/ 0 h 24"/>
                <a:gd name="T18" fmla="*/ 1 w 58"/>
                <a:gd name="T19" fmla="*/ 1 h 24"/>
                <a:gd name="T20" fmla="*/ 1 w 58"/>
                <a:gd name="T21" fmla="*/ 1 h 24"/>
                <a:gd name="T22" fmla="*/ 0 w 58"/>
                <a:gd name="T23" fmla="*/ 1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8"/>
                <a:gd name="T37" fmla="*/ 0 h 24"/>
                <a:gd name="T38" fmla="*/ 58 w 58"/>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8" h="24">
                  <a:moveTo>
                    <a:pt x="0" y="16"/>
                  </a:moveTo>
                  <a:lnTo>
                    <a:pt x="2" y="24"/>
                  </a:lnTo>
                  <a:lnTo>
                    <a:pt x="10" y="24"/>
                  </a:lnTo>
                  <a:lnTo>
                    <a:pt x="24" y="24"/>
                  </a:lnTo>
                  <a:lnTo>
                    <a:pt x="46" y="20"/>
                  </a:lnTo>
                  <a:lnTo>
                    <a:pt x="58" y="18"/>
                  </a:lnTo>
                  <a:lnTo>
                    <a:pt x="58" y="8"/>
                  </a:lnTo>
                  <a:lnTo>
                    <a:pt x="48" y="4"/>
                  </a:lnTo>
                  <a:lnTo>
                    <a:pt x="36" y="0"/>
                  </a:lnTo>
                  <a:lnTo>
                    <a:pt x="22" y="2"/>
                  </a:lnTo>
                  <a:lnTo>
                    <a:pt x="14" y="8"/>
                  </a:lnTo>
                  <a:lnTo>
                    <a:pt x="0" y="16"/>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12" name="Freeform 301"/>
            <p:cNvSpPr>
              <a:spLocks noChangeAspect="1"/>
            </p:cNvSpPr>
            <p:nvPr/>
          </p:nvSpPr>
          <p:spPr bwMode="auto">
            <a:xfrm>
              <a:off x="5289" y="1393"/>
              <a:ext cx="25" cy="107"/>
            </a:xfrm>
            <a:custGeom>
              <a:avLst/>
              <a:gdLst>
                <a:gd name="T0" fmla="*/ 0 w 42"/>
                <a:gd name="T1" fmla="*/ 4 h 174"/>
                <a:gd name="T2" fmla="*/ 1 w 42"/>
                <a:gd name="T3" fmla="*/ 4 h 174"/>
                <a:gd name="T4" fmla="*/ 1 w 42"/>
                <a:gd name="T5" fmla="*/ 4 h 174"/>
                <a:gd name="T6" fmla="*/ 1 w 42"/>
                <a:gd name="T7" fmla="*/ 4 h 174"/>
                <a:gd name="T8" fmla="*/ 1 w 42"/>
                <a:gd name="T9" fmla="*/ 4 h 174"/>
                <a:gd name="T10" fmla="*/ 1 w 42"/>
                <a:gd name="T11" fmla="*/ 4 h 174"/>
                <a:gd name="T12" fmla="*/ 1 w 42"/>
                <a:gd name="T13" fmla="*/ 4 h 174"/>
                <a:gd name="T14" fmla="*/ 1 w 42"/>
                <a:gd name="T15" fmla="*/ 3 h 174"/>
                <a:gd name="T16" fmla="*/ 1 w 42"/>
                <a:gd name="T17" fmla="*/ 2 h 174"/>
                <a:gd name="T18" fmla="*/ 1 w 42"/>
                <a:gd name="T19" fmla="*/ 2 h 174"/>
                <a:gd name="T20" fmla="*/ 1 w 42"/>
                <a:gd name="T21" fmla="*/ 2 h 174"/>
                <a:gd name="T22" fmla="*/ 1 w 42"/>
                <a:gd name="T23" fmla="*/ 2 h 174"/>
                <a:gd name="T24" fmla="*/ 1 w 42"/>
                <a:gd name="T25" fmla="*/ 2 h 174"/>
                <a:gd name="T26" fmla="*/ 1 w 42"/>
                <a:gd name="T27" fmla="*/ 2 h 174"/>
                <a:gd name="T28" fmla="*/ 1 w 42"/>
                <a:gd name="T29" fmla="*/ 2 h 174"/>
                <a:gd name="T30" fmla="*/ 1 w 42"/>
                <a:gd name="T31" fmla="*/ 1 h 174"/>
                <a:gd name="T32" fmla="*/ 1 w 42"/>
                <a:gd name="T33" fmla="*/ 1 h 174"/>
                <a:gd name="T34" fmla="*/ 1 w 42"/>
                <a:gd name="T35" fmla="*/ 1 h 174"/>
                <a:gd name="T36" fmla="*/ 1 w 42"/>
                <a:gd name="T37" fmla="*/ 1 h 174"/>
                <a:gd name="T38" fmla="*/ 1 w 42"/>
                <a:gd name="T39" fmla="*/ 1 h 174"/>
                <a:gd name="T40" fmla="*/ 1 w 42"/>
                <a:gd name="T41" fmla="*/ 0 h 174"/>
                <a:gd name="T42" fmla="*/ 1 w 42"/>
                <a:gd name="T43" fmla="*/ 1 h 174"/>
                <a:gd name="T44" fmla="*/ 1 w 42"/>
                <a:gd name="T45" fmla="*/ 1 h 174"/>
                <a:gd name="T46" fmla="*/ 1 w 42"/>
                <a:gd name="T47" fmla="*/ 1 h 174"/>
                <a:gd name="T48" fmla="*/ 1 w 42"/>
                <a:gd name="T49" fmla="*/ 1 h 174"/>
                <a:gd name="T50" fmla="*/ 1 w 42"/>
                <a:gd name="T51" fmla="*/ 1 h 174"/>
                <a:gd name="T52" fmla="*/ 1 w 42"/>
                <a:gd name="T53" fmla="*/ 1 h 174"/>
                <a:gd name="T54" fmla="*/ 1 w 42"/>
                <a:gd name="T55" fmla="*/ 1 h 174"/>
                <a:gd name="T56" fmla="*/ 1 w 42"/>
                <a:gd name="T57" fmla="*/ 1 h 174"/>
                <a:gd name="T58" fmla="*/ 1 w 42"/>
                <a:gd name="T59" fmla="*/ 2 h 174"/>
                <a:gd name="T60" fmla="*/ 1 w 42"/>
                <a:gd name="T61" fmla="*/ 2 h 174"/>
                <a:gd name="T62" fmla="*/ 1 w 42"/>
                <a:gd name="T63" fmla="*/ 3 h 174"/>
                <a:gd name="T64" fmla="*/ 1 w 42"/>
                <a:gd name="T65" fmla="*/ 4 h 174"/>
                <a:gd name="T66" fmla="*/ 0 w 42"/>
                <a:gd name="T67" fmla="*/ 4 h 17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2"/>
                <a:gd name="T103" fmla="*/ 0 h 174"/>
                <a:gd name="T104" fmla="*/ 42 w 42"/>
                <a:gd name="T105" fmla="*/ 174 h 17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2" h="174">
                  <a:moveTo>
                    <a:pt x="0" y="166"/>
                  </a:moveTo>
                  <a:lnTo>
                    <a:pt x="6" y="174"/>
                  </a:lnTo>
                  <a:lnTo>
                    <a:pt x="10" y="160"/>
                  </a:lnTo>
                  <a:lnTo>
                    <a:pt x="18" y="162"/>
                  </a:lnTo>
                  <a:lnTo>
                    <a:pt x="24" y="170"/>
                  </a:lnTo>
                  <a:lnTo>
                    <a:pt x="26" y="162"/>
                  </a:lnTo>
                  <a:lnTo>
                    <a:pt x="22" y="154"/>
                  </a:lnTo>
                  <a:lnTo>
                    <a:pt x="14" y="144"/>
                  </a:lnTo>
                  <a:lnTo>
                    <a:pt x="10" y="134"/>
                  </a:lnTo>
                  <a:lnTo>
                    <a:pt x="14" y="126"/>
                  </a:lnTo>
                  <a:lnTo>
                    <a:pt x="18" y="114"/>
                  </a:lnTo>
                  <a:lnTo>
                    <a:pt x="22" y="108"/>
                  </a:lnTo>
                  <a:lnTo>
                    <a:pt x="30" y="106"/>
                  </a:lnTo>
                  <a:lnTo>
                    <a:pt x="42" y="116"/>
                  </a:lnTo>
                  <a:lnTo>
                    <a:pt x="42" y="104"/>
                  </a:lnTo>
                  <a:lnTo>
                    <a:pt x="32" y="88"/>
                  </a:lnTo>
                  <a:lnTo>
                    <a:pt x="28" y="62"/>
                  </a:lnTo>
                  <a:lnTo>
                    <a:pt x="24" y="42"/>
                  </a:lnTo>
                  <a:lnTo>
                    <a:pt x="22" y="26"/>
                  </a:lnTo>
                  <a:lnTo>
                    <a:pt x="20" y="12"/>
                  </a:lnTo>
                  <a:lnTo>
                    <a:pt x="16" y="0"/>
                  </a:lnTo>
                  <a:lnTo>
                    <a:pt x="12" y="6"/>
                  </a:lnTo>
                  <a:lnTo>
                    <a:pt x="12" y="16"/>
                  </a:lnTo>
                  <a:lnTo>
                    <a:pt x="2" y="20"/>
                  </a:lnTo>
                  <a:lnTo>
                    <a:pt x="2" y="36"/>
                  </a:lnTo>
                  <a:lnTo>
                    <a:pt x="2" y="50"/>
                  </a:lnTo>
                  <a:lnTo>
                    <a:pt x="2" y="62"/>
                  </a:lnTo>
                  <a:lnTo>
                    <a:pt x="8" y="70"/>
                  </a:lnTo>
                  <a:lnTo>
                    <a:pt x="6" y="82"/>
                  </a:lnTo>
                  <a:lnTo>
                    <a:pt x="6" y="102"/>
                  </a:lnTo>
                  <a:lnTo>
                    <a:pt x="6" y="126"/>
                  </a:lnTo>
                  <a:lnTo>
                    <a:pt x="6" y="146"/>
                  </a:lnTo>
                  <a:lnTo>
                    <a:pt x="6" y="158"/>
                  </a:lnTo>
                  <a:lnTo>
                    <a:pt x="0" y="16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3" name="Freeform 302"/>
            <p:cNvSpPr>
              <a:spLocks noChangeAspect="1"/>
            </p:cNvSpPr>
            <p:nvPr/>
          </p:nvSpPr>
          <p:spPr bwMode="auto">
            <a:xfrm>
              <a:off x="4342" y="1572"/>
              <a:ext cx="15" cy="13"/>
            </a:xfrm>
            <a:custGeom>
              <a:avLst/>
              <a:gdLst>
                <a:gd name="T0" fmla="*/ 1 w 24"/>
                <a:gd name="T1" fmla="*/ 1 h 20"/>
                <a:gd name="T2" fmla="*/ 1 w 24"/>
                <a:gd name="T3" fmla="*/ 1 h 20"/>
                <a:gd name="T4" fmla="*/ 1 w 24"/>
                <a:gd name="T5" fmla="*/ 1 h 20"/>
                <a:gd name="T6" fmla="*/ 0 w 24"/>
                <a:gd name="T7" fmla="*/ 1 h 20"/>
                <a:gd name="T8" fmla="*/ 1 w 24"/>
                <a:gd name="T9" fmla="*/ 0 h 20"/>
                <a:gd name="T10" fmla="*/ 1 w 24"/>
                <a:gd name="T11" fmla="*/ 0 h 20"/>
                <a:gd name="T12" fmla="*/ 1 w 24"/>
                <a:gd name="T13" fmla="*/ 1 h 20"/>
                <a:gd name="T14" fmla="*/ 1 w 24"/>
                <a:gd name="T15" fmla="*/ 1 h 20"/>
                <a:gd name="T16" fmla="*/ 1 w 24"/>
                <a:gd name="T17" fmla="*/ 1 h 20"/>
                <a:gd name="T18" fmla="*/ 1 w 24"/>
                <a:gd name="T19" fmla="*/ 1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
                <a:gd name="T31" fmla="*/ 0 h 20"/>
                <a:gd name="T32" fmla="*/ 24 w 24"/>
                <a:gd name="T33" fmla="*/ 20 h 2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 h="20">
                  <a:moveTo>
                    <a:pt x="22" y="20"/>
                  </a:moveTo>
                  <a:lnTo>
                    <a:pt x="14" y="16"/>
                  </a:lnTo>
                  <a:lnTo>
                    <a:pt x="8" y="12"/>
                  </a:lnTo>
                  <a:lnTo>
                    <a:pt x="0" y="4"/>
                  </a:lnTo>
                  <a:lnTo>
                    <a:pt x="2" y="0"/>
                  </a:lnTo>
                  <a:lnTo>
                    <a:pt x="10" y="0"/>
                  </a:lnTo>
                  <a:lnTo>
                    <a:pt x="16" y="4"/>
                  </a:lnTo>
                  <a:lnTo>
                    <a:pt x="22" y="6"/>
                  </a:lnTo>
                  <a:lnTo>
                    <a:pt x="24" y="14"/>
                  </a:lnTo>
                  <a:lnTo>
                    <a:pt x="22" y="2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4" name="Freeform 303"/>
            <p:cNvSpPr>
              <a:spLocks noChangeAspect="1"/>
            </p:cNvSpPr>
            <p:nvPr/>
          </p:nvSpPr>
          <p:spPr bwMode="auto">
            <a:xfrm>
              <a:off x="4223" y="1622"/>
              <a:ext cx="18" cy="9"/>
            </a:xfrm>
            <a:custGeom>
              <a:avLst/>
              <a:gdLst>
                <a:gd name="T0" fmla="*/ 1 w 30"/>
                <a:gd name="T1" fmla="*/ 1 h 16"/>
                <a:gd name="T2" fmla="*/ 1 w 30"/>
                <a:gd name="T3" fmla="*/ 1 h 16"/>
                <a:gd name="T4" fmla="*/ 1 w 30"/>
                <a:gd name="T5" fmla="*/ 1 h 16"/>
                <a:gd name="T6" fmla="*/ 1 w 30"/>
                <a:gd name="T7" fmla="*/ 0 h 16"/>
                <a:gd name="T8" fmla="*/ 1 w 30"/>
                <a:gd name="T9" fmla="*/ 1 h 16"/>
                <a:gd name="T10" fmla="*/ 1 w 30"/>
                <a:gd name="T11" fmla="*/ 1 h 16"/>
                <a:gd name="T12" fmla="*/ 1 w 30"/>
                <a:gd name="T13" fmla="*/ 1 h 16"/>
                <a:gd name="T14" fmla="*/ 1 w 30"/>
                <a:gd name="T15" fmla="*/ 1 h 16"/>
                <a:gd name="T16" fmla="*/ 0 w 30"/>
                <a:gd name="T17" fmla="*/ 1 h 16"/>
                <a:gd name="T18" fmla="*/ 0 w 30"/>
                <a:gd name="T19" fmla="*/ 1 h 16"/>
                <a:gd name="T20" fmla="*/ 1 w 30"/>
                <a:gd name="T21" fmla="*/ 1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
                <a:gd name="T34" fmla="*/ 0 h 16"/>
                <a:gd name="T35" fmla="*/ 30 w 30"/>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 h="16">
                  <a:moveTo>
                    <a:pt x="8" y="6"/>
                  </a:moveTo>
                  <a:lnTo>
                    <a:pt x="16" y="4"/>
                  </a:lnTo>
                  <a:lnTo>
                    <a:pt x="24" y="4"/>
                  </a:lnTo>
                  <a:lnTo>
                    <a:pt x="30" y="0"/>
                  </a:lnTo>
                  <a:lnTo>
                    <a:pt x="22" y="8"/>
                  </a:lnTo>
                  <a:lnTo>
                    <a:pt x="18" y="12"/>
                  </a:lnTo>
                  <a:lnTo>
                    <a:pt x="12" y="16"/>
                  </a:lnTo>
                  <a:lnTo>
                    <a:pt x="4" y="16"/>
                  </a:lnTo>
                  <a:lnTo>
                    <a:pt x="0" y="12"/>
                  </a:lnTo>
                  <a:lnTo>
                    <a:pt x="0" y="6"/>
                  </a:lnTo>
                  <a:lnTo>
                    <a:pt x="8"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5" name="Freeform 304"/>
            <p:cNvSpPr>
              <a:spLocks noChangeAspect="1"/>
            </p:cNvSpPr>
            <p:nvPr/>
          </p:nvSpPr>
          <p:spPr bwMode="auto">
            <a:xfrm>
              <a:off x="4163" y="1547"/>
              <a:ext cx="179" cy="68"/>
            </a:xfrm>
            <a:custGeom>
              <a:avLst/>
              <a:gdLst>
                <a:gd name="T0" fmla="*/ 0 w 292"/>
                <a:gd name="T1" fmla="*/ 1 h 112"/>
                <a:gd name="T2" fmla="*/ 1 w 292"/>
                <a:gd name="T3" fmla="*/ 1 h 112"/>
                <a:gd name="T4" fmla="*/ 1 w 292"/>
                <a:gd name="T5" fmla="*/ 1 h 112"/>
                <a:gd name="T6" fmla="*/ 1 w 292"/>
                <a:gd name="T7" fmla="*/ 1 h 112"/>
                <a:gd name="T8" fmla="*/ 1 w 292"/>
                <a:gd name="T9" fmla="*/ 1 h 112"/>
                <a:gd name="T10" fmla="*/ 1 w 292"/>
                <a:gd name="T11" fmla="*/ 1 h 112"/>
                <a:gd name="T12" fmla="*/ 1 w 292"/>
                <a:gd name="T13" fmla="*/ 1 h 112"/>
                <a:gd name="T14" fmla="*/ 1 w 292"/>
                <a:gd name="T15" fmla="*/ 1 h 112"/>
                <a:gd name="T16" fmla="*/ 2 w 292"/>
                <a:gd name="T17" fmla="*/ 0 h 112"/>
                <a:gd name="T18" fmla="*/ 3 w 292"/>
                <a:gd name="T19" fmla="*/ 1 h 112"/>
                <a:gd name="T20" fmla="*/ 4 w 292"/>
                <a:gd name="T21" fmla="*/ 1 h 112"/>
                <a:gd name="T22" fmla="*/ 4 w 292"/>
                <a:gd name="T23" fmla="*/ 1 h 112"/>
                <a:gd name="T24" fmla="*/ 4 w 292"/>
                <a:gd name="T25" fmla="*/ 1 h 112"/>
                <a:gd name="T26" fmla="*/ 5 w 292"/>
                <a:gd name="T27" fmla="*/ 1 h 112"/>
                <a:gd name="T28" fmla="*/ 5 w 292"/>
                <a:gd name="T29" fmla="*/ 1 h 112"/>
                <a:gd name="T30" fmla="*/ 6 w 292"/>
                <a:gd name="T31" fmla="*/ 1 h 112"/>
                <a:gd name="T32" fmla="*/ 6 w 292"/>
                <a:gd name="T33" fmla="*/ 1 h 112"/>
                <a:gd name="T34" fmla="*/ 6 w 292"/>
                <a:gd name="T35" fmla="*/ 1 h 112"/>
                <a:gd name="T36" fmla="*/ 6 w 292"/>
                <a:gd name="T37" fmla="*/ 1 h 112"/>
                <a:gd name="T38" fmla="*/ 6 w 292"/>
                <a:gd name="T39" fmla="*/ 1 h 112"/>
                <a:gd name="T40" fmla="*/ 6 w 292"/>
                <a:gd name="T41" fmla="*/ 1 h 112"/>
                <a:gd name="T42" fmla="*/ 6 w 292"/>
                <a:gd name="T43" fmla="*/ 1 h 112"/>
                <a:gd name="T44" fmla="*/ 6 w 292"/>
                <a:gd name="T45" fmla="*/ 1 h 112"/>
                <a:gd name="T46" fmla="*/ 5 w 292"/>
                <a:gd name="T47" fmla="*/ 2 h 112"/>
                <a:gd name="T48" fmla="*/ 4 w 292"/>
                <a:gd name="T49" fmla="*/ 2 h 112"/>
                <a:gd name="T50" fmla="*/ 4 w 292"/>
                <a:gd name="T51" fmla="*/ 2 h 112"/>
                <a:gd name="T52" fmla="*/ 4 w 292"/>
                <a:gd name="T53" fmla="*/ 2 h 112"/>
                <a:gd name="T54" fmla="*/ 4 w 292"/>
                <a:gd name="T55" fmla="*/ 2 h 112"/>
                <a:gd name="T56" fmla="*/ 3 w 292"/>
                <a:gd name="T57" fmla="*/ 2 h 112"/>
                <a:gd name="T58" fmla="*/ 3 w 292"/>
                <a:gd name="T59" fmla="*/ 2 h 112"/>
                <a:gd name="T60" fmla="*/ 3 w 292"/>
                <a:gd name="T61" fmla="*/ 2 h 112"/>
                <a:gd name="T62" fmla="*/ 2 w 292"/>
                <a:gd name="T63" fmla="*/ 2 h 112"/>
                <a:gd name="T64" fmla="*/ 2 w 292"/>
                <a:gd name="T65" fmla="*/ 2 h 112"/>
                <a:gd name="T66" fmla="*/ 2 w 292"/>
                <a:gd name="T67" fmla="*/ 2 h 112"/>
                <a:gd name="T68" fmla="*/ 1 w 292"/>
                <a:gd name="T69" fmla="*/ 2 h 112"/>
                <a:gd name="T70" fmla="*/ 1 w 292"/>
                <a:gd name="T71" fmla="*/ 2 h 112"/>
                <a:gd name="T72" fmla="*/ 1 w 292"/>
                <a:gd name="T73" fmla="*/ 2 h 112"/>
                <a:gd name="T74" fmla="*/ 1 w 292"/>
                <a:gd name="T75" fmla="*/ 2 h 112"/>
                <a:gd name="T76" fmla="*/ 1 w 292"/>
                <a:gd name="T77" fmla="*/ 1 h 112"/>
                <a:gd name="T78" fmla="*/ 1 w 292"/>
                <a:gd name="T79" fmla="*/ 1 h 112"/>
                <a:gd name="T80" fmla="*/ 1 w 292"/>
                <a:gd name="T81" fmla="*/ 1 h 112"/>
                <a:gd name="T82" fmla="*/ 1 w 292"/>
                <a:gd name="T83" fmla="*/ 1 h 11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92"/>
                <a:gd name="T127" fmla="*/ 0 h 112"/>
                <a:gd name="T128" fmla="*/ 292 w 292"/>
                <a:gd name="T129" fmla="*/ 112 h 11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92" h="112">
                  <a:moveTo>
                    <a:pt x="10" y="48"/>
                  </a:moveTo>
                  <a:lnTo>
                    <a:pt x="0" y="46"/>
                  </a:lnTo>
                  <a:lnTo>
                    <a:pt x="0" y="42"/>
                  </a:lnTo>
                  <a:lnTo>
                    <a:pt x="6" y="34"/>
                  </a:lnTo>
                  <a:lnTo>
                    <a:pt x="12" y="32"/>
                  </a:lnTo>
                  <a:lnTo>
                    <a:pt x="26" y="34"/>
                  </a:lnTo>
                  <a:lnTo>
                    <a:pt x="38" y="34"/>
                  </a:lnTo>
                  <a:lnTo>
                    <a:pt x="46" y="34"/>
                  </a:lnTo>
                  <a:lnTo>
                    <a:pt x="46" y="28"/>
                  </a:lnTo>
                  <a:lnTo>
                    <a:pt x="52" y="26"/>
                  </a:lnTo>
                  <a:lnTo>
                    <a:pt x="58" y="26"/>
                  </a:lnTo>
                  <a:lnTo>
                    <a:pt x="52" y="22"/>
                  </a:lnTo>
                  <a:lnTo>
                    <a:pt x="46" y="22"/>
                  </a:lnTo>
                  <a:lnTo>
                    <a:pt x="46" y="16"/>
                  </a:lnTo>
                  <a:lnTo>
                    <a:pt x="68" y="18"/>
                  </a:lnTo>
                  <a:lnTo>
                    <a:pt x="82" y="18"/>
                  </a:lnTo>
                  <a:lnTo>
                    <a:pt x="90" y="10"/>
                  </a:lnTo>
                  <a:lnTo>
                    <a:pt x="110" y="0"/>
                  </a:lnTo>
                  <a:lnTo>
                    <a:pt x="140" y="0"/>
                  </a:lnTo>
                  <a:lnTo>
                    <a:pt x="146" y="12"/>
                  </a:lnTo>
                  <a:lnTo>
                    <a:pt x="154" y="10"/>
                  </a:lnTo>
                  <a:lnTo>
                    <a:pt x="160" y="16"/>
                  </a:lnTo>
                  <a:lnTo>
                    <a:pt x="168" y="18"/>
                  </a:lnTo>
                  <a:lnTo>
                    <a:pt x="182" y="22"/>
                  </a:lnTo>
                  <a:lnTo>
                    <a:pt x="200" y="22"/>
                  </a:lnTo>
                  <a:lnTo>
                    <a:pt x="218" y="22"/>
                  </a:lnTo>
                  <a:lnTo>
                    <a:pt x="234" y="18"/>
                  </a:lnTo>
                  <a:lnTo>
                    <a:pt x="242" y="10"/>
                  </a:lnTo>
                  <a:lnTo>
                    <a:pt x="248" y="12"/>
                  </a:lnTo>
                  <a:lnTo>
                    <a:pt x="252" y="14"/>
                  </a:lnTo>
                  <a:lnTo>
                    <a:pt x="254" y="8"/>
                  </a:lnTo>
                  <a:lnTo>
                    <a:pt x="262" y="10"/>
                  </a:lnTo>
                  <a:lnTo>
                    <a:pt x="268" y="16"/>
                  </a:lnTo>
                  <a:lnTo>
                    <a:pt x="274" y="20"/>
                  </a:lnTo>
                  <a:lnTo>
                    <a:pt x="274" y="30"/>
                  </a:lnTo>
                  <a:lnTo>
                    <a:pt x="274" y="42"/>
                  </a:lnTo>
                  <a:lnTo>
                    <a:pt x="286" y="42"/>
                  </a:lnTo>
                  <a:lnTo>
                    <a:pt x="292" y="46"/>
                  </a:lnTo>
                  <a:lnTo>
                    <a:pt x="284" y="48"/>
                  </a:lnTo>
                  <a:lnTo>
                    <a:pt x="282" y="52"/>
                  </a:lnTo>
                  <a:lnTo>
                    <a:pt x="284" y="60"/>
                  </a:lnTo>
                  <a:lnTo>
                    <a:pt x="286" y="68"/>
                  </a:lnTo>
                  <a:lnTo>
                    <a:pt x="288" y="78"/>
                  </a:lnTo>
                  <a:lnTo>
                    <a:pt x="292" y="88"/>
                  </a:lnTo>
                  <a:lnTo>
                    <a:pt x="290" y="92"/>
                  </a:lnTo>
                  <a:lnTo>
                    <a:pt x="282" y="90"/>
                  </a:lnTo>
                  <a:lnTo>
                    <a:pt x="262" y="86"/>
                  </a:lnTo>
                  <a:lnTo>
                    <a:pt x="252" y="92"/>
                  </a:lnTo>
                  <a:lnTo>
                    <a:pt x="226" y="92"/>
                  </a:lnTo>
                  <a:lnTo>
                    <a:pt x="214" y="100"/>
                  </a:lnTo>
                  <a:lnTo>
                    <a:pt x="196" y="102"/>
                  </a:lnTo>
                  <a:lnTo>
                    <a:pt x="190" y="96"/>
                  </a:lnTo>
                  <a:lnTo>
                    <a:pt x="184" y="96"/>
                  </a:lnTo>
                  <a:lnTo>
                    <a:pt x="182" y="100"/>
                  </a:lnTo>
                  <a:lnTo>
                    <a:pt x="170" y="100"/>
                  </a:lnTo>
                  <a:lnTo>
                    <a:pt x="164" y="96"/>
                  </a:lnTo>
                  <a:lnTo>
                    <a:pt x="162" y="104"/>
                  </a:lnTo>
                  <a:lnTo>
                    <a:pt x="154" y="112"/>
                  </a:lnTo>
                  <a:lnTo>
                    <a:pt x="152" y="104"/>
                  </a:lnTo>
                  <a:lnTo>
                    <a:pt x="156" y="96"/>
                  </a:lnTo>
                  <a:lnTo>
                    <a:pt x="150" y="96"/>
                  </a:lnTo>
                  <a:lnTo>
                    <a:pt x="146" y="100"/>
                  </a:lnTo>
                  <a:lnTo>
                    <a:pt x="132" y="98"/>
                  </a:lnTo>
                  <a:lnTo>
                    <a:pt x="128" y="100"/>
                  </a:lnTo>
                  <a:lnTo>
                    <a:pt x="120" y="108"/>
                  </a:lnTo>
                  <a:lnTo>
                    <a:pt x="110" y="110"/>
                  </a:lnTo>
                  <a:lnTo>
                    <a:pt x="100" y="110"/>
                  </a:lnTo>
                  <a:lnTo>
                    <a:pt x="92" y="104"/>
                  </a:lnTo>
                  <a:lnTo>
                    <a:pt x="80" y="100"/>
                  </a:lnTo>
                  <a:lnTo>
                    <a:pt x="72" y="96"/>
                  </a:lnTo>
                  <a:lnTo>
                    <a:pt x="66" y="98"/>
                  </a:lnTo>
                  <a:lnTo>
                    <a:pt x="68" y="104"/>
                  </a:lnTo>
                  <a:lnTo>
                    <a:pt x="66" y="108"/>
                  </a:lnTo>
                  <a:lnTo>
                    <a:pt x="50" y="108"/>
                  </a:lnTo>
                  <a:lnTo>
                    <a:pt x="40" y="100"/>
                  </a:lnTo>
                  <a:lnTo>
                    <a:pt x="34" y="96"/>
                  </a:lnTo>
                  <a:lnTo>
                    <a:pt x="20" y="92"/>
                  </a:lnTo>
                  <a:lnTo>
                    <a:pt x="16" y="84"/>
                  </a:lnTo>
                  <a:lnTo>
                    <a:pt x="16" y="78"/>
                  </a:lnTo>
                  <a:lnTo>
                    <a:pt x="6" y="74"/>
                  </a:lnTo>
                  <a:lnTo>
                    <a:pt x="10" y="68"/>
                  </a:lnTo>
                  <a:lnTo>
                    <a:pt x="14" y="62"/>
                  </a:lnTo>
                  <a:lnTo>
                    <a:pt x="12" y="54"/>
                  </a:lnTo>
                  <a:lnTo>
                    <a:pt x="10" y="4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16" name="Freeform 305"/>
            <p:cNvSpPr>
              <a:spLocks noChangeAspect="1"/>
            </p:cNvSpPr>
            <p:nvPr/>
          </p:nvSpPr>
          <p:spPr bwMode="auto">
            <a:xfrm>
              <a:off x="4248" y="1631"/>
              <a:ext cx="17" cy="17"/>
            </a:xfrm>
            <a:custGeom>
              <a:avLst/>
              <a:gdLst>
                <a:gd name="T0" fmla="*/ 1 w 28"/>
                <a:gd name="T1" fmla="*/ 1 h 28"/>
                <a:gd name="T2" fmla="*/ 1 w 28"/>
                <a:gd name="T3" fmla="*/ 0 h 28"/>
                <a:gd name="T4" fmla="*/ 1 w 28"/>
                <a:gd name="T5" fmla="*/ 1 h 28"/>
                <a:gd name="T6" fmla="*/ 1 w 28"/>
                <a:gd name="T7" fmla="*/ 1 h 28"/>
                <a:gd name="T8" fmla="*/ 1 w 28"/>
                <a:gd name="T9" fmla="*/ 1 h 28"/>
                <a:gd name="T10" fmla="*/ 1 w 28"/>
                <a:gd name="T11" fmla="*/ 1 h 28"/>
                <a:gd name="T12" fmla="*/ 1 w 28"/>
                <a:gd name="T13" fmla="*/ 1 h 28"/>
                <a:gd name="T14" fmla="*/ 1 w 28"/>
                <a:gd name="T15" fmla="*/ 1 h 28"/>
                <a:gd name="T16" fmla="*/ 0 w 28"/>
                <a:gd name="T17" fmla="*/ 1 h 28"/>
                <a:gd name="T18" fmla="*/ 1 w 28"/>
                <a:gd name="T19" fmla="*/ 1 h 28"/>
                <a:gd name="T20" fmla="*/ 1 w 28"/>
                <a:gd name="T21" fmla="*/ 1 h 28"/>
                <a:gd name="T22" fmla="*/ 1 w 28"/>
                <a:gd name="T23" fmla="*/ 1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28"/>
                <a:gd name="T38" fmla="*/ 28 w 28"/>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28">
                  <a:moveTo>
                    <a:pt x="16" y="2"/>
                  </a:moveTo>
                  <a:lnTo>
                    <a:pt x="24" y="0"/>
                  </a:lnTo>
                  <a:lnTo>
                    <a:pt x="28" y="4"/>
                  </a:lnTo>
                  <a:lnTo>
                    <a:pt x="24" y="10"/>
                  </a:lnTo>
                  <a:lnTo>
                    <a:pt x="18" y="14"/>
                  </a:lnTo>
                  <a:lnTo>
                    <a:pt x="16" y="20"/>
                  </a:lnTo>
                  <a:lnTo>
                    <a:pt x="10" y="24"/>
                  </a:lnTo>
                  <a:lnTo>
                    <a:pt x="6" y="28"/>
                  </a:lnTo>
                  <a:lnTo>
                    <a:pt x="0" y="26"/>
                  </a:lnTo>
                  <a:lnTo>
                    <a:pt x="6" y="18"/>
                  </a:lnTo>
                  <a:lnTo>
                    <a:pt x="12" y="8"/>
                  </a:lnTo>
                  <a:lnTo>
                    <a:pt x="16"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7" name="Freeform 306"/>
            <p:cNvSpPr>
              <a:spLocks noChangeAspect="1"/>
            </p:cNvSpPr>
            <p:nvPr/>
          </p:nvSpPr>
          <p:spPr bwMode="auto">
            <a:xfrm>
              <a:off x="4251" y="1603"/>
              <a:ext cx="66" cy="53"/>
            </a:xfrm>
            <a:custGeom>
              <a:avLst/>
              <a:gdLst>
                <a:gd name="T0" fmla="*/ 1 w 108"/>
                <a:gd name="T1" fmla="*/ 1 h 86"/>
                <a:gd name="T2" fmla="*/ 1 w 108"/>
                <a:gd name="T3" fmla="*/ 1 h 86"/>
                <a:gd name="T4" fmla="*/ 1 w 108"/>
                <a:gd name="T5" fmla="*/ 1 h 86"/>
                <a:gd name="T6" fmla="*/ 1 w 108"/>
                <a:gd name="T7" fmla="*/ 1 h 86"/>
                <a:gd name="T8" fmla="*/ 1 w 108"/>
                <a:gd name="T9" fmla="*/ 1 h 86"/>
                <a:gd name="T10" fmla="*/ 1 w 108"/>
                <a:gd name="T11" fmla="*/ 1 h 86"/>
                <a:gd name="T12" fmla="*/ 1 w 108"/>
                <a:gd name="T13" fmla="*/ 1 h 86"/>
                <a:gd name="T14" fmla="*/ 1 w 108"/>
                <a:gd name="T15" fmla="*/ 1 h 86"/>
                <a:gd name="T16" fmla="*/ 1 w 108"/>
                <a:gd name="T17" fmla="*/ 1 h 86"/>
                <a:gd name="T18" fmla="*/ 1 w 108"/>
                <a:gd name="T19" fmla="*/ 1 h 86"/>
                <a:gd name="T20" fmla="*/ 1 w 108"/>
                <a:gd name="T21" fmla="*/ 1 h 86"/>
                <a:gd name="T22" fmla="*/ 1 w 108"/>
                <a:gd name="T23" fmla="*/ 1 h 86"/>
                <a:gd name="T24" fmla="*/ 1 w 108"/>
                <a:gd name="T25" fmla="*/ 0 h 86"/>
                <a:gd name="T26" fmla="*/ 2 w 108"/>
                <a:gd name="T27" fmla="*/ 0 h 86"/>
                <a:gd name="T28" fmla="*/ 2 w 108"/>
                <a:gd name="T29" fmla="*/ 1 h 86"/>
                <a:gd name="T30" fmla="*/ 2 w 108"/>
                <a:gd name="T31" fmla="*/ 1 h 86"/>
                <a:gd name="T32" fmla="*/ 2 w 108"/>
                <a:gd name="T33" fmla="*/ 1 h 86"/>
                <a:gd name="T34" fmla="*/ 1 w 108"/>
                <a:gd name="T35" fmla="*/ 1 h 86"/>
                <a:gd name="T36" fmla="*/ 1 w 108"/>
                <a:gd name="T37" fmla="*/ 1 h 86"/>
                <a:gd name="T38" fmla="*/ 1 w 108"/>
                <a:gd name="T39" fmla="*/ 1 h 86"/>
                <a:gd name="T40" fmla="*/ 1 w 108"/>
                <a:gd name="T41" fmla="*/ 1 h 86"/>
                <a:gd name="T42" fmla="*/ 1 w 108"/>
                <a:gd name="T43" fmla="*/ 1 h 86"/>
                <a:gd name="T44" fmla="*/ 1 w 108"/>
                <a:gd name="T45" fmla="*/ 1 h 86"/>
                <a:gd name="T46" fmla="*/ 0 w 108"/>
                <a:gd name="T47" fmla="*/ 1 h 86"/>
                <a:gd name="T48" fmla="*/ 1 w 108"/>
                <a:gd name="T49" fmla="*/ 1 h 86"/>
                <a:gd name="T50" fmla="*/ 1 w 108"/>
                <a:gd name="T51" fmla="*/ 1 h 86"/>
                <a:gd name="T52" fmla="*/ 1 w 108"/>
                <a:gd name="T53" fmla="*/ 1 h 86"/>
                <a:gd name="T54" fmla="*/ 1 w 108"/>
                <a:gd name="T55" fmla="*/ 1 h 86"/>
                <a:gd name="T56" fmla="*/ 1 w 108"/>
                <a:gd name="T57" fmla="*/ 1 h 86"/>
                <a:gd name="T58" fmla="*/ 1 w 108"/>
                <a:gd name="T59" fmla="*/ 1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8"/>
                <a:gd name="T91" fmla="*/ 0 h 86"/>
                <a:gd name="T92" fmla="*/ 108 w 108"/>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8" h="86">
                  <a:moveTo>
                    <a:pt x="10" y="48"/>
                  </a:moveTo>
                  <a:lnTo>
                    <a:pt x="8" y="32"/>
                  </a:lnTo>
                  <a:lnTo>
                    <a:pt x="8" y="24"/>
                  </a:lnTo>
                  <a:lnTo>
                    <a:pt x="10" y="20"/>
                  </a:lnTo>
                  <a:lnTo>
                    <a:pt x="18" y="12"/>
                  </a:lnTo>
                  <a:lnTo>
                    <a:pt x="20" y="4"/>
                  </a:lnTo>
                  <a:lnTo>
                    <a:pt x="26" y="8"/>
                  </a:lnTo>
                  <a:lnTo>
                    <a:pt x="38" y="8"/>
                  </a:lnTo>
                  <a:lnTo>
                    <a:pt x="40" y="4"/>
                  </a:lnTo>
                  <a:lnTo>
                    <a:pt x="46" y="4"/>
                  </a:lnTo>
                  <a:lnTo>
                    <a:pt x="52" y="10"/>
                  </a:lnTo>
                  <a:lnTo>
                    <a:pt x="70" y="8"/>
                  </a:lnTo>
                  <a:lnTo>
                    <a:pt x="82" y="0"/>
                  </a:lnTo>
                  <a:lnTo>
                    <a:pt x="108" y="0"/>
                  </a:lnTo>
                  <a:lnTo>
                    <a:pt x="108" y="4"/>
                  </a:lnTo>
                  <a:lnTo>
                    <a:pt x="94" y="14"/>
                  </a:lnTo>
                  <a:lnTo>
                    <a:pt x="90" y="46"/>
                  </a:lnTo>
                  <a:lnTo>
                    <a:pt x="54" y="68"/>
                  </a:lnTo>
                  <a:lnTo>
                    <a:pt x="28" y="84"/>
                  </a:lnTo>
                  <a:lnTo>
                    <a:pt x="20" y="86"/>
                  </a:lnTo>
                  <a:lnTo>
                    <a:pt x="12" y="82"/>
                  </a:lnTo>
                  <a:lnTo>
                    <a:pt x="6" y="80"/>
                  </a:lnTo>
                  <a:lnTo>
                    <a:pt x="2" y="78"/>
                  </a:lnTo>
                  <a:lnTo>
                    <a:pt x="0" y="74"/>
                  </a:lnTo>
                  <a:lnTo>
                    <a:pt x="10" y="66"/>
                  </a:lnTo>
                  <a:lnTo>
                    <a:pt x="12" y="60"/>
                  </a:lnTo>
                  <a:lnTo>
                    <a:pt x="18" y="56"/>
                  </a:lnTo>
                  <a:lnTo>
                    <a:pt x="22" y="50"/>
                  </a:lnTo>
                  <a:lnTo>
                    <a:pt x="18" y="46"/>
                  </a:lnTo>
                  <a:lnTo>
                    <a:pt x="10" y="4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8" name="Freeform 307"/>
            <p:cNvSpPr>
              <a:spLocks noChangeAspect="1"/>
            </p:cNvSpPr>
            <p:nvPr/>
          </p:nvSpPr>
          <p:spPr bwMode="auto">
            <a:xfrm>
              <a:off x="4239" y="1647"/>
              <a:ext cx="15" cy="40"/>
            </a:xfrm>
            <a:custGeom>
              <a:avLst/>
              <a:gdLst>
                <a:gd name="T0" fmla="*/ 1 w 24"/>
                <a:gd name="T1" fmla="*/ 1 h 64"/>
                <a:gd name="T2" fmla="*/ 1 w 24"/>
                <a:gd name="T3" fmla="*/ 1 h 64"/>
                <a:gd name="T4" fmla="*/ 1 w 24"/>
                <a:gd name="T5" fmla="*/ 1 h 64"/>
                <a:gd name="T6" fmla="*/ 1 w 24"/>
                <a:gd name="T7" fmla="*/ 1 h 64"/>
                <a:gd name="T8" fmla="*/ 1 w 24"/>
                <a:gd name="T9" fmla="*/ 1 h 64"/>
                <a:gd name="T10" fmla="*/ 1 w 24"/>
                <a:gd name="T11" fmla="*/ 0 h 64"/>
                <a:gd name="T12" fmla="*/ 1 w 24"/>
                <a:gd name="T13" fmla="*/ 1 h 64"/>
                <a:gd name="T14" fmla="*/ 1 w 24"/>
                <a:gd name="T15" fmla="*/ 1 h 64"/>
                <a:gd name="T16" fmla="*/ 1 w 24"/>
                <a:gd name="T17" fmla="*/ 1 h 64"/>
                <a:gd name="T18" fmla="*/ 1 w 24"/>
                <a:gd name="T19" fmla="*/ 1 h 64"/>
                <a:gd name="T20" fmla="*/ 1 w 24"/>
                <a:gd name="T21" fmla="*/ 1 h 64"/>
                <a:gd name="T22" fmla="*/ 0 w 24"/>
                <a:gd name="T23" fmla="*/ 1 h 64"/>
                <a:gd name="T24" fmla="*/ 1 w 24"/>
                <a:gd name="T25" fmla="*/ 1 h 64"/>
                <a:gd name="T26" fmla="*/ 1 w 24"/>
                <a:gd name="T27" fmla="*/ 1 h 64"/>
                <a:gd name="T28" fmla="*/ 1 w 24"/>
                <a:gd name="T29" fmla="*/ 2 h 64"/>
                <a:gd name="T30" fmla="*/ 1 w 24"/>
                <a:gd name="T31" fmla="*/ 2 h 64"/>
                <a:gd name="T32" fmla="*/ 1 w 24"/>
                <a:gd name="T33" fmla="*/ 1 h 64"/>
                <a:gd name="T34" fmla="*/ 1 w 24"/>
                <a:gd name="T35" fmla="*/ 1 h 64"/>
                <a:gd name="T36" fmla="*/ 1 w 24"/>
                <a:gd name="T37" fmla="*/ 1 h 64"/>
                <a:gd name="T38" fmla="*/ 1 w 24"/>
                <a:gd name="T39" fmla="*/ 1 h 64"/>
                <a:gd name="T40" fmla="*/ 1 w 24"/>
                <a:gd name="T41" fmla="*/ 1 h 64"/>
                <a:gd name="T42" fmla="*/ 1 w 24"/>
                <a:gd name="T43" fmla="*/ 1 h 6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4"/>
                <a:gd name="T67" fmla="*/ 0 h 64"/>
                <a:gd name="T68" fmla="*/ 24 w 24"/>
                <a:gd name="T69" fmla="*/ 64 h 6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4" h="64">
                  <a:moveTo>
                    <a:pt x="16" y="14"/>
                  </a:moveTo>
                  <a:lnTo>
                    <a:pt x="22" y="14"/>
                  </a:lnTo>
                  <a:lnTo>
                    <a:pt x="24" y="8"/>
                  </a:lnTo>
                  <a:lnTo>
                    <a:pt x="22" y="6"/>
                  </a:lnTo>
                  <a:lnTo>
                    <a:pt x="20" y="2"/>
                  </a:lnTo>
                  <a:lnTo>
                    <a:pt x="14" y="0"/>
                  </a:lnTo>
                  <a:lnTo>
                    <a:pt x="14" y="6"/>
                  </a:lnTo>
                  <a:lnTo>
                    <a:pt x="12" y="14"/>
                  </a:lnTo>
                  <a:lnTo>
                    <a:pt x="10" y="20"/>
                  </a:lnTo>
                  <a:lnTo>
                    <a:pt x="6" y="26"/>
                  </a:lnTo>
                  <a:lnTo>
                    <a:pt x="4" y="30"/>
                  </a:lnTo>
                  <a:lnTo>
                    <a:pt x="0" y="36"/>
                  </a:lnTo>
                  <a:lnTo>
                    <a:pt x="2" y="40"/>
                  </a:lnTo>
                  <a:lnTo>
                    <a:pt x="6" y="48"/>
                  </a:lnTo>
                  <a:lnTo>
                    <a:pt x="10" y="58"/>
                  </a:lnTo>
                  <a:lnTo>
                    <a:pt x="12" y="64"/>
                  </a:lnTo>
                  <a:lnTo>
                    <a:pt x="18" y="52"/>
                  </a:lnTo>
                  <a:lnTo>
                    <a:pt x="20" y="42"/>
                  </a:lnTo>
                  <a:lnTo>
                    <a:pt x="20" y="30"/>
                  </a:lnTo>
                  <a:lnTo>
                    <a:pt x="16" y="30"/>
                  </a:lnTo>
                  <a:lnTo>
                    <a:pt x="14" y="18"/>
                  </a:lnTo>
                  <a:lnTo>
                    <a:pt x="16" y="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19" name="Freeform 308"/>
            <p:cNvSpPr>
              <a:spLocks noChangeAspect="1"/>
            </p:cNvSpPr>
            <p:nvPr/>
          </p:nvSpPr>
          <p:spPr bwMode="auto">
            <a:xfrm>
              <a:off x="4287" y="1599"/>
              <a:ext cx="87" cy="91"/>
            </a:xfrm>
            <a:custGeom>
              <a:avLst/>
              <a:gdLst>
                <a:gd name="T0" fmla="*/ 2 w 142"/>
                <a:gd name="T1" fmla="*/ 1 h 148"/>
                <a:gd name="T2" fmla="*/ 2 w 142"/>
                <a:gd name="T3" fmla="*/ 1 h 148"/>
                <a:gd name="T4" fmla="*/ 2 w 142"/>
                <a:gd name="T5" fmla="*/ 1 h 148"/>
                <a:gd name="T6" fmla="*/ 2 w 142"/>
                <a:gd name="T7" fmla="*/ 1 h 148"/>
                <a:gd name="T8" fmla="*/ 2 w 142"/>
                <a:gd name="T9" fmla="*/ 1 h 148"/>
                <a:gd name="T10" fmla="*/ 2 w 142"/>
                <a:gd name="T11" fmla="*/ 1 h 148"/>
                <a:gd name="T12" fmla="*/ 2 w 142"/>
                <a:gd name="T13" fmla="*/ 1 h 148"/>
                <a:gd name="T14" fmla="*/ 2 w 142"/>
                <a:gd name="T15" fmla="*/ 1 h 148"/>
                <a:gd name="T16" fmla="*/ 2 w 142"/>
                <a:gd name="T17" fmla="*/ 1 h 148"/>
                <a:gd name="T18" fmla="*/ 2 w 142"/>
                <a:gd name="T19" fmla="*/ 1 h 148"/>
                <a:gd name="T20" fmla="*/ 2 w 142"/>
                <a:gd name="T21" fmla="*/ 2 h 148"/>
                <a:gd name="T22" fmla="*/ 2 w 142"/>
                <a:gd name="T23" fmla="*/ 2 h 148"/>
                <a:gd name="T24" fmla="*/ 2 w 142"/>
                <a:gd name="T25" fmla="*/ 2 h 148"/>
                <a:gd name="T26" fmla="*/ 2 w 142"/>
                <a:gd name="T27" fmla="*/ 2 h 148"/>
                <a:gd name="T28" fmla="*/ 2 w 142"/>
                <a:gd name="T29" fmla="*/ 2 h 148"/>
                <a:gd name="T30" fmla="*/ 2 w 142"/>
                <a:gd name="T31" fmla="*/ 2 h 148"/>
                <a:gd name="T32" fmla="*/ 2 w 142"/>
                <a:gd name="T33" fmla="*/ 2 h 148"/>
                <a:gd name="T34" fmla="*/ 2 w 142"/>
                <a:gd name="T35" fmla="*/ 3 h 148"/>
                <a:gd name="T36" fmla="*/ 2 w 142"/>
                <a:gd name="T37" fmla="*/ 3 h 148"/>
                <a:gd name="T38" fmla="*/ 1 w 142"/>
                <a:gd name="T39" fmla="*/ 2 h 148"/>
                <a:gd name="T40" fmla="*/ 1 w 142"/>
                <a:gd name="T41" fmla="*/ 2 h 148"/>
                <a:gd name="T42" fmla="*/ 1 w 142"/>
                <a:gd name="T43" fmla="*/ 2 h 148"/>
                <a:gd name="T44" fmla="*/ 1 w 142"/>
                <a:gd name="T45" fmla="*/ 2 h 148"/>
                <a:gd name="T46" fmla="*/ 1 w 142"/>
                <a:gd name="T47" fmla="*/ 2 h 148"/>
                <a:gd name="T48" fmla="*/ 0 w 142"/>
                <a:gd name="T49" fmla="*/ 1 h 148"/>
                <a:gd name="T50" fmla="*/ 1 w 142"/>
                <a:gd name="T51" fmla="*/ 1 h 148"/>
                <a:gd name="T52" fmla="*/ 1 w 142"/>
                <a:gd name="T53" fmla="*/ 1 h 148"/>
                <a:gd name="T54" fmla="*/ 1 w 142"/>
                <a:gd name="T55" fmla="*/ 1 h 148"/>
                <a:gd name="T56" fmla="*/ 1 w 142"/>
                <a:gd name="T57" fmla="*/ 1 h 148"/>
                <a:gd name="T58" fmla="*/ 1 w 142"/>
                <a:gd name="T59" fmla="*/ 0 h 148"/>
                <a:gd name="T60" fmla="*/ 1 w 142"/>
                <a:gd name="T61" fmla="*/ 1 h 148"/>
                <a:gd name="T62" fmla="*/ 2 w 142"/>
                <a:gd name="T63" fmla="*/ 1 h 1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2"/>
                <a:gd name="T97" fmla="*/ 0 h 148"/>
                <a:gd name="T98" fmla="*/ 142 w 142"/>
                <a:gd name="T99" fmla="*/ 148 h 1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2" h="148">
                  <a:moveTo>
                    <a:pt x="90" y="2"/>
                  </a:moveTo>
                  <a:lnTo>
                    <a:pt x="94" y="10"/>
                  </a:lnTo>
                  <a:lnTo>
                    <a:pt x="106" y="28"/>
                  </a:lnTo>
                  <a:lnTo>
                    <a:pt x="114" y="30"/>
                  </a:lnTo>
                  <a:lnTo>
                    <a:pt x="110" y="36"/>
                  </a:lnTo>
                  <a:lnTo>
                    <a:pt x="112" y="44"/>
                  </a:lnTo>
                  <a:lnTo>
                    <a:pt x="106" y="48"/>
                  </a:lnTo>
                  <a:lnTo>
                    <a:pt x="100" y="62"/>
                  </a:lnTo>
                  <a:lnTo>
                    <a:pt x="112" y="74"/>
                  </a:lnTo>
                  <a:lnTo>
                    <a:pt x="118" y="84"/>
                  </a:lnTo>
                  <a:lnTo>
                    <a:pt x="132" y="90"/>
                  </a:lnTo>
                  <a:lnTo>
                    <a:pt x="140" y="98"/>
                  </a:lnTo>
                  <a:lnTo>
                    <a:pt x="136" y="112"/>
                  </a:lnTo>
                  <a:lnTo>
                    <a:pt x="142" y="124"/>
                  </a:lnTo>
                  <a:lnTo>
                    <a:pt x="140" y="130"/>
                  </a:lnTo>
                  <a:lnTo>
                    <a:pt x="132" y="132"/>
                  </a:lnTo>
                  <a:lnTo>
                    <a:pt x="122" y="140"/>
                  </a:lnTo>
                  <a:lnTo>
                    <a:pt x="122" y="148"/>
                  </a:lnTo>
                  <a:lnTo>
                    <a:pt x="90" y="148"/>
                  </a:lnTo>
                  <a:lnTo>
                    <a:pt x="76" y="136"/>
                  </a:lnTo>
                  <a:lnTo>
                    <a:pt x="68" y="136"/>
                  </a:lnTo>
                  <a:lnTo>
                    <a:pt x="58" y="120"/>
                  </a:lnTo>
                  <a:lnTo>
                    <a:pt x="22" y="100"/>
                  </a:lnTo>
                  <a:lnTo>
                    <a:pt x="2" y="96"/>
                  </a:lnTo>
                  <a:lnTo>
                    <a:pt x="0" y="72"/>
                  </a:lnTo>
                  <a:lnTo>
                    <a:pt x="32" y="52"/>
                  </a:lnTo>
                  <a:lnTo>
                    <a:pt x="36" y="20"/>
                  </a:lnTo>
                  <a:lnTo>
                    <a:pt x="50" y="10"/>
                  </a:lnTo>
                  <a:lnTo>
                    <a:pt x="50" y="6"/>
                  </a:lnTo>
                  <a:lnTo>
                    <a:pt x="60" y="0"/>
                  </a:lnTo>
                  <a:lnTo>
                    <a:pt x="88" y="6"/>
                  </a:lnTo>
                  <a:lnTo>
                    <a:pt x="9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0" name="Freeform 309"/>
            <p:cNvSpPr>
              <a:spLocks noChangeAspect="1"/>
            </p:cNvSpPr>
            <p:nvPr/>
          </p:nvSpPr>
          <p:spPr bwMode="auto">
            <a:xfrm>
              <a:off x="4362" y="1679"/>
              <a:ext cx="17" cy="17"/>
            </a:xfrm>
            <a:custGeom>
              <a:avLst/>
              <a:gdLst>
                <a:gd name="T0" fmla="*/ 1 w 28"/>
                <a:gd name="T1" fmla="*/ 1 h 28"/>
                <a:gd name="T2" fmla="*/ 1 w 28"/>
                <a:gd name="T3" fmla="*/ 0 h 28"/>
                <a:gd name="T4" fmla="*/ 1 w 28"/>
                <a:gd name="T5" fmla="*/ 0 h 28"/>
                <a:gd name="T6" fmla="*/ 1 w 28"/>
                <a:gd name="T7" fmla="*/ 1 h 28"/>
                <a:gd name="T8" fmla="*/ 0 w 28"/>
                <a:gd name="T9" fmla="*/ 1 h 28"/>
                <a:gd name="T10" fmla="*/ 0 w 28"/>
                <a:gd name="T11" fmla="*/ 1 h 28"/>
                <a:gd name="T12" fmla="*/ 1 w 28"/>
                <a:gd name="T13" fmla="*/ 1 h 28"/>
                <a:gd name="T14" fmla="*/ 1 w 28"/>
                <a:gd name="T15" fmla="*/ 1 h 28"/>
                <a:gd name="T16" fmla="*/ 1 w 28"/>
                <a:gd name="T17" fmla="*/ 1 h 28"/>
                <a:gd name="T18" fmla="*/ 1 w 28"/>
                <a:gd name="T19" fmla="*/ 1 h 28"/>
                <a:gd name="T20" fmla="*/ 1 w 28"/>
                <a:gd name="T21" fmla="*/ 1 h 28"/>
                <a:gd name="T22" fmla="*/ 1 w 28"/>
                <a:gd name="T23" fmla="*/ 1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28"/>
                <a:gd name="T38" fmla="*/ 28 w 28"/>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28">
                  <a:moveTo>
                    <a:pt x="28" y="4"/>
                  </a:moveTo>
                  <a:lnTo>
                    <a:pt x="18" y="0"/>
                  </a:lnTo>
                  <a:lnTo>
                    <a:pt x="14" y="0"/>
                  </a:lnTo>
                  <a:lnTo>
                    <a:pt x="10" y="2"/>
                  </a:lnTo>
                  <a:lnTo>
                    <a:pt x="0" y="10"/>
                  </a:lnTo>
                  <a:lnTo>
                    <a:pt x="0" y="18"/>
                  </a:lnTo>
                  <a:lnTo>
                    <a:pt x="10" y="20"/>
                  </a:lnTo>
                  <a:lnTo>
                    <a:pt x="18" y="28"/>
                  </a:lnTo>
                  <a:lnTo>
                    <a:pt x="26" y="28"/>
                  </a:lnTo>
                  <a:lnTo>
                    <a:pt x="22" y="18"/>
                  </a:lnTo>
                  <a:lnTo>
                    <a:pt x="22" y="12"/>
                  </a:lnTo>
                  <a:lnTo>
                    <a:pt x="28"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1" name="Freeform 310"/>
            <p:cNvSpPr>
              <a:spLocks noChangeAspect="1"/>
            </p:cNvSpPr>
            <p:nvPr/>
          </p:nvSpPr>
          <p:spPr bwMode="auto">
            <a:xfrm>
              <a:off x="4405" y="1725"/>
              <a:ext cx="51" cy="34"/>
            </a:xfrm>
            <a:custGeom>
              <a:avLst/>
              <a:gdLst>
                <a:gd name="T0" fmla="*/ 0 w 84"/>
                <a:gd name="T1" fmla="*/ 1 h 56"/>
                <a:gd name="T2" fmla="*/ 1 w 84"/>
                <a:gd name="T3" fmla="*/ 1 h 56"/>
                <a:gd name="T4" fmla="*/ 1 w 84"/>
                <a:gd name="T5" fmla="*/ 1 h 56"/>
                <a:gd name="T6" fmla="*/ 1 w 84"/>
                <a:gd name="T7" fmla="*/ 1 h 56"/>
                <a:gd name="T8" fmla="*/ 1 w 84"/>
                <a:gd name="T9" fmla="*/ 1 h 56"/>
                <a:gd name="T10" fmla="*/ 1 w 84"/>
                <a:gd name="T11" fmla="*/ 1 h 56"/>
                <a:gd name="T12" fmla="*/ 1 w 84"/>
                <a:gd name="T13" fmla="*/ 1 h 56"/>
                <a:gd name="T14" fmla="*/ 1 w 84"/>
                <a:gd name="T15" fmla="*/ 1 h 56"/>
                <a:gd name="T16" fmla="*/ 1 w 84"/>
                <a:gd name="T17" fmla="*/ 0 h 56"/>
                <a:gd name="T18" fmla="*/ 1 w 84"/>
                <a:gd name="T19" fmla="*/ 1 h 56"/>
                <a:gd name="T20" fmla="*/ 1 w 84"/>
                <a:gd name="T21" fmla="*/ 1 h 56"/>
                <a:gd name="T22" fmla="*/ 1 w 84"/>
                <a:gd name="T23" fmla="*/ 1 h 56"/>
                <a:gd name="T24" fmla="*/ 1 w 84"/>
                <a:gd name="T25" fmla="*/ 1 h 56"/>
                <a:gd name="T26" fmla="*/ 1 w 84"/>
                <a:gd name="T27" fmla="*/ 1 h 56"/>
                <a:gd name="T28" fmla="*/ 1 w 84"/>
                <a:gd name="T29" fmla="*/ 1 h 56"/>
                <a:gd name="T30" fmla="*/ 1 w 84"/>
                <a:gd name="T31" fmla="*/ 1 h 56"/>
                <a:gd name="T32" fmla="*/ 1 w 84"/>
                <a:gd name="T33" fmla="*/ 1 h 56"/>
                <a:gd name="T34" fmla="*/ 1 w 84"/>
                <a:gd name="T35" fmla="*/ 1 h 56"/>
                <a:gd name="T36" fmla="*/ 1 w 84"/>
                <a:gd name="T37" fmla="*/ 1 h 56"/>
                <a:gd name="T38" fmla="*/ 0 w 84"/>
                <a:gd name="T39" fmla="*/ 1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84"/>
                <a:gd name="T61" fmla="*/ 0 h 56"/>
                <a:gd name="T62" fmla="*/ 84 w 84"/>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84" h="56">
                  <a:moveTo>
                    <a:pt x="0" y="24"/>
                  </a:moveTo>
                  <a:lnTo>
                    <a:pt x="8" y="34"/>
                  </a:lnTo>
                  <a:lnTo>
                    <a:pt x="22" y="50"/>
                  </a:lnTo>
                  <a:lnTo>
                    <a:pt x="48" y="56"/>
                  </a:lnTo>
                  <a:lnTo>
                    <a:pt x="66" y="56"/>
                  </a:lnTo>
                  <a:lnTo>
                    <a:pt x="84" y="24"/>
                  </a:lnTo>
                  <a:lnTo>
                    <a:pt x="82" y="10"/>
                  </a:lnTo>
                  <a:lnTo>
                    <a:pt x="80" y="2"/>
                  </a:lnTo>
                  <a:lnTo>
                    <a:pt x="76" y="0"/>
                  </a:lnTo>
                  <a:lnTo>
                    <a:pt x="68" y="10"/>
                  </a:lnTo>
                  <a:lnTo>
                    <a:pt x="58" y="18"/>
                  </a:lnTo>
                  <a:lnTo>
                    <a:pt x="50" y="28"/>
                  </a:lnTo>
                  <a:lnTo>
                    <a:pt x="42" y="30"/>
                  </a:lnTo>
                  <a:lnTo>
                    <a:pt x="32" y="26"/>
                  </a:lnTo>
                  <a:lnTo>
                    <a:pt x="26" y="30"/>
                  </a:lnTo>
                  <a:lnTo>
                    <a:pt x="22" y="32"/>
                  </a:lnTo>
                  <a:lnTo>
                    <a:pt x="14" y="30"/>
                  </a:lnTo>
                  <a:lnTo>
                    <a:pt x="8" y="24"/>
                  </a:lnTo>
                  <a:lnTo>
                    <a:pt x="4" y="20"/>
                  </a:lnTo>
                  <a:lnTo>
                    <a:pt x="0" y="2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2" name="Freeform 311"/>
            <p:cNvSpPr>
              <a:spLocks noChangeAspect="1"/>
            </p:cNvSpPr>
            <p:nvPr/>
          </p:nvSpPr>
          <p:spPr bwMode="auto">
            <a:xfrm>
              <a:off x="4414" y="1740"/>
              <a:ext cx="76" cy="79"/>
            </a:xfrm>
            <a:custGeom>
              <a:avLst/>
              <a:gdLst>
                <a:gd name="T0" fmla="*/ 1 w 124"/>
                <a:gd name="T1" fmla="*/ 1 h 130"/>
                <a:gd name="T2" fmla="*/ 1 w 124"/>
                <a:gd name="T3" fmla="*/ 0 h 130"/>
                <a:gd name="T4" fmla="*/ 1 w 124"/>
                <a:gd name="T5" fmla="*/ 1 h 130"/>
                <a:gd name="T6" fmla="*/ 2 w 124"/>
                <a:gd name="T7" fmla="*/ 1 h 130"/>
                <a:gd name="T8" fmla="*/ 2 w 124"/>
                <a:gd name="T9" fmla="*/ 1 h 130"/>
                <a:gd name="T10" fmla="*/ 2 w 124"/>
                <a:gd name="T11" fmla="*/ 1 h 130"/>
                <a:gd name="T12" fmla="*/ 2 w 124"/>
                <a:gd name="T13" fmla="*/ 1 h 130"/>
                <a:gd name="T14" fmla="*/ 2 w 124"/>
                <a:gd name="T15" fmla="*/ 1 h 130"/>
                <a:gd name="T16" fmla="*/ 2 w 124"/>
                <a:gd name="T17" fmla="*/ 1 h 130"/>
                <a:gd name="T18" fmla="*/ 1 w 124"/>
                <a:gd name="T19" fmla="*/ 1 h 130"/>
                <a:gd name="T20" fmla="*/ 1 w 124"/>
                <a:gd name="T21" fmla="*/ 1 h 130"/>
                <a:gd name="T22" fmla="*/ 2 w 124"/>
                <a:gd name="T23" fmla="*/ 1 h 130"/>
                <a:gd name="T24" fmla="*/ 1 w 124"/>
                <a:gd name="T25" fmla="*/ 2 h 130"/>
                <a:gd name="T26" fmla="*/ 1 w 124"/>
                <a:gd name="T27" fmla="*/ 2 h 130"/>
                <a:gd name="T28" fmla="*/ 1 w 124"/>
                <a:gd name="T29" fmla="*/ 2 h 130"/>
                <a:gd name="T30" fmla="*/ 1 w 124"/>
                <a:gd name="T31" fmla="*/ 2 h 130"/>
                <a:gd name="T32" fmla="*/ 1 w 124"/>
                <a:gd name="T33" fmla="*/ 2 h 130"/>
                <a:gd name="T34" fmla="*/ 1 w 124"/>
                <a:gd name="T35" fmla="*/ 2 h 130"/>
                <a:gd name="T36" fmla="*/ 1 w 124"/>
                <a:gd name="T37" fmla="*/ 2 h 130"/>
                <a:gd name="T38" fmla="*/ 1 w 124"/>
                <a:gd name="T39" fmla="*/ 2 h 130"/>
                <a:gd name="T40" fmla="*/ 1 w 124"/>
                <a:gd name="T41" fmla="*/ 2 h 130"/>
                <a:gd name="T42" fmla="*/ 0 w 124"/>
                <a:gd name="T43" fmla="*/ 2 h 130"/>
                <a:gd name="T44" fmla="*/ 1 w 124"/>
                <a:gd name="T45" fmla="*/ 1 h 130"/>
                <a:gd name="T46" fmla="*/ 1 w 124"/>
                <a:gd name="T47" fmla="*/ 1 h 130"/>
                <a:gd name="T48" fmla="*/ 1 w 124"/>
                <a:gd name="T49" fmla="*/ 1 h 130"/>
                <a:gd name="T50" fmla="*/ 1 w 124"/>
                <a:gd name="T51" fmla="*/ 1 h 130"/>
                <a:gd name="T52" fmla="*/ 1 w 124"/>
                <a:gd name="T53" fmla="*/ 1 h 13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4"/>
                <a:gd name="T82" fmla="*/ 0 h 130"/>
                <a:gd name="T83" fmla="*/ 124 w 124"/>
                <a:gd name="T84" fmla="*/ 130 h 13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4" h="130">
                  <a:moveTo>
                    <a:pt x="52" y="30"/>
                  </a:moveTo>
                  <a:lnTo>
                    <a:pt x="70" y="0"/>
                  </a:lnTo>
                  <a:lnTo>
                    <a:pt x="82" y="8"/>
                  </a:lnTo>
                  <a:lnTo>
                    <a:pt x="90" y="14"/>
                  </a:lnTo>
                  <a:lnTo>
                    <a:pt x="102" y="16"/>
                  </a:lnTo>
                  <a:lnTo>
                    <a:pt x="124" y="36"/>
                  </a:lnTo>
                  <a:lnTo>
                    <a:pt x="116" y="50"/>
                  </a:lnTo>
                  <a:lnTo>
                    <a:pt x="104" y="64"/>
                  </a:lnTo>
                  <a:lnTo>
                    <a:pt x="98" y="66"/>
                  </a:lnTo>
                  <a:lnTo>
                    <a:pt x="86" y="70"/>
                  </a:lnTo>
                  <a:lnTo>
                    <a:pt x="88" y="80"/>
                  </a:lnTo>
                  <a:lnTo>
                    <a:pt x="90" y="90"/>
                  </a:lnTo>
                  <a:lnTo>
                    <a:pt x="80" y="92"/>
                  </a:lnTo>
                  <a:lnTo>
                    <a:pt x="72" y="98"/>
                  </a:lnTo>
                  <a:lnTo>
                    <a:pt x="68" y="104"/>
                  </a:lnTo>
                  <a:lnTo>
                    <a:pt x="68" y="110"/>
                  </a:lnTo>
                  <a:lnTo>
                    <a:pt x="54" y="112"/>
                  </a:lnTo>
                  <a:lnTo>
                    <a:pt x="52" y="118"/>
                  </a:lnTo>
                  <a:lnTo>
                    <a:pt x="46" y="128"/>
                  </a:lnTo>
                  <a:lnTo>
                    <a:pt x="26" y="126"/>
                  </a:lnTo>
                  <a:lnTo>
                    <a:pt x="16" y="130"/>
                  </a:lnTo>
                  <a:lnTo>
                    <a:pt x="0" y="94"/>
                  </a:lnTo>
                  <a:lnTo>
                    <a:pt x="12" y="84"/>
                  </a:lnTo>
                  <a:lnTo>
                    <a:pt x="48" y="72"/>
                  </a:lnTo>
                  <a:lnTo>
                    <a:pt x="56" y="54"/>
                  </a:lnTo>
                  <a:lnTo>
                    <a:pt x="56" y="40"/>
                  </a:lnTo>
                  <a:lnTo>
                    <a:pt x="52" y="3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3" name="Freeform 312"/>
            <p:cNvSpPr>
              <a:spLocks noChangeAspect="1"/>
            </p:cNvSpPr>
            <p:nvPr/>
          </p:nvSpPr>
          <p:spPr bwMode="auto">
            <a:xfrm>
              <a:off x="4324" y="1797"/>
              <a:ext cx="99" cy="62"/>
            </a:xfrm>
            <a:custGeom>
              <a:avLst/>
              <a:gdLst>
                <a:gd name="T0" fmla="*/ 1 w 162"/>
                <a:gd name="T1" fmla="*/ 1 h 100"/>
                <a:gd name="T2" fmla="*/ 1 w 162"/>
                <a:gd name="T3" fmla="*/ 2 h 100"/>
                <a:gd name="T4" fmla="*/ 1 w 162"/>
                <a:gd name="T5" fmla="*/ 2 h 100"/>
                <a:gd name="T6" fmla="*/ 1 w 162"/>
                <a:gd name="T7" fmla="*/ 2 h 100"/>
                <a:gd name="T8" fmla="*/ 1 w 162"/>
                <a:gd name="T9" fmla="*/ 2 h 100"/>
                <a:gd name="T10" fmla="*/ 0 w 162"/>
                <a:gd name="T11" fmla="*/ 1 h 100"/>
                <a:gd name="T12" fmla="*/ 0 w 162"/>
                <a:gd name="T13" fmla="*/ 1 h 100"/>
                <a:gd name="T14" fmla="*/ 1 w 162"/>
                <a:gd name="T15" fmla="*/ 1 h 100"/>
                <a:gd name="T16" fmla="*/ 1 w 162"/>
                <a:gd name="T17" fmla="*/ 1 h 100"/>
                <a:gd name="T18" fmla="*/ 1 w 162"/>
                <a:gd name="T19" fmla="*/ 1 h 100"/>
                <a:gd name="T20" fmla="*/ 2 w 162"/>
                <a:gd name="T21" fmla="*/ 1 h 100"/>
                <a:gd name="T22" fmla="*/ 2 w 162"/>
                <a:gd name="T23" fmla="*/ 0 h 100"/>
                <a:gd name="T24" fmla="*/ 2 w 162"/>
                <a:gd name="T25" fmla="*/ 0 h 100"/>
                <a:gd name="T26" fmla="*/ 4 w 162"/>
                <a:gd name="T27" fmla="*/ 1 h 100"/>
                <a:gd name="T28" fmla="*/ 3 w 162"/>
                <a:gd name="T29" fmla="*/ 1 h 100"/>
                <a:gd name="T30" fmla="*/ 2 w 162"/>
                <a:gd name="T31" fmla="*/ 1 h 100"/>
                <a:gd name="T32" fmla="*/ 2 w 162"/>
                <a:gd name="T33" fmla="*/ 1 h 100"/>
                <a:gd name="T34" fmla="*/ 2 w 162"/>
                <a:gd name="T35" fmla="*/ 1 h 100"/>
                <a:gd name="T36" fmla="*/ 2 w 162"/>
                <a:gd name="T37" fmla="*/ 1 h 100"/>
                <a:gd name="T38" fmla="*/ 2 w 162"/>
                <a:gd name="T39" fmla="*/ 1 h 100"/>
                <a:gd name="T40" fmla="*/ 2 w 162"/>
                <a:gd name="T41" fmla="*/ 1 h 100"/>
                <a:gd name="T42" fmla="*/ 1 w 162"/>
                <a:gd name="T43" fmla="*/ 1 h 100"/>
                <a:gd name="T44" fmla="*/ 1 w 162"/>
                <a:gd name="T45" fmla="*/ 2 h 100"/>
                <a:gd name="T46" fmla="*/ 1 w 162"/>
                <a:gd name="T47" fmla="*/ 2 h 100"/>
                <a:gd name="T48" fmla="*/ 1 w 162"/>
                <a:gd name="T49" fmla="*/ 1 h 1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2"/>
                <a:gd name="T76" fmla="*/ 0 h 100"/>
                <a:gd name="T77" fmla="*/ 162 w 162"/>
                <a:gd name="T78" fmla="*/ 100 h 1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2" h="100">
                  <a:moveTo>
                    <a:pt x="50" y="86"/>
                  </a:moveTo>
                  <a:lnTo>
                    <a:pt x="42" y="92"/>
                  </a:lnTo>
                  <a:lnTo>
                    <a:pt x="36" y="100"/>
                  </a:lnTo>
                  <a:lnTo>
                    <a:pt x="16" y="100"/>
                  </a:lnTo>
                  <a:lnTo>
                    <a:pt x="8" y="96"/>
                  </a:lnTo>
                  <a:lnTo>
                    <a:pt x="0" y="66"/>
                  </a:lnTo>
                  <a:lnTo>
                    <a:pt x="0" y="42"/>
                  </a:lnTo>
                  <a:lnTo>
                    <a:pt x="8" y="24"/>
                  </a:lnTo>
                  <a:lnTo>
                    <a:pt x="42" y="22"/>
                  </a:lnTo>
                  <a:lnTo>
                    <a:pt x="72" y="28"/>
                  </a:lnTo>
                  <a:lnTo>
                    <a:pt x="98" y="4"/>
                  </a:lnTo>
                  <a:lnTo>
                    <a:pt x="128" y="0"/>
                  </a:lnTo>
                  <a:lnTo>
                    <a:pt x="146" y="0"/>
                  </a:lnTo>
                  <a:lnTo>
                    <a:pt x="162" y="36"/>
                  </a:lnTo>
                  <a:lnTo>
                    <a:pt x="150" y="42"/>
                  </a:lnTo>
                  <a:lnTo>
                    <a:pt x="142" y="48"/>
                  </a:lnTo>
                  <a:lnTo>
                    <a:pt x="142" y="56"/>
                  </a:lnTo>
                  <a:lnTo>
                    <a:pt x="136" y="60"/>
                  </a:lnTo>
                  <a:lnTo>
                    <a:pt x="114" y="66"/>
                  </a:lnTo>
                  <a:lnTo>
                    <a:pt x="104" y="68"/>
                  </a:lnTo>
                  <a:lnTo>
                    <a:pt x="96" y="80"/>
                  </a:lnTo>
                  <a:lnTo>
                    <a:pt x="78" y="78"/>
                  </a:lnTo>
                  <a:lnTo>
                    <a:pt x="70" y="88"/>
                  </a:lnTo>
                  <a:lnTo>
                    <a:pt x="56" y="88"/>
                  </a:lnTo>
                  <a:lnTo>
                    <a:pt x="50" y="8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4" name="Freeform 313"/>
            <p:cNvSpPr>
              <a:spLocks noChangeAspect="1"/>
            </p:cNvSpPr>
            <p:nvPr/>
          </p:nvSpPr>
          <p:spPr bwMode="auto">
            <a:xfrm>
              <a:off x="4336" y="1574"/>
              <a:ext cx="189" cy="158"/>
            </a:xfrm>
            <a:custGeom>
              <a:avLst/>
              <a:gdLst>
                <a:gd name="T0" fmla="*/ 1 w 306"/>
                <a:gd name="T1" fmla="*/ 1 h 258"/>
                <a:gd name="T2" fmla="*/ 2 w 306"/>
                <a:gd name="T3" fmla="*/ 1 h 258"/>
                <a:gd name="T4" fmla="*/ 4 w 306"/>
                <a:gd name="T5" fmla="*/ 1 h 258"/>
                <a:gd name="T6" fmla="*/ 4 w 306"/>
                <a:gd name="T7" fmla="*/ 1 h 258"/>
                <a:gd name="T8" fmla="*/ 6 w 306"/>
                <a:gd name="T9" fmla="*/ 1 h 258"/>
                <a:gd name="T10" fmla="*/ 6 w 306"/>
                <a:gd name="T11" fmla="*/ 1 h 258"/>
                <a:gd name="T12" fmla="*/ 6 w 306"/>
                <a:gd name="T13" fmla="*/ 2 h 258"/>
                <a:gd name="T14" fmla="*/ 6 w 306"/>
                <a:gd name="T15" fmla="*/ 3 h 258"/>
                <a:gd name="T16" fmla="*/ 6 w 306"/>
                <a:gd name="T17" fmla="*/ 4 h 258"/>
                <a:gd name="T18" fmla="*/ 6 w 306"/>
                <a:gd name="T19" fmla="*/ 4 h 258"/>
                <a:gd name="T20" fmla="*/ 7 w 306"/>
                <a:gd name="T21" fmla="*/ 4 h 258"/>
                <a:gd name="T22" fmla="*/ 7 w 306"/>
                <a:gd name="T23" fmla="*/ 4 h 258"/>
                <a:gd name="T24" fmla="*/ 6 w 306"/>
                <a:gd name="T25" fmla="*/ 5 h 258"/>
                <a:gd name="T26" fmla="*/ 6 w 306"/>
                <a:gd name="T27" fmla="*/ 5 h 258"/>
                <a:gd name="T28" fmla="*/ 4 w 306"/>
                <a:gd name="T29" fmla="*/ 4 h 258"/>
                <a:gd name="T30" fmla="*/ 4 w 306"/>
                <a:gd name="T31" fmla="*/ 4 h 258"/>
                <a:gd name="T32" fmla="*/ 4 w 306"/>
                <a:gd name="T33" fmla="*/ 4 h 258"/>
                <a:gd name="T34" fmla="*/ 2 w 306"/>
                <a:gd name="T35" fmla="*/ 4 h 258"/>
                <a:gd name="T36" fmla="*/ 2 w 306"/>
                <a:gd name="T37" fmla="*/ 4 h 258"/>
                <a:gd name="T38" fmla="*/ 1 w 306"/>
                <a:gd name="T39" fmla="*/ 4 h 258"/>
                <a:gd name="T40" fmla="*/ 1 w 306"/>
                <a:gd name="T41" fmla="*/ 4 h 258"/>
                <a:gd name="T42" fmla="*/ 1 w 306"/>
                <a:gd name="T43" fmla="*/ 2 h 258"/>
                <a:gd name="T44" fmla="*/ 1 w 306"/>
                <a:gd name="T45" fmla="*/ 2 h 258"/>
                <a:gd name="T46" fmla="*/ 1 w 306"/>
                <a:gd name="T47" fmla="*/ 2 h 258"/>
                <a:gd name="T48" fmla="*/ 1 w 306"/>
                <a:gd name="T49" fmla="*/ 1 h 258"/>
                <a:gd name="T50" fmla="*/ 1 w 306"/>
                <a:gd name="T51" fmla="*/ 1 h 258"/>
                <a:gd name="T52" fmla="*/ 1 w 306"/>
                <a:gd name="T53" fmla="*/ 1 h 258"/>
                <a:gd name="T54" fmla="*/ 1 w 306"/>
                <a:gd name="T55" fmla="*/ 1 h 258"/>
                <a:gd name="T56" fmla="*/ 0 w 306"/>
                <a:gd name="T57" fmla="*/ 1 h 258"/>
                <a:gd name="T58" fmla="*/ 1 w 306"/>
                <a:gd name="T59" fmla="*/ 1 h 258"/>
                <a:gd name="T60" fmla="*/ 1 w 306"/>
                <a:gd name="T61" fmla="*/ 1 h 258"/>
                <a:gd name="T62" fmla="*/ 1 w 306"/>
                <a:gd name="T63" fmla="*/ 1 h 258"/>
                <a:gd name="T64" fmla="*/ 1 w 306"/>
                <a:gd name="T65" fmla="*/ 0 h 258"/>
                <a:gd name="T66" fmla="*/ 1 w 306"/>
                <a:gd name="T67" fmla="*/ 1 h 258"/>
                <a:gd name="T68" fmla="*/ 1 w 306"/>
                <a:gd name="T69" fmla="*/ 1 h 258"/>
                <a:gd name="T70" fmla="*/ 1 w 306"/>
                <a:gd name="T71" fmla="*/ 1 h 2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6"/>
                <a:gd name="T109" fmla="*/ 0 h 258"/>
                <a:gd name="T110" fmla="*/ 306 w 306"/>
                <a:gd name="T111" fmla="*/ 258 h 25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6" h="258">
                  <a:moveTo>
                    <a:pt x="76" y="24"/>
                  </a:moveTo>
                  <a:lnTo>
                    <a:pt x="80" y="38"/>
                  </a:lnTo>
                  <a:lnTo>
                    <a:pt x="100" y="48"/>
                  </a:lnTo>
                  <a:lnTo>
                    <a:pt x="112" y="56"/>
                  </a:lnTo>
                  <a:lnTo>
                    <a:pt x="142" y="56"/>
                  </a:lnTo>
                  <a:lnTo>
                    <a:pt x="156" y="48"/>
                  </a:lnTo>
                  <a:lnTo>
                    <a:pt x="178" y="32"/>
                  </a:lnTo>
                  <a:lnTo>
                    <a:pt x="204" y="28"/>
                  </a:lnTo>
                  <a:lnTo>
                    <a:pt x="226" y="36"/>
                  </a:lnTo>
                  <a:lnTo>
                    <a:pt x="256" y="52"/>
                  </a:lnTo>
                  <a:lnTo>
                    <a:pt x="272" y="56"/>
                  </a:lnTo>
                  <a:lnTo>
                    <a:pt x="274" y="78"/>
                  </a:lnTo>
                  <a:lnTo>
                    <a:pt x="264" y="98"/>
                  </a:lnTo>
                  <a:lnTo>
                    <a:pt x="262" y="126"/>
                  </a:lnTo>
                  <a:lnTo>
                    <a:pt x="268" y="150"/>
                  </a:lnTo>
                  <a:lnTo>
                    <a:pt x="282" y="150"/>
                  </a:lnTo>
                  <a:lnTo>
                    <a:pt x="280" y="162"/>
                  </a:lnTo>
                  <a:lnTo>
                    <a:pt x="266" y="176"/>
                  </a:lnTo>
                  <a:lnTo>
                    <a:pt x="272" y="186"/>
                  </a:lnTo>
                  <a:lnTo>
                    <a:pt x="286" y="202"/>
                  </a:lnTo>
                  <a:lnTo>
                    <a:pt x="298" y="212"/>
                  </a:lnTo>
                  <a:lnTo>
                    <a:pt x="298" y="224"/>
                  </a:lnTo>
                  <a:lnTo>
                    <a:pt x="306" y="224"/>
                  </a:lnTo>
                  <a:lnTo>
                    <a:pt x="306" y="232"/>
                  </a:lnTo>
                  <a:lnTo>
                    <a:pt x="292" y="234"/>
                  </a:lnTo>
                  <a:lnTo>
                    <a:pt x="278" y="242"/>
                  </a:lnTo>
                  <a:lnTo>
                    <a:pt x="278" y="258"/>
                  </a:lnTo>
                  <a:lnTo>
                    <a:pt x="236" y="254"/>
                  </a:lnTo>
                  <a:lnTo>
                    <a:pt x="208" y="246"/>
                  </a:lnTo>
                  <a:lnTo>
                    <a:pt x="206" y="230"/>
                  </a:lnTo>
                  <a:lnTo>
                    <a:pt x="196" y="222"/>
                  </a:lnTo>
                  <a:lnTo>
                    <a:pt x="188" y="224"/>
                  </a:lnTo>
                  <a:lnTo>
                    <a:pt x="178" y="232"/>
                  </a:lnTo>
                  <a:lnTo>
                    <a:pt x="164" y="234"/>
                  </a:lnTo>
                  <a:lnTo>
                    <a:pt x="138" y="224"/>
                  </a:lnTo>
                  <a:lnTo>
                    <a:pt x="118" y="206"/>
                  </a:lnTo>
                  <a:lnTo>
                    <a:pt x="104" y="188"/>
                  </a:lnTo>
                  <a:lnTo>
                    <a:pt x="98" y="176"/>
                  </a:lnTo>
                  <a:lnTo>
                    <a:pt x="80" y="172"/>
                  </a:lnTo>
                  <a:lnTo>
                    <a:pt x="70" y="176"/>
                  </a:lnTo>
                  <a:lnTo>
                    <a:pt x="60" y="172"/>
                  </a:lnTo>
                  <a:lnTo>
                    <a:pt x="62" y="166"/>
                  </a:lnTo>
                  <a:lnTo>
                    <a:pt x="56" y="154"/>
                  </a:lnTo>
                  <a:lnTo>
                    <a:pt x="60" y="140"/>
                  </a:lnTo>
                  <a:lnTo>
                    <a:pt x="48" y="130"/>
                  </a:lnTo>
                  <a:lnTo>
                    <a:pt x="38" y="126"/>
                  </a:lnTo>
                  <a:lnTo>
                    <a:pt x="20" y="104"/>
                  </a:lnTo>
                  <a:lnTo>
                    <a:pt x="26" y="90"/>
                  </a:lnTo>
                  <a:lnTo>
                    <a:pt x="32" y="86"/>
                  </a:lnTo>
                  <a:lnTo>
                    <a:pt x="30" y="78"/>
                  </a:lnTo>
                  <a:lnTo>
                    <a:pt x="34" y="72"/>
                  </a:lnTo>
                  <a:lnTo>
                    <a:pt x="26" y="70"/>
                  </a:lnTo>
                  <a:lnTo>
                    <a:pt x="16" y="54"/>
                  </a:lnTo>
                  <a:lnTo>
                    <a:pt x="10" y="44"/>
                  </a:lnTo>
                  <a:lnTo>
                    <a:pt x="6" y="34"/>
                  </a:lnTo>
                  <a:lnTo>
                    <a:pt x="4" y="24"/>
                  </a:lnTo>
                  <a:lnTo>
                    <a:pt x="2" y="16"/>
                  </a:lnTo>
                  <a:lnTo>
                    <a:pt x="0" y="8"/>
                  </a:lnTo>
                  <a:lnTo>
                    <a:pt x="2" y="4"/>
                  </a:lnTo>
                  <a:lnTo>
                    <a:pt x="10" y="2"/>
                  </a:lnTo>
                  <a:lnTo>
                    <a:pt x="24" y="14"/>
                  </a:lnTo>
                  <a:lnTo>
                    <a:pt x="32" y="18"/>
                  </a:lnTo>
                  <a:lnTo>
                    <a:pt x="34" y="12"/>
                  </a:lnTo>
                  <a:lnTo>
                    <a:pt x="42" y="14"/>
                  </a:lnTo>
                  <a:lnTo>
                    <a:pt x="48" y="10"/>
                  </a:lnTo>
                  <a:lnTo>
                    <a:pt x="60" y="0"/>
                  </a:lnTo>
                  <a:lnTo>
                    <a:pt x="64" y="2"/>
                  </a:lnTo>
                  <a:lnTo>
                    <a:pt x="64" y="10"/>
                  </a:lnTo>
                  <a:lnTo>
                    <a:pt x="68" y="16"/>
                  </a:lnTo>
                  <a:lnTo>
                    <a:pt x="62" y="18"/>
                  </a:lnTo>
                  <a:lnTo>
                    <a:pt x="68" y="24"/>
                  </a:lnTo>
                  <a:lnTo>
                    <a:pt x="76" y="2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5" name="Freeform 314"/>
            <p:cNvSpPr>
              <a:spLocks noChangeAspect="1"/>
            </p:cNvSpPr>
            <p:nvPr/>
          </p:nvSpPr>
          <p:spPr bwMode="auto">
            <a:xfrm>
              <a:off x="4497" y="1587"/>
              <a:ext cx="139" cy="100"/>
            </a:xfrm>
            <a:custGeom>
              <a:avLst/>
              <a:gdLst>
                <a:gd name="T0" fmla="*/ 1 w 226"/>
                <a:gd name="T1" fmla="*/ 1 h 162"/>
                <a:gd name="T2" fmla="*/ 1 w 226"/>
                <a:gd name="T3" fmla="*/ 1 h 162"/>
                <a:gd name="T4" fmla="*/ 1 w 226"/>
                <a:gd name="T5" fmla="*/ 1 h 162"/>
                <a:gd name="T6" fmla="*/ 1 w 226"/>
                <a:gd name="T7" fmla="*/ 1 h 162"/>
                <a:gd name="T8" fmla="*/ 1 w 226"/>
                <a:gd name="T9" fmla="*/ 1 h 162"/>
                <a:gd name="T10" fmla="*/ 1 w 226"/>
                <a:gd name="T11" fmla="*/ 1 h 162"/>
                <a:gd name="T12" fmla="*/ 1 w 226"/>
                <a:gd name="T13" fmla="*/ 1 h 162"/>
                <a:gd name="T14" fmla="*/ 2 w 226"/>
                <a:gd name="T15" fmla="*/ 1 h 162"/>
                <a:gd name="T16" fmla="*/ 2 w 226"/>
                <a:gd name="T17" fmla="*/ 1 h 162"/>
                <a:gd name="T18" fmla="*/ 2 w 226"/>
                <a:gd name="T19" fmla="*/ 1 h 162"/>
                <a:gd name="T20" fmla="*/ 3 w 226"/>
                <a:gd name="T21" fmla="*/ 1 h 162"/>
                <a:gd name="T22" fmla="*/ 4 w 226"/>
                <a:gd name="T23" fmla="*/ 1 h 162"/>
                <a:gd name="T24" fmla="*/ 4 w 226"/>
                <a:gd name="T25" fmla="*/ 0 h 162"/>
                <a:gd name="T26" fmla="*/ 4 w 226"/>
                <a:gd name="T27" fmla="*/ 1 h 162"/>
                <a:gd name="T28" fmla="*/ 4 w 226"/>
                <a:gd name="T29" fmla="*/ 1 h 162"/>
                <a:gd name="T30" fmla="*/ 4 w 226"/>
                <a:gd name="T31" fmla="*/ 1 h 162"/>
                <a:gd name="T32" fmla="*/ 4 w 226"/>
                <a:gd name="T33" fmla="*/ 1 h 162"/>
                <a:gd name="T34" fmla="*/ 4 w 226"/>
                <a:gd name="T35" fmla="*/ 1 h 162"/>
                <a:gd name="T36" fmla="*/ 4 w 226"/>
                <a:gd name="T37" fmla="*/ 1 h 162"/>
                <a:gd name="T38" fmla="*/ 4 w 226"/>
                <a:gd name="T39" fmla="*/ 1 h 162"/>
                <a:gd name="T40" fmla="*/ 4 w 226"/>
                <a:gd name="T41" fmla="*/ 1 h 162"/>
                <a:gd name="T42" fmla="*/ 4 w 226"/>
                <a:gd name="T43" fmla="*/ 1 h 162"/>
                <a:gd name="T44" fmla="*/ 4 w 226"/>
                <a:gd name="T45" fmla="*/ 1 h 162"/>
                <a:gd name="T46" fmla="*/ 4 w 226"/>
                <a:gd name="T47" fmla="*/ 1 h 162"/>
                <a:gd name="T48" fmla="*/ 4 w 226"/>
                <a:gd name="T49" fmla="*/ 1 h 162"/>
                <a:gd name="T50" fmla="*/ 4 w 226"/>
                <a:gd name="T51" fmla="*/ 1 h 162"/>
                <a:gd name="T52" fmla="*/ 4 w 226"/>
                <a:gd name="T53" fmla="*/ 1 h 162"/>
                <a:gd name="T54" fmla="*/ 4 w 226"/>
                <a:gd name="T55" fmla="*/ 1 h 162"/>
                <a:gd name="T56" fmla="*/ 4 w 226"/>
                <a:gd name="T57" fmla="*/ 1 h 162"/>
                <a:gd name="T58" fmla="*/ 4 w 226"/>
                <a:gd name="T59" fmla="*/ 1 h 162"/>
                <a:gd name="T60" fmla="*/ 4 w 226"/>
                <a:gd name="T61" fmla="*/ 1 h 162"/>
                <a:gd name="T62" fmla="*/ 4 w 226"/>
                <a:gd name="T63" fmla="*/ 1 h 162"/>
                <a:gd name="T64" fmla="*/ 4 w 226"/>
                <a:gd name="T65" fmla="*/ 1 h 162"/>
                <a:gd name="T66" fmla="*/ 3 w 226"/>
                <a:gd name="T67" fmla="*/ 2 h 162"/>
                <a:gd name="T68" fmla="*/ 2 w 226"/>
                <a:gd name="T69" fmla="*/ 2 h 162"/>
                <a:gd name="T70" fmla="*/ 2 w 226"/>
                <a:gd name="T71" fmla="*/ 2 h 162"/>
                <a:gd name="T72" fmla="*/ 2 w 226"/>
                <a:gd name="T73" fmla="*/ 2 h 162"/>
                <a:gd name="T74" fmla="*/ 2 w 226"/>
                <a:gd name="T75" fmla="*/ 2 h 162"/>
                <a:gd name="T76" fmla="*/ 2 w 226"/>
                <a:gd name="T77" fmla="*/ 2 h 162"/>
                <a:gd name="T78" fmla="*/ 2 w 226"/>
                <a:gd name="T79" fmla="*/ 2 h 162"/>
                <a:gd name="T80" fmla="*/ 2 w 226"/>
                <a:gd name="T81" fmla="*/ 2 h 162"/>
                <a:gd name="T82" fmla="*/ 1 w 226"/>
                <a:gd name="T83" fmla="*/ 4 h 162"/>
                <a:gd name="T84" fmla="*/ 1 w 226"/>
                <a:gd name="T85" fmla="*/ 4 h 162"/>
                <a:gd name="T86" fmla="*/ 1 w 226"/>
                <a:gd name="T87" fmla="*/ 4 h 162"/>
                <a:gd name="T88" fmla="*/ 1 w 226"/>
                <a:gd name="T89" fmla="*/ 4 h 162"/>
                <a:gd name="T90" fmla="*/ 1 w 226"/>
                <a:gd name="T91" fmla="*/ 4 h 162"/>
                <a:gd name="T92" fmla="*/ 1 w 226"/>
                <a:gd name="T93" fmla="*/ 4 h 162"/>
                <a:gd name="T94" fmla="*/ 1 w 226"/>
                <a:gd name="T95" fmla="*/ 4 h 162"/>
                <a:gd name="T96" fmla="*/ 1 w 226"/>
                <a:gd name="T97" fmla="*/ 2 h 162"/>
                <a:gd name="T98" fmla="*/ 1 w 226"/>
                <a:gd name="T99" fmla="*/ 2 h 162"/>
                <a:gd name="T100" fmla="*/ 1 w 226"/>
                <a:gd name="T101" fmla="*/ 2 h 162"/>
                <a:gd name="T102" fmla="*/ 1 w 226"/>
                <a:gd name="T103" fmla="*/ 2 h 162"/>
                <a:gd name="T104" fmla="*/ 0 w 226"/>
                <a:gd name="T105" fmla="*/ 2 h 162"/>
                <a:gd name="T106" fmla="*/ 1 w 226"/>
                <a:gd name="T107" fmla="*/ 1 h 162"/>
                <a:gd name="T108" fmla="*/ 1 w 226"/>
                <a:gd name="T109" fmla="*/ 1 h 16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26"/>
                <a:gd name="T166" fmla="*/ 0 h 162"/>
                <a:gd name="T167" fmla="*/ 226 w 226"/>
                <a:gd name="T168" fmla="*/ 162 h 162"/>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26" h="162">
                  <a:moveTo>
                    <a:pt x="12" y="56"/>
                  </a:moveTo>
                  <a:lnTo>
                    <a:pt x="24" y="56"/>
                  </a:lnTo>
                  <a:lnTo>
                    <a:pt x="34" y="60"/>
                  </a:lnTo>
                  <a:lnTo>
                    <a:pt x="44" y="48"/>
                  </a:lnTo>
                  <a:lnTo>
                    <a:pt x="56" y="44"/>
                  </a:lnTo>
                  <a:lnTo>
                    <a:pt x="68" y="26"/>
                  </a:lnTo>
                  <a:lnTo>
                    <a:pt x="84" y="20"/>
                  </a:lnTo>
                  <a:lnTo>
                    <a:pt x="96" y="20"/>
                  </a:lnTo>
                  <a:lnTo>
                    <a:pt x="116" y="26"/>
                  </a:lnTo>
                  <a:lnTo>
                    <a:pt x="126" y="30"/>
                  </a:lnTo>
                  <a:lnTo>
                    <a:pt x="146" y="18"/>
                  </a:lnTo>
                  <a:lnTo>
                    <a:pt x="154" y="16"/>
                  </a:lnTo>
                  <a:lnTo>
                    <a:pt x="164" y="0"/>
                  </a:lnTo>
                  <a:lnTo>
                    <a:pt x="172" y="6"/>
                  </a:lnTo>
                  <a:lnTo>
                    <a:pt x="174" y="18"/>
                  </a:lnTo>
                  <a:lnTo>
                    <a:pt x="172" y="26"/>
                  </a:lnTo>
                  <a:lnTo>
                    <a:pt x="172" y="32"/>
                  </a:lnTo>
                  <a:lnTo>
                    <a:pt x="182" y="30"/>
                  </a:lnTo>
                  <a:lnTo>
                    <a:pt x="190" y="26"/>
                  </a:lnTo>
                  <a:lnTo>
                    <a:pt x="198" y="20"/>
                  </a:lnTo>
                  <a:lnTo>
                    <a:pt x="226" y="20"/>
                  </a:lnTo>
                  <a:lnTo>
                    <a:pt x="226" y="28"/>
                  </a:lnTo>
                  <a:lnTo>
                    <a:pt x="214" y="30"/>
                  </a:lnTo>
                  <a:lnTo>
                    <a:pt x="198" y="30"/>
                  </a:lnTo>
                  <a:lnTo>
                    <a:pt x="190" y="30"/>
                  </a:lnTo>
                  <a:lnTo>
                    <a:pt x="186" y="32"/>
                  </a:lnTo>
                  <a:lnTo>
                    <a:pt x="174" y="40"/>
                  </a:lnTo>
                  <a:lnTo>
                    <a:pt x="168" y="46"/>
                  </a:lnTo>
                  <a:lnTo>
                    <a:pt x="172" y="52"/>
                  </a:lnTo>
                  <a:lnTo>
                    <a:pt x="174" y="58"/>
                  </a:lnTo>
                  <a:lnTo>
                    <a:pt x="172" y="68"/>
                  </a:lnTo>
                  <a:lnTo>
                    <a:pt x="168" y="78"/>
                  </a:lnTo>
                  <a:lnTo>
                    <a:pt x="152" y="84"/>
                  </a:lnTo>
                  <a:lnTo>
                    <a:pt x="148" y="96"/>
                  </a:lnTo>
                  <a:lnTo>
                    <a:pt x="142" y="100"/>
                  </a:lnTo>
                  <a:lnTo>
                    <a:pt x="138" y="110"/>
                  </a:lnTo>
                  <a:lnTo>
                    <a:pt x="138" y="124"/>
                  </a:lnTo>
                  <a:lnTo>
                    <a:pt x="114" y="124"/>
                  </a:lnTo>
                  <a:lnTo>
                    <a:pt x="110" y="132"/>
                  </a:lnTo>
                  <a:lnTo>
                    <a:pt x="94" y="132"/>
                  </a:lnTo>
                  <a:lnTo>
                    <a:pt x="90" y="138"/>
                  </a:lnTo>
                  <a:lnTo>
                    <a:pt x="88" y="156"/>
                  </a:lnTo>
                  <a:lnTo>
                    <a:pt x="78" y="158"/>
                  </a:lnTo>
                  <a:lnTo>
                    <a:pt x="42" y="162"/>
                  </a:lnTo>
                  <a:lnTo>
                    <a:pt x="24" y="162"/>
                  </a:lnTo>
                  <a:lnTo>
                    <a:pt x="18" y="156"/>
                  </a:lnTo>
                  <a:lnTo>
                    <a:pt x="8" y="160"/>
                  </a:lnTo>
                  <a:lnTo>
                    <a:pt x="4" y="154"/>
                  </a:lnTo>
                  <a:lnTo>
                    <a:pt x="18" y="140"/>
                  </a:lnTo>
                  <a:lnTo>
                    <a:pt x="20" y="128"/>
                  </a:lnTo>
                  <a:lnTo>
                    <a:pt x="6" y="128"/>
                  </a:lnTo>
                  <a:lnTo>
                    <a:pt x="4" y="114"/>
                  </a:lnTo>
                  <a:lnTo>
                    <a:pt x="0" y="104"/>
                  </a:lnTo>
                  <a:lnTo>
                    <a:pt x="2" y="76"/>
                  </a:lnTo>
                  <a:lnTo>
                    <a:pt x="12" y="5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6" name="Freeform 315"/>
            <p:cNvSpPr>
              <a:spLocks noChangeAspect="1"/>
            </p:cNvSpPr>
            <p:nvPr/>
          </p:nvSpPr>
          <p:spPr bwMode="auto">
            <a:xfrm>
              <a:off x="4502" y="1604"/>
              <a:ext cx="157" cy="143"/>
            </a:xfrm>
            <a:custGeom>
              <a:avLst/>
              <a:gdLst>
                <a:gd name="T0" fmla="*/ 1 w 256"/>
                <a:gd name="T1" fmla="*/ 4 h 232"/>
                <a:gd name="T2" fmla="*/ 1 w 256"/>
                <a:gd name="T3" fmla="*/ 4 h 232"/>
                <a:gd name="T4" fmla="*/ 1 w 256"/>
                <a:gd name="T5" fmla="*/ 4 h 232"/>
                <a:gd name="T6" fmla="*/ 1 w 256"/>
                <a:gd name="T7" fmla="*/ 4 h 232"/>
                <a:gd name="T8" fmla="*/ 1 w 256"/>
                <a:gd name="T9" fmla="*/ 2 h 232"/>
                <a:gd name="T10" fmla="*/ 1 w 256"/>
                <a:gd name="T11" fmla="*/ 2 h 232"/>
                <a:gd name="T12" fmla="*/ 1 w 256"/>
                <a:gd name="T13" fmla="*/ 2 h 232"/>
                <a:gd name="T14" fmla="*/ 1 w 256"/>
                <a:gd name="T15" fmla="*/ 2 h 232"/>
                <a:gd name="T16" fmla="*/ 2 w 256"/>
                <a:gd name="T17" fmla="*/ 2 h 232"/>
                <a:gd name="T18" fmla="*/ 2 w 256"/>
                <a:gd name="T19" fmla="*/ 2 h 232"/>
                <a:gd name="T20" fmla="*/ 2 w 256"/>
                <a:gd name="T21" fmla="*/ 1 h 232"/>
                <a:gd name="T22" fmla="*/ 2 w 256"/>
                <a:gd name="T23" fmla="*/ 1 h 232"/>
                <a:gd name="T24" fmla="*/ 4 w 256"/>
                <a:gd name="T25" fmla="*/ 1 h 232"/>
                <a:gd name="T26" fmla="*/ 4 w 256"/>
                <a:gd name="T27" fmla="*/ 1 h 232"/>
                <a:gd name="T28" fmla="*/ 4 w 256"/>
                <a:gd name="T29" fmla="*/ 1 h 232"/>
                <a:gd name="T30" fmla="*/ 4 w 256"/>
                <a:gd name="T31" fmla="*/ 0 h 232"/>
                <a:gd name="T32" fmla="*/ 5 w 256"/>
                <a:gd name="T33" fmla="*/ 1 h 232"/>
                <a:gd name="T34" fmla="*/ 5 w 256"/>
                <a:gd name="T35" fmla="*/ 1 h 232"/>
                <a:gd name="T36" fmla="*/ 5 w 256"/>
                <a:gd name="T37" fmla="*/ 1 h 232"/>
                <a:gd name="T38" fmla="*/ 4 w 256"/>
                <a:gd name="T39" fmla="*/ 1 h 232"/>
                <a:gd name="T40" fmla="*/ 4 w 256"/>
                <a:gd name="T41" fmla="*/ 1 h 232"/>
                <a:gd name="T42" fmla="*/ 4 w 256"/>
                <a:gd name="T43" fmla="*/ 2 h 232"/>
                <a:gd name="T44" fmla="*/ 4 w 256"/>
                <a:gd name="T45" fmla="*/ 4 h 232"/>
                <a:gd name="T46" fmla="*/ 3 w 256"/>
                <a:gd name="T47" fmla="*/ 4 h 232"/>
                <a:gd name="T48" fmla="*/ 2 w 256"/>
                <a:gd name="T49" fmla="*/ 4 h 232"/>
                <a:gd name="T50" fmla="*/ 2 w 256"/>
                <a:gd name="T51" fmla="*/ 4 h 232"/>
                <a:gd name="T52" fmla="*/ 3 w 256"/>
                <a:gd name="T53" fmla="*/ 4 h 232"/>
                <a:gd name="T54" fmla="*/ 3 w 256"/>
                <a:gd name="T55" fmla="*/ 4 h 232"/>
                <a:gd name="T56" fmla="*/ 2 w 256"/>
                <a:gd name="T57" fmla="*/ 4 h 232"/>
                <a:gd name="T58" fmla="*/ 2 w 256"/>
                <a:gd name="T59" fmla="*/ 4 h 232"/>
                <a:gd name="T60" fmla="*/ 2 w 256"/>
                <a:gd name="T61" fmla="*/ 4 h 232"/>
                <a:gd name="T62" fmla="*/ 1 w 256"/>
                <a:gd name="T63" fmla="*/ 4 h 232"/>
                <a:gd name="T64" fmla="*/ 1 w 256"/>
                <a:gd name="T65" fmla="*/ 4 h 23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6"/>
                <a:gd name="T100" fmla="*/ 0 h 232"/>
                <a:gd name="T101" fmla="*/ 256 w 256"/>
                <a:gd name="T102" fmla="*/ 232 h 23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6" h="232">
                  <a:moveTo>
                    <a:pt x="8" y="208"/>
                  </a:moveTo>
                  <a:lnTo>
                    <a:pt x="8" y="192"/>
                  </a:lnTo>
                  <a:lnTo>
                    <a:pt x="22" y="184"/>
                  </a:lnTo>
                  <a:lnTo>
                    <a:pt x="36" y="182"/>
                  </a:lnTo>
                  <a:lnTo>
                    <a:pt x="36" y="174"/>
                  </a:lnTo>
                  <a:lnTo>
                    <a:pt x="28" y="174"/>
                  </a:lnTo>
                  <a:lnTo>
                    <a:pt x="28" y="162"/>
                  </a:lnTo>
                  <a:lnTo>
                    <a:pt x="16" y="152"/>
                  </a:lnTo>
                  <a:lnTo>
                    <a:pt x="0" y="132"/>
                  </a:lnTo>
                  <a:lnTo>
                    <a:pt x="10" y="128"/>
                  </a:lnTo>
                  <a:lnTo>
                    <a:pt x="16" y="134"/>
                  </a:lnTo>
                  <a:lnTo>
                    <a:pt x="34" y="134"/>
                  </a:lnTo>
                  <a:lnTo>
                    <a:pt x="54" y="132"/>
                  </a:lnTo>
                  <a:lnTo>
                    <a:pt x="70" y="130"/>
                  </a:lnTo>
                  <a:lnTo>
                    <a:pt x="80" y="128"/>
                  </a:lnTo>
                  <a:lnTo>
                    <a:pt x="82" y="110"/>
                  </a:lnTo>
                  <a:lnTo>
                    <a:pt x="86" y="104"/>
                  </a:lnTo>
                  <a:lnTo>
                    <a:pt x="102" y="104"/>
                  </a:lnTo>
                  <a:lnTo>
                    <a:pt x="106" y="96"/>
                  </a:lnTo>
                  <a:lnTo>
                    <a:pt x="130" y="96"/>
                  </a:lnTo>
                  <a:lnTo>
                    <a:pt x="130" y="82"/>
                  </a:lnTo>
                  <a:lnTo>
                    <a:pt x="134" y="72"/>
                  </a:lnTo>
                  <a:lnTo>
                    <a:pt x="140" y="68"/>
                  </a:lnTo>
                  <a:lnTo>
                    <a:pt x="144" y="56"/>
                  </a:lnTo>
                  <a:lnTo>
                    <a:pt x="160" y="50"/>
                  </a:lnTo>
                  <a:lnTo>
                    <a:pt x="166" y="30"/>
                  </a:lnTo>
                  <a:lnTo>
                    <a:pt x="160" y="18"/>
                  </a:lnTo>
                  <a:lnTo>
                    <a:pt x="166" y="12"/>
                  </a:lnTo>
                  <a:lnTo>
                    <a:pt x="182" y="2"/>
                  </a:lnTo>
                  <a:lnTo>
                    <a:pt x="190" y="2"/>
                  </a:lnTo>
                  <a:lnTo>
                    <a:pt x="206" y="2"/>
                  </a:lnTo>
                  <a:lnTo>
                    <a:pt x="218" y="0"/>
                  </a:lnTo>
                  <a:lnTo>
                    <a:pt x="224" y="2"/>
                  </a:lnTo>
                  <a:lnTo>
                    <a:pt x="236" y="6"/>
                  </a:lnTo>
                  <a:lnTo>
                    <a:pt x="236" y="16"/>
                  </a:lnTo>
                  <a:lnTo>
                    <a:pt x="256" y="24"/>
                  </a:lnTo>
                  <a:lnTo>
                    <a:pt x="254" y="30"/>
                  </a:lnTo>
                  <a:lnTo>
                    <a:pt x="250" y="42"/>
                  </a:lnTo>
                  <a:lnTo>
                    <a:pt x="234" y="46"/>
                  </a:lnTo>
                  <a:lnTo>
                    <a:pt x="204" y="42"/>
                  </a:lnTo>
                  <a:lnTo>
                    <a:pt x="206" y="72"/>
                  </a:lnTo>
                  <a:lnTo>
                    <a:pt x="214" y="78"/>
                  </a:lnTo>
                  <a:lnTo>
                    <a:pt x="222" y="86"/>
                  </a:lnTo>
                  <a:lnTo>
                    <a:pt x="216" y="92"/>
                  </a:lnTo>
                  <a:lnTo>
                    <a:pt x="214" y="106"/>
                  </a:lnTo>
                  <a:lnTo>
                    <a:pt x="172" y="160"/>
                  </a:lnTo>
                  <a:lnTo>
                    <a:pt x="158" y="164"/>
                  </a:lnTo>
                  <a:lnTo>
                    <a:pt x="150" y="160"/>
                  </a:lnTo>
                  <a:lnTo>
                    <a:pt x="142" y="160"/>
                  </a:lnTo>
                  <a:lnTo>
                    <a:pt x="132" y="172"/>
                  </a:lnTo>
                  <a:lnTo>
                    <a:pt x="132" y="182"/>
                  </a:lnTo>
                  <a:lnTo>
                    <a:pt x="140" y="182"/>
                  </a:lnTo>
                  <a:lnTo>
                    <a:pt x="144" y="196"/>
                  </a:lnTo>
                  <a:lnTo>
                    <a:pt x="150" y="202"/>
                  </a:lnTo>
                  <a:lnTo>
                    <a:pt x="156" y="210"/>
                  </a:lnTo>
                  <a:lnTo>
                    <a:pt x="156" y="220"/>
                  </a:lnTo>
                  <a:lnTo>
                    <a:pt x="142" y="220"/>
                  </a:lnTo>
                  <a:lnTo>
                    <a:pt x="138" y="226"/>
                  </a:lnTo>
                  <a:lnTo>
                    <a:pt x="130" y="220"/>
                  </a:lnTo>
                  <a:lnTo>
                    <a:pt x="122" y="220"/>
                  </a:lnTo>
                  <a:lnTo>
                    <a:pt x="116" y="232"/>
                  </a:lnTo>
                  <a:lnTo>
                    <a:pt x="104" y="228"/>
                  </a:lnTo>
                  <a:lnTo>
                    <a:pt x="86" y="204"/>
                  </a:lnTo>
                  <a:lnTo>
                    <a:pt x="86" y="200"/>
                  </a:lnTo>
                  <a:lnTo>
                    <a:pt x="38" y="204"/>
                  </a:lnTo>
                  <a:lnTo>
                    <a:pt x="34" y="210"/>
                  </a:lnTo>
                  <a:lnTo>
                    <a:pt x="8" y="20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7" name="Freeform 316"/>
            <p:cNvSpPr>
              <a:spLocks noChangeAspect="1"/>
            </p:cNvSpPr>
            <p:nvPr/>
          </p:nvSpPr>
          <p:spPr bwMode="auto">
            <a:xfrm>
              <a:off x="4247" y="1644"/>
              <a:ext cx="42" cy="46"/>
            </a:xfrm>
            <a:custGeom>
              <a:avLst/>
              <a:gdLst>
                <a:gd name="T0" fmla="*/ 1 w 68"/>
                <a:gd name="T1" fmla="*/ 0 h 76"/>
                <a:gd name="T2" fmla="*/ 1 w 68"/>
                <a:gd name="T3" fmla="*/ 1 h 76"/>
                <a:gd name="T4" fmla="*/ 1 w 68"/>
                <a:gd name="T5" fmla="*/ 1 h 76"/>
                <a:gd name="T6" fmla="*/ 1 w 68"/>
                <a:gd name="T7" fmla="*/ 1 h 76"/>
                <a:gd name="T8" fmla="*/ 1 w 68"/>
                <a:gd name="T9" fmla="*/ 1 h 76"/>
                <a:gd name="T10" fmla="*/ 1 w 68"/>
                <a:gd name="T11" fmla="*/ 1 h 76"/>
                <a:gd name="T12" fmla="*/ 1 w 68"/>
                <a:gd name="T13" fmla="*/ 1 h 76"/>
                <a:gd name="T14" fmla="*/ 1 w 68"/>
                <a:gd name="T15" fmla="*/ 1 h 76"/>
                <a:gd name="T16" fmla="*/ 1 w 68"/>
                <a:gd name="T17" fmla="*/ 1 h 76"/>
                <a:gd name="T18" fmla="*/ 1 w 68"/>
                <a:gd name="T19" fmla="*/ 1 h 76"/>
                <a:gd name="T20" fmla="*/ 0 w 68"/>
                <a:gd name="T21" fmla="*/ 1 h 76"/>
                <a:gd name="T22" fmla="*/ 1 w 68"/>
                <a:gd name="T23" fmla="*/ 1 h 76"/>
                <a:gd name="T24" fmla="*/ 1 w 68"/>
                <a:gd name="T25" fmla="*/ 1 h 76"/>
                <a:gd name="T26" fmla="*/ 1 w 68"/>
                <a:gd name="T27" fmla="*/ 1 h 76"/>
                <a:gd name="T28" fmla="*/ 1 w 68"/>
                <a:gd name="T29" fmla="*/ 1 h 76"/>
                <a:gd name="T30" fmla="*/ 1 w 68"/>
                <a:gd name="T31" fmla="*/ 1 h 76"/>
                <a:gd name="T32" fmla="*/ 1 w 68"/>
                <a:gd name="T33" fmla="*/ 1 h 76"/>
                <a:gd name="T34" fmla="*/ 1 w 68"/>
                <a:gd name="T35" fmla="*/ 1 h 76"/>
                <a:gd name="T36" fmla="*/ 1 w 68"/>
                <a:gd name="T37" fmla="*/ 1 h 76"/>
                <a:gd name="T38" fmla="*/ 1 w 68"/>
                <a:gd name="T39" fmla="*/ 1 h 76"/>
                <a:gd name="T40" fmla="*/ 1 w 68"/>
                <a:gd name="T41" fmla="*/ 1 h 76"/>
                <a:gd name="T42" fmla="*/ 1 w 68"/>
                <a:gd name="T43" fmla="*/ 0 h 7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8"/>
                <a:gd name="T67" fmla="*/ 0 h 76"/>
                <a:gd name="T68" fmla="*/ 68 w 68"/>
                <a:gd name="T69" fmla="*/ 76 h 7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8" h="76">
                  <a:moveTo>
                    <a:pt x="66" y="0"/>
                  </a:moveTo>
                  <a:lnTo>
                    <a:pt x="68" y="24"/>
                  </a:lnTo>
                  <a:lnTo>
                    <a:pt x="66" y="30"/>
                  </a:lnTo>
                  <a:lnTo>
                    <a:pt x="38" y="34"/>
                  </a:lnTo>
                  <a:lnTo>
                    <a:pt x="50" y="50"/>
                  </a:lnTo>
                  <a:lnTo>
                    <a:pt x="44" y="56"/>
                  </a:lnTo>
                  <a:lnTo>
                    <a:pt x="42" y="62"/>
                  </a:lnTo>
                  <a:lnTo>
                    <a:pt x="30" y="64"/>
                  </a:lnTo>
                  <a:lnTo>
                    <a:pt x="24" y="72"/>
                  </a:lnTo>
                  <a:lnTo>
                    <a:pt x="20" y="76"/>
                  </a:lnTo>
                  <a:lnTo>
                    <a:pt x="0" y="70"/>
                  </a:lnTo>
                  <a:lnTo>
                    <a:pt x="6" y="58"/>
                  </a:lnTo>
                  <a:lnTo>
                    <a:pt x="8" y="48"/>
                  </a:lnTo>
                  <a:lnTo>
                    <a:pt x="8" y="36"/>
                  </a:lnTo>
                  <a:lnTo>
                    <a:pt x="10" y="28"/>
                  </a:lnTo>
                  <a:lnTo>
                    <a:pt x="10" y="20"/>
                  </a:lnTo>
                  <a:lnTo>
                    <a:pt x="12" y="14"/>
                  </a:lnTo>
                  <a:lnTo>
                    <a:pt x="16" y="16"/>
                  </a:lnTo>
                  <a:lnTo>
                    <a:pt x="20" y="16"/>
                  </a:lnTo>
                  <a:lnTo>
                    <a:pt x="28" y="20"/>
                  </a:lnTo>
                  <a:lnTo>
                    <a:pt x="36" y="18"/>
                  </a:lnTo>
                  <a:lnTo>
                    <a:pt x="6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8" name="Freeform 317"/>
            <p:cNvSpPr>
              <a:spLocks noChangeAspect="1"/>
            </p:cNvSpPr>
            <p:nvPr/>
          </p:nvSpPr>
          <p:spPr bwMode="auto">
            <a:xfrm>
              <a:off x="4245" y="1659"/>
              <a:ext cx="203" cy="164"/>
            </a:xfrm>
            <a:custGeom>
              <a:avLst/>
              <a:gdLst>
                <a:gd name="T0" fmla="*/ 0 w 330"/>
                <a:gd name="T1" fmla="*/ 1 h 268"/>
                <a:gd name="T2" fmla="*/ 1 w 330"/>
                <a:gd name="T3" fmla="*/ 1 h 268"/>
                <a:gd name="T4" fmla="*/ 1 w 330"/>
                <a:gd name="T5" fmla="*/ 1 h 268"/>
                <a:gd name="T6" fmla="*/ 1 w 330"/>
                <a:gd name="T7" fmla="*/ 1 h 268"/>
                <a:gd name="T8" fmla="*/ 1 w 330"/>
                <a:gd name="T9" fmla="*/ 1 h 268"/>
                <a:gd name="T10" fmla="*/ 1 w 330"/>
                <a:gd name="T11" fmla="*/ 1 h 268"/>
                <a:gd name="T12" fmla="*/ 1 w 330"/>
                <a:gd name="T13" fmla="*/ 1 h 268"/>
                <a:gd name="T14" fmla="*/ 1 w 330"/>
                <a:gd name="T15" fmla="*/ 1 h 268"/>
                <a:gd name="T16" fmla="*/ 1 w 330"/>
                <a:gd name="T17" fmla="*/ 1 h 268"/>
                <a:gd name="T18" fmla="*/ 1 w 330"/>
                <a:gd name="T19" fmla="*/ 1 h 268"/>
                <a:gd name="T20" fmla="*/ 1 w 330"/>
                <a:gd name="T21" fmla="*/ 0 h 268"/>
                <a:gd name="T22" fmla="*/ 2 w 330"/>
                <a:gd name="T23" fmla="*/ 1 h 268"/>
                <a:gd name="T24" fmla="*/ 2 w 330"/>
                <a:gd name="T25" fmla="*/ 1 h 268"/>
                <a:gd name="T26" fmla="*/ 2 w 330"/>
                <a:gd name="T27" fmla="*/ 1 h 268"/>
                <a:gd name="T28" fmla="*/ 2 w 330"/>
                <a:gd name="T29" fmla="*/ 1 h 268"/>
                <a:gd name="T30" fmla="*/ 3 w 330"/>
                <a:gd name="T31" fmla="*/ 1 h 268"/>
                <a:gd name="T32" fmla="*/ 4 w 330"/>
                <a:gd name="T33" fmla="*/ 1 h 268"/>
                <a:gd name="T34" fmla="*/ 4 w 330"/>
                <a:gd name="T35" fmla="*/ 1 h 268"/>
                <a:gd name="T36" fmla="*/ 4 w 330"/>
                <a:gd name="T37" fmla="*/ 1 h 268"/>
                <a:gd name="T38" fmla="*/ 4 w 330"/>
                <a:gd name="T39" fmla="*/ 1 h 268"/>
                <a:gd name="T40" fmla="*/ 4 w 330"/>
                <a:gd name="T41" fmla="*/ 1 h 268"/>
                <a:gd name="T42" fmla="*/ 4 w 330"/>
                <a:gd name="T43" fmla="*/ 1 h 268"/>
                <a:gd name="T44" fmla="*/ 4 w 330"/>
                <a:gd name="T45" fmla="*/ 1 h 268"/>
                <a:gd name="T46" fmla="*/ 5 w 330"/>
                <a:gd name="T47" fmla="*/ 1 h 268"/>
                <a:gd name="T48" fmla="*/ 6 w 330"/>
                <a:gd name="T49" fmla="*/ 2 h 268"/>
                <a:gd name="T50" fmla="*/ 6 w 330"/>
                <a:gd name="T51" fmla="*/ 2 h 268"/>
                <a:gd name="T52" fmla="*/ 6 w 330"/>
                <a:gd name="T53" fmla="*/ 2 h 268"/>
                <a:gd name="T54" fmla="*/ 6 w 330"/>
                <a:gd name="T55" fmla="*/ 2 h 268"/>
                <a:gd name="T56" fmla="*/ 6 w 330"/>
                <a:gd name="T57" fmla="*/ 2 h 268"/>
                <a:gd name="T58" fmla="*/ 6 w 330"/>
                <a:gd name="T59" fmla="*/ 3 h 268"/>
                <a:gd name="T60" fmla="*/ 6 w 330"/>
                <a:gd name="T61" fmla="*/ 4 h 268"/>
                <a:gd name="T62" fmla="*/ 6 w 330"/>
                <a:gd name="T63" fmla="*/ 4 h 268"/>
                <a:gd name="T64" fmla="*/ 6 w 330"/>
                <a:gd name="T65" fmla="*/ 4 h 268"/>
                <a:gd name="T66" fmla="*/ 7 w 330"/>
                <a:gd name="T67" fmla="*/ 4 h 268"/>
                <a:gd name="T68" fmla="*/ 7 w 330"/>
                <a:gd name="T69" fmla="*/ 4 h 268"/>
                <a:gd name="T70" fmla="*/ 7 w 330"/>
                <a:gd name="T71" fmla="*/ 4 h 268"/>
                <a:gd name="T72" fmla="*/ 6 w 330"/>
                <a:gd name="T73" fmla="*/ 4 h 268"/>
                <a:gd name="T74" fmla="*/ 6 w 330"/>
                <a:gd name="T75" fmla="*/ 4 h 268"/>
                <a:gd name="T76" fmla="*/ 6 w 330"/>
                <a:gd name="T77" fmla="*/ 4 h 268"/>
                <a:gd name="T78" fmla="*/ 6 w 330"/>
                <a:gd name="T79" fmla="*/ 4 h 268"/>
                <a:gd name="T80" fmla="*/ 6 w 330"/>
                <a:gd name="T81" fmla="*/ 4 h 268"/>
                <a:gd name="T82" fmla="*/ 4 w 330"/>
                <a:gd name="T83" fmla="*/ 4 h 268"/>
                <a:gd name="T84" fmla="*/ 4 w 330"/>
                <a:gd name="T85" fmla="*/ 5 h 268"/>
                <a:gd name="T86" fmla="*/ 4 w 330"/>
                <a:gd name="T87" fmla="*/ 5 h 268"/>
                <a:gd name="T88" fmla="*/ 2 w 330"/>
                <a:gd name="T89" fmla="*/ 5 h 268"/>
                <a:gd name="T90" fmla="*/ 2 w 330"/>
                <a:gd name="T91" fmla="*/ 6 h 268"/>
                <a:gd name="T92" fmla="*/ 2 w 330"/>
                <a:gd name="T93" fmla="*/ 5 h 268"/>
                <a:gd name="T94" fmla="*/ 2 w 330"/>
                <a:gd name="T95" fmla="*/ 4 h 268"/>
                <a:gd name="T96" fmla="*/ 2 w 330"/>
                <a:gd name="T97" fmla="*/ 4 h 268"/>
                <a:gd name="T98" fmla="*/ 1 w 330"/>
                <a:gd name="T99" fmla="*/ 4 h 268"/>
                <a:gd name="T100" fmla="*/ 1 w 330"/>
                <a:gd name="T101" fmla="*/ 4 h 268"/>
                <a:gd name="T102" fmla="*/ 1 w 330"/>
                <a:gd name="T103" fmla="*/ 4 h 268"/>
                <a:gd name="T104" fmla="*/ 1 w 330"/>
                <a:gd name="T105" fmla="*/ 4 h 268"/>
                <a:gd name="T106" fmla="*/ 1 w 330"/>
                <a:gd name="T107" fmla="*/ 2 h 268"/>
                <a:gd name="T108" fmla="*/ 1 w 330"/>
                <a:gd name="T109" fmla="*/ 2 h 268"/>
                <a:gd name="T110" fmla="*/ 1 w 330"/>
                <a:gd name="T111" fmla="*/ 2 h 268"/>
                <a:gd name="T112" fmla="*/ 1 w 330"/>
                <a:gd name="T113" fmla="*/ 2 h 268"/>
                <a:gd name="T114" fmla="*/ 1 w 330"/>
                <a:gd name="T115" fmla="*/ 2 h 268"/>
                <a:gd name="T116" fmla="*/ 1 w 330"/>
                <a:gd name="T117" fmla="*/ 1 h 268"/>
                <a:gd name="T118" fmla="*/ 0 w 330"/>
                <a:gd name="T119" fmla="*/ 1 h 2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30"/>
                <a:gd name="T181" fmla="*/ 0 h 268"/>
                <a:gd name="T182" fmla="*/ 330 w 330"/>
                <a:gd name="T183" fmla="*/ 268 h 2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30" h="268">
                  <a:moveTo>
                    <a:pt x="0" y="68"/>
                  </a:moveTo>
                  <a:lnTo>
                    <a:pt x="4" y="46"/>
                  </a:lnTo>
                  <a:lnTo>
                    <a:pt x="22" y="52"/>
                  </a:lnTo>
                  <a:lnTo>
                    <a:pt x="26" y="48"/>
                  </a:lnTo>
                  <a:lnTo>
                    <a:pt x="32" y="40"/>
                  </a:lnTo>
                  <a:lnTo>
                    <a:pt x="44" y="38"/>
                  </a:lnTo>
                  <a:lnTo>
                    <a:pt x="46" y="32"/>
                  </a:lnTo>
                  <a:lnTo>
                    <a:pt x="52" y="26"/>
                  </a:lnTo>
                  <a:lnTo>
                    <a:pt x="40" y="10"/>
                  </a:lnTo>
                  <a:lnTo>
                    <a:pt x="68" y="6"/>
                  </a:lnTo>
                  <a:lnTo>
                    <a:pt x="70" y="0"/>
                  </a:lnTo>
                  <a:lnTo>
                    <a:pt x="90" y="4"/>
                  </a:lnTo>
                  <a:lnTo>
                    <a:pt x="126" y="24"/>
                  </a:lnTo>
                  <a:lnTo>
                    <a:pt x="134" y="36"/>
                  </a:lnTo>
                  <a:lnTo>
                    <a:pt x="136" y="40"/>
                  </a:lnTo>
                  <a:lnTo>
                    <a:pt x="144" y="42"/>
                  </a:lnTo>
                  <a:lnTo>
                    <a:pt x="158" y="52"/>
                  </a:lnTo>
                  <a:lnTo>
                    <a:pt x="174" y="52"/>
                  </a:lnTo>
                  <a:lnTo>
                    <a:pt x="190" y="52"/>
                  </a:lnTo>
                  <a:lnTo>
                    <a:pt x="200" y="54"/>
                  </a:lnTo>
                  <a:lnTo>
                    <a:pt x="208" y="62"/>
                  </a:lnTo>
                  <a:lnTo>
                    <a:pt x="216" y="62"/>
                  </a:lnTo>
                  <a:lnTo>
                    <a:pt x="226" y="82"/>
                  </a:lnTo>
                  <a:lnTo>
                    <a:pt x="234" y="88"/>
                  </a:lnTo>
                  <a:lnTo>
                    <a:pt x="242" y="96"/>
                  </a:lnTo>
                  <a:lnTo>
                    <a:pt x="244" y="110"/>
                  </a:lnTo>
                  <a:lnTo>
                    <a:pt x="248" y="118"/>
                  </a:lnTo>
                  <a:lnTo>
                    <a:pt x="256" y="128"/>
                  </a:lnTo>
                  <a:lnTo>
                    <a:pt x="260" y="132"/>
                  </a:lnTo>
                  <a:lnTo>
                    <a:pt x="282" y="158"/>
                  </a:lnTo>
                  <a:lnTo>
                    <a:pt x="290" y="160"/>
                  </a:lnTo>
                  <a:lnTo>
                    <a:pt x="302" y="164"/>
                  </a:lnTo>
                  <a:lnTo>
                    <a:pt x="308" y="166"/>
                  </a:lnTo>
                  <a:lnTo>
                    <a:pt x="326" y="164"/>
                  </a:lnTo>
                  <a:lnTo>
                    <a:pt x="330" y="172"/>
                  </a:lnTo>
                  <a:lnTo>
                    <a:pt x="330" y="186"/>
                  </a:lnTo>
                  <a:lnTo>
                    <a:pt x="322" y="204"/>
                  </a:lnTo>
                  <a:lnTo>
                    <a:pt x="306" y="208"/>
                  </a:lnTo>
                  <a:lnTo>
                    <a:pt x="290" y="216"/>
                  </a:lnTo>
                  <a:lnTo>
                    <a:pt x="274" y="226"/>
                  </a:lnTo>
                  <a:lnTo>
                    <a:pt x="258" y="224"/>
                  </a:lnTo>
                  <a:lnTo>
                    <a:pt x="226" y="230"/>
                  </a:lnTo>
                  <a:lnTo>
                    <a:pt x="200" y="254"/>
                  </a:lnTo>
                  <a:lnTo>
                    <a:pt x="170" y="248"/>
                  </a:lnTo>
                  <a:lnTo>
                    <a:pt x="136" y="250"/>
                  </a:lnTo>
                  <a:lnTo>
                    <a:pt x="128" y="268"/>
                  </a:lnTo>
                  <a:lnTo>
                    <a:pt x="120" y="250"/>
                  </a:lnTo>
                  <a:lnTo>
                    <a:pt x="106" y="232"/>
                  </a:lnTo>
                  <a:lnTo>
                    <a:pt x="96" y="212"/>
                  </a:lnTo>
                  <a:lnTo>
                    <a:pt x="88" y="202"/>
                  </a:lnTo>
                  <a:lnTo>
                    <a:pt x="76" y="200"/>
                  </a:lnTo>
                  <a:lnTo>
                    <a:pt x="68" y="184"/>
                  </a:lnTo>
                  <a:lnTo>
                    <a:pt x="68" y="160"/>
                  </a:lnTo>
                  <a:lnTo>
                    <a:pt x="56" y="142"/>
                  </a:lnTo>
                  <a:lnTo>
                    <a:pt x="42" y="136"/>
                  </a:lnTo>
                  <a:lnTo>
                    <a:pt x="38" y="126"/>
                  </a:lnTo>
                  <a:lnTo>
                    <a:pt x="38" y="114"/>
                  </a:lnTo>
                  <a:lnTo>
                    <a:pt x="18" y="90"/>
                  </a:lnTo>
                  <a:lnTo>
                    <a:pt x="8" y="70"/>
                  </a:lnTo>
                  <a:lnTo>
                    <a:pt x="0" y="6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29" name="Freeform 318"/>
            <p:cNvSpPr>
              <a:spLocks noChangeAspect="1"/>
            </p:cNvSpPr>
            <p:nvPr/>
          </p:nvSpPr>
          <p:spPr bwMode="auto">
            <a:xfrm>
              <a:off x="4248" y="1656"/>
              <a:ext cx="4" cy="10"/>
            </a:xfrm>
            <a:custGeom>
              <a:avLst/>
              <a:gdLst>
                <a:gd name="T0" fmla="*/ 1 w 8"/>
                <a:gd name="T1" fmla="*/ 0 h 16"/>
                <a:gd name="T2" fmla="*/ 1 w 8"/>
                <a:gd name="T3" fmla="*/ 0 h 16"/>
                <a:gd name="T4" fmla="*/ 0 w 8"/>
                <a:gd name="T5" fmla="*/ 1 h 16"/>
                <a:gd name="T6" fmla="*/ 0 w 8"/>
                <a:gd name="T7" fmla="*/ 1 h 16"/>
                <a:gd name="T8" fmla="*/ 1 w 8"/>
                <a:gd name="T9" fmla="*/ 1 h 16"/>
                <a:gd name="T10" fmla="*/ 1 w 8"/>
                <a:gd name="T11" fmla="*/ 1 h 16"/>
                <a:gd name="T12" fmla="*/ 1 w 8"/>
                <a:gd name="T13" fmla="*/ 1 h 16"/>
                <a:gd name="T14" fmla="*/ 1 w 8"/>
                <a:gd name="T15" fmla="*/ 1 h 16"/>
                <a:gd name="T16" fmla="*/ 1 w 8"/>
                <a:gd name="T17" fmla="*/ 0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6"/>
                <a:gd name="T29" fmla="*/ 8 w 8"/>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6">
                  <a:moveTo>
                    <a:pt x="8" y="0"/>
                  </a:moveTo>
                  <a:lnTo>
                    <a:pt x="2" y="0"/>
                  </a:lnTo>
                  <a:lnTo>
                    <a:pt x="0" y="4"/>
                  </a:lnTo>
                  <a:lnTo>
                    <a:pt x="0" y="10"/>
                  </a:lnTo>
                  <a:lnTo>
                    <a:pt x="2" y="16"/>
                  </a:lnTo>
                  <a:lnTo>
                    <a:pt x="6" y="16"/>
                  </a:lnTo>
                  <a:lnTo>
                    <a:pt x="8" y="8"/>
                  </a:lnTo>
                  <a:lnTo>
                    <a:pt x="8" y="2"/>
                  </a:lnTo>
                  <a:lnTo>
                    <a:pt x="8"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0" name="Freeform 319"/>
            <p:cNvSpPr>
              <a:spLocks noChangeAspect="1"/>
            </p:cNvSpPr>
            <p:nvPr/>
          </p:nvSpPr>
          <p:spPr bwMode="auto">
            <a:xfrm>
              <a:off x="4403" y="1723"/>
              <a:ext cx="5" cy="17"/>
            </a:xfrm>
            <a:custGeom>
              <a:avLst/>
              <a:gdLst>
                <a:gd name="T0" fmla="*/ 0 w 10"/>
                <a:gd name="T1" fmla="*/ 1 h 26"/>
                <a:gd name="T2" fmla="*/ 0 w 10"/>
                <a:gd name="T3" fmla="*/ 1 h 26"/>
                <a:gd name="T4" fmla="*/ 1 w 10"/>
                <a:gd name="T5" fmla="*/ 0 h 26"/>
                <a:gd name="T6" fmla="*/ 1 w 10"/>
                <a:gd name="T7" fmla="*/ 0 h 26"/>
                <a:gd name="T8" fmla="*/ 1 w 10"/>
                <a:gd name="T9" fmla="*/ 1 h 26"/>
                <a:gd name="T10" fmla="*/ 1 w 10"/>
                <a:gd name="T11" fmla="*/ 1 h 26"/>
                <a:gd name="T12" fmla="*/ 1 w 10"/>
                <a:gd name="T13" fmla="*/ 1 h 26"/>
                <a:gd name="T14" fmla="*/ 1 w 10"/>
                <a:gd name="T15" fmla="*/ 1 h 26"/>
                <a:gd name="T16" fmla="*/ 0 w 10"/>
                <a:gd name="T17" fmla="*/ 1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26"/>
                <a:gd name="T29" fmla="*/ 10 w 10"/>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26">
                  <a:moveTo>
                    <a:pt x="0" y="22"/>
                  </a:moveTo>
                  <a:lnTo>
                    <a:pt x="0" y="10"/>
                  </a:lnTo>
                  <a:lnTo>
                    <a:pt x="4" y="0"/>
                  </a:lnTo>
                  <a:lnTo>
                    <a:pt x="8" y="0"/>
                  </a:lnTo>
                  <a:lnTo>
                    <a:pt x="10" y="8"/>
                  </a:lnTo>
                  <a:lnTo>
                    <a:pt x="10" y="14"/>
                  </a:lnTo>
                  <a:lnTo>
                    <a:pt x="8" y="22"/>
                  </a:lnTo>
                  <a:lnTo>
                    <a:pt x="4" y="26"/>
                  </a:lnTo>
                  <a:lnTo>
                    <a:pt x="0" y="2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1" name="Freeform 320"/>
            <p:cNvSpPr>
              <a:spLocks noChangeAspect="1"/>
            </p:cNvSpPr>
            <p:nvPr/>
          </p:nvSpPr>
          <p:spPr bwMode="auto">
            <a:xfrm>
              <a:off x="4398" y="1718"/>
              <a:ext cx="5" cy="8"/>
            </a:xfrm>
            <a:custGeom>
              <a:avLst/>
              <a:gdLst>
                <a:gd name="T0" fmla="*/ 0 w 8"/>
                <a:gd name="T1" fmla="*/ 0 h 12"/>
                <a:gd name="T2" fmla="*/ 1 w 8"/>
                <a:gd name="T3" fmla="*/ 1 h 12"/>
                <a:gd name="T4" fmla="*/ 1 w 8"/>
                <a:gd name="T5" fmla="*/ 1 h 12"/>
                <a:gd name="T6" fmla="*/ 0 w 8"/>
                <a:gd name="T7" fmla="*/ 0 h 12"/>
                <a:gd name="T8" fmla="*/ 0 60000 65536"/>
                <a:gd name="T9" fmla="*/ 0 60000 65536"/>
                <a:gd name="T10" fmla="*/ 0 60000 65536"/>
                <a:gd name="T11" fmla="*/ 0 60000 65536"/>
                <a:gd name="T12" fmla="*/ 0 w 8"/>
                <a:gd name="T13" fmla="*/ 0 h 12"/>
                <a:gd name="T14" fmla="*/ 8 w 8"/>
                <a:gd name="T15" fmla="*/ 12 h 12"/>
              </a:gdLst>
              <a:ahLst/>
              <a:cxnLst>
                <a:cxn ang="T8">
                  <a:pos x="T0" y="T1"/>
                </a:cxn>
                <a:cxn ang="T9">
                  <a:pos x="T2" y="T3"/>
                </a:cxn>
                <a:cxn ang="T10">
                  <a:pos x="T4" y="T5"/>
                </a:cxn>
                <a:cxn ang="T11">
                  <a:pos x="T6" y="T7"/>
                </a:cxn>
              </a:cxnLst>
              <a:rect l="T12" t="T13" r="T14" b="T15"/>
              <a:pathLst>
                <a:path w="8" h="12">
                  <a:moveTo>
                    <a:pt x="0" y="0"/>
                  </a:moveTo>
                  <a:lnTo>
                    <a:pt x="8" y="2"/>
                  </a:lnTo>
                  <a:lnTo>
                    <a:pt x="4" y="1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2" name="Freeform 321"/>
            <p:cNvSpPr>
              <a:spLocks noChangeAspect="1"/>
            </p:cNvSpPr>
            <p:nvPr/>
          </p:nvSpPr>
          <p:spPr bwMode="auto">
            <a:xfrm>
              <a:off x="4905" y="1839"/>
              <a:ext cx="50" cy="41"/>
            </a:xfrm>
            <a:custGeom>
              <a:avLst/>
              <a:gdLst>
                <a:gd name="T0" fmla="*/ 1 w 80"/>
                <a:gd name="T1" fmla="*/ 1 h 68"/>
                <a:gd name="T2" fmla="*/ 1 w 80"/>
                <a:gd name="T3" fmla="*/ 1 h 68"/>
                <a:gd name="T4" fmla="*/ 1 w 80"/>
                <a:gd name="T5" fmla="*/ 1 h 68"/>
                <a:gd name="T6" fmla="*/ 1 w 80"/>
                <a:gd name="T7" fmla="*/ 1 h 68"/>
                <a:gd name="T8" fmla="*/ 1 w 80"/>
                <a:gd name="T9" fmla="*/ 1 h 68"/>
                <a:gd name="T10" fmla="*/ 1 w 80"/>
                <a:gd name="T11" fmla="*/ 1 h 68"/>
                <a:gd name="T12" fmla="*/ 0 w 80"/>
                <a:gd name="T13" fmla="*/ 1 h 68"/>
                <a:gd name="T14" fmla="*/ 0 w 80"/>
                <a:gd name="T15" fmla="*/ 1 h 68"/>
                <a:gd name="T16" fmla="*/ 1 w 80"/>
                <a:gd name="T17" fmla="*/ 1 h 68"/>
                <a:gd name="T18" fmla="*/ 1 w 80"/>
                <a:gd name="T19" fmla="*/ 1 h 68"/>
                <a:gd name="T20" fmla="*/ 1 w 80"/>
                <a:gd name="T21" fmla="*/ 1 h 68"/>
                <a:gd name="T22" fmla="*/ 2 w 80"/>
                <a:gd name="T23" fmla="*/ 1 h 68"/>
                <a:gd name="T24" fmla="*/ 2 w 80"/>
                <a:gd name="T25" fmla="*/ 0 h 68"/>
                <a:gd name="T26" fmla="*/ 2 w 80"/>
                <a:gd name="T27" fmla="*/ 1 h 68"/>
                <a:gd name="T28" fmla="*/ 2 w 80"/>
                <a:gd name="T29" fmla="*/ 1 h 68"/>
                <a:gd name="T30" fmla="*/ 2 w 80"/>
                <a:gd name="T31" fmla="*/ 1 h 68"/>
                <a:gd name="T32" fmla="*/ 2 w 80"/>
                <a:gd name="T33" fmla="*/ 1 h 68"/>
                <a:gd name="T34" fmla="*/ 2 w 80"/>
                <a:gd name="T35" fmla="*/ 1 h 68"/>
                <a:gd name="T36" fmla="*/ 2 w 80"/>
                <a:gd name="T37" fmla="*/ 1 h 68"/>
                <a:gd name="T38" fmla="*/ 2 w 80"/>
                <a:gd name="T39" fmla="*/ 1 h 68"/>
                <a:gd name="T40" fmla="*/ 1 w 80"/>
                <a:gd name="T41" fmla="*/ 1 h 68"/>
                <a:gd name="T42" fmla="*/ 1 w 80"/>
                <a:gd name="T43" fmla="*/ 1 h 68"/>
                <a:gd name="T44" fmla="*/ 1 w 80"/>
                <a:gd name="T45" fmla="*/ 1 h 68"/>
                <a:gd name="T46" fmla="*/ 1 w 80"/>
                <a:gd name="T47" fmla="*/ 1 h 6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80"/>
                <a:gd name="T73" fmla="*/ 0 h 68"/>
                <a:gd name="T74" fmla="*/ 80 w 80"/>
                <a:gd name="T75" fmla="*/ 68 h 6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80" h="68">
                  <a:moveTo>
                    <a:pt x="40" y="66"/>
                  </a:moveTo>
                  <a:lnTo>
                    <a:pt x="34" y="66"/>
                  </a:lnTo>
                  <a:lnTo>
                    <a:pt x="32" y="68"/>
                  </a:lnTo>
                  <a:lnTo>
                    <a:pt x="18" y="64"/>
                  </a:lnTo>
                  <a:lnTo>
                    <a:pt x="12" y="54"/>
                  </a:lnTo>
                  <a:lnTo>
                    <a:pt x="8" y="44"/>
                  </a:lnTo>
                  <a:lnTo>
                    <a:pt x="0" y="24"/>
                  </a:lnTo>
                  <a:lnTo>
                    <a:pt x="0" y="18"/>
                  </a:lnTo>
                  <a:lnTo>
                    <a:pt x="8" y="4"/>
                  </a:lnTo>
                  <a:lnTo>
                    <a:pt x="48" y="2"/>
                  </a:lnTo>
                  <a:lnTo>
                    <a:pt x="48" y="8"/>
                  </a:lnTo>
                  <a:lnTo>
                    <a:pt x="58" y="8"/>
                  </a:lnTo>
                  <a:lnTo>
                    <a:pt x="62" y="0"/>
                  </a:lnTo>
                  <a:lnTo>
                    <a:pt x="66" y="2"/>
                  </a:lnTo>
                  <a:lnTo>
                    <a:pt x="68" y="6"/>
                  </a:lnTo>
                  <a:lnTo>
                    <a:pt x="80" y="6"/>
                  </a:lnTo>
                  <a:lnTo>
                    <a:pt x="80" y="16"/>
                  </a:lnTo>
                  <a:lnTo>
                    <a:pt x="76" y="26"/>
                  </a:lnTo>
                  <a:lnTo>
                    <a:pt x="70" y="38"/>
                  </a:lnTo>
                  <a:lnTo>
                    <a:pt x="64" y="46"/>
                  </a:lnTo>
                  <a:lnTo>
                    <a:pt x="54" y="50"/>
                  </a:lnTo>
                  <a:lnTo>
                    <a:pt x="54" y="58"/>
                  </a:lnTo>
                  <a:lnTo>
                    <a:pt x="44" y="62"/>
                  </a:lnTo>
                  <a:lnTo>
                    <a:pt x="40" y="6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3" name="Freeform 322"/>
            <p:cNvSpPr>
              <a:spLocks noChangeAspect="1"/>
            </p:cNvSpPr>
            <p:nvPr/>
          </p:nvSpPr>
          <p:spPr bwMode="auto">
            <a:xfrm>
              <a:off x="4904" y="1754"/>
              <a:ext cx="69" cy="144"/>
            </a:xfrm>
            <a:custGeom>
              <a:avLst/>
              <a:gdLst>
                <a:gd name="T0" fmla="*/ 1 w 112"/>
                <a:gd name="T1" fmla="*/ 4 h 234"/>
                <a:gd name="T2" fmla="*/ 1 w 112"/>
                <a:gd name="T3" fmla="*/ 4 h 234"/>
                <a:gd name="T4" fmla="*/ 1 w 112"/>
                <a:gd name="T5" fmla="*/ 4 h 234"/>
                <a:gd name="T6" fmla="*/ 1 w 112"/>
                <a:gd name="T7" fmla="*/ 4 h 234"/>
                <a:gd name="T8" fmla="*/ 1 w 112"/>
                <a:gd name="T9" fmla="*/ 4 h 234"/>
                <a:gd name="T10" fmla="*/ 1 w 112"/>
                <a:gd name="T11" fmla="*/ 5 h 234"/>
                <a:gd name="T12" fmla="*/ 1 w 112"/>
                <a:gd name="T13" fmla="*/ 4 h 234"/>
                <a:gd name="T14" fmla="*/ 1 w 112"/>
                <a:gd name="T15" fmla="*/ 4 h 234"/>
                <a:gd name="T16" fmla="*/ 1 w 112"/>
                <a:gd name="T17" fmla="*/ 4 h 234"/>
                <a:gd name="T18" fmla="*/ 1 w 112"/>
                <a:gd name="T19" fmla="*/ 4 h 234"/>
                <a:gd name="T20" fmla="*/ 1 w 112"/>
                <a:gd name="T21" fmla="*/ 4 h 234"/>
                <a:gd name="T22" fmla="*/ 2 w 112"/>
                <a:gd name="T23" fmla="*/ 4 h 234"/>
                <a:gd name="T24" fmla="*/ 2 w 112"/>
                <a:gd name="T25" fmla="*/ 4 h 234"/>
                <a:gd name="T26" fmla="*/ 2 w 112"/>
                <a:gd name="T27" fmla="*/ 4 h 234"/>
                <a:gd name="T28" fmla="*/ 2 w 112"/>
                <a:gd name="T29" fmla="*/ 4 h 234"/>
                <a:gd name="T30" fmla="*/ 2 w 112"/>
                <a:gd name="T31" fmla="*/ 2 h 234"/>
                <a:gd name="T32" fmla="*/ 2 w 112"/>
                <a:gd name="T33" fmla="*/ 2 h 234"/>
                <a:gd name="T34" fmla="*/ 1 w 112"/>
                <a:gd name="T35" fmla="*/ 1 h 234"/>
                <a:gd name="T36" fmla="*/ 1 w 112"/>
                <a:gd name="T37" fmla="*/ 1 h 234"/>
                <a:gd name="T38" fmla="*/ 1 w 112"/>
                <a:gd name="T39" fmla="*/ 1 h 234"/>
                <a:gd name="T40" fmla="*/ 1 w 112"/>
                <a:gd name="T41" fmla="*/ 1 h 234"/>
                <a:gd name="T42" fmla="*/ 1 w 112"/>
                <a:gd name="T43" fmla="*/ 1 h 234"/>
                <a:gd name="T44" fmla="*/ 1 w 112"/>
                <a:gd name="T45" fmla="*/ 1 h 234"/>
                <a:gd name="T46" fmla="*/ 1 w 112"/>
                <a:gd name="T47" fmla="*/ 1 h 234"/>
                <a:gd name="T48" fmla="*/ 1 w 112"/>
                <a:gd name="T49" fmla="*/ 1 h 234"/>
                <a:gd name="T50" fmla="*/ 1 w 112"/>
                <a:gd name="T51" fmla="*/ 1 h 234"/>
                <a:gd name="T52" fmla="*/ 1 w 112"/>
                <a:gd name="T53" fmla="*/ 0 h 234"/>
                <a:gd name="T54" fmla="*/ 1 w 112"/>
                <a:gd name="T55" fmla="*/ 0 h 234"/>
                <a:gd name="T56" fmla="*/ 1 w 112"/>
                <a:gd name="T57" fmla="*/ 1 h 234"/>
                <a:gd name="T58" fmla="*/ 1 w 112"/>
                <a:gd name="T59" fmla="*/ 1 h 234"/>
                <a:gd name="T60" fmla="*/ 0 w 112"/>
                <a:gd name="T61" fmla="*/ 1 h 234"/>
                <a:gd name="T62" fmla="*/ 1 w 112"/>
                <a:gd name="T63" fmla="*/ 1 h 234"/>
                <a:gd name="T64" fmla="*/ 1 w 112"/>
                <a:gd name="T65" fmla="*/ 1 h 234"/>
                <a:gd name="T66" fmla="*/ 1 w 112"/>
                <a:gd name="T67" fmla="*/ 1 h 234"/>
                <a:gd name="T68" fmla="*/ 1 w 112"/>
                <a:gd name="T69" fmla="*/ 1 h 234"/>
                <a:gd name="T70" fmla="*/ 1 w 112"/>
                <a:gd name="T71" fmla="*/ 1 h 234"/>
                <a:gd name="T72" fmla="*/ 1 w 112"/>
                <a:gd name="T73" fmla="*/ 1 h 234"/>
                <a:gd name="T74" fmla="*/ 1 w 112"/>
                <a:gd name="T75" fmla="*/ 1 h 234"/>
                <a:gd name="T76" fmla="*/ 1 w 112"/>
                <a:gd name="T77" fmla="*/ 1 h 234"/>
                <a:gd name="T78" fmla="*/ 1 w 112"/>
                <a:gd name="T79" fmla="*/ 2 h 234"/>
                <a:gd name="T80" fmla="*/ 1 w 112"/>
                <a:gd name="T81" fmla="*/ 2 h 234"/>
                <a:gd name="T82" fmla="*/ 1 w 112"/>
                <a:gd name="T83" fmla="*/ 2 h 234"/>
                <a:gd name="T84" fmla="*/ 1 w 112"/>
                <a:gd name="T85" fmla="*/ 3 h 234"/>
                <a:gd name="T86" fmla="*/ 1 w 112"/>
                <a:gd name="T87" fmla="*/ 4 h 234"/>
                <a:gd name="T88" fmla="*/ 1 w 112"/>
                <a:gd name="T89" fmla="*/ 4 h 234"/>
                <a:gd name="T90" fmla="*/ 1 w 112"/>
                <a:gd name="T91" fmla="*/ 4 h 234"/>
                <a:gd name="T92" fmla="*/ 1 w 112"/>
                <a:gd name="T93" fmla="*/ 4 h 234"/>
                <a:gd name="T94" fmla="*/ 1 w 112"/>
                <a:gd name="T95" fmla="*/ 4 h 234"/>
                <a:gd name="T96" fmla="*/ 1 w 112"/>
                <a:gd name="T97" fmla="*/ 4 h 234"/>
                <a:gd name="T98" fmla="*/ 1 w 112"/>
                <a:gd name="T99" fmla="*/ 4 h 234"/>
                <a:gd name="T100" fmla="*/ 1 w 112"/>
                <a:gd name="T101" fmla="*/ 4 h 23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12"/>
                <a:gd name="T154" fmla="*/ 0 h 234"/>
                <a:gd name="T155" fmla="*/ 112 w 112"/>
                <a:gd name="T156" fmla="*/ 234 h 23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12" h="234">
                  <a:moveTo>
                    <a:pt x="42" y="204"/>
                  </a:moveTo>
                  <a:lnTo>
                    <a:pt x="44" y="206"/>
                  </a:lnTo>
                  <a:lnTo>
                    <a:pt x="44" y="208"/>
                  </a:lnTo>
                  <a:lnTo>
                    <a:pt x="44" y="214"/>
                  </a:lnTo>
                  <a:lnTo>
                    <a:pt x="42" y="214"/>
                  </a:lnTo>
                  <a:lnTo>
                    <a:pt x="40" y="234"/>
                  </a:lnTo>
                  <a:lnTo>
                    <a:pt x="52" y="226"/>
                  </a:lnTo>
                  <a:lnTo>
                    <a:pt x="66" y="218"/>
                  </a:lnTo>
                  <a:lnTo>
                    <a:pt x="66" y="210"/>
                  </a:lnTo>
                  <a:lnTo>
                    <a:pt x="70" y="204"/>
                  </a:lnTo>
                  <a:lnTo>
                    <a:pt x="82" y="206"/>
                  </a:lnTo>
                  <a:lnTo>
                    <a:pt x="94" y="202"/>
                  </a:lnTo>
                  <a:lnTo>
                    <a:pt x="108" y="190"/>
                  </a:lnTo>
                  <a:lnTo>
                    <a:pt x="112" y="172"/>
                  </a:lnTo>
                  <a:lnTo>
                    <a:pt x="108" y="152"/>
                  </a:lnTo>
                  <a:lnTo>
                    <a:pt x="104" y="138"/>
                  </a:lnTo>
                  <a:lnTo>
                    <a:pt x="100" y="122"/>
                  </a:lnTo>
                  <a:lnTo>
                    <a:pt x="60" y="78"/>
                  </a:lnTo>
                  <a:lnTo>
                    <a:pt x="54" y="70"/>
                  </a:lnTo>
                  <a:lnTo>
                    <a:pt x="62" y="50"/>
                  </a:lnTo>
                  <a:lnTo>
                    <a:pt x="74" y="34"/>
                  </a:lnTo>
                  <a:lnTo>
                    <a:pt x="82" y="32"/>
                  </a:lnTo>
                  <a:lnTo>
                    <a:pt x="80" y="24"/>
                  </a:lnTo>
                  <a:lnTo>
                    <a:pt x="70" y="20"/>
                  </a:lnTo>
                  <a:lnTo>
                    <a:pt x="68" y="6"/>
                  </a:lnTo>
                  <a:lnTo>
                    <a:pt x="58" y="4"/>
                  </a:lnTo>
                  <a:lnTo>
                    <a:pt x="50" y="0"/>
                  </a:lnTo>
                  <a:lnTo>
                    <a:pt x="44" y="0"/>
                  </a:lnTo>
                  <a:lnTo>
                    <a:pt x="34" y="6"/>
                  </a:lnTo>
                  <a:lnTo>
                    <a:pt x="2" y="8"/>
                  </a:lnTo>
                  <a:lnTo>
                    <a:pt x="0" y="14"/>
                  </a:lnTo>
                  <a:lnTo>
                    <a:pt x="10" y="24"/>
                  </a:lnTo>
                  <a:lnTo>
                    <a:pt x="12" y="38"/>
                  </a:lnTo>
                  <a:lnTo>
                    <a:pt x="34" y="36"/>
                  </a:lnTo>
                  <a:lnTo>
                    <a:pt x="40" y="46"/>
                  </a:lnTo>
                  <a:lnTo>
                    <a:pt x="42" y="56"/>
                  </a:lnTo>
                  <a:lnTo>
                    <a:pt x="28" y="56"/>
                  </a:lnTo>
                  <a:lnTo>
                    <a:pt x="26" y="66"/>
                  </a:lnTo>
                  <a:lnTo>
                    <a:pt x="34" y="70"/>
                  </a:lnTo>
                  <a:lnTo>
                    <a:pt x="62" y="96"/>
                  </a:lnTo>
                  <a:lnTo>
                    <a:pt x="80" y="116"/>
                  </a:lnTo>
                  <a:lnTo>
                    <a:pt x="84" y="130"/>
                  </a:lnTo>
                  <a:lnTo>
                    <a:pt x="82" y="144"/>
                  </a:lnTo>
                  <a:lnTo>
                    <a:pt x="82" y="152"/>
                  </a:lnTo>
                  <a:lnTo>
                    <a:pt x="78" y="164"/>
                  </a:lnTo>
                  <a:lnTo>
                    <a:pt x="72" y="176"/>
                  </a:lnTo>
                  <a:lnTo>
                    <a:pt x="66" y="184"/>
                  </a:lnTo>
                  <a:lnTo>
                    <a:pt x="56" y="188"/>
                  </a:lnTo>
                  <a:lnTo>
                    <a:pt x="56" y="196"/>
                  </a:lnTo>
                  <a:lnTo>
                    <a:pt x="46" y="200"/>
                  </a:lnTo>
                  <a:lnTo>
                    <a:pt x="42" y="20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4" name="Freeform 323"/>
            <p:cNvSpPr>
              <a:spLocks noChangeAspect="1"/>
            </p:cNvSpPr>
            <p:nvPr/>
          </p:nvSpPr>
          <p:spPr bwMode="auto">
            <a:xfrm>
              <a:off x="4667" y="1615"/>
              <a:ext cx="23" cy="22"/>
            </a:xfrm>
            <a:custGeom>
              <a:avLst/>
              <a:gdLst>
                <a:gd name="T0" fmla="*/ 1 w 38"/>
                <a:gd name="T1" fmla="*/ 1 h 36"/>
                <a:gd name="T2" fmla="*/ 1 w 38"/>
                <a:gd name="T3" fmla="*/ 1 h 36"/>
                <a:gd name="T4" fmla="*/ 1 w 38"/>
                <a:gd name="T5" fmla="*/ 1 h 36"/>
                <a:gd name="T6" fmla="*/ 0 w 38"/>
                <a:gd name="T7" fmla="*/ 1 h 36"/>
                <a:gd name="T8" fmla="*/ 1 w 38"/>
                <a:gd name="T9" fmla="*/ 1 h 36"/>
                <a:gd name="T10" fmla="*/ 1 w 38"/>
                <a:gd name="T11" fmla="*/ 0 h 36"/>
                <a:gd name="T12" fmla="*/ 1 w 38"/>
                <a:gd name="T13" fmla="*/ 1 h 36"/>
                <a:gd name="T14" fmla="*/ 1 w 38"/>
                <a:gd name="T15" fmla="*/ 1 h 36"/>
                <a:gd name="T16" fmla="*/ 1 w 38"/>
                <a:gd name="T17" fmla="*/ 1 h 36"/>
                <a:gd name="T18" fmla="*/ 1 w 38"/>
                <a:gd name="T19" fmla="*/ 1 h 36"/>
                <a:gd name="T20" fmla="*/ 1 w 38"/>
                <a:gd name="T21" fmla="*/ 1 h 36"/>
                <a:gd name="T22" fmla="*/ 1 w 38"/>
                <a:gd name="T23" fmla="*/ 1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
                <a:gd name="T37" fmla="*/ 0 h 36"/>
                <a:gd name="T38" fmla="*/ 38 w 38"/>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 h="36">
                  <a:moveTo>
                    <a:pt x="14" y="36"/>
                  </a:moveTo>
                  <a:lnTo>
                    <a:pt x="12" y="28"/>
                  </a:lnTo>
                  <a:lnTo>
                    <a:pt x="2" y="22"/>
                  </a:lnTo>
                  <a:lnTo>
                    <a:pt x="0" y="8"/>
                  </a:lnTo>
                  <a:lnTo>
                    <a:pt x="6" y="4"/>
                  </a:lnTo>
                  <a:lnTo>
                    <a:pt x="20" y="0"/>
                  </a:lnTo>
                  <a:lnTo>
                    <a:pt x="28" y="6"/>
                  </a:lnTo>
                  <a:lnTo>
                    <a:pt x="38" y="12"/>
                  </a:lnTo>
                  <a:lnTo>
                    <a:pt x="38" y="20"/>
                  </a:lnTo>
                  <a:lnTo>
                    <a:pt x="32" y="26"/>
                  </a:lnTo>
                  <a:lnTo>
                    <a:pt x="24" y="30"/>
                  </a:lnTo>
                  <a:lnTo>
                    <a:pt x="14" y="3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5" name="Freeform 324"/>
            <p:cNvSpPr>
              <a:spLocks noChangeAspect="1"/>
            </p:cNvSpPr>
            <p:nvPr/>
          </p:nvSpPr>
          <p:spPr bwMode="auto">
            <a:xfrm>
              <a:off x="4686" y="1675"/>
              <a:ext cx="80" cy="45"/>
            </a:xfrm>
            <a:custGeom>
              <a:avLst/>
              <a:gdLst>
                <a:gd name="T0" fmla="*/ 1 w 130"/>
                <a:gd name="T1" fmla="*/ 1 h 72"/>
                <a:gd name="T2" fmla="*/ 1 w 130"/>
                <a:gd name="T3" fmla="*/ 0 h 72"/>
                <a:gd name="T4" fmla="*/ 1 w 130"/>
                <a:gd name="T5" fmla="*/ 1 h 72"/>
                <a:gd name="T6" fmla="*/ 1 w 130"/>
                <a:gd name="T7" fmla="*/ 1 h 72"/>
                <a:gd name="T8" fmla="*/ 1 w 130"/>
                <a:gd name="T9" fmla="*/ 1 h 72"/>
                <a:gd name="T10" fmla="*/ 1 w 130"/>
                <a:gd name="T11" fmla="*/ 1 h 72"/>
                <a:gd name="T12" fmla="*/ 2 w 130"/>
                <a:gd name="T13" fmla="*/ 1 h 72"/>
                <a:gd name="T14" fmla="*/ 2 w 130"/>
                <a:gd name="T15" fmla="*/ 1 h 72"/>
                <a:gd name="T16" fmla="*/ 2 w 130"/>
                <a:gd name="T17" fmla="*/ 2 h 72"/>
                <a:gd name="T18" fmla="*/ 2 w 130"/>
                <a:gd name="T19" fmla="*/ 2 h 72"/>
                <a:gd name="T20" fmla="*/ 2 w 130"/>
                <a:gd name="T21" fmla="*/ 2 h 72"/>
                <a:gd name="T22" fmla="*/ 1 w 130"/>
                <a:gd name="T23" fmla="*/ 2 h 72"/>
                <a:gd name="T24" fmla="*/ 1 w 130"/>
                <a:gd name="T25" fmla="*/ 1 h 72"/>
                <a:gd name="T26" fmla="*/ 1 w 130"/>
                <a:gd name="T27" fmla="*/ 1 h 72"/>
                <a:gd name="T28" fmla="*/ 1 w 130"/>
                <a:gd name="T29" fmla="*/ 1 h 72"/>
                <a:gd name="T30" fmla="*/ 1 w 130"/>
                <a:gd name="T31" fmla="*/ 1 h 72"/>
                <a:gd name="T32" fmla="*/ 0 w 130"/>
                <a:gd name="T33" fmla="*/ 1 h 72"/>
                <a:gd name="T34" fmla="*/ 1 w 130"/>
                <a:gd name="T35" fmla="*/ 1 h 72"/>
                <a:gd name="T36" fmla="*/ 1 w 130"/>
                <a:gd name="T37" fmla="*/ 1 h 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0"/>
                <a:gd name="T58" fmla="*/ 0 h 72"/>
                <a:gd name="T59" fmla="*/ 130 w 130"/>
                <a:gd name="T60" fmla="*/ 72 h 7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0" h="72">
                  <a:moveTo>
                    <a:pt x="16" y="6"/>
                  </a:moveTo>
                  <a:lnTo>
                    <a:pt x="30" y="0"/>
                  </a:lnTo>
                  <a:lnTo>
                    <a:pt x="44" y="14"/>
                  </a:lnTo>
                  <a:lnTo>
                    <a:pt x="60" y="22"/>
                  </a:lnTo>
                  <a:lnTo>
                    <a:pt x="72" y="30"/>
                  </a:lnTo>
                  <a:lnTo>
                    <a:pt x="88" y="40"/>
                  </a:lnTo>
                  <a:lnTo>
                    <a:pt x="104" y="44"/>
                  </a:lnTo>
                  <a:lnTo>
                    <a:pt x="128" y="46"/>
                  </a:lnTo>
                  <a:lnTo>
                    <a:pt x="128" y="58"/>
                  </a:lnTo>
                  <a:lnTo>
                    <a:pt x="130" y="70"/>
                  </a:lnTo>
                  <a:lnTo>
                    <a:pt x="102" y="72"/>
                  </a:lnTo>
                  <a:lnTo>
                    <a:pt x="88" y="66"/>
                  </a:lnTo>
                  <a:lnTo>
                    <a:pt x="72" y="54"/>
                  </a:lnTo>
                  <a:lnTo>
                    <a:pt x="48" y="52"/>
                  </a:lnTo>
                  <a:lnTo>
                    <a:pt x="34" y="46"/>
                  </a:lnTo>
                  <a:lnTo>
                    <a:pt x="20" y="36"/>
                  </a:lnTo>
                  <a:lnTo>
                    <a:pt x="0" y="30"/>
                  </a:lnTo>
                  <a:lnTo>
                    <a:pt x="4" y="14"/>
                  </a:lnTo>
                  <a:lnTo>
                    <a:pt x="16"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6" name="Freeform 325"/>
            <p:cNvSpPr>
              <a:spLocks noChangeAspect="1"/>
            </p:cNvSpPr>
            <p:nvPr/>
          </p:nvSpPr>
          <p:spPr bwMode="auto">
            <a:xfrm>
              <a:off x="4775" y="1701"/>
              <a:ext cx="31" cy="15"/>
            </a:xfrm>
            <a:custGeom>
              <a:avLst/>
              <a:gdLst>
                <a:gd name="T0" fmla="*/ 1 w 50"/>
                <a:gd name="T1" fmla="*/ 0 h 26"/>
                <a:gd name="T2" fmla="*/ 1 w 50"/>
                <a:gd name="T3" fmla="*/ 1 h 26"/>
                <a:gd name="T4" fmla="*/ 1 w 50"/>
                <a:gd name="T5" fmla="*/ 1 h 26"/>
                <a:gd name="T6" fmla="*/ 0 w 50"/>
                <a:gd name="T7" fmla="*/ 1 h 26"/>
                <a:gd name="T8" fmla="*/ 1 w 50"/>
                <a:gd name="T9" fmla="*/ 1 h 26"/>
                <a:gd name="T10" fmla="*/ 1 w 50"/>
                <a:gd name="T11" fmla="*/ 1 h 26"/>
                <a:gd name="T12" fmla="*/ 1 w 50"/>
                <a:gd name="T13" fmla="*/ 1 h 26"/>
                <a:gd name="T14" fmla="*/ 1 w 50"/>
                <a:gd name="T15" fmla="*/ 1 h 26"/>
                <a:gd name="T16" fmla="*/ 1 w 50"/>
                <a:gd name="T17" fmla="*/ 1 h 26"/>
                <a:gd name="T18" fmla="*/ 1 w 50"/>
                <a:gd name="T19" fmla="*/ 1 h 26"/>
                <a:gd name="T20" fmla="*/ 1 w 50"/>
                <a:gd name="T21" fmla="*/ 1 h 26"/>
                <a:gd name="T22" fmla="*/ 1 w 50"/>
                <a:gd name="T23" fmla="*/ 1 h 26"/>
                <a:gd name="T24" fmla="*/ 1 w 50"/>
                <a:gd name="T25" fmla="*/ 0 h 26"/>
                <a:gd name="T26" fmla="*/ 1 w 50"/>
                <a:gd name="T27" fmla="*/ 0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0"/>
                <a:gd name="T43" fmla="*/ 0 h 26"/>
                <a:gd name="T44" fmla="*/ 50 w 50"/>
                <a:gd name="T45" fmla="*/ 26 h 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0" h="26">
                  <a:moveTo>
                    <a:pt x="10" y="0"/>
                  </a:moveTo>
                  <a:lnTo>
                    <a:pt x="4" y="6"/>
                  </a:lnTo>
                  <a:lnTo>
                    <a:pt x="2" y="6"/>
                  </a:lnTo>
                  <a:lnTo>
                    <a:pt x="0" y="14"/>
                  </a:lnTo>
                  <a:lnTo>
                    <a:pt x="2" y="20"/>
                  </a:lnTo>
                  <a:lnTo>
                    <a:pt x="8" y="24"/>
                  </a:lnTo>
                  <a:lnTo>
                    <a:pt x="16" y="26"/>
                  </a:lnTo>
                  <a:lnTo>
                    <a:pt x="32" y="24"/>
                  </a:lnTo>
                  <a:lnTo>
                    <a:pt x="46" y="22"/>
                  </a:lnTo>
                  <a:lnTo>
                    <a:pt x="50" y="16"/>
                  </a:lnTo>
                  <a:lnTo>
                    <a:pt x="46" y="6"/>
                  </a:lnTo>
                  <a:lnTo>
                    <a:pt x="32" y="4"/>
                  </a:lnTo>
                  <a:lnTo>
                    <a:pt x="20" y="0"/>
                  </a:lnTo>
                  <a:lnTo>
                    <a:pt x="1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7" name="Freeform 326"/>
            <p:cNvSpPr>
              <a:spLocks noChangeAspect="1"/>
            </p:cNvSpPr>
            <p:nvPr/>
          </p:nvSpPr>
          <p:spPr bwMode="auto">
            <a:xfrm>
              <a:off x="4766" y="1718"/>
              <a:ext cx="43" cy="56"/>
            </a:xfrm>
            <a:custGeom>
              <a:avLst/>
              <a:gdLst>
                <a:gd name="T0" fmla="*/ 1 w 70"/>
                <a:gd name="T1" fmla="*/ 1 h 90"/>
                <a:gd name="T2" fmla="*/ 1 w 70"/>
                <a:gd name="T3" fmla="*/ 1 h 90"/>
                <a:gd name="T4" fmla="*/ 1 w 70"/>
                <a:gd name="T5" fmla="*/ 1 h 90"/>
                <a:gd name="T6" fmla="*/ 1 w 70"/>
                <a:gd name="T7" fmla="*/ 1 h 90"/>
                <a:gd name="T8" fmla="*/ 0 w 70"/>
                <a:gd name="T9" fmla="*/ 1 h 90"/>
                <a:gd name="T10" fmla="*/ 1 w 70"/>
                <a:gd name="T11" fmla="*/ 1 h 90"/>
                <a:gd name="T12" fmla="*/ 1 w 70"/>
                <a:gd name="T13" fmla="*/ 1 h 90"/>
                <a:gd name="T14" fmla="*/ 1 w 70"/>
                <a:gd name="T15" fmla="*/ 1 h 90"/>
                <a:gd name="T16" fmla="*/ 1 w 70"/>
                <a:gd name="T17" fmla="*/ 0 h 90"/>
                <a:gd name="T18" fmla="*/ 1 w 70"/>
                <a:gd name="T19" fmla="*/ 1 h 90"/>
                <a:gd name="T20" fmla="*/ 1 w 70"/>
                <a:gd name="T21" fmla="*/ 1 h 90"/>
                <a:gd name="T22" fmla="*/ 1 w 70"/>
                <a:gd name="T23" fmla="*/ 1 h 90"/>
                <a:gd name="T24" fmla="*/ 1 w 70"/>
                <a:gd name="T25" fmla="*/ 1 h 90"/>
                <a:gd name="T26" fmla="*/ 1 w 70"/>
                <a:gd name="T27" fmla="*/ 1 h 90"/>
                <a:gd name="T28" fmla="*/ 1 w 70"/>
                <a:gd name="T29" fmla="*/ 1 h 90"/>
                <a:gd name="T30" fmla="*/ 1 w 70"/>
                <a:gd name="T31" fmla="*/ 1 h 90"/>
                <a:gd name="T32" fmla="*/ 1 w 70"/>
                <a:gd name="T33" fmla="*/ 1 h 90"/>
                <a:gd name="T34" fmla="*/ 1 w 70"/>
                <a:gd name="T35" fmla="*/ 1 h 90"/>
                <a:gd name="T36" fmla="*/ 1 w 70"/>
                <a:gd name="T37" fmla="*/ 1 h 90"/>
                <a:gd name="T38" fmla="*/ 1 w 70"/>
                <a:gd name="T39" fmla="*/ 1 h 90"/>
                <a:gd name="T40" fmla="*/ 1 w 70"/>
                <a:gd name="T41" fmla="*/ 1 h 90"/>
                <a:gd name="T42" fmla="*/ 1 w 70"/>
                <a:gd name="T43" fmla="*/ 1 h 90"/>
                <a:gd name="T44" fmla="*/ 1 w 70"/>
                <a:gd name="T45" fmla="*/ 1 h 90"/>
                <a:gd name="T46" fmla="*/ 1 w 70"/>
                <a:gd name="T47" fmla="*/ 1 h 90"/>
                <a:gd name="T48" fmla="*/ 1 w 70"/>
                <a:gd name="T49" fmla="*/ 1 h 90"/>
                <a:gd name="T50" fmla="*/ 1 w 70"/>
                <a:gd name="T51" fmla="*/ 2 h 90"/>
                <a:gd name="T52" fmla="*/ 1 w 70"/>
                <a:gd name="T53" fmla="*/ 2 h 90"/>
                <a:gd name="T54" fmla="*/ 1 w 70"/>
                <a:gd name="T55" fmla="*/ 1 h 90"/>
                <a:gd name="T56" fmla="*/ 1 w 70"/>
                <a:gd name="T57" fmla="*/ 1 h 90"/>
                <a:gd name="T58" fmla="*/ 1 w 70"/>
                <a:gd name="T59" fmla="*/ 1 h 90"/>
                <a:gd name="T60" fmla="*/ 1 w 70"/>
                <a:gd name="T61" fmla="*/ 1 h 90"/>
                <a:gd name="T62" fmla="*/ 1 w 70"/>
                <a:gd name="T63" fmla="*/ 1 h 90"/>
                <a:gd name="T64" fmla="*/ 1 w 70"/>
                <a:gd name="T65" fmla="*/ 1 h 90"/>
                <a:gd name="T66" fmla="*/ 1 w 70"/>
                <a:gd name="T67" fmla="*/ 1 h 90"/>
                <a:gd name="T68" fmla="*/ 1 w 70"/>
                <a:gd name="T69" fmla="*/ 1 h 90"/>
                <a:gd name="T70" fmla="*/ 1 w 70"/>
                <a:gd name="T71" fmla="*/ 1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0"/>
                <a:gd name="T109" fmla="*/ 0 h 90"/>
                <a:gd name="T110" fmla="*/ 70 w 70"/>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0" h="90">
                  <a:moveTo>
                    <a:pt x="14" y="74"/>
                  </a:moveTo>
                  <a:lnTo>
                    <a:pt x="10" y="50"/>
                  </a:lnTo>
                  <a:lnTo>
                    <a:pt x="8" y="38"/>
                  </a:lnTo>
                  <a:lnTo>
                    <a:pt x="2" y="34"/>
                  </a:lnTo>
                  <a:lnTo>
                    <a:pt x="0" y="26"/>
                  </a:lnTo>
                  <a:lnTo>
                    <a:pt x="12" y="20"/>
                  </a:lnTo>
                  <a:lnTo>
                    <a:pt x="4" y="12"/>
                  </a:lnTo>
                  <a:lnTo>
                    <a:pt x="4" y="6"/>
                  </a:lnTo>
                  <a:lnTo>
                    <a:pt x="10" y="0"/>
                  </a:lnTo>
                  <a:lnTo>
                    <a:pt x="14" y="6"/>
                  </a:lnTo>
                  <a:lnTo>
                    <a:pt x="24" y="10"/>
                  </a:lnTo>
                  <a:lnTo>
                    <a:pt x="30" y="22"/>
                  </a:lnTo>
                  <a:lnTo>
                    <a:pt x="64" y="22"/>
                  </a:lnTo>
                  <a:lnTo>
                    <a:pt x="64" y="34"/>
                  </a:lnTo>
                  <a:lnTo>
                    <a:pt x="56" y="38"/>
                  </a:lnTo>
                  <a:lnTo>
                    <a:pt x="52" y="40"/>
                  </a:lnTo>
                  <a:lnTo>
                    <a:pt x="48" y="46"/>
                  </a:lnTo>
                  <a:lnTo>
                    <a:pt x="48" y="50"/>
                  </a:lnTo>
                  <a:lnTo>
                    <a:pt x="48" y="54"/>
                  </a:lnTo>
                  <a:lnTo>
                    <a:pt x="56" y="58"/>
                  </a:lnTo>
                  <a:lnTo>
                    <a:pt x="60" y="46"/>
                  </a:lnTo>
                  <a:lnTo>
                    <a:pt x="70" y="48"/>
                  </a:lnTo>
                  <a:lnTo>
                    <a:pt x="68" y="60"/>
                  </a:lnTo>
                  <a:lnTo>
                    <a:pt x="68" y="70"/>
                  </a:lnTo>
                  <a:lnTo>
                    <a:pt x="70" y="76"/>
                  </a:lnTo>
                  <a:lnTo>
                    <a:pt x="70" y="86"/>
                  </a:lnTo>
                  <a:lnTo>
                    <a:pt x="64" y="90"/>
                  </a:lnTo>
                  <a:lnTo>
                    <a:pt x="60" y="82"/>
                  </a:lnTo>
                  <a:lnTo>
                    <a:pt x="58" y="68"/>
                  </a:lnTo>
                  <a:lnTo>
                    <a:pt x="54" y="64"/>
                  </a:lnTo>
                  <a:lnTo>
                    <a:pt x="48" y="62"/>
                  </a:lnTo>
                  <a:lnTo>
                    <a:pt x="40" y="56"/>
                  </a:lnTo>
                  <a:lnTo>
                    <a:pt x="36" y="62"/>
                  </a:lnTo>
                  <a:lnTo>
                    <a:pt x="36" y="74"/>
                  </a:lnTo>
                  <a:lnTo>
                    <a:pt x="26" y="74"/>
                  </a:lnTo>
                  <a:lnTo>
                    <a:pt x="14" y="7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8" name="Freeform 327"/>
            <p:cNvSpPr>
              <a:spLocks noChangeAspect="1"/>
            </p:cNvSpPr>
            <p:nvPr/>
          </p:nvSpPr>
          <p:spPr bwMode="auto">
            <a:xfrm>
              <a:off x="4685" y="1887"/>
              <a:ext cx="20" cy="35"/>
            </a:xfrm>
            <a:custGeom>
              <a:avLst/>
              <a:gdLst>
                <a:gd name="T0" fmla="*/ 1 w 32"/>
                <a:gd name="T1" fmla="*/ 0 h 58"/>
                <a:gd name="T2" fmla="*/ 1 w 32"/>
                <a:gd name="T3" fmla="*/ 1 h 58"/>
                <a:gd name="T4" fmla="*/ 1 w 32"/>
                <a:gd name="T5" fmla="*/ 1 h 58"/>
                <a:gd name="T6" fmla="*/ 1 w 32"/>
                <a:gd name="T7" fmla="*/ 1 h 58"/>
                <a:gd name="T8" fmla="*/ 1 w 32"/>
                <a:gd name="T9" fmla="*/ 1 h 58"/>
                <a:gd name="T10" fmla="*/ 1 w 32"/>
                <a:gd name="T11" fmla="*/ 1 h 58"/>
                <a:gd name="T12" fmla="*/ 1 w 32"/>
                <a:gd name="T13" fmla="*/ 1 h 58"/>
                <a:gd name="T14" fmla="*/ 0 w 32"/>
                <a:gd name="T15" fmla="*/ 1 h 58"/>
                <a:gd name="T16" fmla="*/ 0 w 32"/>
                <a:gd name="T17" fmla="*/ 1 h 58"/>
                <a:gd name="T18" fmla="*/ 1 w 32"/>
                <a:gd name="T19" fmla="*/ 1 h 58"/>
                <a:gd name="T20" fmla="*/ 1 w 32"/>
                <a:gd name="T21" fmla="*/ 0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58"/>
                <a:gd name="T35" fmla="*/ 32 w 32"/>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58">
                  <a:moveTo>
                    <a:pt x="6" y="0"/>
                  </a:moveTo>
                  <a:lnTo>
                    <a:pt x="16" y="12"/>
                  </a:lnTo>
                  <a:lnTo>
                    <a:pt x="26" y="26"/>
                  </a:lnTo>
                  <a:lnTo>
                    <a:pt x="32" y="40"/>
                  </a:lnTo>
                  <a:lnTo>
                    <a:pt x="26" y="56"/>
                  </a:lnTo>
                  <a:lnTo>
                    <a:pt x="16" y="58"/>
                  </a:lnTo>
                  <a:lnTo>
                    <a:pt x="6" y="56"/>
                  </a:lnTo>
                  <a:lnTo>
                    <a:pt x="0" y="44"/>
                  </a:lnTo>
                  <a:lnTo>
                    <a:pt x="0" y="26"/>
                  </a:lnTo>
                  <a:lnTo>
                    <a:pt x="4" y="12"/>
                  </a:lnTo>
                  <a:lnTo>
                    <a:pt x="6"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39" name="Freeform 328"/>
            <p:cNvSpPr>
              <a:spLocks noChangeAspect="1"/>
            </p:cNvSpPr>
            <p:nvPr/>
          </p:nvSpPr>
          <p:spPr bwMode="auto">
            <a:xfrm>
              <a:off x="4573" y="1619"/>
              <a:ext cx="283" cy="286"/>
            </a:xfrm>
            <a:custGeom>
              <a:avLst/>
              <a:gdLst>
                <a:gd name="T0" fmla="*/ 1 w 460"/>
                <a:gd name="T1" fmla="*/ 4 h 464"/>
                <a:gd name="T2" fmla="*/ 1 w 460"/>
                <a:gd name="T3" fmla="*/ 4 h 464"/>
                <a:gd name="T4" fmla="*/ 1 w 460"/>
                <a:gd name="T5" fmla="*/ 4 h 464"/>
                <a:gd name="T6" fmla="*/ 1 w 460"/>
                <a:gd name="T7" fmla="*/ 2 h 464"/>
                <a:gd name="T8" fmla="*/ 1 w 460"/>
                <a:gd name="T9" fmla="*/ 2 h 464"/>
                <a:gd name="T10" fmla="*/ 2 w 460"/>
                <a:gd name="T11" fmla="*/ 1 h 464"/>
                <a:gd name="T12" fmla="*/ 2 w 460"/>
                <a:gd name="T13" fmla="*/ 1 h 464"/>
                <a:gd name="T14" fmla="*/ 4 w 460"/>
                <a:gd name="T15" fmla="*/ 1 h 464"/>
                <a:gd name="T16" fmla="*/ 4 w 460"/>
                <a:gd name="T17" fmla="*/ 1 h 464"/>
                <a:gd name="T18" fmla="*/ 4 w 460"/>
                <a:gd name="T19" fmla="*/ 1 h 464"/>
                <a:gd name="T20" fmla="*/ 4 w 460"/>
                <a:gd name="T21" fmla="*/ 1 h 464"/>
                <a:gd name="T22" fmla="*/ 4 w 460"/>
                <a:gd name="T23" fmla="*/ 2 h 464"/>
                <a:gd name="T24" fmla="*/ 4 w 460"/>
                <a:gd name="T25" fmla="*/ 3 h 464"/>
                <a:gd name="T26" fmla="*/ 6 w 460"/>
                <a:gd name="T27" fmla="*/ 4 h 464"/>
                <a:gd name="T28" fmla="*/ 7 w 460"/>
                <a:gd name="T29" fmla="*/ 2 h 464"/>
                <a:gd name="T30" fmla="*/ 7 w 460"/>
                <a:gd name="T31" fmla="*/ 4 h 464"/>
                <a:gd name="T32" fmla="*/ 7 w 460"/>
                <a:gd name="T33" fmla="*/ 4 h 464"/>
                <a:gd name="T34" fmla="*/ 9 w 460"/>
                <a:gd name="T35" fmla="*/ 2 h 464"/>
                <a:gd name="T36" fmla="*/ 9 w 460"/>
                <a:gd name="T37" fmla="*/ 2 h 464"/>
                <a:gd name="T38" fmla="*/ 9 w 460"/>
                <a:gd name="T39" fmla="*/ 2 h 464"/>
                <a:gd name="T40" fmla="*/ 9 w 460"/>
                <a:gd name="T41" fmla="*/ 4 h 464"/>
                <a:gd name="T42" fmla="*/ 9 w 460"/>
                <a:gd name="T43" fmla="*/ 4 h 464"/>
                <a:gd name="T44" fmla="*/ 8 w 460"/>
                <a:gd name="T45" fmla="*/ 4 h 464"/>
                <a:gd name="T46" fmla="*/ 8 w 460"/>
                <a:gd name="T47" fmla="*/ 4 h 464"/>
                <a:gd name="T48" fmla="*/ 7 w 460"/>
                <a:gd name="T49" fmla="*/ 4 h 464"/>
                <a:gd name="T50" fmla="*/ 7 w 460"/>
                <a:gd name="T51" fmla="*/ 4 h 464"/>
                <a:gd name="T52" fmla="*/ 7 w 460"/>
                <a:gd name="T53" fmla="*/ 4 h 464"/>
                <a:gd name="T54" fmla="*/ 7 w 460"/>
                <a:gd name="T55" fmla="*/ 4 h 464"/>
                <a:gd name="T56" fmla="*/ 6 w 460"/>
                <a:gd name="T57" fmla="*/ 4 h 464"/>
                <a:gd name="T58" fmla="*/ 6 w 460"/>
                <a:gd name="T59" fmla="*/ 4 h 464"/>
                <a:gd name="T60" fmla="*/ 7 w 460"/>
                <a:gd name="T61" fmla="*/ 5 h 464"/>
                <a:gd name="T62" fmla="*/ 6 w 460"/>
                <a:gd name="T63" fmla="*/ 6 h 464"/>
                <a:gd name="T64" fmla="*/ 6 w 460"/>
                <a:gd name="T65" fmla="*/ 6 h 464"/>
                <a:gd name="T66" fmla="*/ 4 w 460"/>
                <a:gd name="T67" fmla="*/ 6 h 464"/>
                <a:gd name="T68" fmla="*/ 4 w 460"/>
                <a:gd name="T69" fmla="*/ 7 h 464"/>
                <a:gd name="T70" fmla="*/ 4 w 460"/>
                <a:gd name="T71" fmla="*/ 7 h 464"/>
                <a:gd name="T72" fmla="*/ 4 w 460"/>
                <a:gd name="T73" fmla="*/ 9 h 464"/>
                <a:gd name="T74" fmla="*/ 4 w 460"/>
                <a:gd name="T75" fmla="*/ 9 h 464"/>
                <a:gd name="T76" fmla="*/ 3 w 460"/>
                <a:gd name="T77" fmla="*/ 9 h 464"/>
                <a:gd name="T78" fmla="*/ 2 w 460"/>
                <a:gd name="T79" fmla="*/ 9 h 464"/>
                <a:gd name="T80" fmla="*/ 1 w 460"/>
                <a:gd name="T81" fmla="*/ 7 h 464"/>
                <a:gd name="T82" fmla="*/ 1 w 460"/>
                <a:gd name="T83" fmla="*/ 6 h 464"/>
                <a:gd name="T84" fmla="*/ 1 w 460"/>
                <a:gd name="T85" fmla="*/ 5 h 464"/>
                <a:gd name="T86" fmla="*/ 1 w 460"/>
                <a:gd name="T87" fmla="*/ 6 h 464"/>
                <a:gd name="T88" fmla="*/ 1 w 460"/>
                <a:gd name="T89" fmla="*/ 4 h 464"/>
                <a:gd name="T90" fmla="*/ 1 w 460"/>
                <a:gd name="T91" fmla="*/ 4 h 464"/>
                <a:gd name="T92" fmla="*/ 0 w 460"/>
                <a:gd name="T93" fmla="*/ 4 h 46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60"/>
                <a:gd name="T142" fmla="*/ 0 h 464"/>
                <a:gd name="T143" fmla="*/ 460 w 460"/>
                <a:gd name="T144" fmla="*/ 464 h 46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60" h="464">
                  <a:moveTo>
                    <a:pt x="0" y="208"/>
                  </a:moveTo>
                  <a:lnTo>
                    <a:pt x="6" y="196"/>
                  </a:lnTo>
                  <a:lnTo>
                    <a:pt x="14" y="196"/>
                  </a:lnTo>
                  <a:lnTo>
                    <a:pt x="22" y="202"/>
                  </a:lnTo>
                  <a:lnTo>
                    <a:pt x="26" y="196"/>
                  </a:lnTo>
                  <a:lnTo>
                    <a:pt x="40" y="196"/>
                  </a:lnTo>
                  <a:lnTo>
                    <a:pt x="40" y="186"/>
                  </a:lnTo>
                  <a:lnTo>
                    <a:pt x="28" y="172"/>
                  </a:lnTo>
                  <a:lnTo>
                    <a:pt x="24" y="158"/>
                  </a:lnTo>
                  <a:lnTo>
                    <a:pt x="16" y="158"/>
                  </a:lnTo>
                  <a:lnTo>
                    <a:pt x="16" y="148"/>
                  </a:lnTo>
                  <a:lnTo>
                    <a:pt x="26" y="136"/>
                  </a:lnTo>
                  <a:lnTo>
                    <a:pt x="34" y="136"/>
                  </a:lnTo>
                  <a:lnTo>
                    <a:pt x="42" y="140"/>
                  </a:lnTo>
                  <a:lnTo>
                    <a:pt x="54" y="138"/>
                  </a:lnTo>
                  <a:lnTo>
                    <a:pt x="98" y="82"/>
                  </a:lnTo>
                  <a:lnTo>
                    <a:pt x="100" y="68"/>
                  </a:lnTo>
                  <a:lnTo>
                    <a:pt x="106" y="62"/>
                  </a:lnTo>
                  <a:lnTo>
                    <a:pt x="90" y="48"/>
                  </a:lnTo>
                  <a:lnTo>
                    <a:pt x="88" y="18"/>
                  </a:lnTo>
                  <a:lnTo>
                    <a:pt x="118" y="22"/>
                  </a:lnTo>
                  <a:lnTo>
                    <a:pt x="134" y="18"/>
                  </a:lnTo>
                  <a:lnTo>
                    <a:pt x="140" y="0"/>
                  </a:lnTo>
                  <a:lnTo>
                    <a:pt x="152" y="2"/>
                  </a:lnTo>
                  <a:lnTo>
                    <a:pt x="154" y="16"/>
                  </a:lnTo>
                  <a:lnTo>
                    <a:pt x="164" y="22"/>
                  </a:lnTo>
                  <a:lnTo>
                    <a:pt x="166" y="30"/>
                  </a:lnTo>
                  <a:lnTo>
                    <a:pt x="166" y="40"/>
                  </a:lnTo>
                  <a:lnTo>
                    <a:pt x="178" y="48"/>
                  </a:lnTo>
                  <a:lnTo>
                    <a:pt x="176" y="56"/>
                  </a:lnTo>
                  <a:lnTo>
                    <a:pt x="166" y="58"/>
                  </a:lnTo>
                  <a:lnTo>
                    <a:pt x="162" y="68"/>
                  </a:lnTo>
                  <a:lnTo>
                    <a:pt x="162" y="76"/>
                  </a:lnTo>
                  <a:lnTo>
                    <a:pt x="188" y="88"/>
                  </a:lnTo>
                  <a:lnTo>
                    <a:pt x="200" y="98"/>
                  </a:lnTo>
                  <a:lnTo>
                    <a:pt x="188" y="106"/>
                  </a:lnTo>
                  <a:lnTo>
                    <a:pt x="184" y="122"/>
                  </a:lnTo>
                  <a:lnTo>
                    <a:pt x="204" y="128"/>
                  </a:lnTo>
                  <a:lnTo>
                    <a:pt x="232" y="144"/>
                  </a:lnTo>
                  <a:lnTo>
                    <a:pt x="256" y="146"/>
                  </a:lnTo>
                  <a:lnTo>
                    <a:pt x="272" y="158"/>
                  </a:lnTo>
                  <a:lnTo>
                    <a:pt x="286" y="164"/>
                  </a:lnTo>
                  <a:lnTo>
                    <a:pt x="314" y="162"/>
                  </a:lnTo>
                  <a:lnTo>
                    <a:pt x="312" y="138"/>
                  </a:lnTo>
                  <a:lnTo>
                    <a:pt x="328" y="138"/>
                  </a:lnTo>
                  <a:lnTo>
                    <a:pt x="328" y="146"/>
                  </a:lnTo>
                  <a:lnTo>
                    <a:pt x="330" y="152"/>
                  </a:lnTo>
                  <a:lnTo>
                    <a:pt x="336" y="156"/>
                  </a:lnTo>
                  <a:lnTo>
                    <a:pt x="344" y="158"/>
                  </a:lnTo>
                  <a:lnTo>
                    <a:pt x="374" y="154"/>
                  </a:lnTo>
                  <a:lnTo>
                    <a:pt x="378" y="148"/>
                  </a:lnTo>
                  <a:lnTo>
                    <a:pt x="374" y="138"/>
                  </a:lnTo>
                  <a:lnTo>
                    <a:pt x="384" y="136"/>
                  </a:lnTo>
                  <a:lnTo>
                    <a:pt x="394" y="122"/>
                  </a:lnTo>
                  <a:lnTo>
                    <a:pt x="406" y="122"/>
                  </a:lnTo>
                  <a:lnTo>
                    <a:pt x="412" y="114"/>
                  </a:lnTo>
                  <a:lnTo>
                    <a:pt x="434" y="114"/>
                  </a:lnTo>
                  <a:lnTo>
                    <a:pt x="444" y="112"/>
                  </a:lnTo>
                  <a:lnTo>
                    <a:pt x="444" y="126"/>
                  </a:lnTo>
                  <a:lnTo>
                    <a:pt x="460" y="128"/>
                  </a:lnTo>
                  <a:lnTo>
                    <a:pt x="454" y="138"/>
                  </a:lnTo>
                  <a:lnTo>
                    <a:pt x="454" y="148"/>
                  </a:lnTo>
                  <a:lnTo>
                    <a:pt x="440" y="148"/>
                  </a:lnTo>
                  <a:lnTo>
                    <a:pt x="424" y="162"/>
                  </a:lnTo>
                  <a:lnTo>
                    <a:pt x="422" y="174"/>
                  </a:lnTo>
                  <a:lnTo>
                    <a:pt x="414" y="182"/>
                  </a:lnTo>
                  <a:lnTo>
                    <a:pt x="410" y="202"/>
                  </a:lnTo>
                  <a:lnTo>
                    <a:pt x="396" y="204"/>
                  </a:lnTo>
                  <a:lnTo>
                    <a:pt x="390" y="232"/>
                  </a:lnTo>
                  <a:lnTo>
                    <a:pt x="384" y="238"/>
                  </a:lnTo>
                  <a:lnTo>
                    <a:pt x="382" y="232"/>
                  </a:lnTo>
                  <a:lnTo>
                    <a:pt x="382" y="222"/>
                  </a:lnTo>
                  <a:lnTo>
                    <a:pt x="384" y="210"/>
                  </a:lnTo>
                  <a:lnTo>
                    <a:pt x="374" y="208"/>
                  </a:lnTo>
                  <a:lnTo>
                    <a:pt x="370" y="220"/>
                  </a:lnTo>
                  <a:lnTo>
                    <a:pt x="362" y="216"/>
                  </a:lnTo>
                  <a:lnTo>
                    <a:pt x="362" y="208"/>
                  </a:lnTo>
                  <a:lnTo>
                    <a:pt x="366" y="202"/>
                  </a:lnTo>
                  <a:lnTo>
                    <a:pt x="370" y="200"/>
                  </a:lnTo>
                  <a:lnTo>
                    <a:pt x="378" y="196"/>
                  </a:lnTo>
                  <a:lnTo>
                    <a:pt x="378" y="184"/>
                  </a:lnTo>
                  <a:lnTo>
                    <a:pt x="344" y="184"/>
                  </a:lnTo>
                  <a:lnTo>
                    <a:pt x="338" y="172"/>
                  </a:lnTo>
                  <a:lnTo>
                    <a:pt x="328" y="168"/>
                  </a:lnTo>
                  <a:lnTo>
                    <a:pt x="324" y="162"/>
                  </a:lnTo>
                  <a:lnTo>
                    <a:pt x="318" y="168"/>
                  </a:lnTo>
                  <a:lnTo>
                    <a:pt x="318" y="174"/>
                  </a:lnTo>
                  <a:lnTo>
                    <a:pt x="326" y="182"/>
                  </a:lnTo>
                  <a:lnTo>
                    <a:pt x="314" y="188"/>
                  </a:lnTo>
                  <a:lnTo>
                    <a:pt x="316" y="196"/>
                  </a:lnTo>
                  <a:lnTo>
                    <a:pt x="322" y="200"/>
                  </a:lnTo>
                  <a:lnTo>
                    <a:pt x="324" y="214"/>
                  </a:lnTo>
                  <a:lnTo>
                    <a:pt x="328" y="236"/>
                  </a:lnTo>
                  <a:lnTo>
                    <a:pt x="318" y="242"/>
                  </a:lnTo>
                  <a:lnTo>
                    <a:pt x="296" y="246"/>
                  </a:lnTo>
                  <a:lnTo>
                    <a:pt x="290" y="262"/>
                  </a:lnTo>
                  <a:lnTo>
                    <a:pt x="276" y="274"/>
                  </a:lnTo>
                  <a:lnTo>
                    <a:pt x="262" y="278"/>
                  </a:lnTo>
                  <a:lnTo>
                    <a:pt x="258" y="290"/>
                  </a:lnTo>
                  <a:lnTo>
                    <a:pt x="234" y="312"/>
                  </a:lnTo>
                  <a:lnTo>
                    <a:pt x="222" y="314"/>
                  </a:lnTo>
                  <a:lnTo>
                    <a:pt x="218" y="320"/>
                  </a:lnTo>
                  <a:lnTo>
                    <a:pt x="216" y="328"/>
                  </a:lnTo>
                  <a:lnTo>
                    <a:pt x="204" y="332"/>
                  </a:lnTo>
                  <a:lnTo>
                    <a:pt x="202" y="340"/>
                  </a:lnTo>
                  <a:lnTo>
                    <a:pt x="190" y="342"/>
                  </a:lnTo>
                  <a:lnTo>
                    <a:pt x="182" y="350"/>
                  </a:lnTo>
                  <a:lnTo>
                    <a:pt x="188" y="368"/>
                  </a:lnTo>
                  <a:lnTo>
                    <a:pt x="186" y="376"/>
                  </a:lnTo>
                  <a:lnTo>
                    <a:pt x="188" y="388"/>
                  </a:lnTo>
                  <a:lnTo>
                    <a:pt x="180" y="404"/>
                  </a:lnTo>
                  <a:lnTo>
                    <a:pt x="180" y="424"/>
                  </a:lnTo>
                  <a:lnTo>
                    <a:pt x="166" y="436"/>
                  </a:lnTo>
                  <a:lnTo>
                    <a:pt x="170" y="446"/>
                  </a:lnTo>
                  <a:lnTo>
                    <a:pt x="160" y="446"/>
                  </a:lnTo>
                  <a:lnTo>
                    <a:pt x="156" y="452"/>
                  </a:lnTo>
                  <a:lnTo>
                    <a:pt x="148" y="464"/>
                  </a:lnTo>
                  <a:lnTo>
                    <a:pt x="136" y="460"/>
                  </a:lnTo>
                  <a:lnTo>
                    <a:pt x="124" y="440"/>
                  </a:lnTo>
                  <a:lnTo>
                    <a:pt x="126" y="428"/>
                  </a:lnTo>
                  <a:lnTo>
                    <a:pt x="104" y="390"/>
                  </a:lnTo>
                  <a:lnTo>
                    <a:pt x="102" y="374"/>
                  </a:lnTo>
                  <a:lnTo>
                    <a:pt x="80" y="330"/>
                  </a:lnTo>
                  <a:lnTo>
                    <a:pt x="74" y="278"/>
                  </a:lnTo>
                  <a:lnTo>
                    <a:pt x="68" y="262"/>
                  </a:lnTo>
                  <a:lnTo>
                    <a:pt x="74" y="254"/>
                  </a:lnTo>
                  <a:lnTo>
                    <a:pt x="72" y="246"/>
                  </a:lnTo>
                  <a:lnTo>
                    <a:pt x="68" y="234"/>
                  </a:lnTo>
                  <a:lnTo>
                    <a:pt x="60" y="234"/>
                  </a:lnTo>
                  <a:lnTo>
                    <a:pt x="58" y="246"/>
                  </a:lnTo>
                  <a:lnTo>
                    <a:pt x="46" y="258"/>
                  </a:lnTo>
                  <a:lnTo>
                    <a:pt x="38" y="260"/>
                  </a:lnTo>
                  <a:lnTo>
                    <a:pt x="24" y="252"/>
                  </a:lnTo>
                  <a:lnTo>
                    <a:pt x="20" y="244"/>
                  </a:lnTo>
                  <a:lnTo>
                    <a:pt x="10" y="232"/>
                  </a:lnTo>
                  <a:lnTo>
                    <a:pt x="26" y="232"/>
                  </a:lnTo>
                  <a:lnTo>
                    <a:pt x="32" y="224"/>
                  </a:lnTo>
                  <a:lnTo>
                    <a:pt x="24" y="222"/>
                  </a:lnTo>
                  <a:lnTo>
                    <a:pt x="10" y="222"/>
                  </a:lnTo>
                  <a:lnTo>
                    <a:pt x="4" y="216"/>
                  </a:lnTo>
                  <a:lnTo>
                    <a:pt x="0" y="20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40" name="Freeform 329"/>
            <p:cNvSpPr>
              <a:spLocks noChangeAspect="1"/>
            </p:cNvSpPr>
            <p:nvPr/>
          </p:nvSpPr>
          <p:spPr bwMode="auto">
            <a:xfrm>
              <a:off x="4806" y="1698"/>
              <a:ext cx="82" cy="182"/>
            </a:xfrm>
            <a:custGeom>
              <a:avLst/>
              <a:gdLst>
                <a:gd name="T0" fmla="*/ 1 w 134"/>
                <a:gd name="T1" fmla="*/ 2 h 296"/>
                <a:gd name="T2" fmla="*/ 1 w 134"/>
                <a:gd name="T3" fmla="*/ 2 h 296"/>
                <a:gd name="T4" fmla="*/ 1 w 134"/>
                <a:gd name="T5" fmla="*/ 1 h 296"/>
                <a:gd name="T6" fmla="*/ 1 w 134"/>
                <a:gd name="T7" fmla="*/ 1 h 296"/>
                <a:gd name="T8" fmla="*/ 1 w 134"/>
                <a:gd name="T9" fmla="*/ 1 h 296"/>
                <a:gd name="T10" fmla="*/ 1 w 134"/>
                <a:gd name="T11" fmla="*/ 1 h 296"/>
                <a:gd name="T12" fmla="*/ 2 w 134"/>
                <a:gd name="T13" fmla="*/ 1 h 296"/>
                <a:gd name="T14" fmla="*/ 2 w 134"/>
                <a:gd name="T15" fmla="*/ 1 h 296"/>
                <a:gd name="T16" fmla="*/ 2 w 134"/>
                <a:gd name="T17" fmla="*/ 1 h 296"/>
                <a:gd name="T18" fmla="*/ 1 w 134"/>
                <a:gd name="T19" fmla="*/ 1 h 296"/>
                <a:gd name="T20" fmla="*/ 2 w 134"/>
                <a:gd name="T21" fmla="*/ 1 h 296"/>
                <a:gd name="T22" fmla="*/ 2 w 134"/>
                <a:gd name="T23" fmla="*/ 2 h 296"/>
                <a:gd name="T24" fmla="*/ 2 w 134"/>
                <a:gd name="T25" fmla="*/ 2 h 296"/>
                <a:gd name="T26" fmla="*/ 2 w 134"/>
                <a:gd name="T27" fmla="*/ 2 h 296"/>
                <a:gd name="T28" fmla="*/ 2 w 134"/>
                <a:gd name="T29" fmla="*/ 3 h 296"/>
                <a:gd name="T30" fmla="*/ 1 w 134"/>
                <a:gd name="T31" fmla="*/ 4 h 296"/>
                <a:gd name="T32" fmla="*/ 1 w 134"/>
                <a:gd name="T33" fmla="*/ 4 h 296"/>
                <a:gd name="T34" fmla="*/ 1 w 134"/>
                <a:gd name="T35" fmla="*/ 4 h 296"/>
                <a:gd name="T36" fmla="*/ 2 w 134"/>
                <a:gd name="T37" fmla="*/ 4 h 296"/>
                <a:gd name="T38" fmla="*/ 2 w 134"/>
                <a:gd name="T39" fmla="*/ 4 h 296"/>
                <a:gd name="T40" fmla="*/ 2 w 134"/>
                <a:gd name="T41" fmla="*/ 6 h 296"/>
                <a:gd name="T42" fmla="*/ 2 w 134"/>
                <a:gd name="T43" fmla="*/ 6 h 296"/>
                <a:gd name="T44" fmla="*/ 2 w 134"/>
                <a:gd name="T45" fmla="*/ 6 h 296"/>
                <a:gd name="T46" fmla="*/ 2 w 134"/>
                <a:gd name="T47" fmla="*/ 6 h 296"/>
                <a:gd name="T48" fmla="*/ 2 w 134"/>
                <a:gd name="T49" fmla="*/ 6 h 296"/>
                <a:gd name="T50" fmla="*/ 2 w 134"/>
                <a:gd name="T51" fmla="*/ 4 h 296"/>
                <a:gd name="T52" fmla="*/ 1 w 134"/>
                <a:gd name="T53" fmla="*/ 4 h 296"/>
                <a:gd name="T54" fmla="*/ 1 w 134"/>
                <a:gd name="T55" fmla="*/ 4 h 296"/>
                <a:gd name="T56" fmla="*/ 1 w 134"/>
                <a:gd name="T57" fmla="*/ 4 h 296"/>
                <a:gd name="T58" fmla="*/ 1 w 134"/>
                <a:gd name="T59" fmla="*/ 4 h 296"/>
                <a:gd name="T60" fmla="*/ 1 w 134"/>
                <a:gd name="T61" fmla="*/ 4 h 296"/>
                <a:gd name="T62" fmla="*/ 1 w 134"/>
                <a:gd name="T63" fmla="*/ 4 h 296"/>
                <a:gd name="T64" fmla="*/ 0 w 134"/>
                <a:gd name="T65" fmla="*/ 2 h 29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4"/>
                <a:gd name="T100" fmla="*/ 0 h 296"/>
                <a:gd name="T101" fmla="*/ 134 w 134"/>
                <a:gd name="T102" fmla="*/ 296 h 29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4" h="296">
                  <a:moveTo>
                    <a:pt x="0" y="124"/>
                  </a:moveTo>
                  <a:lnTo>
                    <a:pt x="6" y="120"/>
                  </a:lnTo>
                  <a:lnTo>
                    <a:pt x="6" y="110"/>
                  </a:lnTo>
                  <a:lnTo>
                    <a:pt x="12" y="104"/>
                  </a:lnTo>
                  <a:lnTo>
                    <a:pt x="18" y="76"/>
                  </a:lnTo>
                  <a:lnTo>
                    <a:pt x="32" y="74"/>
                  </a:lnTo>
                  <a:lnTo>
                    <a:pt x="36" y="54"/>
                  </a:lnTo>
                  <a:lnTo>
                    <a:pt x="44" y="46"/>
                  </a:lnTo>
                  <a:lnTo>
                    <a:pt x="46" y="34"/>
                  </a:lnTo>
                  <a:lnTo>
                    <a:pt x="62" y="20"/>
                  </a:lnTo>
                  <a:lnTo>
                    <a:pt x="76" y="20"/>
                  </a:lnTo>
                  <a:lnTo>
                    <a:pt x="76" y="10"/>
                  </a:lnTo>
                  <a:lnTo>
                    <a:pt x="82" y="0"/>
                  </a:lnTo>
                  <a:lnTo>
                    <a:pt x="90" y="2"/>
                  </a:lnTo>
                  <a:lnTo>
                    <a:pt x="96" y="12"/>
                  </a:lnTo>
                  <a:lnTo>
                    <a:pt x="104" y="18"/>
                  </a:lnTo>
                  <a:lnTo>
                    <a:pt x="102" y="42"/>
                  </a:lnTo>
                  <a:lnTo>
                    <a:pt x="94" y="52"/>
                  </a:lnTo>
                  <a:lnTo>
                    <a:pt x="86" y="64"/>
                  </a:lnTo>
                  <a:lnTo>
                    <a:pt x="86" y="68"/>
                  </a:lnTo>
                  <a:lnTo>
                    <a:pt x="106" y="74"/>
                  </a:lnTo>
                  <a:lnTo>
                    <a:pt x="106" y="88"/>
                  </a:lnTo>
                  <a:lnTo>
                    <a:pt x="116" y="92"/>
                  </a:lnTo>
                  <a:lnTo>
                    <a:pt x="116" y="108"/>
                  </a:lnTo>
                  <a:lnTo>
                    <a:pt x="124" y="110"/>
                  </a:lnTo>
                  <a:lnTo>
                    <a:pt x="124" y="116"/>
                  </a:lnTo>
                  <a:lnTo>
                    <a:pt x="132" y="116"/>
                  </a:lnTo>
                  <a:lnTo>
                    <a:pt x="134" y="126"/>
                  </a:lnTo>
                  <a:lnTo>
                    <a:pt x="116" y="136"/>
                  </a:lnTo>
                  <a:lnTo>
                    <a:pt x="106" y="144"/>
                  </a:lnTo>
                  <a:lnTo>
                    <a:pt x="88" y="146"/>
                  </a:lnTo>
                  <a:lnTo>
                    <a:pt x="88" y="158"/>
                  </a:lnTo>
                  <a:lnTo>
                    <a:pt x="86" y="162"/>
                  </a:lnTo>
                  <a:lnTo>
                    <a:pt x="84" y="168"/>
                  </a:lnTo>
                  <a:lnTo>
                    <a:pt x="86" y="178"/>
                  </a:lnTo>
                  <a:lnTo>
                    <a:pt x="88" y="184"/>
                  </a:lnTo>
                  <a:lnTo>
                    <a:pt x="98" y="192"/>
                  </a:lnTo>
                  <a:lnTo>
                    <a:pt x="104" y="208"/>
                  </a:lnTo>
                  <a:lnTo>
                    <a:pt x="100" y="218"/>
                  </a:lnTo>
                  <a:lnTo>
                    <a:pt x="96" y="228"/>
                  </a:lnTo>
                  <a:lnTo>
                    <a:pt x="102" y="236"/>
                  </a:lnTo>
                  <a:lnTo>
                    <a:pt x="110" y="248"/>
                  </a:lnTo>
                  <a:lnTo>
                    <a:pt x="110" y="264"/>
                  </a:lnTo>
                  <a:lnTo>
                    <a:pt x="116" y="274"/>
                  </a:lnTo>
                  <a:lnTo>
                    <a:pt x="112" y="286"/>
                  </a:lnTo>
                  <a:lnTo>
                    <a:pt x="100" y="296"/>
                  </a:lnTo>
                  <a:lnTo>
                    <a:pt x="98" y="288"/>
                  </a:lnTo>
                  <a:lnTo>
                    <a:pt x="100" y="280"/>
                  </a:lnTo>
                  <a:lnTo>
                    <a:pt x="100" y="270"/>
                  </a:lnTo>
                  <a:lnTo>
                    <a:pt x="100" y="256"/>
                  </a:lnTo>
                  <a:lnTo>
                    <a:pt x="98" y="250"/>
                  </a:lnTo>
                  <a:lnTo>
                    <a:pt x="90" y="230"/>
                  </a:lnTo>
                  <a:lnTo>
                    <a:pt x="90" y="214"/>
                  </a:lnTo>
                  <a:lnTo>
                    <a:pt x="84" y="200"/>
                  </a:lnTo>
                  <a:lnTo>
                    <a:pt x="74" y="188"/>
                  </a:lnTo>
                  <a:lnTo>
                    <a:pt x="68" y="200"/>
                  </a:lnTo>
                  <a:lnTo>
                    <a:pt x="56" y="204"/>
                  </a:lnTo>
                  <a:lnTo>
                    <a:pt x="54" y="212"/>
                  </a:lnTo>
                  <a:lnTo>
                    <a:pt x="42" y="212"/>
                  </a:lnTo>
                  <a:lnTo>
                    <a:pt x="36" y="204"/>
                  </a:lnTo>
                  <a:lnTo>
                    <a:pt x="36" y="190"/>
                  </a:lnTo>
                  <a:lnTo>
                    <a:pt x="38" y="176"/>
                  </a:lnTo>
                  <a:lnTo>
                    <a:pt x="34" y="166"/>
                  </a:lnTo>
                  <a:lnTo>
                    <a:pt x="26" y="158"/>
                  </a:lnTo>
                  <a:lnTo>
                    <a:pt x="14" y="138"/>
                  </a:lnTo>
                  <a:lnTo>
                    <a:pt x="0" y="12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1" name="Freeform 330"/>
            <p:cNvSpPr>
              <a:spLocks noChangeAspect="1"/>
            </p:cNvSpPr>
            <p:nvPr/>
          </p:nvSpPr>
          <p:spPr bwMode="auto">
            <a:xfrm>
              <a:off x="4857" y="1780"/>
              <a:ext cx="80" cy="148"/>
            </a:xfrm>
            <a:custGeom>
              <a:avLst/>
              <a:gdLst>
                <a:gd name="T0" fmla="*/ 1 w 130"/>
                <a:gd name="T1" fmla="*/ 4 h 240"/>
                <a:gd name="T2" fmla="*/ 1 w 130"/>
                <a:gd name="T3" fmla="*/ 4 h 240"/>
                <a:gd name="T4" fmla="*/ 1 w 130"/>
                <a:gd name="T5" fmla="*/ 4 h 240"/>
                <a:gd name="T6" fmla="*/ 1 w 130"/>
                <a:gd name="T7" fmla="*/ 2 h 240"/>
                <a:gd name="T8" fmla="*/ 1 w 130"/>
                <a:gd name="T9" fmla="*/ 2 h 240"/>
                <a:gd name="T10" fmla="*/ 1 w 130"/>
                <a:gd name="T11" fmla="*/ 1 h 240"/>
                <a:gd name="T12" fmla="*/ 1 w 130"/>
                <a:gd name="T13" fmla="*/ 1 h 240"/>
                <a:gd name="T14" fmla="*/ 1 w 130"/>
                <a:gd name="T15" fmla="*/ 1 h 240"/>
                <a:gd name="T16" fmla="*/ 1 w 130"/>
                <a:gd name="T17" fmla="*/ 1 h 240"/>
                <a:gd name="T18" fmla="*/ 1 w 130"/>
                <a:gd name="T19" fmla="*/ 1 h 240"/>
                <a:gd name="T20" fmla="*/ 1 w 130"/>
                <a:gd name="T21" fmla="*/ 1 h 240"/>
                <a:gd name="T22" fmla="*/ 1 w 130"/>
                <a:gd name="T23" fmla="*/ 1 h 240"/>
                <a:gd name="T24" fmla="*/ 1 w 130"/>
                <a:gd name="T25" fmla="*/ 1 h 240"/>
                <a:gd name="T26" fmla="*/ 1 w 130"/>
                <a:gd name="T27" fmla="*/ 1 h 240"/>
                <a:gd name="T28" fmla="*/ 2 w 130"/>
                <a:gd name="T29" fmla="*/ 1 h 240"/>
                <a:gd name="T30" fmla="*/ 2 w 130"/>
                <a:gd name="T31" fmla="*/ 1 h 240"/>
                <a:gd name="T32" fmla="*/ 2 w 130"/>
                <a:gd name="T33" fmla="*/ 2 h 240"/>
                <a:gd name="T34" fmla="*/ 1 w 130"/>
                <a:gd name="T35" fmla="*/ 2 h 240"/>
                <a:gd name="T36" fmla="*/ 1 w 130"/>
                <a:gd name="T37" fmla="*/ 2 h 240"/>
                <a:gd name="T38" fmla="*/ 1 w 130"/>
                <a:gd name="T39" fmla="*/ 3 h 240"/>
                <a:gd name="T40" fmla="*/ 1 w 130"/>
                <a:gd name="T41" fmla="*/ 2 h 240"/>
                <a:gd name="T42" fmla="*/ 1 w 130"/>
                <a:gd name="T43" fmla="*/ 2 h 240"/>
                <a:gd name="T44" fmla="*/ 1 w 130"/>
                <a:gd name="T45" fmla="*/ 2 h 240"/>
                <a:gd name="T46" fmla="*/ 1 w 130"/>
                <a:gd name="T47" fmla="*/ 4 h 240"/>
                <a:gd name="T48" fmla="*/ 1 w 130"/>
                <a:gd name="T49" fmla="*/ 4 h 240"/>
                <a:gd name="T50" fmla="*/ 1 w 130"/>
                <a:gd name="T51" fmla="*/ 4 h 240"/>
                <a:gd name="T52" fmla="*/ 1 w 130"/>
                <a:gd name="T53" fmla="*/ 4 h 240"/>
                <a:gd name="T54" fmla="*/ 1 w 130"/>
                <a:gd name="T55" fmla="*/ 4 h 240"/>
                <a:gd name="T56" fmla="*/ 1 w 130"/>
                <a:gd name="T57" fmla="*/ 5 h 240"/>
                <a:gd name="T58" fmla="*/ 1 w 130"/>
                <a:gd name="T59" fmla="*/ 6 h 240"/>
                <a:gd name="T60" fmla="*/ 1 w 130"/>
                <a:gd name="T61" fmla="*/ 4 h 240"/>
                <a:gd name="T62" fmla="*/ 1 w 130"/>
                <a:gd name="T63" fmla="*/ 4 h 2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0"/>
                <a:gd name="T97" fmla="*/ 0 h 240"/>
                <a:gd name="T98" fmla="*/ 130 w 130"/>
                <a:gd name="T99" fmla="*/ 240 h 24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0" h="240">
                  <a:moveTo>
                    <a:pt x="34" y="214"/>
                  </a:moveTo>
                  <a:lnTo>
                    <a:pt x="20" y="198"/>
                  </a:lnTo>
                  <a:lnTo>
                    <a:pt x="12" y="194"/>
                  </a:lnTo>
                  <a:lnTo>
                    <a:pt x="14" y="174"/>
                  </a:lnTo>
                  <a:lnTo>
                    <a:pt x="16" y="162"/>
                  </a:lnTo>
                  <a:lnTo>
                    <a:pt x="28" y="152"/>
                  </a:lnTo>
                  <a:lnTo>
                    <a:pt x="32" y="140"/>
                  </a:lnTo>
                  <a:lnTo>
                    <a:pt x="26" y="130"/>
                  </a:lnTo>
                  <a:lnTo>
                    <a:pt x="26" y="114"/>
                  </a:lnTo>
                  <a:lnTo>
                    <a:pt x="18" y="102"/>
                  </a:lnTo>
                  <a:lnTo>
                    <a:pt x="12" y="94"/>
                  </a:lnTo>
                  <a:lnTo>
                    <a:pt x="20" y="74"/>
                  </a:lnTo>
                  <a:lnTo>
                    <a:pt x="14" y="58"/>
                  </a:lnTo>
                  <a:lnTo>
                    <a:pt x="4" y="50"/>
                  </a:lnTo>
                  <a:lnTo>
                    <a:pt x="0" y="30"/>
                  </a:lnTo>
                  <a:lnTo>
                    <a:pt x="4" y="24"/>
                  </a:lnTo>
                  <a:lnTo>
                    <a:pt x="4" y="12"/>
                  </a:lnTo>
                  <a:lnTo>
                    <a:pt x="22" y="10"/>
                  </a:lnTo>
                  <a:lnTo>
                    <a:pt x="36" y="0"/>
                  </a:lnTo>
                  <a:lnTo>
                    <a:pt x="48" y="6"/>
                  </a:lnTo>
                  <a:lnTo>
                    <a:pt x="48" y="14"/>
                  </a:lnTo>
                  <a:lnTo>
                    <a:pt x="56" y="16"/>
                  </a:lnTo>
                  <a:lnTo>
                    <a:pt x="60" y="30"/>
                  </a:lnTo>
                  <a:lnTo>
                    <a:pt x="56" y="34"/>
                  </a:lnTo>
                  <a:lnTo>
                    <a:pt x="56" y="48"/>
                  </a:lnTo>
                  <a:lnTo>
                    <a:pt x="68" y="42"/>
                  </a:lnTo>
                  <a:lnTo>
                    <a:pt x="76" y="36"/>
                  </a:lnTo>
                  <a:lnTo>
                    <a:pt x="88" y="40"/>
                  </a:lnTo>
                  <a:lnTo>
                    <a:pt x="100" y="32"/>
                  </a:lnTo>
                  <a:lnTo>
                    <a:pt x="116" y="50"/>
                  </a:lnTo>
                  <a:lnTo>
                    <a:pt x="120" y="66"/>
                  </a:lnTo>
                  <a:lnTo>
                    <a:pt x="130" y="76"/>
                  </a:lnTo>
                  <a:lnTo>
                    <a:pt x="130" y="86"/>
                  </a:lnTo>
                  <a:lnTo>
                    <a:pt x="126" y="98"/>
                  </a:lnTo>
                  <a:lnTo>
                    <a:pt x="86" y="100"/>
                  </a:lnTo>
                  <a:lnTo>
                    <a:pt x="78" y="112"/>
                  </a:lnTo>
                  <a:lnTo>
                    <a:pt x="78" y="120"/>
                  </a:lnTo>
                  <a:lnTo>
                    <a:pt x="82" y="130"/>
                  </a:lnTo>
                  <a:lnTo>
                    <a:pt x="86" y="140"/>
                  </a:lnTo>
                  <a:lnTo>
                    <a:pt x="84" y="144"/>
                  </a:lnTo>
                  <a:lnTo>
                    <a:pt x="72" y="128"/>
                  </a:lnTo>
                  <a:lnTo>
                    <a:pt x="56" y="126"/>
                  </a:lnTo>
                  <a:lnTo>
                    <a:pt x="56" y="116"/>
                  </a:lnTo>
                  <a:lnTo>
                    <a:pt x="44" y="116"/>
                  </a:lnTo>
                  <a:lnTo>
                    <a:pt x="40" y="120"/>
                  </a:lnTo>
                  <a:lnTo>
                    <a:pt x="40" y="132"/>
                  </a:lnTo>
                  <a:lnTo>
                    <a:pt x="38" y="140"/>
                  </a:lnTo>
                  <a:lnTo>
                    <a:pt x="32" y="154"/>
                  </a:lnTo>
                  <a:lnTo>
                    <a:pt x="28" y="162"/>
                  </a:lnTo>
                  <a:lnTo>
                    <a:pt x="24" y="178"/>
                  </a:lnTo>
                  <a:lnTo>
                    <a:pt x="30" y="182"/>
                  </a:lnTo>
                  <a:lnTo>
                    <a:pt x="40" y="186"/>
                  </a:lnTo>
                  <a:lnTo>
                    <a:pt x="42" y="192"/>
                  </a:lnTo>
                  <a:lnTo>
                    <a:pt x="46" y="210"/>
                  </a:lnTo>
                  <a:lnTo>
                    <a:pt x="52" y="218"/>
                  </a:lnTo>
                  <a:lnTo>
                    <a:pt x="64" y="222"/>
                  </a:lnTo>
                  <a:lnTo>
                    <a:pt x="72" y="230"/>
                  </a:lnTo>
                  <a:lnTo>
                    <a:pt x="68" y="234"/>
                  </a:lnTo>
                  <a:lnTo>
                    <a:pt x="66" y="240"/>
                  </a:lnTo>
                  <a:lnTo>
                    <a:pt x="56" y="238"/>
                  </a:lnTo>
                  <a:lnTo>
                    <a:pt x="58" y="230"/>
                  </a:lnTo>
                  <a:lnTo>
                    <a:pt x="52" y="226"/>
                  </a:lnTo>
                  <a:lnTo>
                    <a:pt x="42" y="224"/>
                  </a:lnTo>
                  <a:lnTo>
                    <a:pt x="34" y="2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2" name="Freeform 331"/>
            <p:cNvSpPr>
              <a:spLocks noChangeAspect="1"/>
            </p:cNvSpPr>
            <p:nvPr/>
          </p:nvSpPr>
          <p:spPr bwMode="auto">
            <a:xfrm>
              <a:off x="4883" y="1918"/>
              <a:ext cx="39" cy="50"/>
            </a:xfrm>
            <a:custGeom>
              <a:avLst/>
              <a:gdLst>
                <a:gd name="T0" fmla="*/ 0 w 64"/>
                <a:gd name="T1" fmla="*/ 0 h 82"/>
                <a:gd name="T2" fmla="*/ 1 w 64"/>
                <a:gd name="T3" fmla="*/ 1 h 82"/>
                <a:gd name="T4" fmla="*/ 1 w 64"/>
                <a:gd name="T5" fmla="*/ 1 h 82"/>
                <a:gd name="T6" fmla="*/ 1 w 64"/>
                <a:gd name="T7" fmla="*/ 1 h 82"/>
                <a:gd name="T8" fmla="*/ 1 w 64"/>
                <a:gd name="T9" fmla="*/ 1 h 82"/>
                <a:gd name="T10" fmla="*/ 1 w 64"/>
                <a:gd name="T11" fmla="*/ 1 h 82"/>
                <a:gd name="T12" fmla="*/ 1 w 64"/>
                <a:gd name="T13" fmla="*/ 1 h 82"/>
                <a:gd name="T14" fmla="*/ 1 w 64"/>
                <a:gd name="T15" fmla="*/ 1 h 82"/>
                <a:gd name="T16" fmla="*/ 1 w 64"/>
                <a:gd name="T17" fmla="*/ 1 h 82"/>
                <a:gd name="T18" fmla="*/ 1 w 64"/>
                <a:gd name="T19" fmla="*/ 1 h 82"/>
                <a:gd name="T20" fmla="*/ 1 w 64"/>
                <a:gd name="T21" fmla="*/ 1 h 82"/>
                <a:gd name="T22" fmla="*/ 1 w 64"/>
                <a:gd name="T23" fmla="*/ 1 h 82"/>
                <a:gd name="T24" fmla="*/ 1 w 64"/>
                <a:gd name="T25" fmla="*/ 1 h 82"/>
                <a:gd name="T26" fmla="*/ 1 w 64"/>
                <a:gd name="T27" fmla="*/ 1 h 82"/>
                <a:gd name="T28" fmla="*/ 1 w 64"/>
                <a:gd name="T29" fmla="*/ 1 h 82"/>
                <a:gd name="T30" fmla="*/ 1 w 64"/>
                <a:gd name="T31" fmla="*/ 1 h 82"/>
                <a:gd name="T32" fmla="*/ 1 w 64"/>
                <a:gd name="T33" fmla="*/ 1 h 82"/>
                <a:gd name="T34" fmla="*/ 1 w 64"/>
                <a:gd name="T35" fmla="*/ 1 h 82"/>
                <a:gd name="T36" fmla="*/ 1 w 64"/>
                <a:gd name="T37" fmla="*/ 1 h 82"/>
                <a:gd name="T38" fmla="*/ 1 w 64"/>
                <a:gd name="T39" fmla="*/ 1 h 82"/>
                <a:gd name="T40" fmla="*/ 1 w 64"/>
                <a:gd name="T41" fmla="*/ 1 h 82"/>
                <a:gd name="T42" fmla="*/ 0 w 64"/>
                <a:gd name="T43" fmla="*/ 0 h 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4"/>
                <a:gd name="T67" fmla="*/ 0 h 82"/>
                <a:gd name="T68" fmla="*/ 64 w 64"/>
                <a:gd name="T69" fmla="*/ 82 h 8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4" h="82">
                  <a:moveTo>
                    <a:pt x="0" y="0"/>
                  </a:moveTo>
                  <a:lnTo>
                    <a:pt x="10" y="2"/>
                  </a:lnTo>
                  <a:lnTo>
                    <a:pt x="16" y="6"/>
                  </a:lnTo>
                  <a:lnTo>
                    <a:pt x="14" y="14"/>
                  </a:lnTo>
                  <a:lnTo>
                    <a:pt x="24" y="16"/>
                  </a:lnTo>
                  <a:lnTo>
                    <a:pt x="26" y="10"/>
                  </a:lnTo>
                  <a:lnTo>
                    <a:pt x="30" y="6"/>
                  </a:lnTo>
                  <a:lnTo>
                    <a:pt x="40" y="14"/>
                  </a:lnTo>
                  <a:lnTo>
                    <a:pt x="52" y="30"/>
                  </a:lnTo>
                  <a:lnTo>
                    <a:pt x="52" y="40"/>
                  </a:lnTo>
                  <a:lnTo>
                    <a:pt x="54" y="62"/>
                  </a:lnTo>
                  <a:lnTo>
                    <a:pt x="60" y="70"/>
                  </a:lnTo>
                  <a:lnTo>
                    <a:pt x="64" y="78"/>
                  </a:lnTo>
                  <a:lnTo>
                    <a:pt x="64" y="82"/>
                  </a:lnTo>
                  <a:lnTo>
                    <a:pt x="54" y="82"/>
                  </a:lnTo>
                  <a:lnTo>
                    <a:pt x="36" y="72"/>
                  </a:lnTo>
                  <a:lnTo>
                    <a:pt x="16" y="60"/>
                  </a:lnTo>
                  <a:lnTo>
                    <a:pt x="18" y="52"/>
                  </a:lnTo>
                  <a:lnTo>
                    <a:pt x="10" y="42"/>
                  </a:lnTo>
                  <a:lnTo>
                    <a:pt x="4" y="26"/>
                  </a:lnTo>
                  <a:lnTo>
                    <a:pt x="4" y="10"/>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3" name="Freeform 332"/>
            <p:cNvSpPr>
              <a:spLocks noChangeAspect="1"/>
            </p:cNvSpPr>
            <p:nvPr/>
          </p:nvSpPr>
          <p:spPr bwMode="auto">
            <a:xfrm>
              <a:off x="4977" y="1915"/>
              <a:ext cx="94" cy="58"/>
            </a:xfrm>
            <a:custGeom>
              <a:avLst/>
              <a:gdLst>
                <a:gd name="T0" fmla="*/ 0 w 154"/>
                <a:gd name="T1" fmla="*/ 1 h 94"/>
                <a:gd name="T2" fmla="*/ 1 w 154"/>
                <a:gd name="T3" fmla="*/ 2 h 94"/>
                <a:gd name="T4" fmla="*/ 1 w 154"/>
                <a:gd name="T5" fmla="*/ 2 h 94"/>
                <a:gd name="T6" fmla="*/ 1 w 154"/>
                <a:gd name="T7" fmla="*/ 2 h 94"/>
                <a:gd name="T8" fmla="*/ 1 w 154"/>
                <a:gd name="T9" fmla="*/ 1 h 94"/>
                <a:gd name="T10" fmla="*/ 1 w 154"/>
                <a:gd name="T11" fmla="*/ 1 h 94"/>
                <a:gd name="T12" fmla="*/ 1 w 154"/>
                <a:gd name="T13" fmla="*/ 2 h 94"/>
                <a:gd name="T14" fmla="*/ 1 w 154"/>
                <a:gd name="T15" fmla="*/ 1 h 94"/>
                <a:gd name="T16" fmla="*/ 1 w 154"/>
                <a:gd name="T17" fmla="*/ 1 h 94"/>
                <a:gd name="T18" fmla="*/ 2 w 154"/>
                <a:gd name="T19" fmla="*/ 1 h 94"/>
                <a:gd name="T20" fmla="*/ 2 w 154"/>
                <a:gd name="T21" fmla="*/ 1 h 94"/>
                <a:gd name="T22" fmla="*/ 2 w 154"/>
                <a:gd name="T23" fmla="*/ 1 h 94"/>
                <a:gd name="T24" fmla="*/ 2 w 154"/>
                <a:gd name="T25" fmla="*/ 1 h 94"/>
                <a:gd name="T26" fmla="*/ 2 w 154"/>
                <a:gd name="T27" fmla="*/ 1 h 94"/>
                <a:gd name="T28" fmla="*/ 2 w 154"/>
                <a:gd name="T29" fmla="*/ 1 h 94"/>
                <a:gd name="T30" fmla="*/ 2 w 154"/>
                <a:gd name="T31" fmla="*/ 1 h 94"/>
                <a:gd name="T32" fmla="*/ 2 w 154"/>
                <a:gd name="T33" fmla="*/ 1 h 94"/>
                <a:gd name="T34" fmla="*/ 2 w 154"/>
                <a:gd name="T35" fmla="*/ 1 h 94"/>
                <a:gd name="T36" fmla="*/ 3 w 154"/>
                <a:gd name="T37" fmla="*/ 1 h 94"/>
                <a:gd name="T38" fmla="*/ 3 w 154"/>
                <a:gd name="T39" fmla="*/ 1 h 94"/>
                <a:gd name="T40" fmla="*/ 2 w 154"/>
                <a:gd name="T41" fmla="*/ 1 h 94"/>
                <a:gd name="T42" fmla="*/ 2 w 154"/>
                <a:gd name="T43" fmla="*/ 1 h 94"/>
                <a:gd name="T44" fmla="*/ 2 w 154"/>
                <a:gd name="T45" fmla="*/ 1 h 94"/>
                <a:gd name="T46" fmla="*/ 2 w 154"/>
                <a:gd name="T47" fmla="*/ 1 h 94"/>
                <a:gd name="T48" fmla="*/ 2 w 154"/>
                <a:gd name="T49" fmla="*/ 0 h 94"/>
                <a:gd name="T50" fmla="*/ 2 w 154"/>
                <a:gd name="T51" fmla="*/ 1 h 94"/>
                <a:gd name="T52" fmla="*/ 2 w 154"/>
                <a:gd name="T53" fmla="*/ 1 h 94"/>
                <a:gd name="T54" fmla="*/ 2 w 154"/>
                <a:gd name="T55" fmla="*/ 1 h 94"/>
                <a:gd name="T56" fmla="*/ 1 w 154"/>
                <a:gd name="T57" fmla="*/ 1 h 94"/>
                <a:gd name="T58" fmla="*/ 2 w 154"/>
                <a:gd name="T59" fmla="*/ 1 h 94"/>
                <a:gd name="T60" fmla="*/ 2 w 154"/>
                <a:gd name="T61" fmla="*/ 1 h 94"/>
                <a:gd name="T62" fmla="*/ 1 w 154"/>
                <a:gd name="T63" fmla="*/ 1 h 94"/>
                <a:gd name="T64" fmla="*/ 1 w 154"/>
                <a:gd name="T65" fmla="*/ 1 h 94"/>
                <a:gd name="T66" fmla="*/ 1 w 154"/>
                <a:gd name="T67" fmla="*/ 1 h 94"/>
                <a:gd name="T68" fmla="*/ 1 w 154"/>
                <a:gd name="T69" fmla="*/ 1 h 94"/>
                <a:gd name="T70" fmla="*/ 1 w 154"/>
                <a:gd name="T71" fmla="*/ 1 h 94"/>
                <a:gd name="T72" fmla="*/ 1 w 154"/>
                <a:gd name="T73" fmla="*/ 1 h 94"/>
                <a:gd name="T74" fmla="*/ 1 w 154"/>
                <a:gd name="T75" fmla="*/ 1 h 94"/>
                <a:gd name="T76" fmla="*/ 1 w 154"/>
                <a:gd name="T77" fmla="*/ 1 h 94"/>
                <a:gd name="T78" fmla="*/ 1 w 154"/>
                <a:gd name="T79" fmla="*/ 1 h 94"/>
                <a:gd name="T80" fmla="*/ 1 w 154"/>
                <a:gd name="T81" fmla="*/ 1 h 94"/>
                <a:gd name="T82" fmla="*/ 1 w 154"/>
                <a:gd name="T83" fmla="*/ 1 h 94"/>
                <a:gd name="T84" fmla="*/ 1 w 154"/>
                <a:gd name="T85" fmla="*/ 1 h 94"/>
                <a:gd name="T86" fmla="*/ 1 w 154"/>
                <a:gd name="T87" fmla="*/ 2 h 94"/>
                <a:gd name="T88" fmla="*/ 1 w 154"/>
                <a:gd name="T89" fmla="*/ 1 h 94"/>
                <a:gd name="T90" fmla="*/ 1 w 154"/>
                <a:gd name="T91" fmla="*/ 1 h 94"/>
                <a:gd name="T92" fmla="*/ 0 w 154"/>
                <a:gd name="T93" fmla="*/ 1 h 9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54"/>
                <a:gd name="T142" fmla="*/ 0 h 94"/>
                <a:gd name="T143" fmla="*/ 154 w 154"/>
                <a:gd name="T144" fmla="*/ 94 h 9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54" h="94">
                  <a:moveTo>
                    <a:pt x="0" y="84"/>
                  </a:moveTo>
                  <a:lnTo>
                    <a:pt x="10" y="94"/>
                  </a:lnTo>
                  <a:lnTo>
                    <a:pt x="22" y="94"/>
                  </a:lnTo>
                  <a:lnTo>
                    <a:pt x="30" y="92"/>
                  </a:lnTo>
                  <a:lnTo>
                    <a:pt x="44" y="86"/>
                  </a:lnTo>
                  <a:lnTo>
                    <a:pt x="52" y="84"/>
                  </a:lnTo>
                  <a:lnTo>
                    <a:pt x="60" y="92"/>
                  </a:lnTo>
                  <a:lnTo>
                    <a:pt x="72" y="86"/>
                  </a:lnTo>
                  <a:lnTo>
                    <a:pt x="84" y="74"/>
                  </a:lnTo>
                  <a:lnTo>
                    <a:pt x="94" y="56"/>
                  </a:lnTo>
                  <a:lnTo>
                    <a:pt x="96" y="44"/>
                  </a:lnTo>
                  <a:lnTo>
                    <a:pt x="102" y="40"/>
                  </a:lnTo>
                  <a:lnTo>
                    <a:pt x="118" y="38"/>
                  </a:lnTo>
                  <a:lnTo>
                    <a:pt x="126" y="44"/>
                  </a:lnTo>
                  <a:lnTo>
                    <a:pt x="138" y="44"/>
                  </a:lnTo>
                  <a:lnTo>
                    <a:pt x="142" y="40"/>
                  </a:lnTo>
                  <a:lnTo>
                    <a:pt x="134" y="34"/>
                  </a:lnTo>
                  <a:lnTo>
                    <a:pt x="140" y="30"/>
                  </a:lnTo>
                  <a:lnTo>
                    <a:pt x="148" y="30"/>
                  </a:lnTo>
                  <a:lnTo>
                    <a:pt x="154" y="28"/>
                  </a:lnTo>
                  <a:lnTo>
                    <a:pt x="140" y="20"/>
                  </a:lnTo>
                  <a:lnTo>
                    <a:pt x="132" y="16"/>
                  </a:lnTo>
                  <a:lnTo>
                    <a:pt x="124" y="8"/>
                  </a:lnTo>
                  <a:lnTo>
                    <a:pt x="120" y="2"/>
                  </a:lnTo>
                  <a:lnTo>
                    <a:pt x="110" y="0"/>
                  </a:lnTo>
                  <a:lnTo>
                    <a:pt x="102" y="10"/>
                  </a:lnTo>
                  <a:lnTo>
                    <a:pt x="96" y="18"/>
                  </a:lnTo>
                  <a:lnTo>
                    <a:pt x="92" y="22"/>
                  </a:lnTo>
                  <a:lnTo>
                    <a:pt x="88" y="28"/>
                  </a:lnTo>
                  <a:lnTo>
                    <a:pt x="98" y="36"/>
                  </a:lnTo>
                  <a:lnTo>
                    <a:pt x="94" y="40"/>
                  </a:lnTo>
                  <a:lnTo>
                    <a:pt x="88" y="36"/>
                  </a:lnTo>
                  <a:lnTo>
                    <a:pt x="84" y="38"/>
                  </a:lnTo>
                  <a:lnTo>
                    <a:pt x="82" y="46"/>
                  </a:lnTo>
                  <a:lnTo>
                    <a:pt x="76" y="46"/>
                  </a:lnTo>
                  <a:lnTo>
                    <a:pt x="68" y="40"/>
                  </a:lnTo>
                  <a:lnTo>
                    <a:pt x="60" y="54"/>
                  </a:lnTo>
                  <a:lnTo>
                    <a:pt x="52" y="64"/>
                  </a:lnTo>
                  <a:lnTo>
                    <a:pt x="40" y="62"/>
                  </a:lnTo>
                  <a:lnTo>
                    <a:pt x="28" y="66"/>
                  </a:lnTo>
                  <a:lnTo>
                    <a:pt x="22" y="78"/>
                  </a:lnTo>
                  <a:lnTo>
                    <a:pt x="26" y="84"/>
                  </a:lnTo>
                  <a:lnTo>
                    <a:pt x="28" y="88"/>
                  </a:lnTo>
                  <a:lnTo>
                    <a:pt x="20" y="92"/>
                  </a:lnTo>
                  <a:lnTo>
                    <a:pt x="14" y="84"/>
                  </a:lnTo>
                  <a:lnTo>
                    <a:pt x="10" y="80"/>
                  </a:lnTo>
                  <a:lnTo>
                    <a:pt x="0" y="8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4" name="Freeform 333"/>
            <p:cNvSpPr>
              <a:spLocks noChangeAspect="1"/>
            </p:cNvSpPr>
            <p:nvPr/>
          </p:nvSpPr>
          <p:spPr bwMode="auto">
            <a:xfrm>
              <a:off x="4968" y="1939"/>
              <a:ext cx="99" cy="82"/>
            </a:xfrm>
            <a:custGeom>
              <a:avLst/>
              <a:gdLst>
                <a:gd name="T0" fmla="*/ 1 w 160"/>
                <a:gd name="T1" fmla="*/ 1 h 134"/>
                <a:gd name="T2" fmla="*/ 1 w 160"/>
                <a:gd name="T3" fmla="*/ 1 h 134"/>
                <a:gd name="T4" fmla="*/ 1 w 160"/>
                <a:gd name="T5" fmla="*/ 1 h 134"/>
                <a:gd name="T6" fmla="*/ 1 w 160"/>
                <a:gd name="T7" fmla="*/ 1 h 134"/>
                <a:gd name="T8" fmla="*/ 1 w 160"/>
                <a:gd name="T9" fmla="*/ 1 h 134"/>
                <a:gd name="T10" fmla="*/ 1 w 160"/>
                <a:gd name="T11" fmla="*/ 1 h 134"/>
                <a:gd name="T12" fmla="*/ 1 w 160"/>
                <a:gd name="T13" fmla="*/ 1 h 134"/>
                <a:gd name="T14" fmla="*/ 2 w 160"/>
                <a:gd name="T15" fmla="*/ 1 h 134"/>
                <a:gd name="T16" fmla="*/ 2 w 160"/>
                <a:gd name="T17" fmla="*/ 1 h 134"/>
                <a:gd name="T18" fmla="*/ 2 w 160"/>
                <a:gd name="T19" fmla="*/ 1 h 134"/>
                <a:gd name="T20" fmla="*/ 2 w 160"/>
                <a:gd name="T21" fmla="*/ 1 h 134"/>
                <a:gd name="T22" fmla="*/ 2 w 160"/>
                <a:gd name="T23" fmla="*/ 0 h 134"/>
                <a:gd name="T24" fmla="*/ 2 w 160"/>
                <a:gd name="T25" fmla="*/ 1 h 134"/>
                <a:gd name="T26" fmla="*/ 2 w 160"/>
                <a:gd name="T27" fmla="*/ 1 h 134"/>
                <a:gd name="T28" fmla="*/ 2 w 160"/>
                <a:gd name="T29" fmla="*/ 1 h 134"/>
                <a:gd name="T30" fmla="*/ 2 w 160"/>
                <a:gd name="T31" fmla="*/ 1 h 134"/>
                <a:gd name="T32" fmla="*/ 4 w 160"/>
                <a:gd name="T33" fmla="*/ 1 h 134"/>
                <a:gd name="T34" fmla="*/ 4 w 160"/>
                <a:gd name="T35" fmla="*/ 1 h 134"/>
                <a:gd name="T36" fmla="*/ 4 w 160"/>
                <a:gd name="T37" fmla="*/ 1 h 134"/>
                <a:gd name="T38" fmla="*/ 4 w 160"/>
                <a:gd name="T39" fmla="*/ 1 h 134"/>
                <a:gd name="T40" fmla="*/ 3 w 160"/>
                <a:gd name="T41" fmla="*/ 1 h 134"/>
                <a:gd name="T42" fmla="*/ 2 w 160"/>
                <a:gd name="T43" fmla="*/ 1 h 134"/>
                <a:gd name="T44" fmla="*/ 2 w 160"/>
                <a:gd name="T45" fmla="*/ 1 h 134"/>
                <a:gd name="T46" fmla="*/ 2 w 160"/>
                <a:gd name="T47" fmla="*/ 2 h 134"/>
                <a:gd name="T48" fmla="*/ 2 w 160"/>
                <a:gd name="T49" fmla="*/ 2 h 134"/>
                <a:gd name="T50" fmla="*/ 2 w 160"/>
                <a:gd name="T51" fmla="*/ 2 h 134"/>
                <a:gd name="T52" fmla="*/ 2 w 160"/>
                <a:gd name="T53" fmla="*/ 2 h 134"/>
                <a:gd name="T54" fmla="*/ 2 w 160"/>
                <a:gd name="T55" fmla="*/ 2 h 134"/>
                <a:gd name="T56" fmla="*/ 2 w 160"/>
                <a:gd name="T57" fmla="*/ 2 h 134"/>
                <a:gd name="T58" fmla="*/ 1 w 160"/>
                <a:gd name="T59" fmla="*/ 2 h 134"/>
                <a:gd name="T60" fmla="*/ 1 w 160"/>
                <a:gd name="T61" fmla="*/ 2 h 134"/>
                <a:gd name="T62" fmla="*/ 1 w 160"/>
                <a:gd name="T63" fmla="*/ 2 h 134"/>
                <a:gd name="T64" fmla="*/ 1 w 160"/>
                <a:gd name="T65" fmla="*/ 2 h 134"/>
                <a:gd name="T66" fmla="*/ 1 w 160"/>
                <a:gd name="T67" fmla="*/ 2 h 134"/>
                <a:gd name="T68" fmla="*/ 1 w 160"/>
                <a:gd name="T69" fmla="*/ 2 h 134"/>
                <a:gd name="T70" fmla="*/ 1 w 160"/>
                <a:gd name="T71" fmla="*/ 1 h 134"/>
                <a:gd name="T72" fmla="*/ 1 w 160"/>
                <a:gd name="T73" fmla="*/ 1 h 134"/>
                <a:gd name="T74" fmla="*/ 0 w 160"/>
                <a:gd name="T75" fmla="*/ 1 h 134"/>
                <a:gd name="T76" fmla="*/ 1 w 160"/>
                <a:gd name="T77" fmla="*/ 1 h 134"/>
                <a:gd name="T78" fmla="*/ 1 w 160"/>
                <a:gd name="T79" fmla="*/ 1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0"/>
                <a:gd name="T121" fmla="*/ 0 h 134"/>
                <a:gd name="T122" fmla="*/ 160 w 160"/>
                <a:gd name="T123" fmla="*/ 134 h 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0" h="134">
                  <a:moveTo>
                    <a:pt x="14" y="46"/>
                  </a:moveTo>
                  <a:lnTo>
                    <a:pt x="24" y="56"/>
                  </a:lnTo>
                  <a:lnTo>
                    <a:pt x="36" y="56"/>
                  </a:lnTo>
                  <a:lnTo>
                    <a:pt x="44" y="54"/>
                  </a:lnTo>
                  <a:lnTo>
                    <a:pt x="66" y="46"/>
                  </a:lnTo>
                  <a:lnTo>
                    <a:pt x="74" y="54"/>
                  </a:lnTo>
                  <a:lnTo>
                    <a:pt x="86" y="48"/>
                  </a:lnTo>
                  <a:lnTo>
                    <a:pt x="98" y="36"/>
                  </a:lnTo>
                  <a:lnTo>
                    <a:pt x="108" y="18"/>
                  </a:lnTo>
                  <a:lnTo>
                    <a:pt x="110" y="6"/>
                  </a:lnTo>
                  <a:lnTo>
                    <a:pt x="116" y="2"/>
                  </a:lnTo>
                  <a:lnTo>
                    <a:pt x="132" y="0"/>
                  </a:lnTo>
                  <a:lnTo>
                    <a:pt x="140" y="6"/>
                  </a:lnTo>
                  <a:lnTo>
                    <a:pt x="138" y="14"/>
                  </a:lnTo>
                  <a:lnTo>
                    <a:pt x="132" y="16"/>
                  </a:lnTo>
                  <a:lnTo>
                    <a:pt x="140" y="26"/>
                  </a:lnTo>
                  <a:lnTo>
                    <a:pt x="146" y="42"/>
                  </a:lnTo>
                  <a:lnTo>
                    <a:pt x="150" y="48"/>
                  </a:lnTo>
                  <a:lnTo>
                    <a:pt x="160" y="56"/>
                  </a:lnTo>
                  <a:lnTo>
                    <a:pt x="156" y="60"/>
                  </a:lnTo>
                  <a:lnTo>
                    <a:pt x="144" y="58"/>
                  </a:lnTo>
                  <a:lnTo>
                    <a:pt x="138" y="64"/>
                  </a:lnTo>
                  <a:lnTo>
                    <a:pt x="136" y="84"/>
                  </a:lnTo>
                  <a:lnTo>
                    <a:pt x="120" y="96"/>
                  </a:lnTo>
                  <a:lnTo>
                    <a:pt x="122" y="112"/>
                  </a:lnTo>
                  <a:lnTo>
                    <a:pt x="120" y="118"/>
                  </a:lnTo>
                  <a:lnTo>
                    <a:pt x="118" y="134"/>
                  </a:lnTo>
                  <a:lnTo>
                    <a:pt x="94" y="132"/>
                  </a:lnTo>
                  <a:lnTo>
                    <a:pt x="92" y="124"/>
                  </a:lnTo>
                  <a:lnTo>
                    <a:pt x="64" y="120"/>
                  </a:lnTo>
                  <a:lnTo>
                    <a:pt x="60" y="126"/>
                  </a:lnTo>
                  <a:lnTo>
                    <a:pt x="46" y="124"/>
                  </a:lnTo>
                  <a:lnTo>
                    <a:pt x="44" y="116"/>
                  </a:lnTo>
                  <a:lnTo>
                    <a:pt x="24" y="116"/>
                  </a:lnTo>
                  <a:lnTo>
                    <a:pt x="20" y="96"/>
                  </a:lnTo>
                  <a:lnTo>
                    <a:pt x="12" y="86"/>
                  </a:lnTo>
                  <a:lnTo>
                    <a:pt x="2" y="66"/>
                  </a:lnTo>
                  <a:lnTo>
                    <a:pt x="0" y="54"/>
                  </a:lnTo>
                  <a:lnTo>
                    <a:pt x="6" y="46"/>
                  </a:lnTo>
                  <a:lnTo>
                    <a:pt x="14" y="4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5" name="Freeform 334"/>
            <p:cNvSpPr>
              <a:spLocks noChangeAspect="1"/>
            </p:cNvSpPr>
            <p:nvPr/>
          </p:nvSpPr>
          <p:spPr bwMode="auto">
            <a:xfrm>
              <a:off x="4834" y="1930"/>
              <a:ext cx="106" cy="108"/>
            </a:xfrm>
            <a:custGeom>
              <a:avLst/>
              <a:gdLst>
                <a:gd name="T0" fmla="*/ 0 w 172"/>
                <a:gd name="T1" fmla="*/ 0 h 176"/>
                <a:gd name="T2" fmla="*/ 1 w 172"/>
                <a:gd name="T3" fmla="*/ 1 h 176"/>
                <a:gd name="T4" fmla="*/ 1 w 172"/>
                <a:gd name="T5" fmla="*/ 1 h 176"/>
                <a:gd name="T6" fmla="*/ 1 w 172"/>
                <a:gd name="T7" fmla="*/ 1 h 176"/>
                <a:gd name="T8" fmla="*/ 1 w 172"/>
                <a:gd name="T9" fmla="*/ 1 h 176"/>
                <a:gd name="T10" fmla="*/ 1 w 172"/>
                <a:gd name="T11" fmla="*/ 1 h 176"/>
                <a:gd name="T12" fmla="*/ 1 w 172"/>
                <a:gd name="T13" fmla="*/ 1 h 176"/>
                <a:gd name="T14" fmla="*/ 2 w 172"/>
                <a:gd name="T15" fmla="*/ 1 h 176"/>
                <a:gd name="T16" fmla="*/ 2 w 172"/>
                <a:gd name="T17" fmla="*/ 1 h 176"/>
                <a:gd name="T18" fmla="*/ 2 w 172"/>
                <a:gd name="T19" fmla="*/ 1 h 176"/>
                <a:gd name="T20" fmla="*/ 2 w 172"/>
                <a:gd name="T21" fmla="*/ 1 h 176"/>
                <a:gd name="T22" fmla="*/ 2 w 172"/>
                <a:gd name="T23" fmla="*/ 2 h 176"/>
                <a:gd name="T24" fmla="*/ 2 w 172"/>
                <a:gd name="T25" fmla="*/ 2 h 176"/>
                <a:gd name="T26" fmla="*/ 3 w 172"/>
                <a:gd name="T27" fmla="*/ 2 h 176"/>
                <a:gd name="T28" fmla="*/ 4 w 172"/>
                <a:gd name="T29" fmla="*/ 2 h 176"/>
                <a:gd name="T30" fmla="*/ 4 w 172"/>
                <a:gd name="T31" fmla="*/ 2 h 176"/>
                <a:gd name="T32" fmla="*/ 4 w 172"/>
                <a:gd name="T33" fmla="*/ 2 h 176"/>
                <a:gd name="T34" fmla="*/ 4 w 172"/>
                <a:gd name="T35" fmla="*/ 2 h 176"/>
                <a:gd name="T36" fmla="*/ 4 w 172"/>
                <a:gd name="T37" fmla="*/ 2 h 176"/>
                <a:gd name="T38" fmla="*/ 4 w 172"/>
                <a:gd name="T39" fmla="*/ 4 h 176"/>
                <a:gd name="T40" fmla="*/ 4 w 172"/>
                <a:gd name="T41" fmla="*/ 4 h 176"/>
                <a:gd name="T42" fmla="*/ 4 w 172"/>
                <a:gd name="T43" fmla="*/ 4 h 176"/>
                <a:gd name="T44" fmla="*/ 4 w 172"/>
                <a:gd name="T45" fmla="*/ 4 h 176"/>
                <a:gd name="T46" fmla="*/ 2 w 172"/>
                <a:gd name="T47" fmla="*/ 4 h 176"/>
                <a:gd name="T48" fmla="*/ 2 w 172"/>
                <a:gd name="T49" fmla="*/ 2 h 176"/>
                <a:gd name="T50" fmla="*/ 2 w 172"/>
                <a:gd name="T51" fmla="*/ 2 h 176"/>
                <a:gd name="T52" fmla="*/ 1 w 172"/>
                <a:gd name="T53" fmla="*/ 2 h 176"/>
                <a:gd name="T54" fmla="*/ 1 w 172"/>
                <a:gd name="T55" fmla="*/ 1 h 176"/>
                <a:gd name="T56" fmla="*/ 1 w 172"/>
                <a:gd name="T57" fmla="*/ 1 h 176"/>
                <a:gd name="T58" fmla="*/ 1 w 172"/>
                <a:gd name="T59" fmla="*/ 1 h 176"/>
                <a:gd name="T60" fmla="*/ 1 w 172"/>
                <a:gd name="T61" fmla="*/ 1 h 176"/>
                <a:gd name="T62" fmla="*/ 1 w 172"/>
                <a:gd name="T63" fmla="*/ 1 h 176"/>
                <a:gd name="T64" fmla="*/ 1 w 172"/>
                <a:gd name="T65" fmla="*/ 1 h 176"/>
                <a:gd name="T66" fmla="*/ 1 w 172"/>
                <a:gd name="T67" fmla="*/ 1 h 176"/>
                <a:gd name="T68" fmla="*/ 1 w 172"/>
                <a:gd name="T69" fmla="*/ 1 h 176"/>
                <a:gd name="T70" fmla="*/ 0 w 172"/>
                <a:gd name="T71" fmla="*/ 0 h 1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2"/>
                <a:gd name="T109" fmla="*/ 0 h 176"/>
                <a:gd name="T110" fmla="*/ 172 w 172"/>
                <a:gd name="T111" fmla="*/ 176 h 17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2" h="176">
                  <a:moveTo>
                    <a:pt x="0" y="0"/>
                  </a:moveTo>
                  <a:lnTo>
                    <a:pt x="20" y="2"/>
                  </a:lnTo>
                  <a:lnTo>
                    <a:pt x="38" y="4"/>
                  </a:lnTo>
                  <a:lnTo>
                    <a:pt x="48" y="18"/>
                  </a:lnTo>
                  <a:lnTo>
                    <a:pt x="60" y="28"/>
                  </a:lnTo>
                  <a:lnTo>
                    <a:pt x="72" y="36"/>
                  </a:lnTo>
                  <a:lnTo>
                    <a:pt x="84" y="50"/>
                  </a:lnTo>
                  <a:lnTo>
                    <a:pt x="96" y="54"/>
                  </a:lnTo>
                  <a:lnTo>
                    <a:pt x="108" y="64"/>
                  </a:lnTo>
                  <a:lnTo>
                    <a:pt x="122" y="78"/>
                  </a:lnTo>
                  <a:lnTo>
                    <a:pt x="134" y="84"/>
                  </a:lnTo>
                  <a:lnTo>
                    <a:pt x="134" y="96"/>
                  </a:lnTo>
                  <a:lnTo>
                    <a:pt x="136" y="102"/>
                  </a:lnTo>
                  <a:lnTo>
                    <a:pt x="144" y="104"/>
                  </a:lnTo>
                  <a:lnTo>
                    <a:pt x="152" y="116"/>
                  </a:lnTo>
                  <a:lnTo>
                    <a:pt x="152" y="124"/>
                  </a:lnTo>
                  <a:lnTo>
                    <a:pt x="150" y="130"/>
                  </a:lnTo>
                  <a:lnTo>
                    <a:pt x="160" y="124"/>
                  </a:lnTo>
                  <a:lnTo>
                    <a:pt x="172" y="130"/>
                  </a:lnTo>
                  <a:lnTo>
                    <a:pt x="172" y="156"/>
                  </a:lnTo>
                  <a:lnTo>
                    <a:pt x="170" y="176"/>
                  </a:lnTo>
                  <a:lnTo>
                    <a:pt x="160" y="174"/>
                  </a:lnTo>
                  <a:lnTo>
                    <a:pt x="152" y="176"/>
                  </a:lnTo>
                  <a:lnTo>
                    <a:pt x="142" y="174"/>
                  </a:lnTo>
                  <a:lnTo>
                    <a:pt x="96" y="128"/>
                  </a:lnTo>
                  <a:lnTo>
                    <a:pt x="90" y="120"/>
                  </a:lnTo>
                  <a:lnTo>
                    <a:pt x="86" y="106"/>
                  </a:lnTo>
                  <a:lnTo>
                    <a:pt x="64" y="80"/>
                  </a:lnTo>
                  <a:lnTo>
                    <a:pt x="60" y="70"/>
                  </a:lnTo>
                  <a:lnTo>
                    <a:pt x="60" y="62"/>
                  </a:lnTo>
                  <a:lnTo>
                    <a:pt x="46" y="50"/>
                  </a:lnTo>
                  <a:lnTo>
                    <a:pt x="38" y="50"/>
                  </a:lnTo>
                  <a:lnTo>
                    <a:pt x="38" y="42"/>
                  </a:lnTo>
                  <a:lnTo>
                    <a:pt x="20" y="22"/>
                  </a:lnTo>
                  <a:lnTo>
                    <a:pt x="4" y="10"/>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6" name="Freeform 335"/>
            <p:cNvSpPr>
              <a:spLocks noChangeAspect="1"/>
            </p:cNvSpPr>
            <p:nvPr/>
          </p:nvSpPr>
          <p:spPr bwMode="auto">
            <a:xfrm>
              <a:off x="4955" y="2007"/>
              <a:ext cx="9" cy="9"/>
            </a:xfrm>
            <a:custGeom>
              <a:avLst/>
              <a:gdLst>
                <a:gd name="T0" fmla="*/ 0 w 16"/>
                <a:gd name="T1" fmla="*/ 1 h 14"/>
                <a:gd name="T2" fmla="*/ 1 w 16"/>
                <a:gd name="T3" fmla="*/ 0 h 14"/>
                <a:gd name="T4" fmla="*/ 1 w 16"/>
                <a:gd name="T5" fmla="*/ 1 h 14"/>
                <a:gd name="T6" fmla="*/ 1 w 16"/>
                <a:gd name="T7" fmla="*/ 1 h 14"/>
                <a:gd name="T8" fmla="*/ 1 w 16"/>
                <a:gd name="T9" fmla="*/ 1 h 14"/>
                <a:gd name="T10" fmla="*/ 0 w 16"/>
                <a:gd name="T11" fmla="*/ 1 h 14"/>
                <a:gd name="T12" fmla="*/ 0 60000 65536"/>
                <a:gd name="T13" fmla="*/ 0 60000 65536"/>
                <a:gd name="T14" fmla="*/ 0 60000 65536"/>
                <a:gd name="T15" fmla="*/ 0 60000 65536"/>
                <a:gd name="T16" fmla="*/ 0 60000 65536"/>
                <a:gd name="T17" fmla="*/ 0 60000 65536"/>
                <a:gd name="T18" fmla="*/ 0 w 16"/>
                <a:gd name="T19" fmla="*/ 0 h 14"/>
                <a:gd name="T20" fmla="*/ 16 w 16"/>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6" h="14">
                  <a:moveTo>
                    <a:pt x="0" y="6"/>
                  </a:moveTo>
                  <a:lnTo>
                    <a:pt x="6" y="0"/>
                  </a:lnTo>
                  <a:lnTo>
                    <a:pt x="16" y="4"/>
                  </a:lnTo>
                  <a:lnTo>
                    <a:pt x="14" y="12"/>
                  </a:lnTo>
                  <a:lnTo>
                    <a:pt x="6" y="14"/>
                  </a:lnTo>
                  <a:lnTo>
                    <a:pt x="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7" name="Freeform 336"/>
            <p:cNvSpPr>
              <a:spLocks noChangeAspect="1"/>
            </p:cNvSpPr>
            <p:nvPr/>
          </p:nvSpPr>
          <p:spPr bwMode="auto">
            <a:xfrm>
              <a:off x="4933" y="1998"/>
              <a:ext cx="17" cy="17"/>
            </a:xfrm>
            <a:custGeom>
              <a:avLst/>
              <a:gdLst>
                <a:gd name="T0" fmla="*/ 0 w 26"/>
                <a:gd name="T1" fmla="*/ 0 h 28"/>
                <a:gd name="T2" fmla="*/ 1 w 26"/>
                <a:gd name="T3" fmla="*/ 0 h 28"/>
                <a:gd name="T4" fmla="*/ 1 w 26"/>
                <a:gd name="T5" fmla="*/ 1 h 28"/>
                <a:gd name="T6" fmla="*/ 1 w 26"/>
                <a:gd name="T7" fmla="*/ 1 h 28"/>
                <a:gd name="T8" fmla="*/ 1 w 26"/>
                <a:gd name="T9" fmla="*/ 1 h 28"/>
                <a:gd name="T10" fmla="*/ 1 w 26"/>
                <a:gd name="T11" fmla="*/ 1 h 28"/>
                <a:gd name="T12" fmla="*/ 1 w 26"/>
                <a:gd name="T13" fmla="*/ 1 h 28"/>
                <a:gd name="T14" fmla="*/ 1 w 26"/>
                <a:gd name="T15" fmla="*/ 1 h 28"/>
                <a:gd name="T16" fmla="*/ 1 w 26"/>
                <a:gd name="T17" fmla="*/ 1 h 28"/>
                <a:gd name="T18" fmla="*/ 1 w 26"/>
                <a:gd name="T19" fmla="*/ 1 h 28"/>
                <a:gd name="T20" fmla="*/ 0 w 26"/>
                <a:gd name="T21" fmla="*/ 1 h 28"/>
                <a:gd name="T22" fmla="*/ 0 w 26"/>
                <a:gd name="T23" fmla="*/ 0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28"/>
                <a:gd name="T38" fmla="*/ 26 w 26"/>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28">
                  <a:moveTo>
                    <a:pt x="0" y="0"/>
                  </a:moveTo>
                  <a:lnTo>
                    <a:pt x="12" y="0"/>
                  </a:lnTo>
                  <a:lnTo>
                    <a:pt x="14" y="10"/>
                  </a:lnTo>
                  <a:lnTo>
                    <a:pt x="18" y="16"/>
                  </a:lnTo>
                  <a:lnTo>
                    <a:pt x="24" y="18"/>
                  </a:lnTo>
                  <a:lnTo>
                    <a:pt x="26" y="26"/>
                  </a:lnTo>
                  <a:lnTo>
                    <a:pt x="20" y="28"/>
                  </a:lnTo>
                  <a:lnTo>
                    <a:pt x="14" y="24"/>
                  </a:lnTo>
                  <a:lnTo>
                    <a:pt x="12" y="16"/>
                  </a:lnTo>
                  <a:lnTo>
                    <a:pt x="6" y="10"/>
                  </a:lnTo>
                  <a:lnTo>
                    <a:pt x="0"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8" name="Freeform 337"/>
            <p:cNvSpPr>
              <a:spLocks noChangeAspect="1"/>
            </p:cNvSpPr>
            <p:nvPr/>
          </p:nvSpPr>
          <p:spPr bwMode="auto">
            <a:xfrm>
              <a:off x="4936" y="2042"/>
              <a:ext cx="98" cy="27"/>
            </a:xfrm>
            <a:custGeom>
              <a:avLst/>
              <a:gdLst>
                <a:gd name="T0" fmla="*/ 1 w 158"/>
                <a:gd name="T1" fmla="*/ 1 h 44"/>
                <a:gd name="T2" fmla="*/ 1 w 158"/>
                <a:gd name="T3" fmla="*/ 0 h 44"/>
                <a:gd name="T4" fmla="*/ 1 w 158"/>
                <a:gd name="T5" fmla="*/ 1 h 44"/>
                <a:gd name="T6" fmla="*/ 1 w 158"/>
                <a:gd name="T7" fmla="*/ 1 h 44"/>
                <a:gd name="T8" fmla="*/ 1 w 158"/>
                <a:gd name="T9" fmla="*/ 1 h 44"/>
                <a:gd name="T10" fmla="*/ 1 w 158"/>
                <a:gd name="T11" fmla="*/ 1 h 44"/>
                <a:gd name="T12" fmla="*/ 2 w 158"/>
                <a:gd name="T13" fmla="*/ 1 h 44"/>
                <a:gd name="T14" fmla="*/ 2 w 158"/>
                <a:gd name="T15" fmla="*/ 1 h 44"/>
                <a:gd name="T16" fmla="*/ 2 w 158"/>
                <a:gd name="T17" fmla="*/ 1 h 44"/>
                <a:gd name="T18" fmla="*/ 2 w 158"/>
                <a:gd name="T19" fmla="*/ 1 h 44"/>
                <a:gd name="T20" fmla="*/ 3 w 158"/>
                <a:gd name="T21" fmla="*/ 1 h 44"/>
                <a:gd name="T22" fmla="*/ 3 w 158"/>
                <a:gd name="T23" fmla="*/ 1 h 44"/>
                <a:gd name="T24" fmla="*/ 4 w 158"/>
                <a:gd name="T25" fmla="*/ 1 h 44"/>
                <a:gd name="T26" fmla="*/ 4 w 158"/>
                <a:gd name="T27" fmla="*/ 1 h 44"/>
                <a:gd name="T28" fmla="*/ 3 w 158"/>
                <a:gd name="T29" fmla="*/ 1 h 44"/>
                <a:gd name="T30" fmla="*/ 2 w 158"/>
                <a:gd name="T31" fmla="*/ 1 h 44"/>
                <a:gd name="T32" fmla="*/ 2 w 158"/>
                <a:gd name="T33" fmla="*/ 1 h 44"/>
                <a:gd name="T34" fmla="*/ 2 w 158"/>
                <a:gd name="T35" fmla="*/ 1 h 44"/>
                <a:gd name="T36" fmla="*/ 1 w 158"/>
                <a:gd name="T37" fmla="*/ 1 h 44"/>
                <a:gd name="T38" fmla="*/ 1 w 158"/>
                <a:gd name="T39" fmla="*/ 1 h 44"/>
                <a:gd name="T40" fmla="*/ 1 w 158"/>
                <a:gd name="T41" fmla="*/ 1 h 44"/>
                <a:gd name="T42" fmla="*/ 1 w 158"/>
                <a:gd name="T43" fmla="*/ 1 h 44"/>
                <a:gd name="T44" fmla="*/ 1 w 158"/>
                <a:gd name="T45" fmla="*/ 1 h 44"/>
                <a:gd name="T46" fmla="*/ 1 w 158"/>
                <a:gd name="T47" fmla="*/ 1 h 44"/>
                <a:gd name="T48" fmla="*/ 0 w 158"/>
                <a:gd name="T49" fmla="*/ 1 h 44"/>
                <a:gd name="T50" fmla="*/ 1 w 158"/>
                <a:gd name="T51" fmla="*/ 1 h 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8"/>
                <a:gd name="T79" fmla="*/ 0 h 44"/>
                <a:gd name="T80" fmla="*/ 158 w 158"/>
                <a:gd name="T81" fmla="*/ 44 h 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8" h="44">
                  <a:moveTo>
                    <a:pt x="8" y="2"/>
                  </a:moveTo>
                  <a:lnTo>
                    <a:pt x="28" y="0"/>
                  </a:lnTo>
                  <a:lnTo>
                    <a:pt x="46" y="10"/>
                  </a:lnTo>
                  <a:lnTo>
                    <a:pt x="56" y="14"/>
                  </a:lnTo>
                  <a:lnTo>
                    <a:pt x="74" y="14"/>
                  </a:lnTo>
                  <a:lnTo>
                    <a:pt x="84" y="10"/>
                  </a:lnTo>
                  <a:lnTo>
                    <a:pt x="100" y="10"/>
                  </a:lnTo>
                  <a:lnTo>
                    <a:pt x="112" y="18"/>
                  </a:lnTo>
                  <a:lnTo>
                    <a:pt x="114" y="24"/>
                  </a:lnTo>
                  <a:lnTo>
                    <a:pt x="134" y="26"/>
                  </a:lnTo>
                  <a:lnTo>
                    <a:pt x="142" y="26"/>
                  </a:lnTo>
                  <a:lnTo>
                    <a:pt x="144" y="32"/>
                  </a:lnTo>
                  <a:lnTo>
                    <a:pt x="154" y="36"/>
                  </a:lnTo>
                  <a:lnTo>
                    <a:pt x="158" y="42"/>
                  </a:lnTo>
                  <a:lnTo>
                    <a:pt x="144" y="44"/>
                  </a:lnTo>
                  <a:lnTo>
                    <a:pt x="126" y="40"/>
                  </a:lnTo>
                  <a:lnTo>
                    <a:pt x="116" y="38"/>
                  </a:lnTo>
                  <a:lnTo>
                    <a:pt x="108" y="38"/>
                  </a:lnTo>
                  <a:lnTo>
                    <a:pt x="78" y="36"/>
                  </a:lnTo>
                  <a:lnTo>
                    <a:pt x="68" y="28"/>
                  </a:lnTo>
                  <a:lnTo>
                    <a:pt x="36" y="28"/>
                  </a:lnTo>
                  <a:lnTo>
                    <a:pt x="26" y="24"/>
                  </a:lnTo>
                  <a:lnTo>
                    <a:pt x="14" y="20"/>
                  </a:lnTo>
                  <a:lnTo>
                    <a:pt x="10" y="16"/>
                  </a:lnTo>
                  <a:lnTo>
                    <a:pt x="0" y="10"/>
                  </a:lnTo>
                  <a:lnTo>
                    <a:pt x="8"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49" name="Freeform 338"/>
            <p:cNvSpPr>
              <a:spLocks noChangeAspect="1"/>
            </p:cNvSpPr>
            <p:nvPr/>
          </p:nvSpPr>
          <p:spPr bwMode="auto">
            <a:xfrm>
              <a:off x="5113" y="2062"/>
              <a:ext cx="35" cy="23"/>
            </a:xfrm>
            <a:custGeom>
              <a:avLst/>
              <a:gdLst>
                <a:gd name="T0" fmla="*/ 0 w 56"/>
                <a:gd name="T1" fmla="*/ 1 h 36"/>
                <a:gd name="T2" fmla="*/ 1 w 56"/>
                <a:gd name="T3" fmla="*/ 1 h 36"/>
                <a:gd name="T4" fmla="*/ 1 w 56"/>
                <a:gd name="T5" fmla="*/ 1 h 36"/>
                <a:gd name="T6" fmla="*/ 1 w 56"/>
                <a:gd name="T7" fmla="*/ 1 h 36"/>
                <a:gd name="T8" fmla="*/ 2 w 56"/>
                <a:gd name="T9" fmla="*/ 1 h 36"/>
                <a:gd name="T10" fmla="*/ 1 w 56"/>
                <a:gd name="T11" fmla="*/ 0 h 36"/>
                <a:gd name="T12" fmla="*/ 1 w 56"/>
                <a:gd name="T13" fmla="*/ 1 h 36"/>
                <a:gd name="T14" fmla="*/ 1 w 56"/>
                <a:gd name="T15" fmla="*/ 1 h 36"/>
                <a:gd name="T16" fmla="*/ 1 w 56"/>
                <a:gd name="T17" fmla="*/ 1 h 36"/>
                <a:gd name="T18" fmla="*/ 1 w 56"/>
                <a:gd name="T19" fmla="*/ 1 h 36"/>
                <a:gd name="T20" fmla="*/ 0 w 56"/>
                <a:gd name="T21" fmla="*/ 1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6"/>
                <a:gd name="T34" fmla="*/ 0 h 36"/>
                <a:gd name="T35" fmla="*/ 56 w 56"/>
                <a:gd name="T36" fmla="*/ 36 h 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6" h="36">
                  <a:moveTo>
                    <a:pt x="0" y="36"/>
                  </a:moveTo>
                  <a:lnTo>
                    <a:pt x="18" y="28"/>
                  </a:lnTo>
                  <a:lnTo>
                    <a:pt x="30" y="18"/>
                  </a:lnTo>
                  <a:lnTo>
                    <a:pt x="54" y="8"/>
                  </a:lnTo>
                  <a:lnTo>
                    <a:pt x="56" y="2"/>
                  </a:lnTo>
                  <a:lnTo>
                    <a:pt x="38" y="0"/>
                  </a:lnTo>
                  <a:lnTo>
                    <a:pt x="24" y="8"/>
                  </a:lnTo>
                  <a:lnTo>
                    <a:pt x="14" y="16"/>
                  </a:lnTo>
                  <a:lnTo>
                    <a:pt x="8" y="18"/>
                  </a:lnTo>
                  <a:lnTo>
                    <a:pt x="2" y="22"/>
                  </a:lnTo>
                  <a:lnTo>
                    <a:pt x="0" y="3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0" name="Freeform 339"/>
            <p:cNvSpPr>
              <a:spLocks noChangeAspect="1"/>
            </p:cNvSpPr>
            <p:nvPr/>
          </p:nvSpPr>
          <p:spPr bwMode="auto">
            <a:xfrm>
              <a:off x="5068" y="2074"/>
              <a:ext cx="18" cy="10"/>
            </a:xfrm>
            <a:custGeom>
              <a:avLst/>
              <a:gdLst>
                <a:gd name="T0" fmla="*/ 1 w 30"/>
                <a:gd name="T1" fmla="*/ 0 h 16"/>
                <a:gd name="T2" fmla="*/ 1 w 30"/>
                <a:gd name="T3" fmla="*/ 0 h 16"/>
                <a:gd name="T4" fmla="*/ 1 w 30"/>
                <a:gd name="T5" fmla="*/ 1 h 16"/>
                <a:gd name="T6" fmla="*/ 1 w 30"/>
                <a:gd name="T7" fmla="*/ 1 h 16"/>
                <a:gd name="T8" fmla="*/ 1 w 30"/>
                <a:gd name="T9" fmla="*/ 1 h 16"/>
                <a:gd name="T10" fmla="*/ 1 w 30"/>
                <a:gd name="T11" fmla="*/ 1 h 16"/>
                <a:gd name="T12" fmla="*/ 1 w 30"/>
                <a:gd name="T13" fmla="*/ 1 h 16"/>
                <a:gd name="T14" fmla="*/ 0 w 30"/>
                <a:gd name="T15" fmla="*/ 1 h 16"/>
                <a:gd name="T16" fmla="*/ 1 w 30"/>
                <a:gd name="T17" fmla="*/ 0 h 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16"/>
                <a:gd name="T29" fmla="*/ 30 w 30"/>
                <a:gd name="T30" fmla="*/ 16 h 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16">
                  <a:moveTo>
                    <a:pt x="2" y="0"/>
                  </a:moveTo>
                  <a:lnTo>
                    <a:pt x="14" y="0"/>
                  </a:lnTo>
                  <a:lnTo>
                    <a:pt x="24" y="6"/>
                  </a:lnTo>
                  <a:lnTo>
                    <a:pt x="30" y="12"/>
                  </a:lnTo>
                  <a:lnTo>
                    <a:pt x="26" y="16"/>
                  </a:lnTo>
                  <a:lnTo>
                    <a:pt x="14" y="14"/>
                  </a:lnTo>
                  <a:lnTo>
                    <a:pt x="4" y="8"/>
                  </a:lnTo>
                  <a:lnTo>
                    <a:pt x="0" y="4"/>
                  </a:lnTo>
                  <a:lnTo>
                    <a:pt x="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1" name="Freeform 340"/>
            <p:cNvSpPr>
              <a:spLocks noChangeAspect="1"/>
            </p:cNvSpPr>
            <p:nvPr/>
          </p:nvSpPr>
          <p:spPr bwMode="auto">
            <a:xfrm>
              <a:off x="5076" y="2062"/>
              <a:ext cx="23" cy="7"/>
            </a:xfrm>
            <a:custGeom>
              <a:avLst/>
              <a:gdLst>
                <a:gd name="T0" fmla="*/ 0 w 38"/>
                <a:gd name="T1" fmla="*/ 1 h 10"/>
                <a:gd name="T2" fmla="*/ 1 w 38"/>
                <a:gd name="T3" fmla="*/ 1 h 10"/>
                <a:gd name="T4" fmla="*/ 1 w 38"/>
                <a:gd name="T5" fmla="*/ 1 h 10"/>
                <a:gd name="T6" fmla="*/ 1 w 38"/>
                <a:gd name="T7" fmla="*/ 1 h 10"/>
                <a:gd name="T8" fmla="*/ 1 w 38"/>
                <a:gd name="T9" fmla="*/ 1 h 10"/>
                <a:gd name="T10" fmla="*/ 1 w 38"/>
                <a:gd name="T11" fmla="*/ 1 h 10"/>
                <a:gd name="T12" fmla="*/ 1 w 38"/>
                <a:gd name="T13" fmla="*/ 0 h 10"/>
                <a:gd name="T14" fmla="*/ 1 w 38"/>
                <a:gd name="T15" fmla="*/ 1 h 10"/>
                <a:gd name="T16" fmla="*/ 0 w 38"/>
                <a:gd name="T17" fmla="*/ 1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8"/>
                <a:gd name="T28" fmla="*/ 0 h 10"/>
                <a:gd name="T29" fmla="*/ 38 w 3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8" h="10">
                  <a:moveTo>
                    <a:pt x="0" y="10"/>
                  </a:moveTo>
                  <a:lnTo>
                    <a:pt x="18" y="10"/>
                  </a:lnTo>
                  <a:lnTo>
                    <a:pt x="38" y="10"/>
                  </a:lnTo>
                  <a:lnTo>
                    <a:pt x="38" y="4"/>
                  </a:lnTo>
                  <a:lnTo>
                    <a:pt x="24" y="4"/>
                  </a:lnTo>
                  <a:lnTo>
                    <a:pt x="18" y="2"/>
                  </a:lnTo>
                  <a:lnTo>
                    <a:pt x="8" y="0"/>
                  </a:lnTo>
                  <a:lnTo>
                    <a:pt x="4" y="2"/>
                  </a:lnTo>
                  <a:lnTo>
                    <a:pt x="0" y="1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2" name="Freeform 341"/>
            <p:cNvSpPr>
              <a:spLocks noChangeAspect="1"/>
            </p:cNvSpPr>
            <p:nvPr/>
          </p:nvSpPr>
          <p:spPr bwMode="auto">
            <a:xfrm>
              <a:off x="5058" y="2062"/>
              <a:ext cx="13" cy="7"/>
            </a:xfrm>
            <a:custGeom>
              <a:avLst/>
              <a:gdLst>
                <a:gd name="T0" fmla="*/ 0 w 20"/>
                <a:gd name="T1" fmla="*/ 1 h 10"/>
                <a:gd name="T2" fmla="*/ 0 w 20"/>
                <a:gd name="T3" fmla="*/ 1 h 10"/>
                <a:gd name="T4" fmla="*/ 1 w 20"/>
                <a:gd name="T5" fmla="*/ 1 h 10"/>
                <a:gd name="T6" fmla="*/ 1 w 20"/>
                <a:gd name="T7" fmla="*/ 1 h 10"/>
                <a:gd name="T8" fmla="*/ 1 w 20"/>
                <a:gd name="T9" fmla="*/ 0 h 10"/>
                <a:gd name="T10" fmla="*/ 0 w 20"/>
                <a:gd name="T11" fmla="*/ 1 h 10"/>
                <a:gd name="T12" fmla="*/ 0 60000 65536"/>
                <a:gd name="T13" fmla="*/ 0 60000 65536"/>
                <a:gd name="T14" fmla="*/ 0 60000 65536"/>
                <a:gd name="T15" fmla="*/ 0 60000 65536"/>
                <a:gd name="T16" fmla="*/ 0 60000 65536"/>
                <a:gd name="T17" fmla="*/ 0 60000 65536"/>
                <a:gd name="T18" fmla="*/ 0 w 20"/>
                <a:gd name="T19" fmla="*/ 0 h 10"/>
                <a:gd name="T20" fmla="*/ 20 w 20"/>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0" h="10">
                  <a:moveTo>
                    <a:pt x="0" y="2"/>
                  </a:moveTo>
                  <a:lnTo>
                    <a:pt x="0" y="10"/>
                  </a:lnTo>
                  <a:lnTo>
                    <a:pt x="20" y="10"/>
                  </a:lnTo>
                  <a:lnTo>
                    <a:pt x="18" y="2"/>
                  </a:lnTo>
                  <a:lnTo>
                    <a:pt x="8" y="0"/>
                  </a:lnTo>
                  <a:lnTo>
                    <a:pt x="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3" name="Freeform 342"/>
            <p:cNvSpPr>
              <a:spLocks noChangeAspect="1"/>
            </p:cNvSpPr>
            <p:nvPr/>
          </p:nvSpPr>
          <p:spPr bwMode="auto">
            <a:xfrm>
              <a:off x="5038" y="2062"/>
              <a:ext cx="16" cy="12"/>
            </a:xfrm>
            <a:custGeom>
              <a:avLst/>
              <a:gdLst>
                <a:gd name="T0" fmla="*/ 1 w 26"/>
                <a:gd name="T1" fmla="*/ 0 h 18"/>
                <a:gd name="T2" fmla="*/ 1 w 26"/>
                <a:gd name="T3" fmla="*/ 1 h 18"/>
                <a:gd name="T4" fmla="*/ 1 w 26"/>
                <a:gd name="T5" fmla="*/ 1 h 18"/>
                <a:gd name="T6" fmla="*/ 1 w 26"/>
                <a:gd name="T7" fmla="*/ 1 h 18"/>
                <a:gd name="T8" fmla="*/ 1 w 26"/>
                <a:gd name="T9" fmla="*/ 1 h 18"/>
                <a:gd name="T10" fmla="*/ 1 w 26"/>
                <a:gd name="T11" fmla="*/ 1 h 18"/>
                <a:gd name="T12" fmla="*/ 0 w 26"/>
                <a:gd name="T13" fmla="*/ 1 h 18"/>
                <a:gd name="T14" fmla="*/ 1 w 26"/>
                <a:gd name="T15" fmla="*/ 0 h 18"/>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8"/>
                <a:gd name="T26" fmla="*/ 26 w 26"/>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8">
                  <a:moveTo>
                    <a:pt x="2" y="0"/>
                  </a:moveTo>
                  <a:lnTo>
                    <a:pt x="14" y="2"/>
                  </a:lnTo>
                  <a:lnTo>
                    <a:pt x="26" y="4"/>
                  </a:lnTo>
                  <a:lnTo>
                    <a:pt x="26" y="10"/>
                  </a:lnTo>
                  <a:lnTo>
                    <a:pt x="24" y="18"/>
                  </a:lnTo>
                  <a:lnTo>
                    <a:pt x="12" y="14"/>
                  </a:lnTo>
                  <a:lnTo>
                    <a:pt x="0" y="10"/>
                  </a:lnTo>
                  <a:lnTo>
                    <a:pt x="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4" name="Freeform 343"/>
            <p:cNvSpPr>
              <a:spLocks noChangeAspect="1"/>
            </p:cNvSpPr>
            <p:nvPr/>
          </p:nvSpPr>
          <p:spPr bwMode="auto">
            <a:xfrm>
              <a:off x="5067" y="1966"/>
              <a:ext cx="60" cy="72"/>
            </a:xfrm>
            <a:custGeom>
              <a:avLst/>
              <a:gdLst>
                <a:gd name="T0" fmla="*/ 1 w 98"/>
                <a:gd name="T1" fmla="*/ 1 h 118"/>
                <a:gd name="T2" fmla="*/ 1 w 98"/>
                <a:gd name="T3" fmla="*/ 1 h 118"/>
                <a:gd name="T4" fmla="*/ 1 w 98"/>
                <a:gd name="T5" fmla="*/ 1 h 118"/>
                <a:gd name="T6" fmla="*/ 1 w 98"/>
                <a:gd name="T7" fmla="*/ 1 h 118"/>
                <a:gd name="T8" fmla="*/ 1 w 98"/>
                <a:gd name="T9" fmla="*/ 1 h 118"/>
                <a:gd name="T10" fmla="*/ 1 w 98"/>
                <a:gd name="T11" fmla="*/ 1 h 118"/>
                <a:gd name="T12" fmla="*/ 1 w 98"/>
                <a:gd name="T13" fmla="*/ 1 h 118"/>
                <a:gd name="T14" fmla="*/ 1 w 98"/>
                <a:gd name="T15" fmla="*/ 1 h 118"/>
                <a:gd name="T16" fmla="*/ 2 w 98"/>
                <a:gd name="T17" fmla="*/ 1 h 118"/>
                <a:gd name="T18" fmla="*/ 2 w 98"/>
                <a:gd name="T19" fmla="*/ 0 h 118"/>
                <a:gd name="T20" fmla="*/ 2 w 98"/>
                <a:gd name="T21" fmla="*/ 1 h 118"/>
                <a:gd name="T22" fmla="*/ 1 w 98"/>
                <a:gd name="T23" fmla="*/ 1 h 118"/>
                <a:gd name="T24" fmla="*/ 1 w 98"/>
                <a:gd name="T25" fmla="*/ 1 h 118"/>
                <a:gd name="T26" fmla="*/ 1 w 98"/>
                <a:gd name="T27" fmla="*/ 1 h 118"/>
                <a:gd name="T28" fmla="*/ 1 w 98"/>
                <a:gd name="T29" fmla="*/ 1 h 118"/>
                <a:gd name="T30" fmla="*/ 1 w 98"/>
                <a:gd name="T31" fmla="*/ 1 h 118"/>
                <a:gd name="T32" fmla="*/ 1 w 98"/>
                <a:gd name="T33" fmla="*/ 1 h 118"/>
                <a:gd name="T34" fmla="*/ 1 w 98"/>
                <a:gd name="T35" fmla="*/ 1 h 118"/>
                <a:gd name="T36" fmla="*/ 1 w 98"/>
                <a:gd name="T37" fmla="*/ 1 h 118"/>
                <a:gd name="T38" fmla="*/ 1 w 98"/>
                <a:gd name="T39" fmla="*/ 1 h 118"/>
                <a:gd name="T40" fmla="*/ 1 w 98"/>
                <a:gd name="T41" fmla="*/ 1 h 118"/>
                <a:gd name="T42" fmla="*/ 1 w 98"/>
                <a:gd name="T43" fmla="*/ 1 h 118"/>
                <a:gd name="T44" fmla="*/ 1 w 98"/>
                <a:gd name="T45" fmla="*/ 1 h 118"/>
                <a:gd name="T46" fmla="*/ 1 w 98"/>
                <a:gd name="T47" fmla="*/ 1 h 118"/>
                <a:gd name="T48" fmla="*/ 1 w 98"/>
                <a:gd name="T49" fmla="*/ 1 h 118"/>
                <a:gd name="T50" fmla="*/ 1 w 98"/>
                <a:gd name="T51" fmla="*/ 1 h 118"/>
                <a:gd name="T52" fmla="*/ 1 w 98"/>
                <a:gd name="T53" fmla="*/ 1 h 118"/>
                <a:gd name="T54" fmla="*/ 1 w 98"/>
                <a:gd name="T55" fmla="*/ 1 h 118"/>
                <a:gd name="T56" fmla="*/ 1 w 98"/>
                <a:gd name="T57" fmla="*/ 1 h 118"/>
                <a:gd name="T58" fmla="*/ 1 w 98"/>
                <a:gd name="T59" fmla="*/ 1 h 118"/>
                <a:gd name="T60" fmla="*/ 1 w 98"/>
                <a:gd name="T61" fmla="*/ 1 h 118"/>
                <a:gd name="T62" fmla="*/ 1 w 98"/>
                <a:gd name="T63" fmla="*/ 1 h 118"/>
                <a:gd name="T64" fmla="*/ 1 w 98"/>
                <a:gd name="T65" fmla="*/ 1 h 118"/>
                <a:gd name="T66" fmla="*/ 1 w 98"/>
                <a:gd name="T67" fmla="*/ 1 h 118"/>
                <a:gd name="T68" fmla="*/ 1 w 98"/>
                <a:gd name="T69" fmla="*/ 1 h 118"/>
                <a:gd name="T70" fmla="*/ 1 w 98"/>
                <a:gd name="T71" fmla="*/ 1 h 118"/>
                <a:gd name="T72" fmla="*/ 1 w 98"/>
                <a:gd name="T73" fmla="*/ 2 h 118"/>
                <a:gd name="T74" fmla="*/ 1 w 98"/>
                <a:gd name="T75" fmla="*/ 2 h 118"/>
                <a:gd name="T76" fmla="*/ 1 w 98"/>
                <a:gd name="T77" fmla="*/ 2 h 118"/>
                <a:gd name="T78" fmla="*/ 1 w 98"/>
                <a:gd name="T79" fmla="*/ 2 h 118"/>
                <a:gd name="T80" fmla="*/ 1 w 98"/>
                <a:gd name="T81" fmla="*/ 2 h 118"/>
                <a:gd name="T82" fmla="*/ 1 w 98"/>
                <a:gd name="T83" fmla="*/ 2 h 118"/>
                <a:gd name="T84" fmla="*/ 1 w 98"/>
                <a:gd name="T85" fmla="*/ 1 h 118"/>
                <a:gd name="T86" fmla="*/ 1 w 98"/>
                <a:gd name="T87" fmla="*/ 1 h 118"/>
                <a:gd name="T88" fmla="*/ 1 w 98"/>
                <a:gd name="T89" fmla="*/ 1 h 118"/>
                <a:gd name="T90" fmla="*/ 1 w 98"/>
                <a:gd name="T91" fmla="*/ 1 h 118"/>
                <a:gd name="T92" fmla="*/ 1 w 98"/>
                <a:gd name="T93" fmla="*/ 2 h 118"/>
                <a:gd name="T94" fmla="*/ 1 w 98"/>
                <a:gd name="T95" fmla="*/ 2 h 118"/>
                <a:gd name="T96" fmla="*/ 1 w 98"/>
                <a:gd name="T97" fmla="*/ 2 h 118"/>
                <a:gd name="T98" fmla="*/ 1 w 98"/>
                <a:gd name="T99" fmla="*/ 2 h 118"/>
                <a:gd name="T100" fmla="*/ 1 w 98"/>
                <a:gd name="T101" fmla="*/ 2 h 118"/>
                <a:gd name="T102" fmla="*/ 1 w 98"/>
                <a:gd name="T103" fmla="*/ 2 h 118"/>
                <a:gd name="T104" fmla="*/ 1 w 98"/>
                <a:gd name="T105" fmla="*/ 2 h 118"/>
                <a:gd name="T106" fmla="*/ 1 w 98"/>
                <a:gd name="T107" fmla="*/ 1 h 118"/>
                <a:gd name="T108" fmla="*/ 0 w 98"/>
                <a:gd name="T109" fmla="*/ 1 h 118"/>
                <a:gd name="T110" fmla="*/ 0 w 98"/>
                <a:gd name="T111" fmla="*/ 1 h 118"/>
                <a:gd name="T112" fmla="*/ 1 w 98"/>
                <a:gd name="T113" fmla="*/ 1 h 118"/>
                <a:gd name="T114" fmla="*/ 1 w 98"/>
                <a:gd name="T115" fmla="*/ 1 h 118"/>
                <a:gd name="T116" fmla="*/ 1 w 98"/>
                <a:gd name="T117" fmla="*/ 1 h 1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8"/>
                <a:gd name="T178" fmla="*/ 0 h 118"/>
                <a:gd name="T179" fmla="*/ 98 w 98"/>
                <a:gd name="T180" fmla="*/ 118 h 11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8" h="118">
                  <a:moveTo>
                    <a:pt x="12" y="36"/>
                  </a:moveTo>
                  <a:lnTo>
                    <a:pt x="12" y="26"/>
                  </a:lnTo>
                  <a:lnTo>
                    <a:pt x="20" y="14"/>
                  </a:lnTo>
                  <a:lnTo>
                    <a:pt x="32" y="8"/>
                  </a:lnTo>
                  <a:lnTo>
                    <a:pt x="48" y="10"/>
                  </a:lnTo>
                  <a:lnTo>
                    <a:pt x="58" y="14"/>
                  </a:lnTo>
                  <a:lnTo>
                    <a:pt x="74" y="14"/>
                  </a:lnTo>
                  <a:lnTo>
                    <a:pt x="84" y="12"/>
                  </a:lnTo>
                  <a:lnTo>
                    <a:pt x="90" y="8"/>
                  </a:lnTo>
                  <a:lnTo>
                    <a:pt x="98" y="0"/>
                  </a:lnTo>
                  <a:lnTo>
                    <a:pt x="98" y="8"/>
                  </a:lnTo>
                  <a:lnTo>
                    <a:pt x="88" y="20"/>
                  </a:lnTo>
                  <a:lnTo>
                    <a:pt x="80" y="26"/>
                  </a:lnTo>
                  <a:lnTo>
                    <a:pt x="56" y="22"/>
                  </a:lnTo>
                  <a:lnTo>
                    <a:pt x="42" y="20"/>
                  </a:lnTo>
                  <a:lnTo>
                    <a:pt x="30" y="20"/>
                  </a:lnTo>
                  <a:lnTo>
                    <a:pt x="24" y="20"/>
                  </a:lnTo>
                  <a:lnTo>
                    <a:pt x="18" y="26"/>
                  </a:lnTo>
                  <a:lnTo>
                    <a:pt x="18" y="36"/>
                  </a:lnTo>
                  <a:lnTo>
                    <a:pt x="22" y="42"/>
                  </a:lnTo>
                  <a:lnTo>
                    <a:pt x="26" y="46"/>
                  </a:lnTo>
                  <a:lnTo>
                    <a:pt x="28" y="50"/>
                  </a:lnTo>
                  <a:lnTo>
                    <a:pt x="32" y="52"/>
                  </a:lnTo>
                  <a:lnTo>
                    <a:pt x="38" y="44"/>
                  </a:lnTo>
                  <a:lnTo>
                    <a:pt x="42" y="42"/>
                  </a:lnTo>
                  <a:lnTo>
                    <a:pt x="52" y="44"/>
                  </a:lnTo>
                  <a:lnTo>
                    <a:pt x="60" y="40"/>
                  </a:lnTo>
                  <a:lnTo>
                    <a:pt x="70" y="40"/>
                  </a:lnTo>
                  <a:lnTo>
                    <a:pt x="68" y="46"/>
                  </a:lnTo>
                  <a:lnTo>
                    <a:pt x="56" y="48"/>
                  </a:lnTo>
                  <a:lnTo>
                    <a:pt x="50" y="54"/>
                  </a:lnTo>
                  <a:lnTo>
                    <a:pt x="44" y="60"/>
                  </a:lnTo>
                  <a:lnTo>
                    <a:pt x="44" y="62"/>
                  </a:lnTo>
                  <a:lnTo>
                    <a:pt x="48" y="68"/>
                  </a:lnTo>
                  <a:lnTo>
                    <a:pt x="54" y="80"/>
                  </a:lnTo>
                  <a:lnTo>
                    <a:pt x="54" y="84"/>
                  </a:lnTo>
                  <a:lnTo>
                    <a:pt x="56" y="92"/>
                  </a:lnTo>
                  <a:lnTo>
                    <a:pt x="62" y="96"/>
                  </a:lnTo>
                  <a:lnTo>
                    <a:pt x="54" y="100"/>
                  </a:lnTo>
                  <a:lnTo>
                    <a:pt x="46" y="98"/>
                  </a:lnTo>
                  <a:lnTo>
                    <a:pt x="44" y="104"/>
                  </a:lnTo>
                  <a:lnTo>
                    <a:pt x="38" y="94"/>
                  </a:lnTo>
                  <a:lnTo>
                    <a:pt x="34" y="84"/>
                  </a:lnTo>
                  <a:lnTo>
                    <a:pt x="32" y="70"/>
                  </a:lnTo>
                  <a:lnTo>
                    <a:pt x="24" y="70"/>
                  </a:lnTo>
                  <a:lnTo>
                    <a:pt x="22" y="76"/>
                  </a:lnTo>
                  <a:lnTo>
                    <a:pt x="24" y="92"/>
                  </a:lnTo>
                  <a:lnTo>
                    <a:pt x="24" y="98"/>
                  </a:lnTo>
                  <a:lnTo>
                    <a:pt x="24" y="112"/>
                  </a:lnTo>
                  <a:lnTo>
                    <a:pt x="22" y="118"/>
                  </a:lnTo>
                  <a:lnTo>
                    <a:pt x="10" y="116"/>
                  </a:lnTo>
                  <a:lnTo>
                    <a:pt x="10" y="102"/>
                  </a:lnTo>
                  <a:lnTo>
                    <a:pt x="12" y="90"/>
                  </a:lnTo>
                  <a:lnTo>
                    <a:pt x="10" y="84"/>
                  </a:lnTo>
                  <a:lnTo>
                    <a:pt x="0" y="80"/>
                  </a:lnTo>
                  <a:lnTo>
                    <a:pt x="0" y="68"/>
                  </a:lnTo>
                  <a:lnTo>
                    <a:pt x="4" y="58"/>
                  </a:lnTo>
                  <a:lnTo>
                    <a:pt x="8" y="42"/>
                  </a:lnTo>
                  <a:lnTo>
                    <a:pt x="12" y="3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5" name="Freeform 344"/>
            <p:cNvSpPr>
              <a:spLocks noChangeAspect="1"/>
            </p:cNvSpPr>
            <p:nvPr/>
          </p:nvSpPr>
          <p:spPr bwMode="auto">
            <a:xfrm>
              <a:off x="5182" y="1988"/>
              <a:ext cx="99" cy="83"/>
            </a:xfrm>
            <a:custGeom>
              <a:avLst/>
              <a:gdLst>
                <a:gd name="T0" fmla="*/ 1 w 162"/>
                <a:gd name="T1" fmla="*/ 1 h 136"/>
                <a:gd name="T2" fmla="*/ 1 w 162"/>
                <a:gd name="T3" fmla="*/ 1 h 136"/>
                <a:gd name="T4" fmla="*/ 1 w 162"/>
                <a:gd name="T5" fmla="*/ 0 h 136"/>
                <a:gd name="T6" fmla="*/ 1 w 162"/>
                <a:gd name="T7" fmla="*/ 1 h 136"/>
                <a:gd name="T8" fmla="*/ 1 w 162"/>
                <a:gd name="T9" fmla="*/ 1 h 136"/>
                <a:gd name="T10" fmla="*/ 1 w 162"/>
                <a:gd name="T11" fmla="*/ 1 h 136"/>
                <a:gd name="T12" fmla="*/ 1 w 162"/>
                <a:gd name="T13" fmla="*/ 1 h 136"/>
                <a:gd name="T14" fmla="*/ 1 w 162"/>
                <a:gd name="T15" fmla="*/ 1 h 136"/>
                <a:gd name="T16" fmla="*/ 1 w 162"/>
                <a:gd name="T17" fmla="*/ 1 h 136"/>
                <a:gd name="T18" fmla="*/ 1 w 162"/>
                <a:gd name="T19" fmla="*/ 1 h 136"/>
                <a:gd name="T20" fmla="*/ 1 w 162"/>
                <a:gd name="T21" fmla="*/ 1 h 136"/>
                <a:gd name="T22" fmla="*/ 1 w 162"/>
                <a:gd name="T23" fmla="*/ 1 h 136"/>
                <a:gd name="T24" fmla="*/ 2 w 162"/>
                <a:gd name="T25" fmla="*/ 1 h 136"/>
                <a:gd name="T26" fmla="*/ 2 w 162"/>
                <a:gd name="T27" fmla="*/ 1 h 136"/>
                <a:gd name="T28" fmla="*/ 2 w 162"/>
                <a:gd name="T29" fmla="*/ 1 h 136"/>
                <a:gd name="T30" fmla="*/ 2 w 162"/>
                <a:gd name="T31" fmla="*/ 1 h 136"/>
                <a:gd name="T32" fmla="*/ 2 w 162"/>
                <a:gd name="T33" fmla="*/ 1 h 136"/>
                <a:gd name="T34" fmla="*/ 3 w 162"/>
                <a:gd name="T35" fmla="*/ 1 h 136"/>
                <a:gd name="T36" fmla="*/ 4 w 162"/>
                <a:gd name="T37" fmla="*/ 1 h 136"/>
                <a:gd name="T38" fmla="*/ 4 w 162"/>
                <a:gd name="T39" fmla="*/ 2 h 136"/>
                <a:gd name="T40" fmla="*/ 3 w 162"/>
                <a:gd name="T41" fmla="*/ 2 h 136"/>
                <a:gd name="T42" fmla="*/ 2 w 162"/>
                <a:gd name="T43" fmla="*/ 2 h 136"/>
                <a:gd name="T44" fmla="*/ 2 w 162"/>
                <a:gd name="T45" fmla="*/ 2 h 136"/>
                <a:gd name="T46" fmla="*/ 2 w 162"/>
                <a:gd name="T47" fmla="*/ 2 h 136"/>
                <a:gd name="T48" fmla="*/ 2 w 162"/>
                <a:gd name="T49" fmla="*/ 2 h 136"/>
                <a:gd name="T50" fmla="*/ 2 w 162"/>
                <a:gd name="T51" fmla="*/ 2 h 136"/>
                <a:gd name="T52" fmla="*/ 2 w 162"/>
                <a:gd name="T53" fmla="*/ 2 h 136"/>
                <a:gd name="T54" fmla="*/ 2 w 162"/>
                <a:gd name="T55" fmla="*/ 2 h 136"/>
                <a:gd name="T56" fmla="*/ 2 w 162"/>
                <a:gd name="T57" fmla="*/ 2 h 136"/>
                <a:gd name="T58" fmla="*/ 2 w 162"/>
                <a:gd name="T59" fmla="*/ 2 h 136"/>
                <a:gd name="T60" fmla="*/ 2 w 162"/>
                <a:gd name="T61" fmla="*/ 2 h 136"/>
                <a:gd name="T62" fmla="*/ 2 w 162"/>
                <a:gd name="T63" fmla="*/ 1 h 136"/>
                <a:gd name="T64" fmla="*/ 2 w 162"/>
                <a:gd name="T65" fmla="*/ 1 h 136"/>
                <a:gd name="T66" fmla="*/ 1 w 162"/>
                <a:gd name="T67" fmla="*/ 1 h 136"/>
                <a:gd name="T68" fmla="*/ 1 w 162"/>
                <a:gd name="T69" fmla="*/ 1 h 136"/>
                <a:gd name="T70" fmla="*/ 1 w 162"/>
                <a:gd name="T71" fmla="*/ 1 h 136"/>
                <a:gd name="T72" fmla="*/ 1 w 162"/>
                <a:gd name="T73" fmla="*/ 1 h 136"/>
                <a:gd name="T74" fmla="*/ 1 w 162"/>
                <a:gd name="T75" fmla="*/ 1 h 136"/>
                <a:gd name="T76" fmla="*/ 1 w 162"/>
                <a:gd name="T77" fmla="*/ 1 h 136"/>
                <a:gd name="T78" fmla="*/ 1 w 162"/>
                <a:gd name="T79" fmla="*/ 1 h 136"/>
                <a:gd name="T80" fmla="*/ 1 w 162"/>
                <a:gd name="T81" fmla="*/ 1 h 136"/>
                <a:gd name="T82" fmla="*/ 1 w 162"/>
                <a:gd name="T83" fmla="*/ 1 h 136"/>
                <a:gd name="T84" fmla="*/ 1 w 162"/>
                <a:gd name="T85" fmla="*/ 1 h 136"/>
                <a:gd name="T86" fmla="*/ 1 w 162"/>
                <a:gd name="T87" fmla="*/ 1 h 136"/>
                <a:gd name="T88" fmla="*/ 1 w 162"/>
                <a:gd name="T89" fmla="*/ 1 h 136"/>
                <a:gd name="T90" fmla="*/ 1 w 162"/>
                <a:gd name="T91" fmla="*/ 1 h 136"/>
                <a:gd name="T92" fmla="*/ 1 w 162"/>
                <a:gd name="T93" fmla="*/ 1 h 136"/>
                <a:gd name="T94" fmla="*/ 1 w 162"/>
                <a:gd name="T95" fmla="*/ 1 h 136"/>
                <a:gd name="T96" fmla="*/ 1 w 162"/>
                <a:gd name="T97" fmla="*/ 1 h 136"/>
                <a:gd name="T98" fmla="*/ 1 w 162"/>
                <a:gd name="T99" fmla="*/ 1 h 136"/>
                <a:gd name="T100" fmla="*/ 1 w 162"/>
                <a:gd name="T101" fmla="*/ 1 h 136"/>
                <a:gd name="T102" fmla="*/ 1 w 162"/>
                <a:gd name="T103" fmla="*/ 1 h 136"/>
                <a:gd name="T104" fmla="*/ 0 w 162"/>
                <a:gd name="T105" fmla="*/ 1 h 136"/>
                <a:gd name="T106" fmla="*/ 1 w 162"/>
                <a:gd name="T107" fmla="*/ 1 h 1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2"/>
                <a:gd name="T163" fmla="*/ 0 h 136"/>
                <a:gd name="T164" fmla="*/ 162 w 162"/>
                <a:gd name="T165" fmla="*/ 136 h 1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2" h="136">
                  <a:moveTo>
                    <a:pt x="2" y="8"/>
                  </a:moveTo>
                  <a:lnTo>
                    <a:pt x="20" y="2"/>
                  </a:lnTo>
                  <a:lnTo>
                    <a:pt x="30" y="0"/>
                  </a:lnTo>
                  <a:lnTo>
                    <a:pt x="48" y="2"/>
                  </a:lnTo>
                  <a:lnTo>
                    <a:pt x="56" y="10"/>
                  </a:lnTo>
                  <a:lnTo>
                    <a:pt x="54" y="22"/>
                  </a:lnTo>
                  <a:lnTo>
                    <a:pt x="54" y="30"/>
                  </a:lnTo>
                  <a:lnTo>
                    <a:pt x="60" y="34"/>
                  </a:lnTo>
                  <a:lnTo>
                    <a:pt x="62" y="42"/>
                  </a:lnTo>
                  <a:lnTo>
                    <a:pt x="70" y="44"/>
                  </a:lnTo>
                  <a:lnTo>
                    <a:pt x="80" y="42"/>
                  </a:lnTo>
                  <a:lnTo>
                    <a:pt x="86" y="32"/>
                  </a:lnTo>
                  <a:lnTo>
                    <a:pt x="94" y="26"/>
                  </a:lnTo>
                  <a:lnTo>
                    <a:pt x="104" y="22"/>
                  </a:lnTo>
                  <a:lnTo>
                    <a:pt x="110" y="16"/>
                  </a:lnTo>
                  <a:lnTo>
                    <a:pt x="128" y="22"/>
                  </a:lnTo>
                  <a:lnTo>
                    <a:pt x="142" y="26"/>
                  </a:lnTo>
                  <a:lnTo>
                    <a:pt x="158" y="32"/>
                  </a:lnTo>
                  <a:lnTo>
                    <a:pt x="162" y="34"/>
                  </a:lnTo>
                  <a:lnTo>
                    <a:pt x="162" y="136"/>
                  </a:lnTo>
                  <a:lnTo>
                    <a:pt x="148" y="124"/>
                  </a:lnTo>
                  <a:lnTo>
                    <a:pt x="138" y="120"/>
                  </a:lnTo>
                  <a:lnTo>
                    <a:pt x="130" y="120"/>
                  </a:lnTo>
                  <a:lnTo>
                    <a:pt x="124" y="124"/>
                  </a:lnTo>
                  <a:lnTo>
                    <a:pt x="110" y="126"/>
                  </a:lnTo>
                  <a:lnTo>
                    <a:pt x="108" y="118"/>
                  </a:lnTo>
                  <a:lnTo>
                    <a:pt x="110" y="114"/>
                  </a:lnTo>
                  <a:lnTo>
                    <a:pt x="116" y="112"/>
                  </a:lnTo>
                  <a:lnTo>
                    <a:pt x="124" y="110"/>
                  </a:lnTo>
                  <a:lnTo>
                    <a:pt x="126" y="98"/>
                  </a:lnTo>
                  <a:lnTo>
                    <a:pt x="122" y="90"/>
                  </a:lnTo>
                  <a:lnTo>
                    <a:pt x="112" y="80"/>
                  </a:lnTo>
                  <a:lnTo>
                    <a:pt x="90" y="68"/>
                  </a:lnTo>
                  <a:lnTo>
                    <a:pt x="66" y="62"/>
                  </a:lnTo>
                  <a:lnTo>
                    <a:pt x="60" y="56"/>
                  </a:lnTo>
                  <a:lnTo>
                    <a:pt x="54" y="54"/>
                  </a:lnTo>
                  <a:lnTo>
                    <a:pt x="48" y="40"/>
                  </a:lnTo>
                  <a:lnTo>
                    <a:pt x="42" y="42"/>
                  </a:lnTo>
                  <a:lnTo>
                    <a:pt x="42" y="48"/>
                  </a:lnTo>
                  <a:lnTo>
                    <a:pt x="42" y="58"/>
                  </a:lnTo>
                  <a:lnTo>
                    <a:pt x="32" y="56"/>
                  </a:lnTo>
                  <a:lnTo>
                    <a:pt x="32" y="46"/>
                  </a:lnTo>
                  <a:lnTo>
                    <a:pt x="30" y="40"/>
                  </a:lnTo>
                  <a:lnTo>
                    <a:pt x="20" y="38"/>
                  </a:lnTo>
                  <a:lnTo>
                    <a:pt x="30" y="32"/>
                  </a:lnTo>
                  <a:lnTo>
                    <a:pt x="42" y="34"/>
                  </a:lnTo>
                  <a:lnTo>
                    <a:pt x="50" y="32"/>
                  </a:lnTo>
                  <a:lnTo>
                    <a:pt x="46" y="24"/>
                  </a:lnTo>
                  <a:lnTo>
                    <a:pt x="30" y="24"/>
                  </a:lnTo>
                  <a:lnTo>
                    <a:pt x="20" y="26"/>
                  </a:lnTo>
                  <a:lnTo>
                    <a:pt x="16" y="16"/>
                  </a:lnTo>
                  <a:lnTo>
                    <a:pt x="6" y="16"/>
                  </a:lnTo>
                  <a:lnTo>
                    <a:pt x="0" y="14"/>
                  </a:lnTo>
                  <a:lnTo>
                    <a:pt x="2" y="8"/>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56" name="Freeform 345"/>
            <p:cNvSpPr>
              <a:spLocks noChangeAspect="1"/>
            </p:cNvSpPr>
            <p:nvPr/>
          </p:nvSpPr>
          <p:spPr bwMode="auto">
            <a:xfrm>
              <a:off x="5154" y="2010"/>
              <a:ext cx="29" cy="10"/>
            </a:xfrm>
            <a:custGeom>
              <a:avLst/>
              <a:gdLst>
                <a:gd name="T0" fmla="*/ 1 w 48"/>
                <a:gd name="T1" fmla="*/ 1 h 16"/>
                <a:gd name="T2" fmla="*/ 1 w 48"/>
                <a:gd name="T3" fmla="*/ 0 h 16"/>
                <a:gd name="T4" fmla="*/ 1 w 48"/>
                <a:gd name="T5" fmla="*/ 1 h 16"/>
                <a:gd name="T6" fmla="*/ 1 w 48"/>
                <a:gd name="T7" fmla="*/ 1 h 16"/>
                <a:gd name="T8" fmla="*/ 1 w 48"/>
                <a:gd name="T9" fmla="*/ 1 h 16"/>
                <a:gd name="T10" fmla="*/ 1 w 48"/>
                <a:gd name="T11" fmla="*/ 1 h 16"/>
                <a:gd name="T12" fmla="*/ 1 w 48"/>
                <a:gd name="T13" fmla="*/ 1 h 16"/>
                <a:gd name="T14" fmla="*/ 1 w 48"/>
                <a:gd name="T15" fmla="*/ 1 h 16"/>
                <a:gd name="T16" fmla="*/ 1 w 48"/>
                <a:gd name="T17" fmla="*/ 1 h 16"/>
                <a:gd name="T18" fmla="*/ 1 w 48"/>
                <a:gd name="T19" fmla="*/ 1 h 16"/>
                <a:gd name="T20" fmla="*/ 0 w 48"/>
                <a:gd name="T21" fmla="*/ 1 h 16"/>
                <a:gd name="T22" fmla="*/ 1 w 48"/>
                <a:gd name="T23" fmla="*/ 1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
                <a:gd name="T37" fmla="*/ 0 h 16"/>
                <a:gd name="T38" fmla="*/ 48 w 4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 h="16">
                  <a:moveTo>
                    <a:pt x="4" y="2"/>
                  </a:moveTo>
                  <a:lnTo>
                    <a:pt x="20" y="0"/>
                  </a:lnTo>
                  <a:lnTo>
                    <a:pt x="38" y="2"/>
                  </a:lnTo>
                  <a:lnTo>
                    <a:pt x="48" y="10"/>
                  </a:lnTo>
                  <a:lnTo>
                    <a:pt x="46" y="16"/>
                  </a:lnTo>
                  <a:lnTo>
                    <a:pt x="34" y="12"/>
                  </a:lnTo>
                  <a:lnTo>
                    <a:pt x="24" y="10"/>
                  </a:lnTo>
                  <a:lnTo>
                    <a:pt x="12" y="10"/>
                  </a:lnTo>
                  <a:lnTo>
                    <a:pt x="8" y="14"/>
                  </a:lnTo>
                  <a:lnTo>
                    <a:pt x="2" y="14"/>
                  </a:lnTo>
                  <a:lnTo>
                    <a:pt x="0" y="6"/>
                  </a:lnTo>
                  <a:lnTo>
                    <a:pt x="4"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7" name="Freeform 346"/>
            <p:cNvSpPr>
              <a:spLocks noChangeAspect="1"/>
            </p:cNvSpPr>
            <p:nvPr/>
          </p:nvSpPr>
          <p:spPr bwMode="auto">
            <a:xfrm>
              <a:off x="5138" y="2014"/>
              <a:ext cx="11" cy="6"/>
            </a:xfrm>
            <a:custGeom>
              <a:avLst/>
              <a:gdLst>
                <a:gd name="T0" fmla="*/ 1 w 18"/>
                <a:gd name="T1" fmla="*/ 0 h 10"/>
                <a:gd name="T2" fmla="*/ 1 w 18"/>
                <a:gd name="T3" fmla="*/ 0 h 10"/>
                <a:gd name="T4" fmla="*/ 1 w 18"/>
                <a:gd name="T5" fmla="*/ 1 h 10"/>
                <a:gd name="T6" fmla="*/ 1 w 18"/>
                <a:gd name="T7" fmla="*/ 1 h 10"/>
                <a:gd name="T8" fmla="*/ 1 w 18"/>
                <a:gd name="T9" fmla="*/ 1 h 10"/>
                <a:gd name="T10" fmla="*/ 0 w 18"/>
                <a:gd name="T11" fmla="*/ 1 h 10"/>
                <a:gd name="T12" fmla="*/ 1 w 18"/>
                <a:gd name="T13" fmla="*/ 0 h 10"/>
                <a:gd name="T14" fmla="*/ 0 60000 65536"/>
                <a:gd name="T15" fmla="*/ 0 60000 65536"/>
                <a:gd name="T16" fmla="*/ 0 60000 65536"/>
                <a:gd name="T17" fmla="*/ 0 60000 65536"/>
                <a:gd name="T18" fmla="*/ 0 60000 65536"/>
                <a:gd name="T19" fmla="*/ 0 60000 65536"/>
                <a:gd name="T20" fmla="*/ 0 60000 65536"/>
                <a:gd name="T21" fmla="*/ 0 w 18"/>
                <a:gd name="T22" fmla="*/ 0 h 10"/>
                <a:gd name="T23" fmla="*/ 18 w 1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10">
                  <a:moveTo>
                    <a:pt x="2" y="0"/>
                  </a:moveTo>
                  <a:lnTo>
                    <a:pt x="12" y="0"/>
                  </a:lnTo>
                  <a:lnTo>
                    <a:pt x="18" y="4"/>
                  </a:lnTo>
                  <a:lnTo>
                    <a:pt x="14" y="10"/>
                  </a:lnTo>
                  <a:lnTo>
                    <a:pt x="4" y="10"/>
                  </a:lnTo>
                  <a:lnTo>
                    <a:pt x="0" y="6"/>
                  </a:lnTo>
                  <a:lnTo>
                    <a:pt x="2"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8" name="Freeform 347"/>
            <p:cNvSpPr>
              <a:spLocks noChangeAspect="1"/>
            </p:cNvSpPr>
            <p:nvPr/>
          </p:nvSpPr>
          <p:spPr bwMode="auto">
            <a:xfrm>
              <a:off x="5150" y="1963"/>
              <a:ext cx="13" cy="31"/>
            </a:xfrm>
            <a:custGeom>
              <a:avLst/>
              <a:gdLst>
                <a:gd name="T0" fmla="*/ 0 w 22"/>
                <a:gd name="T1" fmla="*/ 0 h 50"/>
                <a:gd name="T2" fmla="*/ 1 w 22"/>
                <a:gd name="T3" fmla="*/ 1 h 50"/>
                <a:gd name="T4" fmla="*/ 1 w 22"/>
                <a:gd name="T5" fmla="*/ 1 h 50"/>
                <a:gd name="T6" fmla="*/ 1 w 22"/>
                <a:gd name="T7" fmla="*/ 1 h 50"/>
                <a:gd name="T8" fmla="*/ 1 w 22"/>
                <a:gd name="T9" fmla="*/ 1 h 50"/>
                <a:gd name="T10" fmla="*/ 1 w 22"/>
                <a:gd name="T11" fmla="*/ 1 h 50"/>
                <a:gd name="T12" fmla="*/ 1 w 22"/>
                <a:gd name="T13" fmla="*/ 1 h 50"/>
                <a:gd name="T14" fmla="*/ 1 w 22"/>
                <a:gd name="T15" fmla="*/ 1 h 50"/>
                <a:gd name="T16" fmla="*/ 1 w 22"/>
                <a:gd name="T17" fmla="*/ 1 h 50"/>
                <a:gd name="T18" fmla="*/ 1 w 22"/>
                <a:gd name="T19" fmla="*/ 1 h 50"/>
                <a:gd name="T20" fmla="*/ 1 w 22"/>
                <a:gd name="T21" fmla="*/ 1 h 50"/>
                <a:gd name="T22" fmla="*/ 1 w 22"/>
                <a:gd name="T23" fmla="*/ 1 h 50"/>
                <a:gd name="T24" fmla="*/ 1 w 22"/>
                <a:gd name="T25" fmla="*/ 1 h 50"/>
                <a:gd name="T26" fmla="*/ 1 w 22"/>
                <a:gd name="T27" fmla="*/ 1 h 50"/>
                <a:gd name="T28" fmla="*/ 1 w 22"/>
                <a:gd name="T29" fmla="*/ 1 h 50"/>
                <a:gd name="T30" fmla="*/ 1 w 22"/>
                <a:gd name="T31" fmla="*/ 1 h 50"/>
                <a:gd name="T32" fmla="*/ 1 w 22"/>
                <a:gd name="T33" fmla="*/ 1 h 50"/>
                <a:gd name="T34" fmla="*/ 1 w 22"/>
                <a:gd name="T35" fmla="*/ 1 h 50"/>
                <a:gd name="T36" fmla="*/ 1 w 22"/>
                <a:gd name="T37" fmla="*/ 1 h 50"/>
                <a:gd name="T38" fmla="*/ 1 w 22"/>
                <a:gd name="T39" fmla="*/ 1 h 50"/>
                <a:gd name="T40" fmla="*/ 1 w 22"/>
                <a:gd name="T41" fmla="*/ 1 h 50"/>
                <a:gd name="T42" fmla="*/ 1 w 22"/>
                <a:gd name="T43" fmla="*/ 1 h 50"/>
                <a:gd name="T44" fmla="*/ 0 w 22"/>
                <a:gd name="T45" fmla="*/ 1 h 50"/>
                <a:gd name="T46" fmla="*/ 1 w 22"/>
                <a:gd name="T47" fmla="*/ 1 h 50"/>
                <a:gd name="T48" fmla="*/ 0 w 22"/>
                <a:gd name="T49" fmla="*/ 0 h 5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2"/>
                <a:gd name="T76" fmla="*/ 0 h 50"/>
                <a:gd name="T77" fmla="*/ 22 w 22"/>
                <a:gd name="T78" fmla="*/ 50 h 5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2" h="50">
                  <a:moveTo>
                    <a:pt x="0" y="0"/>
                  </a:moveTo>
                  <a:lnTo>
                    <a:pt x="6" y="2"/>
                  </a:lnTo>
                  <a:lnTo>
                    <a:pt x="8" y="10"/>
                  </a:lnTo>
                  <a:lnTo>
                    <a:pt x="8" y="14"/>
                  </a:lnTo>
                  <a:lnTo>
                    <a:pt x="14" y="6"/>
                  </a:lnTo>
                  <a:lnTo>
                    <a:pt x="20" y="4"/>
                  </a:lnTo>
                  <a:lnTo>
                    <a:pt x="22" y="14"/>
                  </a:lnTo>
                  <a:lnTo>
                    <a:pt x="16" y="16"/>
                  </a:lnTo>
                  <a:lnTo>
                    <a:pt x="14" y="20"/>
                  </a:lnTo>
                  <a:lnTo>
                    <a:pt x="18" y="22"/>
                  </a:lnTo>
                  <a:lnTo>
                    <a:pt x="20" y="26"/>
                  </a:lnTo>
                  <a:lnTo>
                    <a:pt x="8" y="26"/>
                  </a:lnTo>
                  <a:lnTo>
                    <a:pt x="8" y="30"/>
                  </a:lnTo>
                  <a:lnTo>
                    <a:pt x="10" y="38"/>
                  </a:lnTo>
                  <a:lnTo>
                    <a:pt x="16" y="44"/>
                  </a:lnTo>
                  <a:lnTo>
                    <a:pt x="18" y="46"/>
                  </a:lnTo>
                  <a:lnTo>
                    <a:pt x="18" y="48"/>
                  </a:lnTo>
                  <a:lnTo>
                    <a:pt x="16" y="50"/>
                  </a:lnTo>
                  <a:lnTo>
                    <a:pt x="12" y="50"/>
                  </a:lnTo>
                  <a:lnTo>
                    <a:pt x="8" y="48"/>
                  </a:lnTo>
                  <a:lnTo>
                    <a:pt x="6" y="46"/>
                  </a:lnTo>
                  <a:lnTo>
                    <a:pt x="2" y="32"/>
                  </a:lnTo>
                  <a:lnTo>
                    <a:pt x="0" y="22"/>
                  </a:lnTo>
                  <a:lnTo>
                    <a:pt x="2" y="1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59" name="Freeform 348"/>
            <p:cNvSpPr>
              <a:spLocks noChangeAspect="1"/>
            </p:cNvSpPr>
            <p:nvPr/>
          </p:nvSpPr>
          <p:spPr bwMode="auto">
            <a:xfrm>
              <a:off x="5281" y="2009"/>
              <a:ext cx="95" cy="80"/>
            </a:xfrm>
            <a:custGeom>
              <a:avLst/>
              <a:gdLst>
                <a:gd name="T0" fmla="*/ 0 w 154"/>
                <a:gd name="T1" fmla="*/ 0 h 130"/>
                <a:gd name="T2" fmla="*/ 1 w 154"/>
                <a:gd name="T3" fmla="*/ 1 h 130"/>
                <a:gd name="T4" fmla="*/ 1 w 154"/>
                <a:gd name="T5" fmla="*/ 1 h 130"/>
                <a:gd name="T6" fmla="*/ 1 w 154"/>
                <a:gd name="T7" fmla="*/ 1 h 130"/>
                <a:gd name="T8" fmla="*/ 1 w 154"/>
                <a:gd name="T9" fmla="*/ 1 h 130"/>
                <a:gd name="T10" fmla="*/ 1 w 154"/>
                <a:gd name="T11" fmla="*/ 1 h 130"/>
                <a:gd name="T12" fmla="*/ 1 w 154"/>
                <a:gd name="T13" fmla="*/ 1 h 130"/>
                <a:gd name="T14" fmla="*/ 2 w 154"/>
                <a:gd name="T15" fmla="*/ 1 h 130"/>
                <a:gd name="T16" fmla="*/ 2 w 154"/>
                <a:gd name="T17" fmla="*/ 1 h 130"/>
                <a:gd name="T18" fmla="*/ 2 w 154"/>
                <a:gd name="T19" fmla="*/ 1 h 130"/>
                <a:gd name="T20" fmla="*/ 2 w 154"/>
                <a:gd name="T21" fmla="*/ 1 h 130"/>
                <a:gd name="T22" fmla="*/ 2 w 154"/>
                <a:gd name="T23" fmla="*/ 1 h 130"/>
                <a:gd name="T24" fmla="*/ 2 w 154"/>
                <a:gd name="T25" fmla="*/ 1 h 130"/>
                <a:gd name="T26" fmla="*/ 2 w 154"/>
                <a:gd name="T27" fmla="*/ 1 h 130"/>
                <a:gd name="T28" fmla="*/ 2 w 154"/>
                <a:gd name="T29" fmla="*/ 1 h 130"/>
                <a:gd name="T30" fmla="*/ 2 w 154"/>
                <a:gd name="T31" fmla="*/ 2 h 130"/>
                <a:gd name="T32" fmla="*/ 2 w 154"/>
                <a:gd name="T33" fmla="*/ 2 h 130"/>
                <a:gd name="T34" fmla="*/ 2 w 154"/>
                <a:gd name="T35" fmla="*/ 2 h 130"/>
                <a:gd name="T36" fmla="*/ 4 w 154"/>
                <a:gd name="T37" fmla="*/ 2 h 130"/>
                <a:gd name="T38" fmla="*/ 4 w 154"/>
                <a:gd name="T39" fmla="*/ 2 h 130"/>
                <a:gd name="T40" fmla="*/ 2 w 154"/>
                <a:gd name="T41" fmla="*/ 2 h 130"/>
                <a:gd name="T42" fmla="*/ 2 w 154"/>
                <a:gd name="T43" fmla="*/ 2 h 130"/>
                <a:gd name="T44" fmla="*/ 2 w 154"/>
                <a:gd name="T45" fmla="*/ 2 h 130"/>
                <a:gd name="T46" fmla="*/ 2 w 154"/>
                <a:gd name="T47" fmla="*/ 2 h 130"/>
                <a:gd name="T48" fmla="*/ 1 w 154"/>
                <a:gd name="T49" fmla="*/ 2 h 130"/>
                <a:gd name="T50" fmla="*/ 1 w 154"/>
                <a:gd name="T51" fmla="*/ 1 h 130"/>
                <a:gd name="T52" fmla="*/ 1 w 154"/>
                <a:gd name="T53" fmla="*/ 1 h 130"/>
                <a:gd name="T54" fmla="*/ 1 w 154"/>
                <a:gd name="T55" fmla="*/ 1 h 130"/>
                <a:gd name="T56" fmla="*/ 1 w 154"/>
                <a:gd name="T57" fmla="*/ 1 h 130"/>
                <a:gd name="T58" fmla="*/ 1 w 154"/>
                <a:gd name="T59" fmla="*/ 1 h 130"/>
                <a:gd name="T60" fmla="*/ 1 w 154"/>
                <a:gd name="T61" fmla="*/ 1 h 130"/>
                <a:gd name="T62" fmla="*/ 1 w 154"/>
                <a:gd name="T63" fmla="*/ 2 h 130"/>
                <a:gd name="T64" fmla="*/ 1 w 154"/>
                <a:gd name="T65" fmla="*/ 2 h 130"/>
                <a:gd name="T66" fmla="*/ 1 w 154"/>
                <a:gd name="T67" fmla="*/ 2 h 130"/>
                <a:gd name="T68" fmla="*/ 1 w 154"/>
                <a:gd name="T69" fmla="*/ 2 h 130"/>
                <a:gd name="T70" fmla="*/ 1 w 154"/>
                <a:gd name="T71" fmla="*/ 2 h 130"/>
                <a:gd name="T72" fmla="*/ 0 w 154"/>
                <a:gd name="T73" fmla="*/ 2 h 130"/>
                <a:gd name="T74" fmla="*/ 0 w 154"/>
                <a:gd name="T75" fmla="*/ 0 h 13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4"/>
                <a:gd name="T115" fmla="*/ 0 h 130"/>
                <a:gd name="T116" fmla="*/ 154 w 154"/>
                <a:gd name="T117" fmla="*/ 130 h 130"/>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4" h="130">
                  <a:moveTo>
                    <a:pt x="0" y="0"/>
                  </a:moveTo>
                  <a:lnTo>
                    <a:pt x="14" y="4"/>
                  </a:lnTo>
                  <a:lnTo>
                    <a:pt x="32" y="10"/>
                  </a:lnTo>
                  <a:lnTo>
                    <a:pt x="50" y="18"/>
                  </a:lnTo>
                  <a:lnTo>
                    <a:pt x="66" y="28"/>
                  </a:lnTo>
                  <a:lnTo>
                    <a:pt x="74" y="38"/>
                  </a:lnTo>
                  <a:lnTo>
                    <a:pt x="84" y="44"/>
                  </a:lnTo>
                  <a:lnTo>
                    <a:pt x="100" y="52"/>
                  </a:lnTo>
                  <a:lnTo>
                    <a:pt x="108" y="58"/>
                  </a:lnTo>
                  <a:lnTo>
                    <a:pt x="108" y="62"/>
                  </a:lnTo>
                  <a:lnTo>
                    <a:pt x="110" y="64"/>
                  </a:lnTo>
                  <a:lnTo>
                    <a:pt x="108" y="66"/>
                  </a:lnTo>
                  <a:lnTo>
                    <a:pt x="94" y="66"/>
                  </a:lnTo>
                  <a:lnTo>
                    <a:pt x="100" y="72"/>
                  </a:lnTo>
                  <a:lnTo>
                    <a:pt x="110" y="86"/>
                  </a:lnTo>
                  <a:lnTo>
                    <a:pt x="124" y="102"/>
                  </a:lnTo>
                  <a:lnTo>
                    <a:pt x="130" y="106"/>
                  </a:lnTo>
                  <a:lnTo>
                    <a:pt x="138" y="114"/>
                  </a:lnTo>
                  <a:lnTo>
                    <a:pt x="154" y="124"/>
                  </a:lnTo>
                  <a:lnTo>
                    <a:pt x="152" y="130"/>
                  </a:lnTo>
                  <a:lnTo>
                    <a:pt x="136" y="122"/>
                  </a:lnTo>
                  <a:lnTo>
                    <a:pt x="124" y="120"/>
                  </a:lnTo>
                  <a:lnTo>
                    <a:pt x="104" y="118"/>
                  </a:lnTo>
                  <a:lnTo>
                    <a:pt x="94" y="106"/>
                  </a:lnTo>
                  <a:lnTo>
                    <a:pt x="84" y="92"/>
                  </a:lnTo>
                  <a:lnTo>
                    <a:pt x="72" y="84"/>
                  </a:lnTo>
                  <a:lnTo>
                    <a:pt x="60" y="76"/>
                  </a:lnTo>
                  <a:lnTo>
                    <a:pt x="46" y="70"/>
                  </a:lnTo>
                  <a:lnTo>
                    <a:pt x="46" y="80"/>
                  </a:lnTo>
                  <a:lnTo>
                    <a:pt x="42" y="86"/>
                  </a:lnTo>
                  <a:lnTo>
                    <a:pt x="28" y="88"/>
                  </a:lnTo>
                  <a:lnTo>
                    <a:pt x="30" y="96"/>
                  </a:lnTo>
                  <a:lnTo>
                    <a:pt x="38" y="100"/>
                  </a:lnTo>
                  <a:lnTo>
                    <a:pt x="32" y="106"/>
                  </a:lnTo>
                  <a:lnTo>
                    <a:pt x="18" y="102"/>
                  </a:lnTo>
                  <a:lnTo>
                    <a:pt x="8" y="102"/>
                  </a:lnTo>
                  <a:lnTo>
                    <a:pt x="0" y="102"/>
                  </a:lnTo>
                  <a:lnTo>
                    <a:pt x="0"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60" name="Freeform 349"/>
            <p:cNvSpPr>
              <a:spLocks noChangeAspect="1"/>
            </p:cNvSpPr>
            <p:nvPr/>
          </p:nvSpPr>
          <p:spPr bwMode="auto">
            <a:xfrm>
              <a:off x="5358" y="2024"/>
              <a:ext cx="35" cy="22"/>
            </a:xfrm>
            <a:custGeom>
              <a:avLst/>
              <a:gdLst>
                <a:gd name="T0" fmla="*/ 0 w 58"/>
                <a:gd name="T1" fmla="*/ 1 h 36"/>
                <a:gd name="T2" fmla="*/ 1 w 58"/>
                <a:gd name="T3" fmla="*/ 1 h 36"/>
                <a:gd name="T4" fmla="*/ 1 w 58"/>
                <a:gd name="T5" fmla="*/ 1 h 36"/>
                <a:gd name="T6" fmla="*/ 1 w 58"/>
                <a:gd name="T7" fmla="*/ 1 h 36"/>
                <a:gd name="T8" fmla="*/ 1 w 58"/>
                <a:gd name="T9" fmla="*/ 1 h 36"/>
                <a:gd name="T10" fmla="*/ 1 w 58"/>
                <a:gd name="T11" fmla="*/ 0 h 36"/>
                <a:gd name="T12" fmla="*/ 1 w 58"/>
                <a:gd name="T13" fmla="*/ 1 h 36"/>
                <a:gd name="T14" fmla="*/ 1 w 58"/>
                <a:gd name="T15" fmla="*/ 1 h 36"/>
                <a:gd name="T16" fmla="*/ 1 w 58"/>
                <a:gd name="T17" fmla="*/ 1 h 36"/>
                <a:gd name="T18" fmla="*/ 1 w 58"/>
                <a:gd name="T19" fmla="*/ 1 h 36"/>
                <a:gd name="T20" fmla="*/ 1 w 58"/>
                <a:gd name="T21" fmla="*/ 1 h 36"/>
                <a:gd name="T22" fmla="*/ 1 w 58"/>
                <a:gd name="T23" fmla="*/ 1 h 36"/>
                <a:gd name="T24" fmla="*/ 1 w 58"/>
                <a:gd name="T25" fmla="*/ 1 h 36"/>
                <a:gd name="T26" fmla="*/ 0 w 58"/>
                <a:gd name="T27" fmla="*/ 1 h 36"/>
                <a:gd name="T28" fmla="*/ 0 w 58"/>
                <a:gd name="T29" fmla="*/ 1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8"/>
                <a:gd name="T46" fmla="*/ 0 h 36"/>
                <a:gd name="T47" fmla="*/ 58 w 58"/>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8" h="36">
                  <a:moveTo>
                    <a:pt x="0" y="22"/>
                  </a:moveTo>
                  <a:lnTo>
                    <a:pt x="14" y="22"/>
                  </a:lnTo>
                  <a:lnTo>
                    <a:pt x="34" y="22"/>
                  </a:lnTo>
                  <a:lnTo>
                    <a:pt x="40" y="16"/>
                  </a:lnTo>
                  <a:lnTo>
                    <a:pt x="50" y="6"/>
                  </a:lnTo>
                  <a:lnTo>
                    <a:pt x="56" y="0"/>
                  </a:lnTo>
                  <a:lnTo>
                    <a:pt x="58" y="10"/>
                  </a:lnTo>
                  <a:lnTo>
                    <a:pt x="54" y="18"/>
                  </a:lnTo>
                  <a:lnTo>
                    <a:pt x="46" y="22"/>
                  </a:lnTo>
                  <a:lnTo>
                    <a:pt x="38" y="28"/>
                  </a:lnTo>
                  <a:lnTo>
                    <a:pt x="32" y="34"/>
                  </a:lnTo>
                  <a:lnTo>
                    <a:pt x="20" y="36"/>
                  </a:lnTo>
                  <a:lnTo>
                    <a:pt x="6" y="32"/>
                  </a:lnTo>
                  <a:lnTo>
                    <a:pt x="0" y="28"/>
                  </a:lnTo>
                  <a:lnTo>
                    <a:pt x="0" y="2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1" name="Freeform 350"/>
            <p:cNvSpPr>
              <a:spLocks noChangeAspect="1"/>
            </p:cNvSpPr>
            <p:nvPr/>
          </p:nvSpPr>
          <p:spPr bwMode="auto">
            <a:xfrm>
              <a:off x="5415" y="2034"/>
              <a:ext cx="13" cy="18"/>
            </a:xfrm>
            <a:custGeom>
              <a:avLst/>
              <a:gdLst>
                <a:gd name="T0" fmla="*/ 0 w 22"/>
                <a:gd name="T1" fmla="*/ 0 h 28"/>
                <a:gd name="T2" fmla="*/ 1 w 22"/>
                <a:gd name="T3" fmla="*/ 1 h 28"/>
                <a:gd name="T4" fmla="*/ 1 w 22"/>
                <a:gd name="T5" fmla="*/ 1 h 28"/>
                <a:gd name="T6" fmla="*/ 1 w 22"/>
                <a:gd name="T7" fmla="*/ 1 h 28"/>
                <a:gd name="T8" fmla="*/ 1 w 22"/>
                <a:gd name="T9" fmla="*/ 1 h 28"/>
                <a:gd name="T10" fmla="*/ 1 w 22"/>
                <a:gd name="T11" fmla="*/ 1 h 28"/>
                <a:gd name="T12" fmla="*/ 1 w 22"/>
                <a:gd name="T13" fmla="*/ 1 h 28"/>
                <a:gd name="T14" fmla="*/ 0 w 22"/>
                <a:gd name="T15" fmla="*/ 0 h 28"/>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8"/>
                <a:gd name="T26" fmla="*/ 22 w 22"/>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8">
                  <a:moveTo>
                    <a:pt x="0" y="0"/>
                  </a:moveTo>
                  <a:lnTo>
                    <a:pt x="10" y="6"/>
                  </a:lnTo>
                  <a:lnTo>
                    <a:pt x="20" y="16"/>
                  </a:lnTo>
                  <a:lnTo>
                    <a:pt x="22" y="28"/>
                  </a:lnTo>
                  <a:lnTo>
                    <a:pt x="12" y="22"/>
                  </a:lnTo>
                  <a:lnTo>
                    <a:pt x="8" y="14"/>
                  </a:lnTo>
                  <a:lnTo>
                    <a:pt x="2"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2" name="Freeform 351"/>
            <p:cNvSpPr>
              <a:spLocks noChangeAspect="1"/>
            </p:cNvSpPr>
            <p:nvPr/>
          </p:nvSpPr>
          <p:spPr bwMode="auto">
            <a:xfrm>
              <a:off x="5463" y="2074"/>
              <a:ext cx="11" cy="7"/>
            </a:xfrm>
            <a:custGeom>
              <a:avLst/>
              <a:gdLst>
                <a:gd name="T0" fmla="*/ 1 w 20"/>
                <a:gd name="T1" fmla="*/ 0 h 12"/>
                <a:gd name="T2" fmla="*/ 1 w 20"/>
                <a:gd name="T3" fmla="*/ 0 h 12"/>
                <a:gd name="T4" fmla="*/ 1 w 20"/>
                <a:gd name="T5" fmla="*/ 1 h 12"/>
                <a:gd name="T6" fmla="*/ 1 w 20"/>
                <a:gd name="T7" fmla="*/ 1 h 12"/>
                <a:gd name="T8" fmla="*/ 1 w 20"/>
                <a:gd name="T9" fmla="*/ 1 h 12"/>
                <a:gd name="T10" fmla="*/ 1 w 20"/>
                <a:gd name="T11" fmla="*/ 1 h 12"/>
                <a:gd name="T12" fmla="*/ 1 w 20"/>
                <a:gd name="T13" fmla="*/ 1 h 12"/>
                <a:gd name="T14" fmla="*/ 0 w 20"/>
                <a:gd name="T15" fmla="*/ 1 h 12"/>
                <a:gd name="T16" fmla="*/ 1 w 20"/>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12"/>
                <a:gd name="T29" fmla="*/ 20 w 20"/>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12">
                  <a:moveTo>
                    <a:pt x="4" y="0"/>
                  </a:moveTo>
                  <a:lnTo>
                    <a:pt x="10" y="0"/>
                  </a:lnTo>
                  <a:lnTo>
                    <a:pt x="20" y="8"/>
                  </a:lnTo>
                  <a:lnTo>
                    <a:pt x="20" y="10"/>
                  </a:lnTo>
                  <a:lnTo>
                    <a:pt x="20" y="12"/>
                  </a:lnTo>
                  <a:lnTo>
                    <a:pt x="18" y="12"/>
                  </a:lnTo>
                  <a:lnTo>
                    <a:pt x="4" y="10"/>
                  </a:lnTo>
                  <a:lnTo>
                    <a:pt x="0" y="4"/>
                  </a:lnTo>
                  <a:lnTo>
                    <a:pt x="4"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3" name="Freeform 352"/>
            <p:cNvSpPr>
              <a:spLocks noChangeAspect="1"/>
            </p:cNvSpPr>
            <p:nvPr/>
          </p:nvSpPr>
          <p:spPr bwMode="auto">
            <a:xfrm>
              <a:off x="5472" y="2064"/>
              <a:ext cx="10" cy="12"/>
            </a:xfrm>
            <a:custGeom>
              <a:avLst/>
              <a:gdLst>
                <a:gd name="T0" fmla="*/ 0 w 16"/>
                <a:gd name="T1" fmla="*/ 0 h 20"/>
                <a:gd name="T2" fmla="*/ 1 w 16"/>
                <a:gd name="T3" fmla="*/ 1 h 20"/>
                <a:gd name="T4" fmla="*/ 1 w 16"/>
                <a:gd name="T5" fmla="*/ 1 h 20"/>
                <a:gd name="T6" fmla="*/ 1 w 16"/>
                <a:gd name="T7" fmla="*/ 1 h 20"/>
                <a:gd name="T8" fmla="*/ 1 w 16"/>
                <a:gd name="T9" fmla="*/ 1 h 20"/>
                <a:gd name="T10" fmla="*/ 1 w 16"/>
                <a:gd name="T11" fmla="*/ 1 h 20"/>
                <a:gd name="T12" fmla="*/ 0 w 16"/>
                <a:gd name="T13" fmla="*/ 0 h 20"/>
                <a:gd name="T14" fmla="*/ 0 60000 65536"/>
                <a:gd name="T15" fmla="*/ 0 60000 65536"/>
                <a:gd name="T16" fmla="*/ 0 60000 65536"/>
                <a:gd name="T17" fmla="*/ 0 60000 65536"/>
                <a:gd name="T18" fmla="*/ 0 60000 65536"/>
                <a:gd name="T19" fmla="*/ 0 60000 65536"/>
                <a:gd name="T20" fmla="*/ 0 60000 65536"/>
                <a:gd name="T21" fmla="*/ 0 w 16"/>
                <a:gd name="T22" fmla="*/ 0 h 20"/>
                <a:gd name="T23" fmla="*/ 16 w 16"/>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20">
                  <a:moveTo>
                    <a:pt x="0" y="0"/>
                  </a:moveTo>
                  <a:lnTo>
                    <a:pt x="2" y="8"/>
                  </a:lnTo>
                  <a:lnTo>
                    <a:pt x="6" y="18"/>
                  </a:lnTo>
                  <a:lnTo>
                    <a:pt x="16" y="20"/>
                  </a:lnTo>
                  <a:lnTo>
                    <a:pt x="14" y="8"/>
                  </a:lnTo>
                  <a:lnTo>
                    <a:pt x="8" y="4"/>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4" name="Freeform 353"/>
            <p:cNvSpPr>
              <a:spLocks noChangeAspect="1"/>
            </p:cNvSpPr>
            <p:nvPr/>
          </p:nvSpPr>
          <p:spPr bwMode="auto">
            <a:xfrm>
              <a:off x="5481" y="2084"/>
              <a:ext cx="8" cy="6"/>
            </a:xfrm>
            <a:custGeom>
              <a:avLst/>
              <a:gdLst>
                <a:gd name="T0" fmla="*/ 0 w 14"/>
                <a:gd name="T1" fmla="*/ 1 h 10"/>
                <a:gd name="T2" fmla="*/ 1 w 14"/>
                <a:gd name="T3" fmla="*/ 0 h 10"/>
                <a:gd name="T4" fmla="*/ 1 w 14"/>
                <a:gd name="T5" fmla="*/ 1 h 10"/>
                <a:gd name="T6" fmla="*/ 1 w 14"/>
                <a:gd name="T7" fmla="*/ 1 h 10"/>
                <a:gd name="T8" fmla="*/ 1 w 14"/>
                <a:gd name="T9" fmla="*/ 1 h 10"/>
                <a:gd name="T10" fmla="*/ 0 w 14"/>
                <a:gd name="T11" fmla="*/ 1 h 10"/>
                <a:gd name="T12" fmla="*/ 0 60000 65536"/>
                <a:gd name="T13" fmla="*/ 0 60000 65536"/>
                <a:gd name="T14" fmla="*/ 0 60000 65536"/>
                <a:gd name="T15" fmla="*/ 0 60000 65536"/>
                <a:gd name="T16" fmla="*/ 0 60000 65536"/>
                <a:gd name="T17" fmla="*/ 0 60000 65536"/>
                <a:gd name="T18" fmla="*/ 0 w 14"/>
                <a:gd name="T19" fmla="*/ 0 h 10"/>
                <a:gd name="T20" fmla="*/ 14 w 14"/>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14" h="10">
                  <a:moveTo>
                    <a:pt x="0" y="2"/>
                  </a:moveTo>
                  <a:lnTo>
                    <a:pt x="6" y="0"/>
                  </a:lnTo>
                  <a:lnTo>
                    <a:pt x="14" y="4"/>
                  </a:lnTo>
                  <a:lnTo>
                    <a:pt x="14" y="10"/>
                  </a:lnTo>
                  <a:lnTo>
                    <a:pt x="6" y="8"/>
                  </a:lnTo>
                  <a:lnTo>
                    <a:pt x="0" y="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5" name="Freeform 354"/>
            <p:cNvSpPr>
              <a:spLocks noChangeAspect="1"/>
            </p:cNvSpPr>
            <p:nvPr/>
          </p:nvSpPr>
          <p:spPr bwMode="auto">
            <a:xfrm>
              <a:off x="5507" y="2183"/>
              <a:ext cx="28" cy="22"/>
            </a:xfrm>
            <a:custGeom>
              <a:avLst/>
              <a:gdLst>
                <a:gd name="T0" fmla="*/ 0 w 44"/>
                <a:gd name="T1" fmla="*/ 0 h 36"/>
                <a:gd name="T2" fmla="*/ 1 w 44"/>
                <a:gd name="T3" fmla="*/ 1 h 36"/>
                <a:gd name="T4" fmla="*/ 1 w 44"/>
                <a:gd name="T5" fmla="*/ 1 h 36"/>
                <a:gd name="T6" fmla="*/ 1 w 44"/>
                <a:gd name="T7" fmla="*/ 1 h 36"/>
                <a:gd name="T8" fmla="*/ 1 w 44"/>
                <a:gd name="T9" fmla="*/ 1 h 36"/>
                <a:gd name="T10" fmla="*/ 1 w 44"/>
                <a:gd name="T11" fmla="*/ 1 h 36"/>
                <a:gd name="T12" fmla="*/ 1 w 44"/>
                <a:gd name="T13" fmla="*/ 1 h 36"/>
                <a:gd name="T14" fmla="*/ 1 w 44"/>
                <a:gd name="T15" fmla="*/ 1 h 36"/>
                <a:gd name="T16" fmla="*/ 1 w 44"/>
                <a:gd name="T17" fmla="*/ 1 h 36"/>
                <a:gd name="T18" fmla="*/ 1 w 44"/>
                <a:gd name="T19" fmla="*/ 1 h 36"/>
                <a:gd name="T20" fmla="*/ 0 w 44"/>
                <a:gd name="T21" fmla="*/ 0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36"/>
                <a:gd name="T35" fmla="*/ 44 w 44"/>
                <a:gd name="T36" fmla="*/ 36 h 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36">
                  <a:moveTo>
                    <a:pt x="0" y="0"/>
                  </a:moveTo>
                  <a:lnTo>
                    <a:pt x="14" y="6"/>
                  </a:lnTo>
                  <a:lnTo>
                    <a:pt x="24" y="18"/>
                  </a:lnTo>
                  <a:lnTo>
                    <a:pt x="34" y="24"/>
                  </a:lnTo>
                  <a:lnTo>
                    <a:pt x="44" y="32"/>
                  </a:lnTo>
                  <a:lnTo>
                    <a:pt x="42" y="36"/>
                  </a:lnTo>
                  <a:lnTo>
                    <a:pt x="30" y="28"/>
                  </a:lnTo>
                  <a:lnTo>
                    <a:pt x="20" y="20"/>
                  </a:lnTo>
                  <a:lnTo>
                    <a:pt x="10" y="12"/>
                  </a:lnTo>
                  <a:lnTo>
                    <a:pt x="2" y="8"/>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6" name="Freeform 355"/>
            <p:cNvSpPr>
              <a:spLocks noChangeAspect="1"/>
            </p:cNvSpPr>
            <p:nvPr/>
          </p:nvSpPr>
          <p:spPr bwMode="auto">
            <a:xfrm>
              <a:off x="5317" y="2402"/>
              <a:ext cx="36" cy="36"/>
            </a:xfrm>
            <a:custGeom>
              <a:avLst/>
              <a:gdLst>
                <a:gd name="T0" fmla="*/ 1 w 58"/>
                <a:gd name="T1" fmla="*/ 0 h 58"/>
                <a:gd name="T2" fmla="*/ 1 w 58"/>
                <a:gd name="T3" fmla="*/ 1 h 58"/>
                <a:gd name="T4" fmla="*/ 1 w 58"/>
                <a:gd name="T5" fmla="*/ 1 h 58"/>
                <a:gd name="T6" fmla="*/ 1 w 58"/>
                <a:gd name="T7" fmla="*/ 1 h 58"/>
                <a:gd name="T8" fmla="*/ 1 w 58"/>
                <a:gd name="T9" fmla="*/ 1 h 58"/>
                <a:gd name="T10" fmla="*/ 1 w 58"/>
                <a:gd name="T11" fmla="*/ 1 h 58"/>
                <a:gd name="T12" fmla="*/ 1 w 58"/>
                <a:gd name="T13" fmla="*/ 1 h 58"/>
                <a:gd name="T14" fmla="*/ 1 w 58"/>
                <a:gd name="T15" fmla="*/ 1 h 58"/>
                <a:gd name="T16" fmla="*/ 1 w 58"/>
                <a:gd name="T17" fmla="*/ 1 h 58"/>
                <a:gd name="T18" fmla="*/ 1 w 58"/>
                <a:gd name="T19" fmla="*/ 1 h 58"/>
                <a:gd name="T20" fmla="*/ 1 w 58"/>
                <a:gd name="T21" fmla="*/ 1 h 58"/>
                <a:gd name="T22" fmla="*/ 1 w 58"/>
                <a:gd name="T23" fmla="*/ 1 h 58"/>
                <a:gd name="T24" fmla="*/ 1 w 58"/>
                <a:gd name="T25" fmla="*/ 1 h 58"/>
                <a:gd name="T26" fmla="*/ 1 w 58"/>
                <a:gd name="T27" fmla="*/ 1 h 58"/>
                <a:gd name="T28" fmla="*/ 1 w 58"/>
                <a:gd name="T29" fmla="*/ 1 h 58"/>
                <a:gd name="T30" fmla="*/ 1 w 58"/>
                <a:gd name="T31" fmla="*/ 1 h 58"/>
                <a:gd name="T32" fmla="*/ 1 w 58"/>
                <a:gd name="T33" fmla="*/ 1 h 58"/>
                <a:gd name="T34" fmla="*/ 1 w 58"/>
                <a:gd name="T35" fmla="*/ 1 h 58"/>
                <a:gd name="T36" fmla="*/ 0 w 58"/>
                <a:gd name="T37" fmla="*/ 1 h 58"/>
                <a:gd name="T38" fmla="*/ 1 w 58"/>
                <a:gd name="T39" fmla="*/ 0 h 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8"/>
                <a:gd name="T61" fmla="*/ 0 h 58"/>
                <a:gd name="T62" fmla="*/ 58 w 58"/>
                <a:gd name="T63" fmla="*/ 58 h 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8" h="58">
                  <a:moveTo>
                    <a:pt x="2" y="0"/>
                  </a:moveTo>
                  <a:lnTo>
                    <a:pt x="12" y="6"/>
                  </a:lnTo>
                  <a:lnTo>
                    <a:pt x="26" y="12"/>
                  </a:lnTo>
                  <a:lnTo>
                    <a:pt x="40" y="10"/>
                  </a:lnTo>
                  <a:lnTo>
                    <a:pt x="52" y="8"/>
                  </a:lnTo>
                  <a:lnTo>
                    <a:pt x="58" y="10"/>
                  </a:lnTo>
                  <a:lnTo>
                    <a:pt x="58" y="26"/>
                  </a:lnTo>
                  <a:lnTo>
                    <a:pt x="54" y="34"/>
                  </a:lnTo>
                  <a:lnTo>
                    <a:pt x="52" y="42"/>
                  </a:lnTo>
                  <a:lnTo>
                    <a:pt x="48" y="46"/>
                  </a:lnTo>
                  <a:lnTo>
                    <a:pt x="42" y="46"/>
                  </a:lnTo>
                  <a:lnTo>
                    <a:pt x="40" y="50"/>
                  </a:lnTo>
                  <a:lnTo>
                    <a:pt x="32" y="58"/>
                  </a:lnTo>
                  <a:lnTo>
                    <a:pt x="24" y="56"/>
                  </a:lnTo>
                  <a:lnTo>
                    <a:pt x="16" y="48"/>
                  </a:lnTo>
                  <a:lnTo>
                    <a:pt x="10" y="40"/>
                  </a:lnTo>
                  <a:lnTo>
                    <a:pt x="12" y="26"/>
                  </a:lnTo>
                  <a:lnTo>
                    <a:pt x="8" y="18"/>
                  </a:lnTo>
                  <a:lnTo>
                    <a:pt x="0" y="12"/>
                  </a:lnTo>
                  <a:lnTo>
                    <a:pt x="2" y="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67" name="Freeform 356"/>
            <p:cNvSpPr>
              <a:spLocks noChangeAspect="1"/>
            </p:cNvSpPr>
            <p:nvPr/>
          </p:nvSpPr>
          <p:spPr bwMode="auto">
            <a:xfrm>
              <a:off x="5010" y="2090"/>
              <a:ext cx="394" cy="292"/>
            </a:xfrm>
            <a:custGeom>
              <a:avLst/>
              <a:gdLst>
                <a:gd name="T0" fmla="*/ 6 w 640"/>
                <a:gd name="T1" fmla="*/ 1 h 476"/>
                <a:gd name="T2" fmla="*/ 6 w 640"/>
                <a:gd name="T3" fmla="*/ 1 h 476"/>
                <a:gd name="T4" fmla="*/ 7 w 640"/>
                <a:gd name="T5" fmla="*/ 1 h 476"/>
                <a:gd name="T6" fmla="*/ 7 w 640"/>
                <a:gd name="T7" fmla="*/ 1 h 476"/>
                <a:gd name="T8" fmla="*/ 7 w 640"/>
                <a:gd name="T9" fmla="*/ 1 h 476"/>
                <a:gd name="T10" fmla="*/ 7 w 640"/>
                <a:gd name="T11" fmla="*/ 1 h 476"/>
                <a:gd name="T12" fmla="*/ 7 w 640"/>
                <a:gd name="T13" fmla="*/ 1 h 476"/>
                <a:gd name="T14" fmla="*/ 9 w 640"/>
                <a:gd name="T15" fmla="*/ 2 h 476"/>
                <a:gd name="T16" fmla="*/ 9 w 640"/>
                <a:gd name="T17" fmla="*/ 1 h 476"/>
                <a:gd name="T18" fmla="*/ 9 w 640"/>
                <a:gd name="T19" fmla="*/ 1 h 476"/>
                <a:gd name="T20" fmla="*/ 10 w 640"/>
                <a:gd name="T21" fmla="*/ 1 h 476"/>
                <a:gd name="T22" fmla="*/ 10 w 640"/>
                <a:gd name="T23" fmla="*/ 1 h 476"/>
                <a:gd name="T24" fmla="*/ 10 w 640"/>
                <a:gd name="T25" fmla="*/ 1 h 476"/>
                <a:gd name="T26" fmla="*/ 10 w 640"/>
                <a:gd name="T27" fmla="*/ 2 h 476"/>
                <a:gd name="T28" fmla="*/ 11 w 640"/>
                <a:gd name="T29" fmla="*/ 2 h 476"/>
                <a:gd name="T30" fmla="*/ 12 w 640"/>
                <a:gd name="T31" fmla="*/ 4 h 476"/>
                <a:gd name="T32" fmla="*/ 12 w 640"/>
                <a:gd name="T33" fmla="*/ 4 h 476"/>
                <a:gd name="T34" fmla="*/ 12 w 640"/>
                <a:gd name="T35" fmla="*/ 4 h 476"/>
                <a:gd name="T36" fmla="*/ 13 w 640"/>
                <a:gd name="T37" fmla="*/ 5 h 476"/>
                <a:gd name="T38" fmla="*/ 14 w 640"/>
                <a:gd name="T39" fmla="*/ 6 h 476"/>
                <a:gd name="T40" fmla="*/ 13 w 640"/>
                <a:gd name="T41" fmla="*/ 7 h 476"/>
                <a:gd name="T42" fmla="*/ 12 w 640"/>
                <a:gd name="T43" fmla="*/ 8 h 476"/>
                <a:gd name="T44" fmla="*/ 12 w 640"/>
                <a:gd name="T45" fmla="*/ 9 h 476"/>
                <a:gd name="T46" fmla="*/ 11 w 640"/>
                <a:gd name="T47" fmla="*/ 9 h 476"/>
                <a:gd name="T48" fmla="*/ 11 w 640"/>
                <a:gd name="T49" fmla="*/ 9 h 476"/>
                <a:gd name="T50" fmla="*/ 10 w 640"/>
                <a:gd name="T51" fmla="*/ 9 h 476"/>
                <a:gd name="T52" fmla="*/ 10 w 640"/>
                <a:gd name="T53" fmla="*/ 9 h 476"/>
                <a:gd name="T54" fmla="*/ 9 w 640"/>
                <a:gd name="T55" fmla="*/ 9 h 476"/>
                <a:gd name="T56" fmla="*/ 9 w 640"/>
                <a:gd name="T57" fmla="*/ 9 h 476"/>
                <a:gd name="T58" fmla="*/ 9 w 640"/>
                <a:gd name="T59" fmla="*/ 9 h 476"/>
                <a:gd name="T60" fmla="*/ 9 w 640"/>
                <a:gd name="T61" fmla="*/ 8 h 476"/>
                <a:gd name="T62" fmla="*/ 8 w 640"/>
                <a:gd name="T63" fmla="*/ 8 h 476"/>
                <a:gd name="T64" fmla="*/ 8 w 640"/>
                <a:gd name="T65" fmla="*/ 7 h 476"/>
                <a:gd name="T66" fmla="*/ 8 w 640"/>
                <a:gd name="T67" fmla="*/ 7 h 476"/>
                <a:gd name="T68" fmla="*/ 7 w 640"/>
                <a:gd name="T69" fmla="*/ 8 h 476"/>
                <a:gd name="T70" fmla="*/ 7 w 640"/>
                <a:gd name="T71" fmla="*/ 7 h 476"/>
                <a:gd name="T72" fmla="*/ 6 w 640"/>
                <a:gd name="T73" fmla="*/ 7 h 476"/>
                <a:gd name="T74" fmla="*/ 4 w 640"/>
                <a:gd name="T75" fmla="*/ 7 h 476"/>
                <a:gd name="T76" fmla="*/ 4 w 640"/>
                <a:gd name="T77" fmla="*/ 7 h 476"/>
                <a:gd name="T78" fmla="*/ 2 w 640"/>
                <a:gd name="T79" fmla="*/ 8 h 476"/>
                <a:gd name="T80" fmla="*/ 1 w 640"/>
                <a:gd name="T81" fmla="*/ 8 h 476"/>
                <a:gd name="T82" fmla="*/ 1 w 640"/>
                <a:gd name="T83" fmla="*/ 8 h 476"/>
                <a:gd name="T84" fmla="*/ 1 w 640"/>
                <a:gd name="T85" fmla="*/ 7 h 476"/>
                <a:gd name="T86" fmla="*/ 1 w 640"/>
                <a:gd name="T87" fmla="*/ 6 h 476"/>
                <a:gd name="T88" fmla="*/ 1 w 640"/>
                <a:gd name="T89" fmla="*/ 5 h 476"/>
                <a:gd name="T90" fmla="*/ 1 w 640"/>
                <a:gd name="T91" fmla="*/ 5 h 476"/>
                <a:gd name="T92" fmla="*/ 1 w 640"/>
                <a:gd name="T93" fmla="*/ 5 h 476"/>
                <a:gd name="T94" fmla="*/ 1 w 640"/>
                <a:gd name="T95" fmla="*/ 4 h 476"/>
                <a:gd name="T96" fmla="*/ 1 w 640"/>
                <a:gd name="T97" fmla="*/ 4 h 476"/>
                <a:gd name="T98" fmla="*/ 1 w 640"/>
                <a:gd name="T99" fmla="*/ 4 h 476"/>
                <a:gd name="T100" fmla="*/ 2 w 640"/>
                <a:gd name="T101" fmla="*/ 2 h 476"/>
                <a:gd name="T102" fmla="*/ 3 w 640"/>
                <a:gd name="T103" fmla="*/ 2 h 476"/>
                <a:gd name="T104" fmla="*/ 4 w 640"/>
                <a:gd name="T105" fmla="*/ 2 h 476"/>
                <a:gd name="T106" fmla="*/ 4 w 640"/>
                <a:gd name="T107" fmla="*/ 1 h 476"/>
                <a:gd name="T108" fmla="*/ 4 w 640"/>
                <a:gd name="T109" fmla="*/ 1 h 476"/>
                <a:gd name="T110" fmla="*/ 4 w 640"/>
                <a:gd name="T111" fmla="*/ 1 h 476"/>
                <a:gd name="T112" fmla="*/ 6 w 640"/>
                <a:gd name="T113" fmla="*/ 1 h 476"/>
                <a:gd name="T114" fmla="*/ 6 w 640"/>
                <a:gd name="T115" fmla="*/ 1 h 476"/>
                <a:gd name="T116" fmla="*/ 6 w 640"/>
                <a:gd name="T117" fmla="*/ 1 h 47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40"/>
                <a:gd name="T178" fmla="*/ 0 h 476"/>
                <a:gd name="T179" fmla="*/ 640 w 640"/>
                <a:gd name="T180" fmla="*/ 476 h 47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40" h="476">
                  <a:moveTo>
                    <a:pt x="286" y="20"/>
                  </a:moveTo>
                  <a:lnTo>
                    <a:pt x="296" y="22"/>
                  </a:lnTo>
                  <a:lnTo>
                    <a:pt x="308" y="18"/>
                  </a:lnTo>
                  <a:lnTo>
                    <a:pt x="310" y="12"/>
                  </a:lnTo>
                  <a:lnTo>
                    <a:pt x="302" y="6"/>
                  </a:lnTo>
                  <a:lnTo>
                    <a:pt x="308" y="4"/>
                  </a:lnTo>
                  <a:lnTo>
                    <a:pt x="322" y="10"/>
                  </a:lnTo>
                  <a:lnTo>
                    <a:pt x="330" y="14"/>
                  </a:lnTo>
                  <a:lnTo>
                    <a:pt x="340" y="18"/>
                  </a:lnTo>
                  <a:lnTo>
                    <a:pt x="348" y="20"/>
                  </a:lnTo>
                  <a:lnTo>
                    <a:pt x="354" y="22"/>
                  </a:lnTo>
                  <a:lnTo>
                    <a:pt x="362" y="22"/>
                  </a:lnTo>
                  <a:lnTo>
                    <a:pt x="372" y="18"/>
                  </a:lnTo>
                  <a:lnTo>
                    <a:pt x="380" y="22"/>
                  </a:lnTo>
                  <a:lnTo>
                    <a:pt x="372" y="30"/>
                  </a:lnTo>
                  <a:lnTo>
                    <a:pt x="366" y="40"/>
                  </a:lnTo>
                  <a:lnTo>
                    <a:pt x="360" y="48"/>
                  </a:lnTo>
                  <a:lnTo>
                    <a:pt x="352" y="54"/>
                  </a:lnTo>
                  <a:lnTo>
                    <a:pt x="352" y="62"/>
                  </a:lnTo>
                  <a:lnTo>
                    <a:pt x="358" y="68"/>
                  </a:lnTo>
                  <a:lnTo>
                    <a:pt x="372" y="78"/>
                  </a:lnTo>
                  <a:lnTo>
                    <a:pt x="388" y="84"/>
                  </a:lnTo>
                  <a:lnTo>
                    <a:pt x="404" y="96"/>
                  </a:lnTo>
                  <a:lnTo>
                    <a:pt x="416" y="102"/>
                  </a:lnTo>
                  <a:lnTo>
                    <a:pt x="432" y="112"/>
                  </a:lnTo>
                  <a:lnTo>
                    <a:pt x="442" y="100"/>
                  </a:lnTo>
                  <a:lnTo>
                    <a:pt x="450" y="84"/>
                  </a:lnTo>
                  <a:lnTo>
                    <a:pt x="452" y="66"/>
                  </a:lnTo>
                  <a:lnTo>
                    <a:pt x="450" y="40"/>
                  </a:lnTo>
                  <a:lnTo>
                    <a:pt x="456" y="22"/>
                  </a:lnTo>
                  <a:lnTo>
                    <a:pt x="460" y="10"/>
                  </a:lnTo>
                  <a:lnTo>
                    <a:pt x="464" y="0"/>
                  </a:lnTo>
                  <a:lnTo>
                    <a:pt x="470" y="6"/>
                  </a:lnTo>
                  <a:lnTo>
                    <a:pt x="478" y="20"/>
                  </a:lnTo>
                  <a:lnTo>
                    <a:pt x="482" y="32"/>
                  </a:lnTo>
                  <a:lnTo>
                    <a:pt x="484" y="54"/>
                  </a:lnTo>
                  <a:lnTo>
                    <a:pt x="494" y="58"/>
                  </a:lnTo>
                  <a:lnTo>
                    <a:pt x="506" y="62"/>
                  </a:lnTo>
                  <a:lnTo>
                    <a:pt x="510" y="72"/>
                  </a:lnTo>
                  <a:lnTo>
                    <a:pt x="512" y="82"/>
                  </a:lnTo>
                  <a:lnTo>
                    <a:pt x="512" y="96"/>
                  </a:lnTo>
                  <a:lnTo>
                    <a:pt x="522" y="102"/>
                  </a:lnTo>
                  <a:lnTo>
                    <a:pt x="526" y="112"/>
                  </a:lnTo>
                  <a:lnTo>
                    <a:pt x="526" y="124"/>
                  </a:lnTo>
                  <a:lnTo>
                    <a:pt x="532" y="134"/>
                  </a:lnTo>
                  <a:lnTo>
                    <a:pt x="544" y="138"/>
                  </a:lnTo>
                  <a:lnTo>
                    <a:pt x="558" y="148"/>
                  </a:lnTo>
                  <a:lnTo>
                    <a:pt x="568" y="162"/>
                  </a:lnTo>
                  <a:lnTo>
                    <a:pt x="578" y="172"/>
                  </a:lnTo>
                  <a:lnTo>
                    <a:pt x="578" y="182"/>
                  </a:lnTo>
                  <a:lnTo>
                    <a:pt x="582" y="188"/>
                  </a:lnTo>
                  <a:lnTo>
                    <a:pt x="594" y="188"/>
                  </a:lnTo>
                  <a:lnTo>
                    <a:pt x="598" y="204"/>
                  </a:lnTo>
                  <a:lnTo>
                    <a:pt x="612" y="214"/>
                  </a:lnTo>
                  <a:lnTo>
                    <a:pt x="624" y="228"/>
                  </a:lnTo>
                  <a:lnTo>
                    <a:pt x="630" y="242"/>
                  </a:lnTo>
                  <a:lnTo>
                    <a:pt x="634" y="254"/>
                  </a:lnTo>
                  <a:lnTo>
                    <a:pt x="636" y="270"/>
                  </a:lnTo>
                  <a:lnTo>
                    <a:pt x="638" y="282"/>
                  </a:lnTo>
                  <a:lnTo>
                    <a:pt x="640" y="300"/>
                  </a:lnTo>
                  <a:lnTo>
                    <a:pt x="634" y="322"/>
                  </a:lnTo>
                  <a:lnTo>
                    <a:pt x="632" y="340"/>
                  </a:lnTo>
                  <a:lnTo>
                    <a:pt x="624" y="358"/>
                  </a:lnTo>
                  <a:lnTo>
                    <a:pt x="612" y="368"/>
                  </a:lnTo>
                  <a:lnTo>
                    <a:pt x="606" y="380"/>
                  </a:lnTo>
                  <a:lnTo>
                    <a:pt x="596" y="402"/>
                  </a:lnTo>
                  <a:lnTo>
                    <a:pt x="590" y="418"/>
                  </a:lnTo>
                  <a:lnTo>
                    <a:pt x="582" y="432"/>
                  </a:lnTo>
                  <a:lnTo>
                    <a:pt x="582" y="450"/>
                  </a:lnTo>
                  <a:lnTo>
                    <a:pt x="576" y="454"/>
                  </a:lnTo>
                  <a:lnTo>
                    <a:pt x="566" y="454"/>
                  </a:lnTo>
                  <a:lnTo>
                    <a:pt x="550" y="452"/>
                  </a:lnTo>
                  <a:lnTo>
                    <a:pt x="546" y="464"/>
                  </a:lnTo>
                  <a:lnTo>
                    <a:pt x="534" y="472"/>
                  </a:lnTo>
                  <a:lnTo>
                    <a:pt x="532" y="474"/>
                  </a:lnTo>
                  <a:lnTo>
                    <a:pt x="526" y="476"/>
                  </a:lnTo>
                  <a:lnTo>
                    <a:pt x="520" y="472"/>
                  </a:lnTo>
                  <a:lnTo>
                    <a:pt x="516" y="468"/>
                  </a:lnTo>
                  <a:lnTo>
                    <a:pt x="510" y="462"/>
                  </a:lnTo>
                  <a:lnTo>
                    <a:pt x="506" y="458"/>
                  </a:lnTo>
                  <a:lnTo>
                    <a:pt x="500" y="460"/>
                  </a:lnTo>
                  <a:lnTo>
                    <a:pt x="486" y="474"/>
                  </a:lnTo>
                  <a:lnTo>
                    <a:pt x="474" y="470"/>
                  </a:lnTo>
                  <a:lnTo>
                    <a:pt x="462" y="464"/>
                  </a:lnTo>
                  <a:lnTo>
                    <a:pt x="450" y="464"/>
                  </a:lnTo>
                  <a:lnTo>
                    <a:pt x="438" y="462"/>
                  </a:lnTo>
                  <a:lnTo>
                    <a:pt x="430" y="452"/>
                  </a:lnTo>
                  <a:lnTo>
                    <a:pt x="424" y="444"/>
                  </a:lnTo>
                  <a:lnTo>
                    <a:pt x="426" y="434"/>
                  </a:lnTo>
                  <a:lnTo>
                    <a:pt x="418" y="424"/>
                  </a:lnTo>
                  <a:lnTo>
                    <a:pt x="410" y="416"/>
                  </a:lnTo>
                  <a:lnTo>
                    <a:pt x="402" y="416"/>
                  </a:lnTo>
                  <a:lnTo>
                    <a:pt x="400" y="408"/>
                  </a:lnTo>
                  <a:lnTo>
                    <a:pt x="406" y="398"/>
                  </a:lnTo>
                  <a:lnTo>
                    <a:pt x="398" y="394"/>
                  </a:lnTo>
                  <a:lnTo>
                    <a:pt x="390" y="402"/>
                  </a:lnTo>
                  <a:lnTo>
                    <a:pt x="380" y="408"/>
                  </a:lnTo>
                  <a:lnTo>
                    <a:pt x="386" y="388"/>
                  </a:lnTo>
                  <a:lnTo>
                    <a:pt x="392" y="382"/>
                  </a:lnTo>
                  <a:lnTo>
                    <a:pt x="394" y="376"/>
                  </a:lnTo>
                  <a:lnTo>
                    <a:pt x="390" y="366"/>
                  </a:lnTo>
                  <a:lnTo>
                    <a:pt x="382" y="376"/>
                  </a:lnTo>
                  <a:lnTo>
                    <a:pt x="376" y="386"/>
                  </a:lnTo>
                  <a:lnTo>
                    <a:pt x="366" y="394"/>
                  </a:lnTo>
                  <a:lnTo>
                    <a:pt x="360" y="402"/>
                  </a:lnTo>
                  <a:lnTo>
                    <a:pt x="352" y="398"/>
                  </a:lnTo>
                  <a:lnTo>
                    <a:pt x="350" y="386"/>
                  </a:lnTo>
                  <a:lnTo>
                    <a:pt x="340" y="372"/>
                  </a:lnTo>
                  <a:lnTo>
                    <a:pt x="334" y="364"/>
                  </a:lnTo>
                  <a:lnTo>
                    <a:pt x="328" y="358"/>
                  </a:lnTo>
                  <a:lnTo>
                    <a:pt x="298" y="350"/>
                  </a:lnTo>
                  <a:lnTo>
                    <a:pt x="258" y="344"/>
                  </a:lnTo>
                  <a:lnTo>
                    <a:pt x="246" y="348"/>
                  </a:lnTo>
                  <a:lnTo>
                    <a:pt x="228" y="356"/>
                  </a:lnTo>
                  <a:lnTo>
                    <a:pt x="200" y="358"/>
                  </a:lnTo>
                  <a:lnTo>
                    <a:pt x="184" y="368"/>
                  </a:lnTo>
                  <a:lnTo>
                    <a:pt x="172" y="372"/>
                  </a:lnTo>
                  <a:lnTo>
                    <a:pt x="170" y="380"/>
                  </a:lnTo>
                  <a:lnTo>
                    <a:pt x="164" y="386"/>
                  </a:lnTo>
                  <a:lnTo>
                    <a:pt x="108" y="386"/>
                  </a:lnTo>
                  <a:lnTo>
                    <a:pt x="100" y="394"/>
                  </a:lnTo>
                  <a:lnTo>
                    <a:pt x="90" y="394"/>
                  </a:lnTo>
                  <a:lnTo>
                    <a:pt x="80" y="406"/>
                  </a:lnTo>
                  <a:lnTo>
                    <a:pt x="54" y="408"/>
                  </a:lnTo>
                  <a:lnTo>
                    <a:pt x="42" y="400"/>
                  </a:lnTo>
                  <a:lnTo>
                    <a:pt x="30" y="394"/>
                  </a:lnTo>
                  <a:lnTo>
                    <a:pt x="28" y="384"/>
                  </a:lnTo>
                  <a:lnTo>
                    <a:pt x="40" y="378"/>
                  </a:lnTo>
                  <a:lnTo>
                    <a:pt x="40" y="356"/>
                  </a:lnTo>
                  <a:lnTo>
                    <a:pt x="40" y="342"/>
                  </a:lnTo>
                  <a:lnTo>
                    <a:pt x="30" y="328"/>
                  </a:lnTo>
                  <a:lnTo>
                    <a:pt x="30" y="310"/>
                  </a:lnTo>
                  <a:lnTo>
                    <a:pt x="18" y="280"/>
                  </a:lnTo>
                  <a:lnTo>
                    <a:pt x="10" y="264"/>
                  </a:lnTo>
                  <a:lnTo>
                    <a:pt x="4" y="254"/>
                  </a:lnTo>
                  <a:lnTo>
                    <a:pt x="0" y="246"/>
                  </a:lnTo>
                  <a:lnTo>
                    <a:pt x="6" y="248"/>
                  </a:lnTo>
                  <a:lnTo>
                    <a:pt x="10" y="254"/>
                  </a:lnTo>
                  <a:lnTo>
                    <a:pt x="18" y="254"/>
                  </a:lnTo>
                  <a:lnTo>
                    <a:pt x="20" y="244"/>
                  </a:lnTo>
                  <a:lnTo>
                    <a:pt x="12" y="238"/>
                  </a:lnTo>
                  <a:lnTo>
                    <a:pt x="6" y="218"/>
                  </a:lnTo>
                  <a:lnTo>
                    <a:pt x="6" y="204"/>
                  </a:lnTo>
                  <a:lnTo>
                    <a:pt x="12" y="188"/>
                  </a:lnTo>
                  <a:lnTo>
                    <a:pt x="14" y="180"/>
                  </a:lnTo>
                  <a:lnTo>
                    <a:pt x="20" y="186"/>
                  </a:lnTo>
                  <a:lnTo>
                    <a:pt x="24" y="178"/>
                  </a:lnTo>
                  <a:lnTo>
                    <a:pt x="34" y="178"/>
                  </a:lnTo>
                  <a:lnTo>
                    <a:pt x="48" y="162"/>
                  </a:lnTo>
                  <a:lnTo>
                    <a:pt x="62" y="158"/>
                  </a:lnTo>
                  <a:lnTo>
                    <a:pt x="86" y="154"/>
                  </a:lnTo>
                  <a:lnTo>
                    <a:pt x="110" y="146"/>
                  </a:lnTo>
                  <a:lnTo>
                    <a:pt x="122" y="144"/>
                  </a:lnTo>
                  <a:lnTo>
                    <a:pt x="144" y="118"/>
                  </a:lnTo>
                  <a:lnTo>
                    <a:pt x="142" y="106"/>
                  </a:lnTo>
                  <a:lnTo>
                    <a:pt x="146" y="98"/>
                  </a:lnTo>
                  <a:lnTo>
                    <a:pt x="156" y="92"/>
                  </a:lnTo>
                  <a:lnTo>
                    <a:pt x="160" y="98"/>
                  </a:lnTo>
                  <a:lnTo>
                    <a:pt x="164" y="102"/>
                  </a:lnTo>
                  <a:lnTo>
                    <a:pt x="168" y="96"/>
                  </a:lnTo>
                  <a:lnTo>
                    <a:pt x="168" y="84"/>
                  </a:lnTo>
                  <a:lnTo>
                    <a:pt x="176" y="88"/>
                  </a:lnTo>
                  <a:lnTo>
                    <a:pt x="180" y="84"/>
                  </a:lnTo>
                  <a:lnTo>
                    <a:pt x="182" y="72"/>
                  </a:lnTo>
                  <a:lnTo>
                    <a:pt x="192" y="66"/>
                  </a:lnTo>
                  <a:lnTo>
                    <a:pt x="198" y="60"/>
                  </a:lnTo>
                  <a:lnTo>
                    <a:pt x="204" y="60"/>
                  </a:lnTo>
                  <a:lnTo>
                    <a:pt x="220" y="48"/>
                  </a:lnTo>
                  <a:lnTo>
                    <a:pt x="230" y="54"/>
                  </a:lnTo>
                  <a:lnTo>
                    <a:pt x="236" y="60"/>
                  </a:lnTo>
                  <a:lnTo>
                    <a:pt x="242" y="66"/>
                  </a:lnTo>
                  <a:lnTo>
                    <a:pt x="254" y="64"/>
                  </a:lnTo>
                  <a:lnTo>
                    <a:pt x="262" y="62"/>
                  </a:lnTo>
                  <a:lnTo>
                    <a:pt x="256" y="52"/>
                  </a:lnTo>
                  <a:lnTo>
                    <a:pt x="268" y="40"/>
                  </a:lnTo>
                  <a:lnTo>
                    <a:pt x="274" y="28"/>
                  </a:lnTo>
                  <a:lnTo>
                    <a:pt x="282" y="24"/>
                  </a:lnTo>
                  <a:lnTo>
                    <a:pt x="286" y="20"/>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68" name="Freeform 357"/>
            <p:cNvSpPr>
              <a:spLocks noChangeAspect="1"/>
            </p:cNvSpPr>
            <p:nvPr/>
          </p:nvSpPr>
          <p:spPr bwMode="auto">
            <a:xfrm>
              <a:off x="5075" y="1801"/>
              <a:ext cx="43" cy="59"/>
            </a:xfrm>
            <a:custGeom>
              <a:avLst/>
              <a:gdLst>
                <a:gd name="T0" fmla="*/ 1 w 70"/>
                <a:gd name="T1" fmla="*/ 1 h 96"/>
                <a:gd name="T2" fmla="*/ 1 w 70"/>
                <a:gd name="T3" fmla="*/ 1 h 96"/>
                <a:gd name="T4" fmla="*/ 1 w 70"/>
                <a:gd name="T5" fmla="*/ 1 h 96"/>
                <a:gd name="T6" fmla="*/ 1 w 70"/>
                <a:gd name="T7" fmla="*/ 1 h 96"/>
                <a:gd name="T8" fmla="*/ 1 w 70"/>
                <a:gd name="T9" fmla="*/ 1 h 96"/>
                <a:gd name="T10" fmla="*/ 1 w 70"/>
                <a:gd name="T11" fmla="*/ 1 h 96"/>
                <a:gd name="T12" fmla="*/ 1 w 70"/>
                <a:gd name="T13" fmla="*/ 1 h 96"/>
                <a:gd name="T14" fmla="*/ 1 w 70"/>
                <a:gd name="T15" fmla="*/ 1 h 96"/>
                <a:gd name="T16" fmla="*/ 1 w 70"/>
                <a:gd name="T17" fmla="*/ 1 h 96"/>
                <a:gd name="T18" fmla="*/ 1 w 70"/>
                <a:gd name="T19" fmla="*/ 2 h 96"/>
                <a:gd name="T20" fmla="*/ 1 w 70"/>
                <a:gd name="T21" fmla="*/ 2 h 96"/>
                <a:gd name="T22" fmla="*/ 1 w 70"/>
                <a:gd name="T23" fmla="*/ 2 h 96"/>
                <a:gd name="T24" fmla="*/ 1 w 70"/>
                <a:gd name="T25" fmla="*/ 1 h 96"/>
                <a:gd name="T26" fmla="*/ 1 w 70"/>
                <a:gd name="T27" fmla="*/ 1 h 96"/>
                <a:gd name="T28" fmla="*/ 1 w 70"/>
                <a:gd name="T29" fmla="*/ 1 h 96"/>
                <a:gd name="T30" fmla="*/ 1 w 70"/>
                <a:gd name="T31" fmla="*/ 1 h 96"/>
                <a:gd name="T32" fmla="*/ 1 w 70"/>
                <a:gd name="T33" fmla="*/ 1 h 96"/>
                <a:gd name="T34" fmla="*/ 1 w 70"/>
                <a:gd name="T35" fmla="*/ 1 h 96"/>
                <a:gd name="T36" fmla="*/ 1 w 70"/>
                <a:gd name="T37" fmla="*/ 1 h 96"/>
                <a:gd name="T38" fmla="*/ 1 w 70"/>
                <a:gd name="T39" fmla="*/ 1 h 96"/>
                <a:gd name="T40" fmla="*/ 1 w 70"/>
                <a:gd name="T41" fmla="*/ 1 h 96"/>
                <a:gd name="T42" fmla="*/ 1 w 70"/>
                <a:gd name="T43" fmla="*/ 1 h 96"/>
                <a:gd name="T44" fmla="*/ 1 w 70"/>
                <a:gd name="T45" fmla="*/ 1 h 96"/>
                <a:gd name="T46" fmla="*/ 1 w 70"/>
                <a:gd name="T47" fmla="*/ 1 h 96"/>
                <a:gd name="T48" fmla="*/ 1 w 70"/>
                <a:gd name="T49" fmla="*/ 1 h 96"/>
                <a:gd name="T50" fmla="*/ 1 w 70"/>
                <a:gd name="T51" fmla="*/ 1 h 96"/>
                <a:gd name="T52" fmla="*/ 1 w 70"/>
                <a:gd name="T53" fmla="*/ 1 h 96"/>
                <a:gd name="T54" fmla="*/ 1 w 70"/>
                <a:gd name="T55" fmla="*/ 0 h 96"/>
                <a:gd name="T56" fmla="*/ 1 w 70"/>
                <a:gd name="T57" fmla="*/ 1 h 96"/>
                <a:gd name="T58" fmla="*/ 1 w 70"/>
                <a:gd name="T59" fmla="*/ 1 h 96"/>
                <a:gd name="T60" fmla="*/ 1 w 70"/>
                <a:gd name="T61" fmla="*/ 1 h 96"/>
                <a:gd name="T62" fmla="*/ 0 w 70"/>
                <a:gd name="T63" fmla="*/ 1 h 96"/>
                <a:gd name="T64" fmla="*/ 1 w 70"/>
                <a:gd name="T65" fmla="*/ 1 h 96"/>
                <a:gd name="T66" fmla="*/ 1 w 70"/>
                <a:gd name="T67" fmla="*/ 1 h 96"/>
                <a:gd name="T68" fmla="*/ 1 w 70"/>
                <a:gd name="T69" fmla="*/ 1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0"/>
                <a:gd name="T106" fmla="*/ 0 h 96"/>
                <a:gd name="T107" fmla="*/ 70 w 70"/>
                <a:gd name="T108" fmla="*/ 96 h 9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0" h="96">
                  <a:moveTo>
                    <a:pt x="4" y="58"/>
                  </a:moveTo>
                  <a:lnTo>
                    <a:pt x="14" y="64"/>
                  </a:lnTo>
                  <a:lnTo>
                    <a:pt x="16" y="76"/>
                  </a:lnTo>
                  <a:lnTo>
                    <a:pt x="24" y="78"/>
                  </a:lnTo>
                  <a:lnTo>
                    <a:pt x="30" y="72"/>
                  </a:lnTo>
                  <a:lnTo>
                    <a:pt x="38" y="74"/>
                  </a:lnTo>
                  <a:lnTo>
                    <a:pt x="40" y="82"/>
                  </a:lnTo>
                  <a:lnTo>
                    <a:pt x="48" y="80"/>
                  </a:lnTo>
                  <a:lnTo>
                    <a:pt x="52" y="84"/>
                  </a:lnTo>
                  <a:lnTo>
                    <a:pt x="62" y="90"/>
                  </a:lnTo>
                  <a:lnTo>
                    <a:pt x="66" y="96"/>
                  </a:lnTo>
                  <a:lnTo>
                    <a:pt x="70" y="90"/>
                  </a:lnTo>
                  <a:lnTo>
                    <a:pt x="62" y="84"/>
                  </a:lnTo>
                  <a:lnTo>
                    <a:pt x="62" y="78"/>
                  </a:lnTo>
                  <a:lnTo>
                    <a:pt x="58" y="72"/>
                  </a:lnTo>
                  <a:lnTo>
                    <a:pt x="50" y="72"/>
                  </a:lnTo>
                  <a:lnTo>
                    <a:pt x="46" y="68"/>
                  </a:lnTo>
                  <a:lnTo>
                    <a:pt x="40" y="70"/>
                  </a:lnTo>
                  <a:lnTo>
                    <a:pt x="32" y="66"/>
                  </a:lnTo>
                  <a:lnTo>
                    <a:pt x="28" y="62"/>
                  </a:lnTo>
                  <a:lnTo>
                    <a:pt x="26" y="54"/>
                  </a:lnTo>
                  <a:lnTo>
                    <a:pt x="28" y="42"/>
                  </a:lnTo>
                  <a:lnTo>
                    <a:pt x="34" y="40"/>
                  </a:lnTo>
                  <a:lnTo>
                    <a:pt x="40" y="26"/>
                  </a:lnTo>
                  <a:lnTo>
                    <a:pt x="38" y="14"/>
                  </a:lnTo>
                  <a:lnTo>
                    <a:pt x="38" y="4"/>
                  </a:lnTo>
                  <a:lnTo>
                    <a:pt x="28" y="2"/>
                  </a:lnTo>
                  <a:lnTo>
                    <a:pt x="12" y="0"/>
                  </a:lnTo>
                  <a:lnTo>
                    <a:pt x="10" y="16"/>
                  </a:lnTo>
                  <a:lnTo>
                    <a:pt x="10" y="28"/>
                  </a:lnTo>
                  <a:lnTo>
                    <a:pt x="12" y="36"/>
                  </a:lnTo>
                  <a:lnTo>
                    <a:pt x="0" y="38"/>
                  </a:lnTo>
                  <a:lnTo>
                    <a:pt x="2" y="44"/>
                  </a:lnTo>
                  <a:lnTo>
                    <a:pt x="4" y="48"/>
                  </a:lnTo>
                  <a:lnTo>
                    <a:pt x="4" y="5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69" name="Freeform 358"/>
            <p:cNvSpPr>
              <a:spLocks noChangeAspect="1"/>
            </p:cNvSpPr>
            <p:nvPr/>
          </p:nvSpPr>
          <p:spPr bwMode="auto">
            <a:xfrm>
              <a:off x="5049" y="1873"/>
              <a:ext cx="26" cy="29"/>
            </a:xfrm>
            <a:custGeom>
              <a:avLst/>
              <a:gdLst>
                <a:gd name="T0" fmla="*/ 0 w 42"/>
                <a:gd name="T1" fmla="*/ 1 h 46"/>
                <a:gd name="T2" fmla="*/ 1 w 42"/>
                <a:gd name="T3" fmla="*/ 1 h 46"/>
                <a:gd name="T4" fmla="*/ 1 w 42"/>
                <a:gd name="T5" fmla="*/ 1 h 46"/>
                <a:gd name="T6" fmla="*/ 1 w 42"/>
                <a:gd name="T7" fmla="*/ 1 h 46"/>
                <a:gd name="T8" fmla="*/ 1 w 42"/>
                <a:gd name="T9" fmla="*/ 0 h 46"/>
                <a:gd name="T10" fmla="*/ 1 w 42"/>
                <a:gd name="T11" fmla="*/ 1 h 46"/>
                <a:gd name="T12" fmla="*/ 1 w 42"/>
                <a:gd name="T13" fmla="*/ 1 h 46"/>
                <a:gd name="T14" fmla="*/ 1 w 42"/>
                <a:gd name="T15" fmla="*/ 1 h 46"/>
                <a:gd name="T16" fmla="*/ 1 w 42"/>
                <a:gd name="T17" fmla="*/ 1 h 46"/>
                <a:gd name="T18" fmla="*/ 1 w 42"/>
                <a:gd name="T19" fmla="*/ 1 h 46"/>
                <a:gd name="T20" fmla="*/ 0 w 42"/>
                <a:gd name="T21" fmla="*/ 1 h 4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46"/>
                <a:gd name="T35" fmla="*/ 42 w 42"/>
                <a:gd name="T36" fmla="*/ 46 h 4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46">
                  <a:moveTo>
                    <a:pt x="0" y="46"/>
                  </a:moveTo>
                  <a:lnTo>
                    <a:pt x="8" y="34"/>
                  </a:lnTo>
                  <a:lnTo>
                    <a:pt x="20" y="20"/>
                  </a:lnTo>
                  <a:lnTo>
                    <a:pt x="32" y="10"/>
                  </a:lnTo>
                  <a:lnTo>
                    <a:pt x="36" y="0"/>
                  </a:lnTo>
                  <a:lnTo>
                    <a:pt x="38" y="6"/>
                  </a:lnTo>
                  <a:lnTo>
                    <a:pt x="42" y="12"/>
                  </a:lnTo>
                  <a:lnTo>
                    <a:pt x="32" y="16"/>
                  </a:lnTo>
                  <a:lnTo>
                    <a:pt x="20" y="30"/>
                  </a:lnTo>
                  <a:lnTo>
                    <a:pt x="14" y="38"/>
                  </a:lnTo>
                  <a:lnTo>
                    <a:pt x="0" y="4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0" name="Freeform 359"/>
            <p:cNvSpPr>
              <a:spLocks noChangeAspect="1"/>
            </p:cNvSpPr>
            <p:nvPr/>
          </p:nvSpPr>
          <p:spPr bwMode="auto">
            <a:xfrm>
              <a:off x="5095" y="1888"/>
              <a:ext cx="46" cy="37"/>
            </a:xfrm>
            <a:custGeom>
              <a:avLst/>
              <a:gdLst>
                <a:gd name="T0" fmla="*/ 1 w 74"/>
                <a:gd name="T1" fmla="*/ 1 h 60"/>
                <a:gd name="T2" fmla="*/ 1 w 74"/>
                <a:gd name="T3" fmla="*/ 1 h 60"/>
                <a:gd name="T4" fmla="*/ 1 w 74"/>
                <a:gd name="T5" fmla="*/ 1 h 60"/>
                <a:gd name="T6" fmla="*/ 1 w 74"/>
                <a:gd name="T7" fmla="*/ 1 h 60"/>
                <a:gd name="T8" fmla="*/ 1 w 74"/>
                <a:gd name="T9" fmla="*/ 1 h 60"/>
                <a:gd name="T10" fmla="*/ 1 w 74"/>
                <a:gd name="T11" fmla="*/ 1 h 60"/>
                <a:gd name="T12" fmla="*/ 1 w 74"/>
                <a:gd name="T13" fmla="*/ 1 h 60"/>
                <a:gd name="T14" fmla="*/ 1 w 74"/>
                <a:gd name="T15" fmla="*/ 1 h 60"/>
                <a:gd name="T16" fmla="*/ 1 w 74"/>
                <a:gd name="T17" fmla="*/ 1 h 60"/>
                <a:gd name="T18" fmla="*/ 1 w 74"/>
                <a:gd name="T19" fmla="*/ 1 h 60"/>
                <a:gd name="T20" fmla="*/ 1 w 74"/>
                <a:gd name="T21" fmla="*/ 1 h 60"/>
                <a:gd name="T22" fmla="*/ 0 w 74"/>
                <a:gd name="T23" fmla="*/ 1 h 60"/>
                <a:gd name="T24" fmla="*/ 1 w 74"/>
                <a:gd name="T25" fmla="*/ 1 h 60"/>
                <a:gd name="T26" fmla="*/ 1 w 74"/>
                <a:gd name="T27" fmla="*/ 1 h 60"/>
                <a:gd name="T28" fmla="*/ 1 w 74"/>
                <a:gd name="T29" fmla="*/ 1 h 60"/>
                <a:gd name="T30" fmla="*/ 1 w 74"/>
                <a:gd name="T31" fmla="*/ 1 h 60"/>
                <a:gd name="T32" fmla="*/ 1 w 74"/>
                <a:gd name="T33" fmla="*/ 1 h 60"/>
                <a:gd name="T34" fmla="*/ 1 w 74"/>
                <a:gd name="T35" fmla="*/ 1 h 60"/>
                <a:gd name="T36" fmla="*/ 1 w 74"/>
                <a:gd name="T37" fmla="*/ 1 h 60"/>
                <a:gd name="T38" fmla="*/ 1 w 74"/>
                <a:gd name="T39" fmla="*/ 1 h 60"/>
                <a:gd name="T40" fmla="*/ 1 w 74"/>
                <a:gd name="T41" fmla="*/ 1 h 60"/>
                <a:gd name="T42" fmla="*/ 1 w 74"/>
                <a:gd name="T43" fmla="*/ 1 h 60"/>
                <a:gd name="T44" fmla="*/ 1 w 74"/>
                <a:gd name="T45" fmla="*/ 1 h 60"/>
                <a:gd name="T46" fmla="*/ 1 w 74"/>
                <a:gd name="T47" fmla="*/ 0 h 60"/>
                <a:gd name="T48" fmla="*/ 1 w 74"/>
                <a:gd name="T49" fmla="*/ 1 h 60"/>
                <a:gd name="T50" fmla="*/ 1 w 74"/>
                <a:gd name="T51" fmla="*/ 1 h 60"/>
                <a:gd name="T52" fmla="*/ 1 w 74"/>
                <a:gd name="T53" fmla="*/ 1 h 60"/>
                <a:gd name="T54" fmla="*/ 1 w 74"/>
                <a:gd name="T55" fmla="*/ 1 h 60"/>
                <a:gd name="T56" fmla="*/ 1 w 74"/>
                <a:gd name="T57" fmla="*/ 1 h 60"/>
                <a:gd name="T58" fmla="*/ 1 w 74"/>
                <a:gd name="T59" fmla="*/ 1 h 60"/>
                <a:gd name="T60" fmla="*/ 1 w 74"/>
                <a:gd name="T61" fmla="*/ 1 h 60"/>
                <a:gd name="T62" fmla="*/ 1 w 74"/>
                <a:gd name="T63" fmla="*/ 1 h 60"/>
                <a:gd name="T64" fmla="*/ 1 w 74"/>
                <a:gd name="T65" fmla="*/ 1 h 6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4"/>
                <a:gd name="T100" fmla="*/ 0 h 60"/>
                <a:gd name="T101" fmla="*/ 74 w 74"/>
                <a:gd name="T102" fmla="*/ 60 h 6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4" h="60">
                  <a:moveTo>
                    <a:pt x="58" y="58"/>
                  </a:moveTo>
                  <a:lnTo>
                    <a:pt x="40" y="60"/>
                  </a:lnTo>
                  <a:lnTo>
                    <a:pt x="34" y="48"/>
                  </a:lnTo>
                  <a:lnTo>
                    <a:pt x="34" y="38"/>
                  </a:lnTo>
                  <a:lnTo>
                    <a:pt x="40" y="36"/>
                  </a:lnTo>
                  <a:lnTo>
                    <a:pt x="32" y="30"/>
                  </a:lnTo>
                  <a:lnTo>
                    <a:pt x="24" y="32"/>
                  </a:lnTo>
                  <a:lnTo>
                    <a:pt x="18" y="34"/>
                  </a:lnTo>
                  <a:lnTo>
                    <a:pt x="12" y="36"/>
                  </a:lnTo>
                  <a:lnTo>
                    <a:pt x="8" y="44"/>
                  </a:lnTo>
                  <a:lnTo>
                    <a:pt x="4" y="50"/>
                  </a:lnTo>
                  <a:lnTo>
                    <a:pt x="0" y="38"/>
                  </a:lnTo>
                  <a:lnTo>
                    <a:pt x="4" y="28"/>
                  </a:lnTo>
                  <a:lnTo>
                    <a:pt x="14" y="24"/>
                  </a:lnTo>
                  <a:lnTo>
                    <a:pt x="22" y="20"/>
                  </a:lnTo>
                  <a:lnTo>
                    <a:pt x="26" y="14"/>
                  </a:lnTo>
                  <a:lnTo>
                    <a:pt x="32" y="22"/>
                  </a:lnTo>
                  <a:lnTo>
                    <a:pt x="36" y="24"/>
                  </a:lnTo>
                  <a:lnTo>
                    <a:pt x="42" y="18"/>
                  </a:lnTo>
                  <a:lnTo>
                    <a:pt x="50" y="8"/>
                  </a:lnTo>
                  <a:lnTo>
                    <a:pt x="54" y="10"/>
                  </a:lnTo>
                  <a:lnTo>
                    <a:pt x="58" y="10"/>
                  </a:lnTo>
                  <a:lnTo>
                    <a:pt x="58" y="4"/>
                  </a:lnTo>
                  <a:lnTo>
                    <a:pt x="62" y="0"/>
                  </a:lnTo>
                  <a:lnTo>
                    <a:pt x="68" y="6"/>
                  </a:lnTo>
                  <a:lnTo>
                    <a:pt x="72" y="14"/>
                  </a:lnTo>
                  <a:lnTo>
                    <a:pt x="74" y="28"/>
                  </a:lnTo>
                  <a:lnTo>
                    <a:pt x="74" y="42"/>
                  </a:lnTo>
                  <a:lnTo>
                    <a:pt x="66" y="44"/>
                  </a:lnTo>
                  <a:lnTo>
                    <a:pt x="64" y="36"/>
                  </a:lnTo>
                  <a:lnTo>
                    <a:pt x="58" y="42"/>
                  </a:lnTo>
                  <a:lnTo>
                    <a:pt x="54" y="46"/>
                  </a:lnTo>
                  <a:lnTo>
                    <a:pt x="58" y="5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1" name="Freeform 360"/>
            <p:cNvSpPr>
              <a:spLocks noChangeAspect="1"/>
            </p:cNvSpPr>
            <p:nvPr/>
          </p:nvSpPr>
          <p:spPr bwMode="auto">
            <a:xfrm>
              <a:off x="5119" y="1860"/>
              <a:ext cx="11" cy="13"/>
            </a:xfrm>
            <a:custGeom>
              <a:avLst/>
              <a:gdLst>
                <a:gd name="T0" fmla="*/ 0 w 18"/>
                <a:gd name="T1" fmla="*/ 1 h 22"/>
                <a:gd name="T2" fmla="*/ 1 w 18"/>
                <a:gd name="T3" fmla="*/ 0 h 22"/>
                <a:gd name="T4" fmla="*/ 1 w 18"/>
                <a:gd name="T5" fmla="*/ 1 h 22"/>
                <a:gd name="T6" fmla="*/ 1 w 18"/>
                <a:gd name="T7" fmla="*/ 1 h 22"/>
                <a:gd name="T8" fmla="*/ 1 w 18"/>
                <a:gd name="T9" fmla="*/ 1 h 22"/>
                <a:gd name="T10" fmla="*/ 1 w 18"/>
                <a:gd name="T11" fmla="*/ 1 h 22"/>
                <a:gd name="T12" fmla="*/ 1 w 18"/>
                <a:gd name="T13" fmla="*/ 1 h 22"/>
                <a:gd name="T14" fmla="*/ 0 w 18"/>
                <a:gd name="T15" fmla="*/ 1 h 22"/>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2"/>
                <a:gd name="T26" fmla="*/ 18 w 18"/>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2">
                  <a:moveTo>
                    <a:pt x="0" y="4"/>
                  </a:moveTo>
                  <a:lnTo>
                    <a:pt x="12" y="0"/>
                  </a:lnTo>
                  <a:lnTo>
                    <a:pt x="18" y="2"/>
                  </a:lnTo>
                  <a:lnTo>
                    <a:pt x="18" y="16"/>
                  </a:lnTo>
                  <a:lnTo>
                    <a:pt x="18" y="22"/>
                  </a:lnTo>
                  <a:lnTo>
                    <a:pt x="10" y="18"/>
                  </a:lnTo>
                  <a:lnTo>
                    <a:pt x="4" y="12"/>
                  </a:lnTo>
                  <a:lnTo>
                    <a:pt x="0"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2" name="Freeform 361"/>
            <p:cNvSpPr>
              <a:spLocks noChangeAspect="1"/>
            </p:cNvSpPr>
            <p:nvPr/>
          </p:nvSpPr>
          <p:spPr bwMode="auto">
            <a:xfrm>
              <a:off x="5080" y="1850"/>
              <a:ext cx="12" cy="15"/>
            </a:xfrm>
            <a:custGeom>
              <a:avLst/>
              <a:gdLst>
                <a:gd name="T0" fmla="*/ 0 w 20"/>
                <a:gd name="T1" fmla="*/ 0 h 24"/>
                <a:gd name="T2" fmla="*/ 1 w 20"/>
                <a:gd name="T3" fmla="*/ 1 h 24"/>
                <a:gd name="T4" fmla="*/ 1 w 20"/>
                <a:gd name="T5" fmla="*/ 1 h 24"/>
                <a:gd name="T6" fmla="*/ 1 w 20"/>
                <a:gd name="T7" fmla="*/ 1 h 24"/>
                <a:gd name="T8" fmla="*/ 1 w 20"/>
                <a:gd name="T9" fmla="*/ 1 h 24"/>
                <a:gd name="T10" fmla="*/ 1 w 20"/>
                <a:gd name="T11" fmla="*/ 1 h 24"/>
                <a:gd name="T12" fmla="*/ 1 w 20"/>
                <a:gd name="T13" fmla="*/ 1 h 24"/>
                <a:gd name="T14" fmla="*/ 0 w 20"/>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24"/>
                <a:gd name="T26" fmla="*/ 20 w 2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24">
                  <a:moveTo>
                    <a:pt x="0" y="0"/>
                  </a:moveTo>
                  <a:lnTo>
                    <a:pt x="10" y="2"/>
                  </a:lnTo>
                  <a:lnTo>
                    <a:pt x="20" y="10"/>
                  </a:lnTo>
                  <a:lnTo>
                    <a:pt x="18" y="22"/>
                  </a:lnTo>
                  <a:lnTo>
                    <a:pt x="12" y="24"/>
                  </a:lnTo>
                  <a:lnTo>
                    <a:pt x="6" y="10"/>
                  </a:lnTo>
                  <a:lnTo>
                    <a:pt x="2" y="6"/>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3" name="Freeform 362"/>
            <p:cNvSpPr>
              <a:spLocks noChangeAspect="1"/>
            </p:cNvSpPr>
            <p:nvPr/>
          </p:nvSpPr>
          <p:spPr bwMode="auto">
            <a:xfrm>
              <a:off x="5096" y="1868"/>
              <a:ext cx="14" cy="12"/>
            </a:xfrm>
            <a:custGeom>
              <a:avLst/>
              <a:gdLst>
                <a:gd name="T0" fmla="*/ 0 w 22"/>
                <a:gd name="T1" fmla="*/ 0 h 20"/>
                <a:gd name="T2" fmla="*/ 0 w 22"/>
                <a:gd name="T3" fmla="*/ 1 h 20"/>
                <a:gd name="T4" fmla="*/ 0 w 22"/>
                <a:gd name="T5" fmla="*/ 1 h 20"/>
                <a:gd name="T6" fmla="*/ 1 w 22"/>
                <a:gd name="T7" fmla="*/ 1 h 20"/>
                <a:gd name="T8" fmla="*/ 1 w 22"/>
                <a:gd name="T9" fmla="*/ 1 h 20"/>
                <a:gd name="T10" fmla="*/ 1 w 22"/>
                <a:gd name="T11" fmla="*/ 1 h 20"/>
                <a:gd name="T12" fmla="*/ 1 w 22"/>
                <a:gd name="T13" fmla="*/ 0 h 20"/>
                <a:gd name="T14" fmla="*/ 1 w 22"/>
                <a:gd name="T15" fmla="*/ 1 h 20"/>
                <a:gd name="T16" fmla="*/ 0 w 22"/>
                <a:gd name="T17" fmla="*/ 0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
                <a:gd name="T28" fmla="*/ 0 h 20"/>
                <a:gd name="T29" fmla="*/ 22 w 22"/>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 h="20">
                  <a:moveTo>
                    <a:pt x="0" y="0"/>
                  </a:moveTo>
                  <a:lnTo>
                    <a:pt x="0" y="10"/>
                  </a:lnTo>
                  <a:lnTo>
                    <a:pt x="0" y="20"/>
                  </a:lnTo>
                  <a:lnTo>
                    <a:pt x="6" y="16"/>
                  </a:lnTo>
                  <a:lnTo>
                    <a:pt x="18" y="8"/>
                  </a:lnTo>
                  <a:lnTo>
                    <a:pt x="22" y="2"/>
                  </a:lnTo>
                  <a:lnTo>
                    <a:pt x="14" y="0"/>
                  </a:lnTo>
                  <a:lnTo>
                    <a:pt x="8" y="2"/>
                  </a:lnTo>
                  <a:lnTo>
                    <a:pt x="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4" name="Freeform 363"/>
            <p:cNvSpPr>
              <a:spLocks noChangeAspect="1"/>
            </p:cNvSpPr>
            <p:nvPr/>
          </p:nvSpPr>
          <p:spPr bwMode="auto">
            <a:xfrm>
              <a:off x="5099" y="1876"/>
              <a:ext cx="15" cy="18"/>
            </a:xfrm>
            <a:custGeom>
              <a:avLst/>
              <a:gdLst>
                <a:gd name="T0" fmla="*/ 0 w 24"/>
                <a:gd name="T1" fmla="*/ 1 h 28"/>
                <a:gd name="T2" fmla="*/ 1 w 24"/>
                <a:gd name="T3" fmla="*/ 1 h 28"/>
                <a:gd name="T4" fmla="*/ 1 w 24"/>
                <a:gd name="T5" fmla="*/ 1 h 28"/>
                <a:gd name="T6" fmla="*/ 1 w 24"/>
                <a:gd name="T7" fmla="*/ 1 h 28"/>
                <a:gd name="T8" fmla="*/ 1 w 24"/>
                <a:gd name="T9" fmla="*/ 1 h 28"/>
                <a:gd name="T10" fmla="*/ 1 w 24"/>
                <a:gd name="T11" fmla="*/ 1 h 28"/>
                <a:gd name="T12" fmla="*/ 1 w 24"/>
                <a:gd name="T13" fmla="*/ 1 h 28"/>
                <a:gd name="T14" fmla="*/ 1 w 24"/>
                <a:gd name="T15" fmla="*/ 0 h 28"/>
                <a:gd name="T16" fmla="*/ 1 w 24"/>
                <a:gd name="T17" fmla="*/ 1 h 28"/>
                <a:gd name="T18" fmla="*/ 1 w 24"/>
                <a:gd name="T19" fmla="*/ 1 h 28"/>
                <a:gd name="T20" fmla="*/ 1 w 24"/>
                <a:gd name="T21" fmla="*/ 1 h 28"/>
                <a:gd name="T22" fmla="*/ 0 w 24"/>
                <a:gd name="T23" fmla="*/ 1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8"/>
                <a:gd name="T38" fmla="*/ 24 w 24"/>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8">
                  <a:moveTo>
                    <a:pt x="0" y="18"/>
                  </a:moveTo>
                  <a:lnTo>
                    <a:pt x="6" y="26"/>
                  </a:lnTo>
                  <a:lnTo>
                    <a:pt x="14" y="28"/>
                  </a:lnTo>
                  <a:lnTo>
                    <a:pt x="14" y="16"/>
                  </a:lnTo>
                  <a:lnTo>
                    <a:pt x="18" y="12"/>
                  </a:lnTo>
                  <a:lnTo>
                    <a:pt x="24" y="8"/>
                  </a:lnTo>
                  <a:lnTo>
                    <a:pt x="22" y="4"/>
                  </a:lnTo>
                  <a:lnTo>
                    <a:pt x="16" y="0"/>
                  </a:lnTo>
                  <a:lnTo>
                    <a:pt x="10" y="2"/>
                  </a:lnTo>
                  <a:lnTo>
                    <a:pt x="8" y="10"/>
                  </a:lnTo>
                  <a:lnTo>
                    <a:pt x="4" y="16"/>
                  </a:lnTo>
                  <a:lnTo>
                    <a:pt x="0" y="1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5" name="Freeform 364"/>
            <p:cNvSpPr>
              <a:spLocks noChangeAspect="1"/>
            </p:cNvSpPr>
            <p:nvPr/>
          </p:nvSpPr>
          <p:spPr bwMode="auto">
            <a:xfrm>
              <a:off x="5078" y="1732"/>
              <a:ext cx="18" cy="33"/>
            </a:xfrm>
            <a:custGeom>
              <a:avLst/>
              <a:gdLst>
                <a:gd name="T0" fmla="*/ 1 w 30"/>
                <a:gd name="T1" fmla="*/ 1 h 54"/>
                <a:gd name="T2" fmla="*/ 1 w 30"/>
                <a:gd name="T3" fmla="*/ 1 h 54"/>
                <a:gd name="T4" fmla="*/ 1 w 30"/>
                <a:gd name="T5" fmla="*/ 1 h 54"/>
                <a:gd name="T6" fmla="*/ 1 w 30"/>
                <a:gd name="T7" fmla="*/ 1 h 54"/>
                <a:gd name="T8" fmla="*/ 1 w 30"/>
                <a:gd name="T9" fmla="*/ 1 h 54"/>
                <a:gd name="T10" fmla="*/ 1 w 30"/>
                <a:gd name="T11" fmla="*/ 1 h 54"/>
                <a:gd name="T12" fmla="*/ 1 w 30"/>
                <a:gd name="T13" fmla="*/ 1 h 54"/>
                <a:gd name="T14" fmla="*/ 0 w 30"/>
                <a:gd name="T15" fmla="*/ 1 h 54"/>
                <a:gd name="T16" fmla="*/ 1 w 30"/>
                <a:gd name="T17" fmla="*/ 1 h 54"/>
                <a:gd name="T18" fmla="*/ 1 w 30"/>
                <a:gd name="T19" fmla="*/ 1 h 54"/>
                <a:gd name="T20" fmla="*/ 1 w 30"/>
                <a:gd name="T21" fmla="*/ 0 h 54"/>
                <a:gd name="T22" fmla="*/ 1 w 30"/>
                <a:gd name="T23" fmla="*/ 1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54"/>
                <a:gd name="T38" fmla="*/ 30 w 30"/>
                <a:gd name="T39" fmla="*/ 54 h 5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54">
                  <a:moveTo>
                    <a:pt x="30" y="4"/>
                  </a:moveTo>
                  <a:lnTo>
                    <a:pt x="26" y="18"/>
                  </a:lnTo>
                  <a:lnTo>
                    <a:pt x="22" y="28"/>
                  </a:lnTo>
                  <a:lnTo>
                    <a:pt x="20" y="36"/>
                  </a:lnTo>
                  <a:lnTo>
                    <a:pt x="16" y="48"/>
                  </a:lnTo>
                  <a:lnTo>
                    <a:pt x="10" y="54"/>
                  </a:lnTo>
                  <a:lnTo>
                    <a:pt x="4" y="42"/>
                  </a:lnTo>
                  <a:lnTo>
                    <a:pt x="0" y="26"/>
                  </a:lnTo>
                  <a:lnTo>
                    <a:pt x="8" y="12"/>
                  </a:lnTo>
                  <a:lnTo>
                    <a:pt x="18" y="4"/>
                  </a:lnTo>
                  <a:lnTo>
                    <a:pt x="22" y="0"/>
                  </a:lnTo>
                  <a:lnTo>
                    <a:pt x="30" y="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6" name="Freeform 365"/>
            <p:cNvSpPr>
              <a:spLocks noChangeAspect="1"/>
            </p:cNvSpPr>
            <p:nvPr/>
          </p:nvSpPr>
          <p:spPr bwMode="auto">
            <a:xfrm>
              <a:off x="4966" y="1785"/>
              <a:ext cx="23" cy="19"/>
            </a:xfrm>
            <a:custGeom>
              <a:avLst/>
              <a:gdLst>
                <a:gd name="T0" fmla="*/ 1 w 38"/>
                <a:gd name="T1" fmla="*/ 1 h 30"/>
                <a:gd name="T2" fmla="*/ 1 w 38"/>
                <a:gd name="T3" fmla="*/ 0 h 30"/>
                <a:gd name="T4" fmla="*/ 1 w 38"/>
                <a:gd name="T5" fmla="*/ 0 h 30"/>
                <a:gd name="T6" fmla="*/ 1 w 38"/>
                <a:gd name="T7" fmla="*/ 1 h 30"/>
                <a:gd name="T8" fmla="*/ 1 w 38"/>
                <a:gd name="T9" fmla="*/ 1 h 30"/>
                <a:gd name="T10" fmla="*/ 1 w 38"/>
                <a:gd name="T11" fmla="*/ 1 h 30"/>
                <a:gd name="T12" fmla="*/ 1 w 38"/>
                <a:gd name="T13" fmla="*/ 1 h 30"/>
                <a:gd name="T14" fmla="*/ 1 w 38"/>
                <a:gd name="T15" fmla="*/ 1 h 30"/>
                <a:gd name="T16" fmla="*/ 1 w 38"/>
                <a:gd name="T17" fmla="*/ 1 h 30"/>
                <a:gd name="T18" fmla="*/ 1 w 38"/>
                <a:gd name="T19" fmla="*/ 1 h 30"/>
                <a:gd name="T20" fmla="*/ 0 w 38"/>
                <a:gd name="T21" fmla="*/ 1 h 30"/>
                <a:gd name="T22" fmla="*/ 0 w 38"/>
                <a:gd name="T23" fmla="*/ 1 h 30"/>
                <a:gd name="T24" fmla="*/ 1 w 38"/>
                <a:gd name="T25" fmla="*/ 1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30"/>
                <a:gd name="T41" fmla="*/ 38 w 38"/>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30">
                  <a:moveTo>
                    <a:pt x="10" y="6"/>
                  </a:moveTo>
                  <a:lnTo>
                    <a:pt x="20" y="0"/>
                  </a:lnTo>
                  <a:lnTo>
                    <a:pt x="30" y="0"/>
                  </a:lnTo>
                  <a:lnTo>
                    <a:pt x="38" y="2"/>
                  </a:lnTo>
                  <a:lnTo>
                    <a:pt x="34" y="8"/>
                  </a:lnTo>
                  <a:lnTo>
                    <a:pt x="30" y="14"/>
                  </a:lnTo>
                  <a:lnTo>
                    <a:pt x="30" y="24"/>
                  </a:lnTo>
                  <a:lnTo>
                    <a:pt x="22" y="26"/>
                  </a:lnTo>
                  <a:lnTo>
                    <a:pt x="16" y="30"/>
                  </a:lnTo>
                  <a:lnTo>
                    <a:pt x="6" y="28"/>
                  </a:lnTo>
                  <a:lnTo>
                    <a:pt x="0" y="20"/>
                  </a:lnTo>
                  <a:lnTo>
                    <a:pt x="0" y="10"/>
                  </a:lnTo>
                  <a:lnTo>
                    <a:pt x="10" y="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7" name="Freeform 366"/>
            <p:cNvSpPr>
              <a:spLocks noChangeAspect="1"/>
            </p:cNvSpPr>
            <p:nvPr/>
          </p:nvSpPr>
          <p:spPr bwMode="auto">
            <a:xfrm>
              <a:off x="5270" y="1507"/>
              <a:ext cx="57" cy="48"/>
            </a:xfrm>
            <a:custGeom>
              <a:avLst/>
              <a:gdLst>
                <a:gd name="T0" fmla="*/ 1 w 92"/>
                <a:gd name="T1" fmla="*/ 0 h 78"/>
                <a:gd name="T2" fmla="*/ 1 w 92"/>
                <a:gd name="T3" fmla="*/ 1 h 78"/>
                <a:gd name="T4" fmla="*/ 1 w 92"/>
                <a:gd name="T5" fmla="*/ 1 h 78"/>
                <a:gd name="T6" fmla="*/ 1 w 92"/>
                <a:gd name="T7" fmla="*/ 1 h 78"/>
                <a:gd name="T8" fmla="*/ 1 w 92"/>
                <a:gd name="T9" fmla="*/ 1 h 78"/>
                <a:gd name="T10" fmla="*/ 1 w 92"/>
                <a:gd name="T11" fmla="*/ 1 h 78"/>
                <a:gd name="T12" fmla="*/ 2 w 92"/>
                <a:gd name="T13" fmla="*/ 1 h 78"/>
                <a:gd name="T14" fmla="*/ 1 w 92"/>
                <a:gd name="T15" fmla="*/ 1 h 78"/>
                <a:gd name="T16" fmla="*/ 2 w 92"/>
                <a:gd name="T17" fmla="*/ 1 h 78"/>
                <a:gd name="T18" fmla="*/ 2 w 92"/>
                <a:gd name="T19" fmla="*/ 1 h 78"/>
                <a:gd name="T20" fmla="*/ 1 w 92"/>
                <a:gd name="T21" fmla="*/ 1 h 78"/>
                <a:gd name="T22" fmla="*/ 1 w 92"/>
                <a:gd name="T23" fmla="*/ 1 h 78"/>
                <a:gd name="T24" fmla="*/ 1 w 92"/>
                <a:gd name="T25" fmla="*/ 1 h 78"/>
                <a:gd name="T26" fmla="*/ 1 w 92"/>
                <a:gd name="T27" fmla="*/ 1 h 78"/>
                <a:gd name="T28" fmla="*/ 1 w 92"/>
                <a:gd name="T29" fmla="*/ 1 h 78"/>
                <a:gd name="T30" fmla="*/ 1 w 92"/>
                <a:gd name="T31" fmla="*/ 1 h 78"/>
                <a:gd name="T32" fmla="*/ 1 w 92"/>
                <a:gd name="T33" fmla="*/ 1 h 78"/>
                <a:gd name="T34" fmla="*/ 1 w 92"/>
                <a:gd name="T35" fmla="*/ 1 h 78"/>
                <a:gd name="T36" fmla="*/ 1 w 92"/>
                <a:gd name="T37" fmla="*/ 1 h 78"/>
                <a:gd name="T38" fmla="*/ 1 w 92"/>
                <a:gd name="T39" fmla="*/ 1 h 78"/>
                <a:gd name="T40" fmla="*/ 1 w 92"/>
                <a:gd name="T41" fmla="*/ 1 h 78"/>
                <a:gd name="T42" fmla="*/ 1 w 92"/>
                <a:gd name="T43" fmla="*/ 1 h 78"/>
                <a:gd name="T44" fmla="*/ 1 w 92"/>
                <a:gd name="T45" fmla="*/ 1 h 78"/>
                <a:gd name="T46" fmla="*/ 1 w 92"/>
                <a:gd name="T47" fmla="*/ 1 h 78"/>
                <a:gd name="T48" fmla="*/ 1 w 92"/>
                <a:gd name="T49" fmla="*/ 1 h 78"/>
                <a:gd name="T50" fmla="*/ 1 w 92"/>
                <a:gd name="T51" fmla="*/ 1 h 78"/>
                <a:gd name="T52" fmla="*/ 1 w 92"/>
                <a:gd name="T53" fmla="*/ 1 h 78"/>
                <a:gd name="T54" fmla="*/ 1 w 92"/>
                <a:gd name="T55" fmla="*/ 1 h 78"/>
                <a:gd name="T56" fmla="*/ 1 w 92"/>
                <a:gd name="T57" fmla="*/ 1 h 78"/>
                <a:gd name="T58" fmla="*/ 1 w 92"/>
                <a:gd name="T59" fmla="*/ 1 h 78"/>
                <a:gd name="T60" fmla="*/ 1 w 92"/>
                <a:gd name="T61" fmla="*/ 1 h 78"/>
                <a:gd name="T62" fmla="*/ 0 w 92"/>
                <a:gd name="T63" fmla="*/ 1 h 78"/>
                <a:gd name="T64" fmla="*/ 0 w 92"/>
                <a:gd name="T65" fmla="*/ 1 h 78"/>
                <a:gd name="T66" fmla="*/ 1 w 92"/>
                <a:gd name="T67" fmla="*/ 1 h 78"/>
                <a:gd name="T68" fmla="*/ 1 w 92"/>
                <a:gd name="T69" fmla="*/ 1 h 78"/>
                <a:gd name="T70" fmla="*/ 1 w 92"/>
                <a:gd name="T71" fmla="*/ 1 h 78"/>
                <a:gd name="T72" fmla="*/ 1 w 92"/>
                <a:gd name="T73" fmla="*/ 1 h 78"/>
                <a:gd name="T74" fmla="*/ 1 w 92"/>
                <a:gd name="T75" fmla="*/ 1 h 78"/>
                <a:gd name="T76" fmla="*/ 1 w 92"/>
                <a:gd name="T77" fmla="*/ 1 h 78"/>
                <a:gd name="T78" fmla="*/ 1 w 92"/>
                <a:gd name="T79" fmla="*/ 1 h 78"/>
                <a:gd name="T80" fmla="*/ 1 w 92"/>
                <a:gd name="T81" fmla="*/ 0 h 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92"/>
                <a:gd name="T124" fmla="*/ 0 h 78"/>
                <a:gd name="T125" fmla="*/ 92 w 92"/>
                <a:gd name="T126" fmla="*/ 78 h 7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92" h="78">
                  <a:moveTo>
                    <a:pt x="30" y="0"/>
                  </a:moveTo>
                  <a:lnTo>
                    <a:pt x="38" y="6"/>
                  </a:lnTo>
                  <a:lnTo>
                    <a:pt x="48" y="16"/>
                  </a:lnTo>
                  <a:lnTo>
                    <a:pt x="66" y="26"/>
                  </a:lnTo>
                  <a:lnTo>
                    <a:pt x="76" y="30"/>
                  </a:lnTo>
                  <a:lnTo>
                    <a:pt x="84" y="24"/>
                  </a:lnTo>
                  <a:lnTo>
                    <a:pt x="90" y="24"/>
                  </a:lnTo>
                  <a:lnTo>
                    <a:pt x="84" y="30"/>
                  </a:lnTo>
                  <a:lnTo>
                    <a:pt x="88" y="36"/>
                  </a:lnTo>
                  <a:lnTo>
                    <a:pt x="92" y="40"/>
                  </a:lnTo>
                  <a:lnTo>
                    <a:pt x="84" y="46"/>
                  </a:lnTo>
                  <a:lnTo>
                    <a:pt x="80" y="48"/>
                  </a:lnTo>
                  <a:lnTo>
                    <a:pt x="74" y="46"/>
                  </a:lnTo>
                  <a:lnTo>
                    <a:pt x="68" y="48"/>
                  </a:lnTo>
                  <a:lnTo>
                    <a:pt x="58" y="52"/>
                  </a:lnTo>
                  <a:lnTo>
                    <a:pt x="52" y="60"/>
                  </a:lnTo>
                  <a:lnTo>
                    <a:pt x="52" y="66"/>
                  </a:lnTo>
                  <a:lnTo>
                    <a:pt x="44" y="62"/>
                  </a:lnTo>
                  <a:lnTo>
                    <a:pt x="36" y="56"/>
                  </a:lnTo>
                  <a:lnTo>
                    <a:pt x="28" y="54"/>
                  </a:lnTo>
                  <a:lnTo>
                    <a:pt x="24" y="56"/>
                  </a:lnTo>
                  <a:lnTo>
                    <a:pt x="22" y="60"/>
                  </a:lnTo>
                  <a:lnTo>
                    <a:pt x="16" y="56"/>
                  </a:lnTo>
                  <a:lnTo>
                    <a:pt x="10" y="54"/>
                  </a:lnTo>
                  <a:lnTo>
                    <a:pt x="8" y="58"/>
                  </a:lnTo>
                  <a:lnTo>
                    <a:pt x="10" y="64"/>
                  </a:lnTo>
                  <a:lnTo>
                    <a:pt x="16" y="66"/>
                  </a:lnTo>
                  <a:lnTo>
                    <a:pt x="14" y="72"/>
                  </a:lnTo>
                  <a:lnTo>
                    <a:pt x="8" y="74"/>
                  </a:lnTo>
                  <a:lnTo>
                    <a:pt x="2" y="78"/>
                  </a:lnTo>
                  <a:lnTo>
                    <a:pt x="2" y="68"/>
                  </a:lnTo>
                  <a:lnTo>
                    <a:pt x="0" y="60"/>
                  </a:lnTo>
                  <a:lnTo>
                    <a:pt x="0" y="52"/>
                  </a:lnTo>
                  <a:lnTo>
                    <a:pt x="6" y="50"/>
                  </a:lnTo>
                  <a:lnTo>
                    <a:pt x="10" y="44"/>
                  </a:lnTo>
                  <a:lnTo>
                    <a:pt x="10" y="38"/>
                  </a:lnTo>
                  <a:lnTo>
                    <a:pt x="16" y="38"/>
                  </a:lnTo>
                  <a:lnTo>
                    <a:pt x="22" y="42"/>
                  </a:lnTo>
                  <a:lnTo>
                    <a:pt x="28" y="40"/>
                  </a:lnTo>
                  <a:lnTo>
                    <a:pt x="30" y="16"/>
                  </a:lnTo>
                  <a:lnTo>
                    <a:pt x="30" y="0"/>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8" name="Freeform 367"/>
            <p:cNvSpPr>
              <a:spLocks noChangeAspect="1"/>
            </p:cNvSpPr>
            <p:nvPr/>
          </p:nvSpPr>
          <p:spPr bwMode="auto">
            <a:xfrm>
              <a:off x="5196" y="1635"/>
              <a:ext cx="24" cy="16"/>
            </a:xfrm>
            <a:custGeom>
              <a:avLst/>
              <a:gdLst>
                <a:gd name="T0" fmla="*/ 1 w 40"/>
                <a:gd name="T1" fmla="*/ 1 h 26"/>
                <a:gd name="T2" fmla="*/ 1 w 40"/>
                <a:gd name="T3" fmla="*/ 1 h 26"/>
                <a:gd name="T4" fmla="*/ 1 w 40"/>
                <a:gd name="T5" fmla="*/ 1 h 26"/>
                <a:gd name="T6" fmla="*/ 1 w 40"/>
                <a:gd name="T7" fmla="*/ 1 h 26"/>
                <a:gd name="T8" fmla="*/ 1 w 40"/>
                <a:gd name="T9" fmla="*/ 1 h 26"/>
                <a:gd name="T10" fmla="*/ 1 w 40"/>
                <a:gd name="T11" fmla="*/ 1 h 26"/>
                <a:gd name="T12" fmla="*/ 0 w 40"/>
                <a:gd name="T13" fmla="*/ 1 h 26"/>
                <a:gd name="T14" fmla="*/ 1 w 40"/>
                <a:gd name="T15" fmla="*/ 1 h 26"/>
                <a:gd name="T16" fmla="*/ 1 w 40"/>
                <a:gd name="T17" fmla="*/ 1 h 26"/>
                <a:gd name="T18" fmla="*/ 1 w 40"/>
                <a:gd name="T19" fmla="*/ 1 h 26"/>
                <a:gd name="T20" fmla="*/ 1 w 40"/>
                <a:gd name="T21" fmla="*/ 0 h 26"/>
                <a:gd name="T22" fmla="*/ 1 w 40"/>
                <a:gd name="T23" fmla="*/ 0 h 26"/>
                <a:gd name="T24" fmla="*/ 1 w 40"/>
                <a:gd name="T25" fmla="*/ 1 h 26"/>
                <a:gd name="T26" fmla="*/ 1 w 40"/>
                <a:gd name="T27" fmla="*/ 1 h 26"/>
                <a:gd name="T28" fmla="*/ 1 w 40"/>
                <a:gd name="T29" fmla="*/ 1 h 26"/>
                <a:gd name="T30" fmla="*/ 1 w 40"/>
                <a:gd name="T31" fmla="*/ 1 h 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0"/>
                <a:gd name="T49" fmla="*/ 0 h 26"/>
                <a:gd name="T50" fmla="*/ 40 w 40"/>
                <a:gd name="T51" fmla="*/ 26 h 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0" h="26">
                  <a:moveTo>
                    <a:pt x="30" y="16"/>
                  </a:moveTo>
                  <a:lnTo>
                    <a:pt x="24" y="14"/>
                  </a:lnTo>
                  <a:lnTo>
                    <a:pt x="18" y="18"/>
                  </a:lnTo>
                  <a:lnTo>
                    <a:pt x="14" y="26"/>
                  </a:lnTo>
                  <a:lnTo>
                    <a:pt x="6" y="24"/>
                  </a:lnTo>
                  <a:lnTo>
                    <a:pt x="6" y="18"/>
                  </a:lnTo>
                  <a:lnTo>
                    <a:pt x="0" y="14"/>
                  </a:lnTo>
                  <a:lnTo>
                    <a:pt x="8" y="8"/>
                  </a:lnTo>
                  <a:lnTo>
                    <a:pt x="16" y="8"/>
                  </a:lnTo>
                  <a:lnTo>
                    <a:pt x="24" y="6"/>
                  </a:lnTo>
                  <a:lnTo>
                    <a:pt x="28" y="0"/>
                  </a:lnTo>
                  <a:lnTo>
                    <a:pt x="36" y="0"/>
                  </a:lnTo>
                  <a:lnTo>
                    <a:pt x="40" y="6"/>
                  </a:lnTo>
                  <a:lnTo>
                    <a:pt x="38" y="8"/>
                  </a:lnTo>
                  <a:lnTo>
                    <a:pt x="34" y="14"/>
                  </a:lnTo>
                  <a:lnTo>
                    <a:pt x="30" y="16"/>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79" name="Freeform 368"/>
            <p:cNvSpPr>
              <a:spLocks noChangeAspect="1"/>
            </p:cNvSpPr>
            <p:nvPr/>
          </p:nvSpPr>
          <p:spPr bwMode="auto">
            <a:xfrm>
              <a:off x="5170" y="1638"/>
              <a:ext cx="23" cy="32"/>
            </a:xfrm>
            <a:custGeom>
              <a:avLst/>
              <a:gdLst>
                <a:gd name="T0" fmla="*/ 1 w 38"/>
                <a:gd name="T1" fmla="*/ 1 h 50"/>
                <a:gd name="T2" fmla="*/ 1 w 38"/>
                <a:gd name="T3" fmla="*/ 1 h 50"/>
                <a:gd name="T4" fmla="*/ 1 w 38"/>
                <a:gd name="T5" fmla="*/ 0 h 50"/>
                <a:gd name="T6" fmla="*/ 1 w 38"/>
                <a:gd name="T7" fmla="*/ 0 h 50"/>
                <a:gd name="T8" fmla="*/ 1 w 38"/>
                <a:gd name="T9" fmla="*/ 1 h 50"/>
                <a:gd name="T10" fmla="*/ 1 w 38"/>
                <a:gd name="T11" fmla="*/ 1 h 50"/>
                <a:gd name="T12" fmla="*/ 1 w 38"/>
                <a:gd name="T13" fmla="*/ 1 h 50"/>
                <a:gd name="T14" fmla="*/ 1 w 38"/>
                <a:gd name="T15" fmla="*/ 1 h 50"/>
                <a:gd name="T16" fmla="*/ 1 w 38"/>
                <a:gd name="T17" fmla="*/ 1 h 50"/>
                <a:gd name="T18" fmla="*/ 1 w 38"/>
                <a:gd name="T19" fmla="*/ 1 h 50"/>
                <a:gd name="T20" fmla="*/ 1 w 38"/>
                <a:gd name="T21" fmla="*/ 1 h 50"/>
                <a:gd name="T22" fmla="*/ 1 w 38"/>
                <a:gd name="T23" fmla="*/ 1 h 50"/>
                <a:gd name="T24" fmla="*/ 1 w 38"/>
                <a:gd name="T25" fmla="*/ 1 h 50"/>
                <a:gd name="T26" fmla="*/ 1 w 38"/>
                <a:gd name="T27" fmla="*/ 1 h 50"/>
                <a:gd name="T28" fmla="*/ 1 w 38"/>
                <a:gd name="T29" fmla="*/ 1 h 50"/>
                <a:gd name="T30" fmla="*/ 1 w 38"/>
                <a:gd name="T31" fmla="*/ 1 h 50"/>
                <a:gd name="T32" fmla="*/ 1 w 38"/>
                <a:gd name="T33" fmla="*/ 1 h 50"/>
                <a:gd name="T34" fmla="*/ 1 w 38"/>
                <a:gd name="T35" fmla="*/ 1 h 50"/>
                <a:gd name="T36" fmla="*/ 1 w 38"/>
                <a:gd name="T37" fmla="*/ 1 h 50"/>
                <a:gd name="T38" fmla="*/ 1 w 38"/>
                <a:gd name="T39" fmla="*/ 1 h 50"/>
                <a:gd name="T40" fmla="*/ 1 w 38"/>
                <a:gd name="T41" fmla="*/ 1 h 50"/>
                <a:gd name="T42" fmla="*/ 0 w 38"/>
                <a:gd name="T43" fmla="*/ 1 h 50"/>
                <a:gd name="T44" fmla="*/ 1 w 38"/>
                <a:gd name="T45" fmla="*/ 1 h 5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8"/>
                <a:gd name="T70" fmla="*/ 0 h 50"/>
                <a:gd name="T71" fmla="*/ 38 w 38"/>
                <a:gd name="T72" fmla="*/ 50 h 5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8" h="50">
                  <a:moveTo>
                    <a:pt x="4" y="12"/>
                  </a:moveTo>
                  <a:lnTo>
                    <a:pt x="10" y="8"/>
                  </a:lnTo>
                  <a:lnTo>
                    <a:pt x="16" y="0"/>
                  </a:lnTo>
                  <a:lnTo>
                    <a:pt x="24" y="0"/>
                  </a:lnTo>
                  <a:lnTo>
                    <a:pt x="28" y="6"/>
                  </a:lnTo>
                  <a:lnTo>
                    <a:pt x="34" y="10"/>
                  </a:lnTo>
                  <a:lnTo>
                    <a:pt x="38" y="16"/>
                  </a:lnTo>
                  <a:lnTo>
                    <a:pt x="36" y="24"/>
                  </a:lnTo>
                  <a:lnTo>
                    <a:pt x="32" y="26"/>
                  </a:lnTo>
                  <a:lnTo>
                    <a:pt x="30" y="32"/>
                  </a:lnTo>
                  <a:lnTo>
                    <a:pt x="30" y="40"/>
                  </a:lnTo>
                  <a:lnTo>
                    <a:pt x="26" y="50"/>
                  </a:lnTo>
                  <a:lnTo>
                    <a:pt x="18" y="48"/>
                  </a:lnTo>
                  <a:lnTo>
                    <a:pt x="18" y="44"/>
                  </a:lnTo>
                  <a:lnTo>
                    <a:pt x="20" y="36"/>
                  </a:lnTo>
                  <a:lnTo>
                    <a:pt x="12" y="36"/>
                  </a:lnTo>
                  <a:lnTo>
                    <a:pt x="14" y="30"/>
                  </a:lnTo>
                  <a:lnTo>
                    <a:pt x="18" y="24"/>
                  </a:lnTo>
                  <a:lnTo>
                    <a:pt x="18" y="20"/>
                  </a:lnTo>
                  <a:lnTo>
                    <a:pt x="16" y="14"/>
                  </a:lnTo>
                  <a:lnTo>
                    <a:pt x="8" y="16"/>
                  </a:lnTo>
                  <a:lnTo>
                    <a:pt x="0" y="18"/>
                  </a:lnTo>
                  <a:lnTo>
                    <a:pt x="4" y="12"/>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80" name="Freeform 369"/>
            <p:cNvSpPr>
              <a:spLocks noChangeAspect="1"/>
            </p:cNvSpPr>
            <p:nvPr/>
          </p:nvSpPr>
          <p:spPr bwMode="auto">
            <a:xfrm>
              <a:off x="5185" y="1553"/>
              <a:ext cx="107" cy="91"/>
            </a:xfrm>
            <a:custGeom>
              <a:avLst/>
              <a:gdLst>
                <a:gd name="T0" fmla="*/ 1 w 174"/>
                <a:gd name="T1" fmla="*/ 2 h 148"/>
                <a:gd name="T2" fmla="*/ 1 w 174"/>
                <a:gd name="T3" fmla="*/ 2 h 148"/>
                <a:gd name="T4" fmla="*/ 1 w 174"/>
                <a:gd name="T5" fmla="*/ 2 h 148"/>
                <a:gd name="T6" fmla="*/ 1 w 174"/>
                <a:gd name="T7" fmla="*/ 2 h 148"/>
                <a:gd name="T8" fmla="*/ 2 w 174"/>
                <a:gd name="T9" fmla="*/ 1 h 148"/>
                <a:gd name="T10" fmla="*/ 2 w 174"/>
                <a:gd name="T11" fmla="*/ 1 h 148"/>
                <a:gd name="T12" fmla="*/ 2 w 174"/>
                <a:gd name="T13" fmla="*/ 1 h 148"/>
                <a:gd name="T14" fmla="*/ 2 w 174"/>
                <a:gd name="T15" fmla="*/ 1 h 148"/>
                <a:gd name="T16" fmla="*/ 3 w 174"/>
                <a:gd name="T17" fmla="*/ 1 h 148"/>
                <a:gd name="T18" fmla="*/ 3 w 174"/>
                <a:gd name="T19" fmla="*/ 1 h 148"/>
                <a:gd name="T20" fmla="*/ 4 w 174"/>
                <a:gd name="T21" fmla="*/ 1 h 148"/>
                <a:gd name="T22" fmla="*/ 4 w 174"/>
                <a:gd name="T23" fmla="*/ 1 h 148"/>
                <a:gd name="T24" fmla="*/ 4 w 174"/>
                <a:gd name="T25" fmla="*/ 1 h 148"/>
                <a:gd name="T26" fmla="*/ 4 w 174"/>
                <a:gd name="T27" fmla="*/ 1 h 148"/>
                <a:gd name="T28" fmla="*/ 4 w 174"/>
                <a:gd name="T29" fmla="*/ 1 h 148"/>
                <a:gd name="T30" fmla="*/ 4 w 174"/>
                <a:gd name="T31" fmla="*/ 1 h 148"/>
                <a:gd name="T32" fmla="*/ 4 w 174"/>
                <a:gd name="T33" fmla="*/ 1 h 148"/>
                <a:gd name="T34" fmla="*/ 4 w 174"/>
                <a:gd name="T35" fmla="*/ 2 h 148"/>
                <a:gd name="T36" fmla="*/ 4 w 174"/>
                <a:gd name="T37" fmla="*/ 2 h 148"/>
                <a:gd name="T38" fmla="*/ 3 w 174"/>
                <a:gd name="T39" fmla="*/ 2 h 148"/>
                <a:gd name="T40" fmla="*/ 2 w 174"/>
                <a:gd name="T41" fmla="*/ 2 h 148"/>
                <a:gd name="T42" fmla="*/ 2 w 174"/>
                <a:gd name="T43" fmla="*/ 2 h 148"/>
                <a:gd name="T44" fmla="*/ 2 w 174"/>
                <a:gd name="T45" fmla="*/ 2 h 148"/>
                <a:gd name="T46" fmla="*/ 2 w 174"/>
                <a:gd name="T47" fmla="*/ 2 h 148"/>
                <a:gd name="T48" fmla="*/ 2 w 174"/>
                <a:gd name="T49" fmla="*/ 2 h 148"/>
                <a:gd name="T50" fmla="*/ 2 w 174"/>
                <a:gd name="T51" fmla="*/ 2 h 148"/>
                <a:gd name="T52" fmla="*/ 2 w 174"/>
                <a:gd name="T53" fmla="*/ 2 h 148"/>
                <a:gd name="T54" fmla="*/ 1 w 174"/>
                <a:gd name="T55" fmla="*/ 3 h 148"/>
                <a:gd name="T56" fmla="*/ 1 w 174"/>
                <a:gd name="T57" fmla="*/ 2 h 148"/>
                <a:gd name="T58" fmla="*/ 1 w 174"/>
                <a:gd name="T59" fmla="*/ 2 h 148"/>
                <a:gd name="T60" fmla="*/ 1 w 174"/>
                <a:gd name="T61" fmla="*/ 2 h 148"/>
                <a:gd name="T62" fmla="*/ 1 w 174"/>
                <a:gd name="T63" fmla="*/ 2 h 148"/>
                <a:gd name="T64" fmla="*/ 1 w 174"/>
                <a:gd name="T65" fmla="*/ 2 h 148"/>
                <a:gd name="T66" fmla="*/ 1 w 174"/>
                <a:gd name="T67" fmla="*/ 2 h 14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4"/>
                <a:gd name="T103" fmla="*/ 0 h 148"/>
                <a:gd name="T104" fmla="*/ 174 w 174"/>
                <a:gd name="T105" fmla="*/ 148 h 14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4" h="148">
                  <a:moveTo>
                    <a:pt x="0" y="134"/>
                  </a:moveTo>
                  <a:lnTo>
                    <a:pt x="12" y="128"/>
                  </a:lnTo>
                  <a:lnTo>
                    <a:pt x="26" y="118"/>
                  </a:lnTo>
                  <a:lnTo>
                    <a:pt x="32" y="112"/>
                  </a:lnTo>
                  <a:lnTo>
                    <a:pt x="44" y="110"/>
                  </a:lnTo>
                  <a:lnTo>
                    <a:pt x="60" y="110"/>
                  </a:lnTo>
                  <a:lnTo>
                    <a:pt x="76" y="110"/>
                  </a:lnTo>
                  <a:lnTo>
                    <a:pt x="80" y="100"/>
                  </a:lnTo>
                  <a:lnTo>
                    <a:pt x="88" y="90"/>
                  </a:lnTo>
                  <a:lnTo>
                    <a:pt x="92" y="82"/>
                  </a:lnTo>
                  <a:lnTo>
                    <a:pt x="98" y="74"/>
                  </a:lnTo>
                  <a:lnTo>
                    <a:pt x="100" y="80"/>
                  </a:lnTo>
                  <a:lnTo>
                    <a:pt x="100" y="86"/>
                  </a:lnTo>
                  <a:lnTo>
                    <a:pt x="110" y="82"/>
                  </a:lnTo>
                  <a:lnTo>
                    <a:pt x="126" y="72"/>
                  </a:lnTo>
                  <a:lnTo>
                    <a:pt x="140" y="52"/>
                  </a:lnTo>
                  <a:lnTo>
                    <a:pt x="146" y="36"/>
                  </a:lnTo>
                  <a:lnTo>
                    <a:pt x="144" y="30"/>
                  </a:lnTo>
                  <a:lnTo>
                    <a:pt x="142" y="18"/>
                  </a:lnTo>
                  <a:lnTo>
                    <a:pt x="146" y="10"/>
                  </a:lnTo>
                  <a:lnTo>
                    <a:pt x="150" y="8"/>
                  </a:lnTo>
                  <a:lnTo>
                    <a:pt x="160" y="12"/>
                  </a:lnTo>
                  <a:lnTo>
                    <a:pt x="162" y="6"/>
                  </a:lnTo>
                  <a:lnTo>
                    <a:pt x="158" y="2"/>
                  </a:lnTo>
                  <a:lnTo>
                    <a:pt x="164" y="0"/>
                  </a:lnTo>
                  <a:lnTo>
                    <a:pt x="166" y="10"/>
                  </a:lnTo>
                  <a:lnTo>
                    <a:pt x="166" y="18"/>
                  </a:lnTo>
                  <a:lnTo>
                    <a:pt x="172" y="28"/>
                  </a:lnTo>
                  <a:lnTo>
                    <a:pt x="174" y="36"/>
                  </a:lnTo>
                  <a:lnTo>
                    <a:pt x="168" y="48"/>
                  </a:lnTo>
                  <a:lnTo>
                    <a:pt x="160" y="58"/>
                  </a:lnTo>
                  <a:lnTo>
                    <a:pt x="158" y="66"/>
                  </a:lnTo>
                  <a:lnTo>
                    <a:pt x="158" y="80"/>
                  </a:lnTo>
                  <a:lnTo>
                    <a:pt x="154" y="86"/>
                  </a:lnTo>
                  <a:lnTo>
                    <a:pt x="152" y="96"/>
                  </a:lnTo>
                  <a:lnTo>
                    <a:pt x="152" y="98"/>
                  </a:lnTo>
                  <a:lnTo>
                    <a:pt x="152" y="102"/>
                  </a:lnTo>
                  <a:lnTo>
                    <a:pt x="152" y="108"/>
                  </a:lnTo>
                  <a:lnTo>
                    <a:pt x="152" y="110"/>
                  </a:lnTo>
                  <a:lnTo>
                    <a:pt x="148" y="118"/>
                  </a:lnTo>
                  <a:lnTo>
                    <a:pt x="142" y="122"/>
                  </a:lnTo>
                  <a:lnTo>
                    <a:pt x="138" y="116"/>
                  </a:lnTo>
                  <a:lnTo>
                    <a:pt x="132" y="114"/>
                  </a:lnTo>
                  <a:lnTo>
                    <a:pt x="126" y="116"/>
                  </a:lnTo>
                  <a:lnTo>
                    <a:pt x="128" y="124"/>
                  </a:lnTo>
                  <a:lnTo>
                    <a:pt x="126" y="128"/>
                  </a:lnTo>
                  <a:lnTo>
                    <a:pt x="118" y="122"/>
                  </a:lnTo>
                  <a:lnTo>
                    <a:pt x="116" y="126"/>
                  </a:lnTo>
                  <a:lnTo>
                    <a:pt x="110" y="126"/>
                  </a:lnTo>
                  <a:lnTo>
                    <a:pt x="102" y="126"/>
                  </a:lnTo>
                  <a:lnTo>
                    <a:pt x="92" y="126"/>
                  </a:lnTo>
                  <a:lnTo>
                    <a:pt x="90" y="122"/>
                  </a:lnTo>
                  <a:lnTo>
                    <a:pt x="88" y="126"/>
                  </a:lnTo>
                  <a:lnTo>
                    <a:pt x="92" y="132"/>
                  </a:lnTo>
                  <a:lnTo>
                    <a:pt x="84" y="136"/>
                  </a:lnTo>
                  <a:lnTo>
                    <a:pt x="80" y="144"/>
                  </a:lnTo>
                  <a:lnTo>
                    <a:pt x="74" y="148"/>
                  </a:lnTo>
                  <a:lnTo>
                    <a:pt x="68" y="140"/>
                  </a:lnTo>
                  <a:lnTo>
                    <a:pt x="62" y="136"/>
                  </a:lnTo>
                  <a:lnTo>
                    <a:pt x="70" y="130"/>
                  </a:lnTo>
                  <a:lnTo>
                    <a:pt x="72" y="124"/>
                  </a:lnTo>
                  <a:lnTo>
                    <a:pt x="56" y="124"/>
                  </a:lnTo>
                  <a:lnTo>
                    <a:pt x="50" y="128"/>
                  </a:lnTo>
                  <a:lnTo>
                    <a:pt x="38" y="130"/>
                  </a:lnTo>
                  <a:lnTo>
                    <a:pt x="28" y="134"/>
                  </a:lnTo>
                  <a:lnTo>
                    <a:pt x="18" y="134"/>
                  </a:lnTo>
                  <a:lnTo>
                    <a:pt x="10" y="140"/>
                  </a:lnTo>
                  <a:lnTo>
                    <a:pt x="2" y="138"/>
                  </a:lnTo>
                  <a:lnTo>
                    <a:pt x="0" y="13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81" name="Freeform 370"/>
            <p:cNvSpPr>
              <a:spLocks noChangeAspect="1"/>
            </p:cNvSpPr>
            <p:nvPr/>
          </p:nvSpPr>
          <p:spPr bwMode="auto">
            <a:xfrm>
              <a:off x="5139" y="1589"/>
              <a:ext cx="31" cy="44"/>
            </a:xfrm>
            <a:custGeom>
              <a:avLst/>
              <a:gdLst>
                <a:gd name="T0" fmla="*/ 1 w 50"/>
                <a:gd name="T1" fmla="*/ 1 h 72"/>
                <a:gd name="T2" fmla="*/ 1 w 50"/>
                <a:gd name="T3" fmla="*/ 1 h 72"/>
                <a:gd name="T4" fmla="*/ 1 w 50"/>
                <a:gd name="T5" fmla="*/ 1 h 72"/>
                <a:gd name="T6" fmla="*/ 1 w 50"/>
                <a:gd name="T7" fmla="*/ 1 h 72"/>
                <a:gd name="T8" fmla="*/ 1 w 50"/>
                <a:gd name="T9" fmla="*/ 1 h 72"/>
                <a:gd name="T10" fmla="*/ 1 w 50"/>
                <a:gd name="T11" fmla="*/ 1 h 72"/>
                <a:gd name="T12" fmla="*/ 1 w 50"/>
                <a:gd name="T13" fmla="*/ 1 h 72"/>
                <a:gd name="T14" fmla="*/ 1 w 50"/>
                <a:gd name="T15" fmla="*/ 1 h 72"/>
                <a:gd name="T16" fmla="*/ 1 w 50"/>
                <a:gd name="T17" fmla="*/ 0 h 72"/>
                <a:gd name="T18" fmla="*/ 1 w 50"/>
                <a:gd name="T19" fmla="*/ 1 h 72"/>
                <a:gd name="T20" fmla="*/ 1 w 50"/>
                <a:gd name="T21" fmla="*/ 1 h 72"/>
                <a:gd name="T22" fmla="*/ 1 w 50"/>
                <a:gd name="T23" fmla="*/ 1 h 72"/>
                <a:gd name="T24" fmla="*/ 1 w 50"/>
                <a:gd name="T25" fmla="*/ 1 h 72"/>
                <a:gd name="T26" fmla="*/ 1 w 50"/>
                <a:gd name="T27" fmla="*/ 1 h 72"/>
                <a:gd name="T28" fmla="*/ 1 w 50"/>
                <a:gd name="T29" fmla="*/ 1 h 72"/>
                <a:gd name="T30" fmla="*/ 1 w 50"/>
                <a:gd name="T31" fmla="*/ 1 h 72"/>
                <a:gd name="T32" fmla="*/ 1 w 50"/>
                <a:gd name="T33" fmla="*/ 1 h 72"/>
                <a:gd name="T34" fmla="*/ 1 w 50"/>
                <a:gd name="T35" fmla="*/ 1 h 72"/>
                <a:gd name="T36" fmla="*/ 1 w 50"/>
                <a:gd name="T37" fmla="*/ 1 h 72"/>
                <a:gd name="T38" fmla="*/ 1 w 50"/>
                <a:gd name="T39" fmla="*/ 1 h 72"/>
                <a:gd name="T40" fmla="*/ 1 w 50"/>
                <a:gd name="T41" fmla="*/ 1 h 72"/>
                <a:gd name="T42" fmla="*/ 1 w 50"/>
                <a:gd name="T43" fmla="*/ 1 h 72"/>
                <a:gd name="T44" fmla="*/ 1 w 50"/>
                <a:gd name="T45" fmla="*/ 1 h 72"/>
                <a:gd name="T46" fmla="*/ 1 w 50"/>
                <a:gd name="T47" fmla="*/ 1 h 72"/>
                <a:gd name="T48" fmla="*/ 0 w 50"/>
                <a:gd name="T49" fmla="*/ 1 h 72"/>
                <a:gd name="T50" fmla="*/ 1 w 50"/>
                <a:gd name="T51" fmla="*/ 1 h 72"/>
                <a:gd name="T52" fmla="*/ 1 w 50"/>
                <a:gd name="T53" fmla="*/ 1 h 72"/>
                <a:gd name="T54" fmla="*/ 1 w 50"/>
                <a:gd name="T55" fmla="*/ 1 h 72"/>
                <a:gd name="T56" fmla="*/ 1 w 50"/>
                <a:gd name="T57" fmla="*/ 1 h 72"/>
                <a:gd name="T58" fmla="*/ 1 w 50"/>
                <a:gd name="T59" fmla="*/ 1 h 7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0"/>
                <a:gd name="T91" fmla="*/ 0 h 72"/>
                <a:gd name="T92" fmla="*/ 50 w 50"/>
                <a:gd name="T93" fmla="*/ 72 h 7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0" h="72">
                  <a:moveTo>
                    <a:pt x="2" y="32"/>
                  </a:moveTo>
                  <a:lnTo>
                    <a:pt x="2" y="28"/>
                  </a:lnTo>
                  <a:lnTo>
                    <a:pt x="8" y="30"/>
                  </a:lnTo>
                  <a:lnTo>
                    <a:pt x="12" y="28"/>
                  </a:lnTo>
                  <a:lnTo>
                    <a:pt x="10" y="22"/>
                  </a:lnTo>
                  <a:lnTo>
                    <a:pt x="6" y="20"/>
                  </a:lnTo>
                  <a:lnTo>
                    <a:pt x="10" y="6"/>
                  </a:lnTo>
                  <a:lnTo>
                    <a:pt x="20" y="2"/>
                  </a:lnTo>
                  <a:lnTo>
                    <a:pt x="30" y="0"/>
                  </a:lnTo>
                  <a:lnTo>
                    <a:pt x="38" y="8"/>
                  </a:lnTo>
                  <a:lnTo>
                    <a:pt x="44" y="18"/>
                  </a:lnTo>
                  <a:lnTo>
                    <a:pt x="48" y="30"/>
                  </a:lnTo>
                  <a:lnTo>
                    <a:pt x="50" y="40"/>
                  </a:lnTo>
                  <a:lnTo>
                    <a:pt x="48" y="54"/>
                  </a:lnTo>
                  <a:lnTo>
                    <a:pt x="50" y="54"/>
                  </a:lnTo>
                  <a:lnTo>
                    <a:pt x="50" y="56"/>
                  </a:lnTo>
                  <a:lnTo>
                    <a:pt x="46" y="58"/>
                  </a:lnTo>
                  <a:lnTo>
                    <a:pt x="38" y="62"/>
                  </a:lnTo>
                  <a:lnTo>
                    <a:pt x="34" y="64"/>
                  </a:lnTo>
                  <a:lnTo>
                    <a:pt x="28" y="60"/>
                  </a:lnTo>
                  <a:lnTo>
                    <a:pt x="24" y="64"/>
                  </a:lnTo>
                  <a:lnTo>
                    <a:pt x="16" y="70"/>
                  </a:lnTo>
                  <a:lnTo>
                    <a:pt x="12" y="68"/>
                  </a:lnTo>
                  <a:lnTo>
                    <a:pt x="2" y="72"/>
                  </a:lnTo>
                  <a:lnTo>
                    <a:pt x="0" y="66"/>
                  </a:lnTo>
                  <a:lnTo>
                    <a:pt x="2" y="58"/>
                  </a:lnTo>
                  <a:lnTo>
                    <a:pt x="2" y="48"/>
                  </a:lnTo>
                  <a:lnTo>
                    <a:pt x="6" y="46"/>
                  </a:lnTo>
                  <a:lnTo>
                    <a:pt x="6" y="38"/>
                  </a:lnTo>
                  <a:lnTo>
                    <a:pt x="2" y="3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82" name="Freeform 371"/>
            <p:cNvSpPr>
              <a:spLocks noChangeAspect="1"/>
            </p:cNvSpPr>
            <p:nvPr/>
          </p:nvSpPr>
          <p:spPr bwMode="auto">
            <a:xfrm>
              <a:off x="5120" y="1537"/>
              <a:ext cx="61" cy="59"/>
            </a:xfrm>
            <a:custGeom>
              <a:avLst/>
              <a:gdLst>
                <a:gd name="T0" fmla="*/ 1 w 98"/>
                <a:gd name="T1" fmla="*/ 2 h 96"/>
                <a:gd name="T2" fmla="*/ 1 w 98"/>
                <a:gd name="T3" fmla="*/ 2 h 96"/>
                <a:gd name="T4" fmla="*/ 1 w 98"/>
                <a:gd name="T5" fmla="*/ 1 h 96"/>
                <a:gd name="T6" fmla="*/ 1 w 98"/>
                <a:gd name="T7" fmla="*/ 1 h 96"/>
                <a:gd name="T8" fmla="*/ 1 w 98"/>
                <a:gd name="T9" fmla="*/ 1 h 96"/>
                <a:gd name="T10" fmla="*/ 1 w 98"/>
                <a:gd name="T11" fmla="*/ 1 h 96"/>
                <a:gd name="T12" fmla="*/ 1 w 98"/>
                <a:gd name="T13" fmla="*/ 1 h 96"/>
                <a:gd name="T14" fmla="*/ 0 w 98"/>
                <a:gd name="T15" fmla="*/ 1 h 96"/>
                <a:gd name="T16" fmla="*/ 1 w 98"/>
                <a:gd name="T17" fmla="*/ 1 h 96"/>
                <a:gd name="T18" fmla="*/ 1 w 98"/>
                <a:gd name="T19" fmla="*/ 1 h 96"/>
                <a:gd name="T20" fmla="*/ 1 w 98"/>
                <a:gd name="T21" fmla="*/ 1 h 96"/>
                <a:gd name="T22" fmla="*/ 1 w 98"/>
                <a:gd name="T23" fmla="*/ 1 h 96"/>
                <a:gd name="T24" fmla="*/ 1 w 98"/>
                <a:gd name="T25" fmla="*/ 1 h 96"/>
                <a:gd name="T26" fmla="*/ 1 w 98"/>
                <a:gd name="T27" fmla="*/ 1 h 96"/>
                <a:gd name="T28" fmla="*/ 1 w 98"/>
                <a:gd name="T29" fmla="*/ 1 h 96"/>
                <a:gd name="T30" fmla="*/ 1 w 98"/>
                <a:gd name="T31" fmla="*/ 1 h 96"/>
                <a:gd name="T32" fmla="*/ 1 w 98"/>
                <a:gd name="T33" fmla="*/ 1 h 96"/>
                <a:gd name="T34" fmla="*/ 1 w 98"/>
                <a:gd name="T35" fmla="*/ 1 h 96"/>
                <a:gd name="T36" fmla="*/ 1 w 98"/>
                <a:gd name="T37" fmla="*/ 1 h 96"/>
                <a:gd name="T38" fmla="*/ 2 w 98"/>
                <a:gd name="T39" fmla="*/ 0 h 96"/>
                <a:gd name="T40" fmla="*/ 2 w 98"/>
                <a:gd name="T41" fmla="*/ 1 h 96"/>
                <a:gd name="T42" fmla="*/ 2 w 98"/>
                <a:gd name="T43" fmla="*/ 1 h 96"/>
                <a:gd name="T44" fmla="*/ 1 w 98"/>
                <a:gd name="T45" fmla="*/ 1 h 96"/>
                <a:gd name="T46" fmla="*/ 1 w 98"/>
                <a:gd name="T47" fmla="*/ 1 h 96"/>
                <a:gd name="T48" fmla="*/ 1 w 98"/>
                <a:gd name="T49" fmla="*/ 1 h 96"/>
                <a:gd name="T50" fmla="*/ 1 w 98"/>
                <a:gd name="T51" fmla="*/ 1 h 96"/>
                <a:gd name="T52" fmla="*/ 1 w 98"/>
                <a:gd name="T53" fmla="*/ 1 h 96"/>
                <a:gd name="T54" fmla="*/ 1 w 98"/>
                <a:gd name="T55" fmla="*/ 1 h 96"/>
                <a:gd name="T56" fmla="*/ 1 w 98"/>
                <a:gd name="T57" fmla="*/ 1 h 96"/>
                <a:gd name="T58" fmla="*/ 1 w 98"/>
                <a:gd name="T59" fmla="*/ 1 h 96"/>
                <a:gd name="T60" fmla="*/ 1 w 98"/>
                <a:gd name="T61" fmla="*/ 1 h 96"/>
                <a:gd name="T62" fmla="*/ 1 w 98"/>
                <a:gd name="T63" fmla="*/ 1 h 96"/>
                <a:gd name="T64" fmla="*/ 1 w 98"/>
                <a:gd name="T65" fmla="*/ 1 h 96"/>
                <a:gd name="T66" fmla="*/ 1 w 98"/>
                <a:gd name="T67" fmla="*/ 1 h 96"/>
                <a:gd name="T68" fmla="*/ 1 w 98"/>
                <a:gd name="T69" fmla="*/ 2 h 96"/>
                <a:gd name="T70" fmla="*/ 1 w 98"/>
                <a:gd name="T71" fmla="*/ 2 h 96"/>
                <a:gd name="T72" fmla="*/ 1 w 98"/>
                <a:gd name="T73" fmla="*/ 2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8"/>
                <a:gd name="T112" fmla="*/ 0 h 96"/>
                <a:gd name="T113" fmla="*/ 98 w 98"/>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8" h="96">
                  <a:moveTo>
                    <a:pt x="24" y="92"/>
                  </a:moveTo>
                  <a:lnTo>
                    <a:pt x="12" y="94"/>
                  </a:lnTo>
                  <a:lnTo>
                    <a:pt x="8" y="88"/>
                  </a:lnTo>
                  <a:lnTo>
                    <a:pt x="12" y="80"/>
                  </a:lnTo>
                  <a:lnTo>
                    <a:pt x="12" y="70"/>
                  </a:lnTo>
                  <a:lnTo>
                    <a:pt x="16" y="60"/>
                  </a:lnTo>
                  <a:lnTo>
                    <a:pt x="6" y="60"/>
                  </a:lnTo>
                  <a:lnTo>
                    <a:pt x="0" y="56"/>
                  </a:lnTo>
                  <a:lnTo>
                    <a:pt x="6" y="48"/>
                  </a:lnTo>
                  <a:lnTo>
                    <a:pt x="22" y="38"/>
                  </a:lnTo>
                  <a:lnTo>
                    <a:pt x="28" y="32"/>
                  </a:lnTo>
                  <a:lnTo>
                    <a:pt x="36" y="24"/>
                  </a:lnTo>
                  <a:lnTo>
                    <a:pt x="40" y="22"/>
                  </a:lnTo>
                  <a:lnTo>
                    <a:pt x="50" y="26"/>
                  </a:lnTo>
                  <a:lnTo>
                    <a:pt x="60" y="24"/>
                  </a:lnTo>
                  <a:lnTo>
                    <a:pt x="62" y="16"/>
                  </a:lnTo>
                  <a:lnTo>
                    <a:pt x="72" y="16"/>
                  </a:lnTo>
                  <a:lnTo>
                    <a:pt x="80" y="10"/>
                  </a:lnTo>
                  <a:lnTo>
                    <a:pt x="82" y="4"/>
                  </a:lnTo>
                  <a:lnTo>
                    <a:pt x="88" y="0"/>
                  </a:lnTo>
                  <a:lnTo>
                    <a:pt x="98" y="8"/>
                  </a:lnTo>
                  <a:lnTo>
                    <a:pt x="92" y="12"/>
                  </a:lnTo>
                  <a:lnTo>
                    <a:pt x="84" y="18"/>
                  </a:lnTo>
                  <a:lnTo>
                    <a:pt x="80" y="28"/>
                  </a:lnTo>
                  <a:lnTo>
                    <a:pt x="78" y="38"/>
                  </a:lnTo>
                  <a:lnTo>
                    <a:pt x="76" y="42"/>
                  </a:lnTo>
                  <a:lnTo>
                    <a:pt x="68" y="46"/>
                  </a:lnTo>
                  <a:lnTo>
                    <a:pt x="52" y="52"/>
                  </a:lnTo>
                  <a:lnTo>
                    <a:pt x="48" y="58"/>
                  </a:lnTo>
                  <a:lnTo>
                    <a:pt x="48" y="66"/>
                  </a:lnTo>
                  <a:lnTo>
                    <a:pt x="52" y="76"/>
                  </a:lnTo>
                  <a:lnTo>
                    <a:pt x="56" y="80"/>
                  </a:lnTo>
                  <a:lnTo>
                    <a:pt x="60" y="84"/>
                  </a:lnTo>
                  <a:lnTo>
                    <a:pt x="50" y="86"/>
                  </a:lnTo>
                  <a:lnTo>
                    <a:pt x="40" y="90"/>
                  </a:lnTo>
                  <a:lnTo>
                    <a:pt x="36" y="96"/>
                  </a:lnTo>
                  <a:lnTo>
                    <a:pt x="24" y="9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18683" name="Freeform 372"/>
            <p:cNvSpPr>
              <a:spLocks noChangeAspect="1"/>
            </p:cNvSpPr>
            <p:nvPr/>
          </p:nvSpPr>
          <p:spPr bwMode="auto">
            <a:xfrm>
              <a:off x="4624" y="1403"/>
              <a:ext cx="598" cy="377"/>
            </a:xfrm>
            <a:custGeom>
              <a:avLst/>
              <a:gdLst>
                <a:gd name="T0" fmla="*/ 2 w 972"/>
                <a:gd name="T1" fmla="*/ 4 h 612"/>
                <a:gd name="T2" fmla="*/ 4 w 972"/>
                <a:gd name="T3" fmla="*/ 2 h 612"/>
                <a:gd name="T4" fmla="*/ 4 w 972"/>
                <a:gd name="T5" fmla="*/ 2 h 612"/>
                <a:gd name="T6" fmla="*/ 6 w 972"/>
                <a:gd name="T7" fmla="*/ 2 h 612"/>
                <a:gd name="T8" fmla="*/ 6 w 972"/>
                <a:gd name="T9" fmla="*/ 4 h 612"/>
                <a:gd name="T10" fmla="*/ 7 w 972"/>
                <a:gd name="T11" fmla="*/ 4 h 612"/>
                <a:gd name="T12" fmla="*/ 10 w 972"/>
                <a:gd name="T13" fmla="*/ 5 h 612"/>
                <a:gd name="T14" fmla="*/ 12 w 972"/>
                <a:gd name="T15" fmla="*/ 4 h 612"/>
                <a:gd name="T16" fmla="*/ 14 w 972"/>
                <a:gd name="T17" fmla="*/ 4 h 612"/>
                <a:gd name="T18" fmla="*/ 15 w 972"/>
                <a:gd name="T19" fmla="*/ 3 h 612"/>
                <a:gd name="T20" fmla="*/ 14 w 972"/>
                <a:gd name="T21" fmla="*/ 2 h 612"/>
                <a:gd name="T22" fmla="*/ 15 w 972"/>
                <a:gd name="T23" fmla="*/ 1 h 612"/>
                <a:gd name="T24" fmla="*/ 15 w 972"/>
                <a:gd name="T25" fmla="*/ 1 h 612"/>
                <a:gd name="T26" fmla="*/ 16 w 972"/>
                <a:gd name="T27" fmla="*/ 0 h 612"/>
                <a:gd name="T28" fmla="*/ 17 w 972"/>
                <a:gd name="T29" fmla="*/ 1 h 612"/>
                <a:gd name="T30" fmla="*/ 18 w 972"/>
                <a:gd name="T31" fmla="*/ 2 h 612"/>
                <a:gd name="T32" fmla="*/ 20 w 972"/>
                <a:gd name="T33" fmla="*/ 2 h 612"/>
                <a:gd name="T34" fmla="*/ 19 w 972"/>
                <a:gd name="T35" fmla="*/ 4 h 612"/>
                <a:gd name="T36" fmla="*/ 18 w 972"/>
                <a:gd name="T37" fmla="*/ 4 h 612"/>
                <a:gd name="T38" fmla="*/ 17 w 972"/>
                <a:gd name="T39" fmla="*/ 5 h 612"/>
                <a:gd name="T40" fmla="*/ 16 w 972"/>
                <a:gd name="T41" fmla="*/ 6 h 612"/>
                <a:gd name="T42" fmla="*/ 16 w 972"/>
                <a:gd name="T43" fmla="*/ 6 h 612"/>
                <a:gd name="T44" fmla="*/ 15 w 972"/>
                <a:gd name="T45" fmla="*/ 6 h 612"/>
                <a:gd name="T46" fmla="*/ 15 w 972"/>
                <a:gd name="T47" fmla="*/ 6 h 612"/>
                <a:gd name="T48" fmla="*/ 15 w 972"/>
                <a:gd name="T49" fmla="*/ 6 h 612"/>
                <a:gd name="T50" fmla="*/ 15 w 972"/>
                <a:gd name="T51" fmla="*/ 7 h 612"/>
                <a:gd name="T52" fmla="*/ 15 w 972"/>
                <a:gd name="T53" fmla="*/ 7 h 612"/>
                <a:gd name="T54" fmla="*/ 16 w 972"/>
                <a:gd name="T55" fmla="*/ 9 h 612"/>
                <a:gd name="T56" fmla="*/ 15 w 972"/>
                <a:gd name="T57" fmla="*/ 9 h 612"/>
                <a:gd name="T58" fmla="*/ 16 w 972"/>
                <a:gd name="T59" fmla="*/ 9 h 612"/>
                <a:gd name="T60" fmla="*/ 15 w 972"/>
                <a:gd name="T61" fmla="*/ 11 h 612"/>
                <a:gd name="T62" fmla="*/ 14 w 972"/>
                <a:gd name="T63" fmla="*/ 12 h 612"/>
                <a:gd name="T64" fmla="*/ 12 w 972"/>
                <a:gd name="T65" fmla="*/ 12 h 612"/>
                <a:gd name="T66" fmla="*/ 12 w 972"/>
                <a:gd name="T67" fmla="*/ 12 h 612"/>
                <a:gd name="T68" fmla="*/ 11 w 972"/>
                <a:gd name="T69" fmla="*/ 12 h 612"/>
                <a:gd name="T70" fmla="*/ 10 w 972"/>
                <a:gd name="T71" fmla="*/ 12 h 612"/>
                <a:gd name="T72" fmla="*/ 9 w 972"/>
                <a:gd name="T73" fmla="*/ 12 h 612"/>
                <a:gd name="T74" fmla="*/ 9 w 972"/>
                <a:gd name="T75" fmla="*/ 12 h 612"/>
                <a:gd name="T76" fmla="*/ 9 w 972"/>
                <a:gd name="T77" fmla="*/ 11 h 612"/>
                <a:gd name="T78" fmla="*/ 8 w 972"/>
                <a:gd name="T79" fmla="*/ 10 h 612"/>
                <a:gd name="T80" fmla="*/ 7 w 972"/>
                <a:gd name="T81" fmla="*/ 9 h 612"/>
                <a:gd name="T82" fmla="*/ 6 w 972"/>
                <a:gd name="T83" fmla="*/ 10 h 612"/>
                <a:gd name="T84" fmla="*/ 4 w 972"/>
                <a:gd name="T85" fmla="*/ 10 h 612"/>
                <a:gd name="T86" fmla="*/ 3 w 972"/>
                <a:gd name="T87" fmla="*/ 9 h 612"/>
                <a:gd name="T88" fmla="*/ 1 w 972"/>
                <a:gd name="T89" fmla="*/ 9 h 612"/>
                <a:gd name="T90" fmla="*/ 1 w 972"/>
                <a:gd name="T91" fmla="*/ 8 h 612"/>
                <a:gd name="T92" fmla="*/ 1 w 972"/>
                <a:gd name="T93" fmla="*/ 7 h 612"/>
                <a:gd name="T94" fmla="*/ 1 w 972"/>
                <a:gd name="T95" fmla="*/ 6 h 612"/>
                <a:gd name="T96" fmla="*/ 1 w 972"/>
                <a:gd name="T97" fmla="*/ 6 h 612"/>
                <a:gd name="T98" fmla="*/ 1 w 972"/>
                <a:gd name="T99" fmla="*/ 6 h 612"/>
                <a:gd name="T100" fmla="*/ 2 w 972"/>
                <a:gd name="T101" fmla="*/ 4 h 6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972"/>
                <a:gd name="T154" fmla="*/ 0 h 612"/>
                <a:gd name="T155" fmla="*/ 972 w 972"/>
                <a:gd name="T156" fmla="*/ 612 h 61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972" h="612">
                  <a:moveTo>
                    <a:pt x="108" y="228"/>
                  </a:moveTo>
                  <a:lnTo>
                    <a:pt x="108" y="218"/>
                  </a:lnTo>
                  <a:lnTo>
                    <a:pt x="116" y="210"/>
                  </a:lnTo>
                  <a:lnTo>
                    <a:pt x="110" y="194"/>
                  </a:lnTo>
                  <a:lnTo>
                    <a:pt x="108" y="176"/>
                  </a:lnTo>
                  <a:lnTo>
                    <a:pt x="120" y="170"/>
                  </a:lnTo>
                  <a:lnTo>
                    <a:pt x="138" y="170"/>
                  </a:lnTo>
                  <a:lnTo>
                    <a:pt x="142" y="156"/>
                  </a:lnTo>
                  <a:lnTo>
                    <a:pt x="152" y="132"/>
                  </a:lnTo>
                  <a:lnTo>
                    <a:pt x="170" y="134"/>
                  </a:lnTo>
                  <a:lnTo>
                    <a:pt x="184" y="134"/>
                  </a:lnTo>
                  <a:lnTo>
                    <a:pt x="194" y="132"/>
                  </a:lnTo>
                  <a:lnTo>
                    <a:pt x="194" y="118"/>
                  </a:lnTo>
                  <a:lnTo>
                    <a:pt x="198" y="104"/>
                  </a:lnTo>
                  <a:lnTo>
                    <a:pt x="210" y="104"/>
                  </a:lnTo>
                  <a:lnTo>
                    <a:pt x="212" y="94"/>
                  </a:lnTo>
                  <a:lnTo>
                    <a:pt x="228" y="94"/>
                  </a:lnTo>
                  <a:lnTo>
                    <a:pt x="232" y="104"/>
                  </a:lnTo>
                  <a:lnTo>
                    <a:pt x="242" y="114"/>
                  </a:lnTo>
                  <a:lnTo>
                    <a:pt x="258" y="116"/>
                  </a:lnTo>
                  <a:lnTo>
                    <a:pt x="272" y="130"/>
                  </a:lnTo>
                  <a:lnTo>
                    <a:pt x="280" y="142"/>
                  </a:lnTo>
                  <a:lnTo>
                    <a:pt x="280" y="150"/>
                  </a:lnTo>
                  <a:lnTo>
                    <a:pt x="274" y="158"/>
                  </a:lnTo>
                  <a:lnTo>
                    <a:pt x="278" y="170"/>
                  </a:lnTo>
                  <a:lnTo>
                    <a:pt x="286" y="174"/>
                  </a:lnTo>
                  <a:lnTo>
                    <a:pt x="320" y="176"/>
                  </a:lnTo>
                  <a:lnTo>
                    <a:pt x="330" y="186"/>
                  </a:lnTo>
                  <a:lnTo>
                    <a:pt x="352" y="198"/>
                  </a:lnTo>
                  <a:lnTo>
                    <a:pt x="358" y="212"/>
                  </a:lnTo>
                  <a:lnTo>
                    <a:pt x="364" y="220"/>
                  </a:lnTo>
                  <a:lnTo>
                    <a:pt x="418" y="222"/>
                  </a:lnTo>
                  <a:lnTo>
                    <a:pt x="446" y="224"/>
                  </a:lnTo>
                  <a:lnTo>
                    <a:pt x="470" y="236"/>
                  </a:lnTo>
                  <a:lnTo>
                    <a:pt x="506" y="240"/>
                  </a:lnTo>
                  <a:lnTo>
                    <a:pt x="528" y="226"/>
                  </a:lnTo>
                  <a:lnTo>
                    <a:pt x="572" y="226"/>
                  </a:lnTo>
                  <a:lnTo>
                    <a:pt x="590" y="216"/>
                  </a:lnTo>
                  <a:lnTo>
                    <a:pt x="590" y="210"/>
                  </a:lnTo>
                  <a:lnTo>
                    <a:pt x="608" y="200"/>
                  </a:lnTo>
                  <a:lnTo>
                    <a:pt x="602" y="188"/>
                  </a:lnTo>
                  <a:lnTo>
                    <a:pt x="608" y="176"/>
                  </a:lnTo>
                  <a:lnTo>
                    <a:pt x="622" y="176"/>
                  </a:lnTo>
                  <a:lnTo>
                    <a:pt x="640" y="178"/>
                  </a:lnTo>
                  <a:lnTo>
                    <a:pt x="654" y="164"/>
                  </a:lnTo>
                  <a:lnTo>
                    <a:pt x="670" y="164"/>
                  </a:lnTo>
                  <a:lnTo>
                    <a:pt x="688" y="150"/>
                  </a:lnTo>
                  <a:lnTo>
                    <a:pt x="708" y="142"/>
                  </a:lnTo>
                  <a:lnTo>
                    <a:pt x="720" y="142"/>
                  </a:lnTo>
                  <a:lnTo>
                    <a:pt x="736" y="144"/>
                  </a:lnTo>
                  <a:lnTo>
                    <a:pt x="734" y="134"/>
                  </a:lnTo>
                  <a:lnTo>
                    <a:pt x="714" y="114"/>
                  </a:lnTo>
                  <a:lnTo>
                    <a:pt x="704" y="112"/>
                  </a:lnTo>
                  <a:lnTo>
                    <a:pt x="696" y="118"/>
                  </a:lnTo>
                  <a:lnTo>
                    <a:pt x="668" y="116"/>
                  </a:lnTo>
                  <a:lnTo>
                    <a:pt x="672" y="102"/>
                  </a:lnTo>
                  <a:lnTo>
                    <a:pt x="680" y="84"/>
                  </a:lnTo>
                  <a:lnTo>
                    <a:pt x="686" y="76"/>
                  </a:lnTo>
                  <a:lnTo>
                    <a:pt x="704" y="86"/>
                  </a:lnTo>
                  <a:lnTo>
                    <a:pt x="714" y="76"/>
                  </a:lnTo>
                  <a:lnTo>
                    <a:pt x="726" y="74"/>
                  </a:lnTo>
                  <a:lnTo>
                    <a:pt x="730" y="58"/>
                  </a:lnTo>
                  <a:lnTo>
                    <a:pt x="740" y="40"/>
                  </a:lnTo>
                  <a:lnTo>
                    <a:pt x="750" y="34"/>
                  </a:lnTo>
                  <a:lnTo>
                    <a:pt x="750" y="20"/>
                  </a:lnTo>
                  <a:lnTo>
                    <a:pt x="738" y="18"/>
                  </a:lnTo>
                  <a:lnTo>
                    <a:pt x="740" y="10"/>
                  </a:lnTo>
                  <a:lnTo>
                    <a:pt x="754" y="4"/>
                  </a:lnTo>
                  <a:lnTo>
                    <a:pt x="780" y="2"/>
                  </a:lnTo>
                  <a:lnTo>
                    <a:pt x="798" y="0"/>
                  </a:lnTo>
                  <a:lnTo>
                    <a:pt x="814" y="6"/>
                  </a:lnTo>
                  <a:lnTo>
                    <a:pt x="828" y="12"/>
                  </a:lnTo>
                  <a:lnTo>
                    <a:pt x="840" y="32"/>
                  </a:lnTo>
                  <a:lnTo>
                    <a:pt x="848" y="52"/>
                  </a:lnTo>
                  <a:lnTo>
                    <a:pt x="856" y="68"/>
                  </a:lnTo>
                  <a:lnTo>
                    <a:pt x="862" y="84"/>
                  </a:lnTo>
                  <a:lnTo>
                    <a:pt x="878" y="84"/>
                  </a:lnTo>
                  <a:lnTo>
                    <a:pt x="888" y="90"/>
                  </a:lnTo>
                  <a:lnTo>
                    <a:pt x="902" y="98"/>
                  </a:lnTo>
                  <a:lnTo>
                    <a:pt x="908" y="100"/>
                  </a:lnTo>
                  <a:lnTo>
                    <a:pt x="912" y="120"/>
                  </a:lnTo>
                  <a:lnTo>
                    <a:pt x="934" y="122"/>
                  </a:lnTo>
                  <a:lnTo>
                    <a:pt x="940" y="114"/>
                  </a:lnTo>
                  <a:lnTo>
                    <a:pt x="954" y="112"/>
                  </a:lnTo>
                  <a:lnTo>
                    <a:pt x="970" y="110"/>
                  </a:lnTo>
                  <a:lnTo>
                    <a:pt x="972" y="124"/>
                  </a:lnTo>
                  <a:lnTo>
                    <a:pt x="964" y="128"/>
                  </a:lnTo>
                  <a:lnTo>
                    <a:pt x="958" y="150"/>
                  </a:lnTo>
                  <a:lnTo>
                    <a:pt x="946" y="172"/>
                  </a:lnTo>
                  <a:lnTo>
                    <a:pt x="934" y="174"/>
                  </a:lnTo>
                  <a:lnTo>
                    <a:pt x="928" y="168"/>
                  </a:lnTo>
                  <a:lnTo>
                    <a:pt x="914" y="178"/>
                  </a:lnTo>
                  <a:lnTo>
                    <a:pt x="914" y="214"/>
                  </a:lnTo>
                  <a:lnTo>
                    <a:pt x="906" y="224"/>
                  </a:lnTo>
                  <a:lnTo>
                    <a:pt x="896" y="216"/>
                  </a:lnTo>
                  <a:lnTo>
                    <a:pt x="880" y="232"/>
                  </a:lnTo>
                  <a:lnTo>
                    <a:pt x="870" y="232"/>
                  </a:lnTo>
                  <a:lnTo>
                    <a:pt x="868" y="240"/>
                  </a:lnTo>
                  <a:lnTo>
                    <a:pt x="858" y="242"/>
                  </a:lnTo>
                  <a:lnTo>
                    <a:pt x="848" y="238"/>
                  </a:lnTo>
                  <a:lnTo>
                    <a:pt x="844" y="240"/>
                  </a:lnTo>
                  <a:lnTo>
                    <a:pt x="830" y="254"/>
                  </a:lnTo>
                  <a:lnTo>
                    <a:pt x="818" y="262"/>
                  </a:lnTo>
                  <a:lnTo>
                    <a:pt x="808" y="272"/>
                  </a:lnTo>
                  <a:lnTo>
                    <a:pt x="798" y="274"/>
                  </a:lnTo>
                  <a:lnTo>
                    <a:pt x="788" y="276"/>
                  </a:lnTo>
                  <a:lnTo>
                    <a:pt x="760" y="294"/>
                  </a:lnTo>
                  <a:lnTo>
                    <a:pt x="758" y="282"/>
                  </a:lnTo>
                  <a:lnTo>
                    <a:pt x="762" y="272"/>
                  </a:lnTo>
                  <a:lnTo>
                    <a:pt x="772" y="266"/>
                  </a:lnTo>
                  <a:lnTo>
                    <a:pt x="770" y="256"/>
                  </a:lnTo>
                  <a:lnTo>
                    <a:pt x="762" y="256"/>
                  </a:lnTo>
                  <a:lnTo>
                    <a:pt x="750" y="258"/>
                  </a:lnTo>
                  <a:lnTo>
                    <a:pt x="728" y="276"/>
                  </a:lnTo>
                  <a:lnTo>
                    <a:pt x="724" y="286"/>
                  </a:lnTo>
                  <a:lnTo>
                    <a:pt x="704" y="286"/>
                  </a:lnTo>
                  <a:lnTo>
                    <a:pt x="700" y="294"/>
                  </a:lnTo>
                  <a:lnTo>
                    <a:pt x="706" y="308"/>
                  </a:lnTo>
                  <a:lnTo>
                    <a:pt x="720" y="310"/>
                  </a:lnTo>
                  <a:lnTo>
                    <a:pt x="720" y="316"/>
                  </a:lnTo>
                  <a:lnTo>
                    <a:pt x="722" y="324"/>
                  </a:lnTo>
                  <a:lnTo>
                    <a:pt x="734" y="322"/>
                  </a:lnTo>
                  <a:lnTo>
                    <a:pt x="742" y="314"/>
                  </a:lnTo>
                  <a:lnTo>
                    <a:pt x="750" y="312"/>
                  </a:lnTo>
                  <a:lnTo>
                    <a:pt x="758" y="316"/>
                  </a:lnTo>
                  <a:lnTo>
                    <a:pt x="774" y="320"/>
                  </a:lnTo>
                  <a:lnTo>
                    <a:pt x="778" y="328"/>
                  </a:lnTo>
                  <a:lnTo>
                    <a:pt x="772" y="330"/>
                  </a:lnTo>
                  <a:lnTo>
                    <a:pt x="760" y="330"/>
                  </a:lnTo>
                  <a:lnTo>
                    <a:pt x="752" y="334"/>
                  </a:lnTo>
                  <a:lnTo>
                    <a:pt x="750" y="340"/>
                  </a:lnTo>
                  <a:lnTo>
                    <a:pt x="740" y="344"/>
                  </a:lnTo>
                  <a:lnTo>
                    <a:pt x="730" y="358"/>
                  </a:lnTo>
                  <a:lnTo>
                    <a:pt x="726" y="368"/>
                  </a:lnTo>
                  <a:lnTo>
                    <a:pt x="736" y="372"/>
                  </a:lnTo>
                  <a:lnTo>
                    <a:pt x="742" y="378"/>
                  </a:lnTo>
                  <a:lnTo>
                    <a:pt x="750" y="398"/>
                  </a:lnTo>
                  <a:lnTo>
                    <a:pt x="752" y="406"/>
                  </a:lnTo>
                  <a:lnTo>
                    <a:pt x="768" y="418"/>
                  </a:lnTo>
                  <a:lnTo>
                    <a:pt x="766" y="422"/>
                  </a:lnTo>
                  <a:lnTo>
                    <a:pt x="756" y="418"/>
                  </a:lnTo>
                  <a:lnTo>
                    <a:pt x="752" y="426"/>
                  </a:lnTo>
                  <a:lnTo>
                    <a:pt x="764" y="430"/>
                  </a:lnTo>
                  <a:lnTo>
                    <a:pt x="768" y="436"/>
                  </a:lnTo>
                  <a:lnTo>
                    <a:pt x="760" y="438"/>
                  </a:lnTo>
                  <a:lnTo>
                    <a:pt x="750" y="440"/>
                  </a:lnTo>
                  <a:lnTo>
                    <a:pt x="744" y="444"/>
                  </a:lnTo>
                  <a:lnTo>
                    <a:pt x="742" y="446"/>
                  </a:lnTo>
                  <a:lnTo>
                    <a:pt x="756" y="448"/>
                  </a:lnTo>
                  <a:lnTo>
                    <a:pt x="766" y="450"/>
                  </a:lnTo>
                  <a:lnTo>
                    <a:pt x="766" y="462"/>
                  </a:lnTo>
                  <a:lnTo>
                    <a:pt x="758" y="480"/>
                  </a:lnTo>
                  <a:lnTo>
                    <a:pt x="738" y="504"/>
                  </a:lnTo>
                  <a:lnTo>
                    <a:pt x="724" y="524"/>
                  </a:lnTo>
                  <a:lnTo>
                    <a:pt x="714" y="542"/>
                  </a:lnTo>
                  <a:lnTo>
                    <a:pt x="692" y="560"/>
                  </a:lnTo>
                  <a:lnTo>
                    <a:pt x="678" y="572"/>
                  </a:lnTo>
                  <a:lnTo>
                    <a:pt x="656" y="576"/>
                  </a:lnTo>
                  <a:lnTo>
                    <a:pt x="644" y="576"/>
                  </a:lnTo>
                  <a:lnTo>
                    <a:pt x="638" y="568"/>
                  </a:lnTo>
                  <a:lnTo>
                    <a:pt x="632" y="570"/>
                  </a:lnTo>
                  <a:lnTo>
                    <a:pt x="632" y="584"/>
                  </a:lnTo>
                  <a:lnTo>
                    <a:pt x="618" y="588"/>
                  </a:lnTo>
                  <a:lnTo>
                    <a:pt x="598" y="594"/>
                  </a:lnTo>
                  <a:lnTo>
                    <a:pt x="586" y="596"/>
                  </a:lnTo>
                  <a:lnTo>
                    <a:pt x="582" y="604"/>
                  </a:lnTo>
                  <a:lnTo>
                    <a:pt x="584" y="612"/>
                  </a:lnTo>
                  <a:lnTo>
                    <a:pt x="576" y="608"/>
                  </a:lnTo>
                  <a:lnTo>
                    <a:pt x="576" y="600"/>
                  </a:lnTo>
                  <a:lnTo>
                    <a:pt x="576" y="594"/>
                  </a:lnTo>
                  <a:lnTo>
                    <a:pt x="566" y="594"/>
                  </a:lnTo>
                  <a:lnTo>
                    <a:pt x="556" y="590"/>
                  </a:lnTo>
                  <a:lnTo>
                    <a:pt x="546" y="594"/>
                  </a:lnTo>
                  <a:lnTo>
                    <a:pt x="536" y="594"/>
                  </a:lnTo>
                  <a:lnTo>
                    <a:pt x="528" y="590"/>
                  </a:lnTo>
                  <a:lnTo>
                    <a:pt x="526" y="574"/>
                  </a:lnTo>
                  <a:lnTo>
                    <a:pt x="514" y="572"/>
                  </a:lnTo>
                  <a:lnTo>
                    <a:pt x="508" y="568"/>
                  </a:lnTo>
                  <a:lnTo>
                    <a:pt x="500" y="568"/>
                  </a:lnTo>
                  <a:lnTo>
                    <a:pt x="492" y="576"/>
                  </a:lnTo>
                  <a:lnTo>
                    <a:pt x="458" y="576"/>
                  </a:lnTo>
                  <a:lnTo>
                    <a:pt x="456" y="580"/>
                  </a:lnTo>
                  <a:lnTo>
                    <a:pt x="444" y="580"/>
                  </a:lnTo>
                  <a:lnTo>
                    <a:pt x="444" y="588"/>
                  </a:lnTo>
                  <a:lnTo>
                    <a:pt x="450" y="590"/>
                  </a:lnTo>
                  <a:lnTo>
                    <a:pt x="448" y="598"/>
                  </a:lnTo>
                  <a:lnTo>
                    <a:pt x="440" y="598"/>
                  </a:lnTo>
                  <a:lnTo>
                    <a:pt x="436" y="594"/>
                  </a:lnTo>
                  <a:lnTo>
                    <a:pt x="428" y="594"/>
                  </a:lnTo>
                  <a:lnTo>
                    <a:pt x="420" y="594"/>
                  </a:lnTo>
                  <a:lnTo>
                    <a:pt x="420" y="588"/>
                  </a:lnTo>
                  <a:lnTo>
                    <a:pt x="412" y="586"/>
                  </a:lnTo>
                  <a:lnTo>
                    <a:pt x="412" y="570"/>
                  </a:lnTo>
                  <a:lnTo>
                    <a:pt x="402" y="566"/>
                  </a:lnTo>
                  <a:lnTo>
                    <a:pt x="402" y="552"/>
                  </a:lnTo>
                  <a:lnTo>
                    <a:pt x="382" y="546"/>
                  </a:lnTo>
                  <a:lnTo>
                    <a:pt x="382" y="542"/>
                  </a:lnTo>
                  <a:lnTo>
                    <a:pt x="398" y="520"/>
                  </a:lnTo>
                  <a:lnTo>
                    <a:pt x="400" y="496"/>
                  </a:lnTo>
                  <a:lnTo>
                    <a:pt x="392" y="490"/>
                  </a:lnTo>
                  <a:lnTo>
                    <a:pt x="386" y="480"/>
                  </a:lnTo>
                  <a:lnTo>
                    <a:pt x="378" y="478"/>
                  </a:lnTo>
                  <a:lnTo>
                    <a:pt x="362" y="476"/>
                  </a:lnTo>
                  <a:lnTo>
                    <a:pt x="362" y="462"/>
                  </a:lnTo>
                  <a:lnTo>
                    <a:pt x="352" y="464"/>
                  </a:lnTo>
                  <a:lnTo>
                    <a:pt x="330" y="464"/>
                  </a:lnTo>
                  <a:lnTo>
                    <a:pt x="324" y="472"/>
                  </a:lnTo>
                  <a:lnTo>
                    <a:pt x="312" y="472"/>
                  </a:lnTo>
                  <a:lnTo>
                    <a:pt x="302" y="486"/>
                  </a:lnTo>
                  <a:lnTo>
                    <a:pt x="292" y="488"/>
                  </a:lnTo>
                  <a:lnTo>
                    <a:pt x="278" y="486"/>
                  </a:lnTo>
                  <a:lnTo>
                    <a:pt x="266" y="482"/>
                  </a:lnTo>
                  <a:lnTo>
                    <a:pt x="256" y="482"/>
                  </a:lnTo>
                  <a:lnTo>
                    <a:pt x="250" y="488"/>
                  </a:lnTo>
                  <a:lnTo>
                    <a:pt x="230" y="488"/>
                  </a:lnTo>
                  <a:lnTo>
                    <a:pt x="208" y="486"/>
                  </a:lnTo>
                  <a:lnTo>
                    <a:pt x="192" y="484"/>
                  </a:lnTo>
                  <a:lnTo>
                    <a:pt x="174" y="472"/>
                  </a:lnTo>
                  <a:lnTo>
                    <a:pt x="162" y="464"/>
                  </a:lnTo>
                  <a:lnTo>
                    <a:pt x="146" y="456"/>
                  </a:lnTo>
                  <a:lnTo>
                    <a:pt x="132" y="442"/>
                  </a:lnTo>
                  <a:lnTo>
                    <a:pt x="118" y="448"/>
                  </a:lnTo>
                  <a:lnTo>
                    <a:pt x="106" y="438"/>
                  </a:lnTo>
                  <a:lnTo>
                    <a:pt x="80" y="426"/>
                  </a:lnTo>
                  <a:lnTo>
                    <a:pt x="80" y="418"/>
                  </a:lnTo>
                  <a:lnTo>
                    <a:pt x="84" y="408"/>
                  </a:lnTo>
                  <a:lnTo>
                    <a:pt x="94" y="406"/>
                  </a:lnTo>
                  <a:lnTo>
                    <a:pt x="96" y="398"/>
                  </a:lnTo>
                  <a:lnTo>
                    <a:pt x="84" y="390"/>
                  </a:lnTo>
                  <a:lnTo>
                    <a:pt x="84" y="380"/>
                  </a:lnTo>
                  <a:lnTo>
                    <a:pt x="100" y="372"/>
                  </a:lnTo>
                  <a:lnTo>
                    <a:pt x="108" y="364"/>
                  </a:lnTo>
                  <a:lnTo>
                    <a:pt x="108" y="356"/>
                  </a:lnTo>
                  <a:lnTo>
                    <a:pt x="90" y="344"/>
                  </a:lnTo>
                  <a:lnTo>
                    <a:pt x="70" y="352"/>
                  </a:lnTo>
                  <a:lnTo>
                    <a:pt x="58" y="350"/>
                  </a:lnTo>
                  <a:lnTo>
                    <a:pt x="38" y="342"/>
                  </a:lnTo>
                  <a:lnTo>
                    <a:pt x="38" y="332"/>
                  </a:lnTo>
                  <a:lnTo>
                    <a:pt x="20" y="326"/>
                  </a:lnTo>
                  <a:lnTo>
                    <a:pt x="20" y="318"/>
                  </a:lnTo>
                  <a:lnTo>
                    <a:pt x="20" y="298"/>
                  </a:lnTo>
                  <a:lnTo>
                    <a:pt x="8" y="300"/>
                  </a:lnTo>
                  <a:lnTo>
                    <a:pt x="2" y="298"/>
                  </a:lnTo>
                  <a:lnTo>
                    <a:pt x="0" y="290"/>
                  </a:lnTo>
                  <a:lnTo>
                    <a:pt x="2" y="284"/>
                  </a:lnTo>
                  <a:lnTo>
                    <a:pt x="4" y="274"/>
                  </a:lnTo>
                  <a:lnTo>
                    <a:pt x="16" y="266"/>
                  </a:lnTo>
                  <a:lnTo>
                    <a:pt x="18" y="260"/>
                  </a:lnTo>
                  <a:lnTo>
                    <a:pt x="32" y="260"/>
                  </a:lnTo>
                  <a:lnTo>
                    <a:pt x="32" y="266"/>
                  </a:lnTo>
                  <a:lnTo>
                    <a:pt x="48" y="262"/>
                  </a:lnTo>
                  <a:lnTo>
                    <a:pt x="52" y="252"/>
                  </a:lnTo>
                  <a:lnTo>
                    <a:pt x="72" y="252"/>
                  </a:lnTo>
                  <a:lnTo>
                    <a:pt x="76" y="244"/>
                  </a:lnTo>
                  <a:lnTo>
                    <a:pt x="102" y="232"/>
                  </a:lnTo>
                  <a:lnTo>
                    <a:pt x="108" y="228"/>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84" name="Freeform 373"/>
            <p:cNvSpPr>
              <a:spLocks noChangeAspect="1"/>
            </p:cNvSpPr>
            <p:nvPr/>
          </p:nvSpPr>
          <p:spPr bwMode="auto">
            <a:xfrm>
              <a:off x="4879" y="1760"/>
              <a:ext cx="77" cy="84"/>
            </a:xfrm>
            <a:custGeom>
              <a:avLst/>
              <a:gdLst>
                <a:gd name="T0" fmla="*/ 1 w 124"/>
                <a:gd name="T1" fmla="*/ 1 h 136"/>
                <a:gd name="T2" fmla="*/ 1 w 124"/>
                <a:gd name="T3" fmla="*/ 1 h 136"/>
                <a:gd name="T4" fmla="*/ 1 w 124"/>
                <a:gd name="T5" fmla="*/ 1 h 136"/>
                <a:gd name="T6" fmla="*/ 1 w 124"/>
                <a:gd name="T7" fmla="*/ 1 h 136"/>
                <a:gd name="T8" fmla="*/ 1 w 124"/>
                <a:gd name="T9" fmla="*/ 1 h 136"/>
                <a:gd name="T10" fmla="*/ 1 w 124"/>
                <a:gd name="T11" fmla="*/ 1 h 136"/>
                <a:gd name="T12" fmla="*/ 1 w 124"/>
                <a:gd name="T13" fmla="*/ 0 h 136"/>
                <a:gd name="T14" fmla="*/ 1 w 124"/>
                <a:gd name="T15" fmla="*/ 0 h 136"/>
                <a:gd name="T16" fmla="*/ 1 w 124"/>
                <a:gd name="T17" fmla="*/ 1 h 136"/>
                <a:gd name="T18" fmla="*/ 1 w 124"/>
                <a:gd name="T19" fmla="*/ 1 h 136"/>
                <a:gd name="T20" fmla="*/ 1 w 124"/>
                <a:gd name="T21" fmla="*/ 1 h 136"/>
                <a:gd name="T22" fmla="*/ 1 w 124"/>
                <a:gd name="T23" fmla="*/ 1 h 136"/>
                <a:gd name="T24" fmla="*/ 1 w 124"/>
                <a:gd name="T25" fmla="*/ 1 h 136"/>
                <a:gd name="T26" fmla="*/ 1 w 124"/>
                <a:gd name="T27" fmla="*/ 1 h 136"/>
                <a:gd name="T28" fmla="*/ 1 w 124"/>
                <a:gd name="T29" fmla="*/ 1 h 136"/>
                <a:gd name="T30" fmla="*/ 1 w 124"/>
                <a:gd name="T31" fmla="*/ 1 h 136"/>
                <a:gd name="T32" fmla="*/ 1 w 124"/>
                <a:gd name="T33" fmla="*/ 1 h 136"/>
                <a:gd name="T34" fmla="*/ 1 w 124"/>
                <a:gd name="T35" fmla="*/ 1 h 136"/>
                <a:gd name="T36" fmla="*/ 2 w 124"/>
                <a:gd name="T37" fmla="*/ 1 h 136"/>
                <a:gd name="T38" fmla="*/ 2 w 124"/>
                <a:gd name="T39" fmla="*/ 2 h 136"/>
                <a:gd name="T40" fmla="*/ 2 w 124"/>
                <a:gd name="T41" fmla="*/ 2 h 136"/>
                <a:gd name="T42" fmla="*/ 2 w 124"/>
                <a:gd name="T43" fmla="*/ 2 h 136"/>
                <a:gd name="T44" fmla="*/ 2 w 124"/>
                <a:gd name="T45" fmla="*/ 2 h 136"/>
                <a:gd name="T46" fmla="*/ 2 w 124"/>
                <a:gd name="T47" fmla="*/ 2 h 136"/>
                <a:gd name="T48" fmla="*/ 2 w 124"/>
                <a:gd name="T49" fmla="*/ 2 h 136"/>
                <a:gd name="T50" fmla="*/ 2 w 124"/>
                <a:gd name="T51" fmla="*/ 2 h 136"/>
                <a:gd name="T52" fmla="*/ 2 w 124"/>
                <a:gd name="T53" fmla="*/ 2 h 136"/>
                <a:gd name="T54" fmla="*/ 2 w 124"/>
                <a:gd name="T55" fmla="*/ 2 h 136"/>
                <a:gd name="T56" fmla="*/ 2 w 124"/>
                <a:gd name="T57" fmla="*/ 2 h 136"/>
                <a:gd name="T58" fmla="*/ 2 w 124"/>
                <a:gd name="T59" fmla="*/ 2 h 136"/>
                <a:gd name="T60" fmla="*/ 1 w 124"/>
                <a:gd name="T61" fmla="*/ 2 h 136"/>
                <a:gd name="T62" fmla="*/ 1 w 124"/>
                <a:gd name="T63" fmla="*/ 1 h 136"/>
                <a:gd name="T64" fmla="*/ 1 w 124"/>
                <a:gd name="T65" fmla="*/ 1 h 136"/>
                <a:gd name="T66" fmla="*/ 1 w 124"/>
                <a:gd name="T67" fmla="*/ 1 h 136"/>
                <a:gd name="T68" fmla="*/ 1 w 124"/>
                <a:gd name="T69" fmla="*/ 1 h 136"/>
                <a:gd name="T70" fmla="*/ 1 w 124"/>
                <a:gd name="T71" fmla="*/ 1 h 136"/>
                <a:gd name="T72" fmla="*/ 1 w 124"/>
                <a:gd name="T73" fmla="*/ 1 h 136"/>
                <a:gd name="T74" fmla="*/ 1 w 124"/>
                <a:gd name="T75" fmla="*/ 1 h 136"/>
                <a:gd name="T76" fmla="*/ 1 w 124"/>
                <a:gd name="T77" fmla="*/ 1 h 136"/>
                <a:gd name="T78" fmla="*/ 1 w 124"/>
                <a:gd name="T79" fmla="*/ 1 h 136"/>
                <a:gd name="T80" fmla="*/ 1 w 124"/>
                <a:gd name="T81" fmla="*/ 1 h 136"/>
                <a:gd name="T82" fmla="*/ 0 w 124"/>
                <a:gd name="T83" fmla="*/ 1 h 136"/>
                <a:gd name="T84" fmla="*/ 1 w 124"/>
                <a:gd name="T85" fmla="*/ 1 h 136"/>
                <a:gd name="T86" fmla="*/ 1 w 124"/>
                <a:gd name="T87" fmla="*/ 1 h 1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
                <a:gd name="T133" fmla="*/ 0 h 136"/>
                <a:gd name="T134" fmla="*/ 124 w 124"/>
                <a:gd name="T135" fmla="*/ 136 h 1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 h="136">
                  <a:moveTo>
                    <a:pt x="12" y="14"/>
                  </a:moveTo>
                  <a:lnTo>
                    <a:pt x="20" y="14"/>
                  </a:lnTo>
                  <a:lnTo>
                    <a:pt x="24" y="18"/>
                  </a:lnTo>
                  <a:lnTo>
                    <a:pt x="32" y="18"/>
                  </a:lnTo>
                  <a:lnTo>
                    <a:pt x="34" y="10"/>
                  </a:lnTo>
                  <a:lnTo>
                    <a:pt x="28" y="8"/>
                  </a:lnTo>
                  <a:lnTo>
                    <a:pt x="28" y="0"/>
                  </a:lnTo>
                  <a:lnTo>
                    <a:pt x="40" y="0"/>
                  </a:lnTo>
                  <a:lnTo>
                    <a:pt x="40" y="4"/>
                  </a:lnTo>
                  <a:lnTo>
                    <a:pt x="50" y="14"/>
                  </a:lnTo>
                  <a:lnTo>
                    <a:pt x="52" y="24"/>
                  </a:lnTo>
                  <a:lnTo>
                    <a:pt x="52" y="28"/>
                  </a:lnTo>
                  <a:lnTo>
                    <a:pt x="74" y="26"/>
                  </a:lnTo>
                  <a:lnTo>
                    <a:pt x="80" y="36"/>
                  </a:lnTo>
                  <a:lnTo>
                    <a:pt x="82" y="46"/>
                  </a:lnTo>
                  <a:lnTo>
                    <a:pt x="68" y="46"/>
                  </a:lnTo>
                  <a:lnTo>
                    <a:pt x="68" y="56"/>
                  </a:lnTo>
                  <a:lnTo>
                    <a:pt x="76" y="60"/>
                  </a:lnTo>
                  <a:lnTo>
                    <a:pt x="100" y="84"/>
                  </a:lnTo>
                  <a:lnTo>
                    <a:pt x="120" y="106"/>
                  </a:lnTo>
                  <a:lnTo>
                    <a:pt x="124" y="120"/>
                  </a:lnTo>
                  <a:lnTo>
                    <a:pt x="122" y="134"/>
                  </a:lnTo>
                  <a:lnTo>
                    <a:pt x="112" y="134"/>
                  </a:lnTo>
                  <a:lnTo>
                    <a:pt x="110" y="128"/>
                  </a:lnTo>
                  <a:lnTo>
                    <a:pt x="104" y="128"/>
                  </a:lnTo>
                  <a:lnTo>
                    <a:pt x="102" y="136"/>
                  </a:lnTo>
                  <a:lnTo>
                    <a:pt x="90" y="136"/>
                  </a:lnTo>
                  <a:lnTo>
                    <a:pt x="90" y="130"/>
                  </a:lnTo>
                  <a:lnTo>
                    <a:pt x="94" y="118"/>
                  </a:lnTo>
                  <a:lnTo>
                    <a:pt x="94" y="108"/>
                  </a:lnTo>
                  <a:lnTo>
                    <a:pt x="84" y="98"/>
                  </a:lnTo>
                  <a:lnTo>
                    <a:pt x="80" y="82"/>
                  </a:lnTo>
                  <a:lnTo>
                    <a:pt x="64" y="64"/>
                  </a:lnTo>
                  <a:lnTo>
                    <a:pt x="52" y="72"/>
                  </a:lnTo>
                  <a:lnTo>
                    <a:pt x="40" y="68"/>
                  </a:lnTo>
                  <a:lnTo>
                    <a:pt x="20" y="80"/>
                  </a:lnTo>
                  <a:lnTo>
                    <a:pt x="20" y="66"/>
                  </a:lnTo>
                  <a:lnTo>
                    <a:pt x="24" y="62"/>
                  </a:lnTo>
                  <a:lnTo>
                    <a:pt x="20" y="48"/>
                  </a:lnTo>
                  <a:lnTo>
                    <a:pt x="12" y="46"/>
                  </a:lnTo>
                  <a:lnTo>
                    <a:pt x="12" y="38"/>
                  </a:lnTo>
                  <a:lnTo>
                    <a:pt x="0" y="32"/>
                  </a:lnTo>
                  <a:lnTo>
                    <a:pt x="14" y="24"/>
                  </a:lnTo>
                  <a:lnTo>
                    <a:pt x="12" y="14"/>
                  </a:lnTo>
                  <a:close/>
                </a:path>
              </a:pathLst>
            </a:custGeom>
            <a:solidFill>
              <a:srgbClr val="D1918F"/>
            </a:solidFill>
            <a:ln w="0" cap="flat" cmpd="sng">
              <a:noFill/>
              <a:prstDash val="solid"/>
              <a:round/>
              <a:headEnd/>
              <a:tailEnd/>
            </a:ln>
          </p:spPr>
          <p:txBody>
            <a:bodyPr tIns="72000" bIns="72000" anchor="ctr"/>
            <a:lstStyle/>
            <a:p>
              <a:pPr>
                <a:defRPr/>
              </a:pPr>
              <a:endParaRPr lang="it-IT">
                <a:solidFill>
                  <a:schemeClr val="tx1">
                    <a:lumMod val="50000"/>
                  </a:schemeClr>
                </a:solidFill>
                <a:latin typeface="+mn-lt"/>
              </a:endParaRPr>
            </a:p>
          </p:txBody>
        </p:sp>
        <p:sp>
          <p:nvSpPr>
            <p:cNvPr id="18685" name="Freeform 374"/>
            <p:cNvSpPr>
              <a:spLocks noChangeAspect="1"/>
            </p:cNvSpPr>
            <p:nvPr/>
          </p:nvSpPr>
          <p:spPr bwMode="auto">
            <a:xfrm>
              <a:off x="4764" y="1424"/>
              <a:ext cx="312" cy="128"/>
            </a:xfrm>
            <a:custGeom>
              <a:avLst/>
              <a:gdLst>
                <a:gd name="T0" fmla="*/ 1 w 508"/>
                <a:gd name="T1" fmla="*/ 1 h 208"/>
                <a:gd name="T2" fmla="*/ 1 w 508"/>
                <a:gd name="T3" fmla="*/ 1 h 208"/>
                <a:gd name="T4" fmla="*/ 1 w 508"/>
                <a:gd name="T5" fmla="*/ 1 h 208"/>
                <a:gd name="T6" fmla="*/ 2 w 508"/>
                <a:gd name="T7" fmla="*/ 1 h 208"/>
                <a:gd name="T8" fmla="*/ 3 w 508"/>
                <a:gd name="T9" fmla="*/ 1 h 208"/>
                <a:gd name="T10" fmla="*/ 4 w 508"/>
                <a:gd name="T11" fmla="*/ 1 h 208"/>
                <a:gd name="T12" fmla="*/ 4 w 508"/>
                <a:gd name="T13" fmla="*/ 1 h 208"/>
                <a:gd name="T14" fmla="*/ 4 w 508"/>
                <a:gd name="T15" fmla="*/ 1 h 208"/>
                <a:gd name="T16" fmla="*/ 4 w 508"/>
                <a:gd name="T17" fmla="*/ 1 h 208"/>
                <a:gd name="T18" fmla="*/ 5 w 508"/>
                <a:gd name="T19" fmla="*/ 1 h 208"/>
                <a:gd name="T20" fmla="*/ 6 w 508"/>
                <a:gd name="T21" fmla="*/ 1 h 208"/>
                <a:gd name="T22" fmla="*/ 6 w 508"/>
                <a:gd name="T23" fmla="*/ 1 h 208"/>
                <a:gd name="T24" fmla="*/ 6 w 508"/>
                <a:gd name="T25" fmla="*/ 1 h 208"/>
                <a:gd name="T26" fmla="*/ 7 w 508"/>
                <a:gd name="T27" fmla="*/ 1 h 208"/>
                <a:gd name="T28" fmla="*/ 8 w 508"/>
                <a:gd name="T29" fmla="*/ 1 h 208"/>
                <a:gd name="T30" fmla="*/ 9 w 508"/>
                <a:gd name="T31" fmla="*/ 1 h 208"/>
                <a:gd name="T32" fmla="*/ 9 w 508"/>
                <a:gd name="T33" fmla="*/ 1 h 208"/>
                <a:gd name="T34" fmla="*/ 9 w 508"/>
                <a:gd name="T35" fmla="*/ 1 h 208"/>
                <a:gd name="T36" fmla="*/ 9 w 508"/>
                <a:gd name="T37" fmla="*/ 1 h 208"/>
                <a:gd name="T38" fmla="*/ 9 w 508"/>
                <a:gd name="T39" fmla="*/ 1 h 208"/>
                <a:gd name="T40" fmla="*/ 10 w 508"/>
                <a:gd name="T41" fmla="*/ 1 h 208"/>
                <a:gd name="T42" fmla="*/ 10 w 508"/>
                <a:gd name="T43" fmla="*/ 2 h 208"/>
                <a:gd name="T44" fmla="*/ 10 w 508"/>
                <a:gd name="T45" fmla="*/ 2 h 208"/>
                <a:gd name="T46" fmla="*/ 9 w 508"/>
                <a:gd name="T47" fmla="*/ 2 h 208"/>
                <a:gd name="T48" fmla="*/ 9 w 508"/>
                <a:gd name="T49" fmla="*/ 3 h 208"/>
                <a:gd name="T50" fmla="*/ 7 w 508"/>
                <a:gd name="T51" fmla="*/ 3 h 208"/>
                <a:gd name="T52" fmla="*/ 7 w 508"/>
                <a:gd name="T53" fmla="*/ 4 h 208"/>
                <a:gd name="T54" fmla="*/ 7 w 508"/>
                <a:gd name="T55" fmla="*/ 4 h 208"/>
                <a:gd name="T56" fmla="*/ 6 w 508"/>
                <a:gd name="T57" fmla="*/ 4 h 208"/>
                <a:gd name="T58" fmla="*/ 5 w 508"/>
                <a:gd name="T59" fmla="*/ 4 h 208"/>
                <a:gd name="T60" fmla="*/ 4 w 508"/>
                <a:gd name="T61" fmla="*/ 4 h 208"/>
                <a:gd name="T62" fmla="*/ 2 w 508"/>
                <a:gd name="T63" fmla="*/ 4 h 208"/>
                <a:gd name="T64" fmla="*/ 2 w 508"/>
                <a:gd name="T65" fmla="*/ 4 h 208"/>
                <a:gd name="T66" fmla="*/ 1 w 508"/>
                <a:gd name="T67" fmla="*/ 2 h 208"/>
                <a:gd name="T68" fmla="*/ 1 w 508"/>
                <a:gd name="T69" fmla="*/ 2 h 208"/>
                <a:gd name="T70" fmla="*/ 1 w 508"/>
                <a:gd name="T71" fmla="*/ 2 h 208"/>
                <a:gd name="T72" fmla="*/ 1 w 508"/>
                <a:gd name="T73" fmla="*/ 1 h 208"/>
                <a:gd name="T74" fmla="*/ 1 w 508"/>
                <a:gd name="T75" fmla="*/ 1 h 20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8"/>
                <a:gd name="T115" fmla="*/ 0 h 208"/>
                <a:gd name="T116" fmla="*/ 508 w 508"/>
                <a:gd name="T117" fmla="*/ 208 h 20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8" h="208">
                  <a:moveTo>
                    <a:pt x="0" y="62"/>
                  </a:moveTo>
                  <a:lnTo>
                    <a:pt x="8" y="54"/>
                  </a:lnTo>
                  <a:lnTo>
                    <a:pt x="22" y="52"/>
                  </a:lnTo>
                  <a:lnTo>
                    <a:pt x="30" y="44"/>
                  </a:lnTo>
                  <a:lnTo>
                    <a:pt x="64" y="26"/>
                  </a:lnTo>
                  <a:lnTo>
                    <a:pt x="80" y="28"/>
                  </a:lnTo>
                  <a:lnTo>
                    <a:pt x="102" y="32"/>
                  </a:lnTo>
                  <a:lnTo>
                    <a:pt x="112" y="44"/>
                  </a:lnTo>
                  <a:lnTo>
                    <a:pt x="144" y="44"/>
                  </a:lnTo>
                  <a:lnTo>
                    <a:pt x="152" y="50"/>
                  </a:lnTo>
                  <a:lnTo>
                    <a:pt x="164" y="40"/>
                  </a:lnTo>
                  <a:lnTo>
                    <a:pt x="166" y="32"/>
                  </a:lnTo>
                  <a:lnTo>
                    <a:pt x="154" y="18"/>
                  </a:lnTo>
                  <a:lnTo>
                    <a:pt x="168" y="4"/>
                  </a:lnTo>
                  <a:lnTo>
                    <a:pt x="172" y="0"/>
                  </a:lnTo>
                  <a:lnTo>
                    <a:pt x="186" y="2"/>
                  </a:lnTo>
                  <a:lnTo>
                    <a:pt x="200" y="6"/>
                  </a:lnTo>
                  <a:lnTo>
                    <a:pt x="224" y="14"/>
                  </a:lnTo>
                  <a:lnTo>
                    <a:pt x="226" y="24"/>
                  </a:lnTo>
                  <a:lnTo>
                    <a:pt x="236" y="36"/>
                  </a:lnTo>
                  <a:lnTo>
                    <a:pt x="262" y="40"/>
                  </a:lnTo>
                  <a:lnTo>
                    <a:pt x="276" y="32"/>
                  </a:lnTo>
                  <a:lnTo>
                    <a:pt x="300" y="36"/>
                  </a:lnTo>
                  <a:lnTo>
                    <a:pt x="306" y="42"/>
                  </a:lnTo>
                  <a:lnTo>
                    <a:pt x="316" y="44"/>
                  </a:lnTo>
                  <a:lnTo>
                    <a:pt x="322" y="52"/>
                  </a:lnTo>
                  <a:lnTo>
                    <a:pt x="328" y="58"/>
                  </a:lnTo>
                  <a:lnTo>
                    <a:pt x="350" y="60"/>
                  </a:lnTo>
                  <a:lnTo>
                    <a:pt x="368" y="58"/>
                  </a:lnTo>
                  <a:lnTo>
                    <a:pt x="398" y="52"/>
                  </a:lnTo>
                  <a:lnTo>
                    <a:pt x="408" y="44"/>
                  </a:lnTo>
                  <a:lnTo>
                    <a:pt x="416" y="38"/>
                  </a:lnTo>
                  <a:lnTo>
                    <a:pt x="426" y="36"/>
                  </a:lnTo>
                  <a:lnTo>
                    <a:pt x="434" y="42"/>
                  </a:lnTo>
                  <a:lnTo>
                    <a:pt x="442" y="42"/>
                  </a:lnTo>
                  <a:lnTo>
                    <a:pt x="458" y="44"/>
                  </a:lnTo>
                  <a:lnTo>
                    <a:pt x="452" y="52"/>
                  </a:lnTo>
                  <a:lnTo>
                    <a:pt x="448" y="60"/>
                  </a:lnTo>
                  <a:lnTo>
                    <a:pt x="440" y="84"/>
                  </a:lnTo>
                  <a:lnTo>
                    <a:pt x="468" y="86"/>
                  </a:lnTo>
                  <a:lnTo>
                    <a:pt x="476" y="80"/>
                  </a:lnTo>
                  <a:lnTo>
                    <a:pt x="486" y="82"/>
                  </a:lnTo>
                  <a:lnTo>
                    <a:pt x="506" y="102"/>
                  </a:lnTo>
                  <a:lnTo>
                    <a:pt x="508" y="112"/>
                  </a:lnTo>
                  <a:lnTo>
                    <a:pt x="494" y="110"/>
                  </a:lnTo>
                  <a:lnTo>
                    <a:pt x="480" y="110"/>
                  </a:lnTo>
                  <a:lnTo>
                    <a:pt x="460" y="118"/>
                  </a:lnTo>
                  <a:lnTo>
                    <a:pt x="442" y="132"/>
                  </a:lnTo>
                  <a:lnTo>
                    <a:pt x="426" y="132"/>
                  </a:lnTo>
                  <a:lnTo>
                    <a:pt x="412" y="146"/>
                  </a:lnTo>
                  <a:lnTo>
                    <a:pt x="394" y="144"/>
                  </a:lnTo>
                  <a:lnTo>
                    <a:pt x="380" y="144"/>
                  </a:lnTo>
                  <a:lnTo>
                    <a:pt x="374" y="156"/>
                  </a:lnTo>
                  <a:lnTo>
                    <a:pt x="380" y="168"/>
                  </a:lnTo>
                  <a:lnTo>
                    <a:pt x="362" y="178"/>
                  </a:lnTo>
                  <a:lnTo>
                    <a:pt x="362" y="184"/>
                  </a:lnTo>
                  <a:lnTo>
                    <a:pt x="344" y="194"/>
                  </a:lnTo>
                  <a:lnTo>
                    <a:pt x="300" y="194"/>
                  </a:lnTo>
                  <a:lnTo>
                    <a:pt x="278" y="208"/>
                  </a:lnTo>
                  <a:lnTo>
                    <a:pt x="242" y="204"/>
                  </a:lnTo>
                  <a:lnTo>
                    <a:pt x="218" y="192"/>
                  </a:lnTo>
                  <a:lnTo>
                    <a:pt x="190" y="190"/>
                  </a:lnTo>
                  <a:lnTo>
                    <a:pt x="136" y="188"/>
                  </a:lnTo>
                  <a:lnTo>
                    <a:pt x="130" y="178"/>
                  </a:lnTo>
                  <a:lnTo>
                    <a:pt x="124" y="166"/>
                  </a:lnTo>
                  <a:lnTo>
                    <a:pt x="102" y="154"/>
                  </a:lnTo>
                  <a:lnTo>
                    <a:pt x="92" y="144"/>
                  </a:lnTo>
                  <a:lnTo>
                    <a:pt x="58" y="142"/>
                  </a:lnTo>
                  <a:lnTo>
                    <a:pt x="50" y="138"/>
                  </a:lnTo>
                  <a:lnTo>
                    <a:pt x="46" y="126"/>
                  </a:lnTo>
                  <a:lnTo>
                    <a:pt x="52" y="118"/>
                  </a:lnTo>
                  <a:lnTo>
                    <a:pt x="52" y="110"/>
                  </a:lnTo>
                  <a:lnTo>
                    <a:pt x="44" y="98"/>
                  </a:lnTo>
                  <a:lnTo>
                    <a:pt x="30" y="84"/>
                  </a:lnTo>
                  <a:lnTo>
                    <a:pt x="14" y="82"/>
                  </a:lnTo>
                  <a:lnTo>
                    <a:pt x="4" y="72"/>
                  </a:lnTo>
                  <a:lnTo>
                    <a:pt x="0" y="62"/>
                  </a:lnTo>
                  <a:close/>
                </a:path>
              </a:pathLst>
            </a:custGeom>
            <a:solidFill>
              <a:srgbClr val="D1918F"/>
            </a:solidFill>
            <a:ln w="0" cap="flat" cmpd="sng">
              <a:noFill/>
              <a:prstDash val="solid"/>
              <a:round/>
              <a:headEnd type="none" w="med" len="med"/>
              <a:tailEnd type="none" w="med" len="med"/>
            </a:ln>
          </p:spPr>
          <p:txBody>
            <a:bodyPr tIns="72000" bIns="72000" anchor="ctr"/>
            <a:lstStyle/>
            <a:p>
              <a:pPr>
                <a:defRPr/>
              </a:pPr>
              <a:endParaRPr lang="it-IT">
                <a:solidFill>
                  <a:schemeClr val="tx1">
                    <a:lumMod val="50000"/>
                  </a:schemeClr>
                </a:solidFill>
                <a:latin typeface="+mn-lt"/>
              </a:endParaRPr>
            </a:p>
          </p:txBody>
        </p:sp>
        <p:sp>
          <p:nvSpPr>
            <p:cNvPr id="356414" name="Rectangle 62"/>
            <p:cNvSpPr>
              <a:spLocks noChangeArrowheads="1"/>
            </p:cNvSpPr>
            <p:nvPr/>
          </p:nvSpPr>
          <p:spPr bwMode="auto">
            <a:xfrm>
              <a:off x="3333" y="2160"/>
              <a:ext cx="562" cy="180"/>
            </a:xfrm>
            <a:prstGeom prst="rect">
              <a:avLst/>
            </a:prstGeom>
            <a:noFill/>
            <a:ln w="9525" algn="ctr">
              <a:noFill/>
              <a:miter lim="800000"/>
              <a:headEnd/>
              <a:tailEnd/>
            </a:ln>
            <a:effectLst/>
          </p:spPr>
          <p:txBody>
            <a:bodyPr wrap="none">
              <a:spAutoFit/>
            </a:bodyPr>
            <a:lstStyle/>
            <a:p>
              <a:pPr>
                <a:lnSpc>
                  <a:spcPct val="105000"/>
                </a:lnSpc>
                <a:spcAft>
                  <a:spcPct val="20000"/>
                </a:spcAft>
                <a:defRPr/>
              </a:pPr>
              <a:r>
                <a:rPr lang="it-IT" sz="1200" b="0">
                  <a:solidFill>
                    <a:schemeClr val="tx1">
                      <a:lumMod val="50000"/>
                    </a:schemeClr>
                  </a:solidFill>
                  <a:effectLst>
                    <a:outerShdw blurRad="38100" dist="38100" dir="2700000" algn="tl">
                      <a:srgbClr val="C0C0C0"/>
                    </a:outerShdw>
                  </a:effectLst>
                  <a:latin typeface="+mn-lt"/>
                </a:rPr>
                <a:t>San Paolo</a:t>
              </a:r>
            </a:p>
          </p:txBody>
        </p:sp>
        <p:sp>
          <p:nvSpPr>
            <p:cNvPr id="356415" name="Rectangle 63"/>
            <p:cNvSpPr>
              <a:spLocks noChangeArrowheads="1"/>
            </p:cNvSpPr>
            <p:nvPr/>
          </p:nvSpPr>
          <p:spPr bwMode="auto">
            <a:xfrm>
              <a:off x="4149" y="2257"/>
              <a:ext cx="721" cy="179"/>
            </a:xfrm>
            <a:prstGeom prst="rect">
              <a:avLst/>
            </a:prstGeom>
            <a:noFill/>
            <a:ln w="9525" algn="ctr">
              <a:noFill/>
              <a:miter lim="800000"/>
              <a:headEnd/>
              <a:tailEnd/>
            </a:ln>
            <a:effectLst/>
          </p:spPr>
          <p:txBody>
            <a:bodyPr wrap="none">
              <a:spAutoFit/>
            </a:bodyPr>
            <a:lstStyle/>
            <a:p>
              <a:pPr>
                <a:lnSpc>
                  <a:spcPct val="105000"/>
                </a:lnSpc>
                <a:spcAft>
                  <a:spcPct val="20000"/>
                </a:spcAft>
                <a:defRPr/>
              </a:pPr>
              <a:r>
                <a:rPr lang="it-IT" sz="1200" b="0">
                  <a:solidFill>
                    <a:schemeClr val="tx1">
                      <a:lumMod val="50000"/>
                    </a:schemeClr>
                  </a:solidFill>
                  <a:effectLst>
                    <a:outerShdw blurRad="38100" dist="38100" dir="2700000" algn="tl">
                      <a:srgbClr val="C0C0C0"/>
                    </a:outerShdw>
                  </a:effectLst>
                  <a:latin typeface="+mn-lt"/>
                </a:rPr>
                <a:t>Johannesburg</a:t>
              </a:r>
            </a:p>
          </p:txBody>
        </p:sp>
        <p:sp>
          <p:nvSpPr>
            <p:cNvPr id="356416" name="Rectangle 64"/>
            <p:cNvSpPr>
              <a:spLocks noChangeArrowheads="1"/>
            </p:cNvSpPr>
            <p:nvPr/>
          </p:nvSpPr>
          <p:spPr bwMode="auto">
            <a:xfrm>
              <a:off x="4865" y="1564"/>
              <a:ext cx="594" cy="179"/>
            </a:xfrm>
            <a:prstGeom prst="rect">
              <a:avLst/>
            </a:prstGeom>
            <a:noFill/>
            <a:ln w="9525" algn="ctr">
              <a:noFill/>
              <a:miter lim="800000"/>
              <a:headEnd/>
              <a:tailEnd/>
            </a:ln>
            <a:effectLst/>
          </p:spPr>
          <p:txBody>
            <a:bodyPr wrap="none">
              <a:spAutoFit/>
            </a:bodyPr>
            <a:lstStyle/>
            <a:p>
              <a:pPr>
                <a:lnSpc>
                  <a:spcPct val="105000"/>
                </a:lnSpc>
                <a:spcAft>
                  <a:spcPct val="20000"/>
                </a:spcAft>
                <a:defRPr/>
              </a:pPr>
              <a:r>
                <a:rPr lang="it-IT" sz="1200" b="0">
                  <a:solidFill>
                    <a:schemeClr val="tx1">
                      <a:lumMod val="50000"/>
                    </a:schemeClr>
                  </a:solidFill>
                  <a:effectLst>
                    <a:outerShdw blurRad="38100" dist="38100" dir="2700000" algn="tl">
                      <a:srgbClr val="C0C0C0"/>
                    </a:outerShdw>
                  </a:effectLst>
                  <a:latin typeface="+mn-lt"/>
                </a:rPr>
                <a:t>Hong Kong</a:t>
              </a:r>
            </a:p>
          </p:txBody>
        </p:sp>
        <p:sp>
          <p:nvSpPr>
            <p:cNvPr id="356417" name="Rectangle 65"/>
            <p:cNvSpPr>
              <a:spLocks noChangeArrowheads="1"/>
            </p:cNvSpPr>
            <p:nvPr/>
          </p:nvSpPr>
          <p:spPr bwMode="auto">
            <a:xfrm>
              <a:off x="4304" y="1207"/>
              <a:ext cx="401" cy="180"/>
            </a:xfrm>
            <a:prstGeom prst="rect">
              <a:avLst/>
            </a:prstGeom>
            <a:noFill/>
            <a:ln w="9525" algn="ctr">
              <a:noFill/>
              <a:miter lim="800000"/>
              <a:headEnd/>
              <a:tailEnd/>
            </a:ln>
            <a:effectLst/>
          </p:spPr>
          <p:txBody>
            <a:bodyPr wrap="none">
              <a:spAutoFit/>
            </a:bodyPr>
            <a:lstStyle/>
            <a:p>
              <a:pPr>
                <a:lnSpc>
                  <a:spcPct val="105000"/>
                </a:lnSpc>
                <a:spcAft>
                  <a:spcPct val="20000"/>
                </a:spcAft>
                <a:defRPr/>
              </a:pPr>
              <a:r>
                <a:rPr lang="it-IT" sz="1200" b="0" dirty="0">
                  <a:solidFill>
                    <a:schemeClr val="tx1">
                      <a:lumMod val="50000"/>
                    </a:schemeClr>
                  </a:solidFill>
                  <a:effectLst>
                    <a:outerShdw blurRad="38100" dist="38100" dir="2700000" algn="tl">
                      <a:srgbClr val="C0C0C0"/>
                    </a:outerShdw>
                  </a:effectLst>
                  <a:latin typeface="+mn-lt"/>
                </a:rPr>
                <a:t>Mosca</a:t>
              </a:r>
            </a:p>
          </p:txBody>
        </p:sp>
        <p:sp>
          <p:nvSpPr>
            <p:cNvPr id="18694" name="Oval 66"/>
            <p:cNvSpPr>
              <a:spLocks noChangeAspect="1" noChangeArrowheads="1"/>
            </p:cNvSpPr>
            <p:nvPr/>
          </p:nvSpPr>
          <p:spPr bwMode="auto">
            <a:xfrm>
              <a:off x="3447" y="2109"/>
              <a:ext cx="44" cy="45"/>
            </a:xfrm>
            <a:prstGeom prst="ellipse">
              <a:avLst/>
            </a:prstGeom>
            <a:solidFill>
              <a:srgbClr val="CC0000"/>
            </a:solidFill>
            <a:ln w="9525">
              <a:solidFill>
                <a:srgbClr val="333333"/>
              </a:solidFill>
              <a:round/>
              <a:headEnd/>
              <a:tailEnd/>
            </a:ln>
          </p:spPr>
          <p:txBody>
            <a:bodyPr wrap="none" anchor="ctr"/>
            <a:lstStyle/>
            <a:p>
              <a:pPr>
                <a:defRPr/>
              </a:pPr>
              <a:endParaRPr lang="it-IT">
                <a:solidFill>
                  <a:schemeClr val="tx1">
                    <a:lumMod val="50000"/>
                  </a:schemeClr>
                </a:solidFill>
                <a:latin typeface="+mn-lt"/>
              </a:endParaRPr>
            </a:p>
          </p:txBody>
        </p:sp>
        <p:sp>
          <p:nvSpPr>
            <p:cNvPr id="18695" name="Oval 67"/>
            <p:cNvSpPr>
              <a:spLocks noChangeAspect="1" noChangeArrowheads="1"/>
            </p:cNvSpPr>
            <p:nvPr/>
          </p:nvSpPr>
          <p:spPr bwMode="auto">
            <a:xfrm>
              <a:off x="4174" y="2265"/>
              <a:ext cx="44" cy="45"/>
            </a:xfrm>
            <a:prstGeom prst="ellipse">
              <a:avLst/>
            </a:prstGeom>
            <a:solidFill>
              <a:srgbClr val="CC0000"/>
            </a:solidFill>
            <a:ln w="9525">
              <a:solidFill>
                <a:srgbClr val="333333"/>
              </a:solidFill>
              <a:round/>
              <a:headEnd/>
              <a:tailEnd/>
            </a:ln>
          </p:spPr>
          <p:txBody>
            <a:bodyPr wrap="none" anchor="ctr"/>
            <a:lstStyle/>
            <a:p>
              <a:pPr>
                <a:defRPr/>
              </a:pPr>
              <a:endParaRPr lang="it-IT">
                <a:solidFill>
                  <a:schemeClr val="tx1">
                    <a:lumMod val="50000"/>
                  </a:schemeClr>
                </a:solidFill>
                <a:latin typeface="+mn-lt"/>
              </a:endParaRPr>
            </a:p>
          </p:txBody>
        </p:sp>
        <p:sp>
          <p:nvSpPr>
            <p:cNvPr id="18696" name="Oval 68"/>
            <p:cNvSpPr>
              <a:spLocks noChangeAspect="1" noChangeArrowheads="1"/>
            </p:cNvSpPr>
            <p:nvPr/>
          </p:nvSpPr>
          <p:spPr bwMode="auto">
            <a:xfrm>
              <a:off x="5028" y="1731"/>
              <a:ext cx="44" cy="45"/>
            </a:xfrm>
            <a:prstGeom prst="ellipse">
              <a:avLst/>
            </a:prstGeom>
            <a:solidFill>
              <a:srgbClr val="CC0000"/>
            </a:solidFill>
            <a:ln w="9525">
              <a:solidFill>
                <a:srgbClr val="333333"/>
              </a:solidFill>
              <a:round/>
              <a:headEnd/>
              <a:tailEnd/>
            </a:ln>
          </p:spPr>
          <p:txBody>
            <a:bodyPr wrap="none" anchor="ctr"/>
            <a:lstStyle/>
            <a:p>
              <a:pPr>
                <a:defRPr/>
              </a:pPr>
              <a:endParaRPr lang="it-IT">
                <a:solidFill>
                  <a:schemeClr val="tx1">
                    <a:lumMod val="50000"/>
                  </a:schemeClr>
                </a:solidFill>
                <a:latin typeface="+mn-lt"/>
              </a:endParaRPr>
            </a:p>
          </p:txBody>
        </p:sp>
        <p:sp>
          <p:nvSpPr>
            <p:cNvPr id="18697" name="Oval 69"/>
            <p:cNvSpPr>
              <a:spLocks noChangeAspect="1" noChangeArrowheads="1"/>
            </p:cNvSpPr>
            <p:nvPr/>
          </p:nvSpPr>
          <p:spPr bwMode="auto">
            <a:xfrm>
              <a:off x="4298" y="1295"/>
              <a:ext cx="44" cy="45"/>
            </a:xfrm>
            <a:prstGeom prst="ellipse">
              <a:avLst/>
            </a:prstGeom>
            <a:solidFill>
              <a:srgbClr val="CC0000"/>
            </a:solidFill>
            <a:ln w="9525">
              <a:solidFill>
                <a:srgbClr val="333333"/>
              </a:solidFill>
              <a:round/>
              <a:headEnd/>
              <a:tailEnd/>
            </a:ln>
          </p:spPr>
          <p:txBody>
            <a:bodyPr wrap="none" anchor="ctr"/>
            <a:lstStyle/>
            <a:p>
              <a:pPr>
                <a:defRPr/>
              </a:pPr>
              <a:endParaRPr lang="it-IT">
                <a:solidFill>
                  <a:schemeClr val="tx1">
                    <a:lumMod val="50000"/>
                  </a:schemeClr>
                </a:solidFill>
                <a:latin typeface="+mn-lt"/>
              </a:endParaRPr>
            </a:p>
          </p:txBody>
        </p:sp>
      </p:grpSp>
      <p:sp>
        <p:nvSpPr>
          <p:cNvPr id="57351" name="Rectangle 73"/>
          <p:cNvSpPr>
            <a:spLocks noChangeArrowheads="1"/>
          </p:cNvSpPr>
          <p:nvPr/>
        </p:nvSpPr>
        <p:spPr bwMode="auto">
          <a:xfrm>
            <a:off x="0" y="5954713"/>
            <a:ext cx="9144000" cy="617537"/>
          </a:xfrm>
          <a:prstGeom prst="rect">
            <a:avLst/>
          </a:prstGeom>
          <a:solidFill>
            <a:srgbClr val="F4F4F4"/>
          </a:solidFill>
          <a:ln w="9525" algn="ctr">
            <a:noFill/>
            <a:miter lim="800000"/>
            <a:headEnd/>
            <a:tailEnd/>
          </a:ln>
        </p:spPr>
        <p:txBody>
          <a:bodyPr lIns="54000" tIns="72000" rIns="54000" bIns="72000" anchor="ctr"/>
          <a:lstStyle/>
          <a:p>
            <a:pPr algn="ctr">
              <a:lnSpc>
                <a:spcPct val="110000"/>
              </a:lnSpc>
            </a:pPr>
            <a:r>
              <a:rPr lang="it-IT" b="0">
                <a:solidFill>
                  <a:schemeClr val="accent2"/>
                </a:solidFill>
              </a:rPr>
              <a:t>Siamo vicini alle imprese che vogliono andare lontano</a:t>
            </a:r>
          </a:p>
        </p:txBody>
      </p:sp>
      <p:sp>
        <p:nvSpPr>
          <p:cNvPr id="57352" name="Rectangle 74"/>
          <p:cNvSpPr>
            <a:spLocks noChangeArrowheads="1"/>
          </p:cNvSpPr>
          <p:nvPr/>
        </p:nvSpPr>
        <p:spPr bwMode="auto">
          <a:xfrm>
            <a:off x="22225" y="5634038"/>
            <a:ext cx="6697663" cy="330200"/>
          </a:xfrm>
          <a:prstGeom prst="rect">
            <a:avLst/>
          </a:prstGeom>
          <a:noFill/>
          <a:ln w="9525" algn="ctr">
            <a:noFill/>
            <a:miter lim="800000"/>
            <a:headEnd/>
            <a:tailEnd/>
          </a:ln>
        </p:spPr>
        <p:txBody>
          <a:bodyPr tIns="72000" bIns="72000">
            <a:spAutoFit/>
          </a:bodyPr>
          <a:lstStyle/>
          <a:p>
            <a:r>
              <a:rPr lang="it-IT" sz="1200" b="0">
                <a:solidFill>
                  <a:schemeClr val="accent2"/>
                </a:solidFill>
              </a:rPr>
              <a:t>*</a:t>
            </a:r>
            <a:r>
              <a:rPr lang="it-IT" sz="800" b="0">
                <a:solidFill>
                  <a:srgbClr val="333333"/>
                </a:solidFill>
              </a:rPr>
              <a:t>  </a:t>
            </a:r>
            <a:r>
              <a:rPr lang="it-IT" sz="800" b="0">
                <a:solidFill>
                  <a:schemeClr val="tx1"/>
                </a:solidFill>
              </a:rPr>
              <a:t>Limitatamente alle attività di assicurazione del credito, cauzioni e rischi della costruzione di SACE BT</a:t>
            </a:r>
          </a:p>
        </p:txBody>
      </p:sp>
      <p:sp>
        <p:nvSpPr>
          <p:cNvPr id="356429" name="AutoShape 77"/>
          <p:cNvSpPr>
            <a:spLocks noChangeArrowheads="1"/>
          </p:cNvSpPr>
          <p:nvPr/>
        </p:nvSpPr>
        <p:spPr bwMode="auto">
          <a:xfrm>
            <a:off x="287338" y="4319588"/>
            <a:ext cx="3240087" cy="360362"/>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defRPr/>
            </a:pPr>
            <a:r>
              <a:rPr lang="it-IT" sz="1500" b="0">
                <a:solidFill>
                  <a:schemeClr val="bg1"/>
                </a:solidFill>
              </a:rPr>
              <a:t>Rete domestica</a:t>
            </a:r>
          </a:p>
        </p:txBody>
      </p:sp>
      <p:sp>
        <p:nvSpPr>
          <p:cNvPr id="356430" name="AutoShape 78"/>
          <p:cNvSpPr>
            <a:spLocks noChangeArrowheads="1"/>
          </p:cNvSpPr>
          <p:nvPr/>
        </p:nvSpPr>
        <p:spPr bwMode="auto">
          <a:xfrm>
            <a:off x="3887788" y="4319588"/>
            <a:ext cx="4932362" cy="360362"/>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defRPr/>
            </a:pPr>
            <a:r>
              <a:rPr lang="it-IT" sz="1500" b="0">
                <a:solidFill>
                  <a:schemeClr val="bg1"/>
                </a:solidFill>
              </a:rPr>
              <a:t>Rete estera</a:t>
            </a:r>
          </a:p>
        </p:txBody>
      </p:sp>
      <p:grpSp>
        <p:nvGrpSpPr>
          <p:cNvPr id="57355" name="Group 110"/>
          <p:cNvGrpSpPr>
            <a:grpSpLocks noChangeAspect="1"/>
          </p:cNvGrpSpPr>
          <p:nvPr/>
        </p:nvGrpSpPr>
        <p:grpSpPr bwMode="auto">
          <a:xfrm>
            <a:off x="620713" y="1219200"/>
            <a:ext cx="2146300" cy="2732088"/>
            <a:chOff x="2549" y="2716"/>
            <a:chExt cx="401" cy="476"/>
          </a:xfrm>
        </p:grpSpPr>
        <p:sp>
          <p:nvSpPr>
            <p:cNvPr id="356463" name="Freeform 111"/>
            <p:cNvSpPr>
              <a:spLocks noChangeAspect="1"/>
            </p:cNvSpPr>
            <p:nvPr/>
          </p:nvSpPr>
          <p:spPr bwMode="auto">
            <a:xfrm>
              <a:off x="2549" y="2716"/>
              <a:ext cx="401" cy="423"/>
            </a:xfrm>
            <a:custGeom>
              <a:avLst/>
              <a:gdLst/>
              <a:ahLst/>
              <a:cxnLst>
                <a:cxn ang="0">
                  <a:pos x="729" y="141"/>
                </a:cxn>
                <a:cxn ang="0">
                  <a:pos x="697" y="215"/>
                </a:cxn>
                <a:cxn ang="0">
                  <a:pos x="549" y="193"/>
                </a:cxn>
                <a:cxn ang="0">
                  <a:pos x="465" y="330"/>
                </a:cxn>
                <a:cxn ang="0">
                  <a:pos x="366" y="269"/>
                </a:cxn>
                <a:cxn ang="0">
                  <a:pos x="279" y="282"/>
                </a:cxn>
                <a:cxn ang="0">
                  <a:pos x="86" y="354"/>
                </a:cxn>
                <a:cxn ang="0">
                  <a:pos x="18" y="398"/>
                </a:cxn>
                <a:cxn ang="0">
                  <a:pos x="7" y="582"/>
                </a:cxn>
                <a:cxn ang="0">
                  <a:pos x="41" y="658"/>
                </a:cxn>
                <a:cxn ang="0">
                  <a:pos x="50" y="805"/>
                </a:cxn>
                <a:cxn ang="0">
                  <a:pos x="176" y="909"/>
                </a:cxn>
                <a:cxn ang="0">
                  <a:pos x="237" y="944"/>
                </a:cxn>
                <a:cxn ang="0">
                  <a:pos x="355" y="832"/>
                </a:cxn>
                <a:cxn ang="0">
                  <a:pos x="494" y="788"/>
                </a:cxn>
                <a:cxn ang="0">
                  <a:pos x="727" y="966"/>
                </a:cxn>
                <a:cxn ang="0">
                  <a:pos x="862" y="1241"/>
                </a:cxn>
                <a:cxn ang="0">
                  <a:pos x="967" y="1332"/>
                </a:cxn>
                <a:cxn ang="0">
                  <a:pos x="1157" y="1530"/>
                </a:cxn>
                <a:cxn ang="0">
                  <a:pos x="1415" y="1652"/>
                </a:cxn>
                <a:cxn ang="0">
                  <a:pos x="1569" y="1785"/>
                </a:cxn>
                <a:cxn ang="0">
                  <a:pos x="1659" y="1819"/>
                </a:cxn>
                <a:cxn ang="0">
                  <a:pos x="1700" y="1936"/>
                </a:cxn>
                <a:cxn ang="0">
                  <a:pos x="1800" y="1965"/>
                </a:cxn>
                <a:cxn ang="0">
                  <a:pos x="1860" y="2082"/>
                </a:cxn>
                <a:cxn ang="0">
                  <a:pos x="1894" y="2325"/>
                </a:cxn>
                <a:cxn ang="0">
                  <a:pos x="1837" y="2463"/>
                </a:cxn>
                <a:cxn ang="0">
                  <a:pos x="1851" y="2538"/>
                </a:cxn>
                <a:cxn ang="0">
                  <a:pos x="1948" y="2463"/>
                </a:cxn>
                <a:cxn ang="0">
                  <a:pos x="2018" y="2396"/>
                </a:cxn>
                <a:cxn ang="0">
                  <a:pos x="2099" y="2265"/>
                </a:cxn>
                <a:cxn ang="0">
                  <a:pos x="2120" y="2181"/>
                </a:cxn>
                <a:cxn ang="0">
                  <a:pos x="2047" y="2078"/>
                </a:cxn>
                <a:cxn ang="0">
                  <a:pos x="2058" y="1903"/>
                </a:cxn>
                <a:cxn ang="0">
                  <a:pos x="2255" y="1909"/>
                </a:cxn>
                <a:cxn ang="0">
                  <a:pos x="2378" y="2031"/>
                </a:cxn>
                <a:cxn ang="0">
                  <a:pos x="2372" y="1902"/>
                </a:cxn>
                <a:cxn ang="0">
                  <a:pos x="2134" y="1710"/>
                </a:cxn>
                <a:cxn ang="0">
                  <a:pos x="1903" y="1603"/>
                </a:cxn>
                <a:cxn ang="0">
                  <a:pos x="1899" y="1541"/>
                </a:cxn>
                <a:cxn ang="0">
                  <a:pos x="1867" y="1463"/>
                </a:cxn>
                <a:cxn ang="0">
                  <a:pos x="1739" y="1471"/>
                </a:cxn>
                <a:cxn ang="0">
                  <a:pos x="1633" y="1422"/>
                </a:cxn>
                <a:cxn ang="0">
                  <a:pos x="1511" y="1287"/>
                </a:cxn>
                <a:cxn ang="0">
                  <a:pos x="1425" y="1061"/>
                </a:cxn>
                <a:cxn ang="0">
                  <a:pos x="1351" y="980"/>
                </a:cxn>
                <a:cxn ang="0">
                  <a:pos x="1173" y="854"/>
                </a:cxn>
                <a:cxn ang="0">
                  <a:pos x="1147" y="656"/>
                </a:cxn>
                <a:cxn ang="0">
                  <a:pos x="1136" y="579"/>
                </a:cxn>
                <a:cxn ang="0">
                  <a:pos x="1188" y="465"/>
                </a:cxn>
                <a:cxn ang="0">
                  <a:pos x="1366" y="410"/>
                </a:cxn>
                <a:cxn ang="0">
                  <a:pos x="1415" y="447"/>
                </a:cxn>
                <a:cxn ang="0">
                  <a:pos x="1468" y="442"/>
                </a:cxn>
                <a:cxn ang="0">
                  <a:pos x="1441" y="385"/>
                </a:cxn>
                <a:cxn ang="0">
                  <a:pos x="1384" y="311"/>
                </a:cxn>
                <a:cxn ang="0">
                  <a:pos x="1368" y="253"/>
                </a:cxn>
                <a:cxn ang="0">
                  <a:pos x="1386" y="169"/>
                </a:cxn>
                <a:cxn ang="0">
                  <a:pos x="1170" y="110"/>
                </a:cxn>
                <a:cxn ang="0">
                  <a:pos x="1106" y="6"/>
                </a:cxn>
                <a:cxn ang="0">
                  <a:pos x="1019" y="24"/>
                </a:cxn>
                <a:cxn ang="0">
                  <a:pos x="801" y="79"/>
                </a:cxn>
              </a:cxnLst>
              <a:rect l="0" t="0" r="r" b="b"/>
              <a:pathLst>
                <a:path w="2406" h="2539">
                  <a:moveTo>
                    <a:pt x="753" y="65"/>
                  </a:moveTo>
                  <a:lnTo>
                    <a:pt x="741" y="104"/>
                  </a:lnTo>
                  <a:lnTo>
                    <a:pt x="744" y="129"/>
                  </a:lnTo>
                  <a:lnTo>
                    <a:pt x="729" y="141"/>
                  </a:lnTo>
                  <a:lnTo>
                    <a:pt x="688" y="142"/>
                  </a:lnTo>
                  <a:lnTo>
                    <a:pt x="682" y="166"/>
                  </a:lnTo>
                  <a:lnTo>
                    <a:pt x="686" y="193"/>
                  </a:lnTo>
                  <a:lnTo>
                    <a:pt x="697" y="215"/>
                  </a:lnTo>
                  <a:lnTo>
                    <a:pt x="690" y="233"/>
                  </a:lnTo>
                  <a:lnTo>
                    <a:pt x="613" y="215"/>
                  </a:lnTo>
                  <a:lnTo>
                    <a:pt x="571" y="214"/>
                  </a:lnTo>
                  <a:lnTo>
                    <a:pt x="549" y="193"/>
                  </a:lnTo>
                  <a:lnTo>
                    <a:pt x="521" y="181"/>
                  </a:lnTo>
                  <a:lnTo>
                    <a:pt x="513" y="221"/>
                  </a:lnTo>
                  <a:lnTo>
                    <a:pt x="473" y="293"/>
                  </a:lnTo>
                  <a:lnTo>
                    <a:pt x="465" y="330"/>
                  </a:lnTo>
                  <a:lnTo>
                    <a:pt x="456" y="345"/>
                  </a:lnTo>
                  <a:lnTo>
                    <a:pt x="431" y="330"/>
                  </a:lnTo>
                  <a:lnTo>
                    <a:pt x="409" y="299"/>
                  </a:lnTo>
                  <a:lnTo>
                    <a:pt x="366" y="269"/>
                  </a:lnTo>
                  <a:lnTo>
                    <a:pt x="342" y="197"/>
                  </a:lnTo>
                  <a:lnTo>
                    <a:pt x="301" y="220"/>
                  </a:lnTo>
                  <a:lnTo>
                    <a:pt x="279" y="248"/>
                  </a:lnTo>
                  <a:lnTo>
                    <a:pt x="279" y="282"/>
                  </a:lnTo>
                  <a:lnTo>
                    <a:pt x="266" y="299"/>
                  </a:lnTo>
                  <a:lnTo>
                    <a:pt x="225" y="335"/>
                  </a:lnTo>
                  <a:lnTo>
                    <a:pt x="178" y="332"/>
                  </a:lnTo>
                  <a:lnTo>
                    <a:pt x="86" y="354"/>
                  </a:lnTo>
                  <a:lnTo>
                    <a:pt x="54" y="357"/>
                  </a:lnTo>
                  <a:lnTo>
                    <a:pt x="16" y="359"/>
                  </a:lnTo>
                  <a:lnTo>
                    <a:pt x="14" y="377"/>
                  </a:lnTo>
                  <a:lnTo>
                    <a:pt x="18" y="398"/>
                  </a:lnTo>
                  <a:lnTo>
                    <a:pt x="59" y="493"/>
                  </a:lnTo>
                  <a:lnTo>
                    <a:pt x="68" y="527"/>
                  </a:lnTo>
                  <a:lnTo>
                    <a:pt x="27" y="557"/>
                  </a:lnTo>
                  <a:lnTo>
                    <a:pt x="7" y="582"/>
                  </a:lnTo>
                  <a:lnTo>
                    <a:pt x="0" y="612"/>
                  </a:lnTo>
                  <a:lnTo>
                    <a:pt x="2" y="631"/>
                  </a:lnTo>
                  <a:lnTo>
                    <a:pt x="9" y="647"/>
                  </a:lnTo>
                  <a:lnTo>
                    <a:pt x="41" y="658"/>
                  </a:lnTo>
                  <a:lnTo>
                    <a:pt x="43" y="688"/>
                  </a:lnTo>
                  <a:lnTo>
                    <a:pt x="37" y="723"/>
                  </a:lnTo>
                  <a:lnTo>
                    <a:pt x="39" y="764"/>
                  </a:lnTo>
                  <a:lnTo>
                    <a:pt x="50" y="805"/>
                  </a:lnTo>
                  <a:lnTo>
                    <a:pt x="72" y="836"/>
                  </a:lnTo>
                  <a:lnTo>
                    <a:pt x="164" y="848"/>
                  </a:lnTo>
                  <a:lnTo>
                    <a:pt x="176" y="877"/>
                  </a:lnTo>
                  <a:lnTo>
                    <a:pt x="176" y="909"/>
                  </a:lnTo>
                  <a:lnTo>
                    <a:pt x="169" y="933"/>
                  </a:lnTo>
                  <a:lnTo>
                    <a:pt x="172" y="946"/>
                  </a:lnTo>
                  <a:lnTo>
                    <a:pt x="203" y="948"/>
                  </a:lnTo>
                  <a:lnTo>
                    <a:pt x="237" y="944"/>
                  </a:lnTo>
                  <a:lnTo>
                    <a:pt x="295" y="917"/>
                  </a:lnTo>
                  <a:lnTo>
                    <a:pt x="301" y="890"/>
                  </a:lnTo>
                  <a:lnTo>
                    <a:pt x="336" y="841"/>
                  </a:lnTo>
                  <a:lnTo>
                    <a:pt x="355" y="832"/>
                  </a:lnTo>
                  <a:lnTo>
                    <a:pt x="361" y="809"/>
                  </a:lnTo>
                  <a:lnTo>
                    <a:pt x="426" y="780"/>
                  </a:lnTo>
                  <a:lnTo>
                    <a:pt x="459" y="780"/>
                  </a:lnTo>
                  <a:lnTo>
                    <a:pt x="494" y="788"/>
                  </a:lnTo>
                  <a:lnTo>
                    <a:pt x="646" y="877"/>
                  </a:lnTo>
                  <a:lnTo>
                    <a:pt x="709" y="903"/>
                  </a:lnTo>
                  <a:lnTo>
                    <a:pt x="719" y="922"/>
                  </a:lnTo>
                  <a:lnTo>
                    <a:pt x="727" y="966"/>
                  </a:lnTo>
                  <a:lnTo>
                    <a:pt x="775" y="1095"/>
                  </a:lnTo>
                  <a:lnTo>
                    <a:pt x="787" y="1138"/>
                  </a:lnTo>
                  <a:lnTo>
                    <a:pt x="784" y="1165"/>
                  </a:lnTo>
                  <a:lnTo>
                    <a:pt x="862" y="1241"/>
                  </a:lnTo>
                  <a:lnTo>
                    <a:pt x="897" y="1287"/>
                  </a:lnTo>
                  <a:lnTo>
                    <a:pt x="911" y="1343"/>
                  </a:lnTo>
                  <a:lnTo>
                    <a:pt x="940" y="1332"/>
                  </a:lnTo>
                  <a:lnTo>
                    <a:pt x="967" y="1332"/>
                  </a:lnTo>
                  <a:lnTo>
                    <a:pt x="1002" y="1359"/>
                  </a:lnTo>
                  <a:lnTo>
                    <a:pt x="1053" y="1435"/>
                  </a:lnTo>
                  <a:lnTo>
                    <a:pt x="1089" y="1441"/>
                  </a:lnTo>
                  <a:lnTo>
                    <a:pt x="1157" y="1530"/>
                  </a:lnTo>
                  <a:lnTo>
                    <a:pt x="1204" y="1580"/>
                  </a:lnTo>
                  <a:lnTo>
                    <a:pt x="1296" y="1654"/>
                  </a:lnTo>
                  <a:lnTo>
                    <a:pt x="1316" y="1648"/>
                  </a:lnTo>
                  <a:lnTo>
                    <a:pt x="1415" y="1652"/>
                  </a:lnTo>
                  <a:lnTo>
                    <a:pt x="1439" y="1658"/>
                  </a:lnTo>
                  <a:lnTo>
                    <a:pt x="1493" y="1721"/>
                  </a:lnTo>
                  <a:lnTo>
                    <a:pt x="1509" y="1760"/>
                  </a:lnTo>
                  <a:lnTo>
                    <a:pt x="1569" y="1785"/>
                  </a:lnTo>
                  <a:lnTo>
                    <a:pt x="1574" y="1796"/>
                  </a:lnTo>
                  <a:lnTo>
                    <a:pt x="1569" y="1826"/>
                  </a:lnTo>
                  <a:lnTo>
                    <a:pt x="1640" y="1813"/>
                  </a:lnTo>
                  <a:lnTo>
                    <a:pt x="1659" y="1819"/>
                  </a:lnTo>
                  <a:lnTo>
                    <a:pt x="1676" y="1841"/>
                  </a:lnTo>
                  <a:lnTo>
                    <a:pt x="1690" y="1881"/>
                  </a:lnTo>
                  <a:lnTo>
                    <a:pt x="1682" y="1909"/>
                  </a:lnTo>
                  <a:lnTo>
                    <a:pt x="1700" y="1936"/>
                  </a:lnTo>
                  <a:lnTo>
                    <a:pt x="1743" y="1954"/>
                  </a:lnTo>
                  <a:lnTo>
                    <a:pt x="1763" y="1971"/>
                  </a:lnTo>
                  <a:lnTo>
                    <a:pt x="1781" y="1999"/>
                  </a:lnTo>
                  <a:lnTo>
                    <a:pt x="1800" y="1965"/>
                  </a:lnTo>
                  <a:lnTo>
                    <a:pt x="1820" y="1965"/>
                  </a:lnTo>
                  <a:lnTo>
                    <a:pt x="1845" y="2008"/>
                  </a:lnTo>
                  <a:lnTo>
                    <a:pt x="1847" y="2033"/>
                  </a:lnTo>
                  <a:lnTo>
                    <a:pt x="1860" y="2082"/>
                  </a:lnTo>
                  <a:lnTo>
                    <a:pt x="1900" y="2154"/>
                  </a:lnTo>
                  <a:lnTo>
                    <a:pt x="1917" y="2222"/>
                  </a:lnTo>
                  <a:lnTo>
                    <a:pt x="1946" y="2300"/>
                  </a:lnTo>
                  <a:lnTo>
                    <a:pt x="1894" y="2325"/>
                  </a:lnTo>
                  <a:lnTo>
                    <a:pt x="1865" y="2345"/>
                  </a:lnTo>
                  <a:lnTo>
                    <a:pt x="1878" y="2386"/>
                  </a:lnTo>
                  <a:lnTo>
                    <a:pt x="1853" y="2425"/>
                  </a:lnTo>
                  <a:lnTo>
                    <a:pt x="1837" y="2463"/>
                  </a:lnTo>
                  <a:lnTo>
                    <a:pt x="1840" y="2508"/>
                  </a:lnTo>
                  <a:lnTo>
                    <a:pt x="1849" y="2535"/>
                  </a:lnTo>
                  <a:lnTo>
                    <a:pt x="1853" y="2529"/>
                  </a:lnTo>
                  <a:lnTo>
                    <a:pt x="1851" y="2538"/>
                  </a:lnTo>
                  <a:lnTo>
                    <a:pt x="1878" y="2539"/>
                  </a:lnTo>
                  <a:lnTo>
                    <a:pt x="1908" y="2535"/>
                  </a:lnTo>
                  <a:lnTo>
                    <a:pt x="1919" y="2526"/>
                  </a:lnTo>
                  <a:lnTo>
                    <a:pt x="1948" y="2463"/>
                  </a:lnTo>
                  <a:lnTo>
                    <a:pt x="1960" y="2447"/>
                  </a:lnTo>
                  <a:lnTo>
                    <a:pt x="1984" y="2425"/>
                  </a:lnTo>
                  <a:lnTo>
                    <a:pt x="2009" y="2418"/>
                  </a:lnTo>
                  <a:lnTo>
                    <a:pt x="2018" y="2396"/>
                  </a:lnTo>
                  <a:lnTo>
                    <a:pt x="2020" y="2312"/>
                  </a:lnTo>
                  <a:lnTo>
                    <a:pt x="2031" y="2294"/>
                  </a:lnTo>
                  <a:lnTo>
                    <a:pt x="2060" y="2285"/>
                  </a:lnTo>
                  <a:lnTo>
                    <a:pt x="2099" y="2265"/>
                  </a:lnTo>
                  <a:lnTo>
                    <a:pt x="2118" y="2265"/>
                  </a:lnTo>
                  <a:lnTo>
                    <a:pt x="2124" y="2249"/>
                  </a:lnTo>
                  <a:lnTo>
                    <a:pt x="2124" y="2197"/>
                  </a:lnTo>
                  <a:lnTo>
                    <a:pt x="2120" y="2181"/>
                  </a:lnTo>
                  <a:lnTo>
                    <a:pt x="2118" y="2141"/>
                  </a:lnTo>
                  <a:lnTo>
                    <a:pt x="2102" y="2123"/>
                  </a:lnTo>
                  <a:lnTo>
                    <a:pt x="2066" y="2102"/>
                  </a:lnTo>
                  <a:lnTo>
                    <a:pt x="2047" y="2078"/>
                  </a:lnTo>
                  <a:lnTo>
                    <a:pt x="2007" y="2059"/>
                  </a:lnTo>
                  <a:lnTo>
                    <a:pt x="2009" y="2022"/>
                  </a:lnTo>
                  <a:lnTo>
                    <a:pt x="2027" y="1949"/>
                  </a:lnTo>
                  <a:lnTo>
                    <a:pt x="2058" y="1903"/>
                  </a:lnTo>
                  <a:lnTo>
                    <a:pt x="2102" y="1857"/>
                  </a:lnTo>
                  <a:lnTo>
                    <a:pt x="2142" y="1850"/>
                  </a:lnTo>
                  <a:lnTo>
                    <a:pt x="2204" y="1895"/>
                  </a:lnTo>
                  <a:lnTo>
                    <a:pt x="2255" y="1909"/>
                  </a:lnTo>
                  <a:lnTo>
                    <a:pt x="2295" y="1931"/>
                  </a:lnTo>
                  <a:lnTo>
                    <a:pt x="2309" y="1965"/>
                  </a:lnTo>
                  <a:lnTo>
                    <a:pt x="2337" y="2008"/>
                  </a:lnTo>
                  <a:lnTo>
                    <a:pt x="2378" y="2031"/>
                  </a:lnTo>
                  <a:lnTo>
                    <a:pt x="2378" y="2022"/>
                  </a:lnTo>
                  <a:lnTo>
                    <a:pt x="2406" y="1963"/>
                  </a:lnTo>
                  <a:lnTo>
                    <a:pt x="2394" y="1936"/>
                  </a:lnTo>
                  <a:lnTo>
                    <a:pt x="2372" y="1902"/>
                  </a:lnTo>
                  <a:lnTo>
                    <a:pt x="2337" y="1865"/>
                  </a:lnTo>
                  <a:lnTo>
                    <a:pt x="2295" y="1794"/>
                  </a:lnTo>
                  <a:lnTo>
                    <a:pt x="2163" y="1745"/>
                  </a:lnTo>
                  <a:lnTo>
                    <a:pt x="2134" y="1710"/>
                  </a:lnTo>
                  <a:lnTo>
                    <a:pt x="2089" y="1686"/>
                  </a:lnTo>
                  <a:lnTo>
                    <a:pt x="1955" y="1629"/>
                  </a:lnTo>
                  <a:lnTo>
                    <a:pt x="1926" y="1611"/>
                  </a:lnTo>
                  <a:lnTo>
                    <a:pt x="1903" y="1603"/>
                  </a:lnTo>
                  <a:lnTo>
                    <a:pt x="1887" y="1603"/>
                  </a:lnTo>
                  <a:lnTo>
                    <a:pt x="1876" y="1586"/>
                  </a:lnTo>
                  <a:lnTo>
                    <a:pt x="1876" y="1566"/>
                  </a:lnTo>
                  <a:lnTo>
                    <a:pt x="1899" y="1541"/>
                  </a:lnTo>
                  <a:lnTo>
                    <a:pt x="1926" y="1523"/>
                  </a:lnTo>
                  <a:lnTo>
                    <a:pt x="1930" y="1490"/>
                  </a:lnTo>
                  <a:lnTo>
                    <a:pt x="1905" y="1458"/>
                  </a:lnTo>
                  <a:lnTo>
                    <a:pt x="1867" y="1463"/>
                  </a:lnTo>
                  <a:lnTo>
                    <a:pt x="1851" y="1471"/>
                  </a:lnTo>
                  <a:lnTo>
                    <a:pt x="1880" y="1463"/>
                  </a:lnTo>
                  <a:lnTo>
                    <a:pt x="1853" y="1471"/>
                  </a:lnTo>
                  <a:lnTo>
                    <a:pt x="1739" y="1471"/>
                  </a:lnTo>
                  <a:lnTo>
                    <a:pt x="1737" y="1501"/>
                  </a:lnTo>
                  <a:lnTo>
                    <a:pt x="1690" y="1452"/>
                  </a:lnTo>
                  <a:lnTo>
                    <a:pt x="1651" y="1425"/>
                  </a:lnTo>
                  <a:lnTo>
                    <a:pt x="1633" y="1422"/>
                  </a:lnTo>
                  <a:lnTo>
                    <a:pt x="1624" y="1392"/>
                  </a:lnTo>
                  <a:lnTo>
                    <a:pt x="1608" y="1392"/>
                  </a:lnTo>
                  <a:lnTo>
                    <a:pt x="1531" y="1317"/>
                  </a:lnTo>
                  <a:lnTo>
                    <a:pt x="1511" y="1287"/>
                  </a:lnTo>
                  <a:lnTo>
                    <a:pt x="1484" y="1235"/>
                  </a:lnTo>
                  <a:lnTo>
                    <a:pt x="1462" y="1167"/>
                  </a:lnTo>
                  <a:lnTo>
                    <a:pt x="1448" y="1149"/>
                  </a:lnTo>
                  <a:lnTo>
                    <a:pt x="1425" y="1061"/>
                  </a:lnTo>
                  <a:lnTo>
                    <a:pt x="1396" y="1005"/>
                  </a:lnTo>
                  <a:lnTo>
                    <a:pt x="1380" y="994"/>
                  </a:lnTo>
                  <a:lnTo>
                    <a:pt x="1357" y="994"/>
                  </a:lnTo>
                  <a:lnTo>
                    <a:pt x="1351" y="980"/>
                  </a:lnTo>
                  <a:lnTo>
                    <a:pt x="1298" y="944"/>
                  </a:lnTo>
                  <a:lnTo>
                    <a:pt x="1274" y="919"/>
                  </a:lnTo>
                  <a:lnTo>
                    <a:pt x="1196" y="881"/>
                  </a:lnTo>
                  <a:lnTo>
                    <a:pt x="1173" y="854"/>
                  </a:lnTo>
                  <a:lnTo>
                    <a:pt x="1153" y="821"/>
                  </a:lnTo>
                  <a:lnTo>
                    <a:pt x="1141" y="786"/>
                  </a:lnTo>
                  <a:lnTo>
                    <a:pt x="1141" y="718"/>
                  </a:lnTo>
                  <a:lnTo>
                    <a:pt x="1147" y="656"/>
                  </a:lnTo>
                  <a:lnTo>
                    <a:pt x="1170" y="637"/>
                  </a:lnTo>
                  <a:lnTo>
                    <a:pt x="1175" y="612"/>
                  </a:lnTo>
                  <a:lnTo>
                    <a:pt x="1163" y="588"/>
                  </a:lnTo>
                  <a:lnTo>
                    <a:pt x="1136" y="579"/>
                  </a:lnTo>
                  <a:lnTo>
                    <a:pt x="1128" y="523"/>
                  </a:lnTo>
                  <a:lnTo>
                    <a:pt x="1134" y="496"/>
                  </a:lnTo>
                  <a:lnTo>
                    <a:pt x="1175" y="465"/>
                  </a:lnTo>
                  <a:lnTo>
                    <a:pt x="1188" y="465"/>
                  </a:lnTo>
                  <a:lnTo>
                    <a:pt x="1192" y="471"/>
                  </a:lnTo>
                  <a:lnTo>
                    <a:pt x="1211" y="467"/>
                  </a:lnTo>
                  <a:lnTo>
                    <a:pt x="1333" y="402"/>
                  </a:lnTo>
                  <a:lnTo>
                    <a:pt x="1366" y="410"/>
                  </a:lnTo>
                  <a:lnTo>
                    <a:pt x="1400" y="392"/>
                  </a:lnTo>
                  <a:lnTo>
                    <a:pt x="1427" y="398"/>
                  </a:lnTo>
                  <a:lnTo>
                    <a:pt x="1429" y="420"/>
                  </a:lnTo>
                  <a:lnTo>
                    <a:pt x="1415" y="447"/>
                  </a:lnTo>
                  <a:lnTo>
                    <a:pt x="1415" y="453"/>
                  </a:lnTo>
                  <a:lnTo>
                    <a:pt x="1434" y="457"/>
                  </a:lnTo>
                  <a:lnTo>
                    <a:pt x="1454" y="453"/>
                  </a:lnTo>
                  <a:lnTo>
                    <a:pt x="1468" y="442"/>
                  </a:lnTo>
                  <a:lnTo>
                    <a:pt x="1472" y="426"/>
                  </a:lnTo>
                  <a:lnTo>
                    <a:pt x="1463" y="410"/>
                  </a:lnTo>
                  <a:lnTo>
                    <a:pt x="1449" y="404"/>
                  </a:lnTo>
                  <a:lnTo>
                    <a:pt x="1441" y="385"/>
                  </a:lnTo>
                  <a:lnTo>
                    <a:pt x="1411" y="372"/>
                  </a:lnTo>
                  <a:lnTo>
                    <a:pt x="1402" y="363"/>
                  </a:lnTo>
                  <a:lnTo>
                    <a:pt x="1402" y="335"/>
                  </a:lnTo>
                  <a:lnTo>
                    <a:pt x="1384" y="311"/>
                  </a:lnTo>
                  <a:lnTo>
                    <a:pt x="1388" y="280"/>
                  </a:lnTo>
                  <a:lnTo>
                    <a:pt x="1398" y="255"/>
                  </a:lnTo>
                  <a:lnTo>
                    <a:pt x="1378" y="259"/>
                  </a:lnTo>
                  <a:lnTo>
                    <a:pt x="1368" y="253"/>
                  </a:lnTo>
                  <a:lnTo>
                    <a:pt x="1368" y="235"/>
                  </a:lnTo>
                  <a:lnTo>
                    <a:pt x="1380" y="208"/>
                  </a:lnTo>
                  <a:lnTo>
                    <a:pt x="1419" y="171"/>
                  </a:lnTo>
                  <a:lnTo>
                    <a:pt x="1386" y="169"/>
                  </a:lnTo>
                  <a:lnTo>
                    <a:pt x="1337" y="152"/>
                  </a:lnTo>
                  <a:lnTo>
                    <a:pt x="1222" y="138"/>
                  </a:lnTo>
                  <a:lnTo>
                    <a:pt x="1186" y="113"/>
                  </a:lnTo>
                  <a:lnTo>
                    <a:pt x="1170" y="110"/>
                  </a:lnTo>
                  <a:lnTo>
                    <a:pt x="1125" y="81"/>
                  </a:lnTo>
                  <a:lnTo>
                    <a:pt x="1112" y="54"/>
                  </a:lnTo>
                  <a:lnTo>
                    <a:pt x="1106" y="24"/>
                  </a:lnTo>
                  <a:lnTo>
                    <a:pt x="1106" y="6"/>
                  </a:lnTo>
                  <a:lnTo>
                    <a:pt x="1096" y="0"/>
                  </a:lnTo>
                  <a:lnTo>
                    <a:pt x="1073" y="3"/>
                  </a:lnTo>
                  <a:lnTo>
                    <a:pt x="1055" y="16"/>
                  </a:lnTo>
                  <a:lnTo>
                    <a:pt x="1019" y="24"/>
                  </a:lnTo>
                  <a:lnTo>
                    <a:pt x="947" y="28"/>
                  </a:lnTo>
                  <a:lnTo>
                    <a:pt x="877" y="58"/>
                  </a:lnTo>
                  <a:lnTo>
                    <a:pt x="817" y="76"/>
                  </a:lnTo>
                  <a:lnTo>
                    <a:pt x="801" y="79"/>
                  </a:lnTo>
                  <a:lnTo>
                    <a:pt x="753" y="65"/>
                  </a:lnTo>
                  <a:close/>
                </a:path>
              </a:pathLst>
            </a:custGeom>
            <a:gradFill rotWithShape="1">
              <a:gsLst>
                <a:gs pos="0">
                  <a:schemeClr val="hlink"/>
                </a:gs>
                <a:gs pos="100000">
                  <a:schemeClr val="hlink">
                    <a:gamma/>
                    <a:tint val="65490"/>
                    <a:invGamma/>
                  </a:schemeClr>
                </a:gs>
              </a:gsLst>
              <a:lin ang="18900000" scaled="1"/>
            </a:gradFill>
            <a:ln w="9525" cap="flat" cmpd="sng">
              <a:solidFill>
                <a:schemeClr val="bg1"/>
              </a:solidFill>
              <a:prstDash val="solid"/>
              <a:round/>
              <a:headEnd type="none" w="med" len="med"/>
              <a:tailEnd type="none" w="med" len="med"/>
            </a:ln>
            <a:effectLst/>
          </p:spPr>
          <p:txBody>
            <a:bodyPr tIns="72000" bIns="72000" anchor="ctr"/>
            <a:lstStyle/>
            <a:p>
              <a:pPr>
                <a:defRPr/>
              </a:pPr>
              <a:endParaRPr lang="it-IT">
                <a:latin typeface="+mn-lt"/>
              </a:endParaRPr>
            </a:p>
          </p:txBody>
        </p:sp>
        <p:sp>
          <p:nvSpPr>
            <p:cNvPr id="356464" name="Freeform 112"/>
            <p:cNvSpPr>
              <a:spLocks noChangeAspect="1"/>
            </p:cNvSpPr>
            <p:nvPr/>
          </p:nvSpPr>
          <p:spPr bwMode="auto">
            <a:xfrm>
              <a:off x="2746" y="3123"/>
              <a:ext cx="107" cy="69"/>
            </a:xfrm>
            <a:custGeom>
              <a:avLst/>
              <a:gdLst/>
              <a:ahLst/>
              <a:cxnLst>
                <a:cxn ang="0">
                  <a:pos x="640" y="0"/>
                </a:cxn>
                <a:cxn ang="0">
                  <a:pos x="626" y="4"/>
                </a:cxn>
                <a:cxn ang="0">
                  <a:pos x="628" y="7"/>
                </a:cxn>
                <a:cxn ang="0">
                  <a:pos x="624" y="47"/>
                </a:cxn>
                <a:cxn ang="0">
                  <a:pos x="572" y="128"/>
                </a:cxn>
                <a:cxn ang="0">
                  <a:pos x="534" y="225"/>
                </a:cxn>
                <a:cxn ang="0">
                  <a:pos x="532" y="246"/>
                </a:cxn>
                <a:cxn ang="0">
                  <a:pos x="548" y="261"/>
                </a:cxn>
                <a:cxn ang="0">
                  <a:pos x="550" y="278"/>
                </a:cxn>
                <a:cxn ang="0">
                  <a:pos x="567" y="324"/>
                </a:cxn>
                <a:cxn ang="0">
                  <a:pos x="545" y="385"/>
                </a:cxn>
                <a:cxn ang="0">
                  <a:pos x="541" y="412"/>
                </a:cxn>
                <a:cxn ang="0">
                  <a:pos x="485" y="412"/>
                </a:cxn>
                <a:cxn ang="0">
                  <a:pos x="442" y="401"/>
                </a:cxn>
                <a:cxn ang="0">
                  <a:pos x="401" y="368"/>
                </a:cxn>
                <a:cxn ang="0">
                  <a:pos x="370" y="328"/>
                </a:cxn>
                <a:cxn ang="0">
                  <a:pos x="317" y="311"/>
                </a:cxn>
                <a:cxn ang="0">
                  <a:pos x="284" y="307"/>
                </a:cxn>
                <a:cxn ang="0">
                  <a:pos x="253" y="293"/>
                </a:cxn>
                <a:cxn ang="0">
                  <a:pos x="227" y="266"/>
                </a:cxn>
                <a:cxn ang="0">
                  <a:pos x="184" y="246"/>
                </a:cxn>
                <a:cxn ang="0">
                  <a:pos x="139" y="211"/>
                </a:cxn>
                <a:cxn ang="0">
                  <a:pos x="94" y="191"/>
                </a:cxn>
                <a:cxn ang="0">
                  <a:pos x="30" y="178"/>
                </a:cxn>
                <a:cxn ang="0">
                  <a:pos x="10" y="150"/>
                </a:cxn>
                <a:cxn ang="0">
                  <a:pos x="0" y="98"/>
                </a:cxn>
                <a:cxn ang="0">
                  <a:pos x="6" y="67"/>
                </a:cxn>
                <a:cxn ang="0">
                  <a:pos x="14" y="53"/>
                </a:cxn>
                <a:cxn ang="0">
                  <a:pos x="22" y="38"/>
                </a:cxn>
                <a:cxn ang="0">
                  <a:pos x="38" y="31"/>
                </a:cxn>
                <a:cxn ang="0">
                  <a:pos x="71" y="56"/>
                </a:cxn>
                <a:cxn ang="0">
                  <a:pos x="94" y="53"/>
                </a:cxn>
                <a:cxn ang="0">
                  <a:pos x="155" y="19"/>
                </a:cxn>
                <a:cxn ang="0">
                  <a:pos x="231" y="56"/>
                </a:cxn>
                <a:cxn ang="0">
                  <a:pos x="247" y="82"/>
                </a:cxn>
                <a:cxn ang="0">
                  <a:pos x="274" y="80"/>
                </a:cxn>
                <a:cxn ang="0">
                  <a:pos x="299" y="72"/>
                </a:cxn>
                <a:cxn ang="0">
                  <a:pos x="415" y="60"/>
                </a:cxn>
                <a:cxn ang="0">
                  <a:pos x="444" y="52"/>
                </a:cxn>
                <a:cxn ang="0">
                  <a:pos x="477" y="33"/>
                </a:cxn>
                <a:cxn ang="0">
                  <a:pos x="545" y="33"/>
                </a:cxn>
                <a:cxn ang="0">
                  <a:pos x="567" y="13"/>
                </a:cxn>
                <a:cxn ang="0">
                  <a:pos x="610" y="11"/>
                </a:cxn>
                <a:cxn ang="0">
                  <a:pos x="640" y="0"/>
                </a:cxn>
              </a:cxnLst>
              <a:rect l="0" t="0" r="r" b="b"/>
              <a:pathLst>
                <a:path w="640" h="412">
                  <a:moveTo>
                    <a:pt x="640" y="0"/>
                  </a:moveTo>
                  <a:lnTo>
                    <a:pt x="626" y="4"/>
                  </a:lnTo>
                  <a:lnTo>
                    <a:pt x="628" y="7"/>
                  </a:lnTo>
                  <a:lnTo>
                    <a:pt x="624" y="47"/>
                  </a:lnTo>
                  <a:lnTo>
                    <a:pt x="572" y="128"/>
                  </a:lnTo>
                  <a:lnTo>
                    <a:pt x="534" y="225"/>
                  </a:lnTo>
                  <a:lnTo>
                    <a:pt x="532" y="246"/>
                  </a:lnTo>
                  <a:lnTo>
                    <a:pt x="548" y="261"/>
                  </a:lnTo>
                  <a:lnTo>
                    <a:pt x="550" y="278"/>
                  </a:lnTo>
                  <a:lnTo>
                    <a:pt x="567" y="324"/>
                  </a:lnTo>
                  <a:lnTo>
                    <a:pt x="545" y="385"/>
                  </a:lnTo>
                  <a:lnTo>
                    <a:pt x="541" y="412"/>
                  </a:lnTo>
                  <a:lnTo>
                    <a:pt x="485" y="412"/>
                  </a:lnTo>
                  <a:lnTo>
                    <a:pt x="442" y="401"/>
                  </a:lnTo>
                  <a:lnTo>
                    <a:pt x="401" y="368"/>
                  </a:lnTo>
                  <a:lnTo>
                    <a:pt x="370" y="328"/>
                  </a:lnTo>
                  <a:lnTo>
                    <a:pt x="317" y="311"/>
                  </a:lnTo>
                  <a:lnTo>
                    <a:pt x="284" y="307"/>
                  </a:lnTo>
                  <a:lnTo>
                    <a:pt x="253" y="293"/>
                  </a:lnTo>
                  <a:lnTo>
                    <a:pt x="227" y="266"/>
                  </a:lnTo>
                  <a:lnTo>
                    <a:pt x="184" y="246"/>
                  </a:lnTo>
                  <a:lnTo>
                    <a:pt x="139" y="211"/>
                  </a:lnTo>
                  <a:lnTo>
                    <a:pt x="94" y="191"/>
                  </a:lnTo>
                  <a:lnTo>
                    <a:pt x="30" y="178"/>
                  </a:lnTo>
                  <a:lnTo>
                    <a:pt x="10" y="150"/>
                  </a:lnTo>
                  <a:lnTo>
                    <a:pt x="0" y="98"/>
                  </a:lnTo>
                  <a:lnTo>
                    <a:pt x="6" y="67"/>
                  </a:lnTo>
                  <a:lnTo>
                    <a:pt x="14" y="53"/>
                  </a:lnTo>
                  <a:lnTo>
                    <a:pt x="22" y="38"/>
                  </a:lnTo>
                  <a:lnTo>
                    <a:pt x="38" y="31"/>
                  </a:lnTo>
                  <a:lnTo>
                    <a:pt x="71" y="56"/>
                  </a:lnTo>
                  <a:lnTo>
                    <a:pt x="94" y="53"/>
                  </a:lnTo>
                  <a:lnTo>
                    <a:pt x="155" y="19"/>
                  </a:lnTo>
                  <a:lnTo>
                    <a:pt x="231" y="56"/>
                  </a:lnTo>
                  <a:lnTo>
                    <a:pt x="247" y="82"/>
                  </a:lnTo>
                  <a:lnTo>
                    <a:pt x="274" y="80"/>
                  </a:lnTo>
                  <a:lnTo>
                    <a:pt x="299" y="72"/>
                  </a:lnTo>
                  <a:lnTo>
                    <a:pt x="415" y="60"/>
                  </a:lnTo>
                  <a:lnTo>
                    <a:pt x="444" y="52"/>
                  </a:lnTo>
                  <a:lnTo>
                    <a:pt x="477" y="33"/>
                  </a:lnTo>
                  <a:lnTo>
                    <a:pt x="545" y="33"/>
                  </a:lnTo>
                  <a:lnTo>
                    <a:pt x="567" y="13"/>
                  </a:lnTo>
                  <a:lnTo>
                    <a:pt x="610" y="11"/>
                  </a:lnTo>
                  <a:lnTo>
                    <a:pt x="640" y="0"/>
                  </a:lnTo>
                  <a:close/>
                </a:path>
              </a:pathLst>
            </a:custGeom>
            <a:gradFill rotWithShape="1">
              <a:gsLst>
                <a:gs pos="0">
                  <a:schemeClr val="hlink"/>
                </a:gs>
                <a:gs pos="100000">
                  <a:schemeClr val="hlink">
                    <a:gamma/>
                    <a:tint val="65490"/>
                    <a:invGamma/>
                  </a:schemeClr>
                </a:gs>
              </a:gsLst>
              <a:lin ang="18900000" scaled="1"/>
            </a:gradFill>
            <a:ln w="9525" cap="flat" cmpd="sng">
              <a:noFill/>
              <a:prstDash val="solid"/>
              <a:round/>
              <a:headEnd type="none" w="med" len="med"/>
              <a:tailEnd type="none" w="med" len="med"/>
            </a:ln>
            <a:effectLst/>
          </p:spPr>
          <p:txBody>
            <a:bodyPr tIns="72000" bIns="72000" anchor="ctr"/>
            <a:lstStyle/>
            <a:p>
              <a:pPr>
                <a:defRPr/>
              </a:pPr>
              <a:endParaRPr lang="it-IT">
                <a:latin typeface="+mn-lt"/>
              </a:endParaRPr>
            </a:p>
          </p:txBody>
        </p:sp>
        <p:sp>
          <p:nvSpPr>
            <p:cNvPr id="356465" name="Freeform 113"/>
            <p:cNvSpPr>
              <a:spLocks noChangeAspect="1"/>
            </p:cNvSpPr>
            <p:nvPr/>
          </p:nvSpPr>
          <p:spPr bwMode="auto">
            <a:xfrm>
              <a:off x="2600" y="2990"/>
              <a:ext cx="52" cy="108"/>
            </a:xfrm>
            <a:custGeom>
              <a:avLst/>
              <a:gdLst/>
              <a:ahLst/>
              <a:cxnLst>
                <a:cxn ang="0">
                  <a:pos x="189" y="0"/>
                </a:cxn>
                <a:cxn ang="0">
                  <a:pos x="232" y="16"/>
                </a:cxn>
                <a:cxn ang="0">
                  <a:pos x="239" y="28"/>
                </a:cxn>
                <a:cxn ang="0">
                  <a:pos x="259" y="44"/>
                </a:cxn>
                <a:cxn ang="0">
                  <a:pos x="277" y="84"/>
                </a:cxn>
                <a:cxn ang="0">
                  <a:pos x="300" y="161"/>
                </a:cxn>
                <a:cxn ang="0">
                  <a:pos x="306" y="230"/>
                </a:cxn>
                <a:cxn ang="0">
                  <a:pos x="298" y="293"/>
                </a:cxn>
                <a:cxn ang="0">
                  <a:pos x="300" y="410"/>
                </a:cxn>
                <a:cxn ang="0">
                  <a:pos x="296" y="512"/>
                </a:cxn>
                <a:cxn ang="0">
                  <a:pos x="284" y="536"/>
                </a:cxn>
                <a:cxn ang="0">
                  <a:pos x="282" y="555"/>
                </a:cxn>
                <a:cxn ang="0">
                  <a:pos x="261" y="574"/>
                </a:cxn>
                <a:cxn ang="0">
                  <a:pos x="212" y="559"/>
                </a:cxn>
                <a:cxn ang="0">
                  <a:pos x="192" y="577"/>
                </a:cxn>
                <a:cxn ang="0">
                  <a:pos x="176" y="612"/>
                </a:cxn>
                <a:cxn ang="0">
                  <a:pos x="152" y="633"/>
                </a:cxn>
                <a:cxn ang="0">
                  <a:pos x="116" y="645"/>
                </a:cxn>
                <a:cxn ang="0">
                  <a:pos x="97" y="627"/>
                </a:cxn>
                <a:cxn ang="0">
                  <a:pos x="56" y="568"/>
                </a:cxn>
                <a:cxn ang="0">
                  <a:pos x="49" y="536"/>
                </a:cxn>
                <a:cxn ang="0">
                  <a:pos x="51" y="514"/>
                </a:cxn>
                <a:cxn ang="0">
                  <a:pos x="41" y="485"/>
                </a:cxn>
                <a:cxn ang="0">
                  <a:pos x="51" y="408"/>
                </a:cxn>
                <a:cxn ang="0">
                  <a:pos x="65" y="395"/>
                </a:cxn>
                <a:cxn ang="0">
                  <a:pos x="68" y="373"/>
                </a:cxn>
                <a:cxn ang="0">
                  <a:pos x="58" y="360"/>
                </a:cxn>
                <a:cxn ang="0">
                  <a:pos x="51" y="326"/>
                </a:cxn>
                <a:cxn ang="0">
                  <a:pos x="56" y="298"/>
                </a:cxn>
                <a:cxn ang="0">
                  <a:pos x="54" y="259"/>
                </a:cxn>
                <a:cxn ang="0">
                  <a:pos x="47" y="230"/>
                </a:cxn>
                <a:cxn ang="0">
                  <a:pos x="35" y="201"/>
                </a:cxn>
                <a:cxn ang="0">
                  <a:pos x="29" y="197"/>
                </a:cxn>
                <a:cxn ang="0">
                  <a:pos x="11" y="197"/>
                </a:cxn>
                <a:cxn ang="0">
                  <a:pos x="0" y="175"/>
                </a:cxn>
                <a:cxn ang="0">
                  <a:pos x="0" y="95"/>
                </a:cxn>
                <a:cxn ang="0">
                  <a:pos x="2" y="90"/>
                </a:cxn>
                <a:cxn ang="0">
                  <a:pos x="35" y="122"/>
                </a:cxn>
                <a:cxn ang="0">
                  <a:pos x="72" y="115"/>
                </a:cxn>
                <a:cxn ang="0">
                  <a:pos x="146" y="44"/>
                </a:cxn>
                <a:cxn ang="0">
                  <a:pos x="169" y="35"/>
                </a:cxn>
                <a:cxn ang="0">
                  <a:pos x="189" y="0"/>
                </a:cxn>
              </a:cxnLst>
              <a:rect l="0" t="0" r="r" b="b"/>
              <a:pathLst>
                <a:path w="306" h="645">
                  <a:moveTo>
                    <a:pt x="189" y="0"/>
                  </a:moveTo>
                  <a:lnTo>
                    <a:pt x="232" y="16"/>
                  </a:lnTo>
                  <a:lnTo>
                    <a:pt x="239" y="28"/>
                  </a:lnTo>
                  <a:lnTo>
                    <a:pt x="259" y="44"/>
                  </a:lnTo>
                  <a:lnTo>
                    <a:pt x="277" y="84"/>
                  </a:lnTo>
                  <a:lnTo>
                    <a:pt x="300" y="161"/>
                  </a:lnTo>
                  <a:lnTo>
                    <a:pt x="306" y="230"/>
                  </a:lnTo>
                  <a:lnTo>
                    <a:pt x="298" y="293"/>
                  </a:lnTo>
                  <a:lnTo>
                    <a:pt x="300" y="410"/>
                  </a:lnTo>
                  <a:lnTo>
                    <a:pt x="296" y="512"/>
                  </a:lnTo>
                  <a:lnTo>
                    <a:pt x="284" y="536"/>
                  </a:lnTo>
                  <a:lnTo>
                    <a:pt x="282" y="555"/>
                  </a:lnTo>
                  <a:lnTo>
                    <a:pt x="261" y="574"/>
                  </a:lnTo>
                  <a:lnTo>
                    <a:pt x="212" y="559"/>
                  </a:lnTo>
                  <a:lnTo>
                    <a:pt x="192" y="577"/>
                  </a:lnTo>
                  <a:lnTo>
                    <a:pt x="176" y="612"/>
                  </a:lnTo>
                  <a:lnTo>
                    <a:pt x="152" y="633"/>
                  </a:lnTo>
                  <a:lnTo>
                    <a:pt x="116" y="645"/>
                  </a:lnTo>
                  <a:lnTo>
                    <a:pt x="97" y="627"/>
                  </a:lnTo>
                  <a:lnTo>
                    <a:pt x="56" y="568"/>
                  </a:lnTo>
                  <a:lnTo>
                    <a:pt x="49" y="536"/>
                  </a:lnTo>
                  <a:lnTo>
                    <a:pt x="51" y="514"/>
                  </a:lnTo>
                  <a:lnTo>
                    <a:pt x="41" y="485"/>
                  </a:lnTo>
                  <a:lnTo>
                    <a:pt x="51" y="408"/>
                  </a:lnTo>
                  <a:lnTo>
                    <a:pt x="65" y="395"/>
                  </a:lnTo>
                  <a:lnTo>
                    <a:pt x="68" y="373"/>
                  </a:lnTo>
                  <a:lnTo>
                    <a:pt x="58" y="360"/>
                  </a:lnTo>
                  <a:lnTo>
                    <a:pt x="51" y="326"/>
                  </a:lnTo>
                  <a:lnTo>
                    <a:pt x="56" y="298"/>
                  </a:lnTo>
                  <a:lnTo>
                    <a:pt x="54" y="259"/>
                  </a:lnTo>
                  <a:lnTo>
                    <a:pt x="47" y="230"/>
                  </a:lnTo>
                  <a:lnTo>
                    <a:pt x="35" y="201"/>
                  </a:lnTo>
                  <a:lnTo>
                    <a:pt x="29" y="197"/>
                  </a:lnTo>
                  <a:lnTo>
                    <a:pt x="11" y="197"/>
                  </a:lnTo>
                  <a:lnTo>
                    <a:pt x="0" y="175"/>
                  </a:lnTo>
                  <a:lnTo>
                    <a:pt x="0" y="95"/>
                  </a:lnTo>
                  <a:lnTo>
                    <a:pt x="2" y="90"/>
                  </a:lnTo>
                  <a:lnTo>
                    <a:pt x="35" y="122"/>
                  </a:lnTo>
                  <a:lnTo>
                    <a:pt x="72" y="115"/>
                  </a:lnTo>
                  <a:lnTo>
                    <a:pt x="146" y="44"/>
                  </a:lnTo>
                  <a:lnTo>
                    <a:pt x="169" y="35"/>
                  </a:lnTo>
                  <a:lnTo>
                    <a:pt x="189" y="0"/>
                  </a:lnTo>
                  <a:close/>
                </a:path>
              </a:pathLst>
            </a:custGeom>
            <a:gradFill rotWithShape="1">
              <a:gsLst>
                <a:gs pos="0">
                  <a:schemeClr val="hlink"/>
                </a:gs>
                <a:gs pos="100000">
                  <a:schemeClr val="hlink">
                    <a:gamma/>
                    <a:tint val="65490"/>
                    <a:invGamma/>
                  </a:schemeClr>
                </a:gs>
              </a:gsLst>
              <a:lin ang="18900000" scaled="1"/>
            </a:gradFill>
            <a:ln w="9525" cap="flat" cmpd="sng">
              <a:noFill/>
              <a:prstDash val="solid"/>
              <a:round/>
              <a:headEnd type="none" w="med" len="med"/>
              <a:tailEnd type="none" w="med" len="med"/>
            </a:ln>
            <a:effectLst/>
          </p:spPr>
          <p:txBody>
            <a:bodyPr tIns="72000" bIns="72000" anchor="ctr"/>
            <a:lstStyle/>
            <a:p>
              <a:pPr>
                <a:defRPr/>
              </a:pPr>
              <a:endParaRPr lang="it-IT">
                <a:latin typeface="+mn-lt"/>
              </a:endParaRPr>
            </a:p>
          </p:txBody>
        </p:sp>
      </p:grpSp>
      <p:sp>
        <p:nvSpPr>
          <p:cNvPr id="57356" name="Oval 46"/>
          <p:cNvSpPr>
            <a:spLocks noChangeAspect="1" noChangeArrowheads="1"/>
          </p:cNvSpPr>
          <p:nvPr/>
        </p:nvSpPr>
        <p:spPr bwMode="auto">
          <a:xfrm>
            <a:off x="1706563" y="2670175"/>
            <a:ext cx="53975" cy="60325"/>
          </a:xfrm>
          <a:prstGeom prst="ellipse">
            <a:avLst/>
          </a:prstGeom>
          <a:solidFill>
            <a:srgbClr val="CC0000"/>
          </a:solidFill>
          <a:ln w="9525" algn="ctr">
            <a:solidFill>
              <a:srgbClr val="333333"/>
            </a:solidFill>
            <a:round/>
            <a:headEnd/>
            <a:tailEnd/>
          </a:ln>
        </p:spPr>
        <p:txBody>
          <a:bodyPr wrap="none" anchor="ctr"/>
          <a:lstStyle/>
          <a:p>
            <a:endParaRPr lang="it-IT"/>
          </a:p>
        </p:txBody>
      </p:sp>
      <p:sp>
        <p:nvSpPr>
          <p:cNvPr id="356402" name="Text Box 50"/>
          <p:cNvSpPr txBox="1">
            <a:spLocks noChangeArrowheads="1"/>
          </p:cNvSpPr>
          <p:nvPr/>
        </p:nvSpPr>
        <p:spPr bwMode="auto">
          <a:xfrm>
            <a:off x="1365250" y="2719388"/>
            <a:ext cx="525463" cy="25400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a:solidFill>
                  <a:srgbClr val="333333"/>
                </a:solidFill>
                <a:effectLst>
                  <a:outerShdw blurRad="38100" dist="38100" dir="2700000" algn="tl">
                    <a:srgbClr val="C0C0C0"/>
                  </a:outerShdw>
                </a:effectLst>
                <a:latin typeface="+mn-lt"/>
              </a:rPr>
              <a:t>Roma</a:t>
            </a:r>
          </a:p>
        </p:txBody>
      </p:sp>
      <p:sp>
        <p:nvSpPr>
          <p:cNvPr id="57358" name="Oval 51"/>
          <p:cNvSpPr>
            <a:spLocks noChangeAspect="1" noChangeArrowheads="1"/>
          </p:cNvSpPr>
          <p:nvPr/>
        </p:nvSpPr>
        <p:spPr bwMode="auto">
          <a:xfrm>
            <a:off x="1597025" y="1628775"/>
            <a:ext cx="53975" cy="60325"/>
          </a:xfrm>
          <a:prstGeom prst="ellipse">
            <a:avLst/>
          </a:prstGeom>
          <a:solidFill>
            <a:srgbClr val="CC0000"/>
          </a:solidFill>
          <a:ln w="9525" algn="ctr">
            <a:solidFill>
              <a:srgbClr val="333333"/>
            </a:solidFill>
            <a:round/>
            <a:headEnd/>
            <a:tailEnd/>
          </a:ln>
        </p:spPr>
        <p:txBody>
          <a:bodyPr wrap="none" anchor="ctr"/>
          <a:lstStyle/>
          <a:p>
            <a:endParaRPr lang="it-IT"/>
          </a:p>
        </p:txBody>
      </p:sp>
      <p:sp>
        <p:nvSpPr>
          <p:cNvPr id="356404" name="Text Box 52"/>
          <p:cNvSpPr txBox="1">
            <a:spLocks noChangeArrowheads="1"/>
          </p:cNvSpPr>
          <p:nvPr/>
        </p:nvSpPr>
        <p:spPr bwMode="auto">
          <a:xfrm>
            <a:off x="1587500" y="1608138"/>
            <a:ext cx="644525" cy="242887"/>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Venezia</a:t>
            </a:r>
          </a:p>
        </p:txBody>
      </p:sp>
      <p:sp>
        <p:nvSpPr>
          <p:cNvPr id="57360" name="Oval 53"/>
          <p:cNvSpPr>
            <a:spLocks noChangeAspect="1" noChangeArrowheads="1"/>
          </p:cNvSpPr>
          <p:nvPr/>
        </p:nvSpPr>
        <p:spPr bwMode="auto">
          <a:xfrm>
            <a:off x="1365250" y="1822450"/>
            <a:ext cx="55563" cy="61913"/>
          </a:xfrm>
          <a:prstGeom prst="ellipse">
            <a:avLst/>
          </a:prstGeom>
          <a:solidFill>
            <a:srgbClr val="CC0000"/>
          </a:solidFill>
          <a:ln w="9525" algn="ctr">
            <a:solidFill>
              <a:srgbClr val="333333"/>
            </a:solidFill>
            <a:round/>
            <a:headEnd/>
            <a:tailEnd/>
          </a:ln>
        </p:spPr>
        <p:txBody>
          <a:bodyPr wrap="none" anchor="ctr"/>
          <a:lstStyle/>
          <a:p>
            <a:endParaRPr lang="it-IT"/>
          </a:p>
        </p:txBody>
      </p:sp>
      <p:sp>
        <p:nvSpPr>
          <p:cNvPr id="356406" name="Text Box 54"/>
          <p:cNvSpPr txBox="1">
            <a:spLocks noChangeArrowheads="1"/>
          </p:cNvSpPr>
          <p:nvPr/>
        </p:nvSpPr>
        <p:spPr bwMode="auto">
          <a:xfrm>
            <a:off x="1376363" y="1774825"/>
            <a:ext cx="639762" cy="252413"/>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Modena</a:t>
            </a:r>
          </a:p>
        </p:txBody>
      </p:sp>
      <p:sp>
        <p:nvSpPr>
          <p:cNvPr id="356408" name="Text Box 56"/>
          <p:cNvSpPr txBox="1">
            <a:spLocks noChangeArrowheads="1"/>
          </p:cNvSpPr>
          <p:nvPr/>
        </p:nvSpPr>
        <p:spPr bwMode="auto">
          <a:xfrm>
            <a:off x="809625" y="1663700"/>
            <a:ext cx="557213" cy="252413"/>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Milano</a:t>
            </a:r>
          </a:p>
        </p:txBody>
      </p:sp>
      <p:sp>
        <p:nvSpPr>
          <p:cNvPr id="57363" name="Oval 55"/>
          <p:cNvSpPr>
            <a:spLocks noChangeAspect="1" noChangeArrowheads="1"/>
          </p:cNvSpPr>
          <p:nvPr/>
        </p:nvSpPr>
        <p:spPr bwMode="auto">
          <a:xfrm>
            <a:off x="1122363" y="1657350"/>
            <a:ext cx="55562" cy="61913"/>
          </a:xfrm>
          <a:prstGeom prst="ellipse">
            <a:avLst/>
          </a:prstGeom>
          <a:solidFill>
            <a:srgbClr val="CC0000"/>
          </a:solidFill>
          <a:ln w="9525" algn="ctr">
            <a:solidFill>
              <a:srgbClr val="333333"/>
            </a:solidFill>
            <a:round/>
            <a:headEnd/>
            <a:tailEnd/>
          </a:ln>
        </p:spPr>
        <p:txBody>
          <a:bodyPr wrap="none" anchor="ctr"/>
          <a:lstStyle/>
          <a:p>
            <a:endParaRPr lang="it-IT">
              <a:solidFill>
                <a:schemeClr val="bg1"/>
              </a:solidFill>
            </a:endParaRPr>
          </a:p>
        </p:txBody>
      </p:sp>
      <p:sp>
        <p:nvSpPr>
          <p:cNvPr id="356733" name="Text Box 381"/>
          <p:cNvSpPr txBox="1">
            <a:spLocks noChangeArrowheads="1"/>
          </p:cNvSpPr>
          <p:nvPr/>
        </p:nvSpPr>
        <p:spPr bwMode="auto">
          <a:xfrm>
            <a:off x="430213" y="1736725"/>
            <a:ext cx="542925" cy="252413"/>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a:solidFill>
                  <a:srgbClr val="333333"/>
                </a:solidFill>
                <a:effectLst>
                  <a:outerShdw blurRad="38100" dist="38100" dir="2700000" algn="tl">
                    <a:srgbClr val="C0C0C0"/>
                  </a:outerShdw>
                </a:effectLst>
                <a:latin typeface="+mn-lt"/>
              </a:rPr>
              <a:t>Torino</a:t>
            </a:r>
          </a:p>
        </p:txBody>
      </p:sp>
      <p:sp>
        <p:nvSpPr>
          <p:cNvPr id="57365" name="Oval 382"/>
          <p:cNvSpPr>
            <a:spLocks noChangeAspect="1" noChangeArrowheads="1"/>
          </p:cNvSpPr>
          <p:nvPr/>
        </p:nvSpPr>
        <p:spPr bwMode="auto">
          <a:xfrm>
            <a:off x="733425" y="1749425"/>
            <a:ext cx="55563" cy="61913"/>
          </a:xfrm>
          <a:prstGeom prst="ellipse">
            <a:avLst/>
          </a:prstGeom>
          <a:solidFill>
            <a:srgbClr val="949494"/>
          </a:solidFill>
          <a:ln w="9525" algn="ctr">
            <a:solidFill>
              <a:srgbClr val="333333"/>
            </a:solidFill>
            <a:round/>
            <a:headEnd/>
            <a:tailEnd/>
          </a:ln>
        </p:spPr>
        <p:txBody>
          <a:bodyPr wrap="none" anchor="ctr"/>
          <a:lstStyle/>
          <a:p>
            <a:endParaRPr lang="it-IT">
              <a:solidFill>
                <a:schemeClr val="bg1"/>
              </a:solidFill>
              <a:latin typeface="Myriad Pro"/>
            </a:endParaRPr>
          </a:p>
        </p:txBody>
      </p:sp>
      <p:sp>
        <p:nvSpPr>
          <p:cNvPr id="356735" name="Text Box 383"/>
          <p:cNvSpPr txBox="1">
            <a:spLocks noChangeArrowheads="1"/>
          </p:cNvSpPr>
          <p:nvPr/>
        </p:nvSpPr>
        <p:spPr bwMode="auto">
          <a:xfrm>
            <a:off x="969963" y="2105025"/>
            <a:ext cx="523875" cy="25400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a:solidFill>
                  <a:srgbClr val="333333"/>
                </a:solidFill>
                <a:effectLst>
                  <a:outerShdw blurRad="38100" dist="38100" dir="2700000" algn="tl">
                    <a:srgbClr val="C0C0C0"/>
                  </a:outerShdw>
                </a:effectLst>
                <a:latin typeface="+mn-lt"/>
              </a:rPr>
              <a:t>Lucca</a:t>
            </a:r>
          </a:p>
        </p:txBody>
      </p:sp>
      <p:sp>
        <p:nvSpPr>
          <p:cNvPr id="356736" name="Text Box 384"/>
          <p:cNvSpPr txBox="1">
            <a:spLocks noChangeArrowheads="1"/>
          </p:cNvSpPr>
          <p:nvPr/>
        </p:nvSpPr>
        <p:spPr bwMode="auto">
          <a:xfrm>
            <a:off x="2509838" y="2697163"/>
            <a:ext cx="412750" cy="25400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a:solidFill>
                  <a:srgbClr val="333333"/>
                </a:solidFill>
                <a:effectLst>
                  <a:outerShdw blurRad="38100" dist="38100" dir="2700000" algn="tl">
                    <a:srgbClr val="C0C0C0"/>
                  </a:outerShdw>
                </a:effectLst>
                <a:latin typeface="+mn-lt"/>
              </a:rPr>
              <a:t>Bari</a:t>
            </a:r>
          </a:p>
        </p:txBody>
      </p:sp>
      <p:sp>
        <p:nvSpPr>
          <p:cNvPr id="57368" name="Oval 386"/>
          <p:cNvSpPr>
            <a:spLocks noChangeAspect="1" noChangeArrowheads="1"/>
          </p:cNvSpPr>
          <p:nvPr/>
        </p:nvSpPr>
        <p:spPr bwMode="auto">
          <a:xfrm>
            <a:off x="2487613" y="2878138"/>
            <a:ext cx="55562" cy="61912"/>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57369" name="Oval 387"/>
          <p:cNvSpPr>
            <a:spLocks noChangeAspect="1" noChangeArrowheads="1"/>
          </p:cNvSpPr>
          <p:nvPr/>
        </p:nvSpPr>
        <p:spPr bwMode="auto">
          <a:xfrm>
            <a:off x="1192213" y="1558925"/>
            <a:ext cx="55562" cy="61913"/>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356740" name="Text Box 388"/>
          <p:cNvSpPr txBox="1">
            <a:spLocks noChangeArrowheads="1"/>
          </p:cNvSpPr>
          <p:nvPr/>
        </p:nvSpPr>
        <p:spPr bwMode="auto">
          <a:xfrm>
            <a:off x="709613" y="1397000"/>
            <a:ext cx="563562" cy="252413"/>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Monza</a:t>
            </a:r>
          </a:p>
        </p:txBody>
      </p:sp>
      <p:sp>
        <p:nvSpPr>
          <p:cNvPr id="57371" name="Oval 386"/>
          <p:cNvSpPr>
            <a:spLocks noChangeArrowheads="1"/>
          </p:cNvSpPr>
          <p:nvPr/>
        </p:nvSpPr>
        <p:spPr bwMode="auto">
          <a:xfrm>
            <a:off x="6602413" y="2230438"/>
            <a:ext cx="71437" cy="71437"/>
          </a:xfrm>
          <a:prstGeom prst="ellipse">
            <a:avLst/>
          </a:prstGeom>
          <a:solidFill>
            <a:srgbClr val="C00000"/>
          </a:solidFill>
          <a:ln w="9525" algn="ctr">
            <a:solidFill>
              <a:srgbClr val="333333"/>
            </a:solidFill>
            <a:round/>
            <a:headEnd/>
            <a:tailEnd/>
          </a:ln>
        </p:spPr>
        <p:txBody>
          <a:bodyPr wrap="none" anchor="ctr"/>
          <a:lstStyle/>
          <a:p>
            <a:endParaRPr lang="it-IT"/>
          </a:p>
        </p:txBody>
      </p:sp>
      <p:sp>
        <p:nvSpPr>
          <p:cNvPr id="2" name="Text Box 384"/>
          <p:cNvSpPr txBox="1">
            <a:spLocks noChangeArrowheads="1"/>
          </p:cNvSpPr>
          <p:nvPr/>
        </p:nvSpPr>
        <p:spPr bwMode="auto">
          <a:xfrm>
            <a:off x="6473825" y="2265363"/>
            <a:ext cx="722313" cy="27305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200" b="0" dirty="0">
                <a:solidFill>
                  <a:srgbClr val="333333"/>
                </a:solidFill>
                <a:effectLst>
                  <a:outerShdw blurRad="38100" dist="38100" dir="2700000" algn="tl">
                    <a:srgbClr val="C0C0C0"/>
                  </a:outerShdw>
                </a:effectLst>
              </a:rPr>
              <a:t>Istanbul</a:t>
            </a:r>
          </a:p>
        </p:txBody>
      </p:sp>
      <p:sp>
        <p:nvSpPr>
          <p:cNvPr id="306" name="Text Box 384"/>
          <p:cNvSpPr txBox="1">
            <a:spLocks noChangeArrowheads="1"/>
          </p:cNvSpPr>
          <p:nvPr/>
        </p:nvSpPr>
        <p:spPr bwMode="auto">
          <a:xfrm>
            <a:off x="6403975" y="1951038"/>
            <a:ext cx="790575" cy="27305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200" b="0" dirty="0">
                <a:solidFill>
                  <a:srgbClr val="333333"/>
                </a:solidFill>
                <a:effectLst>
                  <a:outerShdw blurRad="38100" dist="38100" dir="2700000" algn="tl">
                    <a:srgbClr val="C0C0C0"/>
                  </a:outerShdw>
                </a:effectLst>
              </a:rPr>
              <a:t>Bucarest</a:t>
            </a:r>
          </a:p>
        </p:txBody>
      </p:sp>
      <p:sp>
        <p:nvSpPr>
          <p:cNvPr id="57374" name="Oval 386"/>
          <p:cNvSpPr>
            <a:spLocks noChangeArrowheads="1"/>
          </p:cNvSpPr>
          <p:nvPr/>
        </p:nvSpPr>
        <p:spPr bwMode="auto">
          <a:xfrm>
            <a:off x="6530975" y="2141538"/>
            <a:ext cx="71438" cy="71437"/>
          </a:xfrm>
          <a:prstGeom prst="ellipse">
            <a:avLst/>
          </a:prstGeom>
          <a:solidFill>
            <a:srgbClr val="C00000"/>
          </a:solidFill>
          <a:ln w="9525" algn="ctr">
            <a:solidFill>
              <a:srgbClr val="333333"/>
            </a:solidFill>
            <a:round/>
            <a:headEnd/>
            <a:tailEnd/>
          </a:ln>
        </p:spPr>
        <p:txBody>
          <a:bodyPr wrap="none" anchor="ctr"/>
          <a:lstStyle/>
          <a:p>
            <a:endParaRPr lang="it-IT"/>
          </a:p>
        </p:txBody>
      </p:sp>
      <p:sp>
        <p:nvSpPr>
          <p:cNvPr id="57375" name="Oval 387"/>
          <p:cNvSpPr>
            <a:spLocks noChangeAspect="1" noChangeArrowheads="1"/>
          </p:cNvSpPr>
          <p:nvPr/>
        </p:nvSpPr>
        <p:spPr bwMode="auto">
          <a:xfrm>
            <a:off x="1401763" y="1644650"/>
            <a:ext cx="55562" cy="61913"/>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305" name="Text Box 52"/>
          <p:cNvSpPr txBox="1">
            <a:spLocks noChangeArrowheads="1"/>
          </p:cNvSpPr>
          <p:nvPr/>
        </p:nvSpPr>
        <p:spPr bwMode="auto">
          <a:xfrm>
            <a:off x="1222375" y="1435100"/>
            <a:ext cx="595313" cy="242888"/>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Verona</a:t>
            </a:r>
          </a:p>
        </p:txBody>
      </p:sp>
      <p:sp>
        <p:nvSpPr>
          <p:cNvPr id="57377" name="Oval 386"/>
          <p:cNvSpPr>
            <a:spLocks noChangeAspect="1" noChangeArrowheads="1"/>
          </p:cNvSpPr>
          <p:nvPr/>
        </p:nvSpPr>
        <p:spPr bwMode="auto">
          <a:xfrm>
            <a:off x="1344613" y="2116138"/>
            <a:ext cx="55562" cy="61912"/>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57378" name="Oval 386"/>
          <p:cNvSpPr>
            <a:spLocks noChangeAspect="1" noChangeArrowheads="1"/>
          </p:cNvSpPr>
          <p:nvPr/>
        </p:nvSpPr>
        <p:spPr bwMode="auto">
          <a:xfrm>
            <a:off x="1497013" y="2209800"/>
            <a:ext cx="55562" cy="61913"/>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311" name="Text Box 54"/>
          <p:cNvSpPr txBox="1">
            <a:spLocks noChangeArrowheads="1"/>
          </p:cNvSpPr>
          <p:nvPr/>
        </p:nvSpPr>
        <p:spPr bwMode="auto">
          <a:xfrm>
            <a:off x="1255713" y="2247900"/>
            <a:ext cx="611187" cy="242888"/>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Firenze</a:t>
            </a:r>
          </a:p>
        </p:txBody>
      </p:sp>
      <p:sp>
        <p:nvSpPr>
          <p:cNvPr id="57380" name="Oval 386"/>
          <p:cNvSpPr>
            <a:spLocks noChangeArrowheads="1"/>
          </p:cNvSpPr>
          <p:nvPr/>
        </p:nvSpPr>
        <p:spPr bwMode="auto">
          <a:xfrm>
            <a:off x="6175375" y="2039938"/>
            <a:ext cx="71438" cy="71437"/>
          </a:xfrm>
          <a:prstGeom prst="ellipse">
            <a:avLst/>
          </a:prstGeom>
          <a:solidFill>
            <a:srgbClr val="C00000"/>
          </a:solidFill>
          <a:ln w="9525" algn="ctr">
            <a:solidFill>
              <a:srgbClr val="333333"/>
            </a:solidFill>
            <a:round/>
            <a:headEnd/>
            <a:tailEnd/>
          </a:ln>
        </p:spPr>
        <p:txBody>
          <a:bodyPr wrap="none" anchor="ctr"/>
          <a:lstStyle/>
          <a:p>
            <a:endParaRPr lang="it-IT"/>
          </a:p>
        </p:txBody>
      </p:sp>
      <p:sp>
        <p:nvSpPr>
          <p:cNvPr id="313" name="Text Box 384"/>
          <p:cNvSpPr txBox="1">
            <a:spLocks noChangeArrowheads="1"/>
          </p:cNvSpPr>
          <p:nvPr/>
        </p:nvSpPr>
        <p:spPr bwMode="auto">
          <a:xfrm>
            <a:off x="5553075" y="1836738"/>
            <a:ext cx="957263" cy="242887"/>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rPr>
              <a:t>Lussemburgo</a:t>
            </a:r>
          </a:p>
        </p:txBody>
      </p:sp>
      <p:sp>
        <p:nvSpPr>
          <p:cNvPr id="57382" name="Oval 386"/>
          <p:cNvSpPr>
            <a:spLocks noChangeArrowheads="1"/>
          </p:cNvSpPr>
          <p:nvPr/>
        </p:nvSpPr>
        <p:spPr bwMode="auto">
          <a:xfrm>
            <a:off x="6784975" y="2903538"/>
            <a:ext cx="71438" cy="71437"/>
          </a:xfrm>
          <a:prstGeom prst="ellipse">
            <a:avLst/>
          </a:prstGeom>
          <a:solidFill>
            <a:srgbClr val="C00000"/>
          </a:solidFill>
          <a:ln w="9525" algn="ctr">
            <a:solidFill>
              <a:srgbClr val="333333"/>
            </a:solidFill>
            <a:round/>
            <a:headEnd/>
            <a:tailEnd/>
          </a:ln>
        </p:spPr>
        <p:txBody>
          <a:bodyPr wrap="none" anchor="ctr"/>
          <a:lstStyle/>
          <a:p>
            <a:endParaRPr lang="it-IT"/>
          </a:p>
        </p:txBody>
      </p:sp>
      <p:sp>
        <p:nvSpPr>
          <p:cNvPr id="315" name="Text Box 384"/>
          <p:cNvSpPr txBox="1">
            <a:spLocks noChangeArrowheads="1"/>
          </p:cNvSpPr>
          <p:nvPr/>
        </p:nvSpPr>
        <p:spPr bwMode="auto">
          <a:xfrm>
            <a:off x="6632575" y="2916238"/>
            <a:ext cx="668338" cy="27305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200" b="0" dirty="0">
                <a:solidFill>
                  <a:srgbClr val="333333"/>
                </a:solidFill>
                <a:effectLst>
                  <a:outerShdw blurRad="38100" dist="38100" dir="2700000" algn="tl">
                    <a:srgbClr val="C0C0C0"/>
                  </a:outerShdw>
                </a:effectLst>
              </a:rPr>
              <a:t>Nairobi</a:t>
            </a:r>
          </a:p>
        </p:txBody>
      </p:sp>
      <p:sp>
        <p:nvSpPr>
          <p:cNvPr id="316" name="Oval 68"/>
          <p:cNvSpPr>
            <a:spLocks noChangeAspect="1" noChangeArrowheads="1"/>
          </p:cNvSpPr>
          <p:nvPr/>
        </p:nvSpPr>
        <p:spPr bwMode="auto">
          <a:xfrm>
            <a:off x="7334250" y="2657475"/>
            <a:ext cx="69850" cy="71438"/>
          </a:xfrm>
          <a:prstGeom prst="ellipse">
            <a:avLst/>
          </a:prstGeom>
          <a:solidFill>
            <a:srgbClr val="CC0000"/>
          </a:solidFill>
          <a:ln w="9525">
            <a:solidFill>
              <a:srgbClr val="333333"/>
            </a:solidFill>
            <a:round/>
            <a:headEnd/>
            <a:tailEnd/>
          </a:ln>
        </p:spPr>
        <p:txBody>
          <a:bodyPr wrap="none" anchor="ctr"/>
          <a:lstStyle/>
          <a:p>
            <a:pPr>
              <a:defRPr/>
            </a:pPr>
            <a:endParaRPr lang="it-IT">
              <a:solidFill>
                <a:schemeClr val="tx1">
                  <a:lumMod val="50000"/>
                </a:schemeClr>
              </a:solidFill>
              <a:latin typeface="+mn-lt"/>
            </a:endParaRPr>
          </a:p>
        </p:txBody>
      </p:sp>
      <p:sp>
        <p:nvSpPr>
          <p:cNvPr id="317" name="Text Box 384"/>
          <p:cNvSpPr txBox="1">
            <a:spLocks noChangeArrowheads="1"/>
          </p:cNvSpPr>
          <p:nvPr/>
        </p:nvSpPr>
        <p:spPr bwMode="auto">
          <a:xfrm>
            <a:off x="7178675" y="2700338"/>
            <a:ext cx="728663" cy="273050"/>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200" b="0" dirty="0">
                <a:solidFill>
                  <a:srgbClr val="333333"/>
                </a:solidFill>
                <a:effectLst>
                  <a:outerShdw blurRad="38100" dist="38100" dir="2700000" algn="tl">
                    <a:srgbClr val="C0C0C0"/>
                  </a:outerShdw>
                </a:effectLst>
              </a:rPr>
              <a:t>Mumbai</a:t>
            </a:r>
          </a:p>
        </p:txBody>
      </p:sp>
      <p:sp>
        <p:nvSpPr>
          <p:cNvPr id="319" name="Segnaposto data 11"/>
          <p:cNvSpPr>
            <a:spLocks noGrp="1"/>
          </p:cNvSpPr>
          <p:nvPr>
            <p:ph type="dt" sz="quarter" idx="10"/>
          </p:nvPr>
        </p:nvSpPr>
        <p:spPr/>
        <p:txBody>
          <a:bodyPr/>
          <a:lstStyle/>
          <a:p>
            <a:pPr>
              <a:defRPr/>
            </a:pPr>
            <a:r>
              <a:rPr lang="it-IT" dirty="0" smtClean="0"/>
              <a:t>SACE</a:t>
            </a:r>
            <a:endParaRPr lang="it-IT" dirty="0"/>
          </a:p>
        </p:txBody>
      </p:sp>
      <p:sp>
        <p:nvSpPr>
          <p:cNvPr id="57387" name="Oval 386"/>
          <p:cNvSpPr>
            <a:spLocks noChangeAspect="1" noChangeArrowheads="1"/>
          </p:cNvSpPr>
          <p:nvPr/>
        </p:nvSpPr>
        <p:spPr bwMode="auto">
          <a:xfrm>
            <a:off x="1712913" y="2154238"/>
            <a:ext cx="55562" cy="61912"/>
          </a:xfrm>
          <a:prstGeom prst="ellipse">
            <a:avLst/>
          </a:prstGeom>
          <a:solidFill>
            <a:srgbClr val="949494"/>
          </a:solidFill>
          <a:ln w="9525" algn="ctr">
            <a:solidFill>
              <a:srgbClr val="333333"/>
            </a:solidFill>
            <a:round/>
            <a:headEnd/>
            <a:tailEnd/>
          </a:ln>
        </p:spPr>
        <p:txBody>
          <a:bodyPr wrap="none" anchor="ctr"/>
          <a:lstStyle/>
          <a:p>
            <a:endParaRPr lang="it-IT"/>
          </a:p>
        </p:txBody>
      </p:sp>
      <p:sp>
        <p:nvSpPr>
          <p:cNvPr id="320" name="Text Box 54"/>
          <p:cNvSpPr txBox="1">
            <a:spLocks noChangeArrowheads="1"/>
          </p:cNvSpPr>
          <p:nvPr/>
        </p:nvSpPr>
        <p:spPr bwMode="auto">
          <a:xfrm>
            <a:off x="1712913" y="2082800"/>
            <a:ext cx="588962" cy="242888"/>
          </a:xfrm>
          <a:prstGeom prst="rect">
            <a:avLst/>
          </a:prstGeom>
          <a:noFill/>
          <a:ln w="9525">
            <a:noFill/>
            <a:miter lim="800000"/>
            <a:headEnd/>
            <a:tailEnd/>
          </a:ln>
          <a:effectLst/>
        </p:spPr>
        <p:txBody>
          <a:bodyPr wrap="none">
            <a:spAutoFit/>
          </a:bodyPr>
          <a:lstStyle/>
          <a:p>
            <a:pPr>
              <a:lnSpc>
                <a:spcPct val="105000"/>
              </a:lnSpc>
              <a:spcAft>
                <a:spcPct val="20000"/>
              </a:spcAft>
              <a:defRPr/>
            </a:pPr>
            <a:r>
              <a:rPr lang="it-IT" sz="1000" b="0" dirty="0">
                <a:solidFill>
                  <a:srgbClr val="333333"/>
                </a:solidFill>
                <a:effectLst>
                  <a:outerShdw blurRad="38100" dist="38100" dir="2700000" algn="tl">
                    <a:srgbClr val="C0C0C0"/>
                  </a:outerShdw>
                </a:effectLst>
                <a:latin typeface="+mn-lt"/>
              </a:rPr>
              <a:t>Pesaro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title"/>
          </p:nvPr>
        </p:nvSpPr>
        <p:spPr>
          <a:xfrm>
            <a:off x="2447925" y="612775"/>
            <a:ext cx="6696075" cy="358775"/>
          </a:xfrm>
        </p:spPr>
        <p:txBody>
          <a:bodyPr/>
          <a:lstStyle/>
          <a:p>
            <a:pPr eaLnBrk="1" hangingPunct="1">
              <a:defRPr/>
            </a:pPr>
            <a:r>
              <a:rPr lang="it-IT" altLang="it-IT" sz="2000" kern="1200" dirty="0" smtClean="0">
                <a:solidFill>
                  <a:srgbClr val="003366"/>
                </a:solidFill>
                <a:latin typeface="Arial" pitchFamily="34" charset="0"/>
                <a:ea typeface="+mn-ea"/>
                <a:cs typeface="Arial" pitchFamily="34" charset="0"/>
              </a:rPr>
              <a:t>Sosteniamo la competitività delle imprese</a:t>
            </a:r>
          </a:p>
        </p:txBody>
      </p:sp>
      <p:sp>
        <p:nvSpPr>
          <p:cNvPr id="58371" name="Rectangle 7"/>
          <p:cNvSpPr>
            <a:spLocks noChangeArrowheads="1"/>
          </p:cNvSpPr>
          <p:nvPr/>
        </p:nvSpPr>
        <p:spPr bwMode="auto">
          <a:xfrm>
            <a:off x="95250" y="5497513"/>
            <a:ext cx="2874963" cy="700087"/>
          </a:xfrm>
          <a:prstGeom prst="rect">
            <a:avLst/>
          </a:prstGeom>
          <a:noFill/>
          <a:ln w="9525" algn="ctr">
            <a:noFill/>
            <a:miter lim="800000"/>
            <a:headEnd/>
            <a:tailEnd/>
          </a:ln>
        </p:spPr>
        <p:txBody>
          <a:bodyPr tIns="72000" bIns="72000">
            <a:spAutoFit/>
          </a:bodyPr>
          <a:lstStyle/>
          <a:p>
            <a:pPr algn="ctr">
              <a:lnSpc>
                <a:spcPct val="120000"/>
              </a:lnSpc>
              <a:spcBef>
                <a:spcPct val="20000"/>
              </a:spcBef>
              <a:buClr>
                <a:srgbClr val="EC9E2C"/>
              </a:buClr>
              <a:buFont typeface="Wingdings" pitchFamily="2" charset="2"/>
              <a:buNone/>
            </a:pPr>
            <a:r>
              <a:rPr lang="it-IT" altLang="it-IT" sz="1500" b="0">
                <a:solidFill>
                  <a:schemeClr val="tx1"/>
                </a:solidFill>
              </a:rPr>
              <a:t>Valutiamo e assicuriamo rischi da oltre </a:t>
            </a:r>
            <a:r>
              <a:rPr lang="it-IT" altLang="it-IT" sz="1500">
                <a:solidFill>
                  <a:schemeClr val="tx1"/>
                </a:solidFill>
              </a:rPr>
              <a:t>30 anni</a:t>
            </a:r>
          </a:p>
        </p:txBody>
      </p:sp>
      <p:sp>
        <p:nvSpPr>
          <p:cNvPr id="532488" name="AutoShape 8"/>
          <p:cNvSpPr>
            <a:spLocks noChangeArrowheads="1"/>
          </p:cNvSpPr>
          <p:nvPr/>
        </p:nvSpPr>
        <p:spPr bwMode="auto">
          <a:xfrm>
            <a:off x="184150" y="5141913"/>
            <a:ext cx="2778125" cy="311150"/>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lgn="ctr">
              <a:spcBef>
                <a:spcPct val="20000"/>
              </a:spcBef>
              <a:buClr>
                <a:srgbClr val="262640"/>
              </a:buClr>
              <a:buFont typeface="Wingdings" pitchFamily="2" charset="2"/>
              <a:buNone/>
              <a:defRPr/>
            </a:pPr>
            <a:r>
              <a:rPr lang="it-IT" sz="1600" b="0" dirty="0">
                <a:solidFill>
                  <a:schemeClr val="bg1"/>
                </a:solidFill>
              </a:rPr>
              <a:t>ESPERIENZA</a:t>
            </a:r>
          </a:p>
        </p:txBody>
      </p:sp>
      <p:sp>
        <p:nvSpPr>
          <p:cNvPr id="58373" name="Rectangle 9"/>
          <p:cNvSpPr>
            <a:spLocks noChangeArrowheads="1"/>
          </p:cNvSpPr>
          <p:nvPr/>
        </p:nvSpPr>
        <p:spPr bwMode="auto">
          <a:xfrm>
            <a:off x="3141663" y="5497513"/>
            <a:ext cx="2794000" cy="700087"/>
          </a:xfrm>
          <a:prstGeom prst="rect">
            <a:avLst/>
          </a:prstGeom>
          <a:noFill/>
          <a:ln w="9525" algn="ctr">
            <a:noFill/>
            <a:miter lim="800000"/>
            <a:headEnd/>
            <a:tailEnd/>
          </a:ln>
        </p:spPr>
        <p:txBody>
          <a:bodyPr tIns="72000" bIns="72000">
            <a:spAutoFit/>
          </a:bodyPr>
          <a:lstStyle/>
          <a:p>
            <a:pPr algn="ctr">
              <a:lnSpc>
                <a:spcPct val="120000"/>
              </a:lnSpc>
              <a:spcBef>
                <a:spcPct val="20000"/>
              </a:spcBef>
              <a:buClr>
                <a:srgbClr val="EC9E2C"/>
              </a:buClr>
              <a:buFont typeface="Wingdings" pitchFamily="2" charset="2"/>
              <a:buNone/>
            </a:pPr>
            <a:r>
              <a:rPr lang="it-IT" altLang="it-IT" sz="1500" b="0">
                <a:solidFill>
                  <a:schemeClr val="tx1"/>
                </a:solidFill>
              </a:rPr>
              <a:t>€ 6,3 miliardi di patrimonio netto e </a:t>
            </a:r>
            <a:r>
              <a:rPr lang="it-IT" altLang="it-IT" sz="1500">
                <a:solidFill>
                  <a:schemeClr val="tx1"/>
                </a:solidFill>
              </a:rPr>
              <a:t>rating A- </a:t>
            </a:r>
            <a:r>
              <a:rPr lang="it-IT" altLang="it-IT" sz="1500" b="0">
                <a:solidFill>
                  <a:schemeClr val="tx1"/>
                </a:solidFill>
              </a:rPr>
              <a:t>(Fitch)</a:t>
            </a:r>
          </a:p>
        </p:txBody>
      </p:sp>
      <p:sp>
        <p:nvSpPr>
          <p:cNvPr id="8199" name="AutoShape 10"/>
          <p:cNvSpPr>
            <a:spLocks noChangeArrowheads="1"/>
          </p:cNvSpPr>
          <p:nvPr/>
        </p:nvSpPr>
        <p:spPr bwMode="auto">
          <a:xfrm>
            <a:off x="3149600" y="5135563"/>
            <a:ext cx="2778125" cy="311150"/>
          </a:xfrm>
          <a:prstGeom prst="roundRect">
            <a:avLst>
              <a:gd name="adj" fmla="val 28616"/>
            </a:avLst>
          </a:prstGeom>
          <a:gradFill rotWithShape="1">
            <a:gsLst>
              <a:gs pos="0">
                <a:srgbClr val="C2C2C2"/>
              </a:gs>
              <a:gs pos="100000">
                <a:srgbClr val="E9E9E9"/>
              </a:gs>
            </a:gsLst>
            <a:lin ang="18900000" scaled="1"/>
          </a:gradFill>
          <a:ln w="9525" algn="ctr">
            <a:noFill/>
            <a:round/>
            <a:headEnd/>
            <a:tailEnd/>
          </a:ln>
        </p:spPr>
        <p:txBody>
          <a:bodyPr tIns="72000" bIns="72000" anchor="ctr"/>
          <a:lstStyle/>
          <a:p>
            <a:pPr algn="ctr">
              <a:spcBef>
                <a:spcPct val="20000"/>
              </a:spcBef>
              <a:buClr>
                <a:srgbClr val="262640"/>
              </a:buClr>
              <a:buFont typeface="Wingdings" pitchFamily="2" charset="2"/>
              <a:buNone/>
              <a:defRPr/>
            </a:pPr>
            <a:r>
              <a:rPr lang="it-IT" sz="1600" b="0" cap="all" dirty="0">
                <a:solidFill>
                  <a:schemeClr val="accent2"/>
                </a:solidFill>
              </a:rPr>
              <a:t>solidità</a:t>
            </a:r>
          </a:p>
        </p:txBody>
      </p:sp>
      <p:sp>
        <p:nvSpPr>
          <p:cNvPr id="58375" name="Rectangle 11"/>
          <p:cNvSpPr>
            <a:spLocks noChangeArrowheads="1"/>
          </p:cNvSpPr>
          <p:nvPr/>
        </p:nvSpPr>
        <p:spPr bwMode="auto">
          <a:xfrm>
            <a:off x="6019800" y="5497513"/>
            <a:ext cx="2876550" cy="976312"/>
          </a:xfrm>
          <a:prstGeom prst="rect">
            <a:avLst/>
          </a:prstGeom>
          <a:noFill/>
          <a:ln w="9525" algn="ctr">
            <a:noFill/>
            <a:miter lim="800000"/>
            <a:headEnd/>
            <a:tailEnd/>
          </a:ln>
        </p:spPr>
        <p:txBody>
          <a:bodyPr tIns="72000" bIns="72000">
            <a:spAutoFit/>
          </a:bodyPr>
          <a:lstStyle/>
          <a:p>
            <a:pPr algn="ctr">
              <a:lnSpc>
                <a:spcPct val="120000"/>
              </a:lnSpc>
              <a:spcBef>
                <a:spcPct val="20000"/>
              </a:spcBef>
              <a:buClr>
                <a:srgbClr val="EC9E2C"/>
              </a:buClr>
              <a:buFont typeface="Wingdings" pitchFamily="2" charset="2"/>
              <a:buNone/>
            </a:pPr>
            <a:r>
              <a:rPr lang="it-IT" altLang="it-IT" sz="1500" b="0">
                <a:solidFill>
                  <a:schemeClr val="tx1"/>
                </a:solidFill>
              </a:rPr>
              <a:t>Con le </a:t>
            </a:r>
            <a:r>
              <a:rPr lang="it-IT" altLang="it-IT" sz="1500">
                <a:solidFill>
                  <a:schemeClr val="tx1"/>
                </a:solidFill>
              </a:rPr>
              <a:t>25.000</a:t>
            </a:r>
            <a:r>
              <a:rPr lang="it-IT" altLang="it-IT" sz="1500" b="0">
                <a:solidFill>
                  <a:schemeClr val="tx1"/>
                </a:solidFill>
              </a:rPr>
              <a:t> imprese di ogni settore e dimensione in </a:t>
            </a:r>
            <a:r>
              <a:rPr lang="it-IT" altLang="it-IT" sz="1500">
                <a:solidFill>
                  <a:schemeClr val="tx1"/>
                </a:solidFill>
              </a:rPr>
              <a:t>183 paesi</a:t>
            </a:r>
          </a:p>
        </p:txBody>
      </p:sp>
      <p:sp>
        <p:nvSpPr>
          <p:cNvPr id="532492" name="AutoShape 12"/>
          <p:cNvSpPr>
            <a:spLocks noChangeArrowheads="1"/>
          </p:cNvSpPr>
          <p:nvPr/>
        </p:nvSpPr>
        <p:spPr bwMode="auto">
          <a:xfrm>
            <a:off x="6070600" y="5132388"/>
            <a:ext cx="2778125" cy="311150"/>
          </a:xfrm>
          <a:prstGeom prst="roundRect">
            <a:avLst>
              <a:gd name="adj" fmla="val 28616"/>
            </a:avLst>
          </a:prstGeom>
          <a:gradFill rotWithShape="1">
            <a:gsLst>
              <a:gs pos="0">
                <a:schemeClr val="tx1"/>
              </a:gs>
              <a:gs pos="100000">
                <a:schemeClr val="tx1">
                  <a:gamma/>
                  <a:tint val="65490"/>
                  <a:invGamma/>
                </a:schemeClr>
              </a:gs>
            </a:gsLst>
            <a:lin ang="18900000" scaled="1"/>
          </a:gradFill>
          <a:ln w="9525" algn="ctr">
            <a:noFill/>
            <a:round/>
            <a:headEnd/>
            <a:tailEnd/>
          </a:ln>
          <a:effectLst/>
        </p:spPr>
        <p:txBody>
          <a:bodyPr tIns="72000" bIns="72000" anchor="ctr"/>
          <a:lstStyle/>
          <a:p>
            <a:pPr algn="ctr">
              <a:spcBef>
                <a:spcPct val="20000"/>
              </a:spcBef>
              <a:buClr>
                <a:srgbClr val="262640"/>
              </a:buClr>
              <a:buFont typeface="Wingdings" pitchFamily="2" charset="2"/>
              <a:buNone/>
              <a:defRPr/>
            </a:pPr>
            <a:r>
              <a:rPr lang="it-IT" sz="1600" b="0" cap="all" dirty="0" err="1">
                <a:solidFill>
                  <a:schemeClr val="bg1"/>
                </a:solidFill>
              </a:rPr>
              <a:t>FLESSIBILITà</a:t>
            </a:r>
            <a:endParaRPr lang="it-IT" sz="1600" b="0" cap="all" dirty="0">
              <a:solidFill>
                <a:schemeClr val="bg1"/>
              </a:solidFill>
            </a:endParaRPr>
          </a:p>
        </p:txBody>
      </p:sp>
      <p:sp>
        <p:nvSpPr>
          <p:cNvPr id="58377" name="Rectangle 30"/>
          <p:cNvSpPr>
            <a:spLocks noChangeArrowheads="1"/>
          </p:cNvSpPr>
          <p:nvPr/>
        </p:nvSpPr>
        <p:spPr bwMode="auto">
          <a:xfrm>
            <a:off x="215900" y="2341563"/>
            <a:ext cx="3575050" cy="1154112"/>
          </a:xfrm>
          <a:prstGeom prst="rect">
            <a:avLst/>
          </a:prstGeom>
          <a:noFill/>
          <a:ln w="9525" algn="ctr">
            <a:noFill/>
            <a:miter lim="800000"/>
            <a:headEnd/>
            <a:tailEnd/>
          </a:ln>
        </p:spPr>
        <p:txBody>
          <a:bodyPr tIns="72000" bIns="72000" anchor="ctr"/>
          <a:lstStyle/>
          <a:p>
            <a:pPr algn="r">
              <a:spcBef>
                <a:spcPct val="20000"/>
              </a:spcBef>
              <a:buClr>
                <a:srgbClr val="262640"/>
              </a:buClr>
              <a:buFont typeface="Wingdings" pitchFamily="2" charset="2"/>
              <a:buNone/>
            </a:pPr>
            <a:r>
              <a:rPr lang="it-IT" altLang="it-IT" sz="1500" b="0">
                <a:solidFill>
                  <a:schemeClr val="tx1"/>
                </a:solidFill>
                <a:ea typeface="SimSun" pitchFamily="2" charset="-122"/>
              </a:rPr>
              <a:t>Offriamo soluzioni a 360°per</a:t>
            </a:r>
          </a:p>
          <a:p>
            <a:pPr algn="r">
              <a:spcBef>
                <a:spcPct val="20000"/>
              </a:spcBef>
              <a:buClr>
                <a:srgbClr val="262640"/>
              </a:buClr>
              <a:buFont typeface="Wingdings" pitchFamily="2" charset="2"/>
              <a:buNone/>
            </a:pPr>
            <a:r>
              <a:rPr lang="it-IT" altLang="it-IT" sz="1500" b="0">
                <a:solidFill>
                  <a:schemeClr val="tx1"/>
                </a:solidFill>
                <a:ea typeface="SimSun" pitchFamily="2" charset="-122"/>
              </a:rPr>
              <a:t>la gestione integrale</a:t>
            </a:r>
          </a:p>
          <a:p>
            <a:pPr algn="r">
              <a:spcBef>
                <a:spcPct val="20000"/>
              </a:spcBef>
              <a:buClr>
                <a:srgbClr val="262640"/>
              </a:buClr>
              <a:buFont typeface="Wingdings" pitchFamily="2" charset="2"/>
              <a:buNone/>
            </a:pPr>
            <a:r>
              <a:rPr lang="it-IT" altLang="it-IT" sz="1500" b="0">
                <a:solidFill>
                  <a:schemeClr val="tx1"/>
                </a:solidFill>
                <a:ea typeface="SimSun" pitchFamily="2" charset="-122"/>
              </a:rPr>
              <a:t>dei rischi commerciali e politici</a:t>
            </a:r>
          </a:p>
        </p:txBody>
      </p:sp>
      <p:sp>
        <p:nvSpPr>
          <p:cNvPr id="58378" name="Rectangle 134"/>
          <p:cNvSpPr>
            <a:spLocks noChangeArrowheads="1"/>
          </p:cNvSpPr>
          <p:nvPr/>
        </p:nvSpPr>
        <p:spPr bwMode="auto">
          <a:xfrm>
            <a:off x="3981450" y="2049463"/>
            <a:ext cx="4572000" cy="1760537"/>
          </a:xfrm>
          <a:prstGeom prst="rect">
            <a:avLst/>
          </a:prstGeom>
          <a:noFill/>
          <a:ln w="9525" algn="ctr">
            <a:noFill/>
            <a:miter lim="800000"/>
            <a:headEnd/>
            <a:tailEnd/>
          </a:ln>
        </p:spPr>
        <p:txBody>
          <a:bodyPr tIns="72000" bIns="72000">
            <a:spAutoFit/>
          </a:bodyPr>
          <a:lstStyle/>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Credito all’esportazione e </a:t>
            </a:r>
            <a:r>
              <a:rPr lang="it-IT" altLang="it-IT" sz="1500" b="0" i="1">
                <a:solidFill>
                  <a:schemeClr val="tx1"/>
                </a:solidFill>
                <a:ea typeface="SimSun" pitchFamily="2" charset="-122"/>
              </a:rPr>
              <a:t>project finance</a:t>
            </a:r>
          </a:p>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Protezione degli investimenti all’estero</a:t>
            </a:r>
          </a:p>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Garanzie finanziarie</a:t>
            </a:r>
          </a:p>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Assicurazione del credito</a:t>
            </a:r>
          </a:p>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Cauzioni e rischi della costruzione </a:t>
            </a:r>
          </a:p>
          <a:p>
            <a:pPr indent="177800">
              <a:spcBef>
                <a:spcPct val="20000"/>
              </a:spcBef>
              <a:buClr>
                <a:schemeClr val="accent2"/>
              </a:buClr>
              <a:buFont typeface="Wingdings" pitchFamily="2" charset="2"/>
              <a:buChar char="§"/>
            </a:pPr>
            <a:r>
              <a:rPr lang="it-IT" altLang="it-IT" sz="1500" b="0">
                <a:solidFill>
                  <a:schemeClr val="tx1"/>
                </a:solidFill>
                <a:ea typeface="SimSun" pitchFamily="2" charset="-122"/>
              </a:rPr>
              <a:t>Factoring</a:t>
            </a:r>
          </a:p>
        </p:txBody>
      </p:sp>
      <p:sp>
        <p:nvSpPr>
          <p:cNvPr id="8204" name="Line 136"/>
          <p:cNvSpPr>
            <a:spLocks noChangeShapeType="1"/>
          </p:cNvSpPr>
          <p:nvPr/>
        </p:nvSpPr>
        <p:spPr bwMode="auto">
          <a:xfrm>
            <a:off x="3922713" y="2171700"/>
            <a:ext cx="0" cy="1479550"/>
          </a:xfrm>
          <a:prstGeom prst="line">
            <a:avLst/>
          </a:prstGeom>
          <a:noFill/>
          <a:ln w="9525">
            <a:solidFill>
              <a:schemeClr val="accent2"/>
            </a:solidFill>
            <a:round/>
            <a:headEnd/>
            <a:tailEnd/>
          </a:ln>
        </p:spPr>
        <p:txBody>
          <a:bodyPr tIns="72000" bIns="72000" anchor="ctr"/>
          <a:lstStyle/>
          <a:p>
            <a:pPr>
              <a:defRPr/>
            </a:pPr>
            <a:endParaRPr lang="it-IT" b="0">
              <a:latin typeface="+mn-lt"/>
            </a:endParaRPr>
          </a:p>
        </p:txBody>
      </p:sp>
      <p:sp>
        <p:nvSpPr>
          <p:cNvPr id="14" name="Segnaposto data 4"/>
          <p:cNvSpPr>
            <a:spLocks noGrp="1"/>
          </p:cNvSpPr>
          <p:nvPr>
            <p:ph type="dt" sz="quarter" idx="10"/>
          </p:nvPr>
        </p:nvSpPr>
        <p:spPr>
          <a:xfrm>
            <a:off x="25400" y="6575425"/>
            <a:ext cx="5853113" cy="282575"/>
          </a:xfrm>
        </p:spPr>
        <p:txBody>
          <a:bodyPr/>
          <a:lstStyle/>
          <a:p>
            <a:pPr>
              <a:defRPr/>
            </a:pPr>
            <a:r>
              <a:rPr lang="it-IT" dirty="0" smtClean="0"/>
              <a:t>SACE</a:t>
            </a:r>
            <a:endParaRPr lang="it-IT"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egnaposto numero diapositiva 4"/>
          <p:cNvSpPr>
            <a:spLocks noGrp="1"/>
          </p:cNvSpPr>
          <p:nvPr>
            <p:ph type="sldNum" sz="quarter" idx="11"/>
          </p:nvPr>
        </p:nvSpPr>
        <p:spPr>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09C54584-CFC9-457F-B0EE-06022F24426F}" type="slidenum">
              <a:rPr lang="it-IT" sz="1100" b="0" smtClean="0">
                <a:solidFill>
                  <a:schemeClr val="bg1"/>
                </a:solidFill>
              </a:rPr>
              <a:pPr algn="r" eaLnBrk="1" hangingPunct="1">
                <a:spcBef>
                  <a:spcPct val="0"/>
                </a:spcBef>
                <a:buClrTx/>
                <a:buFontTx/>
                <a:buNone/>
                <a:defRPr/>
              </a:pPr>
              <a:t>5</a:t>
            </a:fld>
            <a:endParaRPr lang="it-IT" sz="1100" b="0" smtClean="0">
              <a:solidFill>
                <a:schemeClr val="bg1"/>
              </a:solidFill>
            </a:endParaRPr>
          </a:p>
        </p:txBody>
      </p:sp>
      <p:sp>
        <p:nvSpPr>
          <p:cNvPr id="59395" name="Rectangle 3"/>
          <p:cNvSpPr>
            <a:spLocks noChangeArrowheads="1"/>
          </p:cNvSpPr>
          <p:nvPr/>
        </p:nvSpPr>
        <p:spPr bwMode="auto">
          <a:xfrm>
            <a:off x="2508250" y="671513"/>
            <a:ext cx="4237038" cy="238125"/>
          </a:xfrm>
          <a:prstGeom prst="rect">
            <a:avLst/>
          </a:prstGeom>
          <a:noFill/>
          <a:ln w="9525" algn="ctr">
            <a:noFill/>
            <a:miter lim="800000"/>
            <a:headEnd/>
            <a:tailEnd/>
          </a:ln>
        </p:spPr>
        <p:txBody>
          <a:bodyPr anchor="ctr"/>
          <a:lstStyle/>
          <a:p>
            <a:pPr algn="ctr">
              <a:spcBef>
                <a:spcPct val="20000"/>
              </a:spcBef>
              <a:buClr>
                <a:srgbClr val="262640"/>
              </a:buClr>
              <a:buFont typeface="Wingdings" pitchFamily="2" charset="2"/>
              <a:buNone/>
            </a:pPr>
            <a:r>
              <a:rPr lang="it-IT" altLang="it-IT"/>
              <a:t>Strumenti SACE S.p.A</a:t>
            </a:r>
            <a:r>
              <a:rPr lang="it-IT" altLang="it-IT" b="0">
                <a:solidFill>
                  <a:srgbClr val="666666"/>
                </a:solidFill>
              </a:rPr>
              <a:t>.</a:t>
            </a:r>
          </a:p>
        </p:txBody>
      </p:sp>
      <p:sp>
        <p:nvSpPr>
          <p:cNvPr id="59396" name="Text Box 4"/>
          <p:cNvSpPr txBox="1">
            <a:spLocks noChangeArrowheads="1"/>
          </p:cNvSpPr>
          <p:nvPr/>
        </p:nvSpPr>
        <p:spPr bwMode="auto">
          <a:xfrm>
            <a:off x="215900" y="2066925"/>
            <a:ext cx="4211638" cy="3200400"/>
          </a:xfrm>
          <a:prstGeom prst="rect">
            <a:avLst/>
          </a:prstGeom>
          <a:gradFill rotWithShape="1">
            <a:gsLst>
              <a:gs pos="0">
                <a:srgbClr val="F8F8F8"/>
              </a:gs>
              <a:gs pos="100000">
                <a:srgbClr val="D6D6D6"/>
              </a:gs>
            </a:gsLst>
            <a:lin ang="5400000" scaled="1"/>
          </a:gradFill>
          <a:ln w="9525" algn="ctr">
            <a:solidFill>
              <a:srgbClr val="EAEAEA"/>
            </a:solidFill>
            <a:miter lim="800000"/>
            <a:headEnd/>
            <a:tailEnd/>
          </a:ln>
        </p:spPr>
        <p:txBody>
          <a:bodyPr lIns="18000" rIns="18000" anchor="ctr" anchorCtr="1"/>
          <a:lstStyle/>
          <a:p>
            <a:pPr>
              <a:spcBef>
                <a:spcPct val="20000"/>
              </a:spcBef>
              <a:buClr>
                <a:schemeClr val="accent2"/>
              </a:buClr>
              <a:buFont typeface="Wingdings" pitchFamily="2" charset="2"/>
              <a:buChar char="§"/>
              <a:tabLst>
                <a:tab pos="185738" algn="l"/>
              </a:tabLst>
            </a:pPr>
            <a:r>
              <a:rPr lang="it-IT" altLang="it-IT" sz="1400" b="0">
                <a:solidFill>
                  <a:schemeClr val="tx1"/>
                </a:solidFill>
              </a:rPr>
              <a:t> 	Credito Acquirente</a:t>
            </a:r>
          </a:p>
          <a:p>
            <a:pPr>
              <a:spcBef>
                <a:spcPct val="20000"/>
              </a:spcBef>
              <a:buClr>
                <a:schemeClr val="accent2"/>
              </a:buClr>
              <a:buFont typeface="Wingdings" pitchFamily="2" charset="2"/>
              <a:buChar cha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Credito Fornitore</a:t>
            </a:r>
          </a:p>
          <a:p>
            <a:pPr>
              <a:spcBef>
                <a:spcPct val="20000"/>
              </a:spcBef>
              <a:buClr>
                <a:schemeClr val="accent2"/>
              </a:buClr>
              <a:buFont typeface="Wingdings" pitchFamily="2" charset="2"/>
              <a:buChar cha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Polizza Lavori </a:t>
            </a:r>
          </a:p>
          <a:p>
            <a:pPr>
              <a:spcBef>
                <a:spcPct val="20000"/>
              </a:spcBef>
              <a:buClr>
                <a:schemeClr val="accent2"/>
              </a:buClr>
              <a:buFont typeface="Wingdings" pitchFamily="2" charset="2"/>
              <a:buChar cha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Conferma di Credito Documentario</a:t>
            </a:r>
          </a:p>
          <a:p>
            <a:pPr>
              <a:spcBef>
                <a:spcPct val="20000"/>
              </a:spcBef>
              <a:buClr>
                <a:schemeClr val="accent2"/>
              </a:buClr>
              <a:buFont typeface="Wingdings" pitchFamily="2" charset="2"/>
              <a:buChar cha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PRI</a:t>
            </a:r>
          </a:p>
          <a:p>
            <a:pPr>
              <a:spcBef>
                <a:spcPct val="20000"/>
              </a:spcBef>
              <a:buClr>
                <a:schemeClr val="accent2"/>
              </a:buClr>
              <a:buFont typeface="Wingdings" pitchFamily="2" charset="2"/>
              <a:buChar char="§"/>
              <a:tabLst>
                <a:tab pos="185738" algn="l"/>
              </a:tabLst>
            </a:pPr>
            <a:endParaRPr lang="it-IT" altLang="it-IT" sz="1200" b="0">
              <a:solidFill>
                <a:schemeClr val="tx1"/>
              </a:solidFill>
            </a:endParaRPr>
          </a:p>
          <a:p>
            <a:pPr>
              <a:spcBef>
                <a:spcPct val="20000"/>
              </a:spcBef>
              <a:buClr>
                <a:schemeClr val="accent2"/>
              </a:buClr>
              <a:buFont typeface="Wingdings" pitchFamily="2" charset="2"/>
              <a:buNone/>
              <a:tabLst>
                <a:tab pos="185738" algn="l"/>
              </a:tabLst>
            </a:pPr>
            <a:endParaRPr lang="it-IT" altLang="it-IT" sz="1200" b="0">
              <a:solidFill>
                <a:schemeClr val="tx1"/>
              </a:solidFill>
            </a:endParaRPr>
          </a:p>
        </p:txBody>
      </p:sp>
      <p:sp>
        <p:nvSpPr>
          <p:cNvPr id="59397" name="Text Box 5"/>
          <p:cNvSpPr txBox="1">
            <a:spLocks noChangeArrowheads="1"/>
          </p:cNvSpPr>
          <p:nvPr/>
        </p:nvSpPr>
        <p:spPr bwMode="auto">
          <a:xfrm>
            <a:off x="3136900" y="1268413"/>
            <a:ext cx="2844800" cy="274637"/>
          </a:xfrm>
          <a:prstGeom prst="rect">
            <a:avLst/>
          </a:prstGeom>
          <a:noFill/>
          <a:ln w="12700" algn="ctr">
            <a:noFill/>
            <a:miter lim="800000"/>
            <a:headEnd/>
            <a:tailEnd/>
          </a:ln>
        </p:spPr>
        <p:txBody>
          <a:bodyPr wrap="none" lIns="0" tIns="0" rIns="0" bIns="0">
            <a:spAutoFit/>
          </a:bodyPr>
          <a:lstStyle/>
          <a:p>
            <a:pPr algn="ctr">
              <a:spcBef>
                <a:spcPct val="20000"/>
              </a:spcBef>
              <a:buClr>
                <a:srgbClr val="777777"/>
              </a:buClr>
              <a:buFont typeface="Wingdings" pitchFamily="2" charset="2"/>
              <a:buNone/>
            </a:pPr>
            <a:r>
              <a:rPr lang="it-IT" altLang="it-IT" sz="1800" b="0">
                <a:solidFill>
                  <a:schemeClr val="bg1"/>
                </a:solidFill>
              </a:rPr>
              <a:t>Eventi Generatori di Sinistro</a:t>
            </a:r>
          </a:p>
        </p:txBody>
      </p:sp>
      <p:sp>
        <p:nvSpPr>
          <p:cNvPr id="59398" name="Rectangle 6"/>
          <p:cNvSpPr>
            <a:spLocks noChangeArrowheads="1"/>
          </p:cNvSpPr>
          <p:nvPr/>
        </p:nvSpPr>
        <p:spPr bwMode="auto">
          <a:xfrm>
            <a:off x="4754563" y="2103438"/>
            <a:ext cx="4138612" cy="3163887"/>
          </a:xfrm>
          <a:prstGeom prst="rect">
            <a:avLst/>
          </a:prstGeom>
          <a:gradFill rotWithShape="1">
            <a:gsLst>
              <a:gs pos="0">
                <a:srgbClr val="F8F8F8"/>
              </a:gs>
              <a:gs pos="100000">
                <a:srgbClr val="D6D6D6"/>
              </a:gs>
            </a:gsLst>
            <a:lin ang="5400000" scaled="1"/>
          </a:gradFill>
          <a:ln w="9525" algn="ctr">
            <a:solidFill>
              <a:srgbClr val="EAEAEA"/>
            </a:solidFill>
            <a:miter lim="800000"/>
            <a:headEnd/>
            <a:tailEnd/>
          </a:ln>
        </p:spPr>
        <p:txBody>
          <a:bodyPr lIns="18000" rIns="18000" anchor="ctr" anchorCtr="1"/>
          <a:lstStyle/>
          <a:p>
            <a:pPr>
              <a:spcBef>
                <a:spcPct val="20000"/>
              </a:spcBef>
              <a:buClr>
                <a:schemeClr val="accent2"/>
              </a:buClr>
              <a:buFont typeface="Wingdings" pitchFamily="2" charset="2"/>
              <a:buChar char="§"/>
              <a:tabLst>
                <a:tab pos="185738" algn="l"/>
              </a:tabLst>
            </a:pPr>
            <a:r>
              <a:rPr lang="it-IT" altLang="it-IT" sz="1400" b="0">
                <a:solidFill>
                  <a:schemeClr val="tx1"/>
                </a:solidFill>
              </a:rPr>
              <a:t>  Garanzia Finanziaria in Convenzione PMI</a:t>
            </a:r>
          </a:p>
          <a:p>
            <a:pPr>
              <a:spcBef>
                <a:spcPct val="20000"/>
              </a:spcBef>
              <a:buClr>
                <a:schemeClr val="accent2"/>
              </a:buCl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Garanzia Finanziaria Autonoma</a:t>
            </a:r>
          </a:p>
          <a:p>
            <a:pPr>
              <a:spcBef>
                <a:spcPct val="20000"/>
              </a:spcBef>
              <a:buClr>
                <a:schemeClr val="accent2"/>
              </a:buClr>
              <a:tabLst>
                <a:tab pos="185738" algn="l"/>
              </a:tabLst>
            </a:pPr>
            <a:endParaRPr lang="it-IT" altLang="it-IT" sz="1400" b="0">
              <a:solidFill>
                <a:schemeClr val="tx1"/>
              </a:solidFill>
            </a:endParaRPr>
          </a:p>
          <a:p>
            <a:pPr>
              <a:spcBef>
                <a:spcPct val="20000"/>
              </a:spcBef>
              <a:buClr>
                <a:schemeClr val="accent2"/>
              </a:buClr>
              <a:buFont typeface="Wingdings" pitchFamily="2" charset="2"/>
              <a:buChar char="§"/>
              <a:tabLst>
                <a:tab pos="185738" algn="l"/>
              </a:tabLst>
            </a:pPr>
            <a:r>
              <a:rPr lang="it-IT" altLang="it-IT" sz="1400" b="0">
                <a:solidFill>
                  <a:schemeClr val="tx1"/>
                </a:solidFill>
              </a:rPr>
              <a:t> 	Polizza Fideiussioni</a:t>
            </a:r>
          </a:p>
          <a:p>
            <a:pPr>
              <a:spcBef>
                <a:spcPct val="20000"/>
              </a:spcBef>
              <a:buClr>
                <a:schemeClr val="accent2"/>
              </a:buClr>
              <a:buFont typeface="Wingdings" pitchFamily="2" charset="2"/>
              <a:buNone/>
              <a:tabLst>
                <a:tab pos="185738" algn="l"/>
              </a:tabLst>
            </a:pPr>
            <a:endParaRPr lang="it-IT" altLang="it-IT" sz="1600" b="0">
              <a:solidFill>
                <a:schemeClr val="tx1"/>
              </a:solidFill>
            </a:endParaRPr>
          </a:p>
        </p:txBody>
      </p:sp>
      <p:sp>
        <p:nvSpPr>
          <p:cNvPr id="103432" name="AutoShape 7"/>
          <p:cNvSpPr>
            <a:spLocks noChangeArrowheads="1"/>
          </p:cNvSpPr>
          <p:nvPr/>
        </p:nvSpPr>
        <p:spPr bwMode="auto">
          <a:xfrm>
            <a:off x="206375" y="1457325"/>
            <a:ext cx="4230688" cy="358775"/>
          </a:xfrm>
          <a:prstGeom prst="roundRect">
            <a:avLst>
              <a:gd name="adj" fmla="val 16667"/>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tIns="72000" bIns="72000" anchor="ctr"/>
          <a:lstStyle/>
          <a:p>
            <a:pPr algn="ctr">
              <a:spcBef>
                <a:spcPct val="20000"/>
              </a:spcBef>
              <a:buClr>
                <a:srgbClr val="262640"/>
              </a:buClr>
              <a:buFont typeface="Wingdings" pitchFamily="2" charset="2"/>
              <a:buNone/>
              <a:defRPr/>
            </a:pPr>
            <a:r>
              <a:rPr lang="it-IT" sz="1400" b="0" dirty="0">
                <a:solidFill>
                  <a:schemeClr val="bg1"/>
                </a:solidFill>
              </a:rPr>
              <a:t>Rischio Estero</a:t>
            </a:r>
          </a:p>
        </p:txBody>
      </p:sp>
      <p:sp>
        <p:nvSpPr>
          <p:cNvPr id="103433" name="AutoShape 8"/>
          <p:cNvSpPr>
            <a:spLocks noChangeArrowheads="1"/>
          </p:cNvSpPr>
          <p:nvPr/>
        </p:nvSpPr>
        <p:spPr bwMode="auto">
          <a:xfrm>
            <a:off x="4662488" y="1476375"/>
            <a:ext cx="4230687" cy="358775"/>
          </a:xfrm>
          <a:prstGeom prst="roundRect">
            <a:avLst>
              <a:gd name="adj" fmla="val 16667"/>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tIns="72000" bIns="72000" anchor="ctr"/>
          <a:lstStyle/>
          <a:p>
            <a:pPr algn="ctr">
              <a:spcBef>
                <a:spcPct val="20000"/>
              </a:spcBef>
              <a:buClr>
                <a:srgbClr val="262640"/>
              </a:buClr>
              <a:buFont typeface="Wingdings" pitchFamily="2" charset="2"/>
              <a:buNone/>
              <a:defRPr/>
            </a:pPr>
            <a:r>
              <a:rPr lang="it-IT" sz="1400" b="0" dirty="0">
                <a:solidFill>
                  <a:schemeClr val="bg1"/>
                </a:solidFill>
              </a:rPr>
              <a:t>Rischio Italia</a:t>
            </a:r>
          </a:p>
        </p:txBody>
      </p:sp>
      <p:sp>
        <p:nvSpPr>
          <p:cNvPr id="60425" name="Segnaposto data 3"/>
          <p:cNvSpPr>
            <a:spLocks noGrp="1"/>
          </p:cNvSpPr>
          <p:nvPr>
            <p:ph type="dt" sz="quarter" idx="10"/>
          </p:nvPr>
        </p:nvSpPr>
        <p:spPr>
          <a:xfrm>
            <a:off x="25400" y="6575425"/>
            <a:ext cx="6175375" cy="323850"/>
          </a:xfrm>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l" eaLnBrk="1" hangingPunct="1">
              <a:spcBef>
                <a:spcPct val="50000"/>
              </a:spcBef>
              <a:buClrTx/>
              <a:defRPr/>
            </a:pPr>
            <a:r>
              <a:rPr lang="it-IT" sz="1100" dirty="0" smtClean="0">
                <a:solidFill>
                  <a:schemeClr val="bg1"/>
                </a:solidFill>
                <a:latin typeface="Arial" charset="0"/>
              </a:rPr>
              <a:t>SACE</a:t>
            </a:r>
            <a:endParaRPr lang="it-IT" sz="1100" dirty="0">
              <a:solidFill>
                <a:schemeClr val="bg1"/>
              </a:solidFill>
              <a:latin typeface="Arial" charset="0"/>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egnaposto numero diapositiva 3"/>
          <p:cNvSpPr>
            <a:spLocks noGrp="1"/>
          </p:cNvSpPr>
          <p:nvPr>
            <p:ph type="sldNum" sz="quarter" idx="11"/>
          </p:nvPr>
        </p:nvSpPr>
        <p:spPr>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BE8B8ADC-DB9E-496F-92F4-13263B2BF7FB}" type="slidenum">
              <a:rPr lang="it-IT" sz="1000" b="0" smtClean="0">
                <a:solidFill>
                  <a:srgbClr val="FFFFFF"/>
                </a:solidFill>
              </a:rPr>
              <a:pPr algn="r" eaLnBrk="1" hangingPunct="1">
                <a:spcBef>
                  <a:spcPct val="0"/>
                </a:spcBef>
                <a:buClrTx/>
                <a:buFontTx/>
                <a:buNone/>
                <a:defRPr/>
              </a:pPr>
              <a:t>6</a:t>
            </a:fld>
            <a:endParaRPr lang="it-IT" sz="1000" b="0" smtClean="0">
              <a:solidFill>
                <a:srgbClr val="FFFFFF"/>
              </a:solidFill>
            </a:endParaRPr>
          </a:p>
        </p:txBody>
      </p:sp>
      <p:sp>
        <p:nvSpPr>
          <p:cNvPr id="60419" name="Text Box 2"/>
          <p:cNvSpPr txBox="1">
            <a:spLocks noChangeArrowheads="1"/>
          </p:cNvSpPr>
          <p:nvPr/>
        </p:nvSpPr>
        <p:spPr bwMode="auto">
          <a:xfrm>
            <a:off x="2620963" y="539750"/>
            <a:ext cx="5741987" cy="366713"/>
          </a:xfrm>
          <a:prstGeom prst="rect">
            <a:avLst/>
          </a:prstGeom>
          <a:noFill/>
          <a:ln w="9525" algn="ctr">
            <a:noFill/>
            <a:miter lim="800000"/>
            <a:headEnd/>
            <a:tailEnd/>
          </a:ln>
        </p:spPr>
        <p:txBody>
          <a:bodyPr anchor="ctr"/>
          <a:lstStyle/>
          <a:p>
            <a:r>
              <a:rPr lang="it-IT" altLang="it-IT"/>
              <a:t>Credito all’esportazione: Credito Acquirente</a:t>
            </a:r>
          </a:p>
        </p:txBody>
      </p:sp>
      <p:sp>
        <p:nvSpPr>
          <p:cNvPr id="549891" name="Line 3"/>
          <p:cNvSpPr>
            <a:spLocks noChangeShapeType="1"/>
          </p:cNvSpPr>
          <p:nvPr/>
        </p:nvSpPr>
        <p:spPr bwMode="auto">
          <a:xfrm>
            <a:off x="217488" y="3198813"/>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549892" name="Line 4"/>
          <p:cNvSpPr>
            <a:spLocks noChangeShapeType="1"/>
          </p:cNvSpPr>
          <p:nvPr/>
        </p:nvSpPr>
        <p:spPr bwMode="auto">
          <a:xfrm flipH="1">
            <a:off x="1490663" y="1412875"/>
            <a:ext cx="0" cy="4519613"/>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60422" name="Text Box 5"/>
          <p:cNvSpPr txBox="1">
            <a:spLocks noChangeArrowheads="1"/>
          </p:cNvSpPr>
          <p:nvPr/>
        </p:nvSpPr>
        <p:spPr bwMode="auto">
          <a:xfrm>
            <a:off x="107950" y="1341438"/>
            <a:ext cx="1368425" cy="274637"/>
          </a:xfrm>
          <a:prstGeom prst="rect">
            <a:avLst/>
          </a:prstGeom>
          <a:noFill/>
          <a:ln w="9525" algn="ctr">
            <a:noFill/>
            <a:miter lim="800000"/>
            <a:headEnd/>
            <a:tailEnd/>
          </a:ln>
        </p:spPr>
        <p:txBody>
          <a:bodyPr>
            <a:spAutoFit/>
          </a:bodyPr>
          <a:lstStyle/>
          <a:p>
            <a:pPr marL="742950" indent="-285750" algn="r">
              <a:spcBef>
                <a:spcPct val="50000"/>
              </a:spcBef>
              <a:buClr>
                <a:srgbClr val="777777"/>
              </a:buClr>
            </a:pPr>
            <a:r>
              <a:rPr lang="it-IT" altLang="it-IT" sz="1200">
                <a:solidFill>
                  <a:srgbClr val="666666"/>
                </a:solidFill>
              </a:rPr>
              <a:t>Struttura</a:t>
            </a:r>
          </a:p>
        </p:txBody>
      </p:sp>
      <p:sp>
        <p:nvSpPr>
          <p:cNvPr id="60423" name="Rectangle 6"/>
          <p:cNvSpPr>
            <a:spLocks noChangeArrowheads="1"/>
          </p:cNvSpPr>
          <p:nvPr/>
        </p:nvSpPr>
        <p:spPr bwMode="auto">
          <a:xfrm>
            <a:off x="1558925" y="3249613"/>
            <a:ext cx="7199313" cy="2616200"/>
          </a:xfrm>
          <a:prstGeom prst="rect">
            <a:avLst/>
          </a:prstGeom>
          <a:noFill/>
          <a:ln w="9525" algn="ctr">
            <a:noFill/>
            <a:miter lim="800000"/>
            <a:headEnd/>
            <a:tailEnd/>
          </a:ln>
        </p:spPr>
        <p:txBody>
          <a:bodyPr>
            <a:spAutoFit/>
          </a:bodyPr>
          <a:lstStyle/>
          <a:p>
            <a:pPr marL="177800" indent="-177800">
              <a:buClr>
                <a:srgbClr val="B30025"/>
              </a:buClr>
              <a:buFont typeface="Wingdings" pitchFamily="2" charset="2"/>
              <a:buChar char="§"/>
            </a:pPr>
            <a:r>
              <a:rPr lang="it-IT" altLang="it-IT" sz="1200">
                <a:solidFill>
                  <a:srgbClr val="666666"/>
                </a:solidFill>
                <a:cs typeface="Times New Roman" pitchFamily="18" charset="0"/>
              </a:rPr>
              <a:t>Controparti estere</a:t>
            </a:r>
            <a:r>
              <a:rPr lang="it-IT" altLang="it-IT" sz="1200" b="0">
                <a:solidFill>
                  <a:srgbClr val="666666"/>
                </a:solidFill>
                <a:cs typeface="Times New Roman" pitchFamily="18" charset="0"/>
              </a:rPr>
              <a:t> (</a:t>
            </a:r>
            <a:r>
              <a:rPr lang="it-IT" altLang="it-IT" sz="1200">
                <a:solidFill>
                  <a:srgbClr val="666666"/>
                </a:solidFill>
                <a:cs typeface="Times New Roman" pitchFamily="18" charset="0"/>
              </a:rPr>
              <a:t>società, governi e banche</a:t>
            </a:r>
            <a:r>
              <a:rPr lang="it-IT" altLang="it-IT" sz="1200" b="0">
                <a:solidFill>
                  <a:srgbClr val="666666"/>
                </a:solidFill>
                <a:cs typeface="Times New Roman" pitchFamily="18" charset="0"/>
              </a:rPr>
              <a:t>) che intendono ottenere finanziamenti / rifinanziamenti (anche a fronte di prestiti ponte) per l’acquisto di beni e servizi da società italiane e/o loro controllate </a:t>
            </a:r>
            <a:r>
              <a:rPr lang="it-IT" altLang="it-IT" sz="1200" b="0">
                <a:solidFill>
                  <a:srgbClr val="666666"/>
                </a:solidFill>
              </a:rPr>
              <a:t>/ collegate estere</a:t>
            </a:r>
          </a:p>
          <a:p>
            <a:pPr marL="177800" indent="-177800">
              <a:buClr>
                <a:srgbClr val="B30025"/>
              </a:buClr>
              <a:buFont typeface="Wingdings" pitchFamily="2" charset="2"/>
              <a:buChar char="§"/>
            </a:pPr>
            <a:endParaRPr lang="it-IT" altLang="it-IT" sz="1200" b="0">
              <a:solidFill>
                <a:srgbClr val="666666"/>
              </a:solidFill>
            </a:endParaRPr>
          </a:p>
          <a:p>
            <a:pPr marL="177800" indent="-177800">
              <a:buClr>
                <a:srgbClr val="B30025"/>
              </a:buClr>
              <a:buFont typeface="Wingdings" pitchFamily="2" charset="2"/>
              <a:buChar char="§"/>
            </a:pPr>
            <a:r>
              <a:rPr lang="it-IT" altLang="it-IT" sz="1200" b="0">
                <a:solidFill>
                  <a:srgbClr val="666666"/>
                </a:solidFill>
                <a:cs typeface="Times New Roman" pitchFamily="18" charset="0"/>
              </a:rPr>
              <a:t>Finanziamenti / rifinanziamento a breve / medio e lungo termine, a tasso fisso e/o variabile</a:t>
            </a:r>
          </a:p>
          <a:p>
            <a:pPr marL="177800" indent="-177800">
              <a:buClr>
                <a:srgbClr val="B30025"/>
              </a:buClr>
              <a:buFont typeface="Wingdings" pitchFamily="2" charset="2"/>
              <a:buChar char="§"/>
            </a:pPr>
            <a:r>
              <a:rPr lang="it-IT" altLang="it-IT" sz="1200" b="0">
                <a:solidFill>
                  <a:srgbClr val="666666"/>
                </a:solidFill>
                <a:cs typeface="Times New Roman" pitchFamily="18" charset="0"/>
              </a:rPr>
              <a:t>Finanziamenti / rifinanziamenti “</a:t>
            </a:r>
            <a:r>
              <a:rPr lang="it-IT" altLang="it-IT" sz="1200" b="0" i="1">
                <a:solidFill>
                  <a:srgbClr val="666666"/>
                </a:solidFill>
                <a:cs typeface="Times New Roman" pitchFamily="18" charset="0"/>
              </a:rPr>
              <a:t>tied</a:t>
            </a:r>
            <a:r>
              <a:rPr lang="it-IT" altLang="it-IT" sz="1200" b="0">
                <a:solidFill>
                  <a:srgbClr val="666666"/>
                </a:solidFill>
                <a:cs typeface="Times New Roman" pitchFamily="18" charset="0"/>
              </a:rPr>
              <a:t>”, “</a:t>
            </a:r>
            <a:r>
              <a:rPr lang="it-IT" altLang="it-IT" sz="1200" b="0" i="1">
                <a:solidFill>
                  <a:srgbClr val="666666"/>
                </a:solidFill>
                <a:cs typeface="Times New Roman" pitchFamily="18" charset="0"/>
              </a:rPr>
              <a:t>multitied</a:t>
            </a:r>
            <a:r>
              <a:rPr lang="it-IT" altLang="it-IT" sz="1200" b="0">
                <a:solidFill>
                  <a:srgbClr val="666666"/>
                </a:solidFill>
                <a:cs typeface="Times New Roman" pitchFamily="18" charset="0"/>
              </a:rPr>
              <a:t>” e “</a:t>
            </a:r>
            <a:r>
              <a:rPr lang="it-IT" altLang="it-IT" sz="1200" b="0" i="1">
                <a:solidFill>
                  <a:srgbClr val="666666"/>
                </a:solidFill>
                <a:cs typeface="Times New Roman" pitchFamily="18" charset="0"/>
              </a:rPr>
              <a:t>open</a:t>
            </a:r>
            <a:r>
              <a:rPr lang="it-IT" altLang="it-IT" sz="1200" b="0">
                <a:solidFill>
                  <a:srgbClr val="666666"/>
                </a:solidFill>
                <a:cs typeface="Times New Roman" pitchFamily="18" charset="0"/>
              </a:rPr>
              <a:t>”</a:t>
            </a:r>
            <a:r>
              <a:rPr lang="it-IT" altLang="it-IT" sz="1200" b="0" baseline="30000">
                <a:solidFill>
                  <a:srgbClr val="666666"/>
                </a:solidFill>
                <a:cs typeface="Times New Roman" pitchFamily="18" charset="0"/>
              </a:rPr>
              <a:t>(1)</a:t>
            </a:r>
            <a:r>
              <a:rPr lang="it-IT" altLang="it-IT" sz="1200" b="0">
                <a:solidFill>
                  <a:srgbClr val="666666"/>
                </a:solidFill>
                <a:cs typeface="Times New Roman" pitchFamily="18" charset="0"/>
              </a:rPr>
              <a:t> </a:t>
            </a:r>
          </a:p>
          <a:p>
            <a:pPr marL="177800" indent="-177800">
              <a:buClr>
                <a:srgbClr val="B30025"/>
              </a:buClr>
              <a:buFont typeface="Wingdings" pitchFamily="2" charset="2"/>
              <a:buChar char="§"/>
            </a:pPr>
            <a:r>
              <a:rPr lang="it-IT" altLang="it-IT" sz="1200" b="0">
                <a:solidFill>
                  <a:srgbClr val="666666"/>
                </a:solidFill>
                <a:cs typeface="Times New Roman" pitchFamily="18" charset="0"/>
              </a:rPr>
              <a:t>Copertura fino al 100%</a:t>
            </a:r>
            <a:r>
              <a:rPr lang="it-IT" altLang="it-IT" sz="1200">
                <a:solidFill>
                  <a:srgbClr val="666666"/>
                </a:solidFill>
                <a:cs typeface="Times New Roman" pitchFamily="18" charset="0"/>
              </a:rPr>
              <a:t> </a:t>
            </a:r>
            <a:r>
              <a:rPr lang="it-IT" altLang="it-IT" sz="1200" b="0">
                <a:solidFill>
                  <a:srgbClr val="666666"/>
                </a:solidFill>
                <a:cs typeface="Times New Roman" pitchFamily="18" charset="0"/>
              </a:rPr>
              <a:t>degli importi finanziati/ rifinanziati per i rischi di natura politica e commerciale</a:t>
            </a:r>
          </a:p>
          <a:p>
            <a:pPr marL="177800" indent="-177800">
              <a:buClr>
                <a:srgbClr val="B30025"/>
              </a:buClr>
              <a:buFont typeface="Wingdings" pitchFamily="2" charset="2"/>
              <a:buChar char="§"/>
            </a:pPr>
            <a:r>
              <a:rPr lang="it-IT" altLang="it-IT" sz="1200" b="0">
                <a:solidFill>
                  <a:srgbClr val="666666"/>
                </a:solidFill>
                <a:cs typeface="Times New Roman" pitchFamily="18" charset="0"/>
              </a:rPr>
              <a:t>Finanziamento / Rifinanziamento fino al 100% del premio applicato e fino al 100% degli interessi   </a:t>
            </a:r>
            <a:br>
              <a:rPr lang="it-IT" altLang="it-IT" sz="1200" b="0">
                <a:solidFill>
                  <a:srgbClr val="666666"/>
                </a:solidFill>
                <a:cs typeface="Times New Roman" pitchFamily="18" charset="0"/>
              </a:rPr>
            </a:br>
            <a:r>
              <a:rPr lang="it-IT" altLang="it-IT" sz="1200" b="0">
                <a:solidFill>
                  <a:srgbClr val="666666"/>
                </a:solidFill>
                <a:cs typeface="Times New Roman" pitchFamily="18" charset="0"/>
              </a:rPr>
              <a:t>maturati (c.d. </a:t>
            </a:r>
            <a:r>
              <a:rPr lang="it-IT" altLang="it-IT" sz="1200" b="0" i="1">
                <a:solidFill>
                  <a:srgbClr val="666666"/>
                </a:solidFill>
                <a:cs typeface="Times New Roman" pitchFamily="18" charset="0"/>
              </a:rPr>
              <a:t>interest during construction</a:t>
            </a:r>
            <a:r>
              <a:rPr lang="it-IT" altLang="it-IT" sz="1200" b="0">
                <a:solidFill>
                  <a:srgbClr val="666666"/>
                </a:solidFill>
                <a:cs typeface="Times New Roman" pitchFamily="18" charset="0"/>
              </a:rPr>
              <a:t>)</a:t>
            </a:r>
          </a:p>
          <a:p>
            <a:pPr marL="177800" indent="-177800">
              <a:buClr>
                <a:srgbClr val="B30025"/>
              </a:buClr>
              <a:buFont typeface="Wingdings" pitchFamily="2" charset="2"/>
              <a:buChar char="§"/>
            </a:pPr>
            <a:r>
              <a:rPr lang="it-IT" altLang="it-IT" sz="1200" b="0">
                <a:solidFill>
                  <a:srgbClr val="666666"/>
                </a:solidFill>
                <a:cs typeface="Times New Roman" pitchFamily="18" charset="0"/>
              </a:rPr>
              <a:t>Possibilità per la controparte estera di liberare/ ampliare le proprie linee di credito presso il sistema </a:t>
            </a:r>
            <a:br>
              <a:rPr lang="it-IT" altLang="it-IT" sz="1200" b="0">
                <a:solidFill>
                  <a:srgbClr val="666666"/>
                </a:solidFill>
                <a:cs typeface="Times New Roman" pitchFamily="18" charset="0"/>
              </a:rPr>
            </a:br>
            <a:r>
              <a:rPr lang="it-IT" altLang="it-IT" sz="1200" b="0">
                <a:solidFill>
                  <a:srgbClr val="666666"/>
                </a:solidFill>
                <a:cs typeface="Times New Roman" pitchFamily="18" charset="0"/>
              </a:rPr>
              <a:t>bancario</a:t>
            </a:r>
          </a:p>
          <a:p>
            <a:pPr marL="177800" indent="-177800">
              <a:buClr>
                <a:srgbClr val="B30025"/>
              </a:buClr>
              <a:buFont typeface="Wingdings" pitchFamily="2" charset="2"/>
              <a:buChar char="§"/>
            </a:pPr>
            <a:endParaRPr lang="it-IT" altLang="it-IT" sz="1200" b="0">
              <a:solidFill>
                <a:srgbClr val="666666"/>
              </a:solidFill>
            </a:endParaRPr>
          </a:p>
          <a:p>
            <a:pPr marL="177800" indent="-177800">
              <a:buClr>
                <a:srgbClr val="B30025"/>
              </a:buClr>
              <a:buFont typeface="Wingdings" pitchFamily="2" charset="2"/>
              <a:buChar char="§"/>
            </a:pPr>
            <a:endParaRPr lang="it-IT" altLang="it-IT" sz="1200" b="0">
              <a:solidFill>
                <a:srgbClr val="666666"/>
              </a:solidFill>
            </a:endParaRPr>
          </a:p>
          <a:p>
            <a:pPr marL="177800" indent="-177800">
              <a:buClr>
                <a:srgbClr val="B30025"/>
              </a:buClr>
              <a:buFont typeface="Wingdings" pitchFamily="2" charset="2"/>
              <a:buChar char="§"/>
            </a:pPr>
            <a:endParaRPr lang="it-IT" altLang="it-IT" sz="800" b="0" i="1">
              <a:solidFill>
                <a:srgbClr val="666666"/>
              </a:solidFill>
            </a:endParaRPr>
          </a:p>
        </p:txBody>
      </p:sp>
      <p:sp>
        <p:nvSpPr>
          <p:cNvPr id="60424" name="Text Box 7"/>
          <p:cNvSpPr txBox="1">
            <a:spLocks noChangeArrowheads="1"/>
          </p:cNvSpPr>
          <p:nvPr/>
        </p:nvSpPr>
        <p:spPr bwMode="auto">
          <a:xfrm>
            <a:off x="179388" y="3282950"/>
            <a:ext cx="1295400" cy="274638"/>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Cliente Target</a:t>
            </a:r>
          </a:p>
        </p:txBody>
      </p:sp>
      <p:sp>
        <p:nvSpPr>
          <p:cNvPr id="60425" name="Text Box 8"/>
          <p:cNvSpPr txBox="1">
            <a:spLocks noChangeArrowheads="1"/>
          </p:cNvSpPr>
          <p:nvPr/>
        </p:nvSpPr>
        <p:spPr bwMode="auto">
          <a:xfrm>
            <a:off x="225425" y="3989388"/>
            <a:ext cx="1295400" cy="274637"/>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Caratteristiche</a:t>
            </a:r>
          </a:p>
        </p:txBody>
      </p:sp>
      <p:sp>
        <p:nvSpPr>
          <p:cNvPr id="60426" name="Rectangle 11"/>
          <p:cNvSpPr>
            <a:spLocks noChangeArrowheads="1"/>
          </p:cNvSpPr>
          <p:nvPr/>
        </p:nvSpPr>
        <p:spPr bwMode="auto">
          <a:xfrm>
            <a:off x="3275013" y="2054225"/>
            <a:ext cx="1349375" cy="161925"/>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Finanziamento</a:t>
            </a:r>
          </a:p>
        </p:txBody>
      </p:sp>
      <p:sp>
        <p:nvSpPr>
          <p:cNvPr id="60427" name="Line 13"/>
          <p:cNvSpPr>
            <a:spLocks noChangeShapeType="1"/>
          </p:cNvSpPr>
          <p:nvPr/>
        </p:nvSpPr>
        <p:spPr bwMode="auto">
          <a:xfrm>
            <a:off x="2686050" y="1738313"/>
            <a:ext cx="0" cy="433387"/>
          </a:xfrm>
          <a:prstGeom prst="line">
            <a:avLst/>
          </a:prstGeom>
          <a:noFill/>
          <a:ln w="3175">
            <a:solidFill>
              <a:schemeClr val="accent2"/>
            </a:solidFill>
            <a:round/>
            <a:headEnd/>
            <a:tailEnd type="triangle" w="med" len="med"/>
          </a:ln>
        </p:spPr>
        <p:txBody>
          <a:bodyPr/>
          <a:lstStyle/>
          <a:p>
            <a:endParaRPr lang="it-IT"/>
          </a:p>
        </p:txBody>
      </p:sp>
      <p:sp>
        <p:nvSpPr>
          <p:cNvPr id="60428" name="Rectangle 14"/>
          <p:cNvSpPr>
            <a:spLocks noChangeArrowheads="1"/>
          </p:cNvSpPr>
          <p:nvPr/>
        </p:nvSpPr>
        <p:spPr bwMode="auto">
          <a:xfrm>
            <a:off x="6594475" y="2155825"/>
            <a:ext cx="1054100" cy="463550"/>
          </a:xfrm>
          <a:prstGeom prst="rect">
            <a:avLst/>
          </a:prstGeom>
          <a:noFill/>
          <a:ln w="3175" algn="ctr">
            <a:solidFill>
              <a:schemeClr val="accent2"/>
            </a:solidFill>
            <a:miter lim="800000"/>
            <a:headEnd/>
            <a:tailEnd/>
          </a:ln>
        </p:spPr>
        <p:txBody>
          <a:bodyPr anchor="ctr"/>
          <a:lstStyle/>
          <a:p>
            <a:pPr algn="ctr">
              <a:spcBef>
                <a:spcPct val="100000"/>
              </a:spcBef>
            </a:pPr>
            <a:r>
              <a:rPr lang="it-IT" altLang="it-IT" sz="1200" b="0">
                <a:solidFill>
                  <a:srgbClr val="666666"/>
                </a:solidFill>
              </a:rPr>
              <a:t>Società Italiana</a:t>
            </a:r>
          </a:p>
        </p:txBody>
      </p:sp>
      <p:sp>
        <p:nvSpPr>
          <p:cNvPr id="60429" name="Rectangle 15"/>
          <p:cNvSpPr>
            <a:spLocks noChangeArrowheads="1"/>
          </p:cNvSpPr>
          <p:nvPr/>
        </p:nvSpPr>
        <p:spPr bwMode="auto">
          <a:xfrm>
            <a:off x="5410200" y="2557463"/>
            <a:ext cx="1262063" cy="414337"/>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Esportazione di beni/servizi</a:t>
            </a:r>
          </a:p>
        </p:txBody>
      </p:sp>
      <p:sp>
        <p:nvSpPr>
          <p:cNvPr id="60430" name="Rectangle 16"/>
          <p:cNvSpPr>
            <a:spLocks noChangeArrowheads="1"/>
          </p:cNvSpPr>
          <p:nvPr/>
        </p:nvSpPr>
        <p:spPr bwMode="auto">
          <a:xfrm>
            <a:off x="5492750" y="1916113"/>
            <a:ext cx="1139825" cy="471487"/>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Pagamento dei beni/servizi</a:t>
            </a:r>
          </a:p>
        </p:txBody>
      </p:sp>
      <p:sp>
        <p:nvSpPr>
          <p:cNvPr id="60431" name="Rectangle 17"/>
          <p:cNvSpPr>
            <a:spLocks noChangeArrowheads="1"/>
          </p:cNvSpPr>
          <p:nvPr/>
        </p:nvSpPr>
        <p:spPr bwMode="auto">
          <a:xfrm>
            <a:off x="4429125" y="2136775"/>
            <a:ext cx="1063625" cy="504825"/>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b="0">
                <a:solidFill>
                  <a:srgbClr val="666666"/>
                </a:solidFill>
              </a:rPr>
              <a:t>Società estera</a:t>
            </a:r>
          </a:p>
        </p:txBody>
      </p:sp>
      <p:sp>
        <p:nvSpPr>
          <p:cNvPr id="60432" name="Rectangle 18"/>
          <p:cNvSpPr>
            <a:spLocks noChangeArrowheads="1"/>
          </p:cNvSpPr>
          <p:nvPr/>
        </p:nvSpPr>
        <p:spPr bwMode="auto">
          <a:xfrm>
            <a:off x="2047875" y="1849438"/>
            <a:ext cx="1239838" cy="215900"/>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Polizza</a:t>
            </a:r>
          </a:p>
          <a:p>
            <a:pPr>
              <a:spcBef>
                <a:spcPct val="5000"/>
              </a:spcBef>
              <a:buClr>
                <a:srgbClr val="B30025"/>
              </a:buClr>
            </a:pPr>
            <a:endParaRPr lang="it-IT" altLang="it-IT" sz="1000">
              <a:solidFill>
                <a:srgbClr val="666666"/>
              </a:solidFill>
            </a:endParaRPr>
          </a:p>
        </p:txBody>
      </p:sp>
      <p:sp>
        <p:nvSpPr>
          <p:cNvPr id="60433" name="Line 20"/>
          <p:cNvSpPr>
            <a:spLocks noChangeShapeType="1"/>
          </p:cNvSpPr>
          <p:nvPr/>
        </p:nvSpPr>
        <p:spPr bwMode="auto">
          <a:xfrm flipV="1">
            <a:off x="5530850" y="2516188"/>
            <a:ext cx="989013" cy="0"/>
          </a:xfrm>
          <a:prstGeom prst="line">
            <a:avLst/>
          </a:prstGeom>
          <a:noFill/>
          <a:ln w="9525">
            <a:solidFill>
              <a:schemeClr val="accent2"/>
            </a:solidFill>
            <a:round/>
            <a:headEnd type="triangle" w="med" len="med"/>
            <a:tailEnd/>
          </a:ln>
        </p:spPr>
        <p:txBody>
          <a:bodyPr/>
          <a:lstStyle/>
          <a:p>
            <a:endParaRPr lang="it-IT"/>
          </a:p>
        </p:txBody>
      </p:sp>
      <p:sp>
        <p:nvSpPr>
          <p:cNvPr id="60434" name="Line 21"/>
          <p:cNvSpPr>
            <a:spLocks noChangeShapeType="1"/>
          </p:cNvSpPr>
          <p:nvPr/>
        </p:nvSpPr>
        <p:spPr bwMode="auto">
          <a:xfrm flipV="1">
            <a:off x="5549900" y="2327275"/>
            <a:ext cx="989013" cy="0"/>
          </a:xfrm>
          <a:prstGeom prst="line">
            <a:avLst/>
          </a:prstGeom>
          <a:noFill/>
          <a:ln w="9525">
            <a:solidFill>
              <a:schemeClr val="accent2"/>
            </a:solidFill>
            <a:prstDash val="dash"/>
            <a:round/>
            <a:headEnd/>
            <a:tailEnd type="triangle" w="med" len="med"/>
          </a:ln>
        </p:spPr>
        <p:txBody>
          <a:bodyPr/>
          <a:lstStyle/>
          <a:p>
            <a:endParaRPr lang="it-IT"/>
          </a:p>
        </p:txBody>
      </p:sp>
      <p:sp>
        <p:nvSpPr>
          <p:cNvPr id="60435" name="Line 22"/>
          <p:cNvSpPr>
            <a:spLocks noChangeShapeType="1"/>
          </p:cNvSpPr>
          <p:nvPr/>
        </p:nvSpPr>
        <p:spPr bwMode="auto">
          <a:xfrm rot="16200000" flipH="1">
            <a:off x="3795713" y="1989137"/>
            <a:ext cx="0" cy="1120775"/>
          </a:xfrm>
          <a:prstGeom prst="line">
            <a:avLst/>
          </a:prstGeom>
          <a:noFill/>
          <a:ln w="9525">
            <a:solidFill>
              <a:schemeClr val="accent2"/>
            </a:solidFill>
            <a:round/>
            <a:headEnd type="triangle" w="med" len="med"/>
            <a:tailEnd/>
          </a:ln>
        </p:spPr>
        <p:txBody>
          <a:bodyPr/>
          <a:lstStyle/>
          <a:p>
            <a:endParaRPr lang="it-IT"/>
          </a:p>
        </p:txBody>
      </p:sp>
      <p:sp>
        <p:nvSpPr>
          <p:cNvPr id="60436" name="Rectangle 23"/>
          <p:cNvSpPr>
            <a:spLocks noChangeArrowheads="1"/>
          </p:cNvSpPr>
          <p:nvPr/>
        </p:nvSpPr>
        <p:spPr bwMode="auto">
          <a:xfrm>
            <a:off x="3217863" y="2624138"/>
            <a:ext cx="1190625" cy="144462"/>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Rimborso</a:t>
            </a:r>
          </a:p>
        </p:txBody>
      </p:sp>
      <p:sp>
        <p:nvSpPr>
          <p:cNvPr id="60437" name="Rectangle 25"/>
          <p:cNvSpPr>
            <a:spLocks noChangeArrowheads="1"/>
          </p:cNvSpPr>
          <p:nvPr/>
        </p:nvSpPr>
        <p:spPr bwMode="auto">
          <a:xfrm>
            <a:off x="0" y="6019800"/>
            <a:ext cx="9144000" cy="546100"/>
          </a:xfrm>
          <a:prstGeom prst="rect">
            <a:avLst/>
          </a:prstGeom>
          <a:solidFill>
            <a:srgbClr val="666666">
              <a:alpha val="27843"/>
            </a:srgbClr>
          </a:solidFill>
          <a:ln w="9525">
            <a:noFill/>
            <a:miter lim="800000"/>
            <a:headEnd/>
            <a:tailEnd/>
          </a:ln>
        </p:spPr>
        <p:txBody>
          <a:bodyPr wrap="none" anchor="ctr"/>
          <a:lstStyle/>
          <a:p>
            <a:pPr algn="r">
              <a:spcBef>
                <a:spcPct val="20000"/>
              </a:spcBef>
              <a:buClr>
                <a:srgbClr val="262640"/>
              </a:buClr>
              <a:buFont typeface="Wingdings" pitchFamily="2" charset="2"/>
              <a:buNone/>
            </a:pPr>
            <a:endParaRPr lang="it-IT" altLang="it-IT"/>
          </a:p>
        </p:txBody>
      </p:sp>
      <p:sp>
        <p:nvSpPr>
          <p:cNvPr id="60438" name="Text Box 26"/>
          <p:cNvSpPr txBox="1">
            <a:spLocks noChangeArrowheads="1"/>
          </p:cNvSpPr>
          <p:nvPr/>
        </p:nvSpPr>
        <p:spPr bwMode="auto">
          <a:xfrm>
            <a:off x="63500" y="6059488"/>
            <a:ext cx="8528050" cy="501650"/>
          </a:xfrm>
          <a:prstGeom prst="rect">
            <a:avLst/>
          </a:prstGeom>
          <a:noFill/>
          <a:ln w="9525">
            <a:noFill/>
            <a:miter lim="800000"/>
            <a:headEnd/>
            <a:tailEnd/>
          </a:ln>
        </p:spPr>
        <p:txBody>
          <a:bodyPr>
            <a:spAutoFit/>
          </a:bodyPr>
          <a:lstStyle/>
          <a:p>
            <a:pPr marL="342900" indent="-342900">
              <a:buClr>
                <a:srgbClr val="B30025"/>
              </a:buClr>
              <a:buFontTx/>
              <a:buAutoNum type="arabicParenR"/>
            </a:pPr>
            <a:r>
              <a:rPr lang="it-IT" altLang="it-IT" sz="900" b="0">
                <a:solidFill>
                  <a:srgbClr val="666666"/>
                </a:solidFill>
              </a:rPr>
              <a:t>Tied: un unico contratto commerciale tra una società italiana o una sua controllata e una specifica controparte estera, Multitied: più contratti commerciali tra varie società italiane o loro controllate già identificate e una specifica controparte estera, Open: accordi quadro relativi a più contratti commerciali tra varie società italiane da identificare e una specifica controparte estera)</a:t>
            </a:r>
          </a:p>
        </p:txBody>
      </p:sp>
      <p:sp>
        <p:nvSpPr>
          <p:cNvPr id="60439" name="Line 29"/>
          <p:cNvSpPr>
            <a:spLocks noChangeShapeType="1"/>
          </p:cNvSpPr>
          <p:nvPr/>
        </p:nvSpPr>
        <p:spPr bwMode="auto">
          <a:xfrm rot="5400000">
            <a:off x="3813969" y="1791494"/>
            <a:ext cx="0" cy="1119188"/>
          </a:xfrm>
          <a:prstGeom prst="line">
            <a:avLst/>
          </a:prstGeom>
          <a:noFill/>
          <a:ln w="9525">
            <a:solidFill>
              <a:schemeClr val="accent2"/>
            </a:solidFill>
            <a:round/>
            <a:headEnd type="triangle" w="med" len="med"/>
            <a:tailEnd/>
          </a:ln>
        </p:spPr>
        <p:txBody>
          <a:bodyPr/>
          <a:lstStyle/>
          <a:p>
            <a:endParaRPr lang="it-IT"/>
          </a:p>
        </p:txBody>
      </p:sp>
      <p:pic>
        <p:nvPicPr>
          <p:cNvPr id="60440" name="Picture 24" descr="sace logo"/>
          <p:cNvPicPr>
            <a:picLocks noChangeAspect="1" noChangeArrowheads="1"/>
          </p:cNvPicPr>
          <p:nvPr/>
        </p:nvPicPr>
        <p:blipFill>
          <a:blip r:embed="rId3" cstate="print"/>
          <a:srcRect/>
          <a:stretch>
            <a:fillRect/>
          </a:stretch>
        </p:blipFill>
        <p:spPr bwMode="auto">
          <a:xfrm>
            <a:off x="1898650" y="1346200"/>
            <a:ext cx="1463675" cy="266700"/>
          </a:xfrm>
          <a:prstGeom prst="rect">
            <a:avLst/>
          </a:prstGeom>
          <a:noFill/>
          <a:ln w="9525">
            <a:noFill/>
            <a:miter lim="800000"/>
            <a:headEnd/>
            <a:tailEnd/>
          </a:ln>
        </p:spPr>
      </p:pic>
      <p:sp>
        <p:nvSpPr>
          <p:cNvPr id="61465" name="Segnaposto data 3"/>
          <p:cNvSpPr>
            <a:spLocks noGrp="1"/>
          </p:cNvSpPr>
          <p:nvPr>
            <p:ph type="dt" sz="quarter" idx="10"/>
          </p:nvPr>
        </p:nvSpPr>
        <p:spPr>
          <a:xfrm>
            <a:off x="25400" y="6575425"/>
            <a:ext cx="6194425" cy="323850"/>
          </a:xfrm>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l" eaLnBrk="1" hangingPunct="1">
              <a:spcBef>
                <a:spcPct val="50000"/>
              </a:spcBef>
              <a:buClrTx/>
              <a:defRPr/>
            </a:pPr>
            <a:r>
              <a:rPr lang="it-IT" sz="1100" dirty="0" smtClean="0">
                <a:solidFill>
                  <a:schemeClr val="bg1"/>
                </a:solidFill>
                <a:latin typeface="Arial" charset="0"/>
              </a:rPr>
              <a:t>SACE</a:t>
            </a:r>
            <a:endParaRPr lang="it-IT" sz="1100" dirty="0">
              <a:solidFill>
                <a:schemeClr val="bg1"/>
              </a:solidFill>
              <a:latin typeface="Arial" charset="0"/>
            </a:endParaRPr>
          </a:p>
        </p:txBody>
      </p:sp>
      <p:sp>
        <p:nvSpPr>
          <p:cNvPr id="60442" name="Rectangle 17"/>
          <p:cNvSpPr>
            <a:spLocks noChangeArrowheads="1"/>
          </p:cNvSpPr>
          <p:nvPr/>
        </p:nvSpPr>
        <p:spPr bwMode="auto">
          <a:xfrm>
            <a:off x="1981200" y="2193925"/>
            <a:ext cx="1200150" cy="504825"/>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b="0">
                <a:solidFill>
                  <a:srgbClr val="666666"/>
                </a:solidFill>
              </a:rPr>
              <a:t>Banca </a:t>
            </a:r>
          </a:p>
          <a:p>
            <a:pPr algn="ctr">
              <a:spcBef>
                <a:spcPct val="20000"/>
              </a:spcBef>
            </a:pPr>
            <a:r>
              <a:rPr lang="it-IT" altLang="it-IT" sz="1200" b="0">
                <a:solidFill>
                  <a:srgbClr val="666666"/>
                </a:solidFill>
              </a:rPr>
              <a:t>Italiana/ estera</a:t>
            </a: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sldNum" sz="quarter" idx="11"/>
          </p:nvPr>
        </p:nvSpPr>
        <p:spPr>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7F58377E-E437-494F-B286-16B71F575DF1}" type="slidenum">
              <a:rPr lang="it-IT" sz="1100" b="0" smtClean="0">
                <a:solidFill>
                  <a:srgbClr val="FFFFFF"/>
                </a:solidFill>
              </a:rPr>
              <a:pPr algn="r" eaLnBrk="1" hangingPunct="1">
                <a:spcBef>
                  <a:spcPct val="0"/>
                </a:spcBef>
                <a:buClrTx/>
                <a:buFontTx/>
                <a:buNone/>
                <a:defRPr/>
              </a:pPr>
              <a:t>7</a:t>
            </a:fld>
            <a:endParaRPr lang="it-IT" sz="1100" b="0" smtClean="0">
              <a:solidFill>
                <a:srgbClr val="FFFFFF"/>
              </a:solidFill>
            </a:endParaRPr>
          </a:p>
        </p:txBody>
      </p:sp>
      <p:sp>
        <p:nvSpPr>
          <p:cNvPr id="61443" name="Segnaposto numero diapositiva 4"/>
          <p:cNvSpPr txBox="1">
            <a:spLocks noGrp="1"/>
          </p:cNvSpPr>
          <p:nvPr/>
        </p:nvSpPr>
        <p:spPr bwMode="auto">
          <a:xfrm>
            <a:off x="6972300" y="6562725"/>
            <a:ext cx="2133600" cy="295275"/>
          </a:xfrm>
          <a:prstGeom prst="rect">
            <a:avLst/>
          </a:prstGeom>
          <a:noFill/>
          <a:ln w="9525">
            <a:noFill/>
            <a:miter lim="800000"/>
            <a:headEnd/>
            <a:tailEnd/>
          </a:ln>
        </p:spPr>
        <p:txBody>
          <a:bodyPr/>
          <a:lstStyle/>
          <a:p>
            <a:pPr algn="r"/>
            <a:fld id="{99E32E5E-2579-40C5-9221-2195956C27EF}" type="slidenum">
              <a:rPr lang="it-IT" altLang="it-IT" sz="1100" b="0">
                <a:solidFill>
                  <a:srgbClr val="FFFFFF"/>
                </a:solidFill>
              </a:rPr>
              <a:pPr algn="r"/>
              <a:t>7</a:t>
            </a:fld>
            <a:endParaRPr lang="it-IT" altLang="it-IT" sz="1100" b="0">
              <a:solidFill>
                <a:srgbClr val="FFFFFF"/>
              </a:solidFill>
            </a:endParaRPr>
          </a:p>
        </p:txBody>
      </p:sp>
      <p:sp>
        <p:nvSpPr>
          <p:cNvPr id="11268" name="Rectangle 2"/>
          <p:cNvSpPr>
            <a:spLocks noGrp="1" noChangeArrowheads="1"/>
          </p:cNvSpPr>
          <p:nvPr>
            <p:ph type="title"/>
          </p:nvPr>
        </p:nvSpPr>
        <p:spPr>
          <a:xfrm>
            <a:off x="2617788" y="574675"/>
            <a:ext cx="6440487" cy="317500"/>
          </a:xfrm>
        </p:spPr>
        <p:txBody>
          <a:bodyPr/>
          <a:lstStyle/>
          <a:p>
            <a:pPr eaLnBrk="1" hangingPunct="1">
              <a:defRPr/>
            </a:pPr>
            <a:r>
              <a:rPr lang="it-IT" altLang="it-IT" sz="2000" kern="1200" dirty="0" smtClean="0">
                <a:solidFill>
                  <a:srgbClr val="003366"/>
                </a:solidFill>
                <a:ea typeface="+mn-ea"/>
                <a:cs typeface="Arial" pitchFamily="34" charset="0"/>
              </a:rPr>
              <a:t>Credito all’esportazione: Credito Fornitore</a:t>
            </a:r>
            <a:endParaRPr lang="en-US" altLang="it-IT" sz="2000" kern="1200" dirty="0" smtClean="0">
              <a:solidFill>
                <a:srgbClr val="003366"/>
              </a:solidFill>
              <a:ea typeface="+mn-ea"/>
              <a:cs typeface="Arial" pitchFamily="34" charset="0"/>
            </a:endParaRPr>
          </a:p>
        </p:txBody>
      </p:sp>
      <p:sp>
        <p:nvSpPr>
          <p:cNvPr id="61445" name="Text Box 4"/>
          <p:cNvSpPr txBox="1">
            <a:spLocks noChangeArrowheads="1"/>
          </p:cNvSpPr>
          <p:nvPr/>
        </p:nvSpPr>
        <p:spPr bwMode="auto">
          <a:xfrm>
            <a:off x="3311525" y="4718050"/>
            <a:ext cx="992188" cy="369888"/>
          </a:xfrm>
          <a:prstGeom prst="rect">
            <a:avLst/>
          </a:prstGeom>
          <a:noFill/>
          <a:ln w="12700">
            <a:noFill/>
            <a:miter lim="800000"/>
            <a:headEnd/>
            <a:tailEnd/>
          </a:ln>
        </p:spPr>
        <p:txBody>
          <a:bodyPr lIns="0" tIns="0" rIns="0" bIns="0" anchor="b">
            <a:spAutoFit/>
          </a:bodyPr>
          <a:lstStyle/>
          <a:p>
            <a:pPr algn="ctr" eaLnBrk="0" hangingPunct="0">
              <a:spcBef>
                <a:spcPct val="50000"/>
              </a:spcBef>
            </a:pPr>
            <a:r>
              <a:rPr lang="it-IT" altLang="it-IT" sz="1200" b="0">
                <a:solidFill>
                  <a:srgbClr val="666666"/>
                </a:solidFill>
              </a:rPr>
              <a:t>Voltura di Polizza</a:t>
            </a:r>
          </a:p>
        </p:txBody>
      </p:sp>
      <p:sp>
        <p:nvSpPr>
          <p:cNvPr id="61446" name="Text Box 5"/>
          <p:cNvSpPr txBox="1">
            <a:spLocks noChangeArrowheads="1"/>
          </p:cNvSpPr>
          <p:nvPr/>
        </p:nvSpPr>
        <p:spPr bwMode="auto">
          <a:xfrm>
            <a:off x="1087438" y="4602163"/>
            <a:ext cx="1571625" cy="369887"/>
          </a:xfrm>
          <a:prstGeom prst="rect">
            <a:avLst/>
          </a:prstGeom>
          <a:noFill/>
          <a:ln w="12700">
            <a:noFill/>
            <a:miter lim="800000"/>
            <a:headEnd/>
            <a:tailEnd/>
          </a:ln>
        </p:spPr>
        <p:txBody>
          <a:bodyPr lIns="0" tIns="0" rIns="0" bIns="0" anchor="b">
            <a:spAutoFit/>
          </a:bodyPr>
          <a:lstStyle/>
          <a:p>
            <a:pPr algn="ctr" eaLnBrk="0" hangingPunct="0">
              <a:spcBef>
                <a:spcPct val="30000"/>
              </a:spcBef>
            </a:pPr>
            <a:r>
              <a:rPr lang="it-IT" altLang="it-IT" sz="1200" b="0">
                <a:solidFill>
                  <a:srgbClr val="666666"/>
                </a:solidFill>
              </a:rPr>
              <a:t>Sconto pro-soluto dei titoli di credito</a:t>
            </a:r>
          </a:p>
        </p:txBody>
      </p:sp>
      <p:sp>
        <p:nvSpPr>
          <p:cNvPr id="61447" name="Line 7"/>
          <p:cNvSpPr>
            <a:spLocks noChangeShapeType="1"/>
          </p:cNvSpPr>
          <p:nvPr/>
        </p:nvSpPr>
        <p:spPr bwMode="auto">
          <a:xfrm flipH="1">
            <a:off x="3808413" y="3890963"/>
            <a:ext cx="1412875" cy="0"/>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48" name="Text Box 8"/>
          <p:cNvSpPr txBox="1">
            <a:spLocks noChangeArrowheads="1"/>
          </p:cNvSpPr>
          <p:nvPr/>
        </p:nvSpPr>
        <p:spPr bwMode="auto">
          <a:xfrm>
            <a:off x="3711575" y="4117975"/>
            <a:ext cx="1620838" cy="369888"/>
          </a:xfrm>
          <a:prstGeom prst="rect">
            <a:avLst/>
          </a:prstGeom>
          <a:noFill/>
          <a:ln w="12700">
            <a:noFill/>
            <a:miter lim="800000"/>
            <a:headEnd/>
            <a:tailEnd/>
          </a:ln>
        </p:spPr>
        <p:txBody>
          <a:bodyPr lIns="0" tIns="0" rIns="0" bIns="0" anchor="b">
            <a:spAutoFit/>
          </a:bodyPr>
          <a:lstStyle/>
          <a:p>
            <a:pPr algn="ctr" eaLnBrk="0" hangingPunct="0"/>
            <a:r>
              <a:rPr lang="it-IT" altLang="it-IT" sz="1200" b="0">
                <a:solidFill>
                  <a:srgbClr val="666666"/>
                </a:solidFill>
              </a:rPr>
              <a:t>Pagamento a vista/differito</a:t>
            </a:r>
          </a:p>
        </p:txBody>
      </p:sp>
      <p:sp>
        <p:nvSpPr>
          <p:cNvPr id="61449" name="Text Box 9"/>
          <p:cNvSpPr txBox="1">
            <a:spLocks noChangeArrowheads="1"/>
          </p:cNvSpPr>
          <p:nvPr/>
        </p:nvSpPr>
        <p:spPr bwMode="auto">
          <a:xfrm>
            <a:off x="3763963" y="3025775"/>
            <a:ext cx="1412875" cy="554038"/>
          </a:xfrm>
          <a:prstGeom prst="rect">
            <a:avLst/>
          </a:prstGeom>
          <a:noFill/>
          <a:ln w="12700">
            <a:noFill/>
            <a:miter lim="800000"/>
            <a:headEnd/>
            <a:tailEnd/>
          </a:ln>
        </p:spPr>
        <p:txBody>
          <a:bodyPr lIns="0" tIns="0" rIns="0" bIns="0" anchor="b">
            <a:spAutoFit/>
          </a:bodyPr>
          <a:lstStyle/>
          <a:p>
            <a:pPr algn="ctr" eaLnBrk="0" hangingPunct="0"/>
            <a:r>
              <a:rPr lang="it-IT" altLang="it-IT" sz="1200" b="0">
                <a:solidFill>
                  <a:srgbClr val="666666"/>
                </a:solidFill>
              </a:rPr>
              <a:t>Singole operazioni  di esportazione di</a:t>
            </a:r>
          </a:p>
          <a:p>
            <a:pPr algn="ctr" eaLnBrk="0" hangingPunct="0"/>
            <a:r>
              <a:rPr lang="it-IT" altLang="it-IT" sz="1200" b="0">
                <a:solidFill>
                  <a:srgbClr val="666666"/>
                </a:solidFill>
              </a:rPr>
              <a:t>beni e servizi</a:t>
            </a:r>
          </a:p>
        </p:txBody>
      </p:sp>
      <p:sp>
        <p:nvSpPr>
          <p:cNvPr id="61450" name="Text Box 12"/>
          <p:cNvSpPr txBox="1">
            <a:spLocks noChangeArrowheads="1"/>
          </p:cNvSpPr>
          <p:nvPr/>
        </p:nvSpPr>
        <p:spPr bwMode="auto">
          <a:xfrm>
            <a:off x="1752600" y="2713038"/>
            <a:ext cx="1169988" cy="350837"/>
          </a:xfrm>
          <a:prstGeom prst="rect">
            <a:avLst/>
          </a:prstGeom>
          <a:noFill/>
          <a:ln w="3175">
            <a:noFill/>
            <a:miter lim="800000"/>
            <a:headEnd/>
            <a:tailEnd/>
          </a:ln>
        </p:spPr>
        <p:txBody>
          <a:bodyPr lIns="0" tIns="0" rIns="0" bIns="0" anchor="b">
            <a:spAutoFit/>
          </a:bodyPr>
          <a:lstStyle/>
          <a:p>
            <a:pPr algn="ctr" eaLnBrk="0" hangingPunct="0">
              <a:lnSpc>
                <a:spcPct val="95000"/>
              </a:lnSpc>
            </a:pPr>
            <a:r>
              <a:rPr lang="it-IT" altLang="it-IT" sz="1200" b="0">
                <a:solidFill>
                  <a:srgbClr val="666666"/>
                </a:solidFill>
              </a:rPr>
              <a:t>Polizza </a:t>
            </a:r>
          </a:p>
          <a:p>
            <a:pPr algn="ctr" eaLnBrk="0" hangingPunct="0">
              <a:lnSpc>
                <a:spcPct val="95000"/>
              </a:lnSpc>
            </a:pPr>
            <a:r>
              <a:rPr lang="it-IT" altLang="it-IT" sz="1200" b="0">
                <a:solidFill>
                  <a:srgbClr val="666666"/>
                </a:solidFill>
              </a:rPr>
              <a:t>Credito Fornitore</a:t>
            </a:r>
          </a:p>
        </p:txBody>
      </p:sp>
      <p:sp>
        <p:nvSpPr>
          <p:cNvPr id="61451" name="Text Box 14"/>
          <p:cNvSpPr txBox="1">
            <a:spLocks noChangeArrowheads="1"/>
          </p:cNvSpPr>
          <p:nvPr/>
        </p:nvSpPr>
        <p:spPr bwMode="auto">
          <a:xfrm>
            <a:off x="7294563" y="4327525"/>
            <a:ext cx="1389062" cy="647700"/>
          </a:xfrm>
          <a:prstGeom prst="rect">
            <a:avLst/>
          </a:prstGeom>
          <a:noFill/>
          <a:ln w="12700" algn="ctr">
            <a:solidFill>
              <a:schemeClr val="tx1"/>
            </a:solidFill>
            <a:prstDash val="dash"/>
            <a:miter lim="800000"/>
            <a:headEnd/>
            <a:tailEnd/>
          </a:ln>
        </p:spPr>
        <p:txBody>
          <a:bodyPr lIns="0" tIns="0" rIns="0" bIns="0" anchor="ctr"/>
          <a:lstStyle/>
          <a:p>
            <a:pPr algn="ctr" eaLnBrk="0" hangingPunct="0">
              <a:spcBef>
                <a:spcPct val="50000"/>
              </a:spcBef>
            </a:pPr>
            <a:r>
              <a:rPr lang="it-IT" altLang="it-IT" sz="1200">
                <a:solidFill>
                  <a:srgbClr val="666666"/>
                </a:solidFill>
              </a:rPr>
              <a:t>GARANTE</a:t>
            </a:r>
          </a:p>
        </p:txBody>
      </p:sp>
      <p:sp>
        <p:nvSpPr>
          <p:cNvPr id="61452" name="Text Box 15"/>
          <p:cNvSpPr txBox="1">
            <a:spLocks noChangeArrowheads="1"/>
          </p:cNvSpPr>
          <p:nvPr/>
        </p:nvSpPr>
        <p:spPr bwMode="auto">
          <a:xfrm>
            <a:off x="7300913" y="3403600"/>
            <a:ext cx="1344612" cy="647700"/>
          </a:xfrm>
          <a:prstGeom prst="rect">
            <a:avLst/>
          </a:prstGeom>
          <a:noFill/>
          <a:ln w="12700" algn="ctr">
            <a:solidFill>
              <a:schemeClr val="tx1"/>
            </a:solidFill>
            <a:prstDash val="dash"/>
            <a:miter lim="800000"/>
            <a:headEnd/>
            <a:tailEnd/>
          </a:ln>
        </p:spPr>
        <p:txBody>
          <a:bodyPr lIns="0" tIns="0" rIns="0" bIns="0" anchor="ctr"/>
          <a:lstStyle/>
          <a:p>
            <a:pPr algn="ctr" eaLnBrk="0" hangingPunct="0">
              <a:spcBef>
                <a:spcPct val="50000"/>
              </a:spcBef>
            </a:pPr>
            <a:r>
              <a:rPr lang="it-IT" altLang="it-IT" sz="1200">
                <a:solidFill>
                  <a:srgbClr val="666666"/>
                </a:solidFill>
              </a:rPr>
              <a:t>DEBITORE</a:t>
            </a:r>
          </a:p>
        </p:txBody>
      </p:sp>
      <p:sp>
        <p:nvSpPr>
          <p:cNvPr id="61453" name="Line 16"/>
          <p:cNvSpPr>
            <a:spLocks noChangeShapeType="1"/>
          </p:cNvSpPr>
          <p:nvPr/>
        </p:nvSpPr>
        <p:spPr bwMode="auto">
          <a:xfrm flipH="1">
            <a:off x="3317875" y="4110038"/>
            <a:ext cx="0" cy="1208087"/>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54" name="Line 17"/>
          <p:cNvSpPr>
            <a:spLocks noChangeShapeType="1"/>
          </p:cNvSpPr>
          <p:nvPr/>
        </p:nvSpPr>
        <p:spPr bwMode="auto">
          <a:xfrm flipV="1">
            <a:off x="2736850" y="4079875"/>
            <a:ext cx="0" cy="1216025"/>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55" name="Line 18"/>
          <p:cNvSpPr>
            <a:spLocks noChangeShapeType="1"/>
          </p:cNvSpPr>
          <p:nvPr/>
        </p:nvSpPr>
        <p:spPr bwMode="auto">
          <a:xfrm flipH="1">
            <a:off x="6659563" y="3756025"/>
            <a:ext cx="561975" cy="0"/>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56" name="Line 19"/>
          <p:cNvSpPr>
            <a:spLocks noChangeShapeType="1"/>
          </p:cNvSpPr>
          <p:nvPr/>
        </p:nvSpPr>
        <p:spPr bwMode="auto">
          <a:xfrm flipV="1">
            <a:off x="7977188" y="4086225"/>
            <a:ext cx="0" cy="203200"/>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57" name="Line 20"/>
          <p:cNvSpPr>
            <a:spLocks noChangeShapeType="1"/>
          </p:cNvSpPr>
          <p:nvPr/>
        </p:nvSpPr>
        <p:spPr bwMode="auto">
          <a:xfrm>
            <a:off x="2940050" y="2147888"/>
            <a:ext cx="12700" cy="1185862"/>
          </a:xfrm>
          <a:prstGeom prst="line">
            <a:avLst/>
          </a:prstGeom>
          <a:noFill/>
          <a:ln w="12700">
            <a:solidFill>
              <a:schemeClr val="tx1"/>
            </a:solidFill>
            <a:round/>
            <a:headEnd/>
            <a:tailEnd type="triangle" w="med" len="med"/>
          </a:ln>
        </p:spPr>
        <p:txBody>
          <a:bodyPr wrap="none" lIns="0" tIns="0" rIns="0" bIns="0"/>
          <a:lstStyle/>
          <a:p>
            <a:endParaRPr lang="it-IT"/>
          </a:p>
        </p:txBody>
      </p:sp>
      <p:sp>
        <p:nvSpPr>
          <p:cNvPr id="61458" name="Line 21"/>
          <p:cNvSpPr>
            <a:spLocks noChangeShapeType="1"/>
          </p:cNvSpPr>
          <p:nvPr/>
        </p:nvSpPr>
        <p:spPr bwMode="auto">
          <a:xfrm flipV="1">
            <a:off x="3824288" y="3654425"/>
            <a:ext cx="1431925" cy="0"/>
          </a:xfrm>
          <a:prstGeom prst="line">
            <a:avLst/>
          </a:prstGeom>
          <a:noFill/>
          <a:ln w="12700">
            <a:solidFill>
              <a:schemeClr val="tx1"/>
            </a:solidFill>
            <a:round/>
            <a:headEnd/>
            <a:tailEnd type="triangle" w="med" len="med"/>
          </a:ln>
        </p:spPr>
        <p:txBody>
          <a:bodyPr wrap="none" lIns="0" tIns="0" rIns="0" bIns="0"/>
          <a:lstStyle/>
          <a:p>
            <a:endParaRPr lang="it-IT"/>
          </a:p>
        </p:txBody>
      </p:sp>
      <p:pic>
        <p:nvPicPr>
          <p:cNvPr id="61459" name="Picture 24" descr="sace logo"/>
          <p:cNvPicPr>
            <a:picLocks noChangeAspect="1" noChangeArrowheads="1"/>
          </p:cNvPicPr>
          <p:nvPr/>
        </p:nvPicPr>
        <p:blipFill>
          <a:blip r:embed="rId3" cstate="print"/>
          <a:srcRect/>
          <a:stretch>
            <a:fillRect/>
          </a:stretch>
        </p:blipFill>
        <p:spPr bwMode="auto">
          <a:xfrm>
            <a:off x="2079625" y="1736725"/>
            <a:ext cx="1792288" cy="327025"/>
          </a:xfrm>
          <a:prstGeom prst="rect">
            <a:avLst/>
          </a:prstGeom>
          <a:noFill/>
          <a:ln w="9525">
            <a:noFill/>
            <a:miter lim="800000"/>
            <a:headEnd/>
            <a:tailEnd/>
          </a:ln>
        </p:spPr>
      </p:pic>
      <p:sp>
        <p:nvSpPr>
          <p:cNvPr id="61460" name="AutoShape 31"/>
          <p:cNvSpPr>
            <a:spLocks noChangeArrowheads="1"/>
          </p:cNvSpPr>
          <p:nvPr/>
        </p:nvSpPr>
        <p:spPr bwMode="auto">
          <a:xfrm>
            <a:off x="5280025" y="3384550"/>
            <a:ext cx="1365250" cy="742950"/>
          </a:xfrm>
          <a:prstGeom prst="flowChartProcess">
            <a:avLst/>
          </a:prstGeom>
          <a:gradFill rotWithShape="1">
            <a:gsLst>
              <a:gs pos="0">
                <a:srgbClr val="A3A3A3"/>
              </a:gs>
              <a:gs pos="100000">
                <a:srgbClr val="D9D9D9"/>
              </a:gs>
            </a:gsLst>
            <a:lin ang="18900000" scaled="1"/>
          </a:gradFill>
          <a:ln w="9525" algn="ctr">
            <a:noFill/>
            <a:miter lim="800000"/>
            <a:headEnd/>
            <a:tailEnd/>
          </a:ln>
        </p:spPr>
        <p:txBody>
          <a:bodyPr tIns="72000" bIns="72000" anchor="ctr"/>
          <a:lstStyle/>
          <a:p>
            <a:pPr algn="ctr">
              <a:spcBef>
                <a:spcPct val="20000"/>
              </a:spcBef>
              <a:buClr>
                <a:srgbClr val="262640"/>
              </a:buClr>
              <a:buFont typeface="Wingdings" pitchFamily="2" charset="2"/>
              <a:buNone/>
            </a:pPr>
            <a:r>
              <a:rPr lang="it-IT" altLang="it-IT" sz="1200">
                <a:solidFill>
                  <a:srgbClr val="666666"/>
                </a:solidFill>
              </a:rPr>
              <a:t>ACQUIRENTE</a:t>
            </a:r>
          </a:p>
        </p:txBody>
      </p:sp>
      <p:sp>
        <p:nvSpPr>
          <p:cNvPr id="61461" name="AutoShape 33"/>
          <p:cNvSpPr>
            <a:spLocks noChangeArrowheads="1"/>
          </p:cNvSpPr>
          <p:nvPr/>
        </p:nvSpPr>
        <p:spPr bwMode="auto">
          <a:xfrm>
            <a:off x="2257425" y="3333750"/>
            <a:ext cx="1568450" cy="742950"/>
          </a:xfrm>
          <a:prstGeom prst="flowChartProcess">
            <a:avLst/>
          </a:prstGeom>
          <a:gradFill rotWithShape="1">
            <a:gsLst>
              <a:gs pos="0">
                <a:srgbClr val="B30025"/>
              </a:gs>
              <a:gs pos="100000">
                <a:srgbClr val="CD5870"/>
              </a:gs>
            </a:gsLst>
            <a:lin ang="18900000" scaled="1"/>
          </a:gradFill>
          <a:ln w="9525" algn="ctr">
            <a:noFill/>
            <a:miter lim="800000"/>
            <a:headEnd/>
            <a:tailEnd/>
          </a:ln>
        </p:spPr>
        <p:txBody>
          <a:bodyPr tIns="72000" bIns="72000" anchor="ctr"/>
          <a:lstStyle/>
          <a:p>
            <a:pPr algn="ctr">
              <a:spcBef>
                <a:spcPct val="20000"/>
              </a:spcBef>
              <a:buClr>
                <a:srgbClr val="262640"/>
              </a:buClr>
              <a:buFont typeface="Wingdings" pitchFamily="2" charset="2"/>
              <a:buNone/>
            </a:pPr>
            <a:r>
              <a:rPr lang="it-IT" altLang="it-IT" sz="1200">
                <a:solidFill>
                  <a:srgbClr val="FFFFFF"/>
                </a:solidFill>
              </a:rPr>
              <a:t>SOCIETA’ ITALIANA</a:t>
            </a:r>
          </a:p>
        </p:txBody>
      </p:sp>
      <p:sp>
        <p:nvSpPr>
          <p:cNvPr id="61462" name="Segnaposto data 3"/>
          <p:cNvSpPr>
            <a:spLocks noGrp="1"/>
          </p:cNvSpPr>
          <p:nvPr>
            <p:ph type="dt" sz="quarter" idx="10"/>
          </p:nvPr>
        </p:nvSpPr>
        <p:spPr>
          <a:noFill/>
        </p:spPr>
        <p:txBody>
          <a:bodyPr/>
          <a:lstStyle/>
          <a:p>
            <a:r>
              <a:rPr lang="it-IT" altLang="it-IT" dirty="0" smtClean="0">
                <a:solidFill>
                  <a:schemeClr val="bg1"/>
                </a:solidFill>
                <a:latin typeface="Arial" pitchFamily="34" charset="0"/>
                <a:cs typeface="Arial" pitchFamily="34" charset="0"/>
              </a:rPr>
              <a:t>SACE</a:t>
            </a:r>
          </a:p>
        </p:txBody>
      </p:sp>
      <p:sp>
        <p:nvSpPr>
          <p:cNvPr id="61463" name="Rectangle 17"/>
          <p:cNvSpPr>
            <a:spLocks noChangeArrowheads="1"/>
          </p:cNvSpPr>
          <p:nvPr/>
        </p:nvSpPr>
        <p:spPr bwMode="auto">
          <a:xfrm>
            <a:off x="2343150" y="5432425"/>
            <a:ext cx="1352550" cy="587375"/>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a:solidFill>
                  <a:srgbClr val="666666"/>
                </a:solidFill>
              </a:rPr>
              <a:t>Banca Italiana/estera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6"/>
          <p:cNvSpPr>
            <a:spLocks noGrp="1" noChangeArrowheads="1"/>
          </p:cNvSpPr>
          <p:nvPr>
            <p:ph type="sldNum" sz="quarter" idx="11"/>
          </p:nvPr>
        </p:nvSpPr>
        <p:spPr>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65CBD8D6-53D9-4B7A-8CB1-59F566804C22}" type="slidenum">
              <a:rPr lang="it-IT" sz="1100" b="0" smtClean="0">
                <a:solidFill>
                  <a:srgbClr val="FFFFFF"/>
                </a:solidFill>
              </a:rPr>
              <a:pPr algn="r" eaLnBrk="1" hangingPunct="1">
                <a:spcBef>
                  <a:spcPct val="0"/>
                </a:spcBef>
                <a:buClrTx/>
                <a:buFontTx/>
                <a:buNone/>
                <a:defRPr/>
              </a:pPr>
              <a:t>8</a:t>
            </a:fld>
            <a:endParaRPr lang="it-IT" sz="1100" b="0" smtClean="0">
              <a:solidFill>
                <a:srgbClr val="FFFFFF"/>
              </a:solidFill>
            </a:endParaRPr>
          </a:p>
        </p:txBody>
      </p:sp>
      <p:sp>
        <p:nvSpPr>
          <p:cNvPr id="62467" name="Segnaposto numero diapositiva 5"/>
          <p:cNvSpPr txBox="1">
            <a:spLocks noGrp="1"/>
          </p:cNvSpPr>
          <p:nvPr/>
        </p:nvSpPr>
        <p:spPr bwMode="auto">
          <a:xfrm>
            <a:off x="6972300" y="6562725"/>
            <a:ext cx="2133600" cy="295275"/>
          </a:xfrm>
          <a:prstGeom prst="rect">
            <a:avLst/>
          </a:prstGeom>
          <a:noFill/>
          <a:ln w="9525">
            <a:noFill/>
            <a:miter lim="800000"/>
            <a:headEnd/>
            <a:tailEnd/>
          </a:ln>
        </p:spPr>
        <p:txBody>
          <a:bodyPr/>
          <a:lstStyle/>
          <a:p>
            <a:pPr algn="r"/>
            <a:fld id="{D07D9652-5203-43C5-8364-18530A9D8FBA}" type="slidenum">
              <a:rPr lang="it-IT" altLang="it-IT" sz="1100" b="0">
                <a:solidFill>
                  <a:srgbClr val="FFFFFF"/>
                </a:solidFill>
              </a:rPr>
              <a:pPr algn="r"/>
              <a:t>8</a:t>
            </a:fld>
            <a:endParaRPr lang="it-IT" altLang="it-IT" sz="1100" b="0">
              <a:solidFill>
                <a:srgbClr val="FFFFFF"/>
              </a:solidFill>
            </a:endParaRPr>
          </a:p>
        </p:txBody>
      </p:sp>
      <p:sp>
        <p:nvSpPr>
          <p:cNvPr id="63492" name="Rectangle 2"/>
          <p:cNvSpPr>
            <a:spLocks noGrp="1" noChangeArrowheads="1"/>
          </p:cNvSpPr>
          <p:nvPr>
            <p:ph type="title"/>
          </p:nvPr>
        </p:nvSpPr>
        <p:spPr/>
        <p:txBody>
          <a:bodyPr/>
          <a:lstStyle/>
          <a:p>
            <a:pPr eaLnBrk="1" hangingPunct="1">
              <a:defRPr/>
            </a:pPr>
            <a:r>
              <a:rPr lang="it-IT" altLang="it-IT" sz="2000" kern="1200" dirty="0" smtClean="0">
                <a:solidFill>
                  <a:srgbClr val="003366"/>
                </a:solidFill>
                <a:ea typeface="+mn-ea"/>
                <a:cs typeface="Arial" pitchFamily="34" charset="0"/>
              </a:rPr>
              <a:t>Voltura di Polizza: caratteristiche</a:t>
            </a:r>
          </a:p>
        </p:txBody>
      </p:sp>
      <p:sp>
        <p:nvSpPr>
          <p:cNvPr id="20485" name="Rectangle 5"/>
          <p:cNvSpPr>
            <a:spLocks noChangeArrowheads="1"/>
          </p:cNvSpPr>
          <p:nvPr/>
        </p:nvSpPr>
        <p:spPr bwMode="auto">
          <a:xfrm>
            <a:off x="520700" y="1336675"/>
            <a:ext cx="8043863" cy="5326063"/>
          </a:xfrm>
          <a:prstGeom prst="rect">
            <a:avLst/>
          </a:prstGeom>
          <a:noFill/>
          <a:ln w="9525" algn="ctr">
            <a:noFill/>
            <a:miter lim="800000"/>
            <a:headEnd/>
            <a:tailEnd/>
          </a:ln>
        </p:spPr>
        <p:txBody>
          <a:bodyPr tIns="72000" bIns="72000">
            <a:spAutoFit/>
          </a:bodyPr>
          <a:lstStyle/>
          <a:p>
            <a:pPr algn="just">
              <a:spcBef>
                <a:spcPct val="20000"/>
              </a:spcBef>
              <a:buClr>
                <a:srgbClr val="262640"/>
              </a:buClr>
              <a:buFont typeface="Wingdings" pitchFamily="2" charset="2"/>
              <a:buNone/>
              <a:defRPr/>
            </a:pPr>
            <a:r>
              <a:rPr lang="it-IT" sz="1600" dirty="0">
                <a:solidFill>
                  <a:srgbClr val="666666"/>
                </a:solidFill>
                <a:cs typeface="+mn-cs"/>
              </a:rPr>
              <a:t>Trasferimento del contratto di assicurazione alla Banca</a:t>
            </a:r>
            <a:r>
              <a:rPr lang="it-IT" sz="1600" b="0" dirty="0">
                <a:solidFill>
                  <a:srgbClr val="666666"/>
                </a:solidFill>
                <a:cs typeface="+mn-cs"/>
              </a:rPr>
              <a:t>, a seguito di cessione pro-soluto dei titoli di credito (</a:t>
            </a:r>
            <a:r>
              <a:rPr lang="it-IT" sz="1600" b="0" i="1" dirty="0" err="1">
                <a:solidFill>
                  <a:srgbClr val="666666"/>
                </a:solidFill>
                <a:cs typeface="+mn-cs"/>
              </a:rPr>
              <a:t>promissory</a:t>
            </a:r>
            <a:r>
              <a:rPr lang="it-IT" sz="1600" b="0" i="1" dirty="0">
                <a:solidFill>
                  <a:srgbClr val="666666"/>
                </a:solidFill>
                <a:cs typeface="+mn-cs"/>
              </a:rPr>
              <a:t> notes </a:t>
            </a:r>
            <a:r>
              <a:rPr lang="it-IT" sz="1600" b="0" dirty="0">
                <a:solidFill>
                  <a:srgbClr val="666666"/>
                </a:solidFill>
                <a:cs typeface="+mn-cs"/>
              </a:rPr>
              <a:t>o </a:t>
            </a:r>
            <a:r>
              <a:rPr lang="it-IT" sz="1600" b="0" i="1" dirty="0" err="1">
                <a:solidFill>
                  <a:srgbClr val="666666"/>
                </a:solidFill>
                <a:cs typeface="+mn-cs"/>
              </a:rPr>
              <a:t>bills</a:t>
            </a:r>
            <a:r>
              <a:rPr lang="it-IT" sz="1600" b="0" i="1" dirty="0">
                <a:solidFill>
                  <a:srgbClr val="666666"/>
                </a:solidFill>
                <a:cs typeface="+mn-cs"/>
              </a:rPr>
              <a:t> of </a:t>
            </a:r>
            <a:r>
              <a:rPr lang="it-IT" sz="1600" b="0" i="1" dirty="0" err="1">
                <a:solidFill>
                  <a:srgbClr val="666666"/>
                </a:solidFill>
                <a:cs typeface="+mn-cs"/>
              </a:rPr>
              <a:t>exchange</a:t>
            </a:r>
            <a:r>
              <a:rPr lang="it-IT" sz="1600" b="0" dirty="0">
                <a:solidFill>
                  <a:srgbClr val="666666"/>
                </a:solidFill>
                <a:cs typeface="+mn-cs"/>
              </a:rPr>
              <a:t>)                 </a:t>
            </a:r>
          </a:p>
          <a:p>
            <a:pPr algn="just">
              <a:spcBef>
                <a:spcPct val="20000"/>
              </a:spcBef>
              <a:buClr>
                <a:srgbClr val="262640"/>
              </a:buClr>
              <a:buFont typeface="Wingdings" pitchFamily="2" charset="2"/>
              <a:buNone/>
              <a:defRPr/>
            </a:pPr>
            <a:r>
              <a:rPr lang="it-IT" sz="1600" b="0" dirty="0">
                <a:solidFill>
                  <a:srgbClr val="666666"/>
                </a:solidFill>
                <a:cs typeface="+mn-cs"/>
              </a:rPr>
              <a:t>		</a:t>
            </a:r>
            <a:r>
              <a:rPr lang="it-IT" sz="1600" dirty="0">
                <a:solidFill>
                  <a:srgbClr val="666666"/>
                </a:solidFill>
                <a:cs typeface="+mn-cs"/>
              </a:rPr>
              <a:t>Voltura di Polizza</a:t>
            </a:r>
            <a:endParaRPr lang="it-IT" sz="1600" b="0" dirty="0">
              <a:solidFill>
                <a:srgbClr val="666666"/>
              </a:solidFill>
              <a:cs typeface="+mn-cs"/>
            </a:endParaRPr>
          </a:p>
          <a:p>
            <a:pPr>
              <a:spcBef>
                <a:spcPct val="20000"/>
              </a:spcBef>
              <a:buClr>
                <a:srgbClr val="262640"/>
              </a:buClr>
              <a:buFont typeface="Wingdings" pitchFamily="2" charset="2"/>
              <a:buNone/>
              <a:defRPr/>
            </a:pPr>
            <a:endParaRPr lang="it-IT" sz="1400" b="0" dirty="0">
              <a:solidFill>
                <a:srgbClr val="333333"/>
              </a:solidFill>
              <a:cs typeface="+mn-cs"/>
            </a:endParaRPr>
          </a:p>
          <a:p>
            <a:pPr>
              <a:lnSpc>
                <a:spcPct val="120000"/>
              </a:lnSpc>
              <a:spcBef>
                <a:spcPct val="20000"/>
              </a:spcBef>
              <a:buClr>
                <a:srgbClr val="AB0105"/>
              </a:buClr>
              <a:defRPr/>
            </a:pPr>
            <a:r>
              <a:rPr lang="it-IT" sz="1800" i="1" dirty="0">
                <a:solidFill>
                  <a:srgbClr val="B30025"/>
                </a:solidFill>
                <a:cs typeface="+mn-cs"/>
              </a:rPr>
              <a:t>Vantaggi per la Banca </a:t>
            </a:r>
          </a:p>
          <a:p>
            <a:pPr algn="just">
              <a:lnSpc>
                <a:spcPct val="120000"/>
              </a:lnSpc>
              <a:spcBef>
                <a:spcPct val="20000"/>
              </a:spcBef>
              <a:buClr>
                <a:srgbClr val="AB0105"/>
              </a:buClr>
              <a:defRPr/>
            </a:pPr>
            <a:r>
              <a:rPr lang="it-IT" sz="1600" b="0" dirty="0">
                <a:solidFill>
                  <a:srgbClr val="666666"/>
                </a:solidFill>
                <a:cs typeface="+mn-cs"/>
              </a:rPr>
              <a:t>Permette di costituire un proprio “portafoglio SACE”, mediante l’acquisto di titoli di credito garantiti, senza effettuare accantonamenti di mezzi propri per la percentuale di rischio coperta con la polizza SACE</a:t>
            </a:r>
          </a:p>
          <a:p>
            <a:pPr algn="just">
              <a:lnSpc>
                <a:spcPct val="120000"/>
              </a:lnSpc>
              <a:spcBef>
                <a:spcPct val="20000"/>
              </a:spcBef>
              <a:buClr>
                <a:srgbClr val="AB0105"/>
              </a:buClr>
              <a:defRPr/>
            </a:pPr>
            <a:endParaRPr lang="it-IT" sz="1800" b="0" dirty="0">
              <a:solidFill>
                <a:srgbClr val="666666"/>
              </a:solidFill>
              <a:cs typeface="+mn-cs"/>
            </a:endParaRPr>
          </a:p>
          <a:p>
            <a:pPr>
              <a:lnSpc>
                <a:spcPct val="120000"/>
              </a:lnSpc>
              <a:spcBef>
                <a:spcPct val="20000"/>
              </a:spcBef>
              <a:buClr>
                <a:srgbClr val="AB0105"/>
              </a:buClr>
              <a:buFont typeface="Wingdings" pitchFamily="2" charset="2"/>
              <a:buNone/>
              <a:defRPr/>
            </a:pPr>
            <a:r>
              <a:rPr lang="it-IT" sz="1600" i="1" dirty="0">
                <a:solidFill>
                  <a:srgbClr val="B30025"/>
                </a:solidFill>
                <a:cs typeface="+mn-cs"/>
              </a:rPr>
              <a:t>Vantaggi per l’Esportatore </a:t>
            </a:r>
          </a:p>
          <a:p>
            <a:pPr marL="174625" indent="-174625">
              <a:lnSpc>
                <a:spcPct val="120000"/>
              </a:lnSpc>
              <a:spcBef>
                <a:spcPct val="20000"/>
              </a:spcBef>
              <a:buClr>
                <a:srgbClr val="AB0105"/>
              </a:buClr>
              <a:buFont typeface="Wingdings" pitchFamily="2" charset="2"/>
              <a:buChar char="§"/>
              <a:defRPr/>
            </a:pPr>
            <a:r>
              <a:rPr lang="it-IT" sz="1600" b="0" dirty="0">
                <a:solidFill>
                  <a:srgbClr val="666666"/>
                </a:solidFill>
                <a:cs typeface="+mn-cs"/>
              </a:rPr>
              <a:t>Concessione di </a:t>
            </a:r>
            <a:r>
              <a:rPr lang="it-IT" sz="1600" dirty="0">
                <a:solidFill>
                  <a:srgbClr val="666666"/>
                </a:solidFill>
                <a:cs typeface="+mn-cs"/>
              </a:rPr>
              <a:t>dilazioni di pagamento</a:t>
            </a:r>
            <a:r>
              <a:rPr lang="it-IT" sz="1600" b="0" dirty="0">
                <a:solidFill>
                  <a:srgbClr val="666666"/>
                </a:solidFill>
                <a:cs typeface="+mn-cs"/>
              </a:rPr>
              <a:t> </a:t>
            </a:r>
            <a:r>
              <a:rPr lang="it-IT" sz="1600" dirty="0">
                <a:solidFill>
                  <a:srgbClr val="666666"/>
                </a:solidFill>
                <a:cs typeface="+mn-cs"/>
              </a:rPr>
              <a:t>più lunghe</a:t>
            </a:r>
            <a:r>
              <a:rPr lang="it-IT" sz="1600" b="0" dirty="0">
                <a:solidFill>
                  <a:srgbClr val="666666"/>
                </a:solidFill>
                <a:cs typeface="+mn-cs"/>
              </a:rPr>
              <a:t> alle controparti estere</a:t>
            </a:r>
          </a:p>
          <a:p>
            <a:pPr marL="174625" indent="-174625" algn="just">
              <a:lnSpc>
                <a:spcPct val="120000"/>
              </a:lnSpc>
              <a:spcBef>
                <a:spcPct val="20000"/>
              </a:spcBef>
              <a:buClr>
                <a:srgbClr val="AB0105"/>
              </a:buClr>
              <a:buFont typeface="Wingdings" pitchFamily="2" charset="2"/>
              <a:buChar char="§"/>
              <a:defRPr/>
            </a:pPr>
            <a:r>
              <a:rPr lang="it-IT" sz="1600" b="0" dirty="0">
                <a:solidFill>
                  <a:srgbClr val="666666"/>
                </a:solidFill>
                <a:cs typeface="+mn-cs"/>
              </a:rPr>
              <a:t>Monetizzazione dei crediti ed impiego dei limiti di affidamento bancari per altre necessità</a:t>
            </a:r>
          </a:p>
          <a:p>
            <a:pPr marL="174625" indent="-174625" algn="just">
              <a:lnSpc>
                <a:spcPct val="120000"/>
              </a:lnSpc>
              <a:spcBef>
                <a:spcPct val="20000"/>
              </a:spcBef>
              <a:buClr>
                <a:srgbClr val="AB0105"/>
              </a:buClr>
              <a:defRPr/>
            </a:pPr>
            <a:r>
              <a:rPr lang="it-IT" sz="1400" dirty="0">
                <a:solidFill>
                  <a:srgbClr val="666666"/>
                </a:solidFill>
                <a:cs typeface="+mn-cs"/>
              </a:rPr>
              <a:t>    </a:t>
            </a:r>
          </a:p>
          <a:p>
            <a:pPr marL="174625" indent="-174625">
              <a:lnSpc>
                <a:spcPct val="120000"/>
              </a:lnSpc>
              <a:spcBef>
                <a:spcPct val="20000"/>
              </a:spcBef>
              <a:buClr>
                <a:srgbClr val="AB0105"/>
              </a:buClr>
              <a:defRPr/>
            </a:pPr>
            <a:endParaRPr lang="it-IT" sz="1400" b="0" dirty="0">
              <a:solidFill>
                <a:srgbClr val="666666"/>
              </a:solidFill>
              <a:cs typeface="+mn-cs"/>
            </a:endParaRPr>
          </a:p>
          <a:p>
            <a:pPr>
              <a:lnSpc>
                <a:spcPct val="120000"/>
              </a:lnSpc>
              <a:spcBef>
                <a:spcPct val="20000"/>
              </a:spcBef>
              <a:buClr>
                <a:srgbClr val="AB0105"/>
              </a:buClr>
              <a:buFont typeface="Wingdings" pitchFamily="2" charset="2"/>
              <a:buNone/>
              <a:defRPr/>
            </a:pPr>
            <a:endParaRPr lang="it-IT" sz="1300" b="0" dirty="0">
              <a:solidFill>
                <a:srgbClr val="666666"/>
              </a:solidFill>
              <a:cs typeface="+mn-cs"/>
            </a:endParaRPr>
          </a:p>
          <a:p>
            <a:pPr>
              <a:lnSpc>
                <a:spcPct val="120000"/>
              </a:lnSpc>
              <a:spcBef>
                <a:spcPct val="20000"/>
              </a:spcBef>
              <a:buClr>
                <a:srgbClr val="AB0105"/>
              </a:buClr>
              <a:buFont typeface="Wingdings" pitchFamily="2" charset="2"/>
              <a:buNone/>
              <a:defRPr/>
            </a:pPr>
            <a:endParaRPr lang="it-IT" sz="1200" b="0" dirty="0">
              <a:solidFill>
                <a:srgbClr val="333333"/>
              </a:solidFill>
              <a:cs typeface="+mn-cs"/>
            </a:endParaRPr>
          </a:p>
        </p:txBody>
      </p:sp>
      <p:sp>
        <p:nvSpPr>
          <p:cNvPr id="62470" name="Rectangle 14"/>
          <p:cNvSpPr>
            <a:spLocks noChangeArrowheads="1"/>
          </p:cNvSpPr>
          <p:nvPr/>
        </p:nvSpPr>
        <p:spPr bwMode="auto">
          <a:xfrm>
            <a:off x="825500" y="4319588"/>
            <a:ext cx="7175500" cy="325437"/>
          </a:xfrm>
          <a:prstGeom prst="rect">
            <a:avLst/>
          </a:prstGeom>
          <a:noFill/>
          <a:ln w="9525" algn="ctr">
            <a:noFill/>
            <a:miter lim="800000"/>
            <a:headEnd/>
            <a:tailEnd/>
          </a:ln>
        </p:spPr>
        <p:txBody>
          <a:bodyPr tIns="72000" bIns="72000">
            <a:spAutoFit/>
          </a:bodyPr>
          <a:lstStyle/>
          <a:p>
            <a:pPr>
              <a:spcBef>
                <a:spcPct val="20000"/>
              </a:spcBef>
              <a:buClr>
                <a:srgbClr val="262640"/>
              </a:buClr>
              <a:buFont typeface="Wingdings" pitchFamily="2" charset="2"/>
              <a:buNone/>
            </a:pPr>
            <a:endParaRPr lang="en-US" altLang="it-IT" sz="1200" b="0">
              <a:solidFill>
                <a:srgbClr val="333333"/>
              </a:solidFill>
            </a:endParaRPr>
          </a:p>
        </p:txBody>
      </p:sp>
      <p:sp>
        <p:nvSpPr>
          <p:cNvPr id="62471" name="Line 99"/>
          <p:cNvSpPr>
            <a:spLocks noChangeShapeType="1"/>
          </p:cNvSpPr>
          <p:nvPr/>
        </p:nvSpPr>
        <p:spPr bwMode="gray">
          <a:xfrm flipV="1">
            <a:off x="1489075" y="2055813"/>
            <a:ext cx="719138" cy="0"/>
          </a:xfrm>
          <a:prstGeom prst="line">
            <a:avLst/>
          </a:prstGeom>
          <a:noFill/>
          <a:ln w="28575">
            <a:solidFill>
              <a:schemeClr val="accent2"/>
            </a:solidFill>
            <a:round/>
            <a:headEnd/>
            <a:tailEnd type="triangle" w="lg" len="lg"/>
          </a:ln>
        </p:spPr>
        <p:txBody>
          <a:bodyPr wrap="none" anchor="ctr"/>
          <a:lstStyle/>
          <a:p>
            <a:endParaRPr lang="it-IT"/>
          </a:p>
        </p:txBody>
      </p:sp>
      <p:sp>
        <p:nvSpPr>
          <p:cNvPr id="62472" name="Segnaposto data 3"/>
          <p:cNvSpPr>
            <a:spLocks noGrp="1"/>
          </p:cNvSpPr>
          <p:nvPr>
            <p:ph type="dt" sz="quarter" idx="10"/>
          </p:nvPr>
        </p:nvSpPr>
        <p:spPr>
          <a:noFill/>
        </p:spPr>
        <p:txBody>
          <a:bodyPr/>
          <a:lstStyle/>
          <a:p>
            <a:r>
              <a:rPr lang="it-IT" altLang="it-IT" dirty="0" smtClean="0">
                <a:solidFill>
                  <a:schemeClr val="bg1"/>
                </a:solidFill>
                <a:latin typeface="Arial" pitchFamily="34" charset="0"/>
                <a:cs typeface="Arial" pitchFamily="34" charset="0"/>
              </a:rPr>
              <a:t>SACE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Line 3"/>
          <p:cNvSpPr>
            <a:spLocks noChangeShapeType="1"/>
          </p:cNvSpPr>
          <p:nvPr/>
        </p:nvSpPr>
        <p:spPr bwMode="auto">
          <a:xfrm>
            <a:off x="5229225" y="909638"/>
            <a:ext cx="0" cy="792162"/>
          </a:xfrm>
          <a:prstGeom prst="line">
            <a:avLst/>
          </a:prstGeom>
          <a:noFill/>
          <a:ln w="3175">
            <a:solidFill>
              <a:schemeClr val="bg1"/>
            </a:solidFill>
            <a:round/>
            <a:headEnd/>
            <a:tailEnd type="triangle" w="med" len="med"/>
          </a:ln>
        </p:spPr>
        <p:txBody>
          <a:bodyPr/>
          <a:lstStyle/>
          <a:p>
            <a:endParaRPr lang="it-IT"/>
          </a:p>
        </p:txBody>
      </p:sp>
      <p:sp>
        <p:nvSpPr>
          <p:cNvPr id="543748" name="Line 4"/>
          <p:cNvSpPr>
            <a:spLocks noChangeShapeType="1"/>
          </p:cNvSpPr>
          <p:nvPr/>
        </p:nvSpPr>
        <p:spPr bwMode="auto">
          <a:xfrm>
            <a:off x="217488" y="3086100"/>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543749" name="Line 5"/>
          <p:cNvSpPr>
            <a:spLocks noChangeShapeType="1"/>
          </p:cNvSpPr>
          <p:nvPr/>
        </p:nvSpPr>
        <p:spPr bwMode="auto">
          <a:xfrm flipH="1">
            <a:off x="1547813" y="1204913"/>
            <a:ext cx="0" cy="4624387"/>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63493" name="Text Box 6"/>
          <p:cNvSpPr txBox="1">
            <a:spLocks noChangeArrowheads="1"/>
          </p:cNvSpPr>
          <p:nvPr/>
        </p:nvSpPr>
        <p:spPr bwMode="auto">
          <a:xfrm>
            <a:off x="179388" y="1382713"/>
            <a:ext cx="1368425" cy="274637"/>
          </a:xfrm>
          <a:prstGeom prst="rect">
            <a:avLst/>
          </a:prstGeom>
          <a:noFill/>
          <a:ln w="9525" algn="ctr">
            <a:noFill/>
            <a:miter lim="800000"/>
            <a:headEnd/>
            <a:tailEnd/>
          </a:ln>
        </p:spPr>
        <p:txBody>
          <a:bodyPr>
            <a:spAutoFit/>
          </a:bodyPr>
          <a:lstStyle/>
          <a:p>
            <a:pPr marL="742950" indent="-285750">
              <a:spcBef>
                <a:spcPct val="50000"/>
              </a:spcBef>
              <a:buClr>
                <a:srgbClr val="777777"/>
              </a:buClr>
            </a:pPr>
            <a:r>
              <a:rPr lang="it-IT" altLang="it-IT" sz="1200">
                <a:solidFill>
                  <a:srgbClr val="666666"/>
                </a:solidFill>
              </a:rPr>
              <a:t>Struttura</a:t>
            </a:r>
          </a:p>
        </p:txBody>
      </p:sp>
      <p:sp>
        <p:nvSpPr>
          <p:cNvPr id="63494" name="Rectangle 7"/>
          <p:cNvSpPr>
            <a:spLocks noChangeArrowheads="1"/>
          </p:cNvSpPr>
          <p:nvPr/>
        </p:nvSpPr>
        <p:spPr bwMode="auto">
          <a:xfrm>
            <a:off x="6054725" y="1784350"/>
            <a:ext cx="1431925" cy="422275"/>
          </a:xfrm>
          <a:prstGeom prst="rect">
            <a:avLst/>
          </a:prstGeom>
          <a:noFill/>
          <a:ln w="3175" algn="ctr">
            <a:solidFill>
              <a:schemeClr val="bg2"/>
            </a:solidFill>
            <a:miter lim="800000"/>
            <a:headEnd/>
            <a:tailEnd/>
          </a:ln>
        </p:spPr>
        <p:txBody>
          <a:bodyPr anchor="ctr"/>
          <a:lstStyle/>
          <a:p>
            <a:pPr algn="ctr">
              <a:lnSpc>
                <a:spcPct val="80000"/>
              </a:lnSpc>
              <a:spcBef>
                <a:spcPct val="20000"/>
              </a:spcBef>
            </a:pPr>
            <a:r>
              <a:rPr lang="it-IT" altLang="it-IT" sz="1200" b="0">
                <a:solidFill>
                  <a:srgbClr val="666666"/>
                </a:solidFill>
              </a:rPr>
              <a:t>Committente estero</a:t>
            </a:r>
          </a:p>
        </p:txBody>
      </p:sp>
      <p:sp>
        <p:nvSpPr>
          <p:cNvPr id="63495" name="Rectangle 8"/>
          <p:cNvSpPr>
            <a:spLocks noChangeArrowheads="1"/>
          </p:cNvSpPr>
          <p:nvPr/>
        </p:nvSpPr>
        <p:spPr bwMode="auto">
          <a:xfrm>
            <a:off x="3309938" y="1784350"/>
            <a:ext cx="1220787" cy="358775"/>
          </a:xfrm>
          <a:prstGeom prst="rect">
            <a:avLst/>
          </a:prstGeom>
          <a:noFill/>
          <a:ln w="19050" algn="ctr">
            <a:solidFill>
              <a:schemeClr val="accent2"/>
            </a:solidFill>
            <a:miter lim="800000"/>
            <a:headEnd/>
            <a:tailEnd/>
          </a:ln>
        </p:spPr>
        <p:txBody>
          <a:bodyPr anchor="ctr"/>
          <a:lstStyle/>
          <a:p>
            <a:pPr algn="ctr">
              <a:lnSpc>
                <a:spcPct val="80000"/>
              </a:lnSpc>
              <a:spcBef>
                <a:spcPct val="20000"/>
              </a:spcBef>
            </a:pPr>
            <a:r>
              <a:rPr lang="it-IT" altLang="it-IT" sz="1200" b="0">
                <a:solidFill>
                  <a:srgbClr val="666666"/>
                </a:solidFill>
              </a:rPr>
              <a:t>Società Italiana</a:t>
            </a:r>
          </a:p>
        </p:txBody>
      </p:sp>
      <p:sp>
        <p:nvSpPr>
          <p:cNvPr id="63496" name="Rectangle 9"/>
          <p:cNvSpPr>
            <a:spLocks noChangeArrowheads="1"/>
          </p:cNvSpPr>
          <p:nvPr/>
        </p:nvSpPr>
        <p:spPr bwMode="auto">
          <a:xfrm>
            <a:off x="2149475" y="1711325"/>
            <a:ext cx="1243013" cy="155575"/>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Polizza</a:t>
            </a:r>
          </a:p>
        </p:txBody>
      </p:sp>
      <p:sp>
        <p:nvSpPr>
          <p:cNvPr id="63497" name="Rectangle 10"/>
          <p:cNvSpPr>
            <a:spLocks noChangeArrowheads="1"/>
          </p:cNvSpPr>
          <p:nvPr/>
        </p:nvSpPr>
        <p:spPr bwMode="auto">
          <a:xfrm>
            <a:off x="4533900" y="2119313"/>
            <a:ext cx="1684338" cy="411162"/>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Esecuzione della commessa</a:t>
            </a:r>
          </a:p>
        </p:txBody>
      </p:sp>
      <p:sp>
        <p:nvSpPr>
          <p:cNvPr id="63498" name="Rectangle 11"/>
          <p:cNvSpPr>
            <a:spLocks noChangeArrowheads="1"/>
          </p:cNvSpPr>
          <p:nvPr/>
        </p:nvSpPr>
        <p:spPr bwMode="auto">
          <a:xfrm>
            <a:off x="4679950" y="1495425"/>
            <a:ext cx="1295400" cy="290513"/>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Pagamento a SAL o Milestones</a:t>
            </a:r>
          </a:p>
        </p:txBody>
      </p:sp>
      <p:sp>
        <p:nvSpPr>
          <p:cNvPr id="63499" name="Line 12"/>
          <p:cNvSpPr>
            <a:spLocks noChangeShapeType="1"/>
          </p:cNvSpPr>
          <p:nvPr/>
        </p:nvSpPr>
        <p:spPr bwMode="auto">
          <a:xfrm>
            <a:off x="4606925" y="1903413"/>
            <a:ext cx="1439863" cy="0"/>
          </a:xfrm>
          <a:prstGeom prst="line">
            <a:avLst/>
          </a:prstGeom>
          <a:noFill/>
          <a:ln w="9525">
            <a:solidFill>
              <a:schemeClr val="bg2"/>
            </a:solidFill>
            <a:round/>
            <a:headEnd type="triangle" w="med" len="med"/>
            <a:tailEnd/>
          </a:ln>
        </p:spPr>
        <p:txBody>
          <a:bodyPr/>
          <a:lstStyle/>
          <a:p>
            <a:endParaRPr lang="it-IT"/>
          </a:p>
        </p:txBody>
      </p:sp>
      <p:sp>
        <p:nvSpPr>
          <p:cNvPr id="63500" name="Line 13"/>
          <p:cNvSpPr>
            <a:spLocks noChangeShapeType="1"/>
          </p:cNvSpPr>
          <p:nvPr/>
        </p:nvSpPr>
        <p:spPr bwMode="auto">
          <a:xfrm>
            <a:off x="4606925" y="2135188"/>
            <a:ext cx="1439863" cy="0"/>
          </a:xfrm>
          <a:prstGeom prst="line">
            <a:avLst/>
          </a:prstGeom>
          <a:noFill/>
          <a:ln w="9525">
            <a:solidFill>
              <a:schemeClr val="bg2"/>
            </a:solidFill>
            <a:round/>
            <a:headEnd/>
            <a:tailEnd type="triangle" w="med" len="med"/>
          </a:ln>
        </p:spPr>
        <p:txBody>
          <a:bodyPr/>
          <a:lstStyle/>
          <a:p>
            <a:endParaRPr lang="it-IT"/>
          </a:p>
        </p:txBody>
      </p:sp>
      <p:sp>
        <p:nvSpPr>
          <p:cNvPr id="63501" name="Line 14"/>
          <p:cNvSpPr>
            <a:spLocks noChangeShapeType="1"/>
          </p:cNvSpPr>
          <p:nvPr/>
        </p:nvSpPr>
        <p:spPr bwMode="auto">
          <a:xfrm flipV="1">
            <a:off x="2806700" y="1998663"/>
            <a:ext cx="406400" cy="1587"/>
          </a:xfrm>
          <a:prstGeom prst="line">
            <a:avLst/>
          </a:prstGeom>
          <a:noFill/>
          <a:ln w="3175">
            <a:solidFill>
              <a:schemeClr val="bg2"/>
            </a:solidFill>
            <a:round/>
            <a:headEnd/>
            <a:tailEnd type="triangle" w="med" len="med"/>
          </a:ln>
        </p:spPr>
        <p:txBody>
          <a:bodyPr/>
          <a:lstStyle/>
          <a:p>
            <a:endParaRPr lang="it-IT"/>
          </a:p>
        </p:txBody>
      </p:sp>
      <p:sp>
        <p:nvSpPr>
          <p:cNvPr id="63502" name="Line 15"/>
          <p:cNvSpPr>
            <a:spLocks noChangeShapeType="1"/>
          </p:cNvSpPr>
          <p:nvPr/>
        </p:nvSpPr>
        <p:spPr bwMode="auto">
          <a:xfrm flipV="1">
            <a:off x="2806700" y="1711325"/>
            <a:ext cx="0" cy="288925"/>
          </a:xfrm>
          <a:prstGeom prst="line">
            <a:avLst/>
          </a:prstGeom>
          <a:noFill/>
          <a:ln w="9525">
            <a:solidFill>
              <a:schemeClr val="bg2"/>
            </a:solidFill>
            <a:round/>
            <a:headEnd/>
            <a:tailEnd/>
          </a:ln>
        </p:spPr>
        <p:txBody>
          <a:bodyPr/>
          <a:lstStyle/>
          <a:p>
            <a:endParaRPr lang="it-IT"/>
          </a:p>
        </p:txBody>
      </p:sp>
      <p:sp>
        <p:nvSpPr>
          <p:cNvPr id="63503" name="Text Box 16"/>
          <p:cNvSpPr txBox="1">
            <a:spLocks noChangeArrowheads="1"/>
          </p:cNvSpPr>
          <p:nvPr/>
        </p:nvSpPr>
        <p:spPr bwMode="auto">
          <a:xfrm>
            <a:off x="252413" y="3297238"/>
            <a:ext cx="1295400" cy="261937"/>
          </a:xfrm>
          <a:prstGeom prst="rect">
            <a:avLst/>
          </a:prstGeom>
          <a:noFill/>
          <a:ln w="9525" algn="ctr">
            <a:noFill/>
            <a:prstDash val="dash"/>
            <a:miter lim="800000"/>
            <a:headEnd/>
            <a:tailEnd/>
          </a:ln>
        </p:spPr>
        <p:txBody>
          <a:bodyPr>
            <a:spAutoFit/>
          </a:bodyPr>
          <a:lstStyle/>
          <a:p>
            <a:pPr algn="ctr">
              <a:buClr>
                <a:srgbClr val="777777"/>
              </a:buClr>
            </a:pPr>
            <a:r>
              <a:rPr lang="it-IT" altLang="it-IT" sz="1100">
                <a:solidFill>
                  <a:srgbClr val="666666"/>
                </a:solidFill>
              </a:rPr>
              <a:t>Cliente Target</a:t>
            </a:r>
          </a:p>
        </p:txBody>
      </p:sp>
      <p:sp>
        <p:nvSpPr>
          <p:cNvPr id="63504" name="Text Box 17"/>
          <p:cNvSpPr txBox="1">
            <a:spLocks noChangeArrowheads="1"/>
          </p:cNvSpPr>
          <p:nvPr/>
        </p:nvSpPr>
        <p:spPr bwMode="auto">
          <a:xfrm>
            <a:off x="250825" y="3800475"/>
            <a:ext cx="1295400" cy="261938"/>
          </a:xfrm>
          <a:prstGeom prst="rect">
            <a:avLst/>
          </a:prstGeom>
          <a:noFill/>
          <a:ln w="9525" algn="ctr">
            <a:noFill/>
            <a:prstDash val="dash"/>
            <a:miter lim="800000"/>
            <a:headEnd/>
            <a:tailEnd/>
          </a:ln>
        </p:spPr>
        <p:txBody>
          <a:bodyPr>
            <a:spAutoFit/>
          </a:bodyPr>
          <a:lstStyle/>
          <a:p>
            <a:pPr algn="ctr">
              <a:buClr>
                <a:srgbClr val="777777"/>
              </a:buClr>
            </a:pPr>
            <a:r>
              <a:rPr lang="it-IT" altLang="it-IT" sz="1100">
                <a:solidFill>
                  <a:srgbClr val="666666"/>
                </a:solidFill>
              </a:rPr>
              <a:t>Caratteristiche</a:t>
            </a:r>
            <a:endParaRPr lang="it-IT" altLang="it-IT" sz="1100" b="0">
              <a:solidFill>
                <a:srgbClr val="666666"/>
              </a:solidFill>
            </a:endParaRPr>
          </a:p>
        </p:txBody>
      </p:sp>
      <p:sp>
        <p:nvSpPr>
          <p:cNvPr id="63505" name="Rectangle 18"/>
          <p:cNvSpPr>
            <a:spLocks noChangeArrowheads="1"/>
          </p:cNvSpPr>
          <p:nvPr/>
        </p:nvSpPr>
        <p:spPr bwMode="auto">
          <a:xfrm>
            <a:off x="1547813" y="3284538"/>
            <a:ext cx="7416800" cy="2462212"/>
          </a:xfrm>
          <a:prstGeom prst="rect">
            <a:avLst/>
          </a:prstGeom>
          <a:noFill/>
          <a:ln w="9525" algn="ctr">
            <a:noFill/>
            <a:miter lim="800000"/>
            <a:headEnd/>
            <a:tailEnd/>
          </a:ln>
        </p:spPr>
        <p:txBody>
          <a:bodyPr>
            <a:spAutoFit/>
          </a:bodyPr>
          <a:lstStyle/>
          <a:p>
            <a:pPr marL="177800" indent="-177800" algn="just">
              <a:buClr>
                <a:srgbClr val="B30025"/>
              </a:buClr>
              <a:buFont typeface="Wingdings" pitchFamily="2" charset="2"/>
              <a:buChar char="§"/>
            </a:pPr>
            <a:r>
              <a:rPr lang="it-IT" altLang="it-IT" sz="1100">
                <a:solidFill>
                  <a:srgbClr val="666666"/>
                </a:solidFill>
                <a:cs typeface="Times New Roman" pitchFamily="18" charset="0"/>
              </a:rPr>
              <a:t>Imprese italiane </a:t>
            </a:r>
            <a:r>
              <a:rPr lang="it-IT" altLang="it-IT" sz="1100" b="0">
                <a:solidFill>
                  <a:srgbClr val="666666"/>
                </a:solidFill>
                <a:cs typeface="Times New Roman" pitchFamily="18" charset="0"/>
              </a:rPr>
              <a:t>e/o loro</a:t>
            </a:r>
            <a:r>
              <a:rPr lang="it-IT" altLang="it-IT" sz="1100">
                <a:solidFill>
                  <a:srgbClr val="666666"/>
                </a:solidFill>
                <a:cs typeface="Times New Roman" pitchFamily="18" charset="0"/>
              </a:rPr>
              <a:t> controllate/collegate estere</a:t>
            </a:r>
            <a:r>
              <a:rPr lang="it-IT" altLang="it-IT" sz="1100" b="0">
                <a:solidFill>
                  <a:srgbClr val="666666"/>
                </a:solidFill>
                <a:cs typeface="Times New Roman" pitchFamily="18" charset="0"/>
              </a:rPr>
              <a:t> che intendono eseguire lavori civili e/o forniture con posa in opera con pagamenti a SAL o a </a:t>
            </a:r>
            <a:r>
              <a:rPr lang="it-IT" altLang="it-IT" sz="1100" b="0" i="1">
                <a:solidFill>
                  <a:srgbClr val="666666"/>
                </a:solidFill>
                <a:cs typeface="Times New Roman" pitchFamily="18" charset="0"/>
              </a:rPr>
              <a:t>Milestones</a:t>
            </a:r>
            <a:r>
              <a:rPr lang="it-IT" altLang="it-IT" sz="1100" b="0">
                <a:solidFill>
                  <a:srgbClr val="666666"/>
                </a:solidFill>
                <a:cs typeface="Times New Roman" pitchFamily="18" charset="0"/>
              </a:rPr>
              <a:t> </a:t>
            </a:r>
            <a:r>
              <a:rPr lang="it-IT" altLang="it-IT" sz="1100" b="0" baseline="30000">
                <a:solidFill>
                  <a:srgbClr val="B30025"/>
                </a:solidFill>
                <a:cs typeface="Times New Roman" pitchFamily="18" charset="0"/>
              </a:rPr>
              <a:t>1</a:t>
            </a:r>
            <a:r>
              <a:rPr lang="it-IT" altLang="it-IT" sz="1100" b="0" baseline="30000">
                <a:solidFill>
                  <a:srgbClr val="666666"/>
                </a:solidFill>
                <a:cs typeface="Times New Roman" pitchFamily="18" charset="0"/>
              </a:rPr>
              <a:t>.</a:t>
            </a:r>
            <a:endParaRPr lang="it-IT" altLang="it-IT" sz="1100" b="0">
              <a:solidFill>
                <a:srgbClr val="666666"/>
              </a:solidFill>
              <a:cs typeface="Times New Roman" pitchFamily="18" charset="0"/>
            </a:endParaRPr>
          </a:p>
          <a:p>
            <a:pPr marL="177800" indent="-177800" algn="just">
              <a:buClr>
                <a:srgbClr val="B30025"/>
              </a:buClr>
              <a:buFont typeface="Wingdings" pitchFamily="2" charset="2"/>
              <a:buChar char="§"/>
            </a:pPr>
            <a:endParaRPr lang="it-IT" altLang="it-IT" sz="1100" b="0">
              <a:solidFill>
                <a:srgbClr val="666666"/>
              </a:solidFill>
              <a:cs typeface="Times New Roman" pitchFamily="18" charset="0"/>
            </a:endParaRPr>
          </a:p>
          <a:p>
            <a:pPr marL="177800" indent="-177800" algn="just">
              <a:buClr>
                <a:srgbClr val="B30025"/>
              </a:buClr>
              <a:buFont typeface="Wingdings" pitchFamily="2" charset="2"/>
              <a:buChar char="§"/>
            </a:pPr>
            <a:r>
              <a:rPr lang="it-IT" altLang="it-IT" sz="1100" b="0">
                <a:solidFill>
                  <a:srgbClr val="666666"/>
                </a:solidFill>
                <a:cs typeface="Times New Roman" pitchFamily="18" charset="0"/>
              </a:rPr>
              <a:t>Importi assicurabili identificati come percentuale del valore del contratto commerciale, individuata </a:t>
            </a:r>
            <a:br>
              <a:rPr lang="it-IT" altLang="it-IT" sz="1100" b="0">
                <a:solidFill>
                  <a:srgbClr val="666666"/>
                </a:solidFill>
                <a:cs typeface="Times New Roman" pitchFamily="18" charset="0"/>
              </a:rPr>
            </a:br>
            <a:r>
              <a:rPr lang="it-IT" altLang="it-IT" sz="1100" b="0">
                <a:solidFill>
                  <a:srgbClr val="666666"/>
                </a:solidFill>
                <a:cs typeface="Times New Roman" pitchFamily="18" charset="0"/>
              </a:rPr>
              <a:t>dalla società italiana tramite autonoma valutazione della curva dei rischi (stima dei flussi di cassa  </a:t>
            </a:r>
            <a:br>
              <a:rPr lang="it-IT" altLang="it-IT" sz="1100" b="0">
                <a:solidFill>
                  <a:srgbClr val="666666"/>
                </a:solidFill>
                <a:cs typeface="Times New Roman" pitchFamily="18" charset="0"/>
              </a:rPr>
            </a:br>
            <a:r>
              <a:rPr lang="it-IT" altLang="it-IT" sz="1100" b="0">
                <a:solidFill>
                  <a:srgbClr val="666666"/>
                </a:solidFill>
                <a:cs typeface="Times New Roman" pitchFamily="18" charset="0"/>
              </a:rPr>
              <a:t>negativi)</a:t>
            </a:r>
          </a:p>
          <a:p>
            <a:pPr marL="177800" indent="-177800" algn="just">
              <a:buClr>
                <a:srgbClr val="B30025"/>
              </a:buClr>
              <a:buFont typeface="Wingdings" pitchFamily="2" charset="2"/>
              <a:buChar char="§"/>
            </a:pPr>
            <a:r>
              <a:rPr lang="it-IT" altLang="it-IT" sz="1100" b="0">
                <a:solidFill>
                  <a:srgbClr val="666666"/>
                </a:solidFill>
                <a:cs typeface="Times New Roman" pitchFamily="18" charset="0"/>
              </a:rPr>
              <a:t>Copertura fino al 100% per il rischio di produzione e credito per rischi di natura politica e commerciale</a:t>
            </a:r>
          </a:p>
          <a:p>
            <a:pPr marL="177800" indent="-177800" algn="just">
              <a:buClr>
                <a:srgbClr val="B30025"/>
              </a:buClr>
              <a:buFont typeface="Wingdings" pitchFamily="2" charset="2"/>
              <a:buChar char="§"/>
            </a:pPr>
            <a:r>
              <a:rPr lang="it-IT" altLang="it-IT" sz="1100" b="0">
                <a:solidFill>
                  <a:srgbClr val="666666"/>
                </a:solidFill>
                <a:cs typeface="Times New Roman" pitchFamily="18" charset="0"/>
              </a:rPr>
              <a:t>Copertura fino al 100% per i rischi accessori di indebita escussione di fideiussioni (per anticipi ricevuti, </a:t>
            </a:r>
            <a:br>
              <a:rPr lang="it-IT" altLang="it-IT" sz="1100" b="0">
                <a:solidFill>
                  <a:srgbClr val="666666"/>
                </a:solidFill>
                <a:cs typeface="Times New Roman" pitchFamily="18" charset="0"/>
              </a:rPr>
            </a:br>
            <a:r>
              <a:rPr lang="it-IT" altLang="it-IT" sz="1100" b="0">
                <a:solidFill>
                  <a:srgbClr val="666666"/>
                </a:solidFill>
                <a:cs typeface="Times New Roman" pitchFamily="18" charset="0"/>
              </a:rPr>
              <a:t>per buona esecuzione, per trattenute a garanzie), requisizione, confisca e distruzione dei beni trasferiti in </a:t>
            </a:r>
            <a:br>
              <a:rPr lang="it-IT" altLang="it-IT" sz="1100" b="0">
                <a:solidFill>
                  <a:srgbClr val="666666"/>
                </a:solidFill>
                <a:cs typeface="Times New Roman" pitchFamily="18" charset="0"/>
              </a:rPr>
            </a:br>
            <a:r>
              <a:rPr lang="it-IT" altLang="it-IT" sz="1100" b="0">
                <a:solidFill>
                  <a:srgbClr val="666666"/>
                </a:solidFill>
                <a:cs typeface="Times New Roman" pitchFamily="18" charset="0"/>
              </a:rPr>
              <a:t>loco per l’esecuzione delle opere.</a:t>
            </a:r>
          </a:p>
          <a:p>
            <a:pPr marL="177800" indent="-177800" algn="just">
              <a:buClr>
                <a:srgbClr val="B30025"/>
              </a:buClr>
              <a:buFont typeface="Wingdings" pitchFamily="2" charset="2"/>
              <a:buChar char="§"/>
            </a:pPr>
            <a:r>
              <a:rPr lang="it-IT" altLang="it-IT" sz="1100" b="0">
                <a:solidFill>
                  <a:srgbClr val="666666"/>
                </a:solidFill>
                <a:cs typeface="Times New Roman" pitchFamily="18" charset="0"/>
              </a:rPr>
              <a:t>Sconti di premio per coperture all-risks (produzione, credito e rischi accessori)</a:t>
            </a:r>
          </a:p>
          <a:p>
            <a:pPr marL="177800" indent="-177800" algn="just">
              <a:buClr>
                <a:srgbClr val="B30025"/>
              </a:buClr>
              <a:buFont typeface="Wingdings" pitchFamily="2" charset="2"/>
              <a:buChar char="§"/>
            </a:pPr>
            <a:r>
              <a:rPr lang="it-IT" altLang="it-IT" sz="1100" b="0">
                <a:solidFill>
                  <a:srgbClr val="666666"/>
                </a:solidFill>
                <a:cs typeface="Times New Roman" pitchFamily="18" charset="0"/>
              </a:rPr>
              <a:t>Flessibilità, automatismi per modifiche contrattuali e possibilità di includere merci e servizi locali e/o di </a:t>
            </a:r>
            <a:br>
              <a:rPr lang="it-IT" altLang="it-IT" sz="1100" b="0">
                <a:solidFill>
                  <a:srgbClr val="666666"/>
                </a:solidFill>
                <a:cs typeface="Times New Roman" pitchFamily="18" charset="0"/>
              </a:rPr>
            </a:br>
            <a:r>
              <a:rPr lang="it-IT" altLang="it-IT" sz="1100" b="0">
                <a:solidFill>
                  <a:srgbClr val="666666"/>
                </a:solidFill>
                <a:cs typeface="Times New Roman" pitchFamily="18" charset="0"/>
              </a:rPr>
              <a:t>paesi terzi</a:t>
            </a:r>
          </a:p>
          <a:p>
            <a:pPr marL="177800" indent="-177800" algn="just">
              <a:buClr>
                <a:srgbClr val="B30025"/>
              </a:buClr>
              <a:buFont typeface="Wingdings" pitchFamily="2" charset="2"/>
              <a:buChar char="§"/>
            </a:pPr>
            <a:endParaRPr lang="it-IT" altLang="it-IT" sz="1100" b="0">
              <a:solidFill>
                <a:srgbClr val="666666"/>
              </a:solidFill>
              <a:cs typeface="Times New Roman" pitchFamily="18" charset="0"/>
            </a:endParaRPr>
          </a:p>
        </p:txBody>
      </p:sp>
      <p:sp>
        <p:nvSpPr>
          <p:cNvPr id="63506" name="Rectangle 20"/>
          <p:cNvSpPr>
            <a:spLocks noChangeArrowheads="1"/>
          </p:cNvSpPr>
          <p:nvPr/>
        </p:nvSpPr>
        <p:spPr bwMode="auto">
          <a:xfrm>
            <a:off x="3438525" y="2363788"/>
            <a:ext cx="989013" cy="463550"/>
          </a:xfrm>
          <a:prstGeom prst="rect">
            <a:avLst/>
          </a:prstGeom>
          <a:noFill/>
          <a:ln w="3175" algn="ctr">
            <a:solidFill>
              <a:schemeClr val="bg2"/>
            </a:solidFill>
            <a:prstDash val="dash"/>
            <a:miter lim="800000"/>
            <a:headEnd/>
            <a:tailEnd/>
          </a:ln>
        </p:spPr>
        <p:txBody>
          <a:bodyPr anchor="ctr"/>
          <a:lstStyle/>
          <a:p>
            <a:pPr algn="ctr">
              <a:spcBef>
                <a:spcPct val="100000"/>
              </a:spcBef>
            </a:pPr>
            <a:r>
              <a:rPr lang="it-IT" altLang="it-IT" sz="1200" b="0">
                <a:solidFill>
                  <a:srgbClr val="666666"/>
                </a:solidFill>
              </a:rPr>
              <a:t>Controllata/collegata</a:t>
            </a:r>
          </a:p>
        </p:txBody>
      </p:sp>
      <p:sp>
        <p:nvSpPr>
          <p:cNvPr id="63507" name="Line 21"/>
          <p:cNvSpPr>
            <a:spLocks noChangeShapeType="1"/>
          </p:cNvSpPr>
          <p:nvPr/>
        </p:nvSpPr>
        <p:spPr bwMode="auto">
          <a:xfrm flipH="1">
            <a:off x="3976688" y="2152650"/>
            <a:ext cx="0" cy="223838"/>
          </a:xfrm>
          <a:prstGeom prst="line">
            <a:avLst/>
          </a:prstGeom>
          <a:noFill/>
          <a:ln w="9525">
            <a:solidFill>
              <a:schemeClr val="bg2"/>
            </a:solidFill>
            <a:prstDash val="dash"/>
            <a:round/>
            <a:headEnd/>
            <a:tailEnd type="triangle" w="med" len="med"/>
          </a:ln>
        </p:spPr>
        <p:txBody>
          <a:bodyPr/>
          <a:lstStyle/>
          <a:p>
            <a:endParaRPr lang="it-IT"/>
          </a:p>
        </p:txBody>
      </p:sp>
      <p:sp>
        <p:nvSpPr>
          <p:cNvPr id="63508" name="Text Box 22"/>
          <p:cNvSpPr txBox="1">
            <a:spLocks noChangeArrowheads="1"/>
          </p:cNvSpPr>
          <p:nvPr/>
        </p:nvSpPr>
        <p:spPr bwMode="auto">
          <a:xfrm>
            <a:off x="2576513" y="536575"/>
            <a:ext cx="5456237" cy="350838"/>
          </a:xfrm>
          <a:prstGeom prst="rect">
            <a:avLst/>
          </a:prstGeom>
          <a:noFill/>
          <a:ln w="9525" algn="ctr">
            <a:noFill/>
            <a:miter lim="800000"/>
            <a:headEnd/>
            <a:tailEnd/>
          </a:ln>
        </p:spPr>
        <p:txBody>
          <a:bodyPr anchor="ctr"/>
          <a:lstStyle/>
          <a:p>
            <a:r>
              <a:rPr lang="en-US" altLang="it-IT"/>
              <a:t>Credito all’esportazione:</a:t>
            </a:r>
            <a:r>
              <a:rPr lang="it-IT" altLang="it-IT"/>
              <a:t> Polizza Lavori</a:t>
            </a:r>
          </a:p>
        </p:txBody>
      </p:sp>
      <p:sp>
        <p:nvSpPr>
          <p:cNvPr id="63509" name="Rectangle 24"/>
          <p:cNvSpPr>
            <a:spLocks noChangeArrowheads="1"/>
          </p:cNvSpPr>
          <p:nvPr/>
        </p:nvSpPr>
        <p:spPr bwMode="auto">
          <a:xfrm>
            <a:off x="0" y="6019800"/>
            <a:ext cx="9144000" cy="546100"/>
          </a:xfrm>
          <a:prstGeom prst="rect">
            <a:avLst/>
          </a:prstGeom>
          <a:solidFill>
            <a:srgbClr val="666666">
              <a:alpha val="27843"/>
            </a:srgbClr>
          </a:solidFill>
          <a:ln w="9525">
            <a:noFill/>
            <a:miter lim="800000"/>
            <a:headEnd/>
            <a:tailEnd/>
          </a:ln>
        </p:spPr>
        <p:txBody>
          <a:bodyPr wrap="none" anchor="ctr"/>
          <a:lstStyle/>
          <a:p>
            <a:pPr algn="r">
              <a:spcBef>
                <a:spcPct val="20000"/>
              </a:spcBef>
              <a:buClr>
                <a:srgbClr val="262640"/>
              </a:buClr>
              <a:buFont typeface="Wingdings" pitchFamily="2" charset="2"/>
              <a:buNone/>
            </a:pPr>
            <a:endParaRPr lang="it-IT" altLang="it-IT"/>
          </a:p>
        </p:txBody>
      </p:sp>
      <p:sp>
        <p:nvSpPr>
          <p:cNvPr id="63510" name="Text Box 25"/>
          <p:cNvSpPr txBox="1">
            <a:spLocks noChangeArrowheads="1"/>
          </p:cNvSpPr>
          <p:nvPr/>
        </p:nvSpPr>
        <p:spPr bwMode="auto">
          <a:xfrm>
            <a:off x="63500" y="6186488"/>
            <a:ext cx="6940550" cy="228600"/>
          </a:xfrm>
          <a:prstGeom prst="rect">
            <a:avLst/>
          </a:prstGeom>
          <a:noFill/>
          <a:ln w="9525">
            <a:noFill/>
            <a:miter lim="800000"/>
            <a:headEnd/>
            <a:tailEnd/>
          </a:ln>
        </p:spPr>
        <p:txBody>
          <a:bodyPr wrap="none">
            <a:spAutoFit/>
          </a:bodyPr>
          <a:lstStyle/>
          <a:p>
            <a:pPr marL="342900" indent="-342900">
              <a:buClr>
                <a:srgbClr val="B30025"/>
              </a:buClr>
              <a:buFontTx/>
              <a:buAutoNum type="arabicParenR"/>
            </a:pPr>
            <a:r>
              <a:rPr lang="it-IT" altLang="it-IT" sz="900" b="0">
                <a:solidFill>
                  <a:srgbClr val="666666"/>
                </a:solidFill>
              </a:rPr>
              <a:t>SAL (Stato Avanzamento Lavori), Milestones (evento che, in base ai termini del contratto, dà diritto al pagamento di una quota)</a:t>
            </a:r>
          </a:p>
        </p:txBody>
      </p:sp>
      <p:pic>
        <p:nvPicPr>
          <p:cNvPr id="63511" name="Picture 95" descr="logo_ppt"/>
          <p:cNvPicPr>
            <a:picLocks noChangeAspect="1" noChangeArrowheads="1"/>
          </p:cNvPicPr>
          <p:nvPr/>
        </p:nvPicPr>
        <p:blipFill>
          <a:blip r:embed="rId3" cstate="print"/>
          <a:srcRect/>
          <a:stretch>
            <a:fillRect/>
          </a:stretch>
        </p:blipFill>
        <p:spPr bwMode="auto">
          <a:xfrm>
            <a:off x="2252663" y="1401763"/>
            <a:ext cx="1073150" cy="230187"/>
          </a:xfrm>
          <a:prstGeom prst="rect">
            <a:avLst/>
          </a:prstGeom>
          <a:noFill/>
          <a:ln w="9525">
            <a:noFill/>
            <a:miter lim="800000"/>
            <a:headEnd/>
            <a:tailEnd/>
          </a:ln>
        </p:spPr>
      </p:pic>
      <p:sp>
        <p:nvSpPr>
          <p:cNvPr id="63512" name="Segnaposto data 4"/>
          <p:cNvSpPr>
            <a:spLocks noGrp="1"/>
          </p:cNvSpPr>
          <p:nvPr>
            <p:ph type="dt" sz="quarter" idx="10"/>
          </p:nvPr>
        </p:nvSpPr>
        <p:spPr>
          <a:xfrm>
            <a:off x="25400" y="6575425"/>
            <a:ext cx="5853113" cy="282575"/>
          </a:xfrm>
          <a:noFill/>
        </p:spPr>
        <p:txBody>
          <a:bodyPr/>
          <a:lstStyle/>
          <a:p>
            <a:r>
              <a:rPr lang="it-IT" altLang="it-IT" sz="1100" dirty="0" smtClean="0"/>
              <a:t>SACE</a:t>
            </a: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egnaposto numero diapositiva 3"/>
          <p:cNvSpPr>
            <a:spLocks noGrp="1"/>
          </p:cNvSpPr>
          <p:nvPr>
            <p:ph type="sldNum" sz="quarter" idx="11"/>
          </p:nvPr>
        </p:nvSpPr>
        <p:spPr>
          <a:noFill/>
        </p:spPr>
        <p:txBody>
          <a:bodyPr/>
          <a:lstStyle/>
          <a:p>
            <a:fld id="{5D3510DA-D01B-4183-B0EA-0C60C91BFBFB}" type="slidenum">
              <a:rPr lang="it-IT" altLang="it-IT" smtClean="0"/>
              <a:pPr/>
              <a:t>10</a:t>
            </a:fld>
            <a:endParaRPr lang="it-IT" altLang="it-IT" smtClean="0"/>
          </a:p>
        </p:txBody>
      </p:sp>
      <p:sp>
        <p:nvSpPr>
          <p:cNvPr id="64515" name="Text Box 2"/>
          <p:cNvSpPr txBox="1">
            <a:spLocks noChangeArrowheads="1"/>
          </p:cNvSpPr>
          <p:nvPr/>
        </p:nvSpPr>
        <p:spPr bwMode="auto">
          <a:xfrm>
            <a:off x="2495550" y="539750"/>
            <a:ext cx="5267325" cy="365125"/>
          </a:xfrm>
          <a:prstGeom prst="rect">
            <a:avLst/>
          </a:prstGeom>
          <a:noFill/>
          <a:ln w="9525" algn="ctr">
            <a:noFill/>
            <a:miter lim="800000"/>
            <a:headEnd/>
            <a:tailEnd/>
          </a:ln>
        </p:spPr>
        <p:txBody>
          <a:bodyPr anchor="ctr"/>
          <a:lstStyle/>
          <a:p>
            <a:r>
              <a:rPr lang="en-US" altLang="it-IT"/>
              <a:t>Credito all’esportazione: Conferme di L/C</a:t>
            </a:r>
            <a:endParaRPr lang="it-IT" altLang="it-IT"/>
          </a:p>
        </p:txBody>
      </p:sp>
      <p:sp>
        <p:nvSpPr>
          <p:cNvPr id="65540" name="Line 3"/>
          <p:cNvSpPr>
            <a:spLocks noChangeShapeType="1"/>
          </p:cNvSpPr>
          <p:nvPr/>
        </p:nvSpPr>
        <p:spPr bwMode="auto">
          <a:xfrm>
            <a:off x="217488" y="3500438"/>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defRPr/>
            </a:pPr>
            <a:endParaRPr lang="it-IT"/>
          </a:p>
        </p:txBody>
      </p:sp>
      <p:sp>
        <p:nvSpPr>
          <p:cNvPr id="65541" name="Line 4"/>
          <p:cNvSpPr>
            <a:spLocks noChangeShapeType="1"/>
          </p:cNvSpPr>
          <p:nvPr/>
        </p:nvSpPr>
        <p:spPr bwMode="auto">
          <a:xfrm flipH="1">
            <a:off x="1547813" y="1412875"/>
            <a:ext cx="0" cy="4824413"/>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defRPr/>
            </a:pPr>
            <a:endParaRPr lang="it-IT"/>
          </a:p>
        </p:txBody>
      </p:sp>
      <p:sp>
        <p:nvSpPr>
          <p:cNvPr id="64518" name="Text Box 5"/>
          <p:cNvSpPr txBox="1">
            <a:spLocks noChangeArrowheads="1"/>
          </p:cNvSpPr>
          <p:nvPr/>
        </p:nvSpPr>
        <p:spPr bwMode="auto">
          <a:xfrm>
            <a:off x="107950" y="1341438"/>
            <a:ext cx="1368425" cy="274637"/>
          </a:xfrm>
          <a:prstGeom prst="rect">
            <a:avLst/>
          </a:prstGeom>
          <a:noFill/>
          <a:ln w="9525" algn="ctr">
            <a:noFill/>
            <a:miter lim="800000"/>
            <a:headEnd/>
            <a:tailEnd/>
          </a:ln>
        </p:spPr>
        <p:txBody>
          <a:bodyPr>
            <a:spAutoFit/>
          </a:bodyPr>
          <a:lstStyle/>
          <a:p>
            <a:pPr marL="742950" indent="-285750" algn="r">
              <a:spcBef>
                <a:spcPct val="50000"/>
              </a:spcBef>
              <a:buClr>
                <a:srgbClr val="777777"/>
              </a:buClr>
            </a:pPr>
            <a:r>
              <a:rPr lang="it-IT" altLang="it-IT" sz="1200">
                <a:solidFill>
                  <a:srgbClr val="666666"/>
                </a:solidFill>
              </a:rPr>
              <a:t>Struttura</a:t>
            </a:r>
          </a:p>
        </p:txBody>
      </p:sp>
      <p:sp>
        <p:nvSpPr>
          <p:cNvPr id="64519" name="Rectangle 6"/>
          <p:cNvSpPr>
            <a:spLocks noChangeArrowheads="1"/>
          </p:cNvSpPr>
          <p:nvPr/>
        </p:nvSpPr>
        <p:spPr bwMode="auto">
          <a:xfrm>
            <a:off x="3355975" y="3430588"/>
            <a:ext cx="935038" cy="431800"/>
          </a:xfrm>
          <a:prstGeom prst="rect">
            <a:avLst/>
          </a:prstGeom>
          <a:noFill/>
          <a:ln w="9525">
            <a:noFill/>
            <a:miter lim="800000"/>
            <a:headEnd/>
            <a:tailEnd/>
          </a:ln>
        </p:spPr>
        <p:txBody>
          <a:bodyPr/>
          <a:lstStyle/>
          <a:p>
            <a:pPr>
              <a:spcBef>
                <a:spcPct val="5000"/>
              </a:spcBef>
              <a:buClr>
                <a:srgbClr val="B30025"/>
              </a:buClr>
            </a:pPr>
            <a:endParaRPr lang="en-US" altLang="it-IT" sz="600"/>
          </a:p>
        </p:txBody>
      </p:sp>
      <p:sp>
        <p:nvSpPr>
          <p:cNvPr id="64520" name="Text Box 7"/>
          <p:cNvSpPr txBox="1">
            <a:spLocks noChangeArrowheads="1"/>
          </p:cNvSpPr>
          <p:nvPr/>
        </p:nvSpPr>
        <p:spPr bwMode="auto">
          <a:xfrm>
            <a:off x="180975" y="3644900"/>
            <a:ext cx="1295400" cy="274638"/>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Cliente Target</a:t>
            </a:r>
          </a:p>
        </p:txBody>
      </p:sp>
      <p:sp>
        <p:nvSpPr>
          <p:cNvPr id="64521" name="Text Box 8"/>
          <p:cNvSpPr txBox="1">
            <a:spLocks noChangeArrowheads="1"/>
          </p:cNvSpPr>
          <p:nvPr/>
        </p:nvSpPr>
        <p:spPr bwMode="auto">
          <a:xfrm>
            <a:off x="180975" y="4575175"/>
            <a:ext cx="1295400" cy="274638"/>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Caratteristiche</a:t>
            </a:r>
          </a:p>
        </p:txBody>
      </p:sp>
      <p:sp>
        <p:nvSpPr>
          <p:cNvPr id="64522" name="Rectangle 9"/>
          <p:cNvSpPr>
            <a:spLocks noChangeArrowheads="1"/>
          </p:cNvSpPr>
          <p:nvPr/>
        </p:nvSpPr>
        <p:spPr bwMode="auto">
          <a:xfrm>
            <a:off x="1619250" y="3654425"/>
            <a:ext cx="7200900" cy="2647950"/>
          </a:xfrm>
          <a:prstGeom prst="rect">
            <a:avLst/>
          </a:prstGeom>
          <a:noFill/>
          <a:ln w="9525" algn="ctr">
            <a:noFill/>
            <a:miter lim="800000"/>
            <a:headEnd/>
            <a:tailEnd/>
          </a:ln>
        </p:spPr>
        <p:txBody>
          <a:bodyPr>
            <a:spAutoFit/>
          </a:bodyPr>
          <a:lstStyle/>
          <a:p>
            <a:pPr marL="177800" indent="-177800" algn="just">
              <a:buClr>
                <a:srgbClr val="B30025"/>
              </a:buClr>
              <a:buFont typeface="Wingdings" pitchFamily="2" charset="2"/>
              <a:buChar char="§"/>
            </a:pPr>
            <a:r>
              <a:rPr lang="it-IT" altLang="it-IT" sz="1200" b="0">
                <a:solidFill>
                  <a:srgbClr val="666666"/>
                </a:solidFill>
                <a:cs typeface="Times New Roman" pitchFamily="18" charset="0"/>
              </a:rPr>
              <a:t>Banche Italiane e/o loro controllate/collegate estere e banche estere che confermano crediti </a:t>
            </a:r>
          </a:p>
          <a:p>
            <a:pPr marL="177800" indent="-177800" algn="just">
              <a:buClr>
                <a:srgbClr val="B30025"/>
              </a:buClr>
              <a:buFont typeface="Wingdings" pitchFamily="2" charset="2"/>
              <a:buNone/>
            </a:pPr>
            <a:r>
              <a:rPr lang="it-IT" altLang="it-IT" sz="1200" b="0">
                <a:solidFill>
                  <a:srgbClr val="666666"/>
                </a:solidFill>
                <a:cs typeface="Times New Roman" pitchFamily="18" charset="0"/>
              </a:rPr>
              <a:t>	documentari emessi da banche estere (residenti in un paese diverso dal paese della banca </a:t>
            </a:r>
          </a:p>
          <a:p>
            <a:pPr marL="177800" indent="-177800" algn="just">
              <a:buClr>
                <a:srgbClr val="B30025"/>
              </a:buClr>
              <a:buFont typeface="Wingdings" pitchFamily="2" charset="2"/>
              <a:buNone/>
            </a:pPr>
            <a:r>
              <a:rPr lang="it-IT" altLang="it-IT" sz="1200" b="0">
                <a:solidFill>
                  <a:srgbClr val="666666"/>
                </a:solidFill>
                <a:cs typeface="Times New Roman" pitchFamily="18" charset="0"/>
              </a:rPr>
              <a:t>	confermante) per il pagamento di forniture di merci, servizi o esecuzione di lavori effettuate da società </a:t>
            </a:r>
          </a:p>
          <a:p>
            <a:pPr marL="177800" indent="-177800" algn="just">
              <a:buClr>
                <a:srgbClr val="B30025"/>
              </a:buClr>
              <a:buFont typeface="Wingdings" pitchFamily="2" charset="2"/>
              <a:buNone/>
            </a:pPr>
            <a:r>
              <a:rPr lang="it-IT" altLang="it-IT" sz="1200" b="0">
                <a:solidFill>
                  <a:srgbClr val="666666"/>
                </a:solidFill>
                <a:cs typeface="Times New Roman" pitchFamily="18" charset="0"/>
              </a:rPr>
              <a:t>	Italiane o loro controllate/collegate all’estero.</a:t>
            </a:r>
          </a:p>
          <a:p>
            <a:pPr marL="177800" indent="-177800" algn="just">
              <a:buClr>
                <a:srgbClr val="B30025"/>
              </a:buClr>
              <a:buFont typeface="Wingdings" pitchFamily="2" charset="2"/>
              <a:buChar char="§"/>
            </a:pPr>
            <a:endParaRPr lang="it-IT" altLang="it-IT" sz="1200" b="0">
              <a:solidFill>
                <a:srgbClr val="666666"/>
              </a:solidFill>
              <a:cs typeface="Times New Roman" pitchFamily="18" charset="0"/>
            </a:endParaRP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Copertura fino al 100% del rischio di mancato rimborso del credito da parte della banca estera, derivante da eventi di natura politica e commerciale</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Rimborso dilazionato fino a 5 anni</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Possibilità di liberare risorse per altri impieghi</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Possibilità di assicurare il finanziamento all’interno della Lettera di credito</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Ampliamento delle Lettere di credito confermate dalle banche</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Beneficio indiretto per le società esportatrici</a:t>
            </a:r>
          </a:p>
          <a:p>
            <a:pPr marL="177800" indent="-177800" algn="just">
              <a:buClr>
                <a:srgbClr val="B30025"/>
              </a:buClr>
              <a:buFont typeface="Wingdings" pitchFamily="2" charset="2"/>
              <a:buChar char="§"/>
            </a:pPr>
            <a:r>
              <a:rPr lang="it-IT" altLang="it-IT" sz="1200" b="0">
                <a:solidFill>
                  <a:srgbClr val="666666"/>
                </a:solidFill>
                <a:cs typeface="Times New Roman" pitchFamily="18" charset="0"/>
              </a:rPr>
              <a:t>Disponibile anche attraverso il canale on line </a:t>
            </a:r>
            <a:r>
              <a:rPr lang="it-IT" altLang="it-IT" sz="1200" b="0">
                <a:solidFill>
                  <a:srgbClr val="666666"/>
                </a:solidFill>
                <a:cs typeface="Times New Roman" pitchFamily="18" charset="0"/>
                <a:hlinkClick r:id="rId3"/>
              </a:rPr>
              <a:t>www.exportplus.it</a:t>
            </a:r>
            <a:r>
              <a:rPr lang="it-IT" altLang="it-IT" sz="1200" b="0">
                <a:solidFill>
                  <a:srgbClr val="666666"/>
                </a:solidFill>
                <a:cs typeface="Times New Roman" pitchFamily="18" charset="0"/>
              </a:rPr>
              <a:t>, per la copertura di singole transazioni di durata fino a 60 mesi, con rilascio della copertura in tempo reale</a:t>
            </a:r>
          </a:p>
        </p:txBody>
      </p:sp>
      <p:sp>
        <p:nvSpPr>
          <p:cNvPr id="64523" name="Rectangle 11"/>
          <p:cNvSpPr>
            <a:spLocks noChangeArrowheads="1"/>
          </p:cNvSpPr>
          <p:nvPr/>
        </p:nvSpPr>
        <p:spPr bwMode="auto">
          <a:xfrm>
            <a:off x="4279900" y="3055938"/>
            <a:ext cx="1800225" cy="360362"/>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Esportazione di merci/servizi</a:t>
            </a:r>
          </a:p>
          <a:p>
            <a:pPr algn="ctr">
              <a:spcBef>
                <a:spcPct val="5000"/>
              </a:spcBef>
              <a:buClr>
                <a:srgbClr val="B30025"/>
              </a:buClr>
            </a:pPr>
            <a:endParaRPr lang="it-IT" altLang="it-IT" sz="1000">
              <a:solidFill>
                <a:srgbClr val="666666"/>
              </a:solidFill>
            </a:endParaRPr>
          </a:p>
        </p:txBody>
      </p:sp>
      <p:sp>
        <p:nvSpPr>
          <p:cNvPr id="64524" name="Rectangle 12"/>
          <p:cNvSpPr>
            <a:spLocks noChangeArrowheads="1"/>
          </p:cNvSpPr>
          <p:nvPr/>
        </p:nvSpPr>
        <p:spPr bwMode="auto">
          <a:xfrm>
            <a:off x="2833688" y="1635125"/>
            <a:ext cx="1152525" cy="288925"/>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Polizza</a:t>
            </a:r>
          </a:p>
        </p:txBody>
      </p:sp>
      <p:sp>
        <p:nvSpPr>
          <p:cNvPr id="64525" name="Rectangle 14"/>
          <p:cNvSpPr>
            <a:spLocks noChangeArrowheads="1"/>
          </p:cNvSpPr>
          <p:nvPr/>
        </p:nvSpPr>
        <p:spPr bwMode="auto">
          <a:xfrm>
            <a:off x="6035675" y="2963863"/>
            <a:ext cx="1873250" cy="452437"/>
          </a:xfrm>
          <a:prstGeom prst="rect">
            <a:avLst/>
          </a:prstGeom>
          <a:noFill/>
          <a:ln w="3175" algn="ctr">
            <a:solidFill>
              <a:schemeClr val="accent2"/>
            </a:solidFill>
            <a:miter lim="800000"/>
            <a:headEnd/>
            <a:tailEnd/>
          </a:ln>
        </p:spPr>
        <p:txBody>
          <a:bodyPr wrap="none" anchor="ctr"/>
          <a:lstStyle/>
          <a:p>
            <a:pPr marL="609600" indent="-609600" algn="ctr">
              <a:lnSpc>
                <a:spcPct val="80000"/>
              </a:lnSpc>
              <a:spcBef>
                <a:spcPct val="20000"/>
              </a:spcBef>
            </a:pPr>
            <a:r>
              <a:rPr lang="it-IT" altLang="it-IT" sz="1200" b="0">
                <a:solidFill>
                  <a:srgbClr val="666666"/>
                </a:solidFill>
              </a:rPr>
              <a:t>Società estera</a:t>
            </a:r>
          </a:p>
          <a:p>
            <a:pPr marL="609600" indent="-609600" algn="ctr">
              <a:lnSpc>
                <a:spcPct val="80000"/>
              </a:lnSpc>
              <a:spcBef>
                <a:spcPct val="20000"/>
              </a:spcBef>
            </a:pPr>
            <a:r>
              <a:rPr lang="it-IT" altLang="it-IT" sz="1200" b="0">
                <a:solidFill>
                  <a:srgbClr val="666666"/>
                </a:solidFill>
              </a:rPr>
              <a:t>(richiedente)</a:t>
            </a:r>
          </a:p>
        </p:txBody>
      </p:sp>
      <p:sp>
        <p:nvSpPr>
          <p:cNvPr id="64526" name="Line 15"/>
          <p:cNvSpPr>
            <a:spLocks noChangeShapeType="1"/>
          </p:cNvSpPr>
          <p:nvPr/>
        </p:nvSpPr>
        <p:spPr bwMode="auto">
          <a:xfrm flipH="1">
            <a:off x="4424363" y="3067050"/>
            <a:ext cx="1511300" cy="1588"/>
          </a:xfrm>
          <a:prstGeom prst="line">
            <a:avLst/>
          </a:prstGeom>
          <a:noFill/>
          <a:ln w="9525">
            <a:solidFill>
              <a:schemeClr val="accent2"/>
            </a:solidFill>
            <a:round/>
            <a:headEnd type="triangle" w="med" len="med"/>
            <a:tailEnd/>
          </a:ln>
        </p:spPr>
        <p:txBody>
          <a:bodyPr/>
          <a:lstStyle/>
          <a:p>
            <a:endParaRPr lang="it-IT"/>
          </a:p>
        </p:txBody>
      </p:sp>
      <p:sp>
        <p:nvSpPr>
          <p:cNvPr id="64527" name="Line 17"/>
          <p:cNvSpPr>
            <a:spLocks noChangeShapeType="1"/>
          </p:cNvSpPr>
          <p:nvPr/>
        </p:nvSpPr>
        <p:spPr bwMode="auto">
          <a:xfrm>
            <a:off x="3497263" y="2600325"/>
            <a:ext cx="0" cy="338138"/>
          </a:xfrm>
          <a:prstGeom prst="line">
            <a:avLst/>
          </a:prstGeom>
          <a:noFill/>
          <a:ln w="3175">
            <a:solidFill>
              <a:schemeClr val="accent2"/>
            </a:solidFill>
            <a:round/>
            <a:headEnd/>
            <a:tailEnd type="triangle" w="med" len="med"/>
          </a:ln>
        </p:spPr>
        <p:txBody>
          <a:bodyPr/>
          <a:lstStyle/>
          <a:p>
            <a:endParaRPr lang="it-IT"/>
          </a:p>
        </p:txBody>
      </p:sp>
      <p:sp>
        <p:nvSpPr>
          <p:cNvPr id="64528" name="Rectangle 18"/>
          <p:cNvSpPr>
            <a:spLocks noChangeArrowheads="1"/>
          </p:cNvSpPr>
          <p:nvPr/>
        </p:nvSpPr>
        <p:spPr bwMode="auto">
          <a:xfrm>
            <a:off x="6145213" y="1836738"/>
            <a:ext cx="1873250" cy="441325"/>
          </a:xfrm>
          <a:prstGeom prst="rect">
            <a:avLst/>
          </a:prstGeom>
          <a:noFill/>
          <a:ln w="19050" algn="ctr">
            <a:solidFill>
              <a:schemeClr val="accent2"/>
            </a:solidFill>
            <a:miter lim="800000"/>
            <a:headEnd/>
            <a:tailEnd/>
          </a:ln>
        </p:spPr>
        <p:txBody>
          <a:bodyPr wrap="none" anchor="ctr"/>
          <a:lstStyle/>
          <a:p>
            <a:pPr marL="609600" indent="-609600" algn="ctr">
              <a:lnSpc>
                <a:spcPct val="80000"/>
              </a:lnSpc>
              <a:spcBef>
                <a:spcPct val="20000"/>
              </a:spcBef>
            </a:pPr>
            <a:endParaRPr lang="it-IT" altLang="it-IT" sz="1200" b="0">
              <a:solidFill>
                <a:srgbClr val="666666"/>
              </a:solidFill>
            </a:endParaRPr>
          </a:p>
          <a:p>
            <a:pPr marL="609600" indent="-609600" algn="ctr">
              <a:lnSpc>
                <a:spcPct val="80000"/>
              </a:lnSpc>
              <a:spcBef>
                <a:spcPct val="20000"/>
              </a:spcBef>
            </a:pPr>
            <a:r>
              <a:rPr lang="it-IT" altLang="it-IT" sz="1200">
                <a:solidFill>
                  <a:srgbClr val="666666"/>
                </a:solidFill>
              </a:rPr>
              <a:t>Banca Estera</a:t>
            </a:r>
          </a:p>
          <a:p>
            <a:pPr marL="609600" indent="-609600" algn="ctr">
              <a:lnSpc>
                <a:spcPct val="80000"/>
              </a:lnSpc>
              <a:spcBef>
                <a:spcPct val="20000"/>
              </a:spcBef>
            </a:pPr>
            <a:r>
              <a:rPr lang="it-IT" altLang="it-IT" sz="1200">
                <a:solidFill>
                  <a:srgbClr val="666666"/>
                </a:solidFill>
              </a:rPr>
              <a:t>(emittente) </a:t>
            </a:r>
          </a:p>
          <a:p>
            <a:pPr marL="609600" indent="-609600" algn="ctr">
              <a:lnSpc>
                <a:spcPct val="80000"/>
              </a:lnSpc>
              <a:spcBef>
                <a:spcPct val="20000"/>
              </a:spcBef>
            </a:pPr>
            <a:endParaRPr lang="it-IT" altLang="it-IT" sz="900" b="0">
              <a:solidFill>
                <a:srgbClr val="666666"/>
              </a:solidFill>
            </a:endParaRPr>
          </a:p>
        </p:txBody>
      </p:sp>
      <p:sp>
        <p:nvSpPr>
          <p:cNvPr id="64529" name="Line 20"/>
          <p:cNvSpPr>
            <a:spLocks noChangeShapeType="1"/>
          </p:cNvSpPr>
          <p:nvPr/>
        </p:nvSpPr>
        <p:spPr bwMode="auto">
          <a:xfrm flipH="1">
            <a:off x="4398963" y="2054225"/>
            <a:ext cx="1584325" cy="0"/>
          </a:xfrm>
          <a:prstGeom prst="line">
            <a:avLst/>
          </a:prstGeom>
          <a:noFill/>
          <a:ln w="9525">
            <a:solidFill>
              <a:schemeClr val="accent2"/>
            </a:solidFill>
            <a:round/>
            <a:headEnd type="triangle" w="med" len="med"/>
            <a:tailEnd/>
          </a:ln>
        </p:spPr>
        <p:txBody>
          <a:bodyPr/>
          <a:lstStyle/>
          <a:p>
            <a:endParaRPr lang="it-IT"/>
          </a:p>
        </p:txBody>
      </p:sp>
      <p:sp>
        <p:nvSpPr>
          <p:cNvPr id="64530" name="Rectangle 21"/>
          <p:cNvSpPr>
            <a:spLocks noChangeArrowheads="1"/>
          </p:cNvSpPr>
          <p:nvPr/>
        </p:nvSpPr>
        <p:spPr bwMode="auto">
          <a:xfrm>
            <a:off x="2551113" y="2962275"/>
            <a:ext cx="1800225" cy="361950"/>
          </a:xfrm>
          <a:prstGeom prst="rect">
            <a:avLst/>
          </a:prstGeom>
          <a:noFill/>
          <a:ln w="3175" algn="ctr">
            <a:solidFill>
              <a:schemeClr val="accent2"/>
            </a:solidFill>
            <a:miter lim="800000"/>
            <a:headEnd/>
            <a:tailEnd/>
          </a:ln>
        </p:spPr>
        <p:txBody>
          <a:bodyPr wrap="none" anchor="ctr"/>
          <a:lstStyle/>
          <a:p>
            <a:pPr marL="609600" indent="-609600" algn="ctr">
              <a:lnSpc>
                <a:spcPct val="80000"/>
              </a:lnSpc>
              <a:spcBef>
                <a:spcPct val="20000"/>
              </a:spcBef>
            </a:pPr>
            <a:r>
              <a:rPr lang="it-IT" altLang="it-IT" sz="1200" b="0">
                <a:solidFill>
                  <a:srgbClr val="666666"/>
                </a:solidFill>
              </a:rPr>
              <a:t>Società italiana</a:t>
            </a:r>
          </a:p>
          <a:p>
            <a:pPr marL="609600" indent="-609600" algn="ctr">
              <a:lnSpc>
                <a:spcPct val="80000"/>
              </a:lnSpc>
              <a:spcBef>
                <a:spcPct val="20000"/>
              </a:spcBef>
            </a:pPr>
            <a:r>
              <a:rPr lang="it-IT" altLang="it-IT" sz="1200" b="0">
                <a:solidFill>
                  <a:srgbClr val="666666"/>
                </a:solidFill>
              </a:rPr>
              <a:t>(beneficiario)</a:t>
            </a:r>
          </a:p>
        </p:txBody>
      </p:sp>
      <p:sp>
        <p:nvSpPr>
          <p:cNvPr id="64531" name="Line 22"/>
          <p:cNvSpPr>
            <a:spLocks noChangeShapeType="1"/>
          </p:cNvSpPr>
          <p:nvPr/>
        </p:nvSpPr>
        <p:spPr bwMode="auto">
          <a:xfrm>
            <a:off x="3487738" y="1443038"/>
            <a:ext cx="0" cy="381000"/>
          </a:xfrm>
          <a:prstGeom prst="line">
            <a:avLst/>
          </a:prstGeom>
          <a:noFill/>
          <a:ln w="3175">
            <a:solidFill>
              <a:schemeClr val="accent2"/>
            </a:solidFill>
            <a:round/>
            <a:headEnd/>
            <a:tailEnd type="triangle" w="med" len="med"/>
          </a:ln>
        </p:spPr>
        <p:txBody>
          <a:bodyPr/>
          <a:lstStyle/>
          <a:p>
            <a:endParaRPr lang="it-IT"/>
          </a:p>
        </p:txBody>
      </p:sp>
      <p:sp>
        <p:nvSpPr>
          <p:cNvPr id="64532" name="Line 25"/>
          <p:cNvSpPr>
            <a:spLocks noChangeShapeType="1"/>
          </p:cNvSpPr>
          <p:nvPr/>
        </p:nvSpPr>
        <p:spPr bwMode="auto">
          <a:xfrm flipH="1">
            <a:off x="7015163" y="2373313"/>
            <a:ext cx="0" cy="503237"/>
          </a:xfrm>
          <a:prstGeom prst="line">
            <a:avLst/>
          </a:prstGeom>
          <a:noFill/>
          <a:ln w="3175">
            <a:solidFill>
              <a:schemeClr val="accent2"/>
            </a:solidFill>
            <a:round/>
            <a:headEnd type="triangle" w="med" len="med"/>
            <a:tailEnd/>
          </a:ln>
        </p:spPr>
        <p:txBody>
          <a:bodyPr/>
          <a:lstStyle/>
          <a:p>
            <a:endParaRPr lang="it-IT"/>
          </a:p>
        </p:txBody>
      </p:sp>
      <p:sp>
        <p:nvSpPr>
          <p:cNvPr id="64533" name="Rectangle 27"/>
          <p:cNvSpPr>
            <a:spLocks noChangeArrowheads="1"/>
          </p:cNvSpPr>
          <p:nvPr/>
        </p:nvSpPr>
        <p:spPr bwMode="auto">
          <a:xfrm>
            <a:off x="7053263" y="2433638"/>
            <a:ext cx="893762" cy="433387"/>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Richiesta di L/C </a:t>
            </a:r>
          </a:p>
          <a:p>
            <a:pPr>
              <a:spcBef>
                <a:spcPct val="5000"/>
              </a:spcBef>
              <a:buClr>
                <a:srgbClr val="B30025"/>
              </a:buClr>
            </a:pPr>
            <a:endParaRPr lang="it-IT" altLang="it-IT" sz="1000">
              <a:solidFill>
                <a:srgbClr val="666666"/>
              </a:solidFill>
            </a:endParaRPr>
          </a:p>
        </p:txBody>
      </p:sp>
      <p:sp>
        <p:nvSpPr>
          <p:cNvPr id="64534" name="Line 28"/>
          <p:cNvSpPr>
            <a:spLocks noChangeShapeType="1"/>
          </p:cNvSpPr>
          <p:nvPr/>
        </p:nvSpPr>
        <p:spPr bwMode="auto">
          <a:xfrm flipH="1">
            <a:off x="4424363" y="2162175"/>
            <a:ext cx="1604962" cy="704850"/>
          </a:xfrm>
          <a:prstGeom prst="line">
            <a:avLst/>
          </a:prstGeom>
          <a:noFill/>
          <a:ln w="9525">
            <a:solidFill>
              <a:schemeClr val="accent2"/>
            </a:solidFill>
            <a:round/>
            <a:headEnd/>
            <a:tailEnd type="triangle" w="med" len="med"/>
          </a:ln>
        </p:spPr>
        <p:txBody>
          <a:bodyPr/>
          <a:lstStyle/>
          <a:p>
            <a:endParaRPr lang="it-IT"/>
          </a:p>
        </p:txBody>
      </p:sp>
      <p:sp>
        <p:nvSpPr>
          <p:cNvPr id="64535" name="Rectangle 31"/>
          <p:cNvSpPr>
            <a:spLocks noChangeArrowheads="1"/>
          </p:cNvSpPr>
          <p:nvPr/>
        </p:nvSpPr>
        <p:spPr bwMode="auto">
          <a:xfrm>
            <a:off x="4233863" y="1781175"/>
            <a:ext cx="1965325" cy="436563"/>
          </a:xfrm>
          <a:prstGeom prst="rect">
            <a:avLst/>
          </a:prstGeom>
          <a:noFill/>
          <a:ln w="9525">
            <a:noFill/>
            <a:miter lim="800000"/>
            <a:headEnd/>
            <a:tailEnd/>
          </a:ln>
        </p:spPr>
        <p:txBody>
          <a:bodyPr/>
          <a:lstStyle/>
          <a:p>
            <a:pPr algn="ctr">
              <a:spcBef>
                <a:spcPct val="5000"/>
              </a:spcBef>
              <a:buClr>
                <a:srgbClr val="B30025"/>
              </a:buClr>
            </a:pPr>
            <a:r>
              <a:rPr lang="it-IT" altLang="it-IT" sz="1000">
                <a:solidFill>
                  <a:srgbClr val="666666"/>
                </a:solidFill>
              </a:rPr>
              <a:t>Conferma + post financing</a:t>
            </a:r>
          </a:p>
        </p:txBody>
      </p:sp>
      <p:pic>
        <p:nvPicPr>
          <p:cNvPr id="64536" name="Picture 49" descr="logo_ppt"/>
          <p:cNvPicPr>
            <a:picLocks noChangeAspect="1" noChangeArrowheads="1"/>
          </p:cNvPicPr>
          <p:nvPr/>
        </p:nvPicPr>
        <p:blipFill>
          <a:blip r:embed="rId4" cstate="print"/>
          <a:srcRect/>
          <a:stretch>
            <a:fillRect/>
          </a:stretch>
        </p:blipFill>
        <p:spPr bwMode="auto">
          <a:xfrm>
            <a:off x="2635250" y="1139825"/>
            <a:ext cx="1355725" cy="298450"/>
          </a:xfrm>
          <a:prstGeom prst="rect">
            <a:avLst/>
          </a:prstGeom>
          <a:noFill/>
          <a:ln w="9525">
            <a:noFill/>
            <a:miter lim="800000"/>
            <a:headEnd/>
            <a:tailEnd/>
          </a:ln>
        </p:spPr>
      </p:pic>
      <p:sp>
        <p:nvSpPr>
          <p:cNvPr id="64537" name="Segnaposto data 3"/>
          <p:cNvSpPr>
            <a:spLocks noGrp="1"/>
          </p:cNvSpPr>
          <p:nvPr>
            <p:ph type="dt" sz="quarter" idx="10"/>
          </p:nvPr>
        </p:nvSpPr>
        <p:spPr>
          <a:xfrm>
            <a:off x="25400" y="6575425"/>
            <a:ext cx="5861050" cy="323850"/>
          </a:xfrm>
          <a:noFill/>
        </p:spPr>
        <p:txBody>
          <a:bodyPr/>
          <a:lstStyle/>
          <a:p>
            <a:r>
              <a:rPr lang="it-IT" altLang="it-IT" sz="1100" dirty="0" smtClean="0">
                <a:solidFill>
                  <a:schemeClr val="bg1"/>
                </a:solidFill>
              </a:rPr>
              <a:t>SACE</a:t>
            </a:r>
          </a:p>
          <a:p>
            <a:endParaRPr lang="it-IT" altLang="it-IT" b="0" dirty="0" smtClean="0"/>
          </a:p>
        </p:txBody>
      </p:sp>
      <p:sp>
        <p:nvSpPr>
          <p:cNvPr id="64538" name="Rectangle 17"/>
          <p:cNvSpPr>
            <a:spLocks noChangeArrowheads="1"/>
          </p:cNvSpPr>
          <p:nvPr/>
        </p:nvSpPr>
        <p:spPr bwMode="auto">
          <a:xfrm>
            <a:off x="2381250" y="1836738"/>
            <a:ext cx="1962150" cy="690562"/>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a:solidFill>
                  <a:srgbClr val="666666"/>
                </a:solidFill>
              </a:rPr>
              <a:t>Banca </a:t>
            </a:r>
          </a:p>
          <a:p>
            <a:pPr algn="ctr">
              <a:spcBef>
                <a:spcPct val="20000"/>
              </a:spcBef>
            </a:pPr>
            <a:r>
              <a:rPr lang="it-IT" altLang="it-IT" sz="1200">
                <a:solidFill>
                  <a:srgbClr val="666666"/>
                </a:solidFill>
              </a:rPr>
              <a:t>Italiana / estera</a:t>
            </a:r>
          </a:p>
          <a:p>
            <a:pPr algn="ctr">
              <a:spcBef>
                <a:spcPct val="20000"/>
              </a:spcBef>
            </a:pPr>
            <a:r>
              <a:rPr lang="it-IT" altLang="it-IT" sz="1200">
                <a:solidFill>
                  <a:srgbClr val="666666"/>
                </a:solidFill>
              </a:rPr>
              <a:t>(confermante)</a:t>
            </a:r>
          </a:p>
        </p:txBody>
      </p:sp>
      <p:sp>
        <p:nvSpPr>
          <p:cNvPr id="64539" name="Line 17"/>
          <p:cNvSpPr>
            <a:spLocks noChangeShapeType="1"/>
          </p:cNvSpPr>
          <p:nvPr/>
        </p:nvSpPr>
        <p:spPr bwMode="auto">
          <a:xfrm flipV="1">
            <a:off x="3279775" y="2601913"/>
            <a:ext cx="0" cy="322262"/>
          </a:xfrm>
          <a:prstGeom prst="line">
            <a:avLst/>
          </a:prstGeom>
          <a:noFill/>
          <a:ln w="3175">
            <a:solidFill>
              <a:schemeClr val="accent2"/>
            </a:solidFill>
            <a:round/>
            <a:headEnd/>
            <a:tailEnd type="triangle" w="med" len="med"/>
          </a:ln>
        </p:spPr>
        <p:txBody>
          <a:bodyPr/>
          <a:lstStyle/>
          <a:p>
            <a:endParaRPr lang="it-IT"/>
          </a:p>
        </p:txBody>
      </p:sp>
      <p:sp>
        <p:nvSpPr>
          <p:cNvPr id="64540" name="Rectangle 26"/>
          <p:cNvSpPr>
            <a:spLocks noChangeArrowheads="1"/>
          </p:cNvSpPr>
          <p:nvPr/>
        </p:nvSpPr>
        <p:spPr bwMode="auto">
          <a:xfrm>
            <a:off x="2495550" y="2527300"/>
            <a:ext cx="601663" cy="360363"/>
          </a:xfrm>
          <a:prstGeom prst="rect">
            <a:avLst/>
          </a:prstGeom>
          <a:noFill/>
          <a:ln w="9525">
            <a:noFill/>
            <a:miter lim="800000"/>
            <a:headEnd/>
            <a:tailEnd/>
          </a:ln>
        </p:spPr>
        <p:txBody>
          <a:bodyPr/>
          <a:lstStyle/>
          <a:p>
            <a:pPr algn="r">
              <a:spcBef>
                <a:spcPct val="5000"/>
              </a:spcBef>
              <a:buClr>
                <a:srgbClr val="B30025"/>
              </a:buClr>
            </a:pPr>
            <a:r>
              <a:rPr lang="it-IT" altLang="it-IT" sz="1000">
                <a:solidFill>
                  <a:srgbClr val="666666"/>
                </a:solidFill>
              </a:rPr>
              <a:t>Docs</a:t>
            </a:r>
          </a:p>
        </p:txBody>
      </p:sp>
      <p:sp>
        <p:nvSpPr>
          <p:cNvPr id="64541" name="Rectangle 26"/>
          <p:cNvSpPr>
            <a:spLocks noChangeArrowheads="1"/>
          </p:cNvSpPr>
          <p:nvPr/>
        </p:nvSpPr>
        <p:spPr bwMode="auto">
          <a:xfrm>
            <a:off x="3467100" y="2532063"/>
            <a:ext cx="415925" cy="358775"/>
          </a:xfrm>
          <a:prstGeom prst="rect">
            <a:avLst/>
          </a:prstGeom>
          <a:noFill/>
          <a:ln w="9525">
            <a:noFill/>
            <a:miter lim="800000"/>
            <a:headEnd/>
            <a:tailEnd/>
          </a:ln>
        </p:spPr>
        <p:txBody>
          <a:bodyPr/>
          <a:lstStyle/>
          <a:p>
            <a:pPr algn="r">
              <a:spcBef>
                <a:spcPct val="5000"/>
              </a:spcBef>
              <a:buClr>
                <a:srgbClr val="B30025"/>
              </a:buClr>
            </a:pPr>
            <a:r>
              <a:rPr lang="it-IT" altLang="it-IT" sz="1000">
                <a:solidFill>
                  <a:srgbClr val="666666"/>
                </a:solidFill>
              </a:rPr>
              <a:t>$$</a:t>
            </a:r>
          </a:p>
        </p:txBody>
      </p:sp>
      <p:sp>
        <p:nvSpPr>
          <p:cNvPr id="64542" name="Rectangle 27"/>
          <p:cNvSpPr>
            <a:spLocks noChangeArrowheads="1"/>
          </p:cNvSpPr>
          <p:nvPr/>
        </p:nvSpPr>
        <p:spPr bwMode="auto">
          <a:xfrm>
            <a:off x="5129213" y="2462213"/>
            <a:ext cx="893762" cy="433387"/>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Emissione L/C </a:t>
            </a:r>
          </a:p>
          <a:p>
            <a:pPr>
              <a:spcBef>
                <a:spcPct val="5000"/>
              </a:spcBef>
              <a:buClr>
                <a:srgbClr val="B30025"/>
              </a:buClr>
            </a:pPr>
            <a:endParaRPr lang="it-IT" altLang="it-IT" sz="1000">
              <a:solidFill>
                <a:srgbClr val="666666"/>
              </a:solidFill>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2505075" y="533400"/>
            <a:ext cx="5986463" cy="350838"/>
          </a:xfrm>
          <a:prstGeom prst="rect">
            <a:avLst/>
          </a:prstGeom>
          <a:noFill/>
          <a:ln w="9525" algn="ctr">
            <a:noFill/>
            <a:miter lim="800000"/>
            <a:headEnd/>
            <a:tailEnd/>
          </a:ln>
        </p:spPr>
        <p:txBody>
          <a:bodyPr anchor="ctr"/>
          <a:lstStyle/>
          <a:p>
            <a:r>
              <a:rPr lang="en-US" altLang="it-IT"/>
              <a:t>Political Risk Insurance: Investimenti </a:t>
            </a:r>
            <a:r>
              <a:rPr lang="it-IT" altLang="it-IT"/>
              <a:t>all’estero</a:t>
            </a:r>
          </a:p>
        </p:txBody>
      </p:sp>
      <p:sp>
        <p:nvSpPr>
          <p:cNvPr id="560131" name="Line 3"/>
          <p:cNvSpPr>
            <a:spLocks noChangeShapeType="1"/>
          </p:cNvSpPr>
          <p:nvPr/>
        </p:nvSpPr>
        <p:spPr bwMode="auto">
          <a:xfrm>
            <a:off x="217488" y="3594100"/>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560132" name="Line 4"/>
          <p:cNvSpPr>
            <a:spLocks noChangeShapeType="1"/>
          </p:cNvSpPr>
          <p:nvPr/>
        </p:nvSpPr>
        <p:spPr bwMode="auto">
          <a:xfrm flipH="1">
            <a:off x="1547813" y="1412875"/>
            <a:ext cx="0" cy="4824413"/>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65541" name="Text Box 5"/>
          <p:cNvSpPr txBox="1">
            <a:spLocks noChangeArrowheads="1"/>
          </p:cNvSpPr>
          <p:nvPr/>
        </p:nvSpPr>
        <p:spPr bwMode="auto">
          <a:xfrm>
            <a:off x="107950" y="1341438"/>
            <a:ext cx="1368425" cy="274637"/>
          </a:xfrm>
          <a:prstGeom prst="rect">
            <a:avLst/>
          </a:prstGeom>
          <a:noFill/>
          <a:ln w="9525" algn="ctr">
            <a:noFill/>
            <a:miter lim="800000"/>
            <a:headEnd/>
            <a:tailEnd/>
          </a:ln>
        </p:spPr>
        <p:txBody>
          <a:bodyPr>
            <a:spAutoFit/>
          </a:bodyPr>
          <a:lstStyle/>
          <a:p>
            <a:pPr marL="742950" indent="-285750" algn="r">
              <a:spcBef>
                <a:spcPct val="50000"/>
              </a:spcBef>
              <a:buClr>
                <a:srgbClr val="777777"/>
              </a:buClr>
            </a:pPr>
            <a:r>
              <a:rPr lang="it-IT" altLang="it-IT" sz="1200">
                <a:solidFill>
                  <a:srgbClr val="666666"/>
                </a:solidFill>
              </a:rPr>
              <a:t>Struttura</a:t>
            </a:r>
          </a:p>
        </p:txBody>
      </p:sp>
      <p:grpSp>
        <p:nvGrpSpPr>
          <p:cNvPr id="65542" name="Group 6"/>
          <p:cNvGrpSpPr>
            <a:grpSpLocks/>
          </p:cNvGrpSpPr>
          <p:nvPr/>
        </p:nvGrpSpPr>
        <p:grpSpPr bwMode="auto">
          <a:xfrm>
            <a:off x="4427538" y="4005263"/>
            <a:ext cx="144462" cy="1008062"/>
            <a:chOff x="3560" y="2207"/>
            <a:chExt cx="91" cy="1042"/>
          </a:xfrm>
        </p:grpSpPr>
        <p:sp>
          <p:nvSpPr>
            <p:cNvPr id="65570" name="Line 7"/>
            <p:cNvSpPr>
              <a:spLocks noChangeShapeType="1"/>
            </p:cNvSpPr>
            <p:nvPr/>
          </p:nvSpPr>
          <p:spPr bwMode="auto">
            <a:xfrm>
              <a:off x="3560" y="2207"/>
              <a:ext cx="0" cy="1042"/>
            </a:xfrm>
            <a:prstGeom prst="line">
              <a:avLst/>
            </a:prstGeom>
            <a:noFill/>
            <a:ln w="3175">
              <a:solidFill>
                <a:schemeClr val="bg1"/>
              </a:solidFill>
              <a:round/>
              <a:headEnd/>
              <a:tailEnd type="triangle" w="med" len="med"/>
            </a:ln>
          </p:spPr>
          <p:txBody>
            <a:bodyPr/>
            <a:lstStyle/>
            <a:p>
              <a:endParaRPr lang="it-IT"/>
            </a:p>
          </p:txBody>
        </p:sp>
        <p:sp>
          <p:nvSpPr>
            <p:cNvPr id="65571" name="Line 8"/>
            <p:cNvSpPr>
              <a:spLocks noChangeShapeType="1"/>
            </p:cNvSpPr>
            <p:nvPr/>
          </p:nvSpPr>
          <p:spPr bwMode="auto">
            <a:xfrm flipH="1" flipV="1">
              <a:off x="3650" y="2207"/>
              <a:ext cx="1" cy="1042"/>
            </a:xfrm>
            <a:prstGeom prst="line">
              <a:avLst/>
            </a:prstGeom>
            <a:noFill/>
            <a:ln w="3175">
              <a:solidFill>
                <a:schemeClr val="bg1"/>
              </a:solidFill>
              <a:round/>
              <a:headEnd/>
              <a:tailEnd type="triangle" w="med" len="med"/>
            </a:ln>
          </p:spPr>
          <p:txBody>
            <a:bodyPr/>
            <a:lstStyle/>
            <a:p>
              <a:endParaRPr lang="it-IT"/>
            </a:p>
          </p:txBody>
        </p:sp>
      </p:grpSp>
      <p:sp>
        <p:nvSpPr>
          <p:cNvPr id="65543" name="Rectangle 9"/>
          <p:cNvSpPr>
            <a:spLocks noChangeArrowheads="1"/>
          </p:cNvSpPr>
          <p:nvPr/>
        </p:nvSpPr>
        <p:spPr bwMode="auto">
          <a:xfrm>
            <a:off x="3355975" y="3430588"/>
            <a:ext cx="935038" cy="431800"/>
          </a:xfrm>
          <a:prstGeom prst="rect">
            <a:avLst/>
          </a:prstGeom>
          <a:noFill/>
          <a:ln w="9525">
            <a:noFill/>
            <a:miter lim="800000"/>
            <a:headEnd/>
            <a:tailEnd/>
          </a:ln>
        </p:spPr>
        <p:txBody>
          <a:bodyPr/>
          <a:lstStyle/>
          <a:p>
            <a:pPr>
              <a:spcBef>
                <a:spcPct val="5000"/>
              </a:spcBef>
              <a:buClr>
                <a:srgbClr val="B30025"/>
              </a:buClr>
            </a:pPr>
            <a:endParaRPr lang="en-US" altLang="it-IT" sz="600"/>
          </a:p>
        </p:txBody>
      </p:sp>
      <p:sp>
        <p:nvSpPr>
          <p:cNvPr id="65544" name="Line 10"/>
          <p:cNvSpPr>
            <a:spLocks noChangeShapeType="1"/>
          </p:cNvSpPr>
          <p:nvPr/>
        </p:nvSpPr>
        <p:spPr bwMode="auto">
          <a:xfrm>
            <a:off x="5229225" y="909638"/>
            <a:ext cx="0" cy="792162"/>
          </a:xfrm>
          <a:prstGeom prst="line">
            <a:avLst/>
          </a:prstGeom>
          <a:noFill/>
          <a:ln w="3175">
            <a:solidFill>
              <a:schemeClr val="bg1"/>
            </a:solidFill>
            <a:round/>
            <a:headEnd/>
            <a:tailEnd type="triangle" w="med" len="med"/>
          </a:ln>
        </p:spPr>
        <p:txBody>
          <a:bodyPr/>
          <a:lstStyle/>
          <a:p>
            <a:endParaRPr lang="it-IT"/>
          </a:p>
        </p:txBody>
      </p:sp>
      <p:sp>
        <p:nvSpPr>
          <p:cNvPr id="65545" name="Line 11"/>
          <p:cNvSpPr>
            <a:spLocks noChangeShapeType="1"/>
          </p:cNvSpPr>
          <p:nvPr/>
        </p:nvSpPr>
        <p:spPr bwMode="auto">
          <a:xfrm>
            <a:off x="1262063" y="2989263"/>
            <a:ext cx="1150937" cy="0"/>
          </a:xfrm>
          <a:prstGeom prst="line">
            <a:avLst/>
          </a:prstGeom>
          <a:noFill/>
          <a:ln w="3175">
            <a:solidFill>
              <a:schemeClr val="bg1"/>
            </a:solidFill>
            <a:round/>
            <a:headEnd/>
            <a:tailEnd type="triangle" w="med" len="med"/>
          </a:ln>
        </p:spPr>
        <p:txBody>
          <a:bodyPr/>
          <a:lstStyle/>
          <a:p>
            <a:endParaRPr lang="it-IT"/>
          </a:p>
        </p:txBody>
      </p:sp>
      <p:sp>
        <p:nvSpPr>
          <p:cNvPr id="65546" name="Rectangle 12"/>
          <p:cNvSpPr>
            <a:spLocks noChangeArrowheads="1"/>
          </p:cNvSpPr>
          <p:nvPr/>
        </p:nvSpPr>
        <p:spPr bwMode="auto">
          <a:xfrm>
            <a:off x="1612900" y="1878013"/>
            <a:ext cx="846138" cy="190500"/>
          </a:xfrm>
          <a:prstGeom prst="rect">
            <a:avLst/>
          </a:prstGeom>
          <a:noFill/>
          <a:ln w="9525">
            <a:solidFill>
              <a:schemeClr val="bg1"/>
            </a:solidFill>
            <a:miter lim="800000"/>
            <a:headEnd/>
            <a:tailEnd/>
          </a:ln>
        </p:spPr>
        <p:txBody>
          <a:bodyPr/>
          <a:lstStyle/>
          <a:p>
            <a:pPr>
              <a:spcBef>
                <a:spcPct val="5000"/>
              </a:spcBef>
              <a:buClr>
                <a:srgbClr val="B30025"/>
              </a:buClr>
            </a:pPr>
            <a:r>
              <a:rPr lang="it-IT" altLang="it-IT" sz="1000">
                <a:solidFill>
                  <a:srgbClr val="666666"/>
                </a:solidFill>
              </a:rPr>
              <a:t>Polizza</a:t>
            </a:r>
          </a:p>
        </p:txBody>
      </p:sp>
      <p:sp>
        <p:nvSpPr>
          <p:cNvPr id="65547" name="Rectangle 13"/>
          <p:cNvSpPr>
            <a:spLocks noChangeArrowheads="1"/>
          </p:cNvSpPr>
          <p:nvPr/>
        </p:nvSpPr>
        <p:spPr bwMode="auto">
          <a:xfrm>
            <a:off x="2614613" y="2060575"/>
            <a:ext cx="1249362" cy="390525"/>
          </a:xfrm>
          <a:prstGeom prst="rect">
            <a:avLst/>
          </a:prstGeom>
          <a:noFill/>
          <a:ln w="9525">
            <a:solidFill>
              <a:schemeClr val="bg1"/>
            </a:solidFill>
            <a:miter lim="800000"/>
            <a:headEnd/>
            <a:tailEnd/>
          </a:ln>
        </p:spPr>
        <p:txBody>
          <a:bodyPr/>
          <a:lstStyle/>
          <a:p>
            <a:pPr algn="ctr">
              <a:spcBef>
                <a:spcPct val="5000"/>
              </a:spcBef>
              <a:buClr>
                <a:srgbClr val="B30025"/>
              </a:buClr>
            </a:pPr>
            <a:r>
              <a:rPr lang="it-IT" altLang="it-IT" sz="1000">
                <a:solidFill>
                  <a:srgbClr val="666666"/>
                </a:solidFill>
              </a:rPr>
              <a:t>Apporto di capitale/</a:t>
            </a:r>
          </a:p>
          <a:p>
            <a:pPr algn="ctr">
              <a:spcBef>
                <a:spcPct val="5000"/>
              </a:spcBef>
              <a:buClr>
                <a:srgbClr val="B30025"/>
              </a:buClr>
            </a:pPr>
            <a:r>
              <a:rPr lang="it-IT" altLang="it-IT" sz="1000">
                <a:solidFill>
                  <a:srgbClr val="666666"/>
                </a:solidFill>
              </a:rPr>
              <a:t>finanziamento</a:t>
            </a:r>
          </a:p>
        </p:txBody>
      </p:sp>
      <p:sp>
        <p:nvSpPr>
          <p:cNvPr id="65548" name="Text Box 14"/>
          <p:cNvSpPr txBox="1">
            <a:spLocks noChangeArrowheads="1"/>
          </p:cNvSpPr>
          <p:nvPr/>
        </p:nvSpPr>
        <p:spPr bwMode="auto">
          <a:xfrm>
            <a:off x="1692275" y="2205038"/>
            <a:ext cx="1008063" cy="476250"/>
          </a:xfrm>
          <a:prstGeom prst="rect">
            <a:avLst/>
          </a:prstGeom>
          <a:solidFill>
            <a:srgbClr val="EAEAEA"/>
          </a:solidFill>
          <a:ln w="19050" algn="ctr">
            <a:solidFill>
              <a:schemeClr val="accent2"/>
            </a:solidFill>
            <a:miter lim="800000"/>
            <a:headEnd/>
            <a:tailEnd/>
          </a:ln>
        </p:spPr>
        <p:txBody>
          <a:bodyPr>
            <a:spAutoFit/>
          </a:bodyPr>
          <a:lstStyle/>
          <a:p>
            <a:pPr algn="ctr">
              <a:spcBef>
                <a:spcPct val="25000"/>
              </a:spcBef>
              <a:buClr>
                <a:srgbClr val="777777"/>
              </a:buClr>
            </a:pPr>
            <a:r>
              <a:rPr lang="it-IT" altLang="it-IT" sz="1200" b="0">
                <a:solidFill>
                  <a:srgbClr val="666666"/>
                </a:solidFill>
              </a:rPr>
              <a:t>Società Italiana</a:t>
            </a:r>
          </a:p>
        </p:txBody>
      </p:sp>
      <p:sp>
        <p:nvSpPr>
          <p:cNvPr id="65549" name="Line 15"/>
          <p:cNvSpPr>
            <a:spLocks noChangeShapeType="1"/>
          </p:cNvSpPr>
          <p:nvPr/>
        </p:nvSpPr>
        <p:spPr bwMode="auto">
          <a:xfrm>
            <a:off x="2771775" y="2420938"/>
            <a:ext cx="992188" cy="0"/>
          </a:xfrm>
          <a:prstGeom prst="line">
            <a:avLst/>
          </a:prstGeom>
          <a:noFill/>
          <a:ln w="9525">
            <a:solidFill>
              <a:schemeClr val="accent2"/>
            </a:solidFill>
            <a:round/>
            <a:headEnd/>
            <a:tailEnd type="arrow" w="med" len="med"/>
          </a:ln>
        </p:spPr>
        <p:txBody>
          <a:bodyPr/>
          <a:lstStyle/>
          <a:p>
            <a:endParaRPr lang="it-IT"/>
          </a:p>
        </p:txBody>
      </p:sp>
      <p:sp>
        <p:nvSpPr>
          <p:cNvPr id="65550" name="Line 16"/>
          <p:cNvSpPr>
            <a:spLocks noChangeShapeType="1"/>
          </p:cNvSpPr>
          <p:nvPr/>
        </p:nvSpPr>
        <p:spPr bwMode="auto">
          <a:xfrm>
            <a:off x="2195513" y="1863725"/>
            <a:ext cx="1587" cy="341313"/>
          </a:xfrm>
          <a:prstGeom prst="line">
            <a:avLst/>
          </a:prstGeom>
          <a:noFill/>
          <a:ln w="9525">
            <a:solidFill>
              <a:schemeClr val="accent2"/>
            </a:solidFill>
            <a:round/>
            <a:headEnd/>
            <a:tailEnd type="arrow" w="med" len="med"/>
          </a:ln>
        </p:spPr>
        <p:txBody>
          <a:bodyPr/>
          <a:lstStyle/>
          <a:p>
            <a:endParaRPr lang="it-IT"/>
          </a:p>
        </p:txBody>
      </p:sp>
      <p:sp>
        <p:nvSpPr>
          <p:cNvPr id="65551" name="Text Box 17"/>
          <p:cNvSpPr txBox="1">
            <a:spLocks noChangeArrowheads="1"/>
          </p:cNvSpPr>
          <p:nvPr/>
        </p:nvSpPr>
        <p:spPr bwMode="auto">
          <a:xfrm>
            <a:off x="3779838" y="2205038"/>
            <a:ext cx="1185862" cy="466725"/>
          </a:xfrm>
          <a:prstGeom prst="rect">
            <a:avLst/>
          </a:prstGeom>
          <a:noFill/>
          <a:ln w="9525" algn="ctr">
            <a:solidFill>
              <a:schemeClr val="bg2"/>
            </a:solidFill>
            <a:miter lim="800000"/>
            <a:headEnd/>
            <a:tailEnd/>
          </a:ln>
        </p:spPr>
        <p:txBody>
          <a:bodyPr>
            <a:spAutoFit/>
          </a:bodyPr>
          <a:lstStyle/>
          <a:p>
            <a:pPr algn="ctr">
              <a:spcBef>
                <a:spcPct val="25000"/>
              </a:spcBef>
              <a:buClr>
                <a:srgbClr val="777777"/>
              </a:buClr>
            </a:pPr>
            <a:r>
              <a:rPr lang="it-IT" altLang="it-IT" sz="1200" b="0">
                <a:solidFill>
                  <a:srgbClr val="666666"/>
                </a:solidFill>
              </a:rPr>
              <a:t>Società estera (destinatario)</a:t>
            </a:r>
          </a:p>
        </p:txBody>
      </p:sp>
      <p:sp>
        <p:nvSpPr>
          <p:cNvPr id="65552" name="Text Box 18"/>
          <p:cNvSpPr txBox="1">
            <a:spLocks noChangeArrowheads="1"/>
          </p:cNvSpPr>
          <p:nvPr/>
        </p:nvSpPr>
        <p:spPr bwMode="auto">
          <a:xfrm>
            <a:off x="4500563" y="1363663"/>
            <a:ext cx="358775" cy="274637"/>
          </a:xfrm>
          <a:prstGeom prst="rect">
            <a:avLst/>
          </a:prstGeom>
          <a:solidFill>
            <a:srgbClr val="DDDDDD"/>
          </a:solidFill>
          <a:ln w="9525" algn="ctr">
            <a:noFill/>
            <a:miter lim="800000"/>
            <a:headEnd/>
            <a:tailEnd/>
          </a:ln>
          <a:effectLst>
            <a:prstShdw prst="shdw17" dist="17961" dir="2700000">
              <a:srgbClr val="858585"/>
            </a:prstShdw>
          </a:effectLst>
        </p:spPr>
        <p:txBody>
          <a:bodyPr>
            <a:spAutoFit/>
          </a:bodyPr>
          <a:lstStyle/>
          <a:p>
            <a:pPr marL="285750" indent="-285750">
              <a:spcBef>
                <a:spcPct val="50000"/>
              </a:spcBef>
              <a:buClr>
                <a:srgbClr val="777777"/>
              </a:buClr>
            </a:pPr>
            <a:r>
              <a:rPr lang="it-IT" altLang="it-IT" sz="1200">
                <a:solidFill>
                  <a:srgbClr val="B30025"/>
                </a:solidFill>
              </a:rPr>
              <a:t>A</a:t>
            </a:r>
          </a:p>
        </p:txBody>
      </p:sp>
      <p:sp>
        <p:nvSpPr>
          <p:cNvPr id="65553" name="Rectangle 19"/>
          <p:cNvSpPr>
            <a:spLocks noChangeArrowheads="1"/>
          </p:cNvSpPr>
          <p:nvPr/>
        </p:nvSpPr>
        <p:spPr bwMode="auto">
          <a:xfrm>
            <a:off x="6053138" y="2762250"/>
            <a:ext cx="2146300" cy="184150"/>
          </a:xfrm>
          <a:prstGeom prst="rect">
            <a:avLst/>
          </a:prstGeom>
          <a:noFill/>
          <a:ln w="9525">
            <a:solidFill>
              <a:schemeClr val="bg1"/>
            </a:solidFill>
            <a:miter lim="800000"/>
            <a:headEnd/>
            <a:tailEnd/>
          </a:ln>
        </p:spPr>
        <p:txBody>
          <a:bodyPr/>
          <a:lstStyle/>
          <a:p>
            <a:pPr>
              <a:spcBef>
                <a:spcPct val="5000"/>
              </a:spcBef>
              <a:buClr>
                <a:srgbClr val="B30025"/>
              </a:buClr>
            </a:pPr>
            <a:r>
              <a:rPr lang="it-IT" altLang="it-IT" sz="1000">
                <a:solidFill>
                  <a:srgbClr val="666666"/>
                </a:solidFill>
              </a:rPr>
              <a:t>Partecipazione di controllo</a:t>
            </a:r>
          </a:p>
        </p:txBody>
      </p:sp>
      <p:sp>
        <p:nvSpPr>
          <p:cNvPr id="65554" name="Rectangle 20"/>
          <p:cNvSpPr>
            <a:spLocks noChangeArrowheads="1"/>
          </p:cNvSpPr>
          <p:nvPr/>
        </p:nvSpPr>
        <p:spPr bwMode="auto">
          <a:xfrm>
            <a:off x="6604000" y="2070100"/>
            <a:ext cx="1252538" cy="407988"/>
          </a:xfrm>
          <a:prstGeom prst="rect">
            <a:avLst/>
          </a:prstGeom>
          <a:noFill/>
          <a:ln w="9525">
            <a:solidFill>
              <a:schemeClr val="bg1"/>
            </a:solidFill>
            <a:miter lim="800000"/>
            <a:headEnd/>
            <a:tailEnd/>
          </a:ln>
        </p:spPr>
        <p:txBody>
          <a:bodyPr/>
          <a:lstStyle/>
          <a:p>
            <a:pPr algn="ctr">
              <a:spcBef>
                <a:spcPct val="5000"/>
              </a:spcBef>
              <a:buClr>
                <a:srgbClr val="B30025"/>
              </a:buClr>
            </a:pPr>
            <a:r>
              <a:rPr lang="it-IT" altLang="it-IT" sz="1000">
                <a:solidFill>
                  <a:srgbClr val="666666"/>
                </a:solidFill>
              </a:rPr>
              <a:t>Apporto di capitale/</a:t>
            </a:r>
          </a:p>
          <a:p>
            <a:pPr algn="ctr">
              <a:spcBef>
                <a:spcPct val="5000"/>
              </a:spcBef>
              <a:buClr>
                <a:srgbClr val="B30025"/>
              </a:buClr>
            </a:pPr>
            <a:r>
              <a:rPr lang="it-IT" altLang="it-IT" sz="1000">
                <a:solidFill>
                  <a:srgbClr val="666666"/>
                </a:solidFill>
              </a:rPr>
              <a:t>finanziamento</a:t>
            </a:r>
          </a:p>
        </p:txBody>
      </p:sp>
      <p:sp>
        <p:nvSpPr>
          <p:cNvPr id="65555" name="Text Box 21"/>
          <p:cNvSpPr txBox="1">
            <a:spLocks noChangeArrowheads="1"/>
          </p:cNvSpPr>
          <p:nvPr/>
        </p:nvSpPr>
        <p:spPr bwMode="auto">
          <a:xfrm>
            <a:off x="5459413" y="2103438"/>
            <a:ext cx="1119187" cy="658812"/>
          </a:xfrm>
          <a:prstGeom prst="rect">
            <a:avLst/>
          </a:prstGeom>
          <a:solidFill>
            <a:srgbClr val="EAEAEA"/>
          </a:solidFill>
          <a:ln w="19050" algn="ctr">
            <a:solidFill>
              <a:schemeClr val="accent2"/>
            </a:solidFill>
            <a:miter lim="800000"/>
            <a:headEnd/>
            <a:tailEnd/>
          </a:ln>
        </p:spPr>
        <p:txBody>
          <a:bodyPr>
            <a:spAutoFit/>
          </a:bodyPr>
          <a:lstStyle/>
          <a:p>
            <a:pPr algn="ctr">
              <a:spcBef>
                <a:spcPct val="25000"/>
              </a:spcBef>
              <a:buClr>
                <a:srgbClr val="777777"/>
              </a:buClr>
            </a:pPr>
            <a:r>
              <a:rPr lang="it-IT" altLang="it-IT" sz="1100" b="0">
                <a:solidFill>
                  <a:srgbClr val="666666"/>
                </a:solidFill>
              </a:rPr>
              <a:t>Controllata/</a:t>
            </a:r>
          </a:p>
          <a:p>
            <a:pPr algn="ctr">
              <a:spcBef>
                <a:spcPct val="25000"/>
              </a:spcBef>
              <a:buClr>
                <a:srgbClr val="777777"/>
              </a:buClr>
            </a:pPr>
            <a:r>
              <a:rPr lang="it-IT" altLang="it-IT" sz="1100" b="0">
                <a:solidFill>
                  <a:srgbClr val="666666"/>
                </a:solidFill>
              </a:rPr>
              <a:t>Collegata Estera</a:t>
            </a:r>
          </a:p>
        </p:txBody>
      </p:sp>
      <p:sp>
        <p:nvSpPr>
          <p:cNvPr id="65556" name="Line 22"/>
          <p:cNvSpPr>
            <a:spLocks noChangeShapeType="1"/>
          </p:cNvSpPr>
          <p:nvPr/>
        </p:nvSpPr>
        <p:spPr bwMode="auto">
          <a:xfrm>
            <a:off x="6675438" y="2454275"/>
            <a:ext cx="1127125" cy="0"/>
          </a:xfrm>
          <a:prstGeom prst="line">
            <a:avLst/>
          </a:prstGeom>
          <a:noFill/>
          <a:ln w="9525">
            <a:solidFill>
              <a:schemeClr val="accent2"/>
            </a:solidFill>
            <a:round/>
            <a:headEnd/>
            <a:tailEnd type="arrow" w="med" len="med"/>
          </a:ln>
        </p:spPr>
        <p:txBody>
          <a:bodyPr/>
          <a:lstStyle/>
          <a:p>
            <a:endParaRPr lang="it-IT"/>
          </a:p>
        </p:txBody>
      </p:sp>
      <p:sp>
        <p:nvSpPr>
          <p:cNvPr id="65557" name="Line 23"/>
          <p:cNvSpPr>
            <a:spLocks noChangeShapeType="1"/>
          </p:cNvSpPr>
          <p:nvPr/>
        </p:nvSpPr>
        <p:spPr bwMode="auto">
          <a:xfrm>
            <a:off x="5959475" y="1831975"/>
            <a:ext cx="0" cy="258763"/>
          </a:xfrm>
          <a:prstGeom prst="line">
            <a:avLst/>
          </a:prstGeom>
          <a:noFill/>
          <a:ln w="9525">
            <a:solidFill>
              <a:schemeClr val="accent2"/>
            </a:solidFill>
            <a:round/>
            <a:headEnd/>
            <a:tailEnd type="arrow" w="med" len="med"/>
          </a:ln>
        </p:spPr>
        <p:txBody>
          <a:bodyPr/>
          <a:lstStyle/>
          <a:p>
            <a:endParaRPr lang="it-IT"/>
          </a:p>
        </p:txBody>
      </p:sp>
      <p:sp>
        <p:nvSpPr>
          <p:cNvPr id="65558" name="Text Box 24"/>
          <p:cNvSpPr txBox="1">
            <a:spLocks noChangeArrowheads="1"/>
          </p:cNvSpPr>
          <p:nvPr/>
        </p:nvSpPr>
        <p:spPr bwMode="auto">
          <a:xfrm>
            <a:off x="5465763" y="2992438"/>
            <a:ext cx="1066800" cy="438150"/>
          </a:xfrm>
          <a:prstGeom prst="rect">
            <a:avLst/>
          </a:prstGeom>
          <a:noFill/>
          <a:ln w="9525" algn="ctr">
            <a:solidFill>
              <a:schemeClr val="bg2"/>
            </a:solidFill>
            <a:miter lim="800000"/>
            <a:headEnd/>
            <a:tailEnd/>
          </a:ln>
        </p:spPr>
        <p:txBody>
          <a:bodyPr>
            <a:spAutoFit/>
          </a:bodyPr>
          <a:lstStyle/>
          <a:p>
            <a:pPr algn="ctr">
              <a:spcBef>
                <a:spcPct val="25000"/>
              </a:spcBef>
              <a:buClr>
                <a:srgbClr val="777777"/>
              </a:buClr>
            </a:pPr>
            <a:r>
              <a:rPr lang="it-IT" altLang="it-IT" sz="1100" b="0">
                <a:solidFill>
                  <a:srgbClr val="666666"/>
                </a:solidFill>
              </a:rPr>
              <a:t>Società italiana</a:t>
            </a:r>
          </a:p>
        </p:txBody>
      </p:sp>
      <p:sp>
        <p:nvSpPr>
          <p:cNvPr id="65559" name="AutoShape 25"/>
          <p:cNvSpPr>
            <a:spLocks noChangeArrowheads="1"/>
          </p:cNvSpPr>
          <p:nvPr/>
        </p:nvSpPr>
        <p:spPr bwMode="auto">
          <a:xfrm>
            <a:off x="5908675" y="2763838"/>
            <a:ext cx="138113" cy="215900"/>
          </a:xfrm>
          <a:prstGeom prst="upArrow">
            <a:avLst>
              <a:gd name="adj1" fmla="val 50000"/>
              <a:gd name="adj2" fmla="val 39080"/>
            </a:avLst>
          </a:prstGeom>
          <a:solidFill>
            <a:srgbClr val="DDDDDD"/>
          </a:solidFill>
          <a:ln w="9525" algn="ctr">
            <a:solidFill>
              <a:schemeClr val="accent2"/>
            </a:solidFill>
            <a:miter lim="800000"/>
            <a:headEnd/>
            <a:tailEnd/>
          </a:ln>
        </p:spPr>
        <p:txBody>
          <a:bodyPr wrap="none" anchor="ctr"/>
          <a:lstStyle/>
          <a:p>
            <a:pPr algn="r">
              <a:spcBef>
                <a:spcPct val="20000"/>
              </a:spcBef>
              <a:buClr>
                <a:srgbClr val="262640"/>
              </a:buClr>
              <a:buFont typeface="Wingdings" pitchFamily="2" charset="2"/>
              <a:buNone/>
            </a:pPr>
            <a:endParaRPr lang="it-IT" altLang="it-IT"/>
          </a:p>
        </p:txBody>
      </p:sp>
      <p:sp>
        <p:nvSpPr>
          <p:cNvPr id="65560" name="Rectangle 26"/>
          <p:cNvSpPr>
            <a:spLocks noChangeArrowheads="1"/>
          </p:cNvSpPr>
          <p:nvPr/>
        </p:nvSpPr>
        <p:spPr bwMode="auto">
          <a:xfrm>
            <a:off x="5365750" y="1847850"/>
            <a:ext cx="909638" cy="182563"/>
          </a:xfrm>
          <a:prstGeom prst="rect">
            <a:avLst/>
          </a:prstGeom>
          <a:noFill/>
          <a:ln w="9525">
            <a:noFill/>
            <a:miter lim="800000"/>
            <a:headEnd/>
            <a:tailEnd/>
          </a:ln>
        </p:spPr>
        <p:txBody>
          <a:bodyPr/>
          <a:lstStyle/>
          <a:p>
            <a:pPr>
              <a:spcBef>
                <a:spcPct val="5000"/>
              </a:spcBef>
              <a:buClr>
                <a:srgbClr val="B30025"/>
              </a:buClr>
            </a:pPr>
            <a:r>
              <a:rPr lang="it-IT" altLang="it-IT" sz="1000">
                <a:solidFill>
                  <a:srgbClr val="666666"/>
                </a:solidFill>
              </a:rPr>
              <a:t>Polizza</a:t>
            </a:r>
          </a:p>
        </p:txBody>
      </p:sp>
      <p:sp>
        <p:nvSpPr>
          <p:cNvPr id="65561" name="Text Box 27"/>
          <p:cNvSpPr txBox="1">
            <a:spLocks noChangeArrowheads="1"/>
          </p:cNvSpPr>
          <p:nvPr/>
        </p:nvSpPr>
        <p:spPr bwMode="auto">
          <a:xfrm>
            <a:off x="7845425" y="2205038"/>
            <a:ext cx="857250" cy="438150"/>
          </a:xfrm>
          <a:prstGeom prst="rect">
            <a:avLst/>
          </a:prstGeom>
          <a:noFill/>
          <a:ln w="9525" algn="ctr">
            <a:solidFill>
              <a:schemeClr val="bg2"/>
            </a:solidFill>
            <a:miter lim="800000"/>
            <a:headEnd/>
            <a:tailEnd/>
          </a:ln>
        </p:spPr>
        <p:txBody>
          <a:bodyPr>
            <a:spAutoFit/>
          </a:bodyPr>
          <a:lstStyle/>
          <a:p>
            <a:pPr algn="ctr">
              <a:spcBef>
                <a:spcPct val="25000"/>
              </a:spcBef>
              <a:buClr>
                <a:srgbClr val="777777"/>
              </a:buClr>
            </a:pPr>
            <a:r>
              <a:rPr lang="it-IT" altLang="it-IT" sz="1100" b="0">
                <a:solidFill>
                  <a:srgbClr val="666666"/>
                </a:solidFill>
              </a:rPr>
              <a:t>Società estera</a:t>
            </a:r>
          </a:p>
        </p:txBody>
      </p:sp>
      <p:sp>
        <p:nvSpPr>
          <p:cNvPr id="65562" name="Text Box 28"/>
          <p:cNvSpPr txBox="1">
            <a:spLocks noChangeArrowheads="1"/>
          </p:cNvSpPr>
          <p:nvPr/>
        </p:nvSpPr>
        <p:spPr bwMode="auto">
          <a:xfrm>
            <a:off x="8388350" y="1341438"/>
            <a:ext cx="360363" cy="274637"/>
          </a:xfrm>
          <a:prstGeom prst="rect">
            <a:avLst/>
          </a:prstGeom>
          <a:solidFill>
            <a:srgbClr val="DDDDDD"/>
          </a:solidFill>
          <a:ln w="9525" algn="ctr">
            <a:noFill/>
            <a:miter lim="800000"/>
            <a:headEnd/>
            <a:tailEnd/>
          </a:ln>
          <a:effectLst>
            <a:prstShdw prst="shdw17" dist="17961" dir="2700000">
              <a:srgbClr val="858585"/>
            </a:prstShdw>
          </a:effectLst>
        </p:spPr>
        <p:txBody>
          <a:bodyPr>
            <a:spAutoFit/>
          </a:bodyPr>
          <a:lstStyle/>
          <a:p>
            <a:pPr marL="285750" indent="-285750">
              <a:spcBef>
                <a:spcPct val="50000"/>
              </a:spcBef>
              <a:buClr>
                <a:srgbClr val="777777"/>
              </a:buClr>
            </a:pPr>
            <a:r>
              <a:rPr lang="it-IT" altLang="it-IT" sz="1200">
                <a:solidFill>
                  <a:srgbClr val="B30025"/>
                </a:solidFill>
              </a:rPr>
              <a:t>B</a:t>
            </a:r>
          </a:p>
        </p:txBody>
      </p:sp>
      <p:sp>
        <p:nvSpPr>
          <p:cNvPr id="65563" name="Rectangle 29"/>
          <p:cNvSpPr>
            <a:spLocks noChangeArrowheads="1"/>
          </p:cNvSpPr>
          <p:nvPr/>
        </p:nvSpPr>
        <p:spPr bwMode="auto">
          <a:xfrm>
            <a:off x="1547813" y="3760788"/>
            <a:ext cx="7345362" cy="2830512"/>
          </a:xfrm>
          <a:prstGeom prst="rect">
            <a:avLst/>
          </a:prstGeom>
          <a:noFill/>
          <a:ln w="9525" algn="ctr">
            <a:noFill/>
            <a:miter lim="800000"/>
            <a:headEnd/>
            <a:tailEnd/>
          </a:ln>
        </p:spPr>
        <p:txBody>
          <a:bodyPr>
            <a:spAutoFit/>
          </a:bodyPr>
          <a:lstStyle/>
          <a:p>
            <a:pPr marL="177800" indent="-177800">
              <a:buClr>
                <a:srgbClr val="B30025"/>
              </a:buClr>
              <a:buFont typeface="Wingdings" pitchFamily="2" charset="2"/>
              <a:buChar char="§"/>
            </a:pPr>
            <a:r>
              <a:rPr lang="it-IT" altLang="it-IT" sz="1200" b="0">
                <a:solidFill>
                  <a:srgbClr val="666666"/>
                </a:solidFill>
                <a:cs typeface="Times New Roman" pitchFamily="18" charset="0"/>
              </a:rPr>
              <a:t>Società e/o Banche Italiane e/o loro controllate / collegate estere che intendono effettuare investimenti all’estero.</a:t>
            </a:r>
          </a:p>
          <a:p>
            <a:pPr marL="177800" indent="-177800">
              <a:buClr>
                <a:srgbClr val="B30025"/>
              </a:buClr>
              <a:buFont typeface="Wingdings" pitchFamily="2" charset="2"/>
              <a:buChar char="§"/>
            </a:pPr>
            <a:endParaRPr lang="it-IT" altLang="it-IT" sz="1200" b="0">
              <a:solidFill>
                <a:srgbClr val="666666"/>
              </a:solidFill>
              <a:cs typeface="Times New Roman" pitchFamily="18" charset="0"/>
            </a:endParaRPr>
          </a:p>
          <a:p>
            <a:pPr marL="177800" indent="-177800">
              <a:buClr>
                <a:srgbClr val="B30025"/>
              </a:buClr>
              <a:buFont typeface="Wingdings" pitchFamily="2" charset="2"/>
              <a:buChar char="§"/>
            </a:pPr>
            <a:r>
              <a:rPr lang="it-IT" altLang="it-IT" sz="1200" b="0">
                <a:solidFill>
                  <a:srgbClr val="666666"/>
                </a:solidFill>
                <a:cs typeface="Times New Roman" pitchFamily="18" charset="0"/>
              </a:rPr>
              <a:t>Costituzione di società all’estero o acquisizione di quote di capitale in società estere tramite: </a:t>
            </a:r>
          </a:p>
          <a:p>
            <a:pPr marL="622300" lvl="1" indent="-157163">
              <a:buClr>
                <a:srgbClr val="B30025"/>
              </a:buClr>
              <a:buFont typeface="Wingdings" pitchFamily="2" charset="2"/>
              <a:buChar char="§"/>
            </a:pPr>
            <a:r>
              <a:rPr lang="it-IT" altLang="it-IT" sz="1200" b="0">
                <a:solidFill>
                  <a:srgbClr val="666666"/>
                </a:solidFill>
                <a:cs typeface="Times New Roman" pitchFamily="18" charset="0"/>
              </a:rPr>
              <a:t>apporti di capitale o beni strumentali, tecnologie, licenze, brevetti, servizi di progettazione, direzione e gestione lavori; </a:t>
            </a:r>
          </a:p>
          <a:p>
            <a:pPr marL="622300" lvl="1" indent="-157163">
              <a:buClr>
                <a:srgbClr val="B30025"/>
              </a:buClr>
              <a:buFont typeface="Wingdings" pitchFamily="2" charset="2"/>
              <a:buChar char="§"/>
            </a:pPr>
            <a:r>
              <a:rPr lang="it-IT" altLang="it-IT" sz="1200" b="0">
                <a:solidFill>
                  <a:srgbClr val="666666"/>
                </a:solidFill>
                <a:cs typeface="Times New Roman" pitchFamily="18" charset="0"/>
              </a:rPr>
              <a:t>finanziamenti del socio alla partecipata/controllata estera;</a:t>
            </a:r>
          </a:p>
          <a:p>
            <a:pPr marL="622300" lvl="1" indent="-157163">
              <a:buClr>
                <a:srgbClr val="B30025"/>
              </a:buClr>
              <a:buFont typeface="Wingdings" pitchFamily="2" charset="2"/>
              <a:buChar char="§"/>
            </a:pPr>
            <a:r>
              <a:rPr lang="it-IT" altLang="it-IT" sz="1200" b="0">
                <a:solidFill>
                  <a:srgbClr val="666666"/>
                </a:solidFill>
                <a:cs typeface="Times New Roman" pitchFamily="18" charset="0"/>
              </a:rPr>
              <a:t>garanzie del socio a sostegno di finanziamenti concessi da banche terze alla partecipata/controllata estera.</a:t>
            </a:r>
          </a:p>
          <a:p>
            <a:pPr marL="177800" indent="-177800">
              <a:buClr>
                <a:srgbClr val="B30025"/>
              </a:buClr>
              <a:buFont typeface="Wingdings" pitchFamily="2" charset="2"/>
              <a:buChar char="§"/>
            </a:pPr>
            <a:r>
              <a:rPr lang="it-IT" altLang="it-IT" sz="1200" b="0">
                <a:solidFill>
                  <a:srgbClr val="666666"/>
                </a:solidFill>
                <a:cs typeface="Times New Roman" pitchFamily="18" charset="0"/>
              </a:rPr>
              <a:t> Copertura fino al 100% del valore dell’investimento per i rischi di perdite di capitale, utili, interessi e   </a:t>
            </a:r>
            <a:br>
              <a:rPr lang="it-IT" altLang="it-IT" sz="1200" b="0">
                <a:solidFill>
                  <a:srgbClr val="666666"/>
                </a:solidFill>
                <a:cs typeface="Times New Roman" pitchFamily="18" charset="0"/>
              </a:rPr>
            </a:br>
            <a:r>
              <a:rPr lang="it-IT" altLang="it-IT" sz="1200" b="0">
                <a:solidFill>
                  <a:srgbClr val="666666"/>
                </a:solidFill>
                <a:cs typeface="Times New Roman" pitchFamily="18" charset="0"/>
              </a:rPr>
              <a:t> somme spettanti alla società italiana, derivanti da eventi di natura politica.</a:t>
            </a:r>
          </a:p>
          <a:p>
            <a:pPr marL="177800" indent="-177800">
              <a:buClr>
                <a:srgbClr val="B30025"/>
              </a:buClr>
              <a:buFont typeface="Wingdings" pitchFamily="2" charset="2"/>
              <a:buChar char="§"/>
            </a:pPr>
            <a:r>
              <a:rPr lang="it-IT" altLang="it-IT" sz="1200" b="0">
                <a:solidFill>
                  <a:srgbClr val="666666"/>
                </a:solidFill>
                <a:cs typeface="Times New Roman" pitchFamily="18" charset="0"/>
              </a:rPr>
              <a:t> Possibilità di individuare i rischi politici specifici per i quali si richiede la copertura </a:t>
            </a:r>
          </a:p>
          <a:p>
            <a:pPr marL="177800" indent="-177800">
              <a:buClr>
                <a:srgbClr val="B30025"/>
              </a:buClr>
              <a:buFont typeface="Wingdings" pitchFamily="2" charset="2"/>
              <a:buChar char="§"/>
            </a:pPr>
            <a:r>
              <a:rPr lang="it-IT" altLang="it-IT" sz="1200" b="0">
                <a:solidFill>
                  <a:srgbClr val="666666"/>
                </a:solidFill>
                <a:cs typeface="Times New Roman" pitchFamily="18" charset="0"/>
              </a:rPr>
              <a:t> Possibilità di cedere i diritti di polizza ad istituzioni finanziarie per facilitare il finanziamento </a:t>
            </a:r>
            <a:br>
              <a:rPr lang="it-IT" altLang="it-IT" sz="1200" b="0">
                <a:solidFill>
                  <a:srgbClr val="666666"/>
                </a:solidFill>
                <a:cs typeface="Times New Roman" pitchFamily="18" charset="0"/>
              </a:rPr>
            </a:br>
            <a:r>
              <a:rPr lang="it-IT" altLang="it-IT" sz="1200" b="0">
                <a:solidFill>
                  <a:srgbClr val="666666"/>
                </a:solidFill>
                <a:cs typeface="Times New Roman" pitchFamily="18" charset="0"/>
              </a:rPr>
              <a:t> dell’investimento</a:t>
            </a:r>
          </a:p>
          <a:p>
            <a:pPr marL="177800" indent="-177800">
              <a:buClr>
                <a:srgbClr val="B30025"/>
              </a:buClr>
              <a:buFont typeface="Wingdings" pitchFamily="2" charset="2"/>
              <a:buChar char="§"/>
            </a:pPr>
            <a:endParaRPr lang="it-IT" altLang="it-IT" sz="1200" b="0">
              <a:solidFill>
                <a:srgbClr val="666666"/>
              </a:solidFill>
              <a:cs typeface="Times New Roman" pitchFamily="18" charset="0"/>
            </a:endParaRPr>
          </a:p>
        </p:txBody>
      </p:sp>
      <p:sp>
        <p:nvSpPr>
          <p:cNvPr id="560158" name="Line 30"/>
          <p:cNvSpPr>
            <a:spLocks noChangeShapeType="1"/>
          </p:cNvSpPr>
          <p:nvPr/>
        </p:nvSpPr>
        <p:spPr bwMode="auto">
          <a:xfrm flipH="1">
            <a:off x="5219700" y="1341438"/>
            <a:ext cx="0" cy="2232025"/>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cs typeface="+mn-cs"/>
            </a:endParaRPr>
          </a:p>
        </p:txBody>
      </p:sp>
      <p:sp>
        <p:nvSpPr>
          <p:cNvPr id="65565" name="Text Box 31"/>
          <p:cNvSpPr txBox="1">
            <a:spLocks noChangeArrowheads="1"/>
          </p:cNvSpPr>
          <p:nvPr/>
        </p:nvSpPr>
        <p:spPr bwMode="auto">
          <a:xfrm>
            <a:off x="179388" y="3805238"/>
            <a:ext cx="1295400" cy="274637"/>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Cliente Target</a:t>
            </a:r>
          </a:p>
        </p:txBody>
      </p:sp>
      <p:sp>
        <p:nvSpPr>
          <p:cNvPr id="65566" name="Text Box 32"/>
          <p:cNvSpPr txBox="1">
            <a:spLocks noChangeArrowheads="1"/>
          </p:cNvSpPr>
          <p:nvPr/>
        </p:nvSpPr>
        <p:spPr bwMode="auto">
          <a:xfrm>
            <a:off x="180975" y="4310063"/>
            <a:ext cx="1295400" cy="274637"/>
          </a:xfrm>
          <a:prstGeom prst="rect">
            <a:avLst/>
          </a:prstGeom>
          <a:noFill/>
          <a:ln w="9525" algn="ctr">
            <a:noFill/>
            <a:prstDash val="dash"/>
            <a:miter lim="800000"/>
            <a:headEnd/>
            <a:tailEnd/>
          </a:ln>
        </p:spPr>
        <p:txBody>
          <a:bodyPr>
            <a:spAutoFit/>
          </a:bodyPr>
          <a:lstStyle/>
          <a:p>
            <a:pPr algn="r">
              <a:buClr>
                <a:srgbClr val="777777"/>
              </a:buClr>
            </a:pPr>
            <a:r>
              <a:rPr lang="it-IT" altLang="it-IT" sz="1200">
                <a:solidFill>
                  <a:srgbClr val="666666"/>
                </a:solidFill>
              </a:rPr>
              <a:t>Caratteristiche</a:t>
            </a:r>
          </a:p>
        </p:txBody>
      </p:sp>
      <p:pic>
        <p:nvPicPr>
          <p:cNvPr id="65567" name="Picture 95" descr="logo_ppt"/>
          <p:cNvPicPr>
            <a:picLocks noChangeAspect="1" noChangeArrowheads="1"/>
          </p:cNvPicPr>
          <p:nvPr/>
        </p:nvPicPr>
        <p:blipFill>
          <a:blip r:embed="rId3" cstate="print"/>
          <a:srcRect/>
          <a:stretch>
            <a:fillRect/>
          </a:stretch>
        </p:blipFill>
        <p:spPr bwMode="auto">
          <a:xfrm>
            <a:off x="5459413" y="1557338"/>
            <a:ext cx="1071562" cy="228600"/>
          </a:xfrm>
          <a:prstGeom prst="rect">
            <a:avLst/>
          </a:prstGeom>
          <a:noFill/>
          <a:ln w="9525">
            <a:noFill/>
            <a:miter lim="800000"/>
            <a:headEnd/>
            <a:tailEnd/>
          </a:ln>
        </p:spPr>
      </p:pic>
      <p:pic>
        <p:nvPicPr>
          <p:cNvPr id="65568" name="Picture 95" descr="logo_ppt"/>
          <p:cNvPicPr>
            <a:picLocks noChangeAspect="1" noChangeArrowheads="1"/>
          </p:cNvPicPr>
          <p:nvPr/>
        </p:nvPicPr>
        <p:blipFill>
          <a:blip r:embed="rId3" cstate="print"/>
          <a:srcRect/>
          <a:stretch>
            <a:fillRect/>
          </a:stretch>
        </p:blipFill>
        <p:spPr bwMode="auto">
          <a:xfrm>
            <a:off x="1717675" y="1592263"/>
            <a:ext cx="1073150" cy="230187"/>
          </a:xfrm>
          <a:prstGeom prst="rect">
            <a:avLst/>
          </a:prstGeom>
          <a:noFill/>
          <a:ln w="9525">
            <a:noFill/>
            <a:miter lim="800000"/>
            <a:headEnd/>
            <a:tailEnd/>
          </a:ln>
        </p:spPr>
      </p:pic>
      <p:sp>
        <p:nvSpPr>
          <p:cNvPr id="65569" name="Segnaposto data 4"/>
          <p:cNvSpPr>
            <a:spLocks noGrp="1"/>
          </p:cNvSpPr>
          <p:nvPr>
            <p:ph type="dt" sz="quarter" idx="10"/>
          </p:nvPr>
        </p:nvSpPr>
        <p:spPr>
          <a:xfrm>
            <a:off x="25400" y="6575425"/>
            <a:ext cx="5853113" cy="282575"/>
          </a:xfrm>
          <a:noFill/>
        </p:spPr>
        <p:txBody>
          <a:bodyPr/>
          <a:lstStyle/>
          <a:p>
            <a:r>
              <a:rPr lang="it-IT" altLang="it-IT" sz="1100" dirty="0" smtClean="0"/>
              <a:t>SACE</a:t>
            </a: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egnaposto numero diapositiva 4"/>
          <p:cNvSpPr>
            <a:spLocks noGrp="1"/>
          </p:cNvSpPr>
          <p:nvPr>
            <p:ph type="sldNum" sz="quarter" idx="11"/>
          </p:nvPr>
        </p:nvSpPr>
        <p:spPr>
          <a:noFill/>
        </p:spPr>
        <p:txBody>
          <a:bodyPr/>
          <a:lstStyle/>
          <a:p>
            <a:fld id="{5F509660-0E89-4CD4-9AD8-A9BAE777338B}" type="slidenum">
              <a:rPr lang="it-IT" altLang="it-IT" smtClean="0"/>
              <a:pPr/>
              <a:t>12</a:t>
            </a:fld>
            <a:endParaRPr lang="it-IT" altLang="it-IT" smtClean="0"/>
          </a:p>
        </p:txBody>
      </p:sp>
      <p:sp>
        <p:nvSpPr>
          <p:cNvPr id="66563" name="Rectangle 8"/>
          <p:cNvSpPr>
            <a:spLocks noChangeArrowheads="1"/>
          </p:cNvSpPr>
          <p:nvPr/>
        </p:nvSpPr>
        <p:spPr bwMode="auto">
          <a:xfrm>
            <a:off x="476250" y="1174750"/>
            <a:ext cx="8189913" cy="4965700"/>
          </a:xfrm>
          <a:prstGeom prst="rect">
            <a:avLst/>
          </a:prstGeom>
          <a:noFill/>
          <a:ln w="28575">
            <a:noFill/>
            <a:miter lim="800000"/>
            <a:headEnd/>
            <a:tailEnd/>
          </a:ln>
        </p:spPr>
        <p:txBody>
          <a:bodyPr wrap="none" anchor="ctr"/>
          <a:lstStyle/>
          <a:p>
            <a:pPr algn="ctr">
              <a:spcBef>
                <a:spcPct val="20000"/>
              </a:spcBef>
              <a:buClr>
                <a:srgbClr val="262640"/>
              </a:buClr>
              <a:buFont typeface="Wingdings" pitchFamily="2" charset="2"/>
              <a:buNone/>
            </a:pPr>
            <a:endParaRPr lang="it-IT" altLang="it-IT"/>
          </a:p>
        </p:txBody>
      </p:sp>
      <p:sp>
        <p:nvSpPr>
          <p:cNvPr id="66564" name="Line 27"/>
          <p:cNvSpPr>
            <a:spLocks noChangeShapeType="1"/>
          </p:cNvSpPr>
          <p:nvPr/>
        </p:nvSpPr>
        <p:spPr bwMode="auto">
          <a:xfrm rot="5400000" flipH="1" flipV="1">
            <a:off x="5042694" y="291306"/>
            <a:ext cx="3175" cy="5243513"/>
          </a:xfrm>
          <a:prstGeom prst="line">
            <a:avLst/>
          </a:prstGeom>
          <a:noFill/>
          <a:ln w="3175">
            <a:solidFill>
              <a:schemeClr val="tx1"/>
            </a:solidFill>
            <a:round/>
            <a:headEnd/>
            <a:tailEnd/>
          </a:ln>
        </p:spPr>
        <p:txBody>
          <a:bodyPr/>
          <a:lstStyle/>
          <a:p>
            <a:endParaRPr lang="it-IT"/>
          </a:p>
        </p:txBody>
      </p:sp>
      <p:sp>
        <p:nvSpPr>
          <p:cNvPr id="66565" name="Line 28"/>
          <p:cNvSpPr>
            <a:spLocks noChangeShapeType="1"/>
          </p:cNvSpPr>
          <p:nvPr/>
        </p:nvSpPr>
        <p:spPr bwMode="auto">
          <a:xfrm rot="16200000" flipH="1">
            <a:off x="2258219" y="3077369"/>
            <a:ext cx="328612" cy="0"/>
          </a:xfrm>
          <a:prstGeom prst="line">
            <a:avLst/>
          </a:prstGeom>
          <a:noFill/>
          <a:ln w="9525">
            <a:solidFill>
              <a:schemeClr val="tx1"/>
            </a:solidFill>
            <a:round/>
            <a:headEnd/>
            <a:tailEnd type="triangle" w="med" len="med"/>
          </a:ln>
        </p:spPr>
        <p:txBody>
          <a:bodyPr/>
          <a:lstStyle/>
          <a:p>
            <a:endParaRPr lang="it-IT"/>
          </a:p>
        </p:txBody>
      </p:sp>
      <p:sp>
        <p:nvSpPr>
          <p:cNvPr id="66566" name="Line 29"/>
          <p:cNvSpPr>
            <a:spLocks noChangeShapeType="1"/>
          </p:cNvSpPr>
          <p:nvPr/>
        </p:nvSpPr>
        <p:spPr bwMode="auto">
          <a:xfrm rot="16200000" flipH="1">
            <a:off x="7493001" y="3076575"/>
            <a:ext cx="328612" cy="1587"/>
          </a:xfrm>
          <a:prstGeom prst="line">
            <a:avLst/>
          </a:prstGeom>
          <a:noFill/>
          <a:ln w="9525">
            <a:solidFill>
              <a:schemeClr val="tx1"/>
            </a:solidFill>
            <a:round/>
            <a:headEnd/>
            <a:tailEnd type="triangle" w="med" len="med"/>
          </a:ln>
        </p:spPr>
        <p:txBody>
          <a:bodyPr/>
          <a:lstStyle/>
          <a:p>
            <a:endParaRPr lang="it-IT"/>
          </a:p>
        </p:txBody>
      </p:sp>
      <p:sp>
        <p:nvSpPr>
          <p:cNvPr id="66567" name="Line 30"/>
          <p:cNvSpPr>
            <a:spLocks noChangeShapeType="1"/>
          </p:cNvSpPr>
          <p:nvPr/>
        </p:nvSpPr>
        <p:spPr bwMode="auto">
          <a:xfrm rot="16200000" flipH="1">
            <a:off x="5740401" y="3076575"/>
            <a:ext cx="328612" cy="1587"/>
          </a:xfrm>
          <a:prstGeom prst="line">
            <a:avLst/>
          </a:prstGeom>
          <a:noFill/>
          <a:ln w="9525">
            <a:solidFill>
              <a:schemeClr val="tx1"/>
            </a:solidFill>
            <a:round/>
            <a:headEnd/>
            <a:tailEnd type="triangle" w="med" len="med"/>
          </a:ln>
        </p:spPr>
        <p:txBody>
          <a:bodyPr/>
          <a:lstStyle/>
          <a:p>
            <a:endParaRPr lang="it-IT"/>
          </a:p>
        </p:txBody>
      </p:sp>
      <p:sp>
        <p:nvSpPr>
          <p:cNvPr id="66568" name="Line 31"/>
          <p:cNvSpPr>
            <a:spLocks noChangeShapeType="1"/>
          </p:cNvSpPr>
          <p:nvPr/>
        </p:nvSpPr>
        <p:spPr bwMode="auto">
          <a:xfrm rot="16200000" flipH="1">
            <a:off x="3941763" y="3079750"/>
            <a:ext cx="328612" cy="1588"/>
          </a:xfrm>
          <a:prstGeom prst="line">
            <a:avLst/>
          </a:prstGeom>
          <a:noFill/>
          <a:ln w="9525">
            <a:solidFill>
              <a:schemeClr val="tx1"/>
            </a:solidFill>
            <a:round/>
            <a:headEnd/>
            <a:tailEnd type="triangle" w="med" len="med"/>
          </a:ln>
        </p:spPr>
        <p:txBody>
          <a:bodyPr/>
          <a:lstStyle/>
          <a:p>
            <a:endParaRPr lang="it-IT"/>
          </a:p>
        </p:txBody>
      </p:sp>
      <p:sp>
        <p:nvSpPr>
          <p:cNvPr id="533536" name="Rectangle 32"/>
          <p:cNvSpPr>
            <a:spLocks noChangeArrowheads="1"/>
          </p:cNvSpPr>
          <p:nvPr/>
        </p:nvSpPr>
        <p:spPr bwMode="auto">
          <a:xfrm>
            <a:off x="2116138" y="1995488"/>
            <a:ext cx="2314575" cy="422275"/>
          </a:xfrm>
          <a:prstGeom prst="rect">
            <a:avLst/>
          </a:prstGeom>
          <a:noFill/>
          <a:ln w="9525">
            <a:noFill/>
            <a:miter lim="800000"/>
            <a:headEnd/>
            <a:tailEnd/>
          </a:ln>
        </p:spPr>
        <p:txBody>
          <a:bodyPr lIns="85039" tIns="42520" rIns="85039" bIns="42520"/>
          <a:lstStyle/>
          <a:p>
            <a:pPr marL="92075" indent="-1588" algn="ctr" defTabSz="244475">
              <a:lnSpc>
                <a:spcPct val="80000"/>
              </a:lnSpc>
              <a:spcBef>
                <a:spcPct val="20000"/>
              </a:spcBef>
              <a:buClr>
                <a:srgbClr val="262640"/>
              </a:buClr>
              <a:buFont typeface="Wingdings" pitchFamily="2" charset="2"/>
              <a:buNone/>
              <a:tabLst>
                <a:tab pos="90488" algn="l"/>
              </a:tabLst>
              <a:defRPr/>
            </a:pPr>
            <a:r>
              <a:rPr lang="it-IT" sz="1050" i="1" dirty="0">
                <a:solidFill>
                  <a:srgbClr val="666666"/>
                </a:solidFill>
                <a:latin typeface="Arial"/>
                <a:cs typeface="+mn-cs"/>
              </a:rPr>
              <a:t>Finanziamento di progetti di internazionalizzazione delle imprese italiane</a:t>
            </a:r>
          </a:p>
        </p:txBody>
      </p:sp>
      <p:sp>
        <p:nvSpPr>
          <p:cNvPr id="66570" name="Line 33"/>
          <p:cNvSpPr>
            <a:spLocks noChangeShapeType="1"/>
          </p:cNvSpPr>
          <p:nvPr/>
        </p:nvSpPr>
        <p:spPr bwMode="auto">
          <a:xfrm flipH="1" flipV="1">
            <a:off x="4591050" y="1698625"/>
            <a:ext cx="0" cy="1222375"/>
          </a:xfrm>
          <a:prstGeom prst="line">
            <a:avLst/>
          </a:prstGeom>
          <a:noFill/>
          <a:ln w="9525">
            <a:solidFill>
              <a:schemeClr val="bg2"/>
            </a:solidFill>
            <a:round/>
            <a:headEnd/>
            <a:tailEnd/>
          </a:ln>
        </p:spPr>
        <p:txBody>
          <a:bodyPr/>
          <a:lstStyle/>
          <a:p>
            <a:endParaRPr lang="it-IT"/>
          </a:p>
        </p:txBody>
      </p:sp>
      <p:sp>
        <p:nvSpPr>
          <p:cNvPr id="533541" name="Text Box 37"/>
          <p:cNvSpPr txBox="1">
            <a:spLocks noChangeArrowheads="1"/>
          </p:cNvSpPr>
          <p:nvPr/>
        </p:nvSpPr>
        <p:spPr bwMode="auto">
          <a:xfrm>
            <a:off x="1776413" y="3275013"/>
            <a:ext cx="1189037" cy="428625"/>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20000"/>
              </a:spcBef>
              <a:buClr>
                <a:srgbClr val="262640"/>
              </a:buClr>
              <a:buFont typeface="Wingdings" pitchFamily="2" charset="2"/>
              <a:buNone/>
              <a:defRPr/>
            </a:pPr>
            <a:r>
              <a:rPr lang="it-IT" sz="900" dirty="0">
                <a:solidFill>
                  <a:srgbClr val="FFFFFF"/>
                </a:solidFill>
                <a:latin typeface="Arial"/>
                <a:cs typeface="+mn-cs"/>
              </a:rPr>
              <a:t>Mutuo rilasciato ad impresa Italiana 1</a:t>
            </a:r>
          </a:p>
        </p:txBody>
      </p:sp>
      <p:sp>
        <p:nvSpPr>
          <p:cNvPr id="66572" name="Line 38"/>
          <p:cNvSpPr>
            <a:spLocks noChangeShapeType="1"/>
          </p:cNvSpPr>
          <p:nvPr/>
        </p:nvSpPr>
        <p:spPr bwMode="auto">
          <a:xfrm>
            <a:off x="8380413" y="2366963"/>
            <a:ext cx="0" cy="242887"/>
          </a:xfrm>
          <a:prstGeom prst="line">
            <a:avLst/>
          </a:prstGeom>
          <a:noFill/>
          <a:ln w="15875">
            <a:solidFill>
              <a:schemeClr val="bg2"/>
            </a:solidFill>
            <a:round/>
            <a:headEnd/>
            <a:tailEnd/>
          </a:ln>
        </p:spPr>
        <p:txBody>
          <a:bodyPr/>
          <a:lstStyle/>
          <a:p>
            <a:endParaRPr lang="it-IT"/>
          </a:p>
        </p:txBody>
      </p:sp>
      <p:sp>
        <p:nvSpPr>
          <p:cNvPr id="66573" name="Line 39"/>
          <p:cNvSpPr>
            <a:spLocks noChangeShapeType="1"/>
          </p:cNvSpPr>
          <p:nvPr/>
        </p:nvSpPr>
        <p:spPr bwMode="auto">
          <a:xfrm flipH="1">
            <a:off x="4714875" y="2601913"/>
            <a:ext cx="3656013" cy="7937"/>
          </a:xfrm>
          <a:prstGeom prst="line">
            <a:avLst/>
          </a:prstGeom>
          <a:noFill/>
          <a:ln w="15875">
            <a:solidFill>
              <a:schemeClr val="bg2"/>
            </a:solidFill>
            <a:round/>
            <a:headEnd/>
            <a:tailEnd type="triangle" w="med" len="med"/>
          </a:ln>
        </p:spPr>
        <p:txBody>
          <a:bodyPr/>
          <a:lstStyle/>
          <a:p>
            <a:endParaRPr lang="it-IT"/>
          </a:p>
        </p:txBody>
      </p:sp>
      <p:sp>
        <p:nvSpPr>
          <p:cNvPr id="66574" name="Rectangle 40"/>
          <p:cNvSpPr>
            <a:spLocks noChangeArrowheads="1"/>
          </p:cNvSpPr>
          <p:nvPr/>
        </p:nvSpPr>
        <p:spPr bwMode="auto">
          <a:xfrm>
            <a:off x="5356225" y="2312988"/>
            <a:ext cx="2219325" cy="220662"/>
          </a:xfrm>
          <a:prstGeom prst="rect">
            <a:avLst/>
          </a:prstGeom>
          <a:noFill/>
          <a:ln w="9525" algn="ctr">
            <a:noFill/>
            <a:miter lim="800000"/>
            <a:headEnd/>
            <a:tailEnd/>
          </a:ln>
        </p:spPr>
        <p:txBody>
          <a:bodyPr lIns="85039" tIns="42520" rIns="85039" bIns="42520"/>
          <a:lstStyle/>
          <a:p>
            <a:pPr marL="92075" indent="-1588" algn="ctr" defTabSz="244475">
              <a:lnSpc>
                <a:spcPct val="80000"/>
              </a:lnSpc>
              <a:spcBef>
                <a:spcPct val="20000"/>
              </a:spcBef>
              <a:buClr>
                <a:srgbClr val="262640"/>
              </a:buClr>
              <a:buFont typeface="Wingdings" pitchFamily="2" charset="2"/>
              <a:buNone/>
              <a:tabLst>
                <a:tab pos="90488" algn="l"/>
              </a:tabLst>
            </a:pPr>
            <a:r>
              <a:rPr lang="it-IT" altLang="it-IT" sz="1000" i="1">
                <a:solidFill>
                  <a:srgbClr val="666666"/>
                </a:solidFill>
              </a:rPr>
              <a:t>Rilascio delle garanzie sui mutui</a:t>
            </a:r>
          </a:p>
        </p:txBody>
      </p:sp>
      <p:sp>
        <p:nvSpPr>
          <p:cNvPr id="66575" name="Line 41"/>
          <p:cNvSpPr>
            <a:spLocks noChangeShapeType="1"/>
          </p:cNvSpPr>
          <p:nvPr/>
        </p:nvSpPr>
        <p:spPr bwMode="auto">
          <a:xfrm>
            <a:off x="8335963" y="1530350"/>
            <a:ext cx="0" cy="311150"/>
          </a:xfrm>
          <a:prstGeom prst="line">
            <a:avLst/>
          </a:prstGeom>
          <a:noFill/>
          <a:ln w="19050">
            <a:solidFill>
              <a:schemeClr val="tx1"/>
            </a:solidFill>
            <a:prstDash val="dash"/>
            <a:round/>
            <a:headEnd/>
            <a:tailEnd type="triangle" w="med" len="med"/>
          </a:ln>
        </p:spPr>
        <p:txBody>
          <a:bodyPr/>
          <a:lstStyle/>
          <a:p>
            <a:endParaRPr lang="it-IT"/>
          </a:p>
        </p:txBody>
      </p:sp>
      <p:sp>
        <p:nvSpPr>
          <p:cNvPr id="66576" name="Rectangle 42"/>
          <p:cNvSpPr>
            <a:spLocks noChangeArrowheads="1"/>
          </p:cNvSpPr>
          <p:nvPr/>
        </p:nvSpPr>
        <p:spPr bwMode="auto">
          <a:xfrm>
            <a:off x="5680075" y="1554163"/>
            <a:ext cx="2346325" cy="314325"/>
          </a:xfrm>
          <a:prstGeom prst="rect">
            <a:avLst/>
          </a:prstGeom>
          <a:noFill/>
          <a:ln w="9525" algn="ctr">
            <a:noFill/>
            <a:miter lim="800000"/>
            <a:headEnd/>
            <a:tailEnd/>
          </a:ln>
        </p:spPr>
        <p:txBody>
          <a:bodyPr lIns="85039" tIns="42520" rIns="85039" bIns="42520"/>
          <a:lstStyle/>
          <a:p>
            <a:pPr algn="ctr">
              <a:spcBef>
                <a:spcPct val="50000"/>
              </a:spcBef>
              <a:buClr>
                <a:srgbClr val="262640"/>
              </a:buClr>
              <a:buFont typeface="Wingdings" pitchFamily="2" charset="2"/>
              <a:buNone/>
            </a:pPr>
            <a:r>
              <a:rPr lang="it-IT" altLang="it-IT" sz="1000" i="1">
                <a:solidFill>
                  <a:srgbClr val="666666"/>
                </a:solidFill>
              </a:rPr>
              <a:t>Richiesta delle garanzie sui mutui</a:t>
            </a:r>
          </a:p>
        </p:txBody>
      </p:sp>
      <p:sp>
        <p:nvSpPr>
          <p:cNvPr id="533547" name="Text Box 43"/>
          <p:cNvSpPr txBox="1">
            <a:spLocks noChangeArrowheads="1"/>
          </p:cNvSpPr>
          <p:nvPr/>
        </p:nvSpPr>
        <p:spPr bwMode="auto">
          <a:xfrm>
            <a:off x="3505200" y="3275013"/>
            <a:ext cx="1187450" cy="428625"/>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20000"/>
              </a:spcBef>
              <a:buClr>
                <a:srgbClr val="262640"/>
              </a:buClr>
              <a:buFont typeface="Wingdings" pitchFamily="2" charset="2"/>
              <a:buNone/>
              <a:defRPr/>
            </a:pPr>
            <a:r>
              <a:rPr lang="it-IT" sz="900" dirty="0">
                <a:solidFill>
                  <a:srgbClr val="FFFFFF"/>
                </a:solidFill>
                <a:latin typeface="Arial"/>
                <a:cs typeface="+mn-cs"/>
              </a:rPr>
              <a:t>Mutuo rilasciato ad impresa Italiana 2</a:t>
            </a:r>
          </a:p>
        </p:txBody>
      </p:sp>
      <p:sp>
        <p:nvSpPr>
          <p:cNvPr id="533548" name="Text Box 44"/>
          <p:cNvSpPr txBox="1">
            <a:spLocks noChangeArrowheads="1"/>
          </p:cNvSpPr>
          <p:nvPr/>
        </p:nvSpPr>
        <p:spPr bwMode="auto">
          <a:xfrm>
            <a:off x="5305425" y="3275013"/>
            <a:ext cx="1187450" cy="428625"/>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20000"/>
              </a:spcBef>
              <a:buClr>
                <a:srgbClr val="262640"/>
              </a:buClr>
              <a:buFont typeface="Wingdings" pitchFamily="2" charset="2"/>
              <a:buNone/>
              <a:defRPr/>
            </a:pPr>
            <a:r>
              <a:rPr lang="it-IT" sz="900" dirty="0">
                <a:solidFill>
                  <a:srgbClr val="FFFFFF"/>
                </a:solidFill>
                <a:latin typeface="Arial"/>
                <a:cs typeface="+mn-cs"/>
              </a:rPr>
              <a:t>Mutuo rilasciato ad impresa Italiana …</a:t>
            </a:r>
          </a:p>
        </p:txBody>
      </p:sp>
      <p:sp>
        <p:nvSpPr>
          <p:cNvPr id="533549" name="Text Box 45"/>
          <p:cNvSpPr txBox="1">
            <a:spLocks noChangeArrowheads="1"/>
          </p:cNvSpPr>
          <p:nvPr/>
        </p:nvSpPr>
        <p:spPr bwMode="auto">
          <a:xfrm>
            <a:off x="7061200" y="3275013"/>
            <a:ext cx="1187450" cy="428625"/>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20000"/>
              </a:spcBef>
              <a:buClr>
                <a:srgbClr val="262640"/>
              </a:buClr>
              <a:buFont typeface="Wingdings" pitchFamily="2" charset="2"/>
              <a:buNone/>
              <a:defRPr/>
            </a:pPr>
            <a:r>
              <a:rPr lang="it-IT" sz="900" dirty="0">
                <a:solidFill>
                  <a:srgbClr val="FFFFFF"/>
                </a:solidFill>
                <a:latin typeface="Arial"/>
                <a:cs typeface="+mn-cs"/>
              </a:rPr>
              <a:t>Mutuo rilasciato ad impresa Italiana N</a:t>
            </a:r>
          </a:p>
        </p:txBody>
      </p:sp>
      <p:sp>
        <p:nvSpPr>
          <p:cNvPr id="66580" name="Line 46"/>
          <p:cNvSpPr>
            <a:spLocks noChangeShapeType="1"/>
          </p:cNvSpPr>
          <p:nvPr/>
        </p:nvSpPr>
        <p:spPr bwMode="auto">
          <a:xfrm flipH="1">
            <a:off x="5589588" y="1503363"/>
            <a:ext cx="2746375" cy="0"/>
          </a:xfrm>
          <a:prstGeom prst="line">
            <a:avLst/>
          </a:prstGeom>
          <a:noFill/>
          <a:ln w="19050">
            <a:solidFill>
              <a:schemeClr val="tx1"/>
            </a:solidFill>
            <a:prstDash val="dash"/>
            <a:round/>
            <a:headEnd/>
            <a:tailEnd/>
          </a:ln>
        </p:spPr>
        <p:txBody>
          <a:bodyPr/>
          <a:lstStyle/>
          <a:p>
            <a:endParaRPr lang="it-IT"/>
          </a:p>
        </p:txBody>
      </p:sp>
      <p:pic>
        <p:nvPicPr>
          <p:cNvPr id="66581" name="Picture 49" descr="logo_ppt"/>
          <p:cNvPicPr>
            <a:picLocks noChangeAspect="1" noChangeArrowheads="1"/>
          </p:cNvPicPr>
          <p:nvPr/>
        </p:nvPicPr>
        <p:blipFill>
          <a:blip r:embed="rId3" cstate="print"/>
          <a:srcRect/>
          <a:stretch>
            <a:fillRect/>
          </a:stretch>
        </p:blipFill>
        <p:spPr bwMode="auto">
          <a:xfrm>
            <a:off x="7540625" y="1952625"/>
            <a:ext cx="1344613" cy="277813"/>
          </a:xfrm>
          <a:prstGeom prst="rect">
            <a:avLst/>
          </a:prstGeom>
          <a:noFill/>
          <a:ln w="9525">
            <a:noFill/>
            <a:miter lim="800000"/>
            <a:headEnd/>
            <a:tailEnd/>
          </a:ln>
        </p:spPr>
      </p:pic>
      <p:sp>
        <p:nvSpPr>
          <p:cNvPr id="66582" name="Text Box 2"/>
          <p:cNvSpPr txBox="1">
            <a:spLocks noChangeArrowheads="1"/>
          </p:cNvSpPr>
          <p:nvPr/>
        </p:nvSpPr>
        <p:spPr bwMode="auto">
          <a:xfrm>
            <a:off x="2547938" y="520700"/>
            <a:ext cx="6157912" cy="350838"/>
          </a:xfrm>
          <a:prstGeom prst="rect">
            <a:avLst/>
          </a:prstGeom>
          <a:noFill/>
          <a:ln w="9525" algn="ctr">
            <a:noFill/>
            <a:miter lim="800000"/>
            <a:headEnd/>
            <a:tailEnd/>
          </a:ln>
        </p:spPr>
        <p:txBody>
          <a:bodyPr anchor="ctr"/>
          <a:lstStyle/>
          <a:p>
            <a:pPr>
              <a:spcBef>
                <a:spcPct val="20000"/>
              </a:spcBef>
              <a:buClr>
                <a:srgbClr val="262640"/>
              </a:buClr>
              <a:buFont typeface="Wingdings" pitchFamily="2" charset="2"/>
              <a:buNone/>
            </a:pPr>
            <a:r>
              <a:rPr lang="en-US" altLang="it-IT"/>
              <a:t>Internazionalizzazione:</a:t>
            </a:r>
            <a:r>
              <a:rPr lang="it-IT" altLang="it-IT"/>
              <a:t> </a:t>
            </a:r>
          </a:p>
          <a:p>
            <a:pPr>
              <a:spcBef>
                <a:spcPct val="20000"/>
              </a:spcBef>
              <a:buClr>
                <a:srgbClr val="262640"/>
              </a:buClr>
              <a:buFont typeface="Wingdings" pitchFamily="2" charset="2"/>
              <a:buNone/>
            </a:pPr>
            <a:r>
              <a:rPr lang="it-IT" altLang="it-IT"/>
              <a:t>Garanzie Finanziarie in Convenzione</a:t>
            </a:r>
          </a:p>
        </p:txBody>
      </p:sp>
      <p:sp>
        <p:nvSpPr>
          <p:cNvPr id="33" name="Line 3"/>
          <p:cNvSpPr>
            <a:spLocks noChangeShapeType="1"/>
          </p:cNvSpPr>
          <p:nvPr/>
        </p:nvSpPr>
        <p:spPr bwMode="auto">
          <a:xfrm>
            <a:off x="217488" y="3965575"/>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latin typeface="Arial"/>
              <a:cs typeface="+mn-cs"/>
            </a:endParaRPr>
          </a:p>
        </p:txBody>
      </p:sp>
      <p:sp>
        <p:nvSpPr>
          <p:cNvPr id="66584" name="Text Box 4"/>
          <p:cNvSpPr txBox="1">
            <a:spLocks noChangeArrowheads="1"/>
          </p:cNvSpPr>
          <p:nvPr/>
        </p:nvSpPr>
        <p:spPr bwMode="auto">
          <a:xfrm>
            <a:off x="107950" y="4056063"/>
            <a:ext cx="1295400" cy="274637"/>
          </a:xfrm>
          <a:prstGeom prst="rect">
            <a:avLst/>
          </a:prstGeom>
          <a:noFill/>
          <a:ln w="9525" algn="ctr">
            <a:noFill/>
            <a:prstDash val="dash"/>
            <a:miter lim="800000"/>
            <a:headEnd/>
            <a:tailEnd/>
          </a:ln>
        </p:spPr>
        <p:txBody>
          <a:bodyPr>
            <a:spAutoFit/>
          </a:bodyPr>
          <a:lstStyle/>
          <a:p>
            <a:pPr algn="ctr">
              <a:spcBef>
                <a:spcPct val="20000"/>
              </a:spcBef>
              <a:buClr>
                <a:srgbClr val="777777"/>
              </a:buClr>
              <a:buFont typeface="Wingdings" pitchFamily="2" charset="2"/>
              <a:buNone/>
            </a:pPr>
            <a:r>
              <a:rPr lang="it-IT" altLang="it-IT" sz="1200">
                <a:solidFill>
                  <a:srgbClr val="666666"/>
                </a:solidFill>
              </a:rPr>
              <a:t>Clienti Target</a:t>
            </a:r>
          </a:p>
        </p:txBody>
      </p:sp>
      <p:sp>
        <p:nvSpPr>
          <p:cNvPr id="35" name="Line 5"/>
          <p:cNvSpPr>
            <a:spLocks noChangeShapeType="1"/>
          </p:cNvSpPr>
          <p:nvPr/>
        </p:nvSpPr>
        <p:spPr bwMode="auto">
          <a:xfrm flipH="1">
            <a:off x="1376363" y="1184275"/>
            <a:ext cx="0" cy="5140325"/>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lgn="r">
              <a:spcBef>
                <a:spcPct val="20000"/>
              </a:spcBef>
              <a:buClr>
                <a:srgbClr val="262640"/>
              </a:buClr>
              <a:buFont typeface="Wingdings" pitchFamily="2" charset="2"/>
              <a:buNone/>
              <a:defRPr/>
            </a:pPr>
            <a:endParaRPr lang="it-IT">
              <a:latin typeface="Arial"/>
              <a:cs typeface="+mn-cs"/>
            </a:endParaRPr>
          </a:p>
        </p:txBody>
      </p:sp>
      <p:sp>
        <p:nvSpPr>
          <p:cNvPr id="66586" name="Text Box 6"/>
          <p:cNvSpPr txBox="1">
            <a:spLocks noChangeArrowheads="1"/>
          </p:cNvSpPr>
          <p:nvPr/>
        </p:nvSpPr>
        <p:spPr bwMode="auto">
          <a:xfrm>
            <a:off x="-122238" y="1214438"/>
            <a:ext cx="1368426" cy="274637"/>
          </a:xfrm>
          <a:prstGeom prst="rect">
            <a:avLst/>
          </a:prstGeom>
          <a:noFill/>
          <a:ln w="9525" algn="ctr">
            <a:noFill/>
            <a:miter lim="800000"/>
            <a:headEnd/>
            <a:tailEnd/>
          </a:ln>
        </p:spPr>
        <p:txBody>
          <a:bodyPr>
            <a:spAutoFit/>
          </a:bodyPr>
          <a:lstStyle/>
          <a:p>
            <a:pPr marL="742950" indent="-285750" algn="r">
              <a:spcBef>
                <a:spcPct val="50000"/>
              </a:spcBef>
              <a:buClr>
                <a:srgbClr val="777777"/>
              </a:buClr>
              <a:buFont typeface="Wingdings" pitchFamily="2" charset="2"/>
              <a:buNone/>
            </a:pPr>
            <a:r>
              <a:rPr lang="it-IT" altLang="it-IT" sz="1200">
                <a:solidFill>
                  <a:srgbClr val="666666"/>
                </a:solidFill>
              </a:rPr>
              <a:t>Struttura</a:t>
            </a:r>
          </a:p>
        </p:txBody>
      </p:sp>
      <p:sp>
        <p:nvSpPr>
          <p:cNvPr id="66587" name="Text Box 7"/>
          <p:cNvSpPr txBox="1">
            <a:spLocks noChangeArrowheads="1"/>
          </p:cNvSpPr>
          <p:nvPr/>
        </p:nvSpPr>
        <p:spPr bwMode="auto">
          <a:xfrm>
            <a:off x="47625" y="4576763"/>
            <a:ext cx="1295400" cy="274637"/>
          </a:xfrm>
          <a:prstGeom prst="rect">
            <a:avLst/>
          </a:prstGeom>
          <a:noFill/>
          <a:ln w="9525" algn="ctr">
            <a:noFill/>
            <a:prstDash val="dash"/>
            <a:miter lim="800000"/>
            <a:headEnd/>
            <a:tailEnd/>
          </a:ln>
        </p:spPr>
        <p:txBody>
          <a:bodyPr>
            <a:spAutoFit/>
          </a:bodyPr>
          <a:lstStyle/>
          <a:p>
            <a:pPr algn="ctr">
              <a:spcBef>
                <a:spcPct val="20000"/>
              </a:spcBef>
              <a:buClr>
                <a:srgbClr val="777777"/>
              </a:buClr>
              <a:buFont typeface="Wingdings" pitchFamily="2" charset="2"/>
              <a:buNone/>
            </a:pPr>
            <a:r>
              <a:rPr lang="it-IT" altLang="it-IT" sz="1200">
                <a:solidFill>
                  <a:srgbClr val="666666"/>
                </a:solidFill>
              </a:rPr>
              <a:t>Caratteristiche</a:t>
            </a:r>
          </a:p>
        </p:txBody>
      </p:sp>
      <p:sp>
        <p:nvSpPr>
          <p:cNvPr id="66588" name="Rectangle 8"/>
          <p:cNvSpPr>
            <a:spLocks noChangeArrowheads="1"/>
          </p:cNvSpPr>
          <p:nvPr/>
        </p:nvSpPr>
        <p:spPr bwMode="auto">
          <a:xfrm>
            <a:off x="1422400" y="4056063"/>
            <a:ext cx="7418388" cy="2566987"/>
          </a:xfrm>
          <a:prstGeom prst="rect">
            <a:avLst/>
          </a:prstGeom>
          <a:noFill/>
          <a:ln w="9525" algn="ctr">
            <a:noFill/>
            <a:miter lim="800000"/>
            <a:headEnd/>
            <a:tailEnd/>
          </a:ln>
        </p:spPr>
        <p:txBody>
          <a:bodyPr>
            <a:spAutoFit/>
          </a:bodyPr>
          <a:lstStyle/>
          <a:p>
            <a:pPr marL="177800"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Banche che erogano finanziamenti a Piccole e Medie Imprese Italiane (PMI) (o fino a 250 mln di fatturato) che desiderano investire per accrescere la loro capacità di competere sui mercati internazionali </a:t>
            </a:r>
          </a:p>
          <a:p>
            <a:pPr marL="177800" indent="-177800">
              <a:spcBef>
                <a:spcPct val="20000"/>
              </a:spcBef>
              <a:buClr>
                <a:srgbClr val="B30025"/>
              </a:buClr>
              <a:buFont typeface="Wingdings" pitchFamily="2" charset="2"/>
              <a:buChar char="§"/>
            </a:pPr>
            <a:endParaRPr lang="it-IT" altLang="it-IT" sz="1200" b="0">
              <a:solidFill>
                <a:srgbClr val="666666"/>
              </a:solidFill>
              <a:cs typeface="Times New Roman" pitchFamily="18" charset="0"/>
            </a:endParaRPr>
          </a:p>
          <a:p>
            <a:pPr marL="177800"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Garanzia su portafogli di finanziamenti:</a:t>
            </a:r>
          </a:p>
          <a:p>
            <a:pPr marL="635000" lvl="1"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composti almeno al 50% da imprese appartenenti al segmento delle PMI e, per la restante parte, da imprese aventi fatturato inferiore a 250 milioni di euro </a:t>
            </a:r>
          </a:p>
          <a:p>
            <a:pPr marL="635000" lvl="1"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concessi a tasso di mercato a imprese che abbiano un fatturato export pari ad almeno il 10% del proprio fatturato complessivo ed un rating non inferiore ad una soglia minima da concordare</a:t>
            </a:r>
          </a:p>
          <a:p>
            <a:pPr marL="177800"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Condivisione del rischio di credito tra SACE e la Banca finanziatrice</a:t>
            </a:r>
          </a:p>
          <a:p>
            <a:pPr marL="177800"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Ottenimento di ponderazione pari a quella della Repubblica Italiana per la quota di dei finanziamenti garantita da SACE</a:t>
            </a:r>
          </a:p>
          <a:p>
            <a:pPr marL="177800" indent="-177800">
              <a:spcBef>
                <a:spcPct val="20000"/>
              </a:spcBef>
              <a:buClr>
                <a:srgbClr val="B30025"/>
              </a:buClr>
              <a:buFont typeface="Wingdings" pitchFamily="2" charset="2"/>
              <a:buChar char="§"/>
            </a:pPr>
            <a:r>
              <a:rPr lang="it-IT" altLang="it-IT" sz="1200" b="0">
                <a:solidFill>
                  <a:srgbClr val="666666"/>
                </a:solidFill>
                <a:cs typeface="Times New Roman" pitchFamily="18" charset="0"/>
              </a:rPr>
              <a:t>Incremento dei volumi di credito disponibili per le imprese senza intaccare le linee di fido pre-esistenti</a:t>
            </a:r>
          </a:p>
        </p:txBody>
      </p:sp>
      <p:sp>
        <p:nvSpPr>
          <p:cNvPr id="66589" name="Segnaposto data 3"/>
          <p:cNvSpPr>
            <a:spLocks noGrp="1"/>
          </p:cNvSpPr>
          <p:nvPr>
            <p:ph type="dt" sz="quarter" idx="10"/>
          </p:nvPr>
        </p:nvSpPr>
        <p:spPr>
          <a:noFill/>
        </p:spPr>
        <p:txBody>
          <a:bodyPr/>
          <a:lstStyle/>
          <a:p>
            <a:r>
              <a:rPr lang="it-IT" altLang="it-IT" sz="1100" dirty="0" smtClean="0">
                <a:solidFill>
                  <a:schemeClr val="bg1"/>
                </a:solidFill>
              </a:rPr>
              <a:t>SACE</a:t>
            </a:r>
          </a:p>
        </p:txBody>
      </p:sp>
      <p:sp>
        <p:nvSpPr>
          <p:cNvPr id="66590" name="Rectangle 17"/>
          <p:cNvSpPr>
            <a:spLocks noChangeArrowheads="1"/>
          </p:cNvSpPr>
          <p:nvPr/>
        </p:nvSpPr>
        <p:spPr bwMode="auto">
          <a:xfrm>
            <a:off x="3619500" y="1193800"/>
            <a:ext cx="1885950" cy="504825"/>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a:solidFill>
                  <a:srgbClr val="666666"/>
                </a:solidFill>
              </a:rPr>
              <a:t>Banca</a:t>
            </a:r>
          </a:p>
          <a:p>
            <a:pPr algn="ctr">
              <a:spcBef>
                <a:spcPct val="20000"/>
              </a:spcBef>
            </a:pPr>
            <a:r>
              <a:rPr lang="it-IT" altLang="it-IT" sz="1200">
                <a:solidFill>
                  <a:srgbClr val="666666"/>
                </a:solidFill>
              </a:rPr>
              <a:t> Italiana / estera</a:t>
            </a:r>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2703513" y="536575"/>
            <a:ext cx="6440487" cy="317500"/>
          </a:xfrm>
        </p:spPr>
        <p:txBody>
          <a:bodyPr/>
          <a:lstStyle/>
          <a:p>
            <a:pPr>
              <a:defRPr/>
            </a:pPr>
            <a:r>
              <a:rPr lang="it-IT" altLang="it-IT" sz="2000" kern="1200" dirty="0" smtClean="0">
                <a:solidFill>
                  <a:srgbClr val="003366"/>
                </a:solidFill>
                <a:ea typeface="+mn-ea"/>
                <a:cs typeface="Arial" pitchFamily="34" charset="0"/>
              </a:rPr>
              <a:t>Attività finanziabili</a:t>
            </a:r>
          </a:p>
        </p:txBody>
      </p:sp>
      <p:sp>
        <p:nvSpPr>
          <p:cNvPr id="67587" name="AutoShape 4"/>
          <p:cNvSpPr>
            <a:spLocks noGrp="1" noChangeArrowheads="1"/>
          </p:cNvSpPr>
          <p:nvPr>
            <p:ph type="body" idx="1"/>
          </p:nvPr>
        </p:nvSpPr>
        <p:spPr>
          <a:xfrm>
            <a:off x="160338" y="963613"/>
            <a:ext cx="8834437" cy="373062"/>
          </a:xfrm>
          <a:prstGeom prst="roundRect">
            <a:avLst>
              <a:gd name="adj" fmla="val 7366"/>
            </a:avLst>
          </a:prstGeom>
          <a:solidFill>
            <a:schemeClr val="tx1"/>
          </a:solidFill>
        </p:spPr>
        <p:txBody>
          <a:bodyPr/>
          <a:lstStyle/>
          <a:p>
            <a:pPr algn="ctr">
              <a:buFontTx/>
              <a:buNone/>
            </a:pPr>
            <a:r>
              <a:rPr lang="it-IT" altLang="it-IT" sz="1600" b="1" smtClean="0">
                <a:solidFill>
                  <a:schemeClr val="bg1"/>
                </a:solidFill>
              </a:rPr>
              <a:t>Sono finanziabili le seguenti attività di investimento in Italia e all’estero:</a:t>
            </a:r>
          </a:p>
        </p:txBody>
      </p:sp>
      <p:sp>
        <p:nvSpPr>
          <p:cNvPr id="67588" name="AutoShape 5"/>
          <p:cNvSpPr>
            <a:spLocks noChangeArrowheads="1"/>
          </p:cNvSpPr>
          <p:nvPr/>
        </p:nvSpPr>
        <p:spPr bwMode="auto">
          <a:xfrm>
            <a:off x="161925" y="1450975"/>
            <a:ext cx="8810625" cy="4506913"/>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90000"/>
          <a:lstStyle/>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Costi di impianto ed ampliamento</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Costi promozionali e pubblicitari</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Costi di ricerca e sviluppo capitalizzati in bilancio</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Diritti di brevetto industriale e diritti per utilizzo delle opere dell’ingegno</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Spese per tutelare il “</a:t>
            </a:r>
            <a:r>
              <a:rPr lang="it-IT" altLang="it-IT" sz="1400" b="0" i="1">
                <a:solidFill>
                  <a:srgbClr val="1C1C1C"/>
                </a:solidFill>
              </a:rPr>
              <a:t>Made in Italy</a:t>
            </a:r>
            <a:r>
              <a:rPr lang="it-IT" altLang="it-IT" sz="1400" b="0">
                <a:solidFill>
                  <a:srgbClr val="1C1C1C"/>
                </a:solidFill>
              </a:rPr>
              <a:t>” (marchi, brevetti, applicazione denominazione origine controllata)</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Concessioni, licenze, marchi e diritti simili</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Acquisto o ristrutturazione di beni immobili (anche ad uso ufficio)</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Costi relativi all’acquisto di terreni</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Acquisto, riqualificazione o rinnovo degli impianti e macchinari</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Acquisto o rinnovo di attrezzature industriali e commerciali</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Spese per partecipare a fiere internazionali tenute in Italia</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Spese per partecipare e fiere e mostre all’estero</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Spese per acquisire partecipazioni non finanziarie in imprese estere</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a:t>
            </a:r>
            <a:r>
              <a:rPr lang="it-IT" altLang="it-IT" sz="1400" b="0">
                <a:solidFill>
                  <a:schemeClr val="accent2"/>
                </a:solidFill>
              </a:rPr>
              <a:t>Spese relative a consulenze specialistiche per la predisposizione di accordi di cooperazione e Joint</a:t>
            </a:r>
            <a:r>
              <a:rPr lang="it-IT" altLang="it-IT" sz="1400" b="0">
                <a:solidFill>
                  <a:srgbClr val="1C1C1C"/>
                </a:solidFill>
              </a:rPr>
              <a:t> </a:t>
            </a:r>
            <a:r>
              <a:rPr lang="it-IT" altLang="it-IT" sz="1400" b="0">
                <a:solidFill>
                  <a:schemeClr val="accent2"/>
                </a:solidFill>
              </a:rPr>
              <a:t>Venture con imprese estere (valutazione fiscale, legale, finanziaria, progettazione ed engineering)</a:t>
            </a:r>
          </a:p>
          <a:p>
            <a:pPr marL="342900" indent="-342900">
              <a:spcBef>
                <a:spcPct val="20000"/>
              </a:spcBef>
              <a:buClr>
                <a:srgbClr val="262640"/>
              </a:buClr>
              <a:buFont typeface="Wingdings" pitchFamily="2" charset="2"/>
              <a:buAutoNum type="alphaLcPeriod"/>
              <a:tabLst>
                <a:tab pos="628650" algn="l"/>
              </a:tabLst>
            </a:pPr>
            <a:r>
              <a:rPr lang="it-IT" altLang="it-IT" sz="1400" b="0">
                <a:solidFill>
                  <a:srgbClr val="1C1C1C"/>
                </a:solidFill>
              </a:rPr>
              <a:t> Spese relative all’approntamento di beni e/o servizi o l’esecuzione di lavori commissionati da committenti esteri (capitale circolante *)</a:t>
            </a:r>
          </a:p>
          <a:p>
            <a:pPr marL="342900" indent="-342900" algn="ctr">
              <a:buFont typeface="Wingdings" pitchFamily="2" charset="2"/>
              <a:buNone/>
              <a:tabLst>
                <a:tab pos="628650" algn="l"/>
              </a:tabLst>
            </a:pPr>
            <a:endParaRPr lang="it-IT" altLang="it-IT" sz="1400" b="0">
              <a:solidFill>
                <a:srgbClr val="1C1C1C"/>
              </a:solidFill>
            </a:endParaRPr>
          </a:p>
        </p:txBody>
      </p:sp>
      <p:sp>
        <p:nvSpPr>
          <p:cNvPr id="67589" name="Text Box 6"/>
          <p:cNvSpPr txBox="1">
            <a:spLocks noChangeArrowheads="1"/>
          </p:cNvSpPr>
          <p:nvPr/>
        </p:nvSpPr>
        <p:spPr bwMode="auto">
          <a:xfrm>
            <a:off x="0" y="6103938"/>
            <a:ext cx="9144000" cy="496887"/>
          </a:xfrm>
          <a:prstGeom prst="rect">
            <a:avLst/>
          </a:prstGeom>
          <a:noFill/>
          <a:ln w="9525" algn="ctr">
            <a:noFill/>
            <a:miter lim="800000"/>
            <a:headEnd/>
            <a:tailEnd/>
          </a:ln>
        </p:spPr>
        <p:txBody>
          <a:bodyPr>
            <a:spAutoFit/>
          </a:bodyPr>
          <a:lstStyle/>
          <a:p>
            <a:pPr algn="just">
              <a:lnSpc>
                <a:spcPct val="80000"/>
              </a:lnSpc>
            </a:pPr>
            <a:r>
              <a:rPr lang="it-IT" altLang="it-IT" sz="1100" b="0">
                <a:solidFill>
                  <a:schemeClr val="tx1"/>
                </a:solidFill>
              </a:rPr>
              <a:t>* Il mutuo non potrà essere utilizzato per l’approntamento di contratti di fornitura all’estero che risultino già presenti nel portafoglio dell’impresa beneficiaria alla data di erogazione del finanziamento. La quota di mutuo destinata al finanziamento del capitale circolante non potrà eccedere il 20% del totale dell’importo mutuato.</a:t>
            </a:r>
          </a:p>
        </p:txBody>
      </p:sp>
      <p:sp>
        <p:nvSpPr>
          <p:cNvPr id="67590" name="Segnaposto data 3"/>
          <p:cNvSpPr>
            <a:spLocks noGrp="1"/>
          </p:cNvSpPr>
          <p:nvPr>
            <p:ph type="dt" sz="quarter" idx="10"/>
          </p:nvPr>
        </p:nvSpPr>
        <p:spPr>
          <a:noFill/>
        </p:spPr>
        <p:txBody>
          <a:bodyPr/>
          <a:lstStyle/>
          <a:p>
            <a:r>
              <a:rPr lang="it-IT" altLang="it-IT" sz="1100" dirty="0" smtClean="0">
                <a:solidFill>
                  <a:schemeClr val="bg1"/>
                </a:solidFill>
              </a:rPr>
              <a:t>SACE</a:t>
            </a:r>
          </a:p>
        </p:txBody>
      </p:sp>
      <p:sp>
        <p:nvSpPr>
          <p:cNvPr id="67591" name="Segnaposto numero diapositiva 4"/>
          <p:cNvSpPr>
            <a:spLocks noGrp="1"/>
          </p:cNvSpPr>
          <p:nvPr>
            <p:ph type="sldNum" sz="quarter" idx="11"/>
          </p:nvPr>
        </p:nvSpPr>
        <p:spPr>
          <a:noFill/>
        </p:spPr>
        <p:txBody>
          <a:bodyPr/>
          <a:lstStyle/>
          <a:p>
            <a:fld id="{B539B4B3-E426-45CA-BF05-B7BA40D2FC3B}" type="slidenum">
              <a:rPr lang="it-IT" altLang="it-IT" smtClean="0"/>
              <a:pPr/>
              <a:t>13</a:t>
            </a:fld>
            <a:endParaRPr lang="it-IT" altLang="it-IT" smtClean="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numero diapositiva 3"/>
          <p:cNvSpPr>
            <a:spLocks noGrp="1"/>
          </p:cNvSpPr>
          <p:nvPr>
            <p:ph type="sldNum" sz="quarter" idx="11"/>
          </p:nvPr>
        </p:nvSpPr>
        <p:spPr>
          <a:noFill/>
        </p:spPr>
        <p:txBody>
          <a:bodyPr/>
          <a:lstStyle/>
          <a:p>
            <a:fld id="{96926A68-B02A-4DB8-B1EA-6F72723A0995}" type="slidenum">
              <a:rPr lang="it-IT" altLang="it-IT" smtClean="0"/>
              <a:pPr/>
              <a:t>14</a:t>
            </a:fld>
            <a:endParaRPr lang="it-IT" altLang="it-IT" smtClean="0"/>
          </a:p>
        </p:txBody>
      </p:sp>
      <p:sp>
        <p:nvSpPr>
          <p:cNvPr id="68611" name="Line 15"/>
          <p:cNvSpPr>
            <a:spLocks noChangeShapeType="1"/>
          </p:cNvSpPr>
          <p:nvPr/>
        </p:nvSpPr>
        <p:spPr bwMode="auto">
          <a:xfrm>
            <a:off x="2168525" y="2149475"/>
            <a:ext cx="1150938" cy="0"/>
          </a:xfrm>
          <a:prstGeom prst="line">
            <a:avLst/>
          </a:prstGeom>
          <a:noFill/>
          <a:ln w="3175">
            <a:solidFill>
              <a:schemeClr val="bg1"/>
            </a:solidFill>
            <a:round/>
            <a:headEnd/>
            <a:tailEnd type="triangle" w="med" len="med"/>
          </a:ln>
        </p:spPr>
        <p:txBody>
          <a:bodyPr/>
          <a:lstStyle/>
          <a:p>
            <a:endParaRPr lang="it-IT"/>
          </a:p>
        </p:txBody>
      </p:sp>
      <p:sp>
        <p:nvSpPr>
          <p:cNvPr id="68612" name="Rectangle 16"/>
          <p:cNvSpPr>
            <a:spLocks noChangeArrowheads="1"/>
          </p:cNvSpPr>
          <p:nvPr/>
        </p:nvSpPr>
        <p:spPr bwMode="auto">
          <a:xfrm>
            <a:off x="1196975" y="1747838"/>
            <a:ext cx="1619250" cy="441325"/>
          </a:xfrm>
          <a:prstGeom prst="rect">
            <a:avLst/>
          </a:prstGeom>
          <a:noFill/>
          <a:ln w="9525">
            <a:noFill/>
            <a:miter lim="800000"/>
            <a:headEnd/>
            <a:tailEnd/>
          </a:ln>
        </p:spPr>
        <p:txBody>
          <a:bodyPr/>
          <a:lstStyle/>
          <a:p>
            <a:pPr>
              <a:spcBef>
                <a:spcPct val="5000"/>
              </a:spcBef>
              <a:buClr>
                <a:srgbClr val="B30025"/>
              </a:buClr>
            </a:pPr>
            <a:r>
              <a:rPr lang="it-IT" altLang="it-IT" sz="1000" i="1">
                <a:solidFill>
                  <a:srgbClr val="666666"/>
                </a:solidFill>
              </a:rPr>
              <a:t>     </a:t>
            </a:r>
          </a:p>
          <a:p>
            <a:pPr>
              <a:spcBef>
                <a:spcPct val="5000"/>
              </a:spcBef>
              <a:buClr>
                <a:srgbClr val="B30025"/>
              </a:buClr>
            </a:pPr>
            <a:r>
              <a:rPr lang="it-IT" altLang="it-IT" sz="1000" i="1">
                <a:solidFill>
                  <a:srgbClr val="666666"/>
                </a:solidFill>
              </a:rPr>
              <a:t>       Garanzia</a:t>
            </a:r>
          </a:p>
          <a:p>
            <a:pPr>
              <a:spcBef>
                <a:spcPct val="5000"/>
              </a:spcBef>
              <a:buClr>
                <a:srgbClr val="B30025"/>
              </a:buClr>
            </a:pPr>
            <a:r>
              <a:rPr lang="it-IT" altLang="it-IT" sz="1000" i="1">
                <a:solidFill>
                  <a:srgbClr val="666666"/>
                </a:solidFill>
              </a:rPr>
              <a:t>    finanziaria</a:t>
            </a:r>
          </a:p>
        </p:txBody>
      </p:sp>
      <p:sp>
        <p:nvSpPr>
          <p:cNvPr id="68613" name="Rectangle 17"/>
          <p:cNvSpPr>
            <a:spLocks noChangeArrowheads="1"/>
          </p:cNvSpPr>
          <p:nvPr/>
        </p:nvSpPr>
        <p:spPr bwMode="auto">
          <a:xfrm>
            <a:off x="6948488" y="2473325"/>
            <a:ext cx="1697037" cy="450850"/>
          </a:xfrm>
          <a:prstGeom prst="rect">
            <a:avLst/>
          </a:prstGeom>
          <a:noFill/>
          <a:ln w="19050" algn="ctr">
            <a:solidFill>
              <a:schemeClr val="accent2"/>
            </a:solidFill>
            <a:miter lim="800000"/>
            <a:headEnd/>
            <a:tailEnd/>
          </a:ln>
        </p:spPr>
        <p:txBody>
          <a:bodyPr anchor="ctr"/>
          <a:lstStyle/>
          <a:p>
            <a:pPr algn="ctr"/>
            <a:r>
              <a:rPr lang="it-IT" altLang="it-IT" sz="1000" b="0">
                <a:solidFill>
                  <a:srgbClr val="666666"/>
                </a:solidFill>
              </a:rPr>
              <a:t>Business collegato all’internazionalizzazione</a:t>
            </a:r>
          </a:p>
        </p:txBody>
      </p:sp>
      <p:sp>
        <p:nvSpPr>
          <p:cNvPr id="68614" name="Rectangle 18"/>
          <p:cNvSpPr>
            <a:spLocks noChangeArrowheads="1"/>
          </p:cNvSpPr>
          <p:nvPr/>
        </p:nvSpPr>
        <p:spPr bwMode="auto">
          <a:xfrm>
            <a:off x="4279900" y="2465388"/>
            <a:ext cx="1939925" cy="517525"/>
          </a:xfrm>
          <a:prstGeom prst="rect">
            <a:avLst/>
          </a:prstGeom>
          <a:noFill/>
          <a:ln w="3175" algn="ctr">
            <a:solidFill>
              <a:schemeClr val="accent2"/>
            </a:solidFill>
            <a:miter lim="800000"/>
            <a:headEnd/>
            <a:tailEnd/>
          </a:ln>
        </p:spPr>
        <p:txBody>
          <a:bodyPr anchor="ctr"/>
          <a:lstStyle/>
          <a:p>
            <a:pPr algn="ctr"/>
            <a:r>
              <a:rPr lang="it-IT" altLang="it-IT" sz="1200">
                <a:solidFill>
                  <a:srgbClr val="666666"/>
                </a:solidFill>
              </a:rPr>
              <a:t>Società italiane e/o controllate/collegate estere</a:t>
            </a:r>
          </a:p>
        </p:txBody>
      </p:sp>
      <p:sp>
        <p:nvSpPr>
          <p:cNvPr id="68615" name="Line 19"/>
          <p:cNvSpPr>
            <a:spLocks noChangeShapeType="1"/>
          </p:cNvSpPr>
          <p:nvPr/>
        </p:nvSpPr>
        <p:spPr bwMode="auto">
          <a:xfrm>
            <a:off x="3157538" y="2663825"/>
            <a:ext cx="863600" cy="0"/>
          </a:xfrm>
          <a:prstGeom prst="line">
            <a:avLst/>
          </a:prstGeom>
          <a:noFill/>
          <a:ln w="9525">
            <a:solidFill>
              <a:schemeClr val="accent2"/>
            </a:solidFill>
            <a:round/>
            <a:headEnd/>
            <a:tailEnd type="triangle" w="med" len="med"/>
          </a:ln>
        </p:spPr>
        <p:txBody>
          <a:bodyPr/>
          <a:lstStyle/>
          <a:p>
            <a:endParaRPr lang="it-IT"/>
          </a:p>
        </p:txBody>
      </p:sp>
      <p:sp>
        <p:nvSpPr>
          <p:cNvPr id="68616" name="Line 20"/>
          <p:cNvSpPr>
            <a:spLocks noChangeShapeType="1"/>
          </p:cNvSpPr>
          <p:nvPr/>
        </p:nvSpPr>
        <p:spPr bwMode="auto">
          <a:xfrm flipV="1">
            <a:off x="6337300" y="2870200"/>
            <a:ext cx="468313" cy="0"/>
          </a:xfrm>
          <a:prstGeom prst="line">
            <a:avLst/>
          </a:prstGeom>
          <a:noFill/>
          <a:ln w="9525">
            <a:solidFill>
              <a:schemeClr val="accent2"/>
            </a:solidFill>
            <a:prstDash val="dash"/>
            <a:round/>
            <a:headEnd/>
            <a:tailEnd type="triangle" w="med" len="med"/>
          </a:ln>
        </p:spPr>
        <p:txBody>
          <a:bodyPr/>
          <a:lstStyle/>
          <a:p>
            <a:endParaRPr lang="it-IT"/>
          </a:p>
        </p:txBody>
      </p:sp>
      <p:sp>
        <p:nvSpPr>
          <p:cNvPr id="68617" name="Line 22"/>
          <p:cNvSpPr>
            <a:spLocks noChangeShapeType="1"/>
          </p:cNvSpPr>
          <p:nvPr/>
        </p:nvSpPr>
        <p:spPr bwMode="auto">
          <a:xfrm>
            <a:off x="2168525" y="1782763"/>
            <a:ext cx="0" cy="550862"/>
          </a:xfrm>
          <a:prstGeom prst="line">
            <a:avLst/>
          </a:prstGeom>
          <a:noFill/>
          <a:ln w="9525">
            <a:solidFill>
              <a:schemeClr val="accent2"/>
            </a:solidFill>
            <a:round/>
            <a:headEnd/>
            <a:tailEnd type="triangle" w="med" len="med"/>
          </a:ln>
        </p:spPr>
        <p:txBody>
          <a:bodyPr/>
          <a:lstStyle/>
          <a:p>
            <a:endParaRPr lang="it-IT"/>
          </a:p>
        </p:txBody>
      </p:sp>
      <p:sp>
        <p:nvSpPr>
          <p:cNvPr id="68618" name="Line 23"/>
          <p:cNvSpPr>
            <a:spLocks noChangeShapeType="1"/>
          </p:cNvSpPr>
          <p:nvPr/>
        </p:nvSpPr>
        <p:spPr bwMode="auto">
          <a:xfrm flipV="1">
            <a:off x="6302375" y="2698750"/>
            <a:ext cx="503238" cy="0"/>
          </a:xfrm>
          <a:prstGeom prst="line">
            <a:avLst/>
          </a:prstGeom>
          <a:noFill/>
          <a:ln w="9525">
            <a:solidFill>
              <a:schemeClr val="accent2"/>
            </a:solidFill>
            <a:round/>
            <a:headEnd type="triangle" w="med" len="med"/>
            <a:tailEnd/>
          </a:ln>
        </p:spPr>
        <p:txBody>
          <a:bodyPr/>
          <a:lstStyle/>
          <a:p>
            <a:endParaRPr lang="it-IT"/>
          </a:p>
        </p:txBody>
      </p:sp>
      <p:sp>
        <p:nvSpPr>
          <p:cNvPr id="68619" name="Line 25"/>
          <p:cNvSpPr>
            <a:spLocks noChangeShapeType="1"/>
          </p:cNvSpPr>
          <p:nvPr/>
        </p:nvSpPr>
        <p:spPr bwMode="auto">
          <a:xfrm>
            <a:off x="3157538" y="2817813"/>
            <a:ext cx="863600" cy="0"/>
          </a:xfrm>
          <a:prstGeom prst="line">
            <a:avLst/>
          </a:prstGeom>
          <a:noFill/>
          <a:ln w="9525">
            <a:solidFill>
              <a:schemeClr val="accent2"/>
            </a:solidFill>
            <a:prstDash val="dash"/>
            <a:round/>
            <a:headEnd type="triangle" w="med" len="med"/>
            <a:tailEnd/>
          </a:ln>
        </p:spPr>
        <p:txBody>
          <a:bodyPr/>
          <a:lstStyle/>
          <a:p>
            <a:endParaRPr lang="it-IT"/>
          </a:p>
        </p:txBody>
      </p:sp>
      <p:sp>
        <p:nvSpPr>
          <p:cNvPr id="68620" name="Rectangle 47"/>
          <p:cNvSpPr>
            <a:spLocks noChangeArrowheads="1"/>
          </p:cNvSpPr>
          <p:nvPr/>
        </p:nvSpPr>
        <p:spPr bwMode="auto">
          <a:xfrm>
            <a:off x="3057525" y="2330450"/>
            <a:ext cx="1143000" cy="271463"/>
          </a:xfrm>
          <a:prstGeom prst="rect">
            <a:avLst/>
          </a:prstGeom>
          <a:noFill/>
          <a:ln w="9525">
            <a:noFill/>
            <a:miter lim="800000"/>
            <a:headEnd/>
            <a:tailEnd/>
          </a:ln>
        </p:spPr>
        <p:txBody>
          <a:bodyPr/>
          <a:lstStyle/>
          <a:p>
            <a:pPr>
              <a:spcBef>
                <a:spcPct val="5000"/>
              </a:spcBef>
              <a:buClr>
                <a:srgbClr val="B30025"/>
              </a:buClr>
            </a:pPr>
            <a:r>
              <a:rPr lang="it-IT" altLang="it-IT" sz="1000" i="1">
                <a:solidFill>
                  <a:srgbClr val="666666"/>
                </a:solidFill>
              </a:rPr>
              <a:t>Finanziamento</a:t>
            </a:r>
          </a:p>
        </p:txBody>
      </p:sp>
      <p:sp>
        <p:nvSpPr>
          <p:cNvPr id="21" name="Text Box 2"/>
          <p:cNvSpPr txBox="1">
            <a:spLocks noChangeArrowheads="1"/>
          </p:cNvSpPr>
          <p:nvPr/>
        </p:nvSpPr>
        <p:spPr bwMode="auto">
          <a:xfrm>
            <a:off x="1346200" y="3736975"/>
            <a:ext cx="7397750" cy="2084388"/>
          </a:xfrm>
          <a:prstGeom prst="rect">
            <a:avLst/>
          </a:prstGeom>
          <a:noFill/>
          <a:ln w="9525" algn="ctr">
            <a:noFill/>
            <a:miter lim="800000"/>
            <a:headEnd/>
            <a:tailEnd/>
          </a:ln>
        </p:spPr>
        <p:txBody>
          <a:bodyPr tIns="72000" bIns="72000">
            <a:spAutoFit/>
          </a:bodyPr>
          <a:lstStyle/>
          <a:p>
            <a:pPr fontAlgn="auto">
              <a:lnSpc>
                <a:spcPct val="150000"/>
              </a:lnSpc>
              <a:spcBef>
                <a:spcPts val="0"/>
              </a:spcBef>
              <a:spcAft>
                <a:spcPts val="0"/>
              </a:spcAft>
              <a:buClr>
                <a:srgbClr val="AB0105"/>
              </a:buClr>
              <a:defRPr/>
            </a:pPr>
            <a:r>
              <a:rPr lang="it-IT" sz="1200" b="0" dirty="0">
                <a:solidFill>
                  <a:srgbClr val="666666"/>
                </a:solidFill>
                <a:latin typeface="Arial"/>
                <a:ea typeface="SimSun" pitchFamily="2" charset="-122"/>
              </a:rPr>
              <a:t>Prezzo di mercato: applicabile da operatori privati sul mercato per lo stesso rischio</a:t>
            </a:r>
          </a:p>
          <a:p>
            <a:pPr marL="174625" indent="-174625" fontAlgn="auto">
              <a:lnSpc>
                <a:spcPct val="150000"/>
              </a:lnSpc>
              <a:spcBef>
                <a:spcPts val="0"/>
              </a:spcBef>
              <a:spcAft>
                <a:spcPts val="0"/>
              </a:spcAft>
              <a:buClr>
                <a:srgbClr val="AB0105"/>
              </a:buClr>
              <a:buFont typeface="Wingdings" pitchFamily="2" charset="2"/>
              <a:buChar char="§"/>
              <a:defRPr/>
            </a:pPr>
            <a:endParaRPr lang="it-IT" sz="1200" b="0" dirty="0">
              <a:solidFill>
                <a:srgbClr val="666666"/>
              </a:solidFill>
              <a:latin typeface="Arial"/>
              <a:ea typeface="SimSun" pitchFamily="2" charset="-122"/>
            </a:endParaRPr>
          </a:p>
          <a:p>
            <a:pPr marL="174625" indent="-174625" fontAlgn="auto">
              <a:lnSpc>
                <a:spcPct val="150000"/>
              </a:lnSpc>
              <a:spcBef>
                <a:spcPts val="0"/>
              </a:spcBef>
              <a:spcAft>
                <a:spcPts val="0"/>
              </a:spcAft>
              <a:buClr>
                <a:srgbClr val="AB0105"/>
              </a:buClr>
              <a:defRPr/>
            </a:pPr>
            <a:r>
              <a:rPr lang="it-IT" sz="1200" b="0" dirty="0">
                <a:solidFill>
                  <a:srgbClr val="666666"/>
                </a:solidFill>
                <a:latin typeface="Arial"/>
                <a:ea typeface="SimSun" pitchFamily="2" charset="-122"/>
              </a:rPr>
              <a:t>Modalità di pagamento del prezzo:</a:t>
            </a:r>
          </a:p>
          <a:p>
            <a:pPr marL="261938" lvl="1" indent="-261938" fontAlgn="auto">
              <a:lnSpc>
                <a:spcPct val="150000"/>
              </a:lnSpc>
              <a:spcBef>
                <a:spcPts val="0"/>
              </a:spcBef>
              <a:spcAft>
                <a:spcPts val="0"/>
              </a:spcAft>
              <a:buClr>
                <a:srgbClr val="AB0105"/>
              </a:buClr>
              <a:buFont typeface="Wingdings" pitchFamily="2" charset="2"/>
              <a:buBlip>
                <a:blip r:embed="rId3"/>
              </a:buBlip>
              <a:defRPr/>
            </a:pPr>
            <a:r>
              <a:rPr lang="it-IT" sz="1200" b="0" dirty="0">
                <a:solidFill>
                  <a:srgbClr val="666666"/>
                </a:solidFill>
                <a:latin typeface="Arial"/>
                <a:ea typeface="SimSun" pitchFamily="2" charset="-122"/>
              </a:rPr>
              <a:t>Up-front</a:t>
            </a:r>
          </a:p>
          <a:p>
            <a:pPr marL="261938" lvl="1" indent="-261938" fontAlgn="auto">
              <a:lnSpc>
                <a:spcPct val="150000"/>
              </a:lnSpc>
              <a:spcBef>
                <a:spcPts val="0"/>
              </a:spcBef>
              <a:spcAft>
                <a:spcPts val="0"/>
              </a:spcAft>
              <a:buClr>
                <a:srgbClr val="AB0105"/>
              </a:buClr>
              <a:buFont typeface="Wingdings" pitchFamily="2" charset="2"/>
              <a:buBlip>
                <a:blip r:embed="rId3"/>
              </a:buBlip>
              <a:defRPr/>
            </a:pPr>
            <a:r>
              <a:rPr lang="it-IT" sz="1200" b="0" dirty="0" err="1">
                <a:solidFill>
                  <a:srgbClr val="666666"/>
                </a:solidFill>
                <a:latin typeface="Arial"/>
                <a:ea typeface="SimSun" pitchFamily="2" charset="-122"/>
              </a:rPr>
              <a:t>Running</a:t>
            </a:r>
            <a:r>
              <a:rPr lang="it-IT" sz="1200" b="0" dirty="0">
                <a:solidFill>
                  <a:srgbClr val="666666"/>
                </a:solidFill>
                <a:latin typeface="Arial"/>
                <a:ea typeface="SimSun" pitchFamily="2" charset="-122"/>
              </a:rPr>
              <a:t> come parte del margine corrisposto dal debitore alla banca al netto del costo di provvista </a:t>
            </a:r>
          </a:p>
          <a:p>
            <a:pPr marL="261938" lvl="1" indent="-261938" fontAlgn="auto">
              <a:lnSpc>
                <a:spcPct val="150000"/>
              </a:lnSpc>
              <a:spcBef>
                <a:spcPts val="0"/>
              </a:spcBef>
              <a:spcAft>
                <a:spcPts val="0"/>
              </a:spcAft>
              <a:buClr>
                <a:srgbClr val="AB0105"/>
              </a:buClr>
              <a:buFont typeface="Wingdings" pitchFamily="2" charset="2"/>
              <a:buBlip>
                <a:blip r:embed="rId3"/>
              </a:buBlip>
              <a:defRPr/>
            </a:pPr>
            <a:r>
              <a:rPr lang="it-IT" sz="1200" b="0" dirty="0">
                <a:solidFill>
                  <a:srgbClr val="666666"/>
                </a:solidFill>
                <a:latin typeface="Arial"/>
                <a:ea typeface="SimSun" pitchFamily="2" charset="-122"/>
              </a:rPr>
              <a:t>Misto</a:t>
            </a:r>
          </a:p>
          <a:p>
            <a:pPr fontAlgn="auto">
              <a:lnSpc>
                <a:spcPct val="150000"/>
              </a:lnSpc>
              <a:spcBef>
                <a:spcPts val="0"/>
              </a:spcBef>
              <a:spcAft>
                <a:spcPts val="0"/>
              </a:spcAft>
              <a:buClr>
                <a:srgbClr val="AB0105"/>
              </a:buClr>
              <a:defRPr/>
            </a:pPr>
            <a:endParaRPr lang="it-IT" sz="1200" b="0" dirty="0">
              <a:solidFill>
                <a:srgbClr val="333333"/>
              </a:solidFill>
              <a:latin typeface="Arial"/>
              <a:ea typeface="SimSun" pitchFamily="2" charset="-122"/>
            </a:endParaRPr>
          </a:p>
        </p:txBody>
      </p:sp>
      <p:sp>
        <p:nvSpPr>
          <p:cNvPr id="68622" name="Text Box 2"/>
          <p:cNvSpPr txBox="1">
            <a:spLocks noChangeArrowheads="1"/>
          </p:cNvSpPr>
          <p:nvPr/>
        </p:nvSpPr>
        <p:spPr bwMode="auto">
          <a:xfrm>
            <a:off x="2441575" y="473075"/>
            <a:ext cx="6302375" cy="479425"/>
          </a:xfrm>
          <a:prstGeom prst="rect">
            <a:avLst/>
          </a:prstGeom>
          <a:noFill/>
          <a:ln w="9525" algn="ctr">
            <a:noFill/>
            <a:miter lim="800000"/>
            <a:headEnd/>
            <a:tailEnd/>
          </a:ln>
        </p:spPr>
        <p:txBody>
          <a:bodyPr anchor="ctr"/>
          <a:lstStyle/>
          <a:p>
            <a:r>
              <a:rPr lang="it-IT" altLang="it-IT"/>
              <a:t>Internazionalizzazione: </a:t>
            </a:r>
          </a:p>
          <a:p>
            <a:r>
              <a:rPr lang="it-IT" altLang="it-IT"/>
              <a:t>Garanzie Finanziarie autonome</a:t>
            </a:r>
          </a:p>
        </p:txBody>
      </p:sp>
      <p:sp>
        <p:nvSpPr>
          <p:cNvPr id="69647" name="Line 3"/>
          <p:cNvSpPr>
            <a:spLocks noChangeShapeType="1"/>
          </p:cNvSpPr>
          <p:nvPr/>
        </p:nvSpPr>
        <p:spPr bwMode="auto">
          <a:xfrm flipH="1">
            <a:off x="1196975" y="1123950"/>
            <a:ext cx="0" cy="5364163"/>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defRPr/>
            </a:pPr>
            <a:endParaRPr lang="it-IT"/>
          </a:p>
        </p:txBody>
      </p:sp>
      <p:sp>
        <p:nvSpPr>
          <p:cNvPr id="26" name="Text Box 4"/>
          <p:cNvSpPr txBox="1">
            <a:spLocks noChangeArrowheads="1"/>
          </p:cNvSpPr>
          <p:nvPr/>
        </p:nvSpPr>
        <p:spPr bwMode="auto">
          <a:xfrm>
            <a:off x="-127000" y="1143000"/>
            <a:ext cx="1368425" cy="261938"/>
          </a:xfrm>
          <a:prstGeom prst="rect">
            <a:avLst/>
          </a:prstGeom>
          <a:noFill/>
          <a:ln w="9525" algn="ctr">
            <a:noFill/>
            <a:miter lim="800000"/>
            <a:headEnd/>
            <a:tailEnd/>
          </a:ln>
        </p:spPr>
        <p:txBody>
          <a:bodyPr>
            <a:spAutoFit/>
          </a:bodyPr>
          <a:lstStyle/>
          <a:p>
            <a:pPr marL="742950" indent="-285750">
              <a:spcBef>
                <a:spcPct val="50000"/>
              </a:spcBef>
              <a:buClr>
                <a:srgbClr val="777777"/>
              </a:buClr>
              <a:defRPr/>
            </a:pPr>
            <a:r>
              <a:rPr lang="it-IT" sz="1050" dirty="0">
                <a:solidFill>
                  <a:srgbClr val="666666"/>
                </a:solidFill>
                <a:latin typeface="Arial"/>
              </a:rPr>
              <a:t>Struttura</a:t>
            </a:r>
          </a:p>
        </p:txBody>
      </p:sp>
      <p:sp>
        <p:nvSpPr>
          <p:cNvPr id="69649" name="Line 54"/>
          <p:cNvSpPr>
            <a:spLocks noChangeShapeType="1"/>
          </p:cNvSpPr>
          <p:nvPr/>
        </p:nvSpPr>
        <p:spPr bwMode="auto">
          <a:xfrm>
            <a:off x="217488" y="3543300"/>
            <a:ext cx="8675687" cy="0"/>
          </a:xfrm>
          <a:prstGeom prst="line">
            <a:avLst/>
          </a:prstGeom>
          <a:noFill/>
          <a:ln w="9525">
            <a:solidFill>
              <a:schemeClr val="accent2"/>
            </a:solidFill>
            <a:round/>
            <a:headEnd/>
            <a:tailEnd/>
          </a:ln>
          <a:effectLst>
            <a:outerShdw dist="107763" dir="13500000" algn="ctr" rotWithShape="0">
              <a:schemeClr val="bg2">
                <a:alpha val="50000"/>
              </a:schemeClr>
            </a:outerShdw>
          </a:effectLst>
        </p:spPr>
        <p:txBody>
          <a:bodyPr/>
          <a:lstStyle/>
          <a:p>
            <a:pPr>
              <a:defRPr/>
            </a:pPr>
            <a:endParaRPr lang="it-IT"/>
          </a:p>
        </p:txBody>
      </p:sp>
      <p:sp>
        <p:nvSpPr>
          <p:cNvPr id="28" name="Text Box 4"/>
          <p:cNvSpPr txBox="1">
            <a:spLocks noChangeArrowheads="1"/>
          </p:cNvSpPr>
          <p:nvPr/>
        </p:nvSpPr>
        <p:spPr bwMode="auto">
          <a:xfrm>
            <a:off x="-127000" y="3822700"/>
            <a:ext cx="1231900" cy="254000"/>
          </a:xfrm>
          <a:prstGeom prst="rect">
            <a:avLst/>
          </a:prstGeom>
          <a:noFill/>
          <a:ln w="9525" algn="ctr">
            <a:noFill/>
            <a:miter lim="800000"/>
            <a:headEnd/>
            <a:tailEnd/>
          </a:ln>
        </p:spPr>
        <p:txBody>
          <a:bodyPr>
            <a:spAutoFit/>
          </a:bodyPr>
          <a:lstStyle/>
          <a:p>
            <a:pPr marL="742950" indent="-285750" algn="r">
              <a:spcBef>
                <a:spcPct val="50000"/>
              </a:spcBef>
              <a:buClr>
                <a:srgbClr val="777777"/>
              </a:buClr>
              <a:defRPr/>
            </a:pPr>
            <a:r>
              <a:rPr lang="it-IT" sz="1050" dirty="0" err="1">
                <a:solidFill>
                  <a:srgbClr val="666666"/>
                </a:solidFill>
                <a:latin typeface="Arial"/>
              </a:rPr>
              <a:t>Pricing</a:t>
            </a:r>
            <a:endParaRPr lang="it-IT" sz="1050" dirty="0">
              <a:solidFill>
                <a:srgbClr val="666666"/>
              </a:solidFill>
              <a:latin typeface="Arial"/>
            </a:endParaRPr>
          </a:p>
        </p:txBody>
      </p:sp>
      <p:pic>
        <p:nvPicPr>
          <p:cNvPr id="68627" name="Picture 49" descr="logo_ppt"/>
          <p:cNvPicPr>
            <a:picLocks noChangeAspect="1" noChangeArrowheads="1"/>
          </p:cNvPicPr>
          <p:nvPr/>
        </p:nvPicPr>
        <p:blipFill>
          <a:blip r:embed="rId4" cstate="print"/>
          <a:srcRect/>
          <a:stretch>
            <a:fillRect/>
          </a:stretch>
        </p:blipFill>
        <p:spPr bwMode="auto">
          <a:xfrm>
            <a:off x="1473200" y="1352550"/>
            <a:ext cx="1390650" cy="287338"/>
          </a:xfrm>
          <a:prstGeom prst="rect">
            <a:avLst/>
          </a:prstGeom>
          <a:noFill/>
          <a:ln w="9525">
            <a:noFill/>
            <a:miter lim="800000"/>
            <a:headEnd/>
            <a:tailEnd/>
          </a:ln>
        </p:spPr>
      </p:pic>
      <p:sp>
        <p:nvSpPr>
          <p:cNvPr id="68628" name="Segnaposto data 3"/>
          <p:cNvSpPr>
            <a:spLocks noGrp="1"/>
          </p:cNvSpPr>
          <p:nvPr>
            <p:ph type="dt" sz="quarter" idx="10"/>
          </p:nvPr>
        </p:nvSpPr>
        <p:spPr>
          <a:xfrm>
            <a:off x="25400" y="6575425"/>
            <a:ext cx="6175375" cy="323850"/>
          </a:xfrm>
          <a:noFill/>
        </p:spPr>
        <p:txBody>
          <a:bodyPr/>
          <a:lstStyle/>
          <a:p>
            <a:r>
              <a:rPr lang="it-IT" altLang="it-IT" sz="1100" dirty="0" smtClean="0">
                <a:solidFill>
                  <a:schemeClr val="bg1"/>
                </a:solidFill>
              </a:rPr>
              <a:t>SACE </a:t>
            </a:r>
          </a:p>
        </p:txBody>
      </p:sp>
      <p:sp>
        <p:nvSpPr>
          <p:cNvPr id="68629" name="Rectangle 17"/>
          <p:cNvSpPr>
            <a:spLocks noChangeArrowheads="1"/>
          </p:cNvSpPr>
          <p:nvPr/>
        </p:nvSpPr>
        <p:spPr bwMode="auto">
          <a:xfrm>
            <a:off x="1473200" y="2487613"/>
            <a:ext cx="1533525" cy="473075"/>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b="0">
                <a:solidFill>
                  <a:srgbClr val="666666"/>
                </a:solidFill>
              </a:rPr>
              <a:t>Banca </a:t>
            </a:r>
          </a:p>
          <a:p>
            <a:pPr algn="ctr">
              <a:spcBef>
                <a:spcPct val="20000"/>
              </a:spcBef>
            </a:pPr>
            <a:r>
              <a:rPr lang="it-IT" altLang="it-IT" sz="1200" b="0">
                <a:solidFill>
                  <a:srgbClr val="666666"/>
                </a:solidFill>
              </a:rPr>
              <a:t>Italiana / estera</a:t>
            </a: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3"/>
          <p:cNvSpPr txBox="1">
            <a:spLocks noChangeArrowheads="1"/>
          </p:cNvSpPr>
          <p:nvPr/>
        </p:nvSpPr>
        <p:spPr bwMode="auto">
          <a:xfrm>
            <a:off x="2574925" y="508000"/>
            <a:ext cx="6569075" cy="350838"/>
          </a:xfrm>
          <a:prstGeom prst="rect">
            <a:avLst/>
          </a:prstGeom>
          <a:noFill/>
          <a:ln w="9525" algn="ctr">
            <a:noFill/>
            <a:miter lim="800000"/>
            <a:headEnd/>
            <a:tailEnd/>
          </a:ln>
        </p:spPr>
        <p:txBody>
          <a:bodyPr anchor="ctr"/>
          <a:lstStyle/>
          <a:p>
            <a:r>
              <a:rPr lang="it-IT" altLang="it-IT"/>
              <a:t>Operatività su Bond: Polizza Fideiussioni</a:t>
            </a:r>
          </a:p>
        </p:txBody>
      </p:sp>
      <p:sp>
        <p:nvSpPr>
          <p:cNvPr id="69635" name="Segnaposto numero diapositiva 3"/>
          <p:cNvSpPr txBox="1">
            <a:spLocks noGrp="1"/>
          </p:cNvSpPr>
          <p:nvPr/>
        </p:nvSpPr>
        <p:spPr bwMode="auto">
          <a:xfrm>
            <a:off x="6972300" y="6562725"/>
            <a:ext cx="2133600" cy="295275"/>
          </a:xfrm>
          <a:prstGeom prst="rect">
            <a:avLst/>
          </a:prstGeom>
          <a:noFill/>
          <a:ln w="9525">
            <a:noFill/>
            <a:miter lim="800000"/>
            <a:headEnd/>
            <a:tailEnd/>
          </a:ln>
        </p:spPr>
        <p:txBody>
          <a:bodyPr/>
          <a:lstStyle/>
          <a:p>
            <a:pPr algn="r"/>
            <a:fld id="{AC8FFDFD-0C42-4066-A515-0EB4B88E9502}" type="slidenum">
              <a:rPr lang="it-IT" altLang="it-IT" sz="1000" b="0">
                <a:solidFill>
                  <a:srgbClr val="FFFFFF"/>
                </a:solidFill>
              </a:rPr>
              <a:pPr algn="r"/>
              <a:t>15</a:t>
            </a:fld>
            <a:endParaRPr lang="it-IT" altLang="it-IT" sz="1000" b="0">
              <a:solidFill>
                <a:srgbClr val="FFFFFF"/>
              </a:solidFill>
            </a:endParaRPr>
          </a:p>
        </p:txBody>
      </p:sp>
      <p:sp>
        <p:nvSpPr>
          <p:cNvPr id="69636" name="Text Box 36"/>
          <p:cNvSpPr txBox="1">
            <a:spLocks noChangeArrowheads="1"/>
          </p:cNvSpPr>
          <p:nvPr/>
        </p:nvSpPr>
        <p:spPr bwMode="auto">
          <a:xfrm>
            <a:off x="4437063" y="1606550"/>
            <a:ext cx="1033462" cy="261938"/>
          </a:xfrm>
          <a:prstGeom prst="rect">
            <a:avLst/>
          </a:prstGeom>
          <a:noFill/>
          <a:ln w="19050">
            <a:noFill/>
            <a:miter lim="800000"/>
            <a:headEnd/>
            <a:tailEnd/>
          </a:ln>
        </p:spPr>
        <p:txBody>
          <a:bodyPr/>
          <a:lstStyle/>
          <a:p>
            <a:pPr algn="ctr"/>
            <a:r>
              <a:rPr lang="en-US" altLang="it-IT" sz="1100" b="0">
                <a:solidFill>
                  <a:srgbClr val="666666"/>
                </a:solidFill>
                <a:latin typeface="Univers 45 Light"/>
              </a:rPr>
              <a:t>Polizza Fideiussioni</a:t>
            </a:r>
          </a:p>
        </p:txBody>
      </p:sp>
      <p:sp>
        <p:nvSpPr>
          <p:cNvPr id="132134" name="Rectangle 38"/>
          <p:cNvSpPr>
            <a:spLocks noChangeArrowheads="1"/>
          </p:cNvSpPr>
          <p:nvPr/>
        </p:nvSpPr>
        <p:spPr bwMode="auto">
          <a:xfrm>
            <a:off x="2349500" y="3460750"/>
            <a:ext cx="1498600" cy="368300"/>
          </a:xfrm>
          <a:prstGeom prst="rect">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tIns="72000" bIns="72000" anchor="ctr"/>
          <a:lstStyle/>
          <a:p>
            <a:pPr algn="ctr">
              <a:spcBef>
                <a:spcPct val="20000"/>
              </a:spcBef>
              <a:buClr>
                <a:srgbClr val="262640"/>
              </a:buClr>
              <a:buFont typeface="Wingdings" pitchFamily="2" charset="2"/>
              <a:buNone/>
              <a:defRPr/>
            </a:pPr>
            <a:r>
              <a:rPr lang="en-US" sz="1100">
                <a:solidFill>
                  <a:srgbClr val="FFFFFF"/>
                </a:solidFill>
              </a:rPr>
              <a:t>Società italiana</a:t>
            </a:r>
          </a:p>
        </p:txBody>
      </p:sp>
      <p:sp>
        <p:nvSpPr>
          <p:cNvPr id="132138" name="Rectangle 42"/>
          <p:cNvSpPr>
            <a:spLocks noChangeArrowheads="1"/>
          </p:cNvSpPr>
          <p:nvPr/>
        </p:nvSpPr>
        <p:spPr bwMode="auto">
          <a:xfrm>
            <a:off x="5219700" y="2038350"/>
            <a:ext cx="1498600" cy="368300"/>
          </a:xfrm>
          <a:prstGeom prst="rect">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tIns="72000" bIns="72000" anchor="ctr"/>
          <a:lstStyle/>
          <a:p>
            <a:pPr algn="ctr">
              <a:spcBef>
                <a:spcPct val="20000"/>
              </a:spcBef>
              <a:buClr>
                <a:srgbClr val="262640"/>
              </a:buClr>
              <a:buFont typeface="Wingdings" pitchFamily="2" charset="2"/>
              <a:buNone/>
              <a:defRPr/>
            </a:pPr>
            <a:r>
              <a:rPr lang="en-US" sz="1100" dirty="0" err="1">
                <a:solidFill>
                  <a:srgbClr val="FFFFFF"/>
                </a:solidFill>
              </a:rPr>
              <a:t>Banca</a:t>
            </a:r>
            <a:r>
              <a:rPr lang="en-US" sz="1100" dirty="0">
                <a:solidFill>
                  <a:srgbClr val="FFFFFF"/>
                </a:solidFill>
              </a:rPr>
              <a:t> locale</a:t>
            </a:r>
          </a:p>
        </p:txBody>
      </p:sp>
      <p:sp>
        <p:nvSpPr>
          <p:cNvPr id="132139" name="Rectangle 43"/>
          <p:cNvSpPr>
            <a:spLocks noChangeArrowheads="1"/>
          </p:cNvSpPr>
          <p:nvPr/>
        </p:nvSpPr>
        <p:spPr bwMode="auto">
          <a:xfrm>
            <a:off x="5219700" y="3448050"/>
            <a:ext cx="1498600" cy="393700"/>
          </a:xfrm>
          <a:prstGeom prst="rect">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tIns="72000" bIns="72000" anchor="ctr"/>
          <a:lstStyle/>
          <a:p>
            <a:pPr algn="ctr">
              <a:spcBef>
                <a:spcPct val="20000"/>
              </a:spcBef>
              <a:buClr>
                <a:srgbClr val="262640"/>
              </a:buClr>
              <a:buFont typeface="Wingdings" pitchFamily="2" charset="2"/>
              <a:buNone/>
              <a:defRPr/>
            </a:pPr>
            <a:r>
              <a:rPr lang="en-US" sz="1100">
                <a:solidFill>
                  <a:srgbClr val="FFFFFF"/>
                </a:solidFill>
              </a:rPr>
              <a:t>Commitente estero</a:t>
            </a:r>
          </a:p>
        </p:txBody>
      </p:sp>
      <p:cxnSp>
        <p:nvCxnSpPr>
          <p:cNvPr id="69640" name="AutoShape 44"/>
          <p:cNvCxnSpPr>
            <a:cxnSpLocks noChangeShapeType="1"/>
          </p:cNvCxnSpPr>
          <p:nvPr/>
        </p:nvCxnSpPr>
        <p:spPr bwMode="auto">
          <a:xfrm>
            <a:off x="3937000" y="2222500"/>
            <a:ext cx="1244600" cy="1588"/>
          </a:xfrm>
          <a:prstGeom prst="straightConnector1">
            <a:avLst/>
          </a:prstGeom>
          <a:noFill/>
          <a:ln w="9525">
            <a:solidFill>
              <a:schemeClr val="tx1"/>
            </a:solidFill>
            <a:round/>
            <a:headEnd/>
            <a:tailEnd type="triangle" w="med" len="med"/>
          </a:ln>
        </p:spPr>
      </p:cxnSp>
      <p:cxnSp>
        <p:nvCxnSpPr>
          <p:cNvPr id="69641" name="AutoShape 45"/>
          <p:cNvCxnSpPr>
            <a:cxnSpLocks noChangeShapeType="1"/>
          </p:cNvCxnSpPr>
          <p:nvPr/>
        </p:nvCxnSpPr>
        <p:spPr bwMode="auto">
          <a:xfrm flipV="1">
            <a:off x="3098800" y="2508250"/>
            <a:ext cx="1588" cy="850900"/>
          </a:xfrm>
          <a:prstGeom prst="straightConnector1">
            <a:avLst/>
          </a:prstGeom>
          <a:noFill/>
          <a:ln w="9525">
            <a:solidFill>
              <a:schemeClr val="tx1"/>
            </a:solidFill>
            <a:round/>
            <a:headEnd/>
            <a:tailEnd type="triangle" w="med" len="med"/>
          </a:ln>
        </p:spPr>
      </p:cxnSp>
      <p:cxnSp>
        <p:nvCxnSpPr>
          <p:cNvPr id="69642" name="AutoShape 46"/>
          <p:cNvCxnSpPr>
            <a:cxnSpLocks noChangeShapeType="1"/>
          </p:cNvCxnSpPr>
          <p:nvPr/>
        </p:nvCxnSpPr>
        <p:spPr bwMode="auto">
          <a:xfrm>
            <a:off x="5854700" y="2533650"/>
            <a:ext cx="1588" cy="850900"/>
          </a:xfrm>
          <a:prstGeom prst="straightConnector1">
            <a:avLst/>
          </a:prstGeom>
          <a:noFill/>
          <a:ln w="9525">
            <a:solidFill>
              <a:schemeClr val="tx1"/>
            </a:solidFill>
            <a:round/>
            <a:headEnd/>
            <a:tailEnd type="triangle" w="med" len="med"/>
          </a:ln>
        </p:spPr>
      </p:cxnSp>
      <p:cxnSp>
        <p:nvCxnSpPr>
          <p:cNvPr id="69643" name="AutoShape 47"/>
          <p:cNvCxnSpPr>
            <a:cxnSpLocks noChangeShapeType="1"/>
          </p:cNvCxnSpPr>
          <p:nvPr/>
        </p:nvCxnSpPr>
        <p:spPr bwMode="auto">
          <a:xfrm>
            <a:off x="3911600" y="3606800"/>
            <a:ext cx="1257300" cy="0"/>
          </a:xfrm>
          <a:prstGeom prst="straightConnector1">
            <a:avLst/>
          </a:prstGeom>
          <a:noFill/>
          <a:ln w="9525">
            <a:solidFill>
              <a:schemeClr val="tx1"/>
            </a:solidFill>
            <a:round/>
            <a:headEnd/>
            <a:tailEnd type="triangle" w="med" len="med"/>
          </a:ln>
        </p:spPr>
      </p:cxnSp>
      <p:cxnSp>
        <p:nvCxnSpPr>
          <p:cNvPr id="69644" name="AutoShape 48"/>
          <p:cNvCxnSpPr>
            <a:cxnSpLocks noChangeShapeType="1"/>
          </p:cNvCxnSpPr>
          <p:nvPr/>
        </p:nvCxnSpPr>
        <p:spPr bwMode="auto">
          <a:xfrm flipH="1">
            <a:off x="3873500" y="3771900"/>
            <a:ext cx="1257300" cy="0"/>
          </a:xfrm>
          <a:prstGeom prst="straightConnector1">
            <a:avLst/>
          </a:prstGeom>
          <a:noFill/>
          <a:ln w="9525">
            <a:solidFill>
              <a:schemeClr val="tx1"/>
            </a:solidFill>
            <a:round/>
            <a:headEnd/>
            <a:tailEnd type="triangle" w="med" len="med"/>
          </a:ln>
        </p:spPr>
      </p:cxnSp>
      <p:sp>
        <p:nvSpPr>
          <p:cNvPr id="69645" name="Line 49"/>
          <p:cNvSpPr>
            <a:spLocks noChangeShapeType="1"/>
          </p:cNvSpPr>
          <p:nvPr/>
        </p:nvSpPr>
        <p:spPr bwMode="auto">
          <a:xfrm>
            <a:off x="3962400" y="2533650"/>
            <a:ext cx="1143000" cy="927100"/>
          </a:xfrm>
          <a:prstGeom prst="line">
            <a:avLst/>
          </a:prstGeom>
          <a:noFill/>
          <a:ln w="9525">
            <a:solidFill>
              <a:schemeClr val="tx1"/>
            </a:solidFill>
            <a:prstDash val="dash"/>
            <a:round/>
            <a:headEnd/>
            <a:tailEnd type="triangle" w="med" len="med"/>
          </a:ln>
        </p:spPr>
        <p:txBody>
          <a:bodyPr tIns="72000" bIns="72000" anchor="ctr"/>
          <a:lstStyle/>
          <a:p>
            <a:endParaRPr lang="it-IT"/>
          </a:p>
        </p:txBody>
      </p:sp>
      <p:cxnSp>
        <p:nvCxnSpPr>
          <p:cNvPr id="69646" name="AutoShape 50"/>
          <p:cNvCxnSpPr>
            <a:cxnSpLocks noChangeShapeType="1"/>
          </p:cNvCxnSpPr>
          <p:nvPr/>
        </p:nvCxnSpPr>
        <p:spPr bwMode="auto">
          <a:xfrm rot="16200000" flipH="1">
            <a:off x="4185444" y="1828006"/>
            <a:ext cx="622300" cy="1588"/>
          </a:xfrm>
          <a:prstGeom prst="straightConnector1">
            <a:avLst/>
          </a:prstGeom>
          <a:noFill/>
          <a:ln w="9525">
            <a:solidFill>
              <a:schemeClr val="tx1"/>
            </a:solidFill>
            <a:round/>
            <a:headEnd/>
            <a:tailEnd type="triangle" w="med" len="med"/>
          </a:ln>
        </p:spPr>
      </p:cxnSp>
      <p:sp>
        <p:nvSpPr>
          <p:cNvPr id="69647" name="Text Box 51"/>
          <p:cNvSpPr txBox="1">
            <a:spLocks noChangeArrowheads="1"/>
          </p:cNvSpPr>
          <p:nvPr/>
        </p:nvSpPr>
        <p:spPr bwMode="auto">
          <a:xfrm>
            <a:off x="3738563" y="2266950"/>
            <a:ext cx="1528762" cy="223838"/>
          </a:xfrm>
          <a:prstGeom prst="rect">
            <a:avLst/>
          </a:prstGeom>
          <a:noFill/>
          <a:ln w="19050">
            <a:noFill/>
            <a:miter lim="800000"/>
            <a:headEnd/>
            <a:tailEnd/>
          </a:ln>
        </p:spPr>
        <p:txBody>
          <a:bodyPr/>
          <a:lstStyle/>
          <a:p>
            <a:pPr algn="ctr"/>
            <a:r>
              <a:rPr lang="en-US" altLang="it-IT" sz="1100" b="0">
                <a:solidFill>
                  <a:srgbClr val="666666"/>
                </a:solidFill>
                <a:latin typeface="Univers 45 Light"/>
              </a:rPr>
              <a:t>Controgaranzia</a:t>
            </a:r>
          </a:p>
        </p:txBody>
      </p:sp>
      <p:sp>
        <p:nvSpPr>
          <p:cNvPr id="69648" name="Text Box 52"/>
          <p:cNvSpPr txBox="1">
            <a:spLocks noChangeArrowheads="1"/>
          </p:cNvSpPr>
          <p:nvPr/>
        </p:nvSpPr>
        <p:spPr bwMode="auto">
          <a:xfrm>
            <a:off x="3763963" y="3803650"/>
            <a:ext cx="1528762" cy="223838"/>
          </a:xfrm>
          <a:prstGeom prst="rect">
            <a:avLst/>
          </a:prstGeom>
          <a:noFill/>
          <a:ln w="19050">
            <a:noFill/>
            <a:miter lim="800000"/>
            <a:headEnd/>
            <a:tailEnd/>
          </a:ln>
        </p:spPr>
        <p:txBody>
          <a:bodyPr/>
          <a:lstStyle/>
          <a:p>
            <a:pPr algn="ctr"/>
            <a:r>
              <a:rPr lang="en-US" altLang="it-IT" sz="1100" b="0">
                <a:solidFill>
                  <a:srgbClr val="666666"/>
                </a:solidFill>
                <a:latin typeface="Univers 45 Light"/>
              </a:rPr>
              <a:t>Pagamento</a:t>
            </a:r>
          </a:p>
        </p:txBody>
      </p:sp>
      <p:sp>
        <p:nvSpPr>
          <p:cNvPr id="69649" name="Text Box 53"/>
          <p:cNvSpPr txBox="1">
            <a:spLocks noChangeArrowheads="1"/>
          </p:cNvSpPr>
          <p:nvPr/>
        </p:nvSpPr>
        <p:spPr bwMode="auto">
          <a:xfrm>
            <a:off x="3700463" y="3346450"/>
            <a:ext cx="1528762" cy="223838"/>
          </a:xfrm>
          <a:prstGeom prst="rect">
            <a:avLst/>
          </a:prstGeom>
          <a:noFill/>
          <a:ln w="19050">
            <a:noFill/>
            <a:miter lim="800000"/>
            <a:headEnd/>
            <a:tailEnd/>
          </a:ln>
        </p:spPr>
        <p:txBody>
          <a:bodyPr/>
          <a:lstStyle/>
          <a:p>
            <a:pPr algn="ctr"/>
            <a:r>
              <a:rPr lang="en-US" altLang="it-IT" sz="1100" b="0">
                <a:solidFill>
                  <a:srgbClr val="666666"/>
                </a:solidFill>
                <a:latin typeface="Univers 45 Light"/>
              </a:rPr>
              <a:t>Beni/Servizi</a:t>
            </a:r>
          </a:p>
        </p:txBody>
      </p:sp>
      <p:sp>
        <p:nvSpPr>
          <p:cNvPr id="69650" name="Text Box 54"/>
          <p:cNvSpPr txBox="1">
            <a:spLocks noChangeArrowheads="1"/>
          </p:cNvSpPr>
          <p:nvPr/>
        </p:nvSpPr>
        <p:spPr bwMode="auto">
          <a:xfrm>
            <a:off x="5770563" y="2673350"/>
            <a:ext cx="1033462" cy="261938"/>
          </a:xfrm>
          <a:prstGeom prst="rect">
            <a:avLst/>
          </a:prstGeom>
          <a:noFill/>
          <a:ln w="19050">
            <a:noFill/>
            <a:miter lim="800000"/>
            <a:headEnd/>
            <a:tailEnd/>
          </a:ln>
        </p:spPr>
        <p:txBody>
          <a:bodyPr/>
          <a:lstStyle/>
          <a:p>
            <a:pPr algn="ctr"/>
            <a:r>
              <a:rPr lang="en-US" altLang="it-IT" sz="1100" b="0">
                <a:solidFill>
                  <a:srgbClr val="666666"/>
                </a:solidFill>
                <a:latin typeface="Univers 45 Light"/>
              </a:rPr>
              <a:t>Emissione della garanzia</a:t>
            </a:r>
          </a:p>
        </p:txBody>
      </p:sp>
      <p:sp>
        <p:nvSpPr>
          <p:cNvPr id="69651" name="Text Box 55"/>
          <p:cNvSpPr txBox="1">
            <a:spLocks noChangeArrowheads="1"/>
          </p:cNvSpPr>
          <p:nvPr/>
        </p:nvSpPr>
        <p:spPr bwMode="auto">
          <a:xfrm>
            <a:off x="2138363" y="2787650"/>
            <a:ext cx="1033462" cy="261938"/>
          </a:xfrm>
          <a:prstGeom prst="rect">
            <a:avLst/>
          </a:prstGeom>
          <a:noFill/>
          <a:ln w="19050">
            <a:noFill/>
            <a:miter lim="800000"/>
            <a:headEnd/>
            <a:tailEnd/>
          </a:ln>
        </p:spPr>
        <p:txBody>
          <a:bodyPr/>
          <a:lstStyle/>
          <a:p>
            <a:pPr algn="ctr"/>
            <a:r>
              <a:rPr lang="en-US" altLang="it-IT" sz="1100" b="0">
                <a:solidFill>
                  <a:srgbClr val="666666"/>
                </a:solidFill>
                <a:latin typeface="Univers 45 Light"/>
              </a:rPr>
              <a:t>Richiesta di garanzia</a:t>
            </a:r>
          </a:p>
        </p:txBody>
      </p:sp>
      <p:sp>
        <p:nvSpPr>
          <p:cNvPr id="69652" name="Text Box 56"/>
          <p:cNvSpPr txBox="1">
            <a:spLocks noChangeArrowheads="1"/>
          </p:cNvSpPr>
          <p:nvPr/>
        </p:nvSpPr>
        <p:spPr bwMode="auto">
          <a:xfrm rot="2397343">
            <a:off x="3903663" y="2813050"/>
            <a:ext cx="1528762" cy="223838"/>
          </a:xfrm>
          <a:prstGeom prst="rect">
            <a:avLst/>
          </a:prstGeom>
          <a:noFill/>
          <a:ln w="19050">
            <a:noFill/>
            <a:miter lim="800000"/>
            <a:headEnd/>
            <a:tailEnd/>
          </a:ln>
        </p:spPr>
        <p:txBody>
          <a:bodyPr/>
          <a:lstStyle/>
          <a:p>
            <a:pPr algn="ctr"/>
            <a:r>
              <a:rPr lang="en-US" altLang="it-IT" sz="1100" b="0">
                <a:solidFill>
                  <a:srgbClr val="666666"/>
                </a:solidFill>
                <a:latin typeface="Univers 45 Light"/>
              </a:rPr>
              <a:t>Emissione diretta</a:t>
            </a:r>
          </a:p>
        </p:txBody>
      </p:sp>
      <p:sp>
        <p:nvSpPr>
          <p:cNvPr id="69653" name="AutoShape 57"/>
          <p:cNvSpPr>
            <a:spLocks noChangeAspect="1" noChangeArrowheads="1"/>
          </p:cNvSpPr>
          <p:nvPr/>
        </p:nvSpPr>
        <p:spPr bwMode="auto">
          <a:xfrm>
            <a:off x="263525" y="4295775"/>
            <a:ext cx="8562975" cy="2009775"/>
          </a:xfrm>
          <a:prstGeom prst="roundRect">
            <a:avLst>
              <a:gd name="adj" fmla="val 5139"/>
            </a:avLst>
          </a:prstGeom>
          <a:gradFill rotWithShape="1">
            <a:gsLst>
              <a:gs pos="0">
                <a:srgbClr val="F8F8F8"/>
              </a:gs>
              <a:gs pos="100000">
                <a:srgbClr val="D6D6D6"/>
              </a:gs>
            </a:gsLst>
            <a:lin ang="5400000" scaled="1"/>
          </a:gradFill>
          <a:ln w="9525" algn="ctr">
            <a:solidFill>
              <a:srgbClr val="EAEAEA"/>
            </a:solidFill>
            <a:round/>
            <a:headEnd/>
            <a:tailEnd/>
          </a:ln>
        </p:spPr>
        <p:txBody>
          <a:bodyPr lIns="18000" rIns="18000" anchor="ctr" anchorCtr="1"/>
          <a:lstStyle/>
          <a:p>
            <a:pPr>
              <a:spcBef>
                <a:spcPct val="20000"/>
              </a:spcBef>
              <a:buClr>
                <a:srgbClr val="262640"/>
              </a:buClr>
              <a:buFont typeface="Wingdings" pitchFamily="2" charset="2"/>
              <a:buNone/>
              <a:tabLst>
                <a:tab pos="177800" algn="l"/>
              </a:tabLst>
            </a:pPr>
            <a:r>
              <a:rPr lang="it-IT" altLang="it-IT" sz="1400">
                <a:solidFill>
                  <a:srgbClr val="666666"/>
                </a:solidFill>
              </a:rPr>
              <a:t>Beneficiari</a:t>
            </a:r>
            <a:r>
              <a:rPr lang="it-IT" altLang="it-IT" sz="1400" b="0">
                <a:solidFill>
                  <a:srgbClr val="666666"/>
                </a:solidFill>
              </a:rPr>
              <a:t>: Banche italiane e/o banche estere emittenti le garanzie su richiesta delle Società Italiane (e/o loro controllate estere)</a:t>
            </a:r>
          </a:p>
          <a:p>
            <a:pPr>
              <a:spcBef>
                <a:spcPct val="20000"/>
              </a:spcBef>
              <a:buClr>
                <a:srgbClr val="262640"/>
              </a:buClr>
              <a:buFont typeface="Wingdings" pitchFamily="2" charset="2"/>
              <a:buNone/>
              <a:tabLst>
                <a:tab pos="177800" algn="l"/>
              </a:tabLst>
            </a:pPr>
            <a:endParaRPr lang="it-IT" altLang="it-IT" sz="1400" b="0">
              <a:solidFill>
                <a:srgbClr val="666666"/>
              </a:solidFill>
            </a:endParaRPr>
          </a:p>
          <a:p>
            <a:pPr>
              <a:spcBef>
                <a:spcPct val="20000"/>
              </a:spcBef>
              <a:buClr>
                <a:srgbClr val="262640"/>
              </a:buClr>
              <a:buFont typeface="Wingdings" pitchFamily="2" charset="2"/>
              <a:buNone/>
              <a:tabLst>
                <a:tab pos="177800" algn="l"/>
              </a:tabLst>
            </a:pPr>
            <a:r>
              <a:rPr lang="it-IT" altLang="it-IT" sz="1400">
                <a:solidFill>
                  <a:srgbClr val="666666"/>
                </a:solidFill>
              </a:rPr>
              <a:t>Copertura</a:t>
            </a:r>
            <a:r>
              <a:rPr lang="it-IT" altLang="it-IT" sz="1400" b="0">
                <a:solidFill>
                  <a:srgbClr val="666666"/>
                </a:solidFill>
              </a:rPr>
              <a:t>: fino al 70% del valore della garanzia</a:t>
            </a:r>
          </a:p>
          <a:p>
            <a:pPr>
              <a:spcBef>
                <a:spcPct val="20000"/>
              </a:spcBef>
              <a:buClr>
                <a:srgbClr val="262640"/>
              </a:buClr>
              <a:buFont typeface="Wingdings" pitchFamily="2" charset="2"/>
              <a:buNone/>
              <a:tabLst>
                <a:tab pos="177800" algn="l"/>
              </a:tabLst>
            </a:pPr>
            <a:endParaRPr lang="it-IT" altLang="it-IT" sz="1400">
              <a:solidFill>
                <a:srgbClr val="666666"/>
              </a:solidFill>
            </a:endParaRPr>
          </a:p>
          <a:p>
            <a:pPr>
              <a:spcBef>
                <a:spcPct val="20000"/>
              </a:spcBef>
              <a:buClr>
                <a:srgbClr val="262640"/>
              </a:buClr>
              <a:buFont typeface="Wingdings" pitchFamily="2" charset="2"/>
              <a:buNone/>
              <a:tabLst>
                <a:tab pos="177800" algn="l"/>
              </a:tabLst>
            </a:pPr>
            <a:r>
              <a:rPr lang="it-IT" altLang="it-IT" sz="1400">
                <a:solidFill>
                  <a:srgbClr val="666666"/>
                </a:solidFill>
              </a:rPr>
              <a:t>Tipo di garanzia</a:t>
            </a:r>
            <a:r>
              <a:rPr lang="it-IT" altLang="it-IT" sz="1400" b="0">
                <a:solidFill>
                  <a:srgbClr val="666666"/>
                </a:solidFill>
              </a:rPr>
              <a:t>: Bid, Advance Payment, Performance, Money Retention Bond, Material Bond, etc.</a:t>
            </a:r>
          </a:p>
        </p:txBody>
      </p:sp>
      <p:pic>
        <p:nvPicPr>
          <p:cNvPr id="69654" name="Picture 49" descr="logo_ppt"/>
          <p:cNvPicPr>
            <a:picLocks noChangeAspect="1" noChangeArrowheads="1"/>
          </p:cNvPicPr>
          <p:nvPr/>
        </p:nvPicPr>
        <p:blipFill>
          <a:blip r:embed="rId2" cstate="print"/>
          <a:srcRect/>
          <a:stretch>
            <a:fillRect/>
          </a:stretch>
        </p:blipFill>
        <p:spPr bwMode="auto">
          <a:xfrm>
            <a:off x="3797300" y="1181100"/>
            <a:ext cx="1344613" cy="295275"/>
          </a:xfrm>
          <a:prstGeom prst="rect">
            <a:avLst/>
          </a:prstGeom>
          <a:noFill/>
          <a:ln w="9525">
            <a:noFill/>
            <a:miter lim="800000"/>
            <a:headEnd/>
            <a:tailEnd/>
          </a:ln>
        </p:spPr>
      </p:pic>
      <p:sp>
        <p:nvSpPr>
          <p:cNvPr id="69655" name="Segnaposto data 3"/>
          <p:cNvSpPr>
            <a:spLocks noGrp="1"/>
          </p:cNvSpPr>
          <p:nvPr>
            <p:ph type="dt" sz="quarter" idx="10"/>
          </p:nvPr>
        </p:nvSpPr>
        <p:spPr>
          <a:xfrm>
            <a:off x="25400" y="6575425"/>
            <a:ext cx="5746750" cy="323850"/>
          </a:xfrm>
          <a:noFill/>
        </p:spPr>
        <p:txBody>
          <a:bodyPr/>
          <a:lstStyle/>
          <a:p>
            <a:r>
              <a:rPr lang="it-IT" altLang="it-IT" sz="1100" smtClean="0">
                <a:solidFill>
                  <a:schemeClr val="bg1"/>
                </a:solidFill>
              </a:rPr>
              <a:t>SACE – Gli strumenti a supporto dell’internazionalizzazione</a:t>
            </a:r>
          </a:p>
        </p:txBody>
      </p:sp>
      <p:sp>
        <p:nvSpPr>
          <p:cNvPr id="69656" name="Rectangle 17"/>
          <p:cNvSpPr>
            <a:spLocks noChangeArrowheads="1"/>
          </p:cNvSpPr>
          <p:nvPr/>
        </p:nvSpPr>
        <p:spPr bwMode="auto">
          <a:xfrm>
            <a:off x="2305050" y="1857375"/>
            <a:ext cx="1609725" cy="609600"/>
          </a:xfrm>
          <a:prstGeom prst="rect">
            <a:avLst/>
          </a:prstGeom>
          <a:noFill/>
          <a:ln w="3175" algn="ctr">
            <a:solidFill>
              <a:schemeClr val="accent2"/>
            </a:solidFill>
            <a:miter lim="800000"/>
            <a:headEnd/>
            <a:tailEnd/>
          </a:ln>
        </p:spPr>
        <p:txBody>
          <a:bodyPr anchor="ctr"/>
          <a:lstStyle/>
          <a:p>
            <a:pPr algn="ctr">
              <a:spcBef>
                <a:spcPct val="20000"/>
              </a:spcBef>
            </a:pPr>
            <a:r>
              <a:rPr lang="it-IT" altLang="it-IT" sz="1200">
                <a:solidFill>
                  <a:srgbClr val="666666"/>
                </a:solidFill>
              </a:rPr>
              <a:t>Banca </a:t>
            </a:r>
          </a:p>
          <a:p>
            <a:pPr algn="ctr">
              <a:spcBef>
                <a:spcPct val="20000"/>
              </a:spcBef>
            </a:pPr>
            <a:r>
              <a:rPr lang="it-IT" altLang="it-IT" sz="1200">
                <a:solidFill>
                  <a:srgbClr val="666666"/>
                </a:solidFill>
              </a:rPr>
              <a:t>Italiana / estera</a:t>
            </a: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p:cNvSpPr>
            <a:spLocks noGrp="1" noChangeArrowheads="1"/>
          </p:cNvSpPr>
          <p:nvPr>
            <p:ph type="sldNum" sz="quarter" idx="11"/>
          </p:nvPr>
        </p:nvSpPr>
        <p:spPr/>
        <p:txBody>
          <a:bodyPr/>
          <a:lstStyle/>
          <a:p>
            <a:pPr>
              <a:defRPr/>
            </a:pPr>
            <a:fld id="{C15EC0C3-E2DC-4A03-BA8E-9F0162FB8C71}" type="slidenum">
              <a:rPr lang="it-IT" smtClean="0">
                <a:latin typeface="Arial" pitchFamily="34" charset="0"/>
              </a:rPr>
              <a:pPr>
                <a:defRPr/>
              </a:pPr>
              <a:t>16</a:t>
            </a:fld>
            <a:endParaRPr lang="it-IT" smtClean="0">
              <a:latin typeface="Arial" pitchFamily="34" charset="0"/>
            </a:endParaRPr>
          </a:p>
        </p:txBody>
      </p:sp>
      <p:sp>
        <p:nvSpPr>
          <p:cNvPr id="72707" name="Segnaposto numero diapositiva 4"/>
          <p:cNvSpPr txBox="1">
            <a:spLocks noGrp="1"/>
          </p:cNvSpPr>
          <p:nvPr/>
        </p:nvSpPr>
        <p:spPr bwMode="auto">
          <a:xfrm>
            <a:off x="6972300" y="6562725"/>
            <a:ext cx="2133600" cy="295275"/>
          </a:xfrm>
          <a:prstGeom prst="rect">
            <a:avLst/>
          </a:prstGeom>
          <a:noFill/>
          <a:ln w="9525">
            <a:noFill/>
            <a:miter lim="800000"/>
            <a:headEnd/>
            <a:tailEnd/>
          </a:ln>
        </p:spPr>
        <p:txBody>
          <a:bodyPr/>
          <a:lstStyle/>
          <a:p>
            <a:pPr algn="r"/>
            <a:fld id="{40C279D7-1D4A-489A-A32A-6B82E2ED3EF3}" type="slidenum">
              <a:rPr lang="it-IT" sz="1100" b="0">
                <a:solidFill>
                  <a:schemeClr val="bg1"/>
                </a:solidFill>
              </a:rPr>
              <a:pPr algn="r"/>
              <a:t>16</a:t>
            </a:fld>
            <a:endParaRPr lang="it-IT" sz="1100" b="0">
              <a:solidFill>
                <a:schemeClr val="bg1"/>
              </a:solidFill>
            </a:endParaRPr>
          </a:p>
        </p:txBody>
      </p:sp>
      <p:sp>
        <p:nvSpPr>
          <p:cNvPr id="72708" name="Segnaposto data 3"/>
          <p:cNvSpPr>
            <a:spLocks noGrp="1"/>
          </p:cNvSpPr>
          <p:nvPr>
            <p:ph type="dt" sz="quarter" idx="10"/>
          </p:nvPr>
        </p:nvSpPr>
        <p:spPr>
          <a:noFill/>
        </p:spPr>
        <p:txBody>
          <a:bodyPr/>
          <a:lstStyle/>
          <a:p>
            <a:r>
              <a:rPr lang="it-IT" altLang="it-IT" dirty="0" smtClean="0">
                <a:latin typeface="Arial" pitchFamily="34" charset="0"/>
                <a:cs typeface="Arial" pitchFamily="34" charset="0"/>
              </a:rPr>
              <a:t>SACE</a:t>
            </a:r>
          </a:p>
        </p:txBody>
      </p:sp>
      <p:graphicFrame>
        <p:nvGraphicFramePr>
          <p:cNvPr id="8" name="Grafico 7"/>
          <p:cNvGraphicFramePr/>
          <p:nvPr/>
        </p:nvGraphicFramePr>
        <p:xfrm>
          <a:off x="360173" y="2407268"/>
          <a:ext cx="4052178" cy="2388358"/>
        </p:xfrm>
        <a:graphic>
          <a:graphicData uri="http://schemas.openxmlformats.org/drawingml/2006/chart">
            <c:chart xmlns:c="http://schemas.openxmlformats.org/drawingml/2006/chart" xmlns:r="http://schemas.openxmlformats.org/officeDocument/2006/relationships" r:id="rId3"/>
          </a:graphicData>
        </a:graphic>
      </p:graphicFrame>
      <p:sp>
        <p:nvSpPr>
          <p:cNvPr id="72710" name="CasellaDiTesto 8"/>
          <p:cNvSpPr txBox="1">
            <a:spLocks noChangeArrowheads="1"/>
          </p:cNvSpPr>
          <p:nvPr/>
        </p:nvSpPr>
        <p:spPr bwMode="auto">
          <a:xfrm>
            <a:off x="255588" y="2227263"/>
            <a:ext cx="4503737" cy="307975"/>
          </a:xfrm>
          <a:prstGeom prst="rect">
            <a:avLst/>
          </a:prstGeom>
          <a:noFill/>
          <a:ln w="9525">
            <a:noFill/>
            <a:miter lim="800000"/>
            <a:headEnd/>
            <a:tailEnd/>
          </a:ln>
        </p:spPr>
        <p:txBody>
          <a:bodyPr>
            <a:spAutoFit/>
          </a:bodyPr>
          <a:lstStyle/>
          <a:p>
            <a:r>
              <a:rPr lang="it-IT" sz="1200" dirty="0"/>
              <a:t>NUMERO </a:t>
            </a:r>
            <a:r>
              <a:rPr lang="it-IT" sz="1200" dirty="0" err="1"/>
              <a:t>DI</a:t>
            </a:r>
            <a:r>
              <a:rPr lang="it-IT" sz="1200" dirty="0"/>
              <a:t> OPERAZIONI DELIBERATE POSITIVAMENTE </a:t>
            </a:r>
            <a:r>
              <a:rPr lang="it-IT" sz="1400" dirty="0"/>
              <a:t>*</a:t>
            </a:r>
          </a:p>
        </p:txBody>
      </p:sp>
      <p:graphicFrame>
        <p:nvGraphicFramePr>
          <p:cNvPr id="10" name="Grafico 9"/>
          <p:cNvGraphicFramePr/>
          <p:nvPr/>
        </p:nvGraphicFramePr>
        <p:xfrm>
          <a:off x="4708762" y="2518155"/>
          <a:ext cx="3684896" cy="2337179"/>
        </p:xfrm>
        <a:graphic>
          <a:graphicData uri="http://schemas.openxmlformats.org/drawingml/2006/chart">
            <c:chart xmlns:c="http://schemas.openxmlformats.org/drawingml/2006/chart" xmlns:r="http://schemas.openxmlformats.org/officeDocument/2006/relationships" r:id="rId4"/>
          </a:graphicData>
        </a:graphic>
      </p:graphicFrame>
      <p:sp>
        <p:nvSpPr>
          <p:cNvPr id="72712" name="CasellaDiTesto 10"/>
          <p:cNvSpPr txBox="1">
            <a:spLocks noChangeArrowheads="1"/>
          </p:cNvSpPr>
          <p:nvPr/>
        </p:nvSpPr>
        <p:spPr bwMode="auto">
          <a:xfrm>
            <a:off x="5356225" y="2151063"/>
            <a:ext cx="2111375" cy="400050"/>
          </a:xfrm>
          <a:prstGeom prst="rect">
            <a:avLst/>
          </a:prstGeom>
          <a:noFill/>
          <a:ln w="9525">
            <a:noFill/>
            <a:miter lim="800000"/>
            <a:headEnd/>
            <a:tailEnd/>
          </a:ln>
        </p:spPr>
        <p:txBody>
          <a:bodyPr>
            <a:spAutoFit/>
          </a:bodyPr>
          <a:lstStyle/>
          <a:p>
            <a:r>
              <a:rPr lang="it-IT" sz="1200" dirty="0"/>
              <a:t>IMPEGNI</a:t>
            </a:r>
            <a:r>
              <a:rPr lang="it-IT" dirty="0"/>
              <a:t> </a:t>
            </a:r>
            <a:r>
              <a:rPr lang="it-IT" sz="1200" dirty="0"/>
              <a:t>(EUR/MLN)</a:t>
            </a:r>
          </a:p>
        </p:txBody>
      </p:sp>
      <p:sp>
        <p:nvSpPr>
          <p:cNvPr id="72715" name="CasellaDiTesto 1"/>
          <p:cNvSpPr txBox="1">
            <a:spLocks noChangeArrowheads="1"/>
          </p:cNvSpPr>
          <p:nvPr/>
        </p:nvSpPr>
        <p:spPr bwMode="auto">
          <a:xfrm>
            <a:off x="1743075" y="3186113"/>
            <a:ext cx="519113" cy="258762"/>
          </a:xfrm>
          <a:prstGeom prst="rect">
            <a:avLst/>
          </a:prstGeom>
          <a:noFill/>
          <a:ln w="9525">
            <a:noFill/>
            <a:miter lim="800000"/>
            <a:headEnd/>
            <a:tailEnd/>
          </a:ln>
        </p:spPr>
        <p:txBody>
          <a:bodyPr/>
          <a:lstStyle/>
          <a:p>
            <a:r>
              <a:rPr lang="it-IT" sz="1100" dirty="0">
                <a:latin typeface="Myriad Pro"/>
              </a:rPr>
              <a:t>275</a:t>
            </a:r>
          </a:p>
        </p:txBody>
      </p:sp>
      <p:sp>
        <p:nvSpPr>
          <p:cNvPr id="72716" name="CasellaDiTesto 1"/>
          <p:cNvSpPr txBox="1">
            <a:spLocks noChangeArrowheads="1"/>
          </p:cNvSpPr>
          <p:nvPr/>
        </p:nvSpPr>
        <p:spPr bwMode="auto">
          <a:xfrm>
            <a:off x="2281238" y="2863850"/>
            <a:ext cx="517525" cy="258763"/>
          </a:xfrm>
          <a:prstGeom prst="rect">
            <a:avLst/>
          </a:prstGeom>
          <a:noFill/>
          <a:ln w="9525">
            <a:noFill/>
            <a:miter lim="800000"/>
            <a:headEnd/>
            <a:tailEnd/>
          </a:ln>
        </p:spPr>
        <p:txBody>
          <a:bodyPr/>
          <a:lstStyle/>
          <a:p>
            <a:r>
              <a:rPr lang="it-IT" sz="1100" dirty="0">
                <a:latin typeface="Myriad Pro"/>
              </a:rPr>
              <a:t>331</a:t>
            </a:r>
          </a:p>
        </p:txBody>
      </p:sp>
      <p:sp>
        <p:nvSpPr>
          <p:cNvPr id="72717" name="CasellaDiTesto 1"/>
          <p:cNvSpPr txBox="1">
            <a:spLocks noChangeArrowheads="1"/>
          </p:cNvSpPr>
          <p:nvPr/>
        </p:nvSpPr>
        <p:spPr bwMode="auto">
          <a:xfrm>
            <a:off x="2822575" y="2657475"/>
            <a:ext cx="517525" cy="273050"/>
          </a:xfrm>
          <a:prstGeom prst="rect">
            <a:avLst/>
          </a:prstGeom>
          <a:noFill/>
          <a:ln w="9525">
            <a:noFill/>
            <a:miter lim="800000"/>
            <a:headEnd/>
            <a:tailEnd/>
          </a:ln>
        </p:spPr>
        <p:txBody>
          <a:bodyPr/>
          <a:lstStyle/>
          <a:p>
            <a:r>
              <a:rPr lang="it-IT" sz="1100" dirty="0">
                <a:latin typeface="Myriad Pro"/>
              </a:rPr>
              <a:t>337</a:t>
            </a:r>
          </a:p>
        </p:txBody>
      </p:sp>
      <p:sp>
        <p:nvSpPr>
          <p:cNvPr id="72718" name="CasellaDiTesto 1"/>
          <p:cNvSpPr txBox="1">
            <a:spLocks noChangeArrowheads="1"/>
          </p:cNvSpPr>
          <p:nvPr/>
        </p:nvSpPr>
        <p:spPr bwMode="auto">
          <a:xfrm>
            <a:off x="5929313" y="3065463"/>
            <a:ext cx="519112" cy="258762"/>
          </a:xfrm>
          <a:prstGeom prst="rect">
            <a:avLst/>
          </a:prstGeom>
          <a:noFill/>
          <a:ln w="9525">
            <a:noFill/>
            <a:miter lim="800000"/>
            <a:headEnd/>
            <a:tailEnd/>
          </a:ln>
        </p:spPr>
        <p:txBody>
          <a:bodyPr/>
          <a:lstStyle/>
          <a:p>
            <a:r>
              <a:rPr lang="it-IT" sz="1100" dirty="0">
                <a:latin typeface="Myriad Pro"/>
              </a:rPr>
              <a:t>267</a:t>
            </a:r>
          </a:p>
        </p:txBody>
      </p:sp>
      <p:sp>
        <p:nvSpPr>
          <p:cNvPr id="72719" name="CasellaDiTesto 1"/>
          <p:cNvSpPr txBox="1">
            <a:spLocks noChangeArrowheads="1"/>
          </p:cNvSpPr>
          <p:nvPr/>
        </p:nvSpPr>
        <p:spPr bwMode="auto">
          <a:xfrm rot="10800000" flipV="1">
            <a:off x="6802438" y="2716213"/>
            <a:ext cx="801687" cy="273050"/>
          </a:xfrm>
          <a:prstGeom prst="rect">
            <a:avLst/>
          </a:prstGeom>
          <a:noFill/>
          <a:ln w="9525">
            <a:noFill/>
            <a:miter lim="800000"/>
            <a:headEnd/>
            <a:tailEnd/>
          </a:ln>
        </p:spPr>
        <p:txBody>
          <a:bodyPr/>
          <a:lstStyle/>
          <a:p>
            <a:r>
              <a:rPr lang="it-IT" sz="1100" dirty="0">
                <a:latin typeface="Myriad Pro"/>
              </a:rPr>
              <a:t>385,24</a:t>
            </a:r>
          </a:p>
        </p:txBody>
      </p:sp>
      <p:sp>
        <p:nvSpPr>
          <p:cNvPr id="72720" name="CasellaDiTesto 1"/>
          <p:cNvSpPr txBox="1">
            <a:spLocks noChangeArrowheads="1"/>
          </p:cNvSpPr>
          <p:nvPr/>
        </p:nvSpPr>
        <p:spPr bwMode="auto">
          <a:xfrm>
            <a:off x="5445125" y="3881438"/>
            <a:ext cx="719138" cy="341312"/>
          </a:xfrm>
          <a:prstGeom prst="rect">
            <a:avLst/>
          </a:prstGeom>
          <a:noFill/>
          <a:ln w="9525">
            <a:noFill/>
            <a:miter lim="800000"/>
            <a:headEnd/>
            <a:tailEnd/>
          </a:ln>
        </p:spPr>
        <p:txBody>
          <a:bodyPr/>
          <a:lstStyle/>
          <a:p>
            <a:r>
              <a:rPr lang="it-IT" sz="1100" dirty="0">
                <a:latin typeface="Myriad Pro"/>
              </a:rPr>
              <a:t>107,2</a:t>
            </a:r>
          </a:p>
        </p:txBody>
      </p:sp>
      <p:sp>
        <p:nvSpPr>
          <p:cNvPr id="72722" name="CasellaDiTesto 1"/>
          <p:cNvSpPr txBox="1">
            <a:spLocks noChangeArrowheads="1"/>
          </p:cNvSpPr>
          <p:nvPr/>
        </p:nvSpPr>
        <p:spPr bwMode="auto">
          <a:xfrm>
            <a:off x="6350000" y="2774950"/>
            <a:ext cx="666750" cy="192088"/>
          </a:xfrm>
          <a:prstGeom prst="rect">
            <a:avLst/>
          </a:prstGeom>
          <a:noFill/>
          <a:ln w="9525">
            <a:noFill/>
            <a:miter lim="800000"/>
            <a:headEnd/>
            <a:tailEnd/>
          </a:ln>
        </p:spPr>
        <p:txBody>
          <a:bodyPr/>
          <a:lstStyle/>
          <a:p>
            <a:r>
              <a:rPr lang="it-IT" sz="1100" dirty="0">
                <a:latin typeface="Myriad Pro"/>
              </a:rPr>
              <a:t>346,9</a:t>
            </a:r>
          </a:p>
        </p:txBody>
      </p:sp>
      <p:sp>
        <p:nvSpPr>
          <p:cNvPr id="72726" name="CasellaDiTesto 25"/>
          <p:cNvSpPr txBox="1">
            <a:spLocks noChangeArrowheads="1"/>
          </p:cNvSpPr>
          <p:nvPr/>
        </p:nvSpPr>
        <p:spPr bwMode="auto">
          <a:xfrm>
            <a:off x="2728913" y="573088"/>
            <a:ext cx="5037137" cy="400050"/>
          </a:xfrm>
          <a:prstGeom prst="rect">
            <a:avLst/>
          </a:prstGeom>
          <a:noFill/>
          <a:ln w="9525">
            <a:noFill/>
            <a:miter lim="800000"/>
            <a:headEnd/>
            <a:tailEnd/>
          </a:ln>
        </p:spPr>
        <p:txBody>
          <a:bodyPr>
            <a:spAutoFit/>
          </a:bodyPr>
          <a:lstStyle/>
          <a:p>
            <a:r>
              <a:rPr lang="it-IT"/>
              <a:t>Operazioni in delega Sede di Venezia</a:t>
            </a:r>
          </a:p>
        </p:txBody>
      </p:sp>
      <p:sp>
        <p:nvSpPr>
          <p:cNvPr id="72727" name="CasellaDiTesto 26"/>
          <p:cNvSpPr txBox="1">
            <a:spLocks noChangeArrowheads="1"/>
          </p:cNvSpPr>
          <p:nvPr/>
        </p:nvSpPr>
        <p:spPr bwMode="auto">
          <a:xfrm>
            <a:off x="382588" y="1104900"/>
            <a:ext cx="8761412" cy="461963"/>
          </a:xfrm>
          <a:prstGeom prst="rect">
            <a:avLst/>
          </a:prstGeom>
          <a:noFill/>
          <a:ln w="9525">
            <a:noFill/>
            <a:miter lim="800000"/>
            <a:headEnd/>
            <a:tailEnd/>
          </a:ln>
        </p:spPr>
        <p:txBody>
          <a:bodyPr>
            <a:spAutoFit/>
          </a:bodyPr>
          <a:lstStyle/>
          <a:p>
            <a:r>
              <a:rPr lang="it-IT" sz="1200" b="0">
                <a:solidFill>
                  <a:schemeClr val="tx1"/>
                </a:solidFill>
              </a:rPr>
              <a:t>Negli ultimi anni le garanzie e le coperture assicurative concesse alle aziende del Nord Est registrano un trend di crescita, trainato soprattutto dalle grandi imprese che lavorano su commessa con l’estero</a:t>
            </a:r>
            <a:r>
              <a:rPr lang="it-IT" sz="1200">
                <a:solidFill>
                  <a:schemeClr val="tx1"/>
                </a:solidFill>
              </a:rPr>
              <a:t>.</a:t>
            </a:r>
          </a:p>
        </p:txBody>
      </p:sp>
      <p:sp>
        <p:nvSpPr>
          <p:cNvPr id="24" name="CasellaDiTesto 1"/>
          <p:cNvSpPr txBox="1">
            <a:spLocks noChangeArrowheads="1"/>
          </p:cNvSpPr>
          <p:nvPr/>
        </p:nvSpPr>
        <p:spPr bwMode="auto">
          <a:xfrm>
            <a:off x="824789" y="4737812"/>
            <a:ext cx="2647950" cy="258762"/>
          </a:xfrm>
          <a:prstGeom prst="rect">
            <a:avLst/>
          </a:prstGeom>
          <a:noFill/>
          <a:ln w="9525">
            <a:noFill/>
            <a:miter lim="800000"/>
            <a:headEnd/>
            <a:tailEnd/>
          </a:ln>
        </p:spPr>
        <p:txBody>
          <a:bodyPr/>
          <a:lstStyle/>
          <a:p>
            <a:r>
              <a:rPr lang="it-IT" sz="800" b="0" dirty="0">
                <a:solidFill>
                  <a:srgbClr val="565656"/>
                </a:solidFill>
                <a:cs typeface="Arial" charset="0"/>
              </a:rPr>
              <a:t>* Al netto dei Mancati Perfezionamenti</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egnaposto numero diapositiva 5"/>
          <p:cNvSpPr>
            <a:spLocks noGrp="1"/>
          </p:cNvSpPr>
          <p:nvPr>
            <p:ph type="sldNum" sz="quarter" idx="11"/>
          </p:nvPr>
        </p:nvSpPr>
        <p:spPr>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r" eaLnBrk="1" hangingPunct="1">
              <a:spcBef>
                <a:spcPct val="0"/>
              </a:spcBef>
              <a:buClrTx/>
              <a:buFontTx/>
              <a:buNone/>
              <a:defRPr/>
            </a:pPr>
            <a:fld id="{4D834AC6-DB23-47D4-A10D-247F6768AAEB}" type="slidenum">
              <a:rPr lang="it-IT" sz="1100" b="0" smtClean="0">
                <a:solidFill>
                  <a:schemeClr val="bg1"/>
                </a:solidFill>
                <a:latin typeface="Myriad Pro"/>
              </a:rPr>
              <a:pPr algn="r" eaLnBrk="1" hangingPunct="1">
                <a:spcBef>
                  <a:spcPct val="0"/>
                </a:spcBef>
                <a:buClrTx/>
                <a:buFontTx/>
                <a:buNone/>
                <a:defRPr/>
              </a:pPr>
              <a:t>17</a:t>
            </a:fld>
            <a:endParaRPr lang="it-IT" sz="1100" b="0" smtClean="0">
              <a:solidFill>
                <a:schemeClr val="bg1"/>
              </a:solidFill>
              <a:latin typeface="Myriad Pro"/>
            </a:endParaRPr>
          </a:p>
        </p:txBody>
      </p:sp>
      <p:sp>
        <p:nvSpPr>
          <p:cNvPr id="25604" name="AutoShape 3"/>
          <p:cNvSpPr>
            <a:spLocks noChangeArrowheads="1"/>
          </p:cNvSpPr>
          <p:nvPr/>
        </p:nvSpPr>
        <p:spPr bwMode="auto">
          <a:xfrm>
            <a:off x="215900" y="1258888"/>
            <a:ext cx="2252663" cy="287337"/>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spcBef>
                <a:spcPct val="20000"/>
              </a:spcBef>
              <a:buClr>
                <a:srgbClr val="262640"/>
              </a:buClr>
              <a:buFont typeface="Wingdings" pitchFamily="2" charset="2"/>
              <a:buNone/>
              <a:defRPr/>
            </a:pPr>
            <a:r>
              <a:rPr lang="it-IT" sz="1500" b="0">
                <a:solidFill>
                  <a:schemeClr val="bg1"/>
                </a:solidFill>
              </a:rPr>
              <a:t>Sede </a:t>
            </a:r>
          </a:p>
        </p:txBody>
      </p:sp>
      <p:sp>
        <p:nvSpPr>
          <p:cNvPr id="25605" name="AutoShape 4"/>
          <p:cNvSpPr>
            <a:spLocks noChangeArrowheads="1"/>
          </p:cNvSpPr>
          <p:nvPr/>
        </p:nvSpPr>
        <p:spPr bwMode="auto">
          <a:xfrm>
            <a:off x="2881313" y="258763"/>
            <a:ext cx="2474912" cy="287337"/>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spcBef>
                <a:spcPct val="20000"/>
              </a:spcBef>
              <a:buClr>
                <a:srgbClr val="262640"/>
              </a:buClr>
              <a:buFont typeface="Wingdings" pitchFamily="2" charset="2"/>
              <a:buNone/>
              <a:defRPr/>
            </a:pPr>
            <a:r>
              <a:rPr lang="it-IT" sz="1500" b="0" dirty="0">
                <a:solidFill>
                  <a:schemeClr val="bg1"/>
                </a:solidFill>
              </a:rPr>
              <a:t>Sedi territoriali</a:t>
            </a:r>
          </a:p>
        </p:txBody>
      </p:sp>
      <p:sp>
        <p:nvSpPr>
          <p:cNvPr id="25606" name="AutoShape 5"/>
          <p:cNvSpPr>
            <a:spLocks noChangeArrowheads="1"/>
          </p:cNvSpPr>
          <p:nvPr/>
        </p:nvSpPr>
        <p:spPr bwMode="auto">
          <a:xfrm>
            <a:off x="5762625" y="268288"/>
            <a:ext cx="2860675" cy="287337"/>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spcBef>
                <a:spcPct val="20000"/>
              </a:spcBef>
              <a:buClr>
                <a:srgbClr val="262640"/>
              </a:buClr>
              <a:buFont typeface="Wingdings" pitchFamily="2" charset="2"/>
              <a:buNone/>
              <a:defRPr/>
            </a:pPr>
            <a:r>
              <a:rPr lang="it-IT" sz="1500" b="0" dirty="0">
                <a:solidFill>
                  <a:schemeClr val="bg1"/>
                </a:solidFill>
              </a:rPr>
              <a:t>Uffici di rappresentanza</a:t>
            </a:r>
          </a:p>
        </p:txBody>
      </p:sp>
      <p:sp>
        <p:nvSpPr>
          <p:cNvPr id="73734" name="Rectangle 7"/>
          <p:cNvSpPr>
            <a:spLocks noChangeArrowheads="1"/>
          </p:cNvSpPr>
          <p:nvPr/>
        </p:nvSpPr>
        <p:spPr bwMode="auto">
          <a:xfrm>
            <a:off x="2867025" y="509588"/>
            <a:ext cx="2863850" cy="6143625"/>
          </a:xfrm>
          <a:prstGeom prst="rect">
            <a:avLst/>
          </a:prstGeom>
          <a:noFill/>
          <a:ln w="9525">
            <a:noFill/>
            <a:miter lim="800000"/>
            <a:headEnd/>
            <a:tailEnd/>
          </a:ln>
        </p:spPr>
        <p:txBody>
          <a:bodyPr>
            <a:spAutoFit/>
          </a:bodyPr>
          <a:lstStyle/>
          <a:p>
            <a:pPr>
              <a:buClr>
                <a:srgbClr val="262640"/>
              </a:buClr>
              <a:buFont typeface="Wingdings" pitchFamily="2" charset="2"/>
              <a:buNone/>
            </a:pPr>
            <a:endParaRPr lang="en-US" altLang="it-IT" sz="800">
              <a:solidFill>
                <a:schemeClr val="accent2"/>
              </a:solidFill>
            </a:endParaRPr>
          </a:p>
          <a:p>
            <a:pPr>
              <a:buClr>
                <a:srgbClr val="262640"/>
              </a:buClr>
              <a:buFont typeface="Wingdings" pitchFamily="2" charset="2"/>
              <a:buNone/>
            </a:pPr>
            <a:endParaRPr lang="en-US" altLang="it-IT" sz="800">
              <a:solidFill>
                <a:schemeClr val="accent2"/>
              </a:solidFill>
            </a:endParaRPr>
          </a:p>
          <a:p>
            <a:pPr>
              <a:buClr>
                <a:srgbClr val="262640"/>
              </a:buClr>
              <a:buFont typeface="Wingdings" pitchFamily="2" charset="2"/>
              <a:buNone/>
            </a:pPr>
            <a:r>
              <a:rPr lang="en-US" altLang="it-IT" sz="800">
                <a:solidFill>
                  <a:schemeClr val="accent2"/>
                </a:solidFill>
              </a:rPr>
              <a:t>Bari</a:t>
            </a:r>
          </a:p>
          <a:p>
            <a:pPr>
              <a:buClr>
                <a:srgbClr val="262640"/>
              </a:buClr>
              <a:buFont typeface="Wingdings" pitchFamily="2" charset="2"/>
              <a:buNone/>
            </a:pPr>
            <a:r>
              <a:rPr lang="it-IT" altLang="it-IT" sz="800" b="0">
                <a:solidFill>
                  <a:schemeClr val="tx1"/>
                </a:solidFill>
              </a:rPr>
              <a:t>Via Amendola, 172/5 </a:t>
            </a:r>
            <a:r>
              <a:rPr lang="en-US" altLang="it-IT" sz="800" b="0">
                <a:solidFill>
                  <a:schemeClr val="tx1"/>
                </a:solidFill>
              </a:rPr>
              <a:t>• </a:t>
            </a:r>
            <a:r>
              <a:rPr lang="it-IT" altLang="it-IT" sz="800" b="0">
                <a:solidFill>
                  <a:schemeClr val="tx1"/>
                </a:solidFill>
              </a:rPr>
              <a:t>70126 Bari</a:t>
            </a:r>
          </a:p>
          <a:p>
            <a:pPr>
              <a:buClr>
                <a:srgbClr val="262640"/>
              </a:buClr>
              <a:buFont typeface="Wingdings" pitchFamily="2" charset="2"/>
              <a:buNone/>
            </a:pPr>
            <a:r>
              <a:rPr lang="it-IT" altLang="it-IT" sz="800" b="0">
                <a:solidFill>
                  <a:schemeClr val="tx1"/>
                </a:solidFill>
              </a:rPr>
              <a:t>Tel +39 080 5467763 - Fax +39 080 5467764</a:t>
            </a:r>
          </a:p>
          <a:p>
            <a:pPr>
              <a:buClr>
                <a:srgbClr val="262640"/>
              </a:buClr>
              <a:buFont typeface="Wingdings" pitchFamily="2" charset="2"/>
              <a:buNone/>
            </a:pPr>
            <a:endParaRPr lang="it-IT" altLang="it-IT" sz="800" b="0">
              <a:solidFill>
                <a:schemeClr val="tx1"/>
              </a:solidFill>
            </a:endParaRPr>
          </a:p>
          <a:p>
            <a:pPr>
              <a:buClr>
                <a:srgbClr val="262640"/>
              </a:buClr>
            </a:pPr>
            <a:r>
              <a:rPr lang="it-IT" altLang="it-IT" sz="800">
                <a:solidFill>
                  <a:schemeClr val="accent2"/>
                </a:solidFill>
              </a:rPr>
              <a:t>Brescia</a:t>
            </a:r>
            <a:endParaRPr lang="it-IT" altLang="it-IT" sz="800" b="0">
              <a:solidFill>
                <a:schemeClr val="tx1"/>
              </a:solidFill>
            </a:endParaRPr>
          </a:p>
          <a:p>
            <a:pPr>
              <a:buClr>
                <a:srgbClr val="262640"/>
              </a:buClr>
            </a:pPr>
            <a:r>
              <a:rPr lang="it-IT" altLang="it-IT" sz="800" b="0">
                <a:solidFill>
                  <a:schemeClr val="tx1"/>
                </a:solidFill>
              </a:rPr>
              <a:t>via Cefalonia, 60 </a:t>
            </a:r>
            <a:r>
              <a:rPr lang="en-US" altLang="it-IT" sz="800" b="0">
                <a:solidFill>
                  <a:schemeClr val="tx1"/>
                </a:solidFill>
              </a:rPr>
              <a:t>• 25124 Brescia</a:t>
            </a:r>
          </a:p>
          <a:p>
            <a:pPr>
              <a:buClr>
                <a:srgbClr val="262640"/>
              </a:buClr>
            </a:pPr>
            <a:r>
              <a:rPr lang="en-US" altLang="it-IT" sz="800" b="0">
                <a:solidFill>
                  <a:schemeClr val="tx1"/>
                </a:solidFill>
              </a:rPr>
              <a:t>Tel. +39 030 2292259 - Fax</a:t>
            </a:r>
            <a:endParaRPr lang="it-IT" altLang="it-IT" sz="800">
              <a:solidFill>
                <a:schemeClr val="accent2"/>
              </a:solidFill>
            </a:endParaRPr>
          </a:p>
          <a:p>
            <a:pPr>
              <a:spcBef>
                <a:spcPts val="600"/>
              </a:spcBef>
              <a:buClr>
                <a:srgbClr val="262640"/>
              </a:buClr>
              <a:buFont typeface="Wingdings" pitchFamily="2" charset="2"/>
              <a:buNone/>
            </a:pPr>
            <a:r>
              <a:rPr lang="it-IT" altLang="it-IT" sz="800">
                <a:solidFill>
                  <a:srgbClr val="C00000"/>
                </a:solidFill>
              </a:rPr>
              <a:t>Firenze</a:t>
            </a:r>
          </a:p>
          <a:p>
            <a:pPr>
              <a:buClr>
                <a:srgbClr val="262640"/>
              </a:buClr>
              <a:buFont typeface="Wingdings" pitchFamily="2" charset="2"/>
              <a:buNone/>
            </a:pPr>
            <a:r>
              <a:rPr lang="it-IT" altLang="it-IT" sz="800" b="0">
                <a:solidFill>
                  <a:schemeClr val="tx1"/>
                </a:solidFill>
              </a:rPr>
              <a:t>Via Lucchese,84/c </a:t>
            </a:r>
            <a:r>
              <a:rPr lang="en-US" altLang="it-IT" sz="800" b="0">
                <a:solidFill>
                  <a:schemeClr val="tx1"/>
                </a:solidFill>
              </a:rPr>
              <a:t>• 50019 Sesto Fiorentino Tel. +39 055 5365702 - Fax +39 055 5365600</a:t>
            </a:r>
            <a:endParaRPr lang="it-IT" altLang="it-IT" sz="800" b="0">
              <a:solidFill>
                <a:schemeClr val="tx1"/>
              </a:solidFill>
            </a:endParaRPr>
          </a:p>
          <a:p>
            <a:pPr>
              <a:spcBef>
                <a:spcPts val="600"/>
              </a:spcBef>
              <a:buClr>
                <a:srgbClr val="262640"/>
              </a:buClr>
              <a:buFont typeface="Wingdings" pitchFamily="2" charset="2"/>
              <a:buNone/>
            </a:pPr>
            <a:r>
              <a:rPr lang="en-US" altLang="it-IT" sz="800">
                <a:solidFill>
                  <a:schemeClr val="accent2"/>
                </a:solidFill>
              </a:rPr>
              <a:t>Lucca</a:t>
            </a:r>
          </a:p>
          <a:p>
            <a:r>
              <a:rPr lang="en-US" altLang="it-IT" sz="800" b="0">
                <a:solidFill>
                  <a:schemeClr val="tx1"/>
                </a:solidFill>
              </a:rPr>
              <a:t>Via Dante Alighieri, 167 • 55100 Lucca</a:t>
            </a:r>
          </a:p>
          <a:p>
            <a:r>
              <a:rPr lang="en-US" altLang="it-IT" sz="800" b="0">
                <a:solidFill>
                  <a:schemeClr val="tx1"/>
                </a:solidFill>
              </a:rPr>
              <a:t>Tel +39 0583 40071 - Fax +39 0583 400790</a:t>
            </a:r>
          </a:p>
          <a:p>
            <a:endParaRPr lang="en-US" altLang="it-IT" sz="800" b="0">
              <a:solidFill>
                <a:schemeClr val="accent2"/>
              </a:solidFill>
            </a:endParaRPr>
          </a:p>
          <a:p>
            <a:r>
              <a:rPr lang="en-US" altLang="it-IT" sz="800">
                <a:solidFill>
                  <a:schemeClr val="accent2"/>
                </a:solidFill>
              </a:rPr>
              <a:t>Milano</a:t>
            </a:r>
          </a:p>
          <a:p>
            <a:r>
              <a:rPr lang="en-US" altLang="it-IT" sz="800" b="0">
                <a:solidFill>
                  <a:schemeClr val="tx1"/>
                </a:solidFill>
              </a:rPr>
              <a:t>Via A. De Togni, 2 • 20123 Milano</a:t>
            </a:r>
          </a:p>
          <a:p>
            <a:r>
              <a:rPr lang="en-US" altLang="it-IT" sz="800" b="0">
                <a:solidFill>
                  <a:schemeClr val="tx1"/>
                </a:solidFill>
              </a:rPr>
              <a:t>Tel +39 02 4344991 - Fax +39 02 434499749</a:t>
            </a:r>
          </a:p>
          <a:p>
            <a:pPr>
              <a:buClr>
                <a:srgbClr val="262640"/>
              </a:buClr>
              <a:buFont typeface="Wingdings" pitchFamily="2" charset="2"/>
              <a:buNone/>
            </a:pPr>
            <a:endParaRPr lang="en-US" altLang="it-IT" sz="800" b="0">
              <a:solidFill>
                <a:schemeClr val="accent2"/>
              </a:solidFill>
            </a:endParaRPr>
          </a:p>
          <a:p>
            <a:pPr>
              <a:buClr>
                <a:srgbClr val="262640"/>
              </a:buClr>
              <a:buFont typeface="Wingdings" pitchFamily="2" charset="2"/>
              <a:buNone/>
            </a:pPr>
            <a:r>
              <a:rPr lang="en-US" altLang="it-IT" sz="800">
                <a:solidFill>
                  <a:schemeClr val="accent2"/>
                </a:solidFill>
              </a:rPr>
              <a:t>Modena</a:t>
            </a:r>
          </a:p>
          <a:p>
            <a:r>
              <a:rPr lang="en-US" altLang="it-IT" sz="800" b="0">
                <a:solidFill>
                  <a:schemeClr val="tx1"/>
                </a:solidFill>
              </a:rPr>
              <a:t>Via Elsa Morante, 71 • 41100 Modena</a:t>
            </a:r>
          </a:p>
          <a:p>
            <a:r>
              <a:rPr lang="en-US" altLang="it-IT" sz="800" b="0">
                <a:solidFill>
                  <a:schemeClr val="tx1"/>
                </a:solidFill>
              </a:rPr>
              <a:t>Tel +39 059 891240 - Fax +39 059 820832</a:t>
            </a:r>
          </a:p>
          <a:p>
            <a:pPr>
              <a:buClr>
                <a:srgbClr val="262640"/>
              </a:buClr>
              <a:buFont typeface="Wingdings" pitchFamily="2" charset="2"/>
              <a:buNone/>
            </a:pPr>
            <a:endParaRPr lang="en-US" altLang="it-IT" sz="800">
              <a:solidFill>
                <a:schemeClr val="accent2"/>
              </a:solidFill>
            </a:endParaRPr>
          </a:p>
          <a:p>
            <a:pPr>
              <a:buClr>
                <a:srgbClr val="262640"/>
              </a:buClr>
              <a:buFont typeface="Wingdings" pitchFamily="2" charset="2"/>
              <a:buNone/>
            </a:pPr>
            <a:r>
              <a:rPr lang="en-US" altLang="it-IT" sz="800">
                <a:solidFill>
                  <a:schemeClr val="accent2"/>
                </a:solidFill>
              </a:rPr>
              <a:t>Monza</a:t>
            </a:r>
            <a:endParaRPr lang="en-US" altLang="it-IT" sz="800">
              <a:solidFill>
                <a:schemeClr val="tx1"/>
              </a:solidFill>
            </a:endParaRPr>
          </a:p>
          <a:p>
            <a:pPr>
              <a:buClr>
                <a:srgbClr val="262640"/>
              </a:buClr>
              <a:buFont typeface="Wingdings" pitchFamily="2" charset="2"/>
              <a:buNone/>
            </a:pPr>
            <a:r>
              <a:rPr lang="it-IT" altLang="it-IT" sz="800" b="0">
                <a:solidFill>
                  <a:schemeClr val="tx1"/>
                </a:solidFill>
              </a:rPr>
              <a:t>Via Damiano Chiesa 3 </a:t>
            </a:r>
            <a:r>
              <a:rPr lang="en-US" altLang="it-IT" sz="800" b="0">
                <a:solidFill>
                  <a:schemeClr val="tx1"/>
                </a:solidFill>
              </a:rPr>
              <a:t>• </a:t>
            </a:r>
            <a:r>
              <a:rPr lang="it-IT" altLang="it-IT" sz="800" b="0">
                <a:solidFill>
                  <a:schemeClr val="tx1"/>
                </a:solidFill>
              </a:rPr>
              <a:t>20052 Monza</a:t>
            </a:r>
          </a:p>
          <a:p>
            <a:pPr>
              <a:buClr>
                <a:srgbClr val="262640"/>
              </a:buClr>
              <a:buFont typeface="Wingdings" pitchFamily="2" charset="2"/>
              <a:buNone/>
            </a:pPr>
            <a:r>
              <a:rPr lang="it-IT" altLang="it-IT" sz="800" b="0">
                <a:solidFill>
                  <a:schemeClr val="tx1"/>
                </a:solidFill>
              </a:rPr>
              <a:t>Tel +39 039 3638247 - Fax +39 039 3638208</a:t>
            </a:r>
          </a:p>
          <a:p>
            <a:pPr>
              <a:spcBef>
                <a:spcPts val="600"/>
              </a:spcBef>
              <a:buClr>
                <a:srgbClr val="262640"/>
              </a:buClr>
              <a:buFont typeface="Wingdings" pitchFamily="2" charset="2"/>
              <a:buNone/>
            </a:pPr>
            <a:r>
              <a:rPr lang="it-IT" altLang="it-IT" sz="800">
                <a:solidFill>
                  <a:srgbClr val="C00000"/>
                </a:solidFill>
              </a:rPr>
              <a:t>Pesaro</a:t>
            </a:r>
            <a:endParaRPr lang="it-IT" altLang="it-IT" sz="800" b="0">
              <a:solidFill>
                <a:schemeClr val="tx1"/>
              </a:solidFill>
            </a:endParaRPr>
          </a:p>
          <a:p>
            <a:pPr>
              <a:buClr>
                <a:srgbClr val="262640"/>
              </a:buClr>
              <a:buFont typeface="Wingdings" pitchFamily="2" charset="2"/>
              <a:buNone/>
            </a:pPr>
            <a:r>
              <a:rPr lang="it-IT" altLang="it-IT" sz="800" b="0">
                <a:solidFill>
                  <a:schemeClr val="tx1"/>
                </a:solidFill>
              </a:rPr>
              <a:t>Via Cattaneo, 34 • 61100 Pesaro </a:t>
            </a:r>
            <a:br>
              <a:rPr lang="it-IT" altLang="it-IT" sz="800" b="0">
                <a:solidFill>
                  <a:schemeClr val="tx1"/>
                </a:solidFill>
              </a:rPr>
            </a:br>
            <a:r>
              <a:rPr lang="it-IT" altLang="it-IT" sz="800" b="0">
                <a:solidFill>
                  <a:schemeClr val="tx1"/>
                </a:solidFill>
              </a:rPr>
              <a:t>Tel. +39 0721 383229</a:t>
            </a:r>
          </a:p>
          <a:p>
            <a:pPr>
              <a:buClr>
                <a:srgbClr val="262640"/>
              </a:buClr>
              <a:buFont typeface="Wingdings" pitchFamily="2" charset="2"/>
              <a:buNone/>
            </a:pPr>
            <a:endParaRPr lang="en-US" altLang="it-IT" sz="800" b="0">
              <a:solidFill>
                <a:srgbClr val="4D4D4D"/>
              </a:solidFill>
            </a:endParaRPr>
          </a:p>
          <a:p>
            <a:pPr>
              <a:buClr>
                <a:srgbClr val="262640"/>
              </a:buClr>
              <a:buFont typeface="Wingdings" pitchFamily="2" charset="2"/>
              <a:buNone/>
            </a:pPr>
            <a:r>
              <a:rPr lang="en-GB" altLang="it-IT" sz="800">
                <a:solidFill>
                  <a:srgbClr val="B30025"/>
                </a:solidFill>
              </a:rPr>
              <a:t>Roma</a:t>
            </a:r>
          </a:p>
          <a:p>
            <a:pPr>
              <a:buClr>
                <a:srgbClr val="262640"/>
              </a:buClr>
              <a:buFont typeface="Wingdings" pitchFamily="2" charset="2"/>
              <a:buNone/>
            </a:pPr>
            <a:r>
              <a:rPr lang="en-GB" altLang="it-IT" sz="800" b="0">
                <a:solidFill>
                  <a:schemeClr val="tx1"/>
                </a:solidFill>
              </a:rPr>
              <a:t>Piazza Poli, 37/42 • 00187 Roma</a:t>
            </a:r>
          </a:p>
          <a:p>
            <a:pPr>
              <a:buClr>
                <a:srgbClr val="262640"/>
              </a:buClr>
              <a:buFont typeface="Wingdings" pitchFamily="2" charset="2"/>
              <a:buNone/>
            </a:pPr>
            <a:r>
              <a:rPr lang="en-GB" altLang="it-IT" sz="800" b="0">
                <a:solidFill>
                  <a:schemeClr val="tx1"/>
                </a:solidFill>
              </a:rPr>
              <a:t>Tel +39 06 6736309  - Fax +39 06 6736770</a:t>
            </a:r>
          </a:p>
          <a:p>
            <a:pPr>
              <a:buClr>
                <a:srgbClr val="262640"/>
              </a:buClr>
              <a:buFont typeface="Wingdings" pitchFamily="2" charset="2"/>
              <a:buNone/>
            </a:pPr>
            <a:endParaRPr lang="en-US" altLang="it-IT" sz="800" b="0">
              <a:solidFill>
                <a:schemeClr val="accent2"/>
              </a:solidFill>
            </a:endParaRPr>
          </a:p>
          <a:p>
            <a:pPr>
              <a:buClr>
                <a:srgbClr val="262640"/>
              </a:buClr>
              <a:buFont typeface="Wingdings" pitchFamily="2" charset="2"/>
              <a:buNone/>
            </a:pPr>
            <a:r>
              <a:rPr lang="en-US" altLang="it-IT" sz="800">
                <a:solidFill>
                  <a:schemeClr val="accent2"/>
                </a:solidFill>
              </a:rPr>
              <a:t>Torino</a:t>
            </a:r>
          </a:p>
          <a:p>
            <a:pPr>
              <a:buClr>
                <a:srgbClr val="262640"/>
              </a:buClr>
              <a:buFont typeface="Wingdings" pitchFamily="2" charset="2"/>
              <a:buNone/>
            </a:pPr>
            <a:r>
              <a:rPr lang="en-US" altLang="it-IT" sz="800" b="0">
                <a:solidFill>
                  <a:schemeClr val="tx1"/>
                </a:solidFill>
              </a:rPr>
              <a:t>c/o ICE - Via Bogino, 13 • 10100 Torino</a:t>
            </a:r>
          </a:p>
          <a:p>
            <a:pPr>
              <a:buClr>
                <a:srgbClr val="262640"/>
              </a:buClr>
              <a:buFont typeface="Wingdings" pitchFamily="2" charset="2"/>
              <a:buNone/>
            </a:pPr>
            <a:r>
              <a:rPr lang="en-US" altLang="it-IT" sz="800" b="0">
                <a:solidFill>
                  <a:schemeClr val="tx1"/>
                </a:solidFill>
              </a:rPr>
              <a:t>Tel +39 011 836128 - Fax +39 011 836425</a:t>
            </a:r>
          </a:p>
          <a:p>
            <a:endParaRPr lang="en-US" altLang="it-IT" sz="800" b="0">
              <a:solidFill>
                <a:srgbClr val="4D4D4D"/>
              </a:solidFill>
            </a:endParaRPr>
          </a:p>
          <a:p>
            <a:pPr>
              <a:buClr>
                <a:srgbClr val="262640"/>
              </a:buClr>
              <a:buFont typeface="Wingdings" pitchFamily="2" charset="2"/>
              <a:buNone/>
            </a:pPr>
            <a:r>
              <a:rPr lang="en-US" altLang="it-IT" sz="800">
                <a:solidFill>
                  <a:schemeClr val="accent2"/>
                </a:solidFill>
              </a:rPr>
              <a:t>Venezia</a:t>
            </a:r>
          </a:p>
          <a:p>
            <a:pPr>
              <a:buClr>
                <a:srgbClr val="262640"/>
              </a:buClr>
              <a:buFont typeface="Wingdings" pitchFamily="2" charset="2"/>
              <a:buNone/>
            </a:pPr>
            <a:r>
              <a:rPr lang="it-IT" altLang="it-IT" sz="800" b="0">
                <a:solidFill>
                  <a:schemeClr val="tx1"/>
                </a:solidFill>
              </a:rPr>
              <a:t>Via Torino, 105 </a:t>
            </a:r>
            <a:r>
              <a:rPr lang="en-US" altLang="it-IT" sz="800" b="0">
                <a:solidFill>
                  <a:schemeClr val="tx1"/>
                </a:solidFill>
              </a:rPr>
              <a:t>• 30172 Venezia</a:t>
            </a:r>
          </a:p>
          <a:p>
            <a:pPr>
              <a:buClr>
                <a:srgbClr val="262640"/>
              </a:buClr>
              <a:buFont typeface="Wingdings" pitchFamily="2" charset="2"/>
              <a:buNone/>
            </a:pPr>
            <a:r>
              <a:rPr lang="en-US" altLang="it-IT" sz="800" b="0">
                <a:solidFill>
                  <a:schemeClr val="tx1"/>
                </a:solidFill>
              </a:rPr>
              <a:t>Tel +39 041 2905111 - Fax +39 041 2905103</a:t>
            </a:r>
          </a:p>
          <a:p>
            <a:pPr>
              <a:spcBef>
                <a:spcPts val="600"/>
              </a:spcBef>
              <a:buClr>
                <a:srgbClr val="262640"/>
              </a:buClr>
              <a:buFont typeface="Wingdings" pitchFamily="2" charset="2"/>
              <a:buNone/>
            </a:pPr>
            <a:r>
              <a:rPr lang="en-US" altLang="it-IT" sz="800">
                <a:solidFill>
                  <a:schemeClr val="accent2"/>
                </a:solidFill>
              </a:rPr>
              <a:t>Verona</a:t>
            </a:r>
          </a:p>
          <a:p>
            <a:pPr>
              <a:spcBef>
                <a:spcPct val="20000"/>
              </a:spcBef>
              <a:buClr>
                <a:srgbClr val="262640"/>
              </a:buClr>
              <a:buFont typeface="Wingdings" pitchFamily="2" charset="2"/>
              <a:buNone/>
            </a:pPr>
            <a:r>
              <a:rPr lang="it-IT" altLang="it-IT" sz="800" b="0">
                <a:solidFill>
                  <a:schemeClr val="tx1"/>
                </a:solidFill>
              </a:rPr>
              <a:t>Piazza della Cittadella, 12</a:t>
            </a:r>
            <a:r>
              <a:rPr lang="en-US" altLang="it-IT" sz="800" b="0">
                <a:solidFill>
                  <a:schemeClr val="tx1"/>
                </a:solidFill>
              </a:rPr>
              <a:t> • </a:t>
            </a:r>
            <a:r>
              <a:rPr lang="it-IT" altLang="it-IT" sz="800" b="0">
                <a:solidFill>
                  <a:schemeClr val="tx1"/>
                </a:solidFill>
              </a:rPr>
              <a:t>37122</a:t>
            </a:r>
            <a:r>
              <a:rPr lang="en-US" altLang="it-IT" sz="800" b="0">
                <a:solidFill>
                  <a:schemeClr val="tx1"/>
                </a:solidFill>
              </a:rPr>
              <a:t> Verona</a:t>
            </a:r>
          </a:p>
          <a:p>
            <a:pPr>
              <a:spcBef>
                <a:spcPct val="20000"/>
              </a:spcBef>
              <a:buClr>
                <a:srgbClr val="262640"/>
              </a:buClr>
              <a:buFont typeface="Wingdings" pitchFamily="2" charset="2"/>
              <a:buNone/>
            </a:pPr>
            <a:r>
              <a:rPr lang="en-US" altLang="it-IT" sz="800" b="0">
                <a:solidFill>
                  <a:schemeClr val="tx1"/>
                </a:solidFill>
              </a:rPr>
              <a:t>Tel +39 </a:t>
            </a:r>
            <a:r>
              <a:rPr lang="it-IT" altLang="it-IT" sz="800" b="0">
                <a:solidFill>
                  <a:schemeClr val="tx1"/>
                </a:solidFill>
              </a:rPr>
              <a:t>045 8099460 </a:t>
            </a:r>
            <a:r>
              <a:rPr lang="en-US" altLang="it-IT" sz="800" b="0">
                <a:solidFill>
                  <a:schemeClr val="tx1"/>
                </a:solidFill>
              </a:rPr>
              <a:t>- Fax +39 045 </a:t>
            </a:r>
            <a:r>
              <a:rPr lang="it-IT" altLang="it-IT" sz="800" b="0">
                <a:solidFill>
                  <a:schemeClr val="tx1"/>
                </a:solidFill>
              </a:rPr>
              <a:t>8041656</a:t>
            </a:r>
            <a:endParaRPr lang="en-US" altLang="it-IT" sz="800" b="0">
              <a:solidFill>
                <a:schemeClr val="tx1"/>
              </a:solidFill>
            </a:endParaRPr>
          </a:p>
          <a:p>
            <a:pPr>
              <a:buClr>
                <a:srgbClr val="262640"/>
              </a:buClr>
              <a:buFont typeface="Wingdings" pitchFamily="2" charset="2"/>
              <a:buNone/>
            </a:pPr>
            <a:endParaRPr lang="en-US" altLang="it-IT" sz="1000" b="0">
              <a:solidFill>
                <a:schemeClr val="tx1"/>
              </a:solidFill>
            </a:endParaRPr>
          </a:p>
        </p:txBody>
      </p:sp>
      <p:sp>
        <p:nvSpPr>
          <p:cNvPr id="73735" name="Rectangle 13"/>
          <p:cNvSpPr>
            <a:spLocks noChangeArrowheads="1"/>
          </p:cNvSpPr>
          <p:nvPr/>
        </p:nvSpPr>
        <p:spPr bwMode="auto">
          <a:xfrm>
            <a:off x="7570788" y="6199188"/>
            <a:ext cx="1433512" cy="360362"/>
          </a:xfrm>
          <a:prstGeom prst="rect">
            <a:avLst/>
          </a:prstGeom>
          <a:noFill/>
          <a:ln w="9525" algn="ctr">
            <a:noFill/>
            <a:miter lim="800000"/>
            <a:headEnd/>
            <a:tailEnd/>
          </a:ln>
        </p:spPr>
        <p:txBody>
          <a:bodyPr wrap="none" tIns="72000" bIns="72000">
            <a:spAutoFit/>
          </a:bodyPr>
          <a:lstStyle/>
          <a:p>
            <a:pPr algn="ctr">
              <a:spcBef>
                <a:spcPct val="20000"/>
              </a:spcBef>
              <a:buClr>
                <a:srgbClr val="262640"/>
              </a:buClr>
              <a:buFont typeface="Wingdings" pitchFamily="2" charset="2"/>
              <a:buNone/>
            </a:pPr>
            <a:r>
              <a:rPr lang="it-IT" altLang="it-IT" sz="1400" b="0">
                <a:solidFill>
                  <a:schemeClr val="accent2"/>
                </a:solidFill>
              </a:rPr>
              <a:t>WWW.SACE.IT</a:t>
            </a:r>
          </a:p>
        </p:txBody>
      </p:sp>
      <p:sp>
        <p:nvSpPr>
          <p:cNvPr id="25611" name="AutoShape 15"/>
          <p:cNvSpPr>
            <a:spLocks noChangeArrowheads="1"/>
          </p:cNvSpPr>
          <p:nvPr/>
        </p:nvSpPr>
        <p:spPr bwMode="auto">
          <a:xfrm>
            <a:off x="215900" y="5357813"/>
            <a:ext cx="2252663" cy="287337"/>
          </a:xfrm>
          <a:prstGeom prst="roundRect">
            <a:avLst>
              <a:gd name="adj" fmla="val 28616"/>
            </a:avLst>
          </a:prstGeom>
          <a:gradFill rotWithShape="1">
            <a:gsLst>
              <a:gs pos="0">
                <a:schemeClr val="accent2"/>
              </a:gs>
              <a:gs pos="100000">
                <a:schemeClr val="accent2">
                  <a:gamma/>
                  <a:tint val="65490"/>
                  <a:invGamma/>
                </a:schemeClr>
              </a:gs>
            </a:gsLst>
            <a:lin ang="18900000" scaled="1"/>
          </a:gradFill>
          <a:ln w="9525" algn="ctr">
            <a:noFill/>
            <a:round/>
            <a:headEnd/>
            <a:tailEnd/>
          </a:ln>
          <a:effectLst/>
        </p:spPr>
        <p:txBody>
          <a:bodyPr tIns="72000" bIns="72000" anchor="ctr"/>
          <a:lstStyle/>
          <a:p>
            <a:pPr>
              <a:spcBef>
                <a:spcPct val="20000"/>
              </a:spcBef>
              <a:buClr>
                <a:srgbClr val="262640"/>
              </a:buClr>
              <a:buFont typeface="Wingdings" pitchFamily="2" charset="2"/>
              <a:buNone/>
              <a:defRPr/>
            </a:pPr>
            <a:r>
              <a:rPr lang="it-IT" sz="1500" b="0">
                <a:solidFill>
                  <a:schemeClr val="bg1"/>
                </a:solidFill>
              </a:rPr>
              <a:t>Servizio clienti</a:t>
            </a:r>
          </a:p>
        </p:txBody>
      </p:sp>
      <p:sp>
        <p:nvSpPr>
          <p:cNvPr id="73737" name="Rectangle 16"/>
          <p:cNvSpPr>
            <a:spLocks noChangeArrowheads="1"/>
          </p:cNvSpPr>
          <p:nvPr/>
        </p:nvSpPr>
        <p:spPr bwMode="auto">
          <a:xfrm>
            <a:off x="188913" y="5703888"/>
            <a:ext cx="2422525" cy="830262"/>
          </a:xfrm>
          <a:prstGeom prst="rect">
            <a:avLst/>
          </a:prstGeom>
          <a:noFill/>
          <a:ln w="9525">
            <a:noFill/>
            <a:miter lim="800000"/>
            <a:headEnd/>
            <a:tailEnd/>
          </a:ln>
        </p:spPr>
        <p:txBody>
          <a:bodyPr>
            <a:spAutoFit/>
          </a:bodyPr>
          <a:lstStyle/>
          <a:p>
            <a:r>
              <a:rPr lang="en-US" altLang="it-IT" sz="1200">
                <a:solidFill>
                  <a:schemeClr val="accent2"/>
                </a:solidFill>
              </a:rPr>
              <a:t>Numero</a:t>
            </a:r>
            <a:r>
              <a:rPr lang="en-US" altLang="it-IT" sz="1200" b="0">
                <a:solidFill>
                  <a:schemeClr val="accent2"/>
                </a:solidFill>
              </a:rPr>
              <a:t> </a:t>
            </a:r>
            <a:r>
              <a:rPr lang="en-US" altLang="it-IT" sz="1200">
                <a:solidFill>
                  <a:schemeClr val="accent2"/>
                </a:solidFill>
              </a:rPr>
              <a:t>verde</a:t>
            </a:r>
          </a:p>
          <a:p>
            <a:r>
              <a:rPr lang="en-US" altLang="it-IT" sz="1200" b="0">
                <a:solidFill>
                  <a:schemeClr val="tx1"/>
                </a:solidFill>
              </a:rPr>
              <a:t>800 269264</a:t>
            </a:r>
          </a:p>
          <a:p>
            <a:r>
              <a:rPr lang="en-US" altLang="it-IT" sz="1200">
                <a:solidFill>
                  <a:schemeClr val="accent2"/>
                </a:solidFill>
              </a:rPr>
              <a:t>Email</a:t>
            </a:r>
          </a:p>
          <a:p>
            <a:r>
              <a:rPr lang="en-US" altLang="it-IT" sz="1200" b="0">
                <a:solidFill>
                  <a:schemeClr val="tx1"/>
                </a:solidFill>
              </a:rPr>
              <a:t>info@sace.it </a:t>
            </a:r>
          </a:p>
        </p:txBody>
      </p:sp>
      <p:sp>
        <p:nvSpPr>
          <p:cNvPr id="73738" name="Rectangle 8"/>
          <p:cNvSpPr>
            <a:spLocks noChangeArrowheads="1"/>
          </p:cNvSpPr>
          <p:nvPr/>
        </p:nvSpPr>
        <p:spPr bwMode="auto">
          <a:xfrm>
            <a:off x="5803900" y="800100"/>
            <a:ext cx="3376613" cy="5078413"/>
          </a:xfrm>
          <a:prstGeom prst="rect">
            <a:avLst/>
          </a:prstGeom>
          <a:noFill/>
          <a:ln w="9525">
            <a:noFill/>
            <a:miter lim="800000"/>
            <a:headEnd/>
            <a:tailEnd/>
          </a:ln>
        </p:spPr>
        <p:txBody>
          <a:bodyPr>
            <a:spAutoFit/>
          </a:bodyPr>
          <a:lstStyle/>
          <a:p>
            <a:pPr>
              <a:spcBef>
                <a:spcPct val="20000"/>
              </a:spcBef>
              <a:buClr>
                <a:srgbClr val="262640"/>
              </a:buClr>
              <a:buFont typeface="Wingdings" pitchFamily="2" charset="2"/>
              <a:buNone/>
            </a:pPr>
            <a:r>
              <a:rPr lang="en-GB" altLang="it-IT" sz="1000">
                <a:solidFill>
                  <a:srgbClr val="B30025"/>
                </a:solidFill>
              </a:rPr>
              <a:t>Bucarest</a:t>
            </a:r>
            <a:endParaRPr lang="en-GB" altLang="it-IT" sz="1000" b="0">
              <a:solidFill>
                <a:srgbClr val="B30025"/>
              </a:solidFill>
            </a:endParaRPr>
          </a:p>
          <a:p>
            <a:pPr>
              <a:buClr>
                <a:srgbClr val="262640"/>
              </a:buClr>
              <a:buFont typeface="Wingdings" pitchFamily="2" charset="2"/>
              <a:buNone/>
            </a:pPr>
            <a:r>
              <a:rPr lang="en-US" altLang="it-IT" sz="1000" b="0">
                <a:solidFill>
                  <a:schemeClr val="tx1"/>
                </a:solidFill>
              </a:rPr>
              <a:t>Str. Icoanei nr. 15, 3rd floor, sector 2 </a:t>
            </a:r>
          </a:p>
          <a:p>
            <a:pPr>
              <a:buClr>
                <a:srgbClr val="262640"/>
              </a:buClr>
              <a:buFont typeface="Wingdings" pitchFamily="2" charset="2"/>
              <a:buNone/>
            </a:pPr>
            <a:r>
              <a:rPr lang="en-US" altLang="it-IT" sz="1000" b="0">
                <a:solidFill>
                  <a:schemeClr val="tx1"/>
                </a:solidFill>
              </a:rPr>
              <a:t>010472 Bucharest</a:t>
            </a:r>
          </a:p>
          <a:p>
            <a:pPr>
              <a:buClr>
                <a:srgbClr val="262640"/>
              </a:buClr>
              <a:buFont typeface="Wingdings" pitchFamily="2" charset="2"/>
              <a:buNone/>
            </a:pPr>
            <a:r>
              <a:rPr lang="en-US" altLang="it-IT" sz="1000" b="0">
                <a:solidFill>
                  <a:schemeClr val="tx1"/>
                </a:solidFill>
              </a:rPr>
              <a:t>Tel +40 21 2114240 - Fax +40 21 2100613</a:t>
            </a:r>
            <a:endParaRPr lang="en-GB" altLang="it-IT" sz="1000">
              <a:solidFill>
                <a:schemeClr val="tx1"/>
              </a:solidFill>
            </a:endParaRPr>
          </a:p>
          <a:p>
            <a:pPr>
              <a:spcBef>
                <a:spcPct val="20000"/>
              </a:spcBef>
              <a:buClr>
                <a:srgbClr val="262640"/>
              </a:buClr>
              <a:buFont typeface="Wingdings" pitchFamily="2" charset="2"/>
              <a:buNone/>
            </a:pPr>
            <a:endParaRPr lang="en-GB" altLang="it-IT" sz="500">
              <a:solidFill>
                <a:srgbClr val="B30025"/>
              </a:solidFill>
            </a:endParaRPr>
          </a:p>
          <a:p>
            <a:pPr>
              <a:buFont typeface="Wingdings" pitchFamily="2" charset="2"/>
              <a:buNone/>
            </a:pPr>
            <a:r>
              <a:rPr lang="en-GB" altLang="it-IT" sz="1000">
                <a:solidFill>
                  <a:srgbClr val="B30025"/>
                </a:solidFill>
              </a:rPr>
              <a:t>Istanbul</a:t>
            </a:r>
            <a:endParaRPr lang="en-GB" altLang="it-IT" sz="1000" b="0">
              <a:solidFill>
                <a:srgbClr val="B30025"/>
              </a:solidFill>
            </a:endParaRPr>
          </a:p>
          <a:p>
            <a:pPr>
              <a:buFont typeface="Wingdings" pitchFamily="2" charset="2"/>
              <a:buNone/>
            </a:pPr>
            <a:r>
              <a:rPr lang="en-GB" altLang="it-IT" sz="1000" b="0">
                <a:solidFill>
                  <a:srgbClr val="666666"/>
                </a:solidFill>
              </a:rPr>
              <a:t>Süzer Plaza Askerocağı Cad. 9 K.21 Apt.02  </a:t>
            </a:r>
          </a:p>
          <a:p>
            <a:pPr>
              <a:buFont typeface="Wingdings" pitchFamily="2" charset="2"/>
              <a:buNone/>
            </a:pPr>
            <a:r>
              <a:rPr lang="en-GB" altLang="it-IT" sz="1000" b="0">
                <a:solidFill>
                  <a:srgbClr val="666666"/>
                </a:solidFill>
              </a:rPr>
              <a:t>Elmadağ Şişli - 34367 Istanbul   </a:t>
            </a:r>
          </a:p>
          <a:p>
            <a:pPr>
              <a:buFont typeface="Wingdings" pitchFamily="2" charset="2"/>
              <a:buNone/>
            </a:pPr>
            <a:r>
              <a:rPr lang="en-GB" altLang="it-IT" sz="1000" b="0">
                <a:solidFill>
                  <a:srgbClr val="666666"/>
                </a:solidFill>
              </a:rPr>
              <a:t>Tel. +902122458430/1 - Fax. +902122458432</a:t>
            </a:r>
          </a:p>
          <a:p>
            <a:pPr>
              <a:spcBef>
                <a:spcPct val="20000"/>
              </a:spcBef>
              <a:buClr>
                <a:srgbClr val="262640"/>
              </a:buClr>
              <a:buFont typeface="Wingdings" pitchFamily="2" charset="2"/>
              <a:buNone/>
            </a:pPr>
            <a:endParaRPr lang="en-US" altLang="it-IT" sz="500">
              <a:solidFill>
                <a:schemeClr val="accent2"/>
              </a:solidFill>
            </a:endParaRPr>
          </a:p>
          <a:p>
            <a:r>
              <a:rPr lang="en-US" altLang="it-IT" sz="1000">
                <a:solidFill>
                  <a:schemeClr val="accent2"/>
                </a:solidFill>
              </a:rPr>
              <a:t>Hong Kong</a:t>
            </a:r>
          </a:p>
          <a:p>
            <a:r>
              <a:rPr lang="en-US" altLang="it-IT" sz="1000" b="0">
                <a:solidFill>
                  <a:schemeClr val="tx1"/>
                </a:solidFill>
              </a:rPr>
              <a:t>40/f Suite 4001 - Central Plaza 18</a:t>
            </a:r>
          </a:p>
          <a:p>
            <a:r>
              <a:rPr lang="en-US" altLang="it-IT" sz="1000" b="0">
                <a:solidFill>
                  <a:schemeClr val="tx1"/>
                </a:solidFill>
              </a:rPr>
              <a:t>Harbour Road - Wanchai, Hong Kong</a:t>
            </a:r>
          </a:p>
          <a:p>
            <a:r>
              <a:rPr lang="en-US" altLang="it-IT" sz="1000" b="0">
                <a:solidFill>
                  <a:schemeClr val="tx1"/>
                </a:solidFill>
              </a:rPr>
              <a:t>Tel +852 36202323 - Fax +</a:t>
            </a:r>
            <a:r>
              <a:rPr lang="it-IT" altLang="it-IT" sz="1000" b="0">
                <a:solidFill>
                  <a:schemeClr val="tx1"/>
                </a:solidFill>
              </a:rPr>
              <a:t>852 36210227</a:t>
            </a:r>
          </a:p>
          <a:p>
            <a:endParaRPr lang="it-IT" altLang="it-IT" sz="500" b="0">
              <a:solidFill>
                <a:srgbClr val="4D4D4D"/>
              </a:solidFill>
            </a:endParaRPr>
          </a:p>
          <a:p>
            <a:r>
              <a:rPr lang="en-US" altLang="it-IT" sz="1000">
                <a:solidFill>
                  <a:schemeClr val="accent2"/>
                </a:solidFill>
              </a:rPr>
              <a:t>Johannesburg</a:t>
            </a:r>
          </a:p>
          <a:p>
            <a:r>
              <a:rPr lang="en-US" altLang="it-IT" sz="1000" b="0">
                <a:solidFill>
                  <a:schemeClr val="tx1"/>
                </a:solidFill>
              </a:rPr>
              <a:t>Two Commerce Square, 39 Rivonia Road</a:t>
            </a:r>
          </a:p>
          <a:p>
            <a:r>
              <a:rPr lang="en-US" altLang="it-IT" sz="1000" b="0">
                <a:solidFill>
                  <a:schemeClr val="tx1"/>
                </a:solidFill>
              </a:rPr>
              <a:t>Sandhurst 2196 Sandton, Johannesburg</a:t>
            </a:r>
          </a:p>
          <a:p>
            <a:r>
              <a:rPr lang="en-US" altLang="it-IT" sz="1000" b="0">
                <a:solidFill>
                  <a:schemeClr val="tx1"/>
                </a:solidFill>
              </a:rPr>
              <a:t>Tel +27 11 2680623 - Fax +27 11 2680617</a:t>
            </a:r>
          </a:p>
          <a:p>
            <a:endParaRPr lang="en-US" altLang="it-IT" sz="500" b="0">
              <a:solidFill>
                <a:srgbClr val="4D4D4D"/>
              </a:solidFill>
            </a:endParaRPr>
          </a:p>
          <a:p>
            <a:r>
              <a:rPr lang="en-US" altLang="it-IT" sz="1000">
                <a:solidFill>
                  <a:schemeClr val="accent2"/>
                </a:solidFill>
              </a:rPr>
              <a:t>Mosca</a:t>
            </a:r>
          </a:p>
          <a:p>
            <a:r>
              <a:rPr lang="en-US" altLang="it-IT" sz="1000" b="0">
                <a:solidFill>
                  <a:schemeClr val="tx1"/>
                </a:solidFill>
              </a:rPr>
              <a:t>Krasnopresnenskaja Naberejnaja, 12</a:t>
            </a:r>
          </a:p>
          <a:p>
            <a:r>
              <a:rPr lang="en-US" altLang="it-IT" sz="1000" b="0">
                <a:solidFill>
                  <a:schemeClr val="tx1"/>
                </a:solidFill>
              </a:rPr>
              <a:t>123610 Moscow - Office n.1202</a:t>
            </a:r>
          </a:p>
          <a:p>
            <a:r>
              <a:rPr lang="en-US" altLang="it-IT" sz="1000" b="0">
                <a:solidFill>
                  <a:schemeClr val="tx1"/>
                </a:solidFill>
              </a:rPr>
              <a:t>Tel +7 49 52582155 - Fax +7 49 52582156</a:t>
            </a:r>
          </a:p>
          <a:p>
            <a:pPr>
              <a:spcBef>
                <a:spcPts val="600"/>
              </a:spcBef>
            </a:pPr>
            <a:r>
              <a:rPr lang="en-US" altLang="it-IT" sz="1000">
                <a:solidFill>
                  <a:srgbClr val="C00000"/>
                </a:solidFill>
              </a:rPr>
              <a:t>Mumbai</a:t>
            </a:r>
            <a:endParaRPr lang="en-US" altLang="it-IT" sz="1000" b="0">
              <a:solidFill>
                <a:schemeClr val="tx1"/>
              </a:solidFill>
            </a:endParaRPr>
          </a:p>
          <a:p>
            <a:r>
              <a:rPr lang="en-US" altLang="it-IT" sz="1000" b="0">
                <a:solidFill>
                  <a:schemeClr val="tx1"/>
                </a:solidFill>
              </a:rPr>
              <a:t>Bengal Chemicals Compound</a:t>
            </a:r>
          </a:p>
          <a:p>
            <a:r>
              <a:rPr lang="en-US" altLang="it-IT" sz="1000" b="0">
                <a:solidFill>
                  <a:schemeClr val="tx1"/>
                </a:solidFill>
              </a:rPr>
              <a:t>502 Veer Savarkar Marg - Prabhadevi</a:t>
            </a:r>
          </a:p>
          <a:p>
            <a:r>
              <a:rPr lang="en-US" altLang="it-IT" sz="1000" b="0">
                <a:solidFill>
                  <a:schemeClr val="tx1"/>
                </a:solidFill>
              </a:rPr>
              <a:t>400 025 Mumbai</a:t>
            </a:r>
          </a:p>
          <a:p>
            <a:pPr>
              <a:buFont typeface="Wingdings" pitchFamily="2" charset="2"/>
              <a:buNone/>
            </a:pPr>
            <a:r>
              <a:rPr lang="en-US" altLang="it-IT" sz="1000" b="0">
                <a:solidFill>
                  <a:srgbClr val="666666"/>
                </a:solidFill>
              </a:rPr>
              <a:t>Tel. </a:t>
            </a:r>
            <a:r>
              <a:rPr lang="it-IT" altLang="it-IT" sz="1000" b="0">
                <a:solidFill>
                  <a:srgbClr val="666666"/>
                </a:solidFill>
              </a:rPr>
              <a:t>+91 22 2436 8186 extn 162</a:t>
            </a:r>
            <a:endParaRPr lang="en-US" altLang="it-IT" sz="1000" b="0">
              <a:solidFill>
                <a:srgbClr val="666666"/>
              </a:solidFill>
            </a:endParaRPr>
          </a:p>
          <a:p>
            <a:pPr>
              <a:spcBef>
                <a:spcPts val="600"/>
              </a:spcBef>
            </a:pPr>
            <a:r>
              <a:rPr lang="en-US" altLang="it-IT" sz="1000">
                <a:solidFill>
                  <a:schemeClr val="accent2"/>
                </a:solidFill>
              </a:rPr>
              <a:t>San</a:t>
            </a:r>
            <a:r>
              <a:rPr lang="en-US" altLang="it-IT" sz="1000" b="0">
                <a:solidFill>
                  <a:schemeClr val="accent2"/>
                </a:solidFill>
              </a:rPr>
              <a:t> </a:t>
            </a:r>
            <a:r>
              <a:rPr lang="en-US" altLang="it-IT" sz="1000">
                <a:solidFill>
                  <a:schemeClr val="accent2"/>
                </a:solidFill>
              </a:rPr>
              <a:t>Paolo</a:t>
            </a:r>
          </a:p>
          <a:p>
            <a:pPr>
              <a:buClr>
                <a:srgbClr val="262640"/>
              </a:buClr>
              <a:buFont typeface="Wingdings" pitchFamily="2" charset="2"/>
              <a:buNone/>
            </a:pPr>
            <a:r>
              <a:rPr lang="pt-BR" altLang="it-IT" sz="1000" b="0">
                <a:solidFill>
                  <a:schemeClr val="tx1"/>
                </a:solidFill>
              </a:rPr>
              <a:t>Al. Ministro Rocha Azevedo, 456 - cjto. 101 Edificio Jau Cerqueira César - 01410-000 - São Paulo</a:t>
            </a:r>
          </a:p>
          <a:p>
            <a:pPr>
              <a:buClr>
                <a:srgbClr val="262640"/>
              </a:buClr>
              <a:buFont typeface="Wingdings" pitchFamily="2" charset="2"/>
              <a:buNone/>
            </a:pPr>
            <a:r>
              <a:rPr lang="en-US" altLang="it-IT" sz="1000" b="0">
                <a:solidFill>
                  <a:schemeClr val="tx1"/>
                </a:solidFill>
              </a:rPr>
              <a:t>Tel +55 11 31712138 - Fax +55 11 32664051 </a:t>
            </a:r>
          </a:p>
        </p:txBody>
      </p:sp>
      <p:sp>
        <p:nvSpPr>
          <p:cNvPr id="73739" name="Segnaposto data 3"/>
          <p:cNvSpPr txBox="1">
            <a:spLocks/>
          </p:cNvSpPr>
          <p:nvPr/>
        </p:nvSpPr>
        <p:spPr bwMode="auto">
          <a:xfrm>
            <a:off x="25400" y="6562725"/>
            <a:ext cx="6213475" cy="323850"/>
          </a:xfrm>
          <a:prstGeom prst="rect">
            <a:avLst/>
          </a:prstGeom>
          <a:noFill/>
          <a:ln w="9525">
            <a:noFill/>
            <a:miter lim="800000"/>
            <a:headEnd/>
            <a:tailEnd/>
          </a:ln>
        </p:spPr>
        <p:txBody>
          <a:bodyPr/>
          <a:lstStyle/>
          <a:p>
            <a:pPr>
              <a:spcBef>
                <a:spcPct val="50000"/>
              </a:spcBef>
            </a:pPr>
            <a:r>
              <a:rPr lang="it-IT" altLang="it-IT" sz="1100" dirty="0">
                <a:solidFill>
                  <a:schemeClr val="bg1"/>
                </a:solidFill>
              </a:rPr>
              <a:t>SACE </a:t>
            </a:r>
          </a:p>
          <a:p>
            <a:pPr>
              <a:spcBef>
                <a:spcPct val="50000"/>
              </a:spcBef>
              <a:buFont typeface="Wingdings" pitchFamily="2" charset="2"/>
              <a:buNone/>
            </a:pPr>
            <a:endParaRPr lang="it-IT" altLang="it-IT" sz="1100" b="0" dirty="0">
              <a:solidFill>
                <a:schemeClr val="bg1"/>
              </a:solidFill>
            </a:endParaRPr>
          </a:p>
        </p:txBody>
      </p:sp>
      <p:sp>
        <p:nvSpPr>
          <p:cNvPr id="15" name="Rettangolo 14"/>
          <p:cNvSpPr/>
          <p:nvPr/>
        </p:nvSpPr>
        <p:spPr>
          <a:xfrm>
            <a:off x="0" y="1752600"/>
            <a:ext cx="2952750" cy="1643527"/>
          </a:xfrm>
          <a:prstGeom prst="rect">
            <a:avLst/>
          </a:prstGeom>
        </p:spPr>
        <p:txBody>
          <a:bodyPr>
            <a:spAutoFit/>
          </a:bodyPr>
          <a:lstStyle/>
          <a:p>
            <a:pPr algn="ctr">
              <a:spcBef>
                <a:spcPct val="20000"/>
              </a:spcBef>
              <a:buClr>
                <a:srgbClr val="B30025"/>
              </a:buClr>
              <a:buFont typeface="Wingdings" pitchFamily="2" charset="2"/>
              <a:buNone/>
              <a:defRPr/>
            </a:pPr>
            <a:r>
              <a:rPr lang="en-US" sz="1050" dirty="0">
                <a:solidFill>
                  <a:srgbClr val="666666"/>
                </a:solidFill>
                <a:latin typeface="Arial" charset="0"/>
                <a:cs typeface="+mn-cs"/>
              </a:rPr>
              <a:t>Mario Bruni</a:t>
            </a:r>
          </a:p>
          <a:p>
            <a:pPr>
              <a:defRPr/>
            </a:pPr>
            <a:endParaRPr lang="it-IT" sz="1050" dirty="0"/>
          </a:p>
          <a:p>
            <a:pPr algn="ctr">
              <a:defRPr/>
            </a:pPr>
            <a:r>
              <a:rPr lang="it-IT" sz="1050" b="0" dirty="0" smtClean="0">
                <a:solidFill>
                  <a:srgbClr val="666666"/>
                </a:solidFill>
                <a:latin typeface="Arial" charset="0"/>
                <a:cs typeface="+mn-cs"/>
              </a:rPr>
              <a:t>Responsabile </a:t>
            </a:r>
            <a:r>
              <a:rPr lang="it-IT" sz="1050" b="0" dirty="0" smtClean="0">
                <a:solidFill>
                  <a:srgbClr val="666666"/>
                </a:solidFill>
                <a:latin typeface="Arial" charset="0"/>
                <a:cs typeface="+mn-cs"/>
              </a:rPr>
              <a:t>Sede </a:t>
            </a:r>
            <a:r>
              <a:rPr lang="it-IT" sz="1050" b="0" dirty="0">
                <a:solidFill>
                  <a:srgbClr val="666666"/>
                </a:solidFill>
                <a:latin typeface="Arial" charset="0"/>
                <a:cs typeface="+mn-cs"/>
              </a:rPr>
              <a:t>di Venezia – Area Nord Est</a:t>
            </a:r>
          </a:p>
          <a:p>
            <a:pPr algn="ctr">
              <a:defRPr/>
            </a:pPr>
            <a:r>
              <a:rPr lang="it-IT" sz="1050" b="0" dirty="0">
                <a:solidFill>
                  <a:srgbClr val="666666"/>
                </a:solidFill>
                <a:latin typeface="Arial" charset="0"/>
                <a:cs typeface="+mn-cs"/>
              </a:rPr>
              <a:t>Direzione Rete Italia</a:t>
            </a:r>
          </a:p>
          <a:p>
            <a:pPr algn="ctr">
              <a:spcBef>
                <a:spcPct val="20000"/>
              </a:spcBef>
              <a:buClr>
                <a:srgbClr val="B30025"/>
              </a:buClr>
              <a:buFont typeface="Wingdings" pitchFamily="2" charset="2"/>
              <a:buNone/>
              <a:defRPr/>
            </a:pPr>
            <a:endParaRPr lang="en-US" sz="1050" dirty="0">
              <a:solidFill>
                <a:srgbClr val="666666"/>
              </a:solidFill>
              <a:latin typeface="Arial" charset="0"/>
              <a:cs typeface="+mn-cs"/>
            </a:endParaRPr>
          </a:p>
          <a:p>
            <a:pPr algn="ctr">
              <a:spcBef>
                <a:spcPct val="20000"/>
              </a:spcBef>
              <a:buClr>
                <a:srgbClr val="B30025"/>
              </a:buClr>
              <a:buFont typeface="Wingdings" pitchFamily="2" charset="2"/>
              <a:buNone/>
              <a:defRPr/>
            </a:pPr>
            <a:r>
              <a:rPr lang="it-IT" sz="1050" b="0" dirty="0">
                <a:solidFill>
                  <a:srgbClr val="666666"/>
                </a:solidFill>
                <a:latin typeface="Arial" charset="0"/>
                <a:cs typeface="+mn-cs"/>
              </a:rPr>
              <a:t>Tel. +39 </a:t>
            </a:r>
            <a:r>
              <a:rPr lang="en-US" sz="1050" b="0" dirty="0">
                <a:solidFill>
                  <a:srgbClr val="666666"/>
                </a:solidFill>
                <a:latin typeface="Arial" charset="0"/>
                <a:cs typeface="+mn-cs"/>
              </a:rPr>
              <a:t>041 </a:t>
            </a:r>
            <a:r>
              <a:rPr lang="en-GB" sz="1050" b="0" dirty="0">
                <a:solidFill>
                  <a:srgbClr val="666666"/>
                </a:solidFill>
                <a:latin typeface="Arial" charset="0"/>
                <a:cs typeface="+mn-cs"/>
              </a:rPr>
              <a:t>2905111 </a:t>
            </a:r>
            <a:endParaRPr lang="it-IT" sz="1050" b="0" dirty="0">
              <a:solidFill>
                <a:srgbClr val="666666"/>
              </a:solidFill>
              <a:latin typeface="Arial" charset="0"/>
              <a:cs typeface="+mn-cs"/>
            </a:endParaRPr>
          </a:p>
          <a:p>
            <a:pPr algn="ctr">
              <a:spcBef>
                <a:spcPct val="20000"/>
              </a:spcBef>
              <a:buClr>
                <a:srgbClr val="B30025"/>
              </a:buClr>
              <a:buFont typeface="Wingdings" pitchFamily="2" charset="2"/>
              <a:buNone/>
              <a:defRPr/>
            </a:pPr>
            <a:r>
              <a:rPr lang="it-IT" sz="1050" b="0" dirty="0">
                <a:solidFill>
                  <a:srgbClr val="666666"/>
                </a:solidFill>
                <a:latin typeface="Arial" charset="0"/>
                <a:cs typeface="+mn-cs"/>
              </a:rPr>
              <a:t>Fax +39 </a:t>
            </a:r>
            <a:r>
              <a:rPr lang="en-US" sz="1050" b="0" dirty="0">
                <a:solidFill>
                  <a:srgbClr val="666666"/>
                </a:solidFill>
                <a:latin typeface="Arial" charset="0"/>
                <a:cs typeface="+mn-cs"/>
              </a:rPr>
              <a:t>041 </a:t>
            </a:r>
            <a:r>
              <a:rPr lang="en-GB" sz="1050" b="0" dirty="0">
                <a:solidFill>
                  <a:srgbClr val="666666"/>
                </a:solidFill>
                <a:latin typeface="Arial" charset="0"/>
                <a:cs typeface="+mn-cs"/>
              </a:rPr>
              <a:t>2905103 </a:t>
            </a:r>
            <a:r>
              <a:rPr lang="it-IT" sz="1050" b="0" dirty="0">
                <a:solidFill>
                  <a:srgbClr val="666666"/>
                </a:solidFill>
                <a:latin typeface="Arial" charset="0"/>
                <a:cs typeface="+mn-cs"/>
              </a:rPr>
              <a:t/>
            </a:r>
            <a:br>
              <a:rPr lang="it-IT" sz="1050" b="0" dirty="0">
                <a:solidFill>
                  <a:srgbClr val="666666"/>
                </a:solidFill>
                <a:latin typeface="Arial" charset="0"/>
                <a:cs typeface="+mn-cs"/>
              </a:rPr>
            </a:br>
            <a:r>
              <a:rPr lang="it-IT" sz="1050" b="0" dirty="0" smtClean="0">
                <a:solidFill>
                  <a:srgbClr val="666666"/>
                </a:solidFill>
                <a:latin typeface="Arial" charset="0"/>
                <a:cs typeface="+mn-cs"/>
              </a:rPr>
              <a:t>e-mail</a:t>
            </a:r>
            <a:r>
              <a:rPr lang="it-IT" sz="1050" b="0" dirty="0">
                <a:solidFill>
                  <a:srgbClr val="666666"/>
                </a:solidFill>
                <a:latin typeface="Arial" charset="0"/>
                <a:cs typeface="+mn-cs"/>
              </a:rPr>
              <a:t>: </a:t>
            </a:r>
            <a:r>
              <a:rPr lang="it-IT" sz="1050" b="0" dirty="0">
                <a:solidFill>
                  <a:srgbClr val="666666"/>
                </a:solidFill>
                <a:latin typeface="Arial" charset="0"/>
                <a:cs typeface="+mn-cs"/>
                <a:hlinkClick r:id="rId3"/>
              </a:rPr>
              <a:t>venezia@sace.it </a:t>
            </a:r>
            <a:endParaRPr lang="en-US" sz="1050" b="0" dirty="0">
              <a:solidFill>
                <a:srgbClr val="666666"/>
              </a:solidFill>
              <a:latin typeface="Arial" charset="0"/>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ChangeArrowheads="1"/>
          </p:cNvSpPr>
          <p:nvPr/>
        </p:nvSpPr>
        <p:spPr bwMode="auto">
          <a:xfrm>
            <a:off x="322263" y="2374900"/>
            <a:ext cx="8497887" cy="2579688"/>
          </a:xfrm>
          <a:prstGeom prst="rect">
            <a:avLst/>
          </a:prstGeom>
          <a:noFill/>
          <a:ln w="9525" algn="ctr">
            <a:noFill/>
            <a:miter lim="800000"/>
            <a:headEnd/>
            <a:tailEnd/>
          </a:ln>
        </p:spPr>
        <p:txBody>
          <a:bodyPr/>
          <a:lstStyle/>
          <a:p>
            <a:pPr algn="ctr">
              <a:spcBef>
                <a:spcPct val="20000"/>
              </a:spcBef>
              <a:buClr>
                <a:srgbClr val="B30025"/>
              </a:buClr>
              <a:buFont typeface="Wingdings" pitchFamily="2" charset="2"/>
              <a:buNone/>
            </a:pPr>
            <a:r>
              <a:rPr lang="it-IT" altLang="it-IT" sz="1200" b="0">
                <a:solidFill>
                  <a:srgbClr val="666666"/>
                </a:solidFill>
              </a:rPr>
              <a:t>Questa presentazione è stata redatta da SACE SpA a solo scopo informativo. In nessun caso questo documento deve essere utilizzato o considerato come un’offerta di vendita o come proposta di acquisto dei prodotti assicurativi o finanziari qui descritti. </a:t>
            </a:r>
          </a:p>
          <a:p>
            <a:pPr algn="ctr">
              <a:spcBef>
                <a:spcPct val="20000"/>
              </a:spcBef>
              <a:buClr>
                <a:srgbClr val="B30025"/>
              </a:buClr>
              <a:buFont typeface="Wingdings" pitchFamily="2" charset="2"/>
              <a:buNone/>
            </a:pPr>
            <a:r>
              <a:rPr lang="it-IT" altLang="it-IT" sz="1200" b="0">
                <a:solidFill>
                  <a:srgbClr val="666666"/>
                </a:solidFill>
              </a:rPr>
              <a:t>Le informazioni qui riportate provengono da fonti considerate attendibili o sono state elaborate sulla base di una serie di ipotesi che potrebbero rivelarsi essere non corrette. Di conseguenza SACE non può garantirne l’accuratezza e la completezza. </a:t>
            </a:r>
          </a:p>
          <a:p>
            <a:pPr algn="ctr">
              <a:spcBef>
                <a:spcPct val="20000"/>
              </a:spcBef>
              <a:buClr>
                <a:srgbClr val="B30025"/>
              </a:buClr>
              <a:buFont typeface="Wingdings" pitchFamily="2" charset="2"/>
              <a:buNone/>
            </a:pPr>
            <a:endParaRPr lang="it-IT" altLang="it-IT" sz="1200" b="0">
              <a:solidFill>
                <a:srgbClr val="666666"/>
              </a:solidFill>
            </a:endParaRPr>
          </a:p>
          <a:p>
            <a:pPr algn="ctr">
              <a:spcBef>
                <a:spcPct val="20000"/>
              </a:spcBef>
              <a:buClr>
                <a:srgbClr val="B30025"/>
              </a:buClr>
              <a:buFont typeface="Wingdings" pitchFamily="2" charset="2"/>
              <a:buNone/>
            </a:pPr>
            <a:endParaRPr lang="it-IT" altLang="it-IT" sz="1200" b="0">
              <a:solidFill>
                <a:srgbClr val="666666"/>
              </a:solidFill>
            </a:endParaRPr>
          </a:p>
          <a:p>
            <a:pPr algn="ctr">
              <a:spcBef>
                <a:spcPct val="20000"/>
              </a:spcBef>
              <a:buClr>
                <a:srgbClr val="003366"/>
              </a:buClr>
              <a:buFont typeface="Wingdings" pitchFamily="2" charset="2"/>
              <a:buNone/>
            </a:pPr>
            <a:r>
              <a:rPr lang="en-US" altLang="it-IT" sz="1200" b="0" i="1">
                <a:solidFill>
                  <a:schemeClr val="tx1"/>
                </a:solidFill>
              </a:rPr>
              <a:t>This presentation has been prepared solely for information purposes and should not be used or considered as an offer to sell or a solicitation of an offer to buy any insurance/financial instrument mentioned in it. </a:t>
            </a:r>
          </a:p>
          <a:p>
            <a:pPr algn="ctr">
              <a:spcBef>
                <a:spcPct val="20000"/>
              </a:spcBef>
              <a:buClr>
                <a:srgbClr val="003366"/>
              </a:buClr>
              <a:buFont typeface="Wingdings" pitchFamily="2" charset="2"/>
              <a:buNone/>
            </a:pPr>
            <a:r>
              <a:rPr lang="en-US" altLang="it-IT" sz="1200" b="0" i="1">
                <a:solidFill>
                  <a:schemeClr val="tx1"/>
                </a:solidFill>
              </a:rPr>
              <a:t>The information contained herein has been obtained from sources believed to be reliable or has been prepared on the basis of a number of assumptions which may prove to be incorrect and, accordingly, SACE does not represent or warrant that the information is accurate and complete.</a:t>
            </a:r>
          </a:p>
          <a:p>
            <a:pPr algn="ctr">
              <a:spcBef>
                <a:spcPct val="20000"/>
              </a:spcBef>
              <a:buClr>
                <a:srgbClr val="B30025"/>
              </a:buClr>
              <a:buFont typeface="Wingdings" pitchFamily="2" charset="2"/>
              <a:buNone/>
            </a:pPr>
            <a:endParaRPr lang="it-IT" altLang="it-IT" sz="1200" b="0">
              <a:solidFill>
                <a:srgbClr val="666666"/>
              </a:solidFill>
            </a:endParaRPr>
          </a:p>
          <a:p>
            <a:pPr algn="ctr">
              <a:spcBef>
                <a:spcPct val="20000"/>
              </a:spcBef>
              <a:buClr>
                <a:srgbClr val="B30025"/>
              </a:buClr>
              <a:buFont typeface="Wingdings" pitchFamily="2" charset="2"/>
              <a:buNone/>
            </a:pPr>
            <a:endParaRPr lang="it-IT" altLang="it-IT" sz="1200" b="0">
              <a:solidFill>
                <a:srgbClr val="666666"/>
              </a:solidFill>
            </a:endParaRPr>
          </a:p>
        </p:txBody>
      </p:sp>
      <p:sp>
        <p:nvSpPr>
          <p:cNvPr id="74755" name="Segnaposto numero diapositiva 4"/>
          <p:cNvSpPr txBox="1">
            <a:spLocks noGrp="1"/>
          </p:cNvSpPr>
          <p:nvPr/>
        </p:nvSpPr>
        <p:spPr bwMode="auto">
          <a:xfrm>
            <a:off x="6972300" y="6562725"/>
            <a:ext cx="2133600" cy="295275"/>
          </a:xfrm>
          <a:prstGeom prst="rect">
            <a:avLst/>
          </a:prstGeom>
          <a:noFill/>
          <a:ln w="9525">
            <a:noFill/>
            <a:miter lim="800000"/>
            <a:headEnd/>
            <a:tailEnd/>
          </a:ln>
        </p:spPr>
        <p:txBody>
          <a:bodyPr/>
          <a:lstStyle/>
          <a:p>
            <a:pPr algn="r">
              <a:spcBef>
                <a:spcPct val="20000"/>
              </a:spcBef>
              <a:buClr>
                <a:srgbClr val="262640"/>
              </a:buClr>
              <a:buFont typeface="Wingdings" pitchFamily="2" charset="2"/>
              <a:buNone/>
            </a:pPr>
            <a:fld id="{764B109B-171F-4CBD-B402-B994A3E533D9}" type="slidenum">
              <a:rPr lang="it-IT" altLang="it-IT" sz="1000" b="0">
                <a:solidFill>
                  <a:schemeClr val="bg1"/>
                </a:solidFill>
              </a:rPr>
              <a:pPr algn="r">
                <a:spcBef>
                  <a:spcPct val="20000"/>
                </a:spcBef>
                <a:buClr>
                  <a:srgbClr val="262640"/>
                </a:buClr>
                <a:buFont typeface="Wingdings" pitchFamily="2" charset="2"/>
                <a:buNone/>
              </a:pPr>
              <a:t>18</a:t>
            </a:fld>
            <a:endParaRPr lang="it-IT" altLang="it-IT" sz="1000" b="0">
              <a:solidFill>
                <a:schemeClr val="bg1"/>
              </a:solidFill>
            </a:endParaRPr>
          </a:p>
        </p:txBody>
      </p:sp>
      <p:sp>
        <p:nvSpPr>
          <p:cNvPr id="73732" name="Segnaposto data 3"/>
          <p:cNvSpPr>
            <a:spLocks noGrp="1"/>
          </p:cNvSpPr>
          <p:nvPr>
            <p:ph type="dt" sz="quarter" idx="10"/>
          </p:nvPr>
        </p:nvSpPr>
        <p:spPr>
          <a:xfrm>
            <a:off x="25400" y="6575425"/>
            <a:ext cx="5908675" cy="323850"/>
          </a:xfrm>
          <a:extLst/>
        </p:spPr>
        <p:txBody>
          <a:bodyPr/>
          <a:lstStyle>
            <a:lvl1pPr algn="ctr" eaLnBrk="0" hangingPunct="0">
              <a:spcBef>
                <a:spcPct val="20000"/>
              </a:spcBef>
              <a:buClr>
                <a:srgbClr val="262640"/>
              </a:buClr>
              <a:buFont typeface="Wingdings" pitchFamily="2" charset="2"/>
              <a:defRPr sz="2000" b="1">
                <a:solidFill>
                  <a:srgbClr val="003366"/>
                </a:solidFill>
                <a:latin typeface="Arial" pitchFamily="34" charset="0"/>
              </a:defRPr>
            </a:lvl1pPr>
            <a:lvl2pPr marL="742950" indent="-285750" algn="ctr" eaLnBrk="0" hangingPunct="0">
              <a:spcBef>
                <a:spcPct val="20000"/>
              </a:spcBef>
              <a:buClr>
                <a:srgbClr val="262640"/>
              </a:buClr>
              <a:buFont typeface="Wingdings" pitchFamily="2" charset="2"/>
              <a:defRPr sz="2000" b="1">
                <a:solidFill>
                  <a:srgbClr val="003366"/>
                </a:solidFill>
                <a:latin typeface="Arial" pitchFamily="34" charset="0"/>
              </a:defRPr>
            </a:lvl2pPr>
            <a:lvl3pPr marL="1143000" indent="-228600" algn="ctr" eaLnBrk="0" hangingPunct="0">
              <a:spcBef>
                <a:spcPct val="20000"/>
              </a:spcBef>
              <a:buClr>
                <a:srgbClr val="262640"/>
              </a:buClr>
              <a:buFont typeface="Wingdings" pitchFamily="2" charset="2"/>
              <a:defRPr sz="2000" b="1">
                <a:solidFill>
                  <a:srgbClr val="003366"/>
                </a:solidFill>
                <a:latin typeface="Arial" pitchFamily="34" charset="0"/>
              </a:defRPr>
            </a:lvl3pPr>
            <a:lvl4pPr marL="1600200" indent="-228600" algn="ctr" eaLnBrk="0" hangingPunct="0">
              <a:spcBef>
                <a:spcPct val="20000"/>
              </a:spcBef>
              <a:buClr>
                <a:srgbClr val="262640"/>
              </a:buClr>
              <a:buFont typeface="Wingdings" pitchFamily="2" charset="2"/>
              <a:defRPr sz="2000" b="1">
                <a:solidFill>
                  <a:srgbClr val="003366"/>
                </a:solidFill>
                <a:latin typeface="Arial" pitchFamily="34" charset="0"/>
              </a:defRPr>
            </a:lvl4pPr>
            <a:lvl5pPr marL="2057400" indent="-228600" algn="ctr" eaLnBrk="0" hangingPunct="0">
              <a:spcBef>
                <a:spcPct val="20000"/>
              </a:spcBef>
              <a:buClr>
                <a:srgbClr val="262640"/>
              </a:buClr>
              <a:buFont typeface="Wingdings" pitchFamily="2" charset="2"/>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l" eaLnBrk="1" hangingPunct="1">
              <a:spcBef>
                <a:spcPct val="50000"/>
              </a:spcBef>
              <a:buClrTx/>
              <a:defRPr/>
            </a:pPr>
            <a:r>
              <a:rPr lang="it-IT" sz="1100" smtClean="0">
                <a:solidFill>
                  <a:schemeClr val="bg1"/>
                </a:solidFill>
                <a:latin typeface="Arial" charset="0"/>
              </a:rPr>
              <a:t>SACE</a:t>
            </a:r>
            <a:endParaRPr lang="it-IT" sz="1100" dirty="0">
              <a:solidFill>
                <a:schemeClr val="bg1"/>
              </a:solidFill>
              <a:latin typeface="Arial" charset="0"/>
            </a:endParaRPr>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Personalizzato 1">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aster indice">
  <a:themeElements>
    <a:clrScheme name="Master indice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ind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lnDef>
  </a:objectDefaults>
  <a:extraClrSchemeLst>
    <a:extraClrScheme>
      <a:clrScheme name="Master indice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ersonalizza struttura">
  <a:themeElements>
    <a:clrScheme name="Personalizza struttura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Personalizza struttur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lnDef>
  </a:objectDefaults>
  <a:extraClrSchemeLst>
    <a:extraClrScheme>
      <a:clrScheme name="Personalizza struttura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D5D5D5"/>
            </a:gs>
            <a:gs pos="100000">
              <a:srgbClr val="AEC9FF"/>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pitchFamily="34"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6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7_Master - on screen">
  <a:themeElements>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Master - on scre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gradFill rotWithShape="1">
          <a:gsLst>
            <a:gs pos="0">
              <a:srgbClr val="C2C2C2"/>
            </a:gs>
            <a:gs pos="100000">
              <a:srgbClr val="C2C2C2">
                <a:gamma/>
                <a:tint val="0"/>
                <a:invGamma/>
              </a:srgbClr>
            </a:gs>
          </a:gsLst>
          <a:lin ang="5400000" scaled="1"/>
        </a:gradFill>
        <a:ln w="9525" cap="flat" cmpd="sng" algn="ctr">
          <a:noFill/>
          <a:prstDash val="solid"/>
          <a:round/>
          <a:headEnd type="none" w="med" len="med"/>
          <a:tailEnd type="none" w="med" len="med"/>
        </a:ln>
        <a:effectLst/>
      </a:spPr>
      <a:bodyPr vert="horz" wrap="square" lIns="91440" tIns="72000" rIns="91440" bIns="72000" numCol="1" anchor="ctr" anchorCtr="0" compatLnSpc="1">
        <a:prstTxWarp prst="textNoShape">
          <a:avLst/>
        </a:prstTxWarp>
      </a:bodyPr>
      <a:lstStyle>
        <a:defPPr marL="0" marR="0" indent="0" algn="ctr" defTabSz="914400" rtl="0" eaLnBrk="1" fontAlgn="base" latinLnBrk="0" hangingPunct="1">
          <a:lnSpc>
            <a:spcPct val="100000"/>
          </a:lnSpc>
          <a:spcBef>
            <a:spcPct val="20000"/>
          </a:spcBef>
          <a:spcAft>
            <a:spcPct val="0"/>
          </a:spcAft>
          <a:buClr>
            <a:srgbClr val="262640"/>
          </a:buClr>
          <a:buSzTx/>
          <a:buFont typeface="Wingdings" pitchFamily="2" charset="2"/>
          <a:buNone/>
          <a:tabLst/>
          <a:defRPr kumimoji="0" lang="it-IT" sz="2000" b="1" i="0" u="none" strike="noStrike" cap="none" normalizeH="0" baseline="0" smtClean="0">
            <a:ln>
              <a:noFill/>
            </a:ln>
            <a:solidFill>
              <a:srgbClr val="003366"/>
            </a:solidFill>
            <a:effectLst/>
            <a:latin typeface="Arial" charset="0"/>
          </a:defRPr>
        </a:defPPr>
      </a:lstStyle>
    </a:lnDef>
  </a:objectDefaults>
  <a:extraClrSchemeLst>
    <a:extraClrScheme>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Personalizzato 1">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ster - on screen 1">
    <a:dk1>
      <a:srgbClr val="666666"/>
    </a:dk1>
    <a:lt1>
      <a:srgbClr val="FFFFFF"/>
    </a:lt1>
    <a:dk2>
      <a:srgbClr val="000000"/>
    </a:dk2>
    <a:lt2>
      <a:srgbClr val="C2C2C2"/>
    </a:lt2>
    <a:accent1>
      <a:srgbClr val="A3A3A3"/>
    </a:accent1>
    <a:accent2>
      <a:srgbClr val="B30025"/>
    </a:accent2>
    <a:accent3>
      <a:srgbClr val="FFFFFF"/>
    </a:accent3>
    <a:accent4>
      <a:srgbClr val="565656"/>
    </a:accent4>
    <a:accent5>
      <a:srgbClr val="CECECE"/>
    </a:accent5>
    <a:accent6>
      <a:srgbClr val="A20020"/>
    </a:accent6>
    <a:hlink>
      <a:srgbClr val="C16B68"/>
    </a:hlink>
    <a:folHlink>
      <a:srgbClr val="7CC4CA"/>
    </a:folHlink>
  </a:clrScheme>
  <a:fontScheme name="Personalizzato 1">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o" ma:contentTypeID="0x010100651770897D43884DBE01451705AD114D" ma:contentTypeVersion="1" ma:contentTypeDescription="Creare un nuovo documento." ma:contentTypeScope="" ma:versionID="bf2b4da460cb3f36a4f782dc42e3fbdf">
  <xsd:schema xmlns:xsd="http://www.w3.org/2001/XMLSchema" xmlns:p="http://schemas.microsoft.com/office/2006/metadata/properties" xmlns:ns1="http://schemas.microsoft.com/sharepoint/v3" targetNamespace="http://schemas.microsoft.com/office/2006/metadata/properties" ma:root="true" ma:fieldsID="0a6cea70e426604920de547c2921366d"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PublishingStartDate" ma:index="8" nillable="true" ma:displayName="Data inizio pianificazione" ma:description="" ma:hidden="true" ma:internalName="PublishingStartDate">
      <xsd:simpleType>
        <xsd:restriction base="dms:Unknown"/>
      </xsd:simpleType>
    </xsd:element>
    <xsd:element name="PublishingExpirationDate" ma:index="9" nillable="true" ma:displayName="Data fine pianificazion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ma:readOnly="true"/>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FFDE0FB-61DD-49A0-91A4-186642B3306F}">
  <ds:schemaRefs>
    <ds:schemaRef ds:uri="http://schemas.microsoft.com/office/2006/metadata/properties"/>
    <ds:schemaRef ds:uri="http://purl.org/dc/terms/"/>
    <ds:schemaRef ds:uri="http://purl.org/dc/elements/1.1/"/>
    <ds:schemaRef ds:uri="http://schemas.microsoft.com/sharepoint/v3"/>
    <ds:schemaRef ds:uri="http://purl.org/dc/dcmitype/"/>
    <ds:schemaRef ds:uri="http://schemas.microsoft.com/office/2006/documentManagement/typ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09E76CD-A8F5-48AF-9D76-88575B0FA3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6E02428C-DA63-442C-833B-EBF2FA8E9A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23659</TotalTime>
  <Words>2057</Words>
  <Application>Microsoft Office PowerPoint</Application>
  <PresentationFormat>Presentazione su schermo (4:3)</PresentationFormat>
  <Paragraphs>443</Paragraphs>
  <Slides>18</Slides>
  <Notes>14</Notes>
  <HiddenSlides>0</HiddenSlides>
  <MMClips>0</MMClips>
  <ScaleCrop>false</ScaleCrop>
  <HeadingPairs>
    <vt:vector size="6" baseType="variant">
      <vt:variant>
        <vt:lpstr>Caratteri utilizzati</vt:lpstr>
      </vt:variant>
      <vt:variant>
        <vt:i4>8</vt:i4>
      </vt:variant>
      <vt:variant>
        <vt:lpstr>Tema</vt:lpstr>
      </vt:variant>
      <vt:variant>
        <vt:i4>9</vt:i4>
      </vt:variant>
      <vt:variant>
        <vt:lpstr>Titoli diapositive</vt:lpstr>
      </vt:variant>
      <vt:variant>
        <vt:i4>18</vt:i4>
      </vt:variant>
    </vt:vector>
  </HeadingPairs>
  <TitlesOfParts>
    <vt:vector size="35" baseType="lpstr">
      <vt:lpstr>Arial</vt:lpstr>
      <vt:lpstr>SimSun</vt:lpstr>
      <vt:lpstr>Calibri</vt:lpstr>
      <vt:lpstr>MS Reference Sans Serif</vt:lpstr>
      <vt:lpstr>Wingdings</vt:lpstr>
      <vt:lpstr>Myriad Pro</vt:lpstr>
      <vt:lpstr>Times New Roman</vt:lpstr>
      <vt:lpstr>Univers 45 Light</vt:lpstr>
      <vt:lpstr>Master - on screen</vt:lpstr>
      <vt:lpstr>Master indice</vt:lpstr>
      <vt:lpstr>Personalizza struttura</vt:lpstr>
      <vt:lpstr>3_Master - on screen</vt:lpstr>
      <vt:lpstr>4_Master - on screen</vt:lpstr>
      <vt:lpstr>5_Master - on screen</vt:lpstr>
      <vt:lpstr>2_Master - on screen</vt:lpstr>
      <vt:lpstr>6_Master - on screen</vt:lpstr>
      <vt:lpstr>7_Master - on screen</vt:lpstr>
      <vt:lpstr>Presentazione standard di PowerPoint</vt:lpstr>
      <vt:lpstr>Presentazione standard di PowerPoint</vt:lpstr>
      <vt:lpstr>La nostra rete commerciale</vt:lpstr>
      <vt:lpstr>Sosteniamo la competitività delle imprese</vt:lpstr>
      <vt:lpstr>Presentazione standard di PowerPoint</vt:lpstr>
      <vt:lpstr>Presentazione standard di PowerPoint</vt:lpstr>
      <vt:lpstr>Credito all’esportazione: Credito Fornitore</vt:lpstr>
      <vt:lpstr>Voltura di Polizza: caratteristiche</vt:lpstr>
      <vt:lpstr>Presentazione standard di PowerPoint</vt:lpstr>
      <vt:lpstr>Presentazione standard di PowerPoint</vt:lpstr>
      <vt:lpstr>Presentazione standard di PowerPoint</vt:lpstr>
      <vt:lpstr>Presentazione standard di PowerPoint</vt:lpstr>
      <vt:lpstr>Attività finanziabili</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SACE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SACE Corporate Presentation</dc:title>
  <dc:creator>Marco Battaglia</dc:creator>
  <cp:lastModifiedBy>daniela carteri</cp:lastModifiedBy>
  <cp:revision>1117</cp:revision>
  <dcterms:created xsi:type="dcterms:W3CDTF">2008-12-18T14:19:21Z</dcterms:created>
  <dcterms:modified xsi:type="dcterms:W3CDTF">2013-10-01T06:25:10Z</dcterms:modified>
</cp:coreProperties>
</file>