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57" r:id="rId2"/>
    <p:sldId id="539" r:id="rId3"/>
    <p:sldId id="540" r:id="rId4"/>
    <p:sldId id="543" r:id="rId5"/>
    <p:sldId id="541" r:id="rId6"/>
    <p:sldId id="536" r:id="rId7"/>
    <p:sldId id="537" r:id="rId8"/>
    <p:sldId id="538" r:id="rId9"/>
    <p:sldId id="542" r:id="rId10"/>
    <p:sldId id="513" r:id="rId11"/>
    <p:sldId id="466" r:id="rId12"/>
    <p:sldId id="514" r:id="rId13"/>
    <p:sldId id="515" r:id="rId14"/>
    <p:sldId id="473" r:id="rId15"/>
    <p:sldId id="518" r:id="rId16"/>
    <p:sldId id="520" r:id="rId17"/>
    <p:sldId id="516" r:id="rId18"/>
    <p:sldId id="523" r:id="rId19"/>
    <p:sldId id="524" r:id="rId20"/>
    <p:sldId id="527" r:id="rId21"/>
    <p:sldId id="525" r:id="rId22"/>
    <p:sldId id="510" r:id="rId23"/>
    <p:sldId id="528" r:id="rId24"/>
    <p:sldId id="529" r:id="rId25"/>
    <p:sldId id="530" r:id="rId26"/>
    <p:sldId id="531" r:id="rId27"/>
    <p:sldId id="532" r:id="rId28"/>
    <p:sldId id="544" r:id="rId29"/>
    <p:sldId id="533" r:id="rId30"/>
    <p:sldId id="535" r:id="rId31"/>
    <p:sldId id="534" r:id="rId32"/>
    <p:sldId id="474" r:id="rId33"/>
    <p:sldId id="309" r:id="rId34"/>
  </p:sldIdLst>
  <p:sldSz cx="9144000" cy="6858000" type="screen4x3"/>
  <p:notesSz cx="7099300" cy="1023461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AEB1"/>
    <a:srgbClr val="768A8C"/>
    <a:srgbClr val="0066FF"/>
    <a:srgbClr val="CCECFF"/>
    <a:srgbClr val="3333CC"/>
    <a:srgbClr val="FFFF00"/>
    <a:srgbClr val="6699FF"/>
    <a:srgbClr val="0072C8"/>
    <a:srgbClr val="00467A"/>
    <a:srgbClr val="0070C0"/>
  </p:clrMru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Stile scuro 2 - Colore 1/Color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FD4443E-F989-4FC4-A0C8-D5A2AF1F390B}" styleName="Stile scuro 1 - Colore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DA37D80-6434-44D0-A028-1B22A696006F}" styleName="Stile chiaro 3 - Color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Stile chiaro 1 - Color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Stile medio 4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25E5076-3810-47DD-B79F-674D7AD40C01}" styleName="Stile scuro 1 - Color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2684" autoAdjust="0"/>
    <p:restoredTop sz="87101" autoAdjust="0"/>
  </p:normalViewPr>
  <p:slideViewPr>
    <p:cSldViewPr>
      <p:cViewPr>
        <p:scale>
          <a:sx n="79" d="100"/>
          <a:sy n="79" d="100"/>
        </p:scale>
        <p:origin x="-570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2" y="386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714"/>
    </p:cViewPr>
  </p:sorterViewPr>
  <p:notesViewPr>
    <p:cSldViewPr>
      <p:cViewPr varScale="1">
        <p:scale>
          <a:sx n="56" d="100"/>
          <a:sy n="56" d="100"/>
        </p:scale>
        <p:origin x="-1860" y="-96"/>
      </p:cViewPr>
      <p:guideLst>
        <p:guide orient="horz" pos="3224"/>
        <p:guide pos="2237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E:\DLCGRG82E27D843V\AEO\Statistiche\Statistiche%20per%20PPT%2020121105.xls" TargetMode="External"/><Relationship Id="rId1" Type="http://schemas.openxmlformats.org/officeDocument/2006/relationships/themeOverride" Target="../theme/themeOverride3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E:\DLCGRG82E27D843V\AEO\Statistiche\Statistiche%20per%20PPT%2020121105.xls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'Istanze Comunitarie'!$I$3</c:f>
              <c:strCache>
                <c:ptCount val="1"/>
                <c:pt idx="0">
                  <c:v>Istanze presentate negli Stati Membri</c:v>
                </c:pt>
              </c:strCache>
            </c:strRef>
          </c:tx>
          <c:explosion val="25"/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BAFA7"/>
              </a:solidFill>
            </c:spPr>
          </c:dPt>
          <c:dPt>
            <c:idx val="3"/>
            <c:spPr>
              <a:solidFill>
                <a:srgbClr val="3399FF"/>
              </a:solidFill>
            </c:spPr>
          </c:dPt>
          <c:dPt>
            <c:idx val="4"/>
            <c:spPr>
              <a:solidFill>
                <a:srgbClr val="95AEB1"/>
              </a:solidFill>
            </c:spPr>
          </c:dPt>
          <c:dPt>
            <c:idx val="6"/>
            <c:spPr>
              <a:solidFill>
                <a:srgbClr val="FFFF00"/>
              </a:solidFill>
            </c:spPr>
          </c:dPt>
          <c:dPt>
            <c:idx val="7"/>
            <c:spPr>
              <a:solidFill>
                <a:srgbClr val="0000FF"/>
              </a:solidFill>
            </c:spPr>
          </c:dPt>
          <c:dPt>
            <c:idx val="8"/>
            <c:spPr>
              <a:solidFill>
                <a:srgbClr val="768A8C"/>
              </a:solidFill>
            </c:spPr>
          </c:dPt>
          <c:dPt>
            <c:idx val="10"/>
            <c:spPr>
              <a:solidFill>
                <a:srgbClr val="00B050"/>
              </a:solidFill>
            </c:spPr>
          </c:dPt>
          <c:dLbls>
            <c:dLbl>
              <c:idx val="0"/>
              <c:layout>
                <c:manualLayout>
                  <c:x val="5.4054054054054109E-3"/>
                  <c:y val="-0.1006802721088435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"/>
              <c:layout>
                <c:manualLayout>
                  <c:x val="-7.2072072072072071E-2"/>
                  <c:y val="1.63265306122449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2"/>
              <c:layout>
                <c:manualLayout>
                  <c:x val="-9.0090090090090159E-3"/>
                  <c:y val="7.360224827897347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3"/>
              <c:layout>
                <c:manualLayout>
                  <c:x val="-3.0630630630630647E-2"/>
                  <c:y val="8.775652679416082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4"/>
              <c:layout>
                <c:manualLayout>
                  <c:x val="-1.8018018018018046E-2"/>
                  <c:y val="-8.4925671091123315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5"/>
              <c:layout>
                <c:manualLayout>
                  <c:x val="-3.4234234234234245E-2"/>
                  <c:y val="-2.5477701327336989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6"/>
              <c:layout>
                <c:manualLayout>
                  <c:x val="-2.5225225225225256E-2"/>
                  <c:y val="-6.794053687289865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7"/>
              <c:layout>
                <c:manualLayout>
                  <c:x val="-1.8018018018018053E-2"/>
                  <c:y val="-4.8124546951636524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8"/>
              <c:layout>
                <c:manualLayout>
                  <c:x val="-3.6036036036036054E-3"/>
                  <c:y val="-5.378625835771146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9"/>
              <c:layout>
                <c:manualLayout>
                  <c:x val="1.9819819819819808E-2"/>
                  <c:y val="-5.6617114060748881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0"/>
              <c:layout>
                <c:manualLayout>
                  <c:x val="1.9819819819819836E-2"/>
                  <c:y val="-3.680112413948676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1"/>
              <c:layout>
                <c:manualLayout>
                  <c:x val="0.22702702702702723"/>
                  <c:y val="-2.7210884353741506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2"/>
              <c:layout>
                <c:manualLayout>
                  <c:x val="4.5045045045045064E-2"/>
                  <c:y val="-1.90476190476190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Pos val="outEnd"/>
            <c:showVal val="1"/>
            <c:showCatName val="1"/>
            <c:showPercent val="1"/>
            <c:separator>
</c:separator>
            <c:showLeaderLines val="1"/>
          </c:dLbls>
          <c:cat>
            <c:strRef>
              <c:f>'Istanze Comunitarie'!$H$4:$H$15</c:f>
              <c:strCache>
                <c:ptCount val="12"/>
                <c:pt idx="0">
                  <c:v>DE </c:v>
                </c:pt>
                <c:pt idx="1">
                  <c:v>NL </c:v>
                </c:pt>
                <c:pt idx="2">
                  <c:v>FR </c:v>
                </c:pt>
                <c:pt idx="3">
                  <c:v>IT </c:v>
                </c:pt>
                <c:pt idx="4">
                  <c:v>PL </c:v>
                </c:pt>
                <c:pt idx="5">
                  <c:v>ES </c:v>
                </c:pt>
                <c:pt idx="6">
                  <c:v>SE</c:v>
                </c:pt>
                <c:pt idx="7">
                  <c:v>GB </c:v>
                </c:pt>
                <c:pt idx="8">
                  <c:v>BE </c:v>
                </c:pt>
                <c:pt idx="9">
                  <c:v>HU</c:v>
                </c:pt>
                <c:pt idx="10">
                  <c:v>AT</c:v>
                </c:pt>
                <c:pt idx="11">
                  <c:v>Altri SM</c:v>
                </c:pt>
              </c:strCache>
            </c:strRef>
          </c:cat>
          <c:val>
            <c:numRef>
              <c:f>'Istanze Comunitarie'!$I$4:$I$15</c:f>
              <c:numCache>
                <c:formatCode>General</c:formatCode>
                <c:ptCount val="12"/>
                <c:pt idx="0">
                  <c:v>6500</c:v>
                </c:pt>
                <c:pt idx="1">
                  <c:v>1745</c:v>
                </c:pt>
                <c:pt idx="2">
                  <c:v>1030</c:v>
                </c:pt>
                <c:pt idx="3">
                  <c:v>829</c:v>
                </c:pt>
                <c:pt idx="4">
                  <c:v>696</c:v>
                </c:pt>
                <c:pt idx="5">
                  <c:v>591</c:v>
                </c:pt>
                <c:pt idx="6">
                  <c:v>551</c:v>
                </c:pt>
                <c:pt idx="7">
                  <c:v>488</c:v>
                </c:pt>
                <c:pt idx="8">
                  <c:v>343</c:v>
                </c:pt>
                <c:pt idx="9">
                  <c:v>299</c:v>
                </c:pt>
                <c:pt idx="10">
                  <c:v>282</c:v>
                </c:pt>
                <c:pt idx="11">
                  <c:v>994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/>
    </c:legend>
    <c:plotVisOnly val="1"/>
    <c:dispBlanksAs val="zero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it-IT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'Certificati Comunitari'!$H$3</c:f>
              <c:strCache>
                <c:ptCount val="1"/>
                <c:pt idx="0">
                  <c:v>Certificati rilasciati negli Stati Membri</c:v>
                </c:pt>
              </c:strCache>
            </c:strRef>
          </c:tx>
          <c:explosion val="25"/>
          <c:dPt>
            <c:idx val="1"/>
            <c:spPr>
              <a:solidFill>
                <a:srgbClr val="FFC000"/>
              </a:solidFill>
            </c:spPr>
          </c:dPt>
          <c:dPt>
            <c:idx val="2"/>
            <c:spPr>
              <a:solidFill>
                <a:srgbClr val="FBAFA7"/>
              </a:solidFill>
            </c:spPr>
          </c:dPt>
          <c:dPt>
            <c:idx val="3"/>
            <c:spPr>
              <a:solidFill>
                <a:srgbClr val="00B0F0"/>
              </a:solidFill>
            </c:spPr>
          </c:dPt>
          <c:dPt>
            <c:idx val="4"/>
            <c:spPr>
              <a:solidFill>
                <a:srgbClr val="95AEB1"/>
              </a:solidFill>
            </c:spPr>
          </c:dPt>
          <c:dPt>
            <c:idx val="6"/>
            <c:spPr>
              <a:solidFill>
                <a:srgbClr val="FFFF00"/>
              </a:solidFill>
            </c:spPr>
          </c:dPt>
          <c:dPt>
            <c:idx val="7"/>
            <c:spPr>
              <a:solidFill>
                <a:srgbClr val="0000FF"/>
              </a:solidFill>
            </c:spPr>
          </c:dPt>
          <c:dPt>
            <c:idx val="8"/>
            <c:spPr>
              <a:solidFill>
                <a:srgbClr val="768A8C"/>
              </a:solidFill>
            </c:spPr>
          </c:dPt>
          <c:dPt>
            <c:idx val="10"/>
            <c:spPr>
              <a:solidFill>
                <a:srgbClr val="00B050"/>
              </a:solidFill>
            </c:spPr>
          </c:dPt>
          <c:dLbls>
            <c:dLbl>
              <c:idx val="0"/>
              <c:layout>
                <c:manualLayout>
                  <c:x val="0"/>
                  <c:y val="-8.733622452149032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"/>
              <c:layout>
                <c:manualLayout>
                  <c:x val="-6.2939966800667324E-2"/>
                  <c:y val="-2.9112074840496774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2"/>
              <c:layout>
                <c:manualLayout>
                  <c:x val="-2.650103865291259E-2"/>
                  <c:y val="3.2023282324546598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3"/>
              <c:layout>
                <c:manualLayout>
                  <c:x val="-2.8157353568719616E-2"/>
                  <c:y val="3.2023282324546452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4"/>
              <c:layout>
                <c:manualLayout>
                  <c:x val="-2.9813668484526674E-2"/>
                  <c:y val="-1.1644829936198725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5"/>
              <c:layout>
                <c:manualLayout>
                  <c:x val="-3.1469983400333697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6"/>
              <c:layout>
                <c:manualLayout>
                  <c:x val="-4.1407872895175876E-2"/>
                  <c:y val="-3.78456972926458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7"/>
              <c:layout>
                <c:manualLayout>
                  <c:x val="-2.8157353568719613E-2"/>
                  <c:y val="-3.4934489808596154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8"/>
              <c:layout>
                <c:manualLayout>
                  <c:x val="-3.4782613231947736E-2"/>
                  <c:y val="-6.4046564649092919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9"/>
              <c:layout>
                <c:manualLayout>
                  <c:x val="-1.4906834242263337E-2"/>
                  <c:y val="-4.3668112260745157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0"/>
              <c:layout>
                <c:manualLayout>
                  <c:x val="0"/>
                  <c:y val="-2.0378452388347745E-2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>
              <c:idx val="11"/>
              <c:layout>
                <c:manualLayout>
                  <c:x val="2.4844723737105532E-2"/>
                  <c:y val="-8.7336224521490421E-3"/>
                </c:manualLayout>
              </c:layout>
              <c:spPr/>
              <c:txPr>
                <a:bodyPr/>
                <a:lstStyle/>
                <a:p>
                  <a:pPr>
                    <a:defRPr/>
                  </a:pPr>
                  <a:endParaRPr lang="it-IT"/>
                </a:p>
              </c:txPr>
              <c:dLblPos val="bestFit"/>
              <c:showVal val="1"/>
              <c:showCatName val="1"/>
              <c:showPercent val="1"/>
              <c:separator>
</c:separator>
            </c:dLbl>
            <c:dLblPos val="outEnd"/>
            <c:showVal val="1"/>
            <c:showCatName val="1"/>
            <c:showPercent val="1"/>
            <c:separator>
</c:separator>
            <c:showLeaderLines val="1"/>
          </c:dLbls>
          <c:cat>
            <c:strRef>
              <c:f>'Certificati Comunitari'!$G$4:$G$15</c:f>
              <c:strCache>
                <c:ptCount val="12"/>
                <c:pt idx="0">
                  <c:v>DE </c:v>
                </c:pt>
                <c:pt idx="1">
                  <c:v>NL </c:v>
                </c:pt>
                <c:pt idx="2">
                  <c:v>FR </c:v>
                </c:pt>
                <c:pt idx="3">
                  <c:v>IT</c:v>
                </c:pt>
                <c:pt idx="4">
                  <c:v>PL</c:v>
                </c:pt>
                <c:pt idx="5">
                  <c:v>ES </c:v>
                </c:pt>
                <c:pt idx="6">
                  <c:v>SE</c:v>
                </c:pt>
                <c:pt idx="7">
                  <c:v>GB </c:v>
                </c:pt>
                <c:pt idx="8">
                  <c:v>BE</c:v>
                </c:pt>
                <c:pt idx="9">
                  <c:v>HU</c:v>
                </c:pt>
                <c:pt idx="10">
                  <c:v>AT</c:v>
                </c:pt>
                <c:pt idx="11">
                  <c:v>Altri SM</c:v>
                </c:pt>
              </c:strCache>
            </c:strRef>
          </c:cat>
          <c:val>
            <c:numRef>
              <c:f>'Certificati Comunitari'!$H$4:$H$15</c:f>
              <c:numCache>
                <c:formatCode>General</c:formatCode>
                <c:ptCount val="12"/>
                <c:pt idx="0">
                  <c:v>5967</c:v>
                </c:pt>
                <c:pt idx="1">
                  <c:v>1288</c:v>
                </c:pt>
                <c:pt idx="2">
                  <c:v>798</c:v>
                </c:pt>
                <c:pt idx="3">
                  <c:v>650</c:v>
                </c:pt>
                <c:pt idx="4">
                  <c:v>584</c:v>
                </c:pt>
                <c:pt idx="5">
                  <c:v>478</c:v>
                </c:pt>
                <c:pt idx="6">
                  <c:v>356</c:v>
                </c:pt>
                <c:pt idx="7">
                  <c:v>328</c:v>
                </c:pt>
                <c:pt idx="8">
                  <c:v>268</c:v>
                </c:pt>
                <c:pt idx="9">
                  <c:v>267</c:v>
                </c:pt>
                <c:pt idx="10">
                  <c:v>265</c:v>
                </c:pt>
                <c:pt idx="11">
                  <c:v>773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/>
    </c:legend>
    <c:plotVisOnly val="1"/>
    <c:dispBlanksAs val="zero"/>
  </c:chart>
  <c:externalData r:id="rId2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6073" tIns="48036" rIns="96073" bIns="48036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6073" tIns="48036" rIns="96073" bIns="48036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CBF0AD9-EE9B-47A3-B145-700EEA96C478}" type="datetimeFigureOut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720263"/>
            <a:ext cx="3076575" cy="512762"/>
          </a:xfrm>
          <a:prstGeom prst="rect">
            <a:avLst/>
          </a:prstGeom>
        </p:spPr>
        <p:txBody>
          <a:bodyPr vert="horz" lIns="96073" tIns="48036" rIns="96073" bIns="48036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4021138" y="9720263"/>
            <a:ext cx="3076575" cy="512762"/>
          </a:xfrm>
          <a:prstGeom prst="rect">
            <a:avLst/>
          </a:prstGeom>
        </p:spPr>
        <p:txBody>
          <a:bodyPr vert="horz" lIns="96073" tIns="48036" rIns="96073" bIns="48036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DCFD4548-2889-482F-834D-7E39196153B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73" tIns="48036" rIns="96073" bIns="48036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73" tIns="48036" rIns="96073" bIns="4803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37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6512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1200" y="4860925"/>
            <a:ext cx="5676900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73" tIns="48036" rIns="96073" bIns="480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73" tIns="48036" rIns="96073" bIns="48036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073" tIns="48036" rIns="96073" bIns="4803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273B91F-AD68-4791-916B-1A366ADD4D0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  <p:sp>
        <p:nvSpPr>
          <p:cNvPr id="74756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CE1D35-DD5C-4940-9617-73582851C0B1}" type="slidenum">
              <a:rPr lang="it-IT" smtClean="0"/>
              <a:pPr/>
              <a:t>1</a:t>
            </a:fld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baseline="0" dirty="0" smtClean="0"/>
              <a:t>21 sono le i</a:t>
            </a:r>
            <a:r>
              <a:rPr lang="it-IT" dirty="0" smtClean="0"/>
              <a:t>stanze</a:t>
            </a:r>
            <a:r>
              <a:rPr lang="it-IT" baseline="0" dirty="0" smtClean="0"/>
              <a:t> presentate nel 2012, 11 certificati rilasciati e 10 in corso di rilascio. Certificati grossi gruppi.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89013" y="766763"/>
            <a:ext cx="5121275" cy="38401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lIns="94414" tIns="47207" rIns="94414" bIns="47207"/>
          <a:lstStyle/>
          <a:p>
            <a:pPr eaLnBrk="1" hangingPunct="1"/>
            <a:endParaRPr lang="it-IT" dirty="0" smtClean="0"/>
          </a:p>
        </p:txBody>
      </p:sp>
      <p:sp>
        <p:nvSpPr>
          <p:cNvPr id="13316" name="Segnaposto numero diapositiva 3"/>
          <p:cNvSpPr txBox="1">
            <a:spLocks noGrp="1"/>
          </p:cNvSpPr>
          <p:nvPr/>
        </p:nvSpPr>
        <p:spPr bwMode="auto">
          <a:xfrm>
            <a:off x="4020506" y="9725583"/>
            <a:ext cx="3077137" cy="507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414" tIns="47207" rIns="94414" bIns="47207" anchor="b"/>
          <a:lstStyle/>
          <a:p>
            <a:pPr algn="r" defTabSz="982236"/>
            <a:fld id="{AE791587-DFCA-4E47-AC21-611EC77FE8AC}" type="slidenum">
              <a:rPr lang="it-IT" sz="1200"/>
              <a:pPr algn="r" defTabSz="982236"/>
              <a:t>6</a:t>
            </a:fld>
            <a:endParaRPr lang="it-IT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dirty="0" smtClean="0"/>
          </a:p>
        </p:txBody>
      </p:sp>
      <p:sp>
        <p:nvSpPr>
          <p:cNvPr id="76804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BA5C35-2107-478A-A625-99EAC46CF511}" type="slidenum">
              <a:rPr lang="it-IT" smtClean="0"/>
              <a:pPr/>
              <a:t>14</a:t>
            </a:fld>
            <a:endParaRPr lang="it-IT" smtClean="0"/>
          </a:p>
        </p:txBody>
      </p:sp>
      <p:sp>
        <p:nvSpPr>
          <p:cNvPr id="76805" name="Segnaposto piè di pagina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it-IT" smtClean="0"/>
              <a:t>Dott.ssa Antonella Corronca                Trieste, 22 marzo 2012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it-IT" dirty="0" smtClean="0"/>
              <a:t>RICORDARSI</a:t>
            </a:r>
            <a:r>
              <a:rPr lang="it-IT" baseline="0" dirty="0" smtClean="0"/>
              <a:t> </a:t>
            </a:r>
            <a:r>
              <a:rPr lang="it-IT" baseline="0" dirty="0" err="1" smtClean="0"/>
              <a:t>DI</a:t>
            </a:r>
            <a:r>
              <a:rPr lang="it-IT" baseline="0" dirty="0" smtClean="0"/>
              <a:t> ACCENNARE A ENS E EXS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Rappresentano</a:t>
            </a:r>
            <a:r>
              <a:rPr lang="it-IT" baseline="0" dirty="0" smtClean="0"/>
              <a:t> il vantaggio più interessante per i titolari di un certificato security.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1200" b="1" kern="0" dirty="0" smtClean="0">
                <a:solidFill>
                  <a:srgbClr val="3333CC"/>
                </a:solidFill>
                <a:latin typeface="+mn-lt"/>
              </a:rPr>
              <a:t>nota: l’assenso è necessario perché per rendere operativi gli accordi di mutuo ric. è necessario che vi sia uno scambio di dati tra le amministrazioni doganali così da consentire il reciproco riconoscimento degli AEO. 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23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1200" b="1" kern="0" dirty="0" smtClean="0">
                <a:solidFill>
                  <a:srgbClr val="3333CC"/>
                </a:solidFill>
                <a:latin typeface="+mn-lt"/>
              </a:rPr>
              <a:t>nota: l’assenso è necessario perché per rendere operativi gli accordi di mutuo ric. è necessario che vi sia uno scambio di dati tra le amministrazioni doganali così da consentire il reciproco riconoscimento degli AEO. 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24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1200" b="1" kern="0" dirty="0" smtClean="0">
                <a:solidFill>
                  <a:srgbClr val="3333CC"/>
                </a:solidFill>
                <a:latin typeface="+mn-lt"/>
              </a:rPr>
              <a:t>nota: l’assenso è necessario perché per rendere operativi gli accordi di mutuo ric. è necessario che vi sia uno scambio di dati tra le amministrazioni doganali così da consentire il reciproco riconoscimento degli AEO. 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25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1200" b="1" kern="0" dirty="0" smtClean="0">
                <a:solidFill>
                  <a:srgbClr val="3333CC"/>
                </a:solidFill>
                <a:latin typeface="+mn-lt"/>
              </a:rPr>
              <a:t>nota: l’assenso è necessario perché per rendere operativi gli accordi di mutuo ric. è necessario che vi sia uno scambio di dati tra le amministrazioni doganali così da consentire il reciproco riconoscimento degli AEO. 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26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1200" b="1" kern="0" dirty="0" smtClean="0">
                <a:solidFill>
                  <a:srgbClr val="3333CC"/>
                </a:solidFill>
                <a:latin typeface="+mn-lt"/>
              </a:rPr>
              <a:t>nota: l’assenso è necessario perché per rendere operativi gli accordi di mutuo ric. è necessario che vi sia uno scambio di dati tra le amministrazioni doganali così da consentire il reciproco riconoscimento degli AEO. </a:t>
            </a:r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73B91F-AD68-4791-916B-1A366ADD4D0E}" type="slidenum">
              <a:rPr lang="it-IT" smtClean="0"/>
              <a:pPr>
                <a:defRPr/>
              </a:pPr>
              <a:t>30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  <p:sp>
        <p:nvSpPr>
          <p:cNvPr id="77828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4952CF-8411-40D5-8DFD-EAD4DF6A9721}" type="slidenum">
              <a:rPr lang="it-IT" smtClean="0"/>
              <a:pPr/>
              <a:t>32</a:t>
            </a:fld>
            <a:endParaRPr lang="it-IT" smtClean="0"/>
          </a:p>
        </p:txBody>
      </p:sp>
      <p:sp>
        <p:nvSpPr>
          <p:cNvPr id="77829" name="Segnaposto piè di pagina 4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it-IT" smtClean="0"/>
              <a:t>Dott.ssa Antonella Corronca                Trieste, 22 marzo 2012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8000" y="1368000"/>
            <a:ext cx="8280000" cy="720000"/>
          </a:xfrm>
        </p:spPr>
        <p:txBody>
          <a:bodyPr/>
          <a:lstStyle>
            <a:lvl1pPr>
              <a:defRPr sz="2800" b="1">
                <a:solidFill>
                  <a:srgbClr val="0070C0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911477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CC42F-FAB4-4F39-A791-8B276C201E58}" type="datetime1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963033-98DC-4FA5-9E6F-BC6898A922FB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468000" y="1368000"/>
            <a:ext cx="8280000" cy="720000"/>
          </a:xfrm>
        </p:spPr>
        <p:txBody>
          <a:bodyPr/>
          <a:lstStyle>
            <a:lvl1pPr>
              <a:defRPr sz="2800" b="1">
                <a:solidFill>
                  <a:srgbClr val="0070C0"/>
                </a:solidFill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17D8A-BC50-4496-A4D2-B026B5D9577D}" type="datetime1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BB7B2-F0C2-43A4-AC3D-F8517C1523F8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Dati_S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testata_alta_home3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European-Union_fla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17124"/>
            <a:ext cx="617220" cy="411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5" name="Picture 4" descr="Italy_flag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29652" y="17124"/>
            <a:ext cx="617220" cy="411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6" name="Immagine 9" descr="logo unione_colori.jpg"/>
          <p:cNvPicPr>
            <a:picLocks noChangeAspect="1"/>
          </p:cNvPicPr>
          <p:nvPr userDrawn="1"/>
        </p:nvPicPr>
        <p:blipFill>
          <a:blip r:embed="rId6"/>
          <a:srcRect t="555" b="1112"/>
          <a:stretch>
            <a:fillRect/>
          </a:stretch>
        </p:blipFill>
        <p:spPr bwMode="auto">
          <a:xfrm>
            <a:off x="5072063" y="504825"/>
            <a:ext cx="928687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sellaDiTesto 3"/>
          <p:cNvSpPr txBox="1">
            <a:spLocks noChangeArrowheads="1"/>
          </p:cNvSpPr>
          <p:nvPr userDrawn="1"/>
        </p:nvSpPr>
        <p:spPr bwMode="auto">
          <a:xfrm>
            <a:off x="0" y="6519863"/>
            <a:ext cx="21923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i="1" dirty="0"/>
              <a:t>Dati al 16 marzo 2009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8000" y="1368000"/>
            <a:ext cx="8280000" cy="720000"/>
          </a:xfr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it-IT" sz="28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noProof="0" dirty="0" smtClean="0"/>
              <a:t>Fare clic per modificare lo stile del titolo</a:t>
            </a:r>
            <a:endParaRPr lang="it-IT" noProof="0" dirty="0"/>
          </a:p>
        </p:txBody>
      </p:sp>
      <p:sp>
        <p:nvSpPr>
          <p:cNvPr id="8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A0DFE-2D83-47D1-97D1-EAB75851D9DA}" type="datetime1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9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78E9D-C608-459D-857E-933BEC78D1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Dati_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testata_alta_home3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European-Union_fla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17124"/>
            <a:ext cx="617220" cy="411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5" name="Picture 4" descr="Italy_flag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29652" y="17124"/>
            <a:ext cx="617220" cy="411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6" name="Immagine 9" descr="logo unione_colori.jpg"/>
          <p:cNvPicPr>
            <a:picLocks noChangeAspect="1"/>
          </p:cNvPicPr>
          <p:nvPr userDrawn="1"/>
        </p:nvPicPr>
        <p:blipFill>
          <a:blip r:embed="rId6"/>
          <a:srcRect t="555" b="1112"/>
          <a:stretch>
            <a:fillRect/>
          </a:stretch>
        </p:blipFill>
        <p:spPr bwMode="auto">
          <a:xfrm>
            <a:off x="5072063" y="504825"/>
            <a:ext cx="928687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sellaDiTesto 3"/>
          <p:cNvSpPr txBox="1">
            <a:spLocks noChangeArrowheads="1"/>
          </p:cNvSpPr>
          <p:nvPr userDrawn="1"/>
        </p:nvSpPr>
        <p:spPr bwMode="auto">
          <a:xfrm>
            <a:off x="0" y="6519863"/>
            <a:ext cx="21923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600" i="1" dirty="0"/>
              <a:t>Dati al 18 marzo 2009</a:t>
            </a: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8000" y="1368000"/>
            <a:ext cx="8280000" cy="720000"/>
          </a:xfr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it-IT" sz="28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noProof="0" dirty="0" smtClean="0"/>
              <a:t>Fare clic per modificare lo stile del titolo</a:t>
            </a:r>
            <a:endParaRPr lang="it-IT" noProof="0" dirty="0"/>
          </a:p>
        </p:txBody>
      </p:sp>
      <p:sp>
        <p:nvSpPr>
          <p:cNvPr id="8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4A81B-B4C0-4515-AA26-B980AFF38CB1}" type="datetime1">
              <a:rPr lang="it-IT"/>
              <a:pPr>
                <a:defRPr/>
              </a:pPr>
              <a:t>07/11/2012</a:t>
            </a:fld>
            <a:endParaRPr lang="it-IT" dirty="0"/>
          </a:p>
        </p:txBody>
      </p:sp>
      <p:sp>
        <p:nvSpPr>
          <p:cNvPr id="9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D3692-B264-4CE2-8A3D-8E0B317465D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6F964-509C-4B5D-9075-E6AD250590D9}" type="datetime1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F9822-4AA1-4B0A-9145-BBFA6CAAAFAC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340769"/>
            <a:ext cx="9144000" cy="504056"/>
          </a:xfrm>
        </p:spPr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CEB82-3935-4731-A844-0C566AF3E28B}" type="datetime1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E93A9-205D-4E1B-A26F-AE26A6F83174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alphaModFix amt="12000"/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>
              <a:defRPr/>
            </a:pPr>
            <a:fld id="{33A2F070-143B-448A-88AD-1CC0B790ABD1}" type="datetime1">
              <a:rPr lang="it-IT"/>
              <a:pPr>
                <a:defRPr/>
              </a:pPr>
              <a:t>07/11/2012</a:t>
            </a:fld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5246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>
                <a:solidFill>
                  <a:srgbClr val="0070C0"/>
                </a:solidFill>
                <a:latin typeface="+mj-lt"/>
              </a:defRPr>
            </a:lvl1pPr>
          </a:lstStyle>
          <a:p>
            <a:pPr>
              <a:defRPr/>
            </a:pPr>
            <a:fld id="{6298B271-BC44-48E8-AC5A-88762A95B6A0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  <p:pic>
        <p:nvPicPr>
          <p:cNvPr id="4103" name="Picture 22" descr="testata_alta_home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European-Union_fla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15272" y="17124"/>
            <a:ext cx="617220" cy="411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9" name="Picture 4" descr="Italy_fla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429652" y="17124"/>
            <a:ext cx="617220" cy="411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4106" name="Immagine 9" descr="logo unione_colori.jpg"/>
          <p:cNvPicPr>
            <a:picLocks noChangeAspect="1"/>
          </p:cNvPicPr>
          <p:nvPr/>
        </p:nvPicPr>
        <p:blipFill>
          <a:blip r:embed="rId12"/>
          <a:srcRect t="555" b="1112"/>
          <a:stretch>
            <a:fillRect/>
          </a:stretch>
        </p:blipFill>
        <p:spPr bwMode="auto">
          <a:xfrm>
            <a:off x="5072063" y="504825"/>
            <a:ext cx="928687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9" r:id="rId3"/>
    <p:sldLayoutId id="2147483970" r:id="rId4"/>
    <p:sldLayoutId id="2147483966" r:id="rId5"/>
    <p:sldLayoutId id="2147483971" r:id="rId6"/>
  </p:sldLayoutIdLst>
  <p:transition spd="med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/H:\Seminario%20Udine_8.11.12\AEO_spedizionieri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file:///H:\Seminario%20Udine_8.11.12\Procedure%20semplificate.docx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All1-36D_2007.doc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file:///H:\Seminario%20Udine_8.11.12\C-TPAT\31171%20RU%20ALL2.pdf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mrctpat.cbp.dhs.gov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AEO_Compendium_en_june_2011.pdf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file:///H:\Seminario%20Udine_8.11.12\dgt-n-20120622-Sdoganamento+Telematico+Estensione++AEO.pdf" TargetMode="External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numero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AA417B-2EDC-42D0-8FF9-0EA415065AD7}" type="slidenum">
              <a:rPr lang="it-IT" smtClean="0"/>
              <a:pPr>
                <a:defRPr/>
              </a:pPr>
              <a:t>1</a:t>
            </a:fld>
            <a:endParaRPr lang="it-IT" dirty="0"/>
          </a:p>
        </p:txBody>
      </p:sp>
      <p:sp>
        <p:nvSpPr>
          <p:cNvPr id="2050" name="Titolo 1"/>
          <p:cNvSpPr>
            <a:spLocks noGrp="1"/>
          </p:cNvSpPr>
          <p:nvPr>
            <p:ph type="ctrTitle" idx="4294967295"/>
          </p:nvPr>
        </p:nvSpPr>
        <p:spPr>
          <a:xfrm>
            <a:off x="827088" y="1484313"/>
            <a:ext cx="7429500" cy="12795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IT" dirty="0" smtClean="0">
                <a:solidFill>
                  <a:srgbClr val="3333CC"/>
                </a:solidFill>
              </a:rPr>
              <a:t>I BENEFICI DELLO </a:t>
            </a:r>
            <a:r>
              <a:rPr lang="it-IT" i="1" dirty="0" smtClean="0">
                <a:solidFill>
                  <a:srgbClr val="3333CC"/>
                </a:solidFill>
              </a:rPr>
              <a:t>STATUS</a:t>
            </a:r>
            <a:r>
              <a:rPr lang="it-IT" dirty="0" smtClean="0">
                <a:solidFill>
                  <a:srgbClr val="3333CC"/>
                </a:solidFill>
              </a:rPr>
              <a:t/>
            </a:r>
            <a:br>
              <a:rPr lang="it-IT" dirty="0" smtClean="0">
                <a:solidFill>
                  <a:srgbClr val="3333CC"/>
                </a:solidFill>
              </a:rPr>
            </a:br>
            <a:r>
              <a:rPr lang="it-IT" dirty="0" smtClean="0">
                <a:solidFill>
                  <a:srgbClr val="3333CC"/>
                </a:solidFill>
              </a:rPr>
              <a:t>AEO</a:t>
            </a:r>
          </a:p>
        </p:txBody>
      </p:sp>
      <p:grpSp>
        <p:nvGrpSpPr>
          <p:cNvPr id="7173" name="Gruppo 1"/>
          <p:cNvGrpSpPr>
            <a:grpSpLocks/>
          </p:cNvGrpSpPr>
          <p:nvPr/>
        </p:nvGrpSpPr>
        <p:grpSpPr bwMode="auto">
          <a:xfrm>
            <a:off x="2714625" y="2786063"/>
            <a:ext cx="3086100" cy="2435225"/>
            <a:chOff x="3214688" y="3429000"/>
            <a:chExt cx="2592387" cy="2123187"/>
          </a:xfrm>
        </p:grpSpPr>
        <p:pic>
          <p:nvPicPr>
            <p:cNvPr id="7175" name="Picture 5" descr="C:\Documents and Settings\plmnna64r61h501o\Desktop\logo\aeo_final_5.jpg"/>
            <p:cNvPicPr>
              <a:picLocks noChangeAspect="1" noChangeArrowheads="1"/>
            </p:cNvPicPr>
            <p:nvPr/>
          </p:nvPicPr>
          <p:blipFill>
            <a:blip r:embed="rId3"/>
            <a:srcRect l="5040" t="15099" r="4240" b="19383"/>
            <a:stretch>
              <a:fillRect/>
            </a:stretch>
          </p:blipFill>
          <p:spPr bwMode="auto">
            <a:xfrm>
              <a:off x="3214688" y="3429000"/>
              <a:ext cx="2592387" cy="1871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76" name="Rettangolo 6"/>
            <p:cNvSpPr>
              <a:spLocks noChangeArrowheads="1"/>
            </p:cNvSpPr>
            <p:nvPr/>
          </p:nvSpPr>
          <p:spPr bwMode="auto">
            <a:xfrm>
              <a:off x="3598863" y="5287963"/>
              <a:ext cx="1946275" cy="264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it-IT" sz="700" i="1" u="sng"/>
                <a:t>Directorate General Customs and Taxation © European Union, 2007-2011</a:t>
              </a:r>
              <a:endParaRPr lang="it-IT" sz="700"/>
            </a:p>
          </p:txBody>
        </p:sp>
      </p:grpSp>
      <p:sp>
        <p:nvSpPr>
          <p:cNvPr id="7174" name="CasellaDiTesto 9"/>
          <p:cNvSpPr txBox="1">
            <a:spLocks noChangeArrowheads="1"/>
          </p:cNvSpPr>
          <p:nvPr/>
        </p:nvSpPr>
        <p:spPr bwMode="auto">
          <a:xfrm>
            <a:off x="1331913" y="5229225"/>
            <a:ext cx="68421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 dirty="0" smtClean="0"/>
              <a:t>8 novembre 2012</a:t>
            </a:r>
            <a:r>
              <a:rPr lang="it-IT" b="1" dirty="0"/>
              <a:t>: </a:t>
            </a:r>
            <a:r>
              <a:rPr lang="it-IT" b="1" dirty="0" smtClean="0"/>
              <a:t>Seminario Informativo, Udine – Confindustria. </a:t>
            </a:r>
            <a:endParaRPr lang="it-IT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1"/>
          <p:cNvSpPr>
            <a:spLocks noGrp="1"/>
          </p:cNvSpPr>
          <p:nvPr>
            <p:ph type="title"/>
          </p:nvPr>
        </p:nvSpPr>
        <p:spPr>
          <a:xfrm>
            <a:off x="0" y="1556792"/>
            <a:ext cx="9144000" cy="503237"/>
          </a:xfrm>
        </p:spPr>
        <p:txBody>
          <a:bodyPr anchor="b"/>
          <a:lstStyle/>
          <a:p>
            <a:pPr eaLnBrk="1" hangingPunct="1"/>
            <a:r>
              <a:rPr lang="it-IT" dirty="0" smtClean="0"/>
              <a:t>Istanze AEO presentate in Italia</a:t>
            </a:r>
          </a:p>
        </p:txBody>
      </p:sp>
      <p:graphicFrame>
        <p:nvGraphicFramePr>
          <p:cNvPr id="13341" name="Group 29"/>
          <p:cNvGraphicFramePr>
            <a:graphicFrameLocks noGrp="1"/>
          </p:cNvGraphicFramePr>
          <p:nvPr/>
        </p:nvGraphicFramePr>
        <p:xfrm>
          <a:off x="712788" y="2714625"/>
          <a:ext cx="7675561" cy="2801938"/>
        </p:xfrm>
        <a:graphic>
          <a:graphicData uri="http://schemas.openxmlformats.org/drawingml/2006/table">
            <a:tbl>
              <a:tblPr/>
              <a:tblGrid>
                <a:gridCol w="3612029"/>
                <a:gridCol w="1881264"/>
                <a:gridCol w="2182268"/>
              </a:tblGrid>
              <a:tr h="913038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Tipo di certificato</a:t>
                      </a:r>
                      <a:endParaRPr kumimoji="0" lang="it-IT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Numero </a:t>
                      </a:r>
                      <a:br>
                        <a:rPr kumimoji="0" lang="it-IT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</a:br>
                      <a:r>
                        <a:rPr kumimoji="0" lang="it-IT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 istanze</a:t>
                      </a:r>
                      <a:endParaRPr kumimoji="0" lang="it-IT" sz="2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Valori percentuali</a:t>
                      </a:r>
                      <a:endParaRPr kumimoji="0" lang="it-IT" sz="23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</a:tr>
              <a:tr h="265109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663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AEOC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347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97663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AEOS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97663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AEOF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430802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Totale istanze presentate</a:t>
                      </a:r>
                      <a:endParaRPr kumimoji="0" lang="it-I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1438" marR="91438" marT="45718" marB="45718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it-IT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829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it-IT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</a:tbl>
          </a:graphicData>
        </a:graphic>
      </p:graphicFrame>
      <p:sp>
        <p:nvSpPr>
          <p:cNvPr id="6167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03/07/2012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/>
          <p:cNvSpPr>
            <a:spLocks noGrp="1"/>
          </p:cNvSpPr>
          <p:nvPr>
            <p:ph type="title"/>
          </p:nvPr>
        </p:nvSpPr>
        <p:spPr>
          <a:xfrm>
            <a:off x="0" y="1628800"/>
            <a:ext cx="9144000" cy="503237"/>
          </a:xfrm>
        </p:spPr>
        <p:txBody>
          <a:bodyPr anchor="b"/>
          <a:lstStyle/>
          <a:p>
            <a:pPr eaLnBrk="1" hangingPunct="1"/>
            <a:r>
              <a:rPr lang="it-IT" dirty="0" smtClean="0"/>
              <a:t>Certificati AEO rilasciati in Italia</a:t>
            </a:r>
          </a:p>
        </p:txBody>
      </p:sp>
      <p:graphicFrame>
        <p:nvGraphicFramePr>
          <p:cNvPr id="16410" name="Group 26"/>
          <p:cNvGraphicFramePr>
            <a:graphicFrameLocks noGrp="1"/>
          </p:cNvGraphicFramePr>
          <p:nvPr/>
        </p:nvGraphicFramePr>
        <p:xfrm>
          <a:off x="673100" y="2714625"/>
          <a:ext cx="7786688" cy="2794000"/>
        </p:xfrm>
        <a:graphic>
          <a:graphicData uri="http://schemas.openxmlformats.org/drawingml/2006/table">
            <a:tbl>
              <a:tblPr/>
              <a:tblGrid>
                <a:gridCol w="3857625"/>
                <a:gridCol w="1571625"/>
                <a:gridCol w="2357438"/>
              </a:tblGrid>
              <a:tr h="792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Tipo certificato</a:t>
                      </a:r>
                      <a:br>
                        <a:rPr kumimoji="0" lang="it-IT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</a:br>
                      <a:r>
                        <a:rPr kumimoji="0" lang="it-IT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rilasciato</a:t>
                      </a:r>
                      <a:endParaRPr kumimoji="0" lang="it-IT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Numero certificati</a:t>
                      </a:r>
                      <a:endParaRPr kumimoji="0" lang="it-IT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Valori percentuali</a:t>
                      </a:r>
                      <a:endParaRPr kumimoji="0" lang="it-IT" sz="2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F7F7F"/>
                    </a:solidFill>
                  </a:tcPr>
                </a:tc>
              </a:tr>
              <a:tr h="243868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437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AEOC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454077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AEOS</a:t>
                      </a:r>
                      <a:endParaRPr kumimoji="0" lang="it-I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435024">
                <a:tc>
                  <a:txBody>
                    <a:bodyPr/>
                    <a:lstStyle/>
                    <a:p>
                      <a:pPr marL="0" marR="0" lvl="0" indent="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</a:rPr>
                        <a:t>AEOF</a:t>
                      </a:r>
                      <a:endParaRPr kumimoji="0" lang="it-IT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365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435024">
                <a:tc>
                  <a:txBody>
                    <a:bodyPr/>
                    <a:lstStyle/>
                    <a:p>
                      <a:pPr marL="88900" marR="0" lvl="0" indent="206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Totale certificati rilasciati</a:t>
                      </a:r>
                      <a:endParaRPr kumimoji="0" lang="it-I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91439" marR="91439" marT="45725" marB="45725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650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</a:tbl>
          </a:graphicData>
        </a:graphic>
      </p:graphicFrame>
      <p:sp>
        <p:nvSpPr>
          <p:cNvPr id="7191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05/11/2012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200" dirty="0" smtClean="0">
                <a:solidFill>
                  <a:srgbClr val="0070C0"/>
                </a:solidFill>
              </a:rPr>
              <a:t>Distribuzione dei certificati per DR/DID</a:t>
            </a:r>
            <a:endParaRPr lang="it-IT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E93A9-205D-4E1B-A26F-AE26A6F83174}" type="slidenum">
              <a:rPr lang="it-IT" smtClean="0"/>
              <a:pPr>
                <a:defRPr/>
              </a:pPr>
              <a:t>4</a:t>
            </a:fld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251520" y="1844824"/>
          <a:ext cx="8640960" cy="4807622"/>
        </p:xfrm>
        <a:graphic>
          <a:graphicData uri="http://schemas.openxmlformats.org/drawingml/2006/table">
            <a:tbl>
              <a:tblPr/>
              <a:tblGrid>
                <a:gridCol w="1440160"/>
                <a:gridCol w="1440160"/>
                <a:gridCol w="1440160"/>
                <a:gridCol w="1440160"/>
                <a:gridCol w="1440160"/>
                <a:gridCol w="1440160"/>
              </a:tblGrid>
              <a:tr h="375853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it-IT" sz="2400" b="1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Distribuzione </a:t>
                      </a:r>
                      <a:r>
                        <a:rPr lang="it-IT" sz="2400" b="1" i="0" u="none" strike="noStrike" dirty="0" smtClean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dei certificati per DR/DID</a:t>
                      </a:r>
                      <a:endParaRPr lang="it-IT" sz="2400" b="1" i="0" u="none" strike="noStrike" dirty="0">
                        <a:solidFill>
                          <a:srgbClr val="000000"/>
                        </a:solidFill>
                        <a:latin typeface="Lucida Sans Unicode" pitchFamily="34" charset="0"/>
                        <a:cs typeface="Lucida Sans Unicode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318029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DR </a:t>
                      </a:r>
                      <a:r>
                        <a:rPr lang="it-IT" sz="2000" b="0" i="0" u="none" strike="noStrike" dirty="0" err="1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Lomardia</a:t>
                      </a:r>
                      <a:endParaRPr lang="it-IT" sz="2000" b="0" i="0" u="none" strike="noStrike" dirty="0">
                        <a:solidFill>
                          <a:srgbClr val="000000"/>
                        </a:solidFill>
                        <a:latin typeface="Lucida Sans Unicode" pitchFamily="34" charset="0"/>
                        <a:cs typeface="Lucida Sans Unicode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154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  <a:tr h="575994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</a:t>
                      </a:r>
                      <a:r>
                        <a:rPr lang="it-IT" sz="2000" b="0" i="0" u="none" strike="noStrike" dirty="0" err="1" smtClean="0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Veneto-Friuli</a:t>
                      </a:r>
                      <a:r>
                        <a:rPr lang="it-IT" sz="2000" b="0" i="0" u="none" strike="noStrike" baseline="0" dirty="0" smtClean="0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 Venezia Giulia</a:t>
                      </a:r>
                      <a:endParaRPr lang="it-IT" sz="2000" b="0" i="0" u="none" strike="noStrike" dirty="0">
                        <a:solidFill>
                          <a:srgbClr val="FF0000"/>
                        </a:solidFill>
                        <a:latin typeface="Lucida Sans Unicode" pitchFamily="34" charset="0"/>
                        <a:cs typeface="Lucida Sans Unicode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rgbClr val="FF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</a:tr>
              <a:tr h="257965">
                <a:tc gridSpan="4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Emilia </a:t>
                      </a:r>
                      <a:r>
                        <a:rPr lang="it-IT" sz="2000" b="0" i="0" u="none" strike="noStrike" kern="1200" dirty="0">
                          <a:solidFill>
                            <a:srgbClr val="000000"/>
                          </a:solidFill>
                          <a:latin typeface="Lucida Sans Unicode" pitchFamily="34" charset="0"/>
                          <a:ea typeface="+mn-ea"/>
                          <a:cs typeface="Lucida Sans Unicode" pitchFamily="34" charset="0"/>
                        </a:rPr>
                        <a:t>Romagna</a:t>
                      </a:r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 e Marche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  <a:tr h="318029">
                <a:tc gridSpan="4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Toscana Sardegna e Umbria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</a:tr>
              <a:tr h="318029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DR Liguria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  <a:tr h="318029">
                <a:tc gridSpan="3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Campania e Calabria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</a:tr>
              <a:tr h="318029">
                <a:tc gridSpan="4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Piemonte e Valle </a:t>
                      </a:r>
                      <a:r>
                        <a:rPr lang="it-IT" sz="2000" b="0" i="0" u="none" strike="noStrike" dirty="0" err="1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D'Aosta</a:t>
                      </a:r>
                      <a:endParaRPr lang="it-IT" sz="2000" b="0" i="0" u="none" strike="noStrike" dirty="0">
                        <a:solidFill>
                          <a:srgbClr val="000000"/>
                        </a:solidFill>
                        <a:latin typeface="Lucida Sans Unicode" pitchFamily="34" charset="0"/>
                        <a:cs typeface="Lucida Sans Unicode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  <a:tr h="318029">
                <a:tc gridSpan="3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Puglia e Basilicata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</a:tr>
              <a:tr h="318029">
                <a:tc gridSpan="3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DID Lazio e Abruzzo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  <a:tr h="318029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DR Sicilia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</a:tr>
              <a:tr h="318029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DP Trento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  <a:tr h="318029">
                <a:tc gridSpan="2"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DP Bolzano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AEB1"/>
                    </a:solidFill>
                  </a:tcPr>
                </a:tc>
              </a:tr>
              <a:tr h="318029"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TOTALE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2000" b="0" i="0" u="none" strike="noStrike" dirty="0">
                          <a:solidFill>
                            <a:srgbClr val="000000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2000" b="0" i="0" u="none" strike="noStrike" dirty="0">
                          <a:solidFill>
                            <a:schemeClr val="bg1"/>
                          </a:solidFill>
                          <a:latin typeface="Lucida Sans Unicode" pitchFamily="34" charset="0"/>
                          <a:cs typeface="Lucida Sans Unicode" pitchFamily="34" charset="0"/>
                        </a:rPr>
                        <a:t>650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8A8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/>
          <p:cNvSpPr>
            <a:spLocks noGrp="1"/>
          </p:cNvSpPr>
          <p:nvPr>
            <p:ph type="title"/>
          </p:nvPr>
        </p:nvSpPr>
        <p:spPr>
          <a:xfrm>
            <a:off x="0" y="1484784"/>
            <a:ext cx="9144000" cy="503237"/>
          </a:xfrm>
        </p:spPr>
        <p:txBody>
          <a:bodyPr anchor="b"/>
          <a:lstStyle/>
          <a:p>
            <a:pPr eaLnBrk="1" hangingPunct="1"/>
            <a:r>
              <a:rPr lang="it-IT" sz="3200" dirty="0" smtClean="0"/>
              <a:t>Distribuzione delle istanze per area geografica</a:t>
            </a:r>
          </a:p>
        </p:txBody>
      </p:sp>
      <p:pic>
        <p:nvPicPr>
          <p:cNvPr id="8195" name="Picture 7" descr="C:\Users\Manuela\Pictures\508px-NUTS-1_IT_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13" y="2133600"/>
            <a:ext cx="3925887" cy="463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ccia a destra 4"/>
          <p:cNvSpPr/>
          <p:nvPr/>
        </p:nvSpPr>
        <p:spPr>
          <a:xfrm rot="10800000">
            <a:off x="2143125" y="3071813"/>
            <a:ext cx="857250" cy="214312"/>
          </a:xfrm>
          <a:prstGeom prst="rightArrow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CasellaDiTesto 19"/>
          <p:cNvSpPr txBox="1">
            <a:spLocks noChangeArrowheads="1"/>
          </p:cNvSpPr>
          <p:nvPr/>
        </p:nvSpPr>
        <p:spPr bwMode="auto">
          <a:xfrm>
            <a:off x="785813" y="2844800"/>
            <a:ext cx="15001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>
                <a:latin typeface="Calibri" pitchFamily="34" charset="0"/>
              </a:rPr>
              <a:t>Nord ovest</a:t>
            </a:r>
            <a:br>
              <a:rPr lang="it-IT" sz="1600" b="1">
                <a:latin typeface="Calibri" pitchFamily="34" charset="0"/>
              </a:rPr>
            </a:br>
            <a:r>
              <a:rPr lang="it-IT" sz="1600" b="1">
                <a:latin typeface="Calibri" pitchFamily="34" charset="0"/>
              </a:rPr>
              <a:t>  39%</a:t>
            </a:r>
          </a:p>
        </p:txBody>
      </p:sp>
      <p:sp>
        <p:nvSpPr>
          <p:cNvPr id="7" name="CasellaDiTesto 26"/>
          <p:cNvSpPr txBox="1">
            <a:spLocks noChangeArrowheads="1"/>
          </p:cNvSpPr>
          <p:nvPr/>
        </p:nvSpPr>
        <p:spPr bwMode="auto">
          <a:xfrm>
            <a:off x="7429500" y="43703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>
                <a:latin typeface="Calibri" pitchFamily="34" charset="0"/>
              </a:rPr>
              <a:t>Sud</a:t>
            </a:r>
            <a:br>
              <a:rPr lang="it-IT" sz="1600" b="1">
                <a:latin typeface="Calibri" pitchFamily="34" charset="0"/>
              </a:rPr>
            </a:br>
            <a:r>
              <a:rPr lang="it-IT" sz="1600" b="1">
                <a:latin typeface="Calibri" pitchFamily="34" charset="0"/>
              </a:rPr>
              <a:t>  13%</a:t>
            </a:r>
          </a:p>
        </p:txBody>
      </p:sp>
      <p:sp>
        <p:nvSpPr>
          <p:cNvPr id="8" name="CasellaDiTesto 17"/>
          <p:cNvSpPr txBox="1">
            <a:spLocks noChangeArrowheads="1"/>
          </p:cNvSpPr>
          <p:nvPr/>
        </p:nvSpPr>
        <p:spPr bwMode="auto">
          <a:xfrm>
            <a:off x="6143625" y="2727325"/>
            <a:ext cx="10715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>
                <a:latin typeface="Calibri" pitchFamily="34" charset="0"/>
              </a:rPr>
              <a:t>Nord est</a:t>
            </a:r>
            <a:br>
              <a:rPr lang="it-IT" sz="1600" b="1">
                <a:latin typeface="Calibri" pitchFamily="34" charset="0"/>
              </a:rPr>
            </a:br>
            <a:r>
              <a:rPr lang="it-IT" sz="1600" b="1">
                <a:latin typeface="Calibri" pitchFamily="34" charset="0"/>
              </a:rPr>
              <a:t>  27%</a:t>
            </a:r>
          </a:p>
        </p:txBody>
      </p:sp>
      <p:sp>
        <p:nvSpPr>
          <p:cNvPr id="9" name="CasellaDiTesto 20"/>
          <p:cNvSpPr txBox="1">
            <a:spLocks noChangeArrowheads="1"/>
          </p:cNvSpPr>
          <p:nvPr/>
        </p:nvSpPr>
        <p:spPr bwMode="auto">
          <a:xfrm>
            <a:off x="2643188" y="408463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>
                <a:latin typeface="Calibri" pitchFamily="34" charset="0"/>
              </a:rPr>
              <a:t>Centro</a:t>
            </a:r>
            <a:br>
              <a:rPr lang="it-IT" sz="1600" b="1">
                <a:latin typeface="Calibri" pitchFamily="34" charset="0"/>
              </a:rPr>
            </a:br>
            <a:r>
              <a:rPr lang="it-IT" sz="1600" b="1">
                <a:latin typeface="Calibri" pitchFamily="34" charset="0"/>
              </a:rPr>
              <a:t>  17%</a:t>
            </a:r>
          </a:p>
        </p:txBody>
      </p:sp>
      <p:sp>
        <p:nvSpPr>
          <p:cNvPr id="10" name="CasellaDiTesto 24"/>
          <p:cNvSpPr txBox="1">
            <a:spLocks noChangeArrowheads="1"/>
          </p:cNvSpPr>
          <p:nvPr/>
        </p:nvSpPr>
        <p:spPr bwMode="auto">
          <a:xfrm>
            <a:off x="3071813" y="6059488"/>
            <a:ext cx="8572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>
                <a:latin typeface="Calibri" pitchFamily="34" charset="0"/>
              </a:rPr>
              <a:t>Isole</a:t>
            </a:r>
            <a:br>
              <a:rPr lang="it-IT" sz="1600" b="1">
                <a:latin typeface="Calibri" pitchFamily="34" charset="0"/>
              </a:rPr>
            </a:br>
            <a:r>
              <a:rPr lang="it-IT" sz="1600" b="1">
                <a:latin typeface="Calibri" pitchFamily="34" charset="0"/>
              </a:rPr>
              <a:t>  4%</a:t>
            </a:r>
          </a:p>
        </p:txBody>
      </p:sp>
      <p:sp>
        <p:nvSpPr>
          <p:cNvPr id="15" name="Freccia a destra 14"/>
          <p:cNvSpPr/>
          <p:nvPr/>
        </p:nvSpPr>
        <p:spPr>
          <a:xfrm rot="10800000">
            <a:off x="3429000" y="4298950"/>
            <a:ext cx="857250" cy="214313"/>
          </a:xfrm>
          <a:prstGeom prst="rightArrow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6" name="Freccia a destra 15"/>
          <p:cNvSpPr/>
          <p:nvPr/>
        </p:nvSpPr>
        <p:spPr>
          <a:xfrm rot="10800000">
            <a:off x="3857625" y="6215063"/>
            <a:ext cx="857250" cy="214312"/>
          </a:xfrm>
          <a:prstGeom prst="rightArrow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7" name="Freccia a destra 16"/>
          <p:cNvSpPr/>
          <p:nvPr/>
        </p:nvSpPr>
        <p:spPr>
          <a:xfrm>
            <a:off x="5357813" y="2941638"/>
            <a:ext cx="857250" cy="214312"/>
          </a:xfrm>
          <a:prstGeom prst="rightArrow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8" name="Freccia a destra 17"/>
          <p:cNvSpPr/>
          <p:nvPr/>
        </p:nvSpPr>
        <p:spPr>
          <a:xfrm>
            <a:off x="6643688" y="4643438"/>
            <a:ext cx="857250" cy="214312"/>
          </a:xfrm>
          <a:prstGeom prst="rightArrow">
            <a:avLst/>
          </a:prstGeom>
          <a:solidFill>
            <a:schemeClr val="tx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206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05/11/2012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olo 1"/>
          <p:cNvSpPr>
            <a:spLocks noGrp="1"/>
          </p:cNvSpPr>
          <p:nvPr>
            <p:ph type="title" idx="4294967295"/>
          </p:nvPr>
        </p:nvSpPr>
        <p:spPr>
          <a:xfrm>
            <a:off x="785813" y="1200150"/>
            <a:ext cx="7500937" cy="500063"/>
          </a:xfrm>
        </p:spPr>
        <p:txBody>
          <a:bodyPr anchor="b"/>
          <a:lstStyle/>
          <a:p>
            <a:pPr eaLnBrk="1" hangingPunct="1"/>
            <a:r>
              <a:rPr lang="it-IT" sz="2400" dirty="0" smtClean="0"/>
              <a:t>Riepilogo istanze e certificati per S.M.</a:t>
            </a:r>
          </a:p>
        </p:txBody>
      </p:sp>
      <p:graphicFrame>
        <p:nvGraphicFramePr>
          <p:cNvPr id="19533" name="Group 77"/>
          <p:cNvGraphicFramePr>
            <a:graphicFrameLocks noGrp="1"/>
          </p:cNvGraphicFramePr>
          <p:nvPr/>
        </p:nvGraphicFramePr>
        <p:xfrm>
          <a:off x="683568" y="1700808"/>
          <a:ext cx="8137525" cy="4895850"/>
        </p:xfrm>
        <a:graphic>
          <a:graphicData uri="http://schemas.openxmlformats.org/drawingml/2006/table">
            <a:tbl>
              <a:tblPr/>
              <a:tblGrid>
                <a:gridCol w="1627507"/>
                <a:gridCol w="887729"/>
                <a:gridCol w="1109662"/>
                <a:gridCol w="221933"/>
                <a:gridCol w="2219325"/>
                <a:gridCol w="961707"/>
                <a:gridCol w="1109662"/>
              </a:tblGrid>
              <a:tr h="326390"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Istanze</a:t>
                      </a: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Certificati</a:t>
                      </a: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Istanze</a:t>
                      </a: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Certificati</a:t>
                      </a: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Austria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Lussemburgo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Belgio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343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268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Lettonia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Bulgaria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Malta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Cipro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Paesi Bassi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1745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1288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Danimarca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Polonia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696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Estonia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Portogallo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Finlandia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Repubblica Ceca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Francia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1030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798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Repubblica Slovacca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Germania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6500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5967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Romania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Grecia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Slovenia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Gran Bretagna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328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Spagna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478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Irlanda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Svezia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551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356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Italia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829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650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Ungheria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68A8C"/>
                    </a:solidFill>
                  </a:tcPr>
                </a:tc>
              </a:tr>
              <a:tr h="326390"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Lituania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kumimoji="0" lang="it-IT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09538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Lucida Sans Unicode" pitchFamily="34" charset="0"/>
                      </a:endParaRPr>
                    </a:p>
                  </a:txBody>
                  <a:tcPr marL="6783" marR="6783" marT="35995" marB="359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0953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</a:rPr>
                        <a:t>Totale</a:t>
                      </a:r>
                    </a:p>
                  </a:txBody>
                  <a:tcPr marL="6783" marR="6783" marT="35995" marB="35995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14348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it-IT" sz="16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ucida Sans Unicode" pitchFamily="34" charset="0"/>
                          <a:ea typeface="+mn-ea"/>
                          <a:cs typeface="+mn-cs"/>
                        </a:rPr>
                        <a:t>12022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AEB1"/>
                    </a:solidFill>
                  </a:tcPr>
                </a:tc>
              </a:tr>
            </a:tbl>
          </a:graphicData>
        </a:graphic>
      </p:graphicFrame>
      <p:sp>
        <p:nvSpPr>
          <p:cNvPr id="3187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05/11/2012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1"/>
          <p:cNvSpPr>
            <a:spLocks noGrp="1"/>
          </p:cNvSpPr>
          <p:nvPr>
            <p:ph type="title"/>
          </p:nvPr>
        </p:nvSpPr>
        <p:spPr>
          <a:xfrm>
            <a:off x="0" y="1700808"/>
            <a:ext cx="9144000" cy="503237"/>
          </a:xfrm>
        </p:spPr>
        <p:txBody>
          <a:bodyPr anchor="b"/>
          <a:lstStyle/>
          <a:p>
            <a:pPr eaLnBrk="1" hangingPunct="1"/>
            <a:r>
              <a:rPr lang="it-IT" sz="3600" dirty="0" smtClean="0"/>
              <a:t>Istanze presentate negli Stati Membri</a:t>
            </a:r>
          </a:p>
        </p:txBody>
      </p:sp>
      <p:sp>
        <p:nvSpPr>
          <p:cNvPr id="4099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05/11/2012</a:t>
            </a:r>
          </a:p>
        </p:txBody>
      </p:sp>
      <p:graphicFrame>
        <p:nvGraphicFramePr>
          <p:cNvPr id="8" name="Grafico 7"/>
          <p:cNvGraphicFramePr>
            <a:graphicFrameLocks/>
          </p:cNvGraphicFramePr>
          <p:nvPr/>
        </p:nvGraphicFramePr>
        <p:xfrm>
          <a:off x="1043608" y="2190750"/>
          <a:ext cx="7048500" cy="4667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1"/>
          <p:cNvSpPr>
            <a:spLocks noGrp="1"/>
          </p:cNvSpPr>
          <p:nvPr>
            <p:ph type="title"/>
          </p:nvPr>
        </p:nvSpPr>
        <p:spPr>
          <a:xfrm>
            <a:off x="0" y="1341438"/>
            <a:ext cx="9144000" cy="503237"/>
          </a:xfrm>
        </p:spPr>
        <p:txBody>
          <a:bodyPr anchor="b"/>
          <a:lstStyle/>
          <a:p>
            <a:pPr eaLnBrk="1" hangingPunct="1"/>
            <a:r>
              <a:rPr lang="it-IT" sz="3600" dirty="0" smtClean="0"/>
              <a:t>Certificati rilasciati negli Stati Membri</a:t>
            </a:r>
          </a:p>
        </p:txBody>
      </p:sp>
      <p:sp>
        <p:nvSpPr>
          <p:cNvPr id="5123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05/11/2012</a:t>
            </a:r>
          </a:p>
        </p:txBody>
      </p:sp>
      <p:graphicFrame>
        <p:nvGraphicFramePr>
          <p:cNvPr id="5" name="Grafico 4"/>
          <p:cNvGraphicFramePr>
            <a:graphicFrameLocks/>
          </p:cNvGraphicFramePr>
          <p:nvPr/>
        </p:nvGraphicFramePr>
        <p:xfrm>
          <a:off x="713581" y="1830164"/>
          <a:ext cx="7467600" cy="4762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/>
          <p:cNvSpPr>
            <a:spLocks noGrp="1"/>
          </p:cNvSpPr>
          <p:nvPr>
            <p:ph type="title"/>
          </p:nvPr>
        </p:nvSpPr>
        <p:spPr>
          <a:xfrm>
            <a:off x="0" y="1557338"/>
            <a:ext cx="9144000" cy="503237"/>
          </a:xfrm>
        </p:spPr>
        <p:txBody>
          <a:bodyPr anchor="b"/>
          <a:lstStyle/>
          <a:p>
            <a:pPr eaLnBrk="1" hangingPunct="1"/>
            <a:r>
              <a:rPr lang="it-IT" smtClean="0"/>
              <a:t>Tipologia di certificati richiesti</a:t>
            </a:r>
          </a:p>
        </p:txBody>
      </p:sp>
      <p:sp>
        <p:nvSpPr>
          <p:cNvPr id="9219" name="CasellaDiTesto 3"/>
          <p:cNvSpPr txBox="1">
            <a:spLocks noChangeArrowheads="1"/>
          </p:cNvSpPr>
          <p:nvPr/>
        </p:nvSpPr>
        <p:spPr bwMode="auto">
          <a:xfrm>
            <a:off x="-36513" y="6597650"/>
            <a:ext cx="15001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200"/>
              <a:t>dati al 05/11/2012</a:t>
            </a:r>
          </a:p>
        </p:txBody>
      </p:sp>
      <p:pic>
        <p:nvPicPr>
          <p:cNvPr id="922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08275"/>
            <a:ext cx="4500563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708275"/>
            <a:ext cx="4500562" cy="225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1440160"/>
          </a:xfrm>
        </p:spPr>
        <p:txBody>
          <a:bodyPr/>
          <a:lstStyle/>
          <a:p>
            <a:r>
              <a:rPr lang="it-IT" b="1" dirty="0" smtClean="0">
                <a:solidFill>
                  <a:srgbClr val="FF0000"/>
                </a:solidFill>
              </a:rPr>
              <a:t>BENEFICI DELLA CERTIFICAZIONE AEO</a:t>
            </a:r>
            <a:endParaRPr lang="it-IT" b="1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E93A9-205D-4E1B-A26F-AE26A6F83174}" type="slidenum">
              <a:rPr lang="it-IT" smtClean="0"/>
              <a:pPr>
                <a:defRPr/>
              </a:pPr>
              <a:t>10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924944"/>
            <a:ext cx="813690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3333CC"/>
                </a:solidFill>
                <a:latin typeface="+mn-lt"/>
              </a:rPr>
              <a:t>DIPENDONO DA:</a:t>
            </a:r>
          </a:p>
          <a:p>
            <a:pPr algn="just"/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pPr algn="just"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  <a:latin typeface="+mn-lt"/>
              </a:rPr>
              <a:t> Tipo di certificato rilasciato;</a:t>
            </a:r>
          </a:p>
          <a:p>
            <a:pPr algn="just">
              <a:buBlip>
                <a:blip r:embed="rId2"/>
              </a:buBlip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pPr algn="just"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  <a:latin typeface="+mn-lt"/>
              </a:rPr>
              <a:t> Dal tipo di attività svolta nell’ambito della catena            logistica internazionale;</a:t>
            </a:r>
          </a:p>
          <a:p>
            <a:pPr algn="just">
              <a:buBlip>
                <a:blip r:embed="rId2"/>
              </a:buBlip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pPr algn="just"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  <a:latin typeface="+mn-lt"/>
              </a:rPr>
              <a:t> Dal grado di affidabilità attribuito a seguito dell’attività di audit svolta dall’Autorità doganale.</a:t>
            </a:r>
          </a:p>
          <a:p>
            <a:pPr>
              <a:buFont typeface="Wingdings" pitchFamily="2" charset="2"/>
              <a:buChar char="Ø"/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pPr>
              <a:buFont typeface="Wingdings" pitchFamily="2" charset="2"/>
              <a:buChar char="Ø"/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357313"/>
            <a:ext cx="8820150" cy="992187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TIPOLOGIA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CERTIFICATI AEO: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0" y="2857500"/>
            <a:ext cx="9144000" cy="4000500"/>
          </a:xfrm>
        </p:spPr>
        <p:txBody>
          <a:bodyPr/>
          <a:lstStyle/>
          <a:p>
            <a:pPr lvl="1"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Certificato </a:t>
            </a:r>
            <a:r>
              <a:rPr lang="it-IT" sz="2400" b="1" dirty="0" smtClean="0">
                <a:solidFill>
                  <a:srgbClr val="FF0000"/>
                </a:solidFill>
              </a:rPr>
              <a:t>AEO/C</a:t>
            </a:r>
            <a:r>
              <a:rPr lang="it-IT" sz="2400" b="1" dirty="0" smtClean="0">
                <a:solidFill>
                  <a:srgbClr val="3333CC"/>
                </a:solidFill>
              </a:rPr>
              <a:t> (</a:t>
            </a:r>
            <a:r>
              <a:rPr lang="it-IT" sz="2400" b="1" dirty="0" err="1" smtClean="0">
                <a:solidFill>
                  <a:srgbClr val="3333CC"/>
                </a:solidFill>
              </a:rPr>
              <a:t>Customs</a:t>
            </a:r>
            <a:r>
              <a:rPr lang="it-IT" sz="2400" b="1" dirty="0" smtClean="0">
                <a:solidFill>
                  <a:srgbClr val="3333CC"/>
                </a:solidFill>
              </a:rPr>
              <a:t>)</a:t>
            </a:r>
          </a:p>
          <a:p>
            <a:pPr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	      SEMPLIFICAZIONI DOGANALI</a:t>
            </a:r>
          </a:p>
          <a:p>
            <a:pPr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lvl="1"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Certificato </a:t>
            </a:r>
            <a:r>
              <a:rPr lang="it-IT" sz="2400" b="1" dirty="0" smtClean="0">
                <a:solidFill>
                  <a:srgbClr val="FF0000"/>
                </a:solidFill>
              </a:rPr>
              <a:t>AEO/S</a:t>
            </a:r>
            <a:r>
              <a:rPr lang="it-IT" sz="2400" b="1" dirty="0" smtClean="0">
                <a:solidFill>
                  <a:srgbClr val="3333CC"/>
                </a:solidFill>
              </a:rPr>
              <a:t> (Security)</a:t>
            </a:r>
          </a:p>
          <a:p>
            <a:pPr lvl="1"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    SICUREZZA</a:t>
            </a:r>
          </a:p>
          <a:p>
            <a:pPr lvl="1"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lvl="1"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Certificato </a:t>
            </a:r>
            <a:r>
              <a:rPr lang="it-IT" sz="2400" b="1" dirty="0" smtClean="0">
                <a:solidFill>
                  <a:srgbClr val="FF0000"/>
                </a:solidFill>
              </a:rPr>
              <a:t>AEO/F</a:t>
            </a:r>
            <a:r>
              <a:rPr lang="it-IT" sz="2400" b="1" dirty="0" smtClean="0">
                <a:solidFill>
                  <a:srgbClr val="3333CC"/>
                </a:solidFill>
              </a:rPr>
              <a:t> (Full) </a:t>
            </a:r>
          </a:p>
          <a:p>
            <a:pPr lvl="1"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    SEMPLIFICAZIONI DOGANALI E  SICUREZZA  </a:t>
            </a:r>
          </a:p>
          <a:p>
            <a:pPr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            	</a:t>
            </a:r>
          </a:p>
          <a:p>
            <a:pPr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			</a:t>
            </a:r>
          </a:p>
          <a:p>
            <a:pPr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         	</a:t>
            </a:r>
          </a:p>
          <a:p>
            <a:pPr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			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8E5321-95E0-4783-BBD8-F21E82B49888}" type="slidenum">
              <a:rPr lang="it-IT" smtClean="0"/>
              <a:pPr>
                <a:defRPr/>
              </a:pPr>
              <a:t>11</a:t>
            </a:fld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ATTIVITÀ SVOLTA DALL’AEO NELL’AMBITO DELLA CATENA LOGISTICA INTERNAZIONALE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12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2564904"/>
            <a:ext cx="813690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3333CC"/>
                </a:solidFill>
              </a:rPr>
              <a:t>I benefici dipendono dal grado di responsabilità richiesto all’AEO nell’espletamento delle formalità doganali. </a:t>
            </a:r>
          </a:p>
          <a:p>
            <a:endParaRPr lang="it-IT" sz="2400" b="1" dirty="0" smtClean="0">
              <a:solidFill>
                <a:srgbClr val="3333CC"/>
              </a:solidFill>
            </a:endParaRPr>
          </a:p>
          <a:p>
            <a:r>
              <a:rPr lang="it-IT" sz="2400" b="1" dirty="0" smtClean="0">
                <a:solidFill>
                  <a:srgbClr val="3333CC"/>
                </a:solidFill>
              </a:rPr>
              <a:t>Il Certificato AEO è rilasciato al richiedente e non ai suoi clienti e, pertanto, l’AEO può avvalersi dei relativi vantaggi solo a nome proprio. </a:t>
            </a:r>
          </a:p>
          <a:p>
            <a:endParaRPr lang="it-IT" sz="2400" b="1" dirty="0" smtClean="0">
              <a:solidFill>
                <a:srgbClr val="3333CC"/>
              </a:solidFill>
            </a:endParaRPr>
          </a:p>
          <a:p>
            <a:r>
              <a:rPr lang="it-IT" sz="2400" b="1" dirty="0" smtClean="0">
                <a:solidFill>
                  <a:srgbClr val="3333CC"/>
                </a:solidFill>
                <a:hlinkClick r:id="rId3" action="ppaction://hlinkfile"/>
              </a:rPr>
              <a:t>Documento TAXUD del 21.12.07</a:t>
            </a:r>
            <a:endParaRPr lang="it-IT" sz="2400" b="1" dirty="0" smtClean="0">
              <a:solidFill>
                <a:srgbClr val="3333CC"/>
              </a:solidFill>
            </a:endParaRPr>
          </a:p>
          <a:p>
            <a:pPr>
              <a:buFont typeface="Wingdings" pitchFamily="2" charset="2"/>
              <a:buChar char="Ø"/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80000" cy="720000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GRADO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AFFIDABILITÀ ATTRIBUITO ALL’AEO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13</a:t>
            </a:fld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2564904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endParaRPr lang="it-IT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2564904"/>
            <a:ext cx="8136904" cy="487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 smtClean="0">
                <a:solidFill>
                  <a:srgbClr val="3333CC"/>
                </a:solidFill>
              </a:rPr>
              <a:t>Giudizio espresso dal Team AEO al termine della procedura di rilascio dello </a:t>
            </a:r>
            <a:r>
              <a:rPr lang="it-IT" sz="2400" b="1" i="1" dirty="0" smtClean="0">
                <a:solidFill>
                  <a:srgbClr val="3333CC"/>
                </a:solidFill>
              </a:rPr>
              <a:t>status</a:t>
            </a:r>
            <a:r>
              <a:rPr lang="it-IT" sz="2400" b="1" dirty="0" smtClean="0">
                <a:solidFill>
                  <a:srgbClr val="3333CC"/>
                </a:solidFill>
              </a:rPr>
              <a:t> AEO.</a:t>
            </a:r>
          </a:p>
          <a:p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L’Agenzia delle Dogane, nell’ambito del proprio circuito doganale di controllo, ha previsto l’attivazione dei seguenti due livelli di affidabilità con i correlati benefici in termini di riduzione dei controlli doganali selezionati in modo automatizzato:</a:t>
            </a: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• </a:t>
            </a:r>
            <a:r>
              <a:rPr lang="it-IT" sz="2000" b="1" i="1" dirty="0" smtClean="0">
                <a:solidFill>
                  <a:srgbClr val="3333CC"/>
                </a:solidFill>
              </a:rPr>
              <a:t>Affidabilità</a:t>
            </a:r>
            <a:r>
              <a:rPr lang="it-IT" sz="2400" b="1" i="1" dirty="0" smtClean="0">
                <a:solidFill>
                  <a:srgbClr val="3333CC"/>
                </a:solidFill>
              </a:rPr>
              <a:t> (</a:t>
            </a:r>
            <a:r>
              <a:rPr lang="it-IT" sz="2400" b="1" i="1" dirty="0" smtClean="0">
                <a:solidFill>
                  <a:srgbClr val="FF0000"/>
                </a:solidFill>
              </a:rPr>
              <a:t>A</a:t>
            </a:r>
            <a:r>
              <a:rPr lang="it-IT" sz="2400" b="1" i="1" dirty="0" smtClean="0">
                <a:solidFill>
                  <a:srgbClr val="3333CC"/>
                </a:solidFill>
              </a:rPr>
              <a:t>)</a:t>
            </a:r>
            <a:r>
              <a:rPr lang="it-IT" sz="2400" b="1" dirty="0" smtClean="0">
                <a:solidFill>
                  <a:srgbClr val="3333CC"/>
                </a:solidFill>
              </a:rPr>
              <a:t>, con riduzioni di controllo dal </a:t>
            </a:r>
            <a:r>
              <a:rPr lang="it-IT" sz="2400" b="1" dirty="0" smtClean="0">
                <a:solidFill>
                  <a:srgbClr val="FF0000"/>
                </a:solidFill>
              </a:rPr>
              <a:t>10%</a:t>
            </a:r>
            <a:r>
              <a:rPr lang="it-IT" sz="2400" b="1" dirty="0" smtClean="0">
                <a:solidFill>
                  <a:srgbClr val="3333CC"/>
                </a:solidFill>
              </a:rPr>
              <a:t> al </a:t>
            </a:r>
            <a:r>
              <a:rPr lang="it-IT" sz="2400" b="1" dirty="0" smtClean="0">
                <a:solidFill>
                  <a:srgbClr val="FF0000"/>
                </a:solidFill>
              </a:rPr>
              <a:t>50%</a:t>
            </a:r>
            <a:r>
              <a:rPr lang="it-IT" sz="2400" b="1" dirty="0" smtClean="0">
                <a:solidFill>
                  <a:srgbClr val="3333CC"/>
                </a:solidFill>
              </a:rPr>
              <a:t>;</a:t>
            </a:r>
          </a:p>
          <a:p>
            <a:pPr marL="0" indent="0" algn="just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• </a:t>
            </a:r>
            <a:r>
              <a:rPr lang="it-IT" sz="2000" b="1" i="1" dirty="0" smtClean="0">
                <a:solidFill>
                  <a:srgbClr val="3333CC"/>
                </a:solidFill>
              </a:rPr>
              <a:t>Alta Affidabilità </a:t>
            </a:r>
            <a:r>
              <a:rPr lang="it-IT" sz="2400" b="1" i="1" dirty="0" smtClean="0">
                <a:solidFill>
                  <a:srgbClr val="3333CC"/>
                </a:solidFill>
              </a:rPr>
              <a:t>(</a:t>
            </a:r>
            <a:r>
              <a:rPr lang="it-IT" sz="2400" b="1" i="1" dirty="0" smtClean="0">
                <a:solidFill>
                  <a:srgbClr val="FF0000"/>
                </a:solidFill>
              </a:rPr>
              <a:t>AA</a:t>
            </a:r>
            <a:r>
              <a:rPr lang="it-IT" sz="2400" b="1" i="1" dirty="0" smtClean="0">
                <a:solidFill>
                  <a:srgbClr val="3333CC"/>
                </a:solidFill>
              </a:rPr>
              <a:t>), </a:t>
            </a:r>
            <a:r>
              <a:rPr lang="it-IT" sz="2400" b="1" dirty="0" smtClean="0">
                <a:solidFill>
                  <a:srgbClr val="3333CC"/>
                </a:solidFill>
              </a:rPr>
              <a:t>con riduzioni di controllo dal </a:t>
            </a:r>
            <a:r>
              <a:rPr lang="it-IT" sz="2400" b="1" dirty="0" smtClean="0">
                <a:solidFill>
                  <a:srgbClr val="FF0000"/>
                </a:solidFill>
              </a:rPr>
              <a:t>51%</a:t>
            </a:r>
            <a:r>
              <a:rPr lang="it-IT" sz="2400" b="1" dirty="0" smtClean="0">
                <a:solidFill>
                  <a:srgbClr val="3333CC"/>
                </a:solidFill>
              </a:rPr>
              <a:t> al </a:t>
            </a:r>
            <a:r>
              <a:rPr lang="it-IT" sz="2400" b="1" dirty="0" smtClean="0">
                <a:solidFill>
                  <a:srgbClr val="FF0000"/>
                </a:solidFill>
              </a:rPr>
              <a:t>90%</a:t>
            </a:r>
            <a:r>
              <a:rPr lang="it-IT" sz="2000" b="1" dirty="0" smtClean="0">
                <a:solidFill>
                  <a:srgbClr val="3333CC"/>
                </a:solidFill>
              </a:rPr>
              <a:t>.</a:t>
            </a:r>
          </a:p>
          <a:p>
            <a:endParaRPr lang="it-IT" sz="2400" b="1" dirty="0" smtClean="0">
              <a:solidFill>
                <a:srgbClr val="3333CC"/>
              </a:solidFill>
            </a:endParaRPr>
          </a:p>
          <a:p>
            <a:pPr>
              <a:buFont typeface="Wingdings" pitchFamily="2" charset="2"/>
              <a:buChar char="Ø"/>
            </a:pPr>
            <a:endParaRPr lang="it-IT" sz="2400" b="1" dirty="0" smtClean="0">
              <a:solidFill>
                <a:srgbClr val="3333CC"/>
              </a:solidFill>
              <a:latin typeface="+mn-lt"/>
            </a:endParaRPr>
          </a:p>
          <a:p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olo 3"/>
          <p:cNvSpPr>
            <a:spLocks noGrp="1"/>
          </p:cNvSpPr>
          <p:nvPr>
            <p:ph type="title"/>
          </p:nvPr>
        </p:nvSpPr>
        <p:spPr>
          <a:xfrm>
            <a:off x="468313" y="1368425"/>
            <a:ext cx="8280400" cy="719138"/>
          </a:xfrm>
        </p:spPr>
        <p:txBody>
          <a:bodyPr/>
          <a:lstStyle/>
          <a:p>
            <a:pPr algn="just"/>
            <a:r>
              <a:rPr lang="it-IT" smtClean="0"/>
              <a:t>                Operatore Economico Autorizzato  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2555875" y="1412875"/>
            <a:ext cx="4824413" cy="46038"/>
          </a:xfrm>
        </p:spPr>
        <p:txBody>
          <a:bodyPr>
            <a:normAutofit fontScale="25000" lnSpcReduction="20000"/>
          </a:bodyPr>
          <a:lstStyle/>
          <a:p>
            <a:pPr>
              <a:buFontTx/>
              <a:buNone/>
              <a:defRPr/>
            </a:pPr>
            <a:endParaRPr lang="it-IT" sz="2000" dirty="0" smtClean="0"/>
          </a:p>
          <a:p>
            <a:pPr marL="0" indent="0" algn="just">
              <a:buFontTx/>
              <a:buNone/>
              <a:defRPr/>
            </a:pPr>
            <a:endParaRPr lang="it-IT" sz="2000" dirty="0"/>
          </a:p>
          <a:p>
            <a:pPr marL="0" indent="0" algn="just">
              <a:buFontTx/>
              <a:buNone/>
              <a:defRPr/>
            </a:pPr>
            <a:endParaRPr lang="it-IT" sz="2000" dirty="0" smtClean="0"/>
          </a:p>
          <a:p>
            <a:pPr marL="0" indent="0" algn="just">
              <a:buFontTx/>
              <a:buNone/>
              <a:defRPr/>
            </a:pPr>
            <a:endParaRPr lang="it-IT" sz="2000" dirty="0"/>
          </a:p>
          <a:p>
            <a:pPr marL="0" indent="0" algn="just">
              <a:buFontTx/>
              <a:buNone/>
              <a:defRPr/>
            </a:pPr>
            <a:endParaRPr lang="it-IT" sz="2000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9C7026-FD48-4BA6-89E6-7E999D21915F}" type="slidenum">
              <a:rPr lang="it-IT" smtClean="0"/>
              <a:pPr>
                <a:defRPr/>
              </a:pPr>
              <a:t>14</a:t>
            </a:fld>
            <a:endParaRPr lang="it-IT" dirty="0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23850" y="1557338"/>
          <a:ext cx="8496944" cy="4892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4616"/>
                <a:gridCol w="936104"/>
                <a:gridCol w="1008112"/>
                <a:gridCol w="1008112"/>
              </a:tblGrid>
              <a:tr h="352965">
                <a:tc>
                  <a:txBody>
                    <a:bodyPr/>
                    <a:lstStyle/>
                    <a:p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BENEFICI  DIRETTI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AEOC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AEOS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AEOF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352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Minori controlli </a:t>
                      </a:r>
                      <a:r>
                        <a:rPr lang="it-IT" sz="1600" b="1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doganali</a:t>
                      </a:r>
                      <a:r>
                        <a:rPr lang="it-IT" sz="1600" b="1" baseline="0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 (fisici e documentali)</a:t>
                      </a:r>
                      <a:endParaRPr lang="it-IT" sz="1600" b="1" dirty="0">
                        <a:solidFill>
                          <a:srgbClr val="3333CC"/>
                        </a:solidFill>
                        <a:latin typeface="Calibri" pitchFamily="34" charset="0"/>
                        <a:ea typeface="Calibri"/>
                        <a:cs typeface="Franklin Gothic Book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352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Facilità di accesso </a:t>
                      </a: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alle semplificazioni doganali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470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Priorità di trattamento del carico, in caso di selezione per il controllo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50272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Possibilità di scelta del luogo di effettuazione del controllo (il beneficio è soggetto ad </a:t>
                      </a:r>
                      <a:r>
                        <a:rPr lang="it-IT" sz="1600" b="1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accordo </a:t>
                      </a: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con la </a:t>
                      </a:r>
                      <a:r>
                        <a:rPr lang="it-IT" sz="1600" b="1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Dogana</a:t>
                      </a: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)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3529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Facilitazioni per i controlli </a:t>
                      </a: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di sicurezza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470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Possibilità di preavvertire l'operatore in caso di selezione per il controllo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47062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it-IT" sz="1600" b="1" dirty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Riduzione della quantità di dati da fornire ai fini della sicurezza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47062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Mutuo riconoscimento con altri programmi di affidabilità e sicurezza di Paesi terzi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50756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Esonero dalla prestazione di garanzia per l’introduzione di beni nei</a:t>
                      </a:r>
                      <a:r>
                        <a:rPr lang="it-IT" sz="1600" b="1" kern="1200" baseline="0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 depositi IVA</a:t>
                      </a:r>
                      <a:endParaRPr lang="it-IT" sz="1600" b="1" kern="1200" dirty="0" smtClean="0">
                        <a:solidFill>
                          <a:srgbClr val="3333CC"/>
                        </a:solidFill>
                        <a:latin typeface="Calibri" pitchFamily="34" charset="0"/>
                        <a:ea typeface="Calibri"/>
                        <a:cs typeface="Franklin Gothic Book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48532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Sdoganamento telematico</a:t>
                      </a:r>
                      <a:r>
                        <a:rPr lang="it-IT" sz="1600" b="1" kern="1200" baseline="0" dirty="0" smtClean="0">
                          <a:solidFill>
                            <a:srgbClr val="3333CC"/>
                          </a:solidFill>
                          <a:latin typeface="Calibri" pitchFamily="34" charset="0"/>
                          <a:ea typeface="Calibri"/>
                          <a:cs typeface="Franklin Gothic Book"/>
                        </a:rPr>
                        <a:t> h23</a:t>
                      </a:r>
                      <a:endParaRPr lang="it-IT" sz="1600" b="1" kern="1200" dirty="0" smtClean="0">
                        <a:solidFill>
                          <a:srgbClr val="3333CC"/>
                        </a:solidFill>
                        <a:latin typeface="Calibri" pitchFamily="34" charset="0"/>
                        <a:ea typeface="Calibri"/>
                        <a:cs typeface="Franklin Gothic Book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 smtClean="0">
                          <a:solidFill>
                            <a:srgbClr val="3333CC"/>
                          </a:solidFill>
                        </a:rPr>
                        <a:t>X</a:t>
                      </a:r>
                      <a:endParaRPr lang="it-IT" b="1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00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1052513"/>
            <a:ext cx="962025" cy="85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RIDUZIONE DEI CONTROLLI DOGANALI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15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136904" cy="2751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AEOC/F: beneficiano della riduzione dei controlli doganali a decorrere dalla data di rilascio del certificato.  </a:t>
            </a:r>
            <a:br>
              <a:rPr lang="it-IT" sz="2400" b="1" dirty="0" smtClean="0">
                <a:solidFill>
                  <a:srgbClr val="3333CC"/>
                </a:solidFill>
              </a:rPr>
            </a:b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it-IT" sz="2400" b="1" dirty="0" smtClean="0">
                <a:solidFill>
                  <a:srgbClr val="3333CC"/>
                </a:solidFill>
              </a:rPr>
              <a:t>L’abbattimento dei controlli è operato: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da sistema;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a livello locale.</a:t>
            </a:r>
            <a:endParaRPr lang="it-IT" sz="24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RIDUZIONE DEI CONTROLLI DOGANALI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16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136904" cy="356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400" b="1" u="sng" dirty="0" smtClean="0">
                <a:solidFill>
                  <a:srgbClr val="3333CC"/>
                </a:solidFill>
              </a:rPr>
              <a:t>Da sistema </a:t>
            </a:r>
            <a:r>
              <a:rPr lang="it-IT" sz="2400" b="1" dirty="0" smtClean="0">
                <a:solidFill>
                  <a:srgbClr val="3333CC"/>
                </a:solidFill>
              </a:rPr>
              <a:t>per controlli gestiti dal circuito doganale di controllo. </a:t>
            </a:r>
          </a:p>
          <a:p>
            <a:pPr algn="just"/>
            <a:r>
              <a:rPr lang="it-IT" sz="2400" b="1" dirty="0" smtClean="0">
                <a:solidFill>
                  <a:srgbClr val="3333CC"/>
                </a:solidFill>
              </a:rPr>
              <a:t>Il processo di riduzione dei controlli è regolato automaticamente in base alla percentuale di riduzione accordata, facendo salve eventuali selezioni al controllo obbligatorie per legge o per altri motivi.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endParaRPr lang="it-IT" sz="24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RIDUZIONE DEI CONTROLLI DOGANALI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17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136904" cy="2825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A livello locale nei casi di: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controlli fiscali in materia di IVA;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controlli doganali a posteriori;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controlli a destino sul regime del transito in ambito NCTS.</a:t>
            </a:r>
          </a:p>
          <a:p>
            <a:endParaRPr lang="it-IT" sz="24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80000" cy="720000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FACILITÀ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ACCESSO ALLE SEMPLIFICAZIONI DOGANALI </a:t>
            </a:r>
            <a:br>
              <a:rPr lang="it-IT" dirty="0" smtClean="0">
                <a:solidFill>
                  <a:srgbClr val="FF0000"/>
                </a:solidFill>
              </a:rPr>
            </a:b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18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 eaLnBrk="1" hangingPunct="1">
              <a:lnSpc>
                <a:spcPct val="15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AEOC/F: per il rilascio di un’autorizzazione alle </a:t>
            </a:r>
            <a:r>
              <a:rPr lang="it-IT" sz="2400" b="1" dirty="0" smtClean="0">
                <a:solidFill>
                  <a:srgbClr val="3333CC"/>
                </a:solidFill>
                <a:hlinkClick r:id="rId3" action="ppaction://hlinkfile"/>
              </a:rPr>
              <a:t>procedure semplificate</a:t>
            </a:r>
            <a:r>
              <a:rPr lang="it-IT" sz="2400" b="1" dirty="0" smtClean="0">
                <a:solidFill>
                  <a:srgbClr val="3333CC"/>
                </a:solidFill>
              </a:rPr>
              <a:t> l’Ufficio doganale non effettuerà un nuovo riesame delle condizioni già verificate per il rilascio del Certificato AEO.  </a:t>
            </a:r>
            <a:br>
              <a:rPr lang="it-IT" sz="2400" b="1" dirty="0" smtClean="0">
                <a:solidFill>
                  <a:srgbClr val="3333CC"/>
                </a:solidFill>
              </a:rPr>
            </a:br>
            <a:endParaRPr lang="it-IT" sz="24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80000" cy="720000"/>
          </a:xfrm>
        </p:spPr>
        <p:txBody>
          <a:bodyPr/>
          <a:lstStyle/>
          <a:p>
            <a:pPr eaLnBrk="1" fontAlgn="t" hangingPunct="1"/>
            <a:r>
              <a:rPr lang="it-IT" dirty="0" smtClean="0">
                <a:solidFill>
                  <a:srgbClr val="FF0000"/>
                </a:solidFill>
              </a:rPr>
              <a:t/>
            </a:r>
            <a:br>
              <a:rPr lang="it-IT" dirty="0" smtClean="0">
                <a:solidFill>
                  <a:srgbClr val="FF0000"/>
                </a:solidFill>
              </a:rPr>
            </a:br>
            <a:r>
              <a:rPr lang="it-IT" dirty="0" smtClean="0">
                <a:solidFill>
                  <a:srgbClr val="FF0000"/>
                </a:solidFill>
              </a:rPr>
              <a:t>ALTRI BENEFICI PER AEOC/S/F</a:t>
            </a:r>
            <a:br>
              <a:rPr lang="it-IT" dirty="0" smtClean="0">
                <a:solidFill>
                  <a:srgbClr val="FF0000"/>
                </a:solidFill>
              </a:rPr>
            </a:br>
            <a:endParaRPr lang="it-IT" dirty="0" smtClean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19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492896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>
              <a:lnSpc>
                <a:spcPct val="80000"/>
              </a:lnSpc>
            </a:pPr>
            <a:r>
              <a:rPr lang="it-IT" sz="2400" b="1" dirty="0" smtClean="0">
                <a:solidFill>
                  <a:srgbClr val="3333CC"/>
                </a:solidFill>
              </a:rPr>
              <a:t>Priorità di trattamento del carico, in caso di selezione per il controllo; </a:t>
            </a:r>
            <a:br>
              <a:rPr lang="it-IT" sz="2400" b="1" dirty="0" smtClean="0">
                <a:solidFill>
                  <a:srgbClr val="3333CC"/>
                </a:solidFill>
              </a:rPr>
            </a:br>
            <a:r>
              <a:rPr lang="it-IT" sz="2400" b="1" dirty="0" smtClean="0">
                <a:solidFill>
                  <a:srgbClr val="3333CC"/>
                </a:solidFill>
              </a:rPr>
              <a:t/>
            </a:r>
            <a:br>
              <a:rPr lang="it-IT" sz="2400" b="1" dirty="0" smtClean="0">
                <a:solidFill>
                  <a:srgbClr val="3333CC"/>
                </a:solidFill>
              </a:rPr>
            </a:br>
            <a:r>
              <a:rPr lang="it-IT" sz="2400" b="1" dirty="0" smtClean="0">
                <a:solidFill>
                  <a:srgbClr val="3333CC"/>
                </a:solidFill>
              </a:rPr>
              <a:t>Possibilità di scelta del luogo di effettuazione del controllo (il beneficio è soggetto ad accordo con la dogana).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it-IT" sz="2400" b="1" u="sng" dirty="0" smtClean="0">
                <a:solidFill>
                  <a:srgbClr val="3333CC"/>
                </a:solidFill>
              </a:rPr>
              <a:t>Client </a:t>
            </a:r>
            <a:r>
              <a:rPr lang="it-IT" sz="2400" b="1" u="sng" dirty="0" err="1" smtClean="0">
                <a:solidFill>
                  <a:srgbClr val="3333CC"/>
                </a:solidFill>
              </a:rPr>
              <a:t>coordinator</a:t>
            </a:r>
            <a:r>
              <a:rPr lang="it-IT" sz="2400" b="1" u="sng" dirty="0" smtClean="0">
                <a:solidFill>
                  <a:srgbClr val="3333CC"/>
                </a:solidFill>
              </a:rPr>
              <a:t>/Centro Servizi 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/>
            </a:r>
            <a:br>
              <a:rPr lang="it-IT" sz="2400" b="1" dirty="0" smtClean="0">
                <a:solidFill>
                  <a:srgbClr val="3333CC"/>
                </a:solidFill>
              </a:rPr>
            </a:br>
            <a:endParaRPr lang="it-IT" sz="24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8280000" cy="720000"/>
          </a:xfrm>
        </p:spPr>
        <p:txBody>
          <a:bodyPr/>
          <a:lstStyle/>
          <a:p>
            <a:pPr eaLnBrk="1" fontAlgn="t" hangingPunct="1"/>
            <a:r>
              <a:rPr lang="it-IT" dirty="0" smtClean="0">
                <a:solidFill>
                  <a:srgbClr val="FF0000"/>
                </a:solidFill>
              </a:rPr>
              <a:t/>
            </a:r>
            <a:br>
              <a:rPr lang="it-IT" dirty="0" smtClean="0">
                <a:solidFill>
                  <a:srgbClr val="FF0000"/>
                </a:solidFill>
              </a:rPr>
            </a:br>
            <a:r>
              <a:rPr lang="it-IT" dirty="0" smtClean="0">
                <a:solidFill>
                  <a:srgbClr val="FF0000"/>
                </a:solidFill>
              </a:rPr>
              <a:t/>
            </a:r>
            <a:br>
              <a:rPr lang="it-IT" dirty="0" smtClean="0">
                <a:solidFill>
                  <a:srgbClr val="FF0000"/>
                </a:solidFill>
              </a:rPr>
            </a:br>
            <a:r>
              <a:rPr lang="it-IT" dirty="0" smtClean="0">
                <a:solidFill>
                  <a:srgbClr val="FF0000"/>
                </a:solidFill>
              </a:rPr>
              <a:t>CLIENT COORDINATOR/CENTRO SERVIZI </a:t>
            </a:r>
            <a:br>
              <a:rPr lang="it-IT" dirty="0" smtClean="0">
                <a:solidFill>
                  <a:srgbClr val="FF0000"/>
                </a:solidFill>
              </a:rPr>
            </a:br>
            <a:r>
              <a:rPr lang="it-IT" dirty="0" smtClean="0">
                <a:solidFill>
                  <a:srgbClr val="FF0000"/>
                </a:solidFill>
              </a:rPr>
              <a:t/>
            </a:r>
            <a:br>
              <a:rPr lang="it-IT" dirty="0" smtClean="0">
                <a:solidFill>
                  <a:srgbClr val="FF0000"/>
                </a:solidFill>
              </a:rPr>
            </a:br>
            <a:endParaRPr lang="it-IT" dirty="0" smtClean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20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492897"/>
            <a:ext cx="8136904" cy="349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it-IT" sz="2400" b="1" dirty="0" smtClean="0">
                <a:solidFill>
                  <a:srgbClr val="3333CC"/>
                </a:solidFill>
              </a:rPr>
              <a:t>Sono istituiti presso gli Uffici delle Dogane e le SOT con la funzione di: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facilitare, all’interno dei differenti Servizi, l’applicazione dei benefici previsti;</a:t>
            </a:r>
          </a:p>
          <a:p>
            <a:pPr>
              <a:buBlip>
                <a:blip r:embed="rId2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offrire le informazioni utili agli AEO in merito a problematiche doganali o indirizzarli presso gli Uffici competenti offrendogli una corsia preferenziale. </a:t>
            </a:r>
            <a:endParaRPr lang="it-IT" sz="2400" b="1" dirty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BENEFICI RELATIVI AI CONTROLLI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SICUREZZA (AEOS/F)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21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136904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Riduzione dei controlli di sicurezza a decorrere dalla data di rilascio del certificato;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Riduzione della quantità di dati da fornire ai fini della sicurezza; 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Possibilità di preavvertire l'operatore in caso di selezione per il controllo;</a:t>
            </a: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Accordi di Mutuo riconoscimento.</a:t>
            </a: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ACCORDI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MUTUO RICONOSCIMENTO 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22</a:t>
            </a:fld>
            <a:endParaRPr lang="it-IT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2132856"/>
            <a:ext cx="9144000" cy="4000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3200" b="1" kern="0" dirty="0" smtClean="0">
              <a:latin typeface="+mn-lt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400" b="1" kern="0" noProof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L’Unione Europea ha concluso o sta concludendo degli accordi per il mutuo riconoscimento del programma AEO con tutti i paesi che hanno attivato istituti equivalenti.</a:t>
            </a: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marR="0" lvl="0" indent="-342900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L’AEO potrà beneficiare nei paesi terzi degli stessi vantaggi di cui godono gli AEO locali.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1412776"/>
            <a:ext cx="8280000" cy="720000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ACCORDI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MUTUO RICONOSCIMENTO 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23</a:t>
            </a:fld>
            <a:endParaRPr lang="it-IT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2132856"/>
            <a:ext cx="9144000" cy="4000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3200" b="1" kern="0" dirty="0" smtClean="0"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noProof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Per accedere ai benefici connessi con la conclusione dei accordi di mutuo riconoscimento è necessario dare l’ 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  <a:hlinkClick r:id="rId3" action="ppaction://hlinkfile"/>
              </a:rPr>
              <a:t>“Assenso allo scambio dei dati con i Paesi terzi con cui la UE ha concluso o concluderà un Accordo di Mutuo Riconoscimento (SOLO PER LE ISTANZE </a:t>
            </a:r>
            <a:r>
              <a:rPr lang="it-IT" sz="2400" b="1" kern="0" dirty="0" err="1" smtClean="0">
                <a:solidFill>
                  <a:srgbClr val="3333CC"/>
                </a:solidFill>
                <a:latin typeface="+mn-lt"/>
                <a:hlinkClick r:id="rId3" action="ppaction://hlinkfile"/>
              </a:rPr>
              <a:t>DI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  <a:hlinkClick r:id="rId3" action="ppaction://hlinkfile"/>
              </a:rPr>
              <a:t> CERTIFICATI AEOS O AEOF).</a:t>
            </a: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ACCORDI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MUTUO RICONOSCIMENTO CONCLUSI DALL’UE 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24</a:t>
            </a:fld>
            <a:endParaRPr lang="it-IT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2060848"/>
            <a:ext cx="9144000" cy="4000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3200" b="1" kern="0" dirty="0" smtClean="0"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noProof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u="sng" kern="0" dirty="0" smtClean="0">
                <a:solidFill>
                  <a:srgbClr val="3333CC"/>
                </a:solidFill>
                <a:latin typeface="+mn-lt"/>
              </a:rPr>
              <a:t>Accordo UE/USA siglato il 4 maggio 2012.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u="sng" kern="0" dirty="0" smtClean="0">
                <a:solidFill>
                  <a:srgbClr val="3333CC"/>
                </a:solidFill>
                <a:latin typeface="+mn-lt"/>
              </a:rPr>
              <a:t>Accordo UE/GIAPPONE siglato il 24 giugno 2010 e operativo dal 24 maggio 2011.</a:t>
            </a: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endParaRPr lang="it-IT" sz="2400" b="1" u="sng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Accordi già conclusi con SVIZZERA e NORVEGIA ma non ancora operativi.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Accordo con la CINA in fase di conclusione.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u="sng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80000" cy="720000"/>
          </a:xfrm>
        </p:spPr>
        <p:txBody>
          <a:bodyPr/>
          <a:lstStyle/>
          <a:p>
            <a:pPr lvl="0"/>
            <a:r>
              <a:rPr lang="it-IT" dirty="0" smtClean="0">
                <a:solidFill>
                  <a:srgbClr val="FF0000"/>
                </a:solidFill>
              </a:rPr>
              <a:t>ACCORDI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MUTUO RICONOSCIMENTO </a:t>
            </a:r>
            <a:r>
              <a:rPr lang="it-IT" u="sng" dirty="0" smtClean="0">
                <a:solidFill>
                  <a:srgbClr val="FF0000"/>
                </a:solidFill>
              </a:rPr>
              <a:t>Accordo UE/USA</a:t>
            </a:r>
            <a:r>
              <a:rPr lang="it-IT" sz="2000" dirty="0" smtClean="0">
                <a:solidFill>
                  <a:srgbClr val="3333CC"/>
                </a:solidFill>
                <a:latin typeface="+mn-lt"/>
              </a:rPr>
              <a:t/>
            </a:r>
            <a:br>
              <a:rPr lang="it-IT" sz="2000" dirty="0" smtClean="0">
                <a:solidFill>
                  <a:srgbClr val="3333CC"/>
                </a:solidFill>
                <a:latin typeface="+mn-lt"/>
              </a:rPr>
            </a:b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25</a:t>
            </a:fld>
            <a:endParaRPr lang="it-IT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988840"/>
            <a:ext cx="9144000" cy="4000500"/>
          </a:xfrm>
          <a:prstGeom prst="rect">
            <a:avLst/>
          </a:prstGeom>
        </p:spPr>
        <p:txBody>
          <a:bodyPr/>
          <a:lstStyle/>
          <a:p>
            <a:pPr marL="342900" lvl="0" indent="-342900" algn="just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844824"/>
            <a:ext cx="9144000" cy="46085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3200" b="1" kern="0" dirty="0" smtClean="0"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noProof="0" dirty="0" smtClean="0">
                <a:solidFill>
                  <a:srgbClr val="3333CC"/>
                </a:solidFill>
                <a:latin typeface="+mn-lt"/>
              </a:rPr>
              <a:t>	Prevede il mutuo riconoscimento dei programmi AEO comunitario e C-TPAT Americano.</a:t>
            </a: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  <a:hlinkClick r:id="rId3" action="ppaction://hlinkfile"/>
              </a:rPr>
              <a:t>L’Accordo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stabilisce che: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err="1" smtClean="0">
                <a:solidFill>
                  <a:srgbClr val="3333CC"/>
                </a:solidFill>
                <a:latin typeface="+mn-lt"/>
              </a:rPr>
              <a:t>Sez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I: “</a:t>
            </a: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L’UE e gli USA riconoscono reciprocamente che i rispettivi programmi di partenariato commerciale sono compatibili”;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i="1" kern="0" dirty="0" err="1" smtClean="0">
                <a:solidFill>
                  <a:srgbClr val="3333CC"/>
                </a:solidFill>
                <a:latin typeface="+mn-lt"/>
              </a:rPr>
              <a:t>Sez</a:t>
            </a: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 III:” ciascuna autorità doganale concede agli operatori che aderiscono al programma  dell’altra autorità doganale un trattamento analogo a quello riservato agli aderenti al proprio programma di partenariato commerciale”.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it-IT" sz="2400" b="1" i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it-IT" sz="2400" b="1" i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u="sng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80000" cy="720000"/>
          </a:xfrm>
        </p:spPr>
        <p:txBody>
          <a:bodyPr/>
          <a:lstStyle/>
          <a:p>
            <a:pPr lvl="0"/>
            <a:r>
              <a:rPr lang="it-IT" dirty="0" smtClean="0">
                <a:solidFill>
                  <a:srgbClr val="FF0000"/>
                </a:solidFill>
              </a:rPr>
              <a:t>ACCORDI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MUTUO RICONOSCIMENTO </a:t>
            </a:r>
            <a:r>
              <a:rPr lang="it-IT" u="sng" dirty="0" smtClean="0">
                <a:solidFill>
                  <a:srgbClr val="FF0000"/>
                </a:solidFill>
              </a:rPr>
              <a:t>Accordo UE/USA</a:t>
            </a:r>
            <a:r>
              <a:rPr lang="it-IT" sz="2000" dirty="0" smtClean="0">
                <a:solidFill>
                  <a:srgbClr val="3333CC"/>
                </a:solidFill>
                <a:latin typeface="+mn-lt"/>
              </a:rPr>
              <a:t/>
            </a:r>
            <a:br>
              <a:rPr lang="it-IT" sz="2000" dirty="0" smtClean="0">
                <a:solidFill>
                  <a:srgbClr val="3333CC"/>
                </a:solidFill>
                <a:latin typeface="+mn-lt"/>
              </a:rPr>
            </a:b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26</a:t>
            </a:fld>
            <a:endParaRPr lang="it-IT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988840"/>
            <a:ext cx="9144000" cy="4000500"/>
          </a:xfrm>
          <a:prstGeom prst="rect">
            <a:avLst/>
          </a:prstGeom>
        </p:spPr>
        <p:txBody>
          <a:bodyPr/>
          <a:lstStyle/>
          <a:p>
            <a:pPr marL="342900" lvl="0" indent="-342900" algn="just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844824"/>
            <a:ext cx="9144000" cy="46085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3200" b="1" kern="0" dirty="0" smtClean="0"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noProof="0" dirty="0" smtClean="0">
                <a:solidFill>
                  <a:srgbClr val="3333CC"/>
                </a:solidFill>
                <a:latin typeface="+mn-lt"/>
              </a:rPr>
              <a:t>	</a:t>
            </a: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Procedura di associazione dei numeri EORI e MID (</a:t>
            </a:r>
            <a:r>
              <a:rPr lang="it-IT" sz="2400" b="1" i="1" kern="0" dirty="0" err="1" smtClean="0">
                <a:solidFill>
                  <a:srgbClr val="3333CC"/>
                </a:solidFill>
                <a:latin typeface="+mn-lt"/>
              </a:rPr>
              <a:t>Manufacturer</a:t>
            </a: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's </a:t>
            </a:r>
            <a:r>
              <a:rPr lang="it-IT" sz="2400" b="1" i="1" kern="0" dirty="0" err="1" smtClean="0">
                <a:solidFill>
                  <a:srgbClr val="3333CC"/>
                </a:solidFill>
                <a:latin typeface="+mn-lt"/>
              </a:rPr>
              <a:t>Identification</a:t>
            </a: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 </a:t>
            </a:r>
            <a:r>
              <a:rPr lang="it-IT" sz="2400" b="1" i="1" kern="0" dirty="0" err="1" smtClean="0">
                <a:solidFill>
                  <a:srgbClr val="3333CC"/>
                </a:solidFill>
                <a:latin typeface="+mn-lt"/>
              </a:rPr>
              <a:t>Number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) da effettuare collegandosi al sito: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  <a:hlinkClick r:id="rId3"/>
              </a:rPr>
              <a:t>https://mrctpat.cbp.dhs.gov</a:t>
            </a: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it-IT" sz="2400" b="1" i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u="sng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27</a:t>
            </a:fld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9781" t="13008" r="19976" b="11969"/>
          <a:stretch>
            <a:fillRect/>
          </a:stretch>
        </p:blipFill>
        <p:spPr bwMode="auto">
          <a:xfrm>
            <a:off x="467544" y="1260118"/>
            <a:ext cx="7884368" cy="5597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28</a:t>
            </a:fld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8900" t="13008" r="21157" b="2423"/>
          <a:stretch>
            <a:fillRect/>
          </a:stretch>
        </p:blipFill>
        <p:spPr bwMode="auto">
          <a:xfrm>
            <a:off x="1475656" y="0"/>
            <a:ext cx="6228184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80000" cy="720000"/>
          </a:xfrm>
        </p:spPr>
        <p:txBody>
          <a:bodyPr/>
          <a:lstStyle/>
          <a:p>
            <a:pPr lvl="0"/>
            <a:r>
              <a:rPr lang="it-IT" dirty="0" smtClean="0">
                <a:solidFill>
                  <a:srgbClr val="FF0000"/>
                </a:solidFill>
              </a:rPr>
              <a:t>ACCORDI </a:t>
            </a:r>
            <a:r>
              <a:rPr lang="it-IT" dirty="0" err="1" smtClean="0">
                <a:solidFill>
                  <a:srgbClr val="FF0000"/>
                </a:solidFill>
              </a:rPr>
              <a:t>DI</a:t>
            </a:r>
            <a:r>
              <a:rPr lang="it-IT" dirty="0" smtClean="0">
                <a:solidFill>
                  <a:srgbClr val="FF0000"/>
                </a:solidFill>
              </a:rPr>
              <a:t> MUTUO RICONOSCIMENTO </a:t>
            </a:r>
            <a:r>
              <a:rPr lang="it-IT" u="sng" dirty="0" smtClean="0">
                <a:solidFill>
                  <a:srgbClr val="FF0000"/>
                </a:solidFill>
              </a:rPr>
              <a:t>Accordo UE/GIAPPONE</a:t>
            </a:r>
            <a:r>
              <a:rPr lang="it-IT" sz="2000" dirty="0" smtClean="0">
                <a:solidFill>
                  <a:srgbClr val="3333CC"/>
                </a:solidFill>
                <a:latin typeface="+mn-lt"/>
              </a:rPr>
              <a:t/>
            </a:r>
            <a:br>
              <a:rPr lang="it-IT" sz="2000" dirty="0" smtClean="0">
                <a:solidFill>
                  <a:srgbClr val="3333CC"/>
                </a:solidFill>
                <a:latin typeface="+mn-lt"/>
              </a:rPr>
            </a:b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29</a:t>
            </a:fld>
            <a:endParaRPr lang="it-IT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988840"/>
            <a:ext cx="9144000" cy="4000500"/>
          </a:xfrm>
          <a:prstGeom prst="rect">
            <a:avLst/>
          </a:prstGeom>
        </p:spPr>
        <p:txBody>
          <a:bodyPr/>
          <a:lstStyle/>
          <a:p>
            <a:pPr marL="342900" lvl="0" indent="-342900" algn="just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0" y="1484784"/>
            <a:ext cx="9144000" cy="5373216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3200" b="1" kern="0" dirty="0" smtClean="0"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noProof="0" dirty="0" smtClean="0">
                <a:solidFill>
                  <a:srgbClr val="3333CC"/>
                </a:solidFill>
                <a:latin typeface="+mn-lt"/>
              </a:rPr>
              <a:t>	</a:t>
            </a: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Per usufruire dei benefici dell’accordo di mutuo riconoscimento: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u="sng" kern="0" dirty="0" smtClean="0">
                <a:solidFill>
                  <a:srgbClr val="3333CC"/>
                </a:solidFill>
                <a:latin typeface="+mn-lt"/>
              </a:rPr>
              <a:t>Esportatori Europei 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devono fornire ai loro partner commerciali giapponesi il codice MRA a 12 caratteri;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  <a:r>
              <a:rPr lang="it-IT" sz="2400" b="1" u="sng" kern="0" dirty="0" smtClean="0">
                <a:solidFill>
                  <a:srgbClr val="3333CC"/>
                </a:solidFill>
                <a:latin typeface="+mn-lt"/>
              </a:rPr>
              <a:t>Importatori Giapponesi</a:t>
            </a: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devono fornire ai propri partner commerciali europei il codice MRA a 14 caraterei (nel campo 44 della dichiarazione riportare il codice “Y031” e l’MRA). 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it-IT" sz="2400" b="1" i="1" kern="0" dirty="0" smtClean="0">
              <a:solidFill>
                <a:srgbClr val="3333CC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it-IT" sz="2400" b="1" i="1" kern="0" dirty="0" smtClean="0">
                <a:solidFill>
                  <a:srgbClr val="3333CC"/>
                </a:solidFill>
                <a:latin typeface="+mn-lt"/>
              </a:rPr>
              <a:t>	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 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endParaRPr lang="it-IT" sz="2400" b="1" u="sng" kern="0" dirty="0" smtClean="0">
              <a:solidFill>
                <a:srgbClr val="3333CC"/>
              </a:solidFill>
              <a:latin typeface="+mn-lt"/>
            </a:endParaRP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		</a:t>
            </a:r>
          </a:p>
          <a:p>
            <a:pPr marL="342900" lvl="0" indent="-342900" eaLnBrk="0" hangingPunct="0">
              <a:spcBef>
                <a:spcPct val="20000"/>
              </a:spcBef>
              <a:defRPr/>
            </a:pPr>
            <a:r>
              <a:rPr lang="it-IT" sz="2400" b="1" kern="0" dirty="0" smtClean="0">
                <a:solidFill>
                  <a:srgbClr val="3333CC"/>
                </a:solidFill>
                <a:latin typeface="+mn-lt"/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80000" cy="1224056"/>
          </a:xfrm>
        </p:spPr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PROGRAMMA </a:t>
            </a:r>
            <a:r>
              <a:rPr lang="it-IT" dirty="0" err="1" smtClean="0">
                <a:solidFill>
                  <a:srgbClr val="FF0000"/>
                </a:solidFill>
              </a:rPr>
              <a:t>S.A.F.E.</a:t>
            </a:r>
            <a:r>
              <a:rPr lang="it-IT" dirty="0" smtClean="0">
                <a:solidFill>
                  <a:srgbClr val="FF0000"/>
                </a:solidFill>
              </a:rPr>
              <a:t> (</a:t>
            </a:r>
            <a:r>
              <a:rPr lang="en-US" dirty="0" smtClean="0">
                <a:solidFill>
                  <a:srgbClr val="FF0000"/>
                </a:solidFill>
              </a:rPr>
              <a:t>“</a:t>
            </a:r>
            <a:r>
              <a:rPr lang="en-US" i="1" dirty="0" smtClean="0">
                <a:solidFill>
                  <a:srgbClr val="FF0000"/>
                </a:solidFill>
              </a:rPr>
              <a:t>Framework of Standards to Secure and Facilitate</a:t>
            </a:r>
            <a:br>
              <a:rPr lang="en-US" i="1" dirty="0" smtClean="0">
                <a:solidFill>
                  <a:srgbClr val="FF0000"/>
                </a:solidFill>
              </a:rPr>
            </a:br>
            <a:r>
              <a:rPr lang="it-IT" i="1" dirty="0" smtClean="0">
                <a:solidFill>
                  <a:srgbClr val="FF0000"/>
                </a:solidFill>
              </a:rPr>
              <a:t>Global </a:t>
            </a:r>
            <a:r>
              <a:rPr lang="it-IT" i="1" dirty="0" err="1" smtClean="0">
                <a:solidFill>
                  <a:srgbClr val="FF0000"/>
                </a:solidFill>
              </a:rPr>
              <a:t>Trade</a:t>
            </a:r>
            <a:r>
              <a:rPr lang="it-IT" i="1" dirty="0" smtClean="0">
                <a:solidFill>
                  <a:srgbClr val="FF0000"/>
                </a:solidFill>
              </a:rPr>
              <a:t>”)</a:t>
            </a:r>
            <a:r>
              <a:rPr lang="it-IT" i="1" dirty="0" smtClean="0"/>
              <a:t/>
            </a:r>
            <a:br>
              <a:rPr lang="it-IT" i="1" dirty="0" smtClean="0"/>
            </a:br>
            <a:endParaRPr lang="it-IT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30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08920"/>
            <a:ext cx="813690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95536" y="2564904"/>
            <a:ext cx="8136904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algn="just"/>
            <a:r>
              <a:rPr lang="it-IT" sz="2400" b="1" dirty="0" smtClean="0">
                <a:solidFill>
                  <a:srgbClr val="3333CC"/>
                </a:solidFill>
              </a:rPr>
              <a:t>L’OMD tramite il programma SAFE ha incoraggiato lo sviluppo di meccanismi tesi a favorire l’identificazione di quegli operatori che dimostrano di essersi resi conformi alle regolamentazioni doganali ed alle procedure di sicurezza vigenti nel loro ambito territoriale di riferimento</a:t>
            </a:r>
            <a:r>
              <a:rPr lang="it-IT" sz="2400" dirty="0" smtClean="0"/>
              <a:t>.</a:t>
            </a:r>
          </a:p>
          <a:p>
            <a:r>
              <a:rPr lang="it-IT" sz="2400" b="1" dirty="0" smtClean="0">
                <a:solidFill>
                  <a:srgbClr val="3333CC"/>
                </a:solidFill>
              </a:rPr>
              <a:t>(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Compendium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 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of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 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Authorized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 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Economic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 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Operator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 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Programmes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 -2011 </a:t>
            </a:r>
            <a:r>
              <a:rPr lang="it-IT" sz="2400" b="1" dirty="0" err="1" smtClean="0">
                <a:solidFill>
                  <a:srgbClr val="3333CC"/>
                </a:solidFill>
                <a:hlinkClick r:id="rId4" action="ppaction://hlinkfile"/>
              </a:rPr>
              <a:t>edition</a:t>
            </a:r>
            <a:r>
              <a:rPr lang="it-IT" sz="2400" b="1" dirty="0" smtClean="0">
                <a:solidFill>
                  <a:srgbClr val="3333CC"/>
                </a:solidFill>
                <a:hlinkClick r:id="rId4" action="ppaction://hlinkfile"/>
              </a:rPr>
              <a:t>) </a:t>
            </a: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3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ULTERIORI BENEFICI 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BB7B2-F0C2-43A4-AC3D-F8517C1523F8}" type="slidenum">
              <a:rPr lang="it-IT" smtClean="0"/>
              <a:pPr>
                <a:defRPr/>
              </a:pPr>
              <a:t>31</a:t>
            </a:fld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564904"/>
            <a:ext cx="8136904" cy="2751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just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algn="just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Esonero dalla prestazione di garanzia per l’introduzione di beni nei depositi IVA (Legge 116 del 2011 che ha modificato l’art.50 bis del </a:t>
            </a:r>
            <a:r>
              <a:rPr lang="it-IT" sz="2400" b="1" dirty="0" err="1" smtClean="0">
                <a:solidFill>
                  <a:srgbClr val="3333CC"/>
                </a:solidFill>
              </a:rPr>
              <a:t>D.L</a:t>
            </a:r>
            <a:r>
              <a:rPr lang="it-IT" sz="2400" b="1" dirty="0" smtClean="0">
                <a:solidFill>
                  <a:srgbClr val="3333CC"/>
                </a:solidFill>
              </a:rPr>
              <a:t>: 331/93);</a:t>
            </a:r>
          </a:p>
          <a:p>
            <a:pPr marL="0" indent="0" algn="just" eaLnBrk="1" hangingPunct="1">
              <a:lnSpc>
                <a:spcPct val="80000"/>
              </a:lnSpc>
              <a:buBlip>
                <a:blip r:embed="rId2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algn="just" eaLnBrk="1" hangingPunct="1">
              <a:lnSpc>
                <a:spcPct val="80000"/>
              </a:lnSpc>
              <a:buBlip>
                <a:blip r:embed="rId2"/>
              </a:buBlip>
            </a:pPr>
            <a:r>
              <a:rPr lang="it-IT" sz="2400" b="1" dirty="0" smtClean="0">
                <a:solidFill>
                  <a:srgbClr val="3333CC"/>
                </a:solidFill>
              </a:rPr>
              <a:t> </a:t>
            </a:r>
            <a:r>
              <a:rPr lang="it-IT" sz="2400" b="1" dirty="0" smtClean="0">
                <a:solidFill>
                  <a:srgbClr val="3333CC"/>
                </a:solidFill>
                <a:hlinkClick r:id="rId3" action="ppaction://hlinkfile"/>
              </a:rPr>
              <a:t>Sdoganamento telematico h23</a:t>
            </a:r>
            <a:r>
              <a:rPr lang="it-IT" sz="2400" b="1" dirty="0" smtClean="0">
                <a:solidFill>
                  <a:srgbClr val="3333CC"/>
                </a:solidFill>
              </a:rPr>
              <a:t>.</a:t>
            </a:r>
          </a:p>
          <a:p>
            <a:pPr marL="0" indent="0" eaLnBrk="1" hangingPunct="1">
              <a:lnSpc>
                <a:spcPct val="80000"/>
              </a:lnSpc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  <a:p>
            <a:pPr marL="0" indent="0" eaLnBrk="1" hangingPunct="1">
              <a:lnSpc>
                <a:spcPct val="80000"/>
              </a:lnSpc>
              <a:buBlip>
                <a:blip r:embed="rId2"/>
              </a:buBlip>
            </a:pPr>
            <a:endParaRPr lang="it-IT" sz="2400" b="1" dirty="0" smtClean="0">
              <a:solidFill>
                <a:srgbClr val="3333CC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olo 3"/>
          <p:cNvSpPr>
            <a:spLocks noGrp="1"/>
          </p:cNvSpPr>
          <p:nvPr>
            <p:ph type="title"/>
          </p:nvPr>
        </p:nvSpPr>
        <p:spPr>
          <a:xfrm>
            <a:off x="468313" y="1368425"/>
            <a:ext cx="8280400" cy="719138"/>
          </a:xfrm>
        </p:spPr>
        <p:txBody>
          <a:bodyPr/>
          <a:lstStyle/>
          <a:p>
            <a:pPr algn="just"/>
            <a:r>
              <a:rPr lang="it-IT" smtClean="0"/>
              <a:t>                Operatore Economico Autorizzato  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4205288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it-IT" sz="2000" dirty="0" smtClean="0"/>
          </a:p>
          <a:p>
            <a:pPr>
              <a:buFontTx/>
              <a:buNone/>
              <a:defRPr/>
            </a:pPr>
            <a:endParaRPr lang="it-IT" sz="2000" dirty="0" smtClean="0"/>
          </a:p>
          <a:p>
            <a:pPr marL="0" indent="0" algn="just">
              <a:buFontTx/>
              <a:buNone/>
              <a:defRPr/>
            </a:pPr>
            <a:endParaRPr lang="it-IT" sz="2000" dirty="0"/>
          </a:p>
          <a:p>
            <a:pPr marL="0" indent="0" algn="just">
              <a:buFontTx/>
              <a:buNone/>
              <a:defRPr/>
            </a:pPr>
            <a:endParaRPr lang="it-IT" sz="2000" dirty="0" smtClean="0"/>
          </a:p>
          <a:p>
            <a:pPr marL="0" indent="0" algn="just">
              <a:buFontTx/>
              <a:buNone/>
              <a:defRPr/>
            </a:pPr>
            <a:endParaRPr lang="it-IT" sz="2000" dirty="0"/>
          </a:p>
          <a:p>
            <a:pPr marL="0" indent="0" algn="just">
              <a:buFontTx/>
              <a:buNone/>
              <a:defRPr/>
            </a:pPr>
            <a:endParaRPr lang="it-IT" sz="2000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BEC04D-53A6-4707-B3BA-6E33E9629549}" type="slidenum">
              <a:rPr lang="it-IT" smtClean="0"/>
              <a:pPr>
                <a:defRPr/>
              </a:pPr>
              <a:t>32</a:t>
            </a:fld>
            <a:endParaRPr lang="it-IT" dirty="0"/>
          </a:p>
        </p:txBody>
      </p:sp>
      <p:graphicFrame>
        <p:nvGraphicFramePr>
          <p:cNvPr id="10" name="Tabella 9"/>
          <p:cNvGraphicFramePr>
            <a:graphicFrameLocks noGrp="1"/>
          </p:cNvGraphicFramePr>
          <p:nvPr/>
        </p:nvGraphicFramePr>
        <p:xfrm>
          <a:off x="395288" y="1484313"/>
          <a:ext cx="8352928" cy="367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08112"/>
                <a:gridCol w="1008112"/>
                <a:gridCol w="1008112"/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VANTAGGI INDIRETTI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AEOC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AEOS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>
                          <a:solidFill>
                            <a:srgbClr val="3333CC"/>
                          </a:solidFill>
                        </a:rPr>
                        <a:t>AEOF</a:t>
                      </a:r>
                      <a:endParaRPr lang="it-IT" dirty="0">
                        <a:solidFill>
                          <a:srgbClr val="3333CC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Migliori relazioni con le autorità doganali  (</a:t>
                      </a:r>
                      <a:r>
                        <a:rPr lang="it-IT" sz="16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client </a:t>
                      </a:r>
                      <a:r>
                        <a:rPr lang="it-IT" sz="16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coordinator</a:t>
                      </a:r>
                      <a:r>
                        <a:rPr lang="it-IT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Riconoscimento come partner commerciale sicuro e acquisizione di nuovi clienti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Maggior prestigio collegato alla fidelizzazione della clientela</a:t>
                      </a:r>
                    </a:p>
                    <a:p>
                      <a:endParaRPr lang="it-IT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minore ritardo nelle spedizioni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aumento della sicurezza e migliore comunicazione tra le parti della catena logistica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X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it-IT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203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5373688"/>
            <a:ext cx="1295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2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olo 1"/>
          <p:cNvSpPr>
            <a:spLocks noGrp="1"/>
          </p:cNvSpPr>
          <p:nvPr>
            <p:ph type="title"/>
          </p:nvPr>
        </p:nvSpPr>
        <p:spPr>
          <a:xfrm>
            <a:off x="457200" y="1368425"/>
            <a:ext cx="8229600" cy="3560763"/>
          </a:xfrm>
        </p:spPr>
        <p:txBody>
          <a:bodyPr/>
          <a:lstStyle/>
          <a:p>
            <a:pPr eaLnBrk="1" hangingPunct="1"/>
            <a:r>
              <a:rPr lang="it-IT" sz="2000" smtClean="0"/>
              <a:t> </a:t>
            </a:r>
            <a:endParaRPr lang="it-IT" smtClean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ABF28A-BCE1-4F2F-A2E6-5F9ABEA697D4}" type="slidenum">
              <a:rPr lang="it-IT" smtClean="0"/>
              <a:pPr>
                <a:defRPr/>
              </a:pPr>
              <a:t>33</a:t>
            </a:fld>
            <a:endParaRPr lang="it-IT" dirty="0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187450" y="620713"/>
            <a:ext cx="7596188" cy="914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kumimoji="1" lang="it-IT" sz="540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aramond" pitchFamily="18" charset="0"/>
            </a:endParaRPr>
          </a:p>
        </p:txBody>
      </p:sp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899592" y="1844824"/>
            <a:ext cx="7164387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it-IT" sz="3600" kern="10" dirty="0">
                <a:ln w="9525">
                  <a:noFill/>
                  <a:round/>
                  <a:headEnd/>
                  <a:tailEnd/>
                </a:ln>
                <a:solidFill>
                  <a:srgbClr val="3333CC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Grazie per l'attenzione prestata</a:t>
            </a:r>
            <a:r>
              <a:rPr lang="it-IT" sz="3600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4582" name="Picture 6" descr="j025448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8425" y="2770188"/>
            <a:ext cx="1409700" cy="264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11" name="Text Box 8"/>
          <p:cNvSpPr txBox="1">
            <a:spLocks noChangeArrowheads="1"/>
          </p:cNvSpPr>
          <p:nvPr/>
        </p:nvSpPr>
        <p:spPr bwMode="auto">
          <a:xfrm>
            <a:off x="468313" y="5734050"/>
            <a:ext cx="7559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/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0" y="5516563"/>
            <a:ext cx="9144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 smtClean="0">
                <a:solidFill>
                  <a:srgbClr val="3333CC"/>
                </a:solidFill>
                <a:latin typeface="Lucida Sans Unicode" pitchFamily="34" charset="0"/>
              </a:rPr>
              <a:t>IERO DOMENICO</a:t>
            </a:r>
            <a:endParaRPr lang="it-IT" b="1" dirty="0">
              <a:solidFill>
                <a:srgbClr val="3333CC"/>
              </a:solidFill>
              <a:latin typeface="Lucida Sans Unicode" pitchFamily="34" charset="0"/>
            </a:endParaRPr>
          </a:p>
          <a:p>
            <a:pPr>
              <a:spcBef>
                <a:spcPct val="50000"/>
              </a:spcBef>
            </a:pPr>
            <a:r>
              <a:rPr lang="it-IT" sz="1600" b="1" dirty="0">
                <a:solidFill>
                  <a:srgbClr val="3333CC"/>
                </a:solidFill>
                <a:latin typeface="Lucida Sans Unicode" pitchFamily="34" charset="0"/>
              </a:rPr>
              <a:t>Agenzia delle Dogane  - Direzione  Interregionale per il Veneto e il Friuli Venezia Giulia </a:t>
            </a:r>
          </a:p>
          <a:p>
            <a:pPr>
              <a:spcBef>
                <a:spcPct val="50000"/>
              </a:spcBef>
            </a:pPr>
            <a:r>
              <a:rPr lang="it-IT" sz="1600" b="1" dirty="0">
                <a:solidFill>
                  <a:srgbClr val="3333CC"/>
                </a:solidFill>
                <a:latin typeface="Lucida Sans Unicode" pitchFamily="34" charset="0"/>
              </a:rPr>
              <a:t>Tel </a:t>
            </a:r>
            <a:r>
              <a:rPr lang="it-IT" sz="1600" b="1" dirty="0" smtClean="0">
                <a:solidFill>
                  <a:srgbClr val="3333CC"/>
                </a:solidFill>
                <a:latin typeface="Lucida Sans Unicode" pitchFamily="34" charset="0"/>
              </a:rPr>
              <a:t>0407785308   </a:t>
            </a:r>
            <a:r>
              <a:rPr lang="it-IT" sz="1600" b="1" dirty="0" err="1">
                <a:solidFill>
                  <a:srgbClr val="3333CC"/>
                </a:solidFill>
                <a:latin typeface="Lucida Sans Unicode" pitchFamily="34" charset="0"/>
              </a:rPr>
              <a:t>e_mail</a:t>
            </a:r>
            <a:r>
              <a:rPr lang="it-IT" sz="1600" b="1">
                <a:solidFill>
                  <a:srgbClr val="3333CC"/>
                </a:solidFill>
                <a:latin typeface="Lucida Sans Unicode" pitchFamily="34" charset="0"/>
              </a:rPr>
              <a:t>:  </a:t>
            </a:r>
            <a:r>
              <a:rPr lang="it-IT" sz="1600" b="1" smtClean="0">
                <a:solidFill>
                  <a:srgbClr val="3333CC"/>
                </a:solidFill>
                <a:latin typeface="Lucida Sans Unicode" pitchFamily="34" charset="0"/>
              </a:rPr>
              <a:t>domenico.iero@agenziadogane.it</a:t>
            </a:r>
            <a:endParaRPr lang="it-IT" sz="1600" b="1" dirty="0">
              <a:solidFill>
                <a:srgbClr val="3333CC"/>
              </a:solidFill>
              <a:latin typeface="Lucida Sans Unicode" pitchFamily="34" charset="0"/>
            </a:endParaRPr>
          </a:p>
        </p:txBody>
      </p:sp>
      <p:pic>
        <p:nvPicPr>
          <p:cNvPr id="72713" name="Immagine 22" descr="Z:\AEO\AEO 2012\2012 SLIDES VARIE AEO\AEO_marchio final c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781300"/>
            <a:ext cx="1382713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3">
      <a:dk1>
        <a:srgbClr val="000000"/>
      </a:dk1>
      <a:lt1>
        <a:srgbClr val="FFFFFF"/>
      </a:lt1>
      <a:dk2>
        <a:srgbClr val="0070C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3">
        <a:dk1>
          <a:srgbClr val="000000"/>
        </a:dk1>
        <a:lt1>
          <a:srgbClr val="FFFFFF"/>
        </a:lt1>
        <a:dk2>
          <a:srgbClr val="0070C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ruttura predefini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Struttura predefinita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3_Viale 1">
    <a:dk1>
      <a:srgbClr val="000000"/>
    </a:dk1>
    <a:lt1>
      <a:srgbClr val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FFFFFF"/>
    </a:accent3>
    <a:accent4>
      <a:srgbClr val="000000"/>
    </a:accent4>
    <a:accent5>
      <a:srgbClr val="ADCEDC"/>
    </a:accent5>
    <a:accent6>
      <a:srgbClr val="C51B23"/>
    </a:accent6>
    <a:hlink>
      <a:srgbClr val="FF8119"/>
    </a:hlink>
    <a:folHlink>
      <a:srgbClr val="44B9E8"/>
    </a:folHlink>
  </a:clrScheme>
  <a:fontScheme name="3_Viale">
    <a:majorFont>
      <a:latin typeface="Arial"/>
      <a:ea typeface=""/>
      <a:cs typeface="Arial"/>
    </a:majorFont>
    <a:minorFont>
      <a:latin typeface="Lucida Sans Unicode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3_Viale 1">
    <a:dk1>
      <a:srgbClr val="000000"/>
    </a:dk1>
    <a:lt1>
      <a:srgbClr val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FFFFFF"/>
    </a:accent3>
    <a:accent4>
      <a:srgbClr val="000000"/>
    </a:accent4>
    <a:accent5>
      <a:srgbClr val="ADCEDC"/>
    </a:accent5>
    <a:accent6>
      <a:srgbClr val="C51B23"/>
    </a:accent6>
    <a:hlink>
      <a:srgbClr val="FF8119"/>
    </a:hlink>
    <a:folHlink>
      <a:srgbClr val="44B9E8"/>
    </a:folHlink>
  </a:clrScheme>
  <a:fontScheme name="3_Viale">
    <a:majorFont>
      <a:latin typeface="Arial"/>
      <a:ea typeface=""/>
      <a:cs typeface="Arial"/>
    </a:majorFont>
    <a:minorFont>
      <a:latin typeface="Lucida Sans Unicode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8641</TotalTime>
  <Words>1410</Words>
  <Application>Microsoft Office PowerPoint</Application>
  <PresentationFormat>Presentazione su schermo (4:3)</PresentationFormat>
  <Paragraphs>523</Paragraphs>
  <Slides>33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33</vt:i4>
      </vt:variant>
    </vt:vector>
  </HeadingPairs>
  <TitlesOfParts>
    <vt:vector size="34" baseType="lpstr">
      <vt:lpstr>Struttura predefinita</vt:lpstr>
      <vt:lpstr>I BENEFICI DELLO STATUS AEO</vt:lpstr>
      <vt:lpstr>Istanze AEO presentate in Italia</vt:lpstr>
      <vt:lpstr>Certificati AEO rilasciati in Italia</vt:lpstr>
      <vt:lpstr>Distribuzione dei certificati per DR/DID</vt:lpstr>
      <vt:lpstr>Distribuzione delle istanze per area geografica</vt:lpstr>
      <vt:lpstr>Riepilogo istanze e certificati per S.M.</vt:lpstr>
      <vt:lpstr>Istanze presentate negli Stati Membri</vt:lpstr>
      <vt:lpstr>Certificati rilasciati negli Stati Membri</vt:lpstr>
      <vt:lpstr>Tipologia di certificati richiesti</vt:lpstr>
      <vt:lpstr>BENEFICI DELLA CERTIFICAZIONE AEO</vt:lpstr>
      <vt:lpstr>TIPOLOGIA DI CERTIFICATI AEO:</vt:lpstr>
      <vt:lpstr>ATTIVITÀ SVOLTA DALL’AEO NELL’AMBITO DELLA CATENA LOGISTICA INTERNAZIONALE</vt:lpstr>
      <vt:lpstr>GRADO DI AFFIDABILITÀ ATTRIBUITO ALL’AEO</vt:lpstr>
      <vt:lpstr>                Operatore Economico Autorizzato  </vt:lpstr>
      <vt:lpstr>RIDUZIONE DEI CONTROLLI DOGANALI</vt:lpstr>
      <vt:lpstr>RIDUZIONE DEI CONTROLLI DOGANALI</vt:lpstr>
      <vt:lpstr>RIDUZIONE DEI CONTROLLI DOGANALI</vt:lpstr>
      <vt:lpstr>FACILITÀ DI ACCESSO ALLE SEMPLIFICAZIONI DOGANALI  </vt:lpstr>
      <vt:lpstr> ALTRI BENEFICI PER AEOC/S/F </vt:lpstr>
      <vt:lpstr>  CLIENT COORDINATOR/CENTRO SERVIZI   </vt:lpstr>
      <vt:lpstr>BENEFICI RELATIVI AI CONTROLLI DI SICUREZZA (AEOS/F)</vt:lpstr>
      <vt:lpstr>ACCORDI DI MUTUO RICONOSCIMENTO </vt:lpstr>
      <vt:lpstr>ACCORDI DI MUTUO RICONOSCIMENTO </vt:lpstr>
      <vt:lpstr>ACCORDI DI MUTUO RICONOSCIMENTO CONCLUSI DALL’UE </vt:lpstr>
      <vt:lpstr>ACCORDI DI MUTUO RICONOSCIMENTO Accordo UE/USA </vt:lpstr>
      <vt:lpstr>ACCORDI DI MUTUO RICONOSCIMENTO Accordo UE/USA </vt:lpstr>
      <vt:lpstr>Diapositiva 27</vt:lpstr>
      <vt:lpstr>Diapositiva 28</vt:lpstr>
      <vt:lpstr>ACCORDI DI MUTUO RICONOSCIMENTO Accordo UE/GIAPPONE </vt:lpstr>
      <vt:lpstr>PROGRAMMA S.A.F.E. (“Framework of Standards to Secure and Facilitate Global Trade”) </vt:lpstr>
      <vt:lpstr>ULTERIORI BENEFICI </vt:lpstr>
      <vt:lpstr>                Operatore Economico Autorizzato  </vt:lpstr>
      <vt:lpstr> </vt:lpstr>
    </vt:vector>
  </TitlesOfParts>
  <Company>Ministero dell'Economia e delle Finanze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coordinamento delle attività di controllo   Controlli fitosanitari &amp; Dogane</dc:title>
  <dc:creator>Ministero dell'Economia e delle Finanze</dc:creator>
  <cp:lastModifiedBy>riednc72e20a516g</cp:lastModifiedBy>
  <cp:revision>466</cp:revision>
  <dcterms:created xsi:type="dcterms:W3CDTF">2008-09-13T08:02:07Z</dcterms:created>
  <dcterms:modified xsi:type="dcterms:W3CDTF">2012-11-07T11:13:56Z</dcterms:modified>
</cp:coreProperties>
</file>