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60"/>
  </p:notesMasterIdLst>
  <p:sldIdLst>
    <p:sldId id="256" r:id="rId2"/>
    <p:sldId id="297" r:id="rId3"/>
    <p:sldId id="298" r:id="rId4"/>
    <p:sldId id="299" r:id="rId5"/>
    <p:sldId id="301" r:id="rId6"/>
    <p:sldId id="302" r:id="rId7"/>
    <p:sldId id="303" r:id="rId8"/>
    <p:sldId id="304" r:id="rId9"/>
    <p:sldId id="305" r:id="rId10"/>
    <p:sldId id="334" r:id="rId11"/>
    <p:sldId id="349" r:id="rId12"/>
    <p:sldId id="333" r:id="rId13"/>
    <p:sldId id="307" r:id="rId14"/>
    <p:sldId id="308" r:id="rId15"/>
    <p:sldId id="309" r:id="rId16"/>
    <p:sldId id="310" r:id="rId17"/>
    <p:sldId id="312" r:id="rId18"/>
    <p:sldId id="313" r:id="rId19"/>
    <p:sldId id="314" r:id="rId20"/>
    <p:sldId id="315" r:id="rId21"/>
    <p:sldId id="323" r:id="rId22"/>
    <p:sldId id="324" r:id="rId23"/>
    <p:sldId id="325" r:id="rId24"/>
    <p:sldId id="326" r:id="rId25"/>
    <p:sldId id="322" r:id="rId26"/>
    <p:sldId id="328" r:id="rId27"/>
    <p:sldId id="316" r:id="rId28"/>
    <p:sldId id="317" r:id="rId29"/>
    <p:sldId id="327" r:id="rId30"/>
    <p:sldId id="329" r:id="rId31"/>
    <p:sldId id="330" r:id="rId32"/>
    <p:sldId id="331" r:id="rId33"/>
    <p:sldId id="332" r:id="rId34"/>
    <p:sldId id="318" r:id="rId35"/>
    <p:sldId id="319" r:id="rId36"/>
    <p:sldId id="347" r:id="rId37"/>
    <p:sldId id="320" r:id="rId38"/>
    <p:sldId id="321" r:id="rId39"/>
    <p:sldId id="257" r:id="rId40"/>
    <p:sldId id="258" r:id="rId41"/>
    <p:sldId id="279" r:id="rId42"/>
    <p:sldId id="280" r:id="rId43"/>
    <p:sldId id="282" r:id="rId44"/>
    <p:sldId id="259" r:id="rId45"/>
    <p:sldId id="283" r:id="rId46"/>
    <p:sldId id="340" r:id="rId47"/>
    <p:sldId id="341" r:id="rId48"/>
    <p:sldId id="342" r:id="rId49"/>
    <p:sldId id="343" r:id="rId50"/>
    <p:sldId id="335" r:id="rId51"/>
    <p:sldId id="336" r:id="rId52"/>
    <p:sldId id="337" r:id="rId53"/>
    <p:sldId id="338" r:id="rId54"/>
    <p:sldId id="339" r:id="rId55"/>
    <p:sldId id="344" r:id="rId56"/>
    <p:sldId id="345" r:id="rId57"/>
    <p:sldId id="346" r:id="rId58"/>
    <p:sldId id="278" r:id="rId59"/>
  </p:sldIdLst>
  <p:sldSz cx="9144000" cy="6858000" type="screen4x3"/>
  <p:notesSz cx="6881813" cy="9588500"/>
  <p:embeddedFontLst>
    <p:embeddedFont>
      <p:font typeface="Calibri" pitchFamily="34" charset="0"/>
      <p:regular r:id="rId61"/>
      <p:bold r:id="rId62"/>
      <p:italic r:id="rId63"/>
      <p:boldItalic r:id="rId64"/>
    </p:embeddedFont>
  </p:embeddedFontLst>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700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887" autoAdjust="0"/>
    <p:restoredTop sz="94719" autoAdjust="0"/>
  </p:normalViewPr>
  <p:slideViewPr>
    <p:cSldViewPr>
      <p:cViewPr>
        <p:scale>
          <a:sx n="100" d="100"/>
          <a:sy n="100" d="100"/>
        </p:scale>
        <p:origin x="-78" y="-7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3.fntdata"/><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4.fntdata"/><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82119" cy="479425"/>
          </a:xfrm>
          <a:prstGeom prst="rect">
            <a:avLst/>
          </a:prstGeom>
        </p:spPr>
        <p:txBody>
          <a:bodyPr vert="horz" lIns="94110" tIns="47055" rIns="94110" bIns="47055" rtlCol="0"/>
          <a:lstStyle>
            <a:lvl1pPr algn="l">
              <a:defRPr sz="1200"/>
            </a:lvl1pPr>
          </a:lstStyle>
          <a:p>
            <a:endParaRPr lang="it-IT"/>
          </a:p>
        </p:txBody>
      </p:sp>
      <p:sp>
        <p:nvSpPr>
          <p:cNvPr id="3" name="Segnaposto data 2"/>
          <p:cNvSpPr>
            <a:spLocks noGrp="1"/>
          </p:cNvSpPr>
          <p:nvPr>
            <p:ph type="dt" idx="1"/>
          </p:nvPr>
        </p:nvSpPr>
        <p:spPr>
          <a:xfrm>
            <a:off x="3898102" y="0"/>
            <a:ext cx="2982119" cy="479425"/>
          </a:xfrm>
          <a:prstGeom prst="rect">
            <a:avLst/>
          </a:prstGeom>
        </p:spPr>
        <p:txBody>
          <a:bodyPr vert="horz" lIns="94110" tIns="47055" rIns="94110" bIns="47055" rtlCol="0"/>
          <a:lstStyle>
            <a:lvl1pPr algn="r">
              <a:defRPr sz="1200"/>
            </a:lvl1pPr>
          </a:lstStyle>
          <a:p>
            <a:fld id="{EA56226A-F9DF-4FF5-8FC4-972115478705}" type="datetimeFigureOut">
              <a:rPr lang="it-IT" smtClean="0"/>
              <a:pPr/>
              <a:t>16/03/2012</a:t>
            </a:fld>
            <a:endParaRPr lang="it-IT"/>
          </a:p>
        </p:txBody>
      </p:sp>
      <p:sp>
        <p:nvSpPr>
          <p:cNvPr id="4" name="Segnaposto immagine diapositiva 3"/>
          <p:cNvSpPr>
            <a:spLocks noGrp="1" noRot="1" noChangeAspect="1"/>
          </p:cNvSpPr>
          <p:nvPr>
            <p:ph type="sldImg" idx="2"/>
          </p:nvPr>
        </p:nvSpPr>
        <p:spPr>
          <a:xfrm>
            <a:off x="1044575" y="719138"/>
            <a:ext cx="4794250" cy="3595687"/>
          </a:xfrm>
          <a:prstGeom prst="rect">
            <a:avLst/>
          </a:prstGeom>
          <a:noFill/>
          <a:ln w="12700">
            <a:solidFill>
              <a:prstClr val="black"/>
            </a:solidFill>
          </a:ln>
        </p:spPr>
        <p:txBody>
          <a:bodyPr vert="horz" lIns="94110" tIns="47055" rIns="94110" bIns="47055" rtlCol="0" anchor="ctr"/>
          <a:lstStyle/>
          <a:p>
            <a:endParaRPr lang="it-IT"/>
          </a:p>
        </p:txBody>
      </p:sp>
      <p:sp>
        <p:nvSpPr>
          <p:cNvPr id="5" name="Segnaposto note 4"/>
          <p:cNvSpPr>
            <a:spLocks noGrp="1"/>
          </p:cNvSpPr>
          <p:nvPr>
            <p:ph type="body" sz="quarter" idx="3"/>
          </p:nvPr>
        </p:nvSpPr>
        <p:spPr>
          <a:xfrm>
            <a:off x="688182" y="4554538"/>
            <a:ext cx="5505450" cy="4314825"/>
          </a:xfrm>
          <a:prstGeom prst="rect">
            <a:avLst/>
          </a:prstGeom>
        </p:spPr>
        <p:txBody>
          <a:bodyPr vert="horz" lIns="94110" tIns="47055" rIns="94110" bIns="47055"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9107411"/>
            <a:ext cx="2982119" cy="479425"/>
          </a:xfrm>
          <a:prstGeom prst="rect">
            <a:avLst/>
          </a:prstGeom>
        </p:spPr>
        <p:txBody>
          <a:bodyPr vert="horz" lIns="94110" tIns="47055" rIns="94110" bIns="47055" rtlCol="0" anchor="b"/>
          <a:lstStyle>
            <a:lvl1pPr algn="l">
              <a:defRPr sz="1200"/>
            </a:lvl1pPr>
          </a:lstStyle>
          <a:p>
            <a:endParaRPr lang="it-IT"/>
          </a:p>
        </p:txBody>
      </p:sp>
      <p:sp>
        <p:nvSpPr>
          <p:cNvPr id="7" name="Segnaposto numero diapositiva 6"/>
          <p:cNvSpPr>
            <a:spLocks noGrp="1"/>
          </p:cNvSpPr>
          <p:nvPr>
            <p:ph type="sldNum" sz="quarter" idx="5"/>
          </p:nvPr>
        </p:nvSpPr>
        <p:spPr>
          <a:xfrm>
            <a:off x="3898102" y="9107411"/>
            <a:ext cx="2982119" cy="479425"/>
          </a:xfrm>
          <a:prstGeom prst="rect">
            <a:avLst/>
          </a:prstGeom>
        </p:spPr>
        <p:txBody>
          <a:bodyPr vert="horz" lIns="94110" tIns="47055" rIns="94110" bIns="47055" rtlCol="0" anchor="b"/>
          <a:lstStyle>
            <a:lvl1pPr algn="r">
              <a:defRPr sz="1200"/>
            </a:lvl1pPr>
          </a:lstStyle>
          <a:p>
            <a:fld id="{7241E0E6-569A-4696-B87D-1CE37CE7F9CB}" type="slidenum">
              <a:rPr lang="it-IT" smtClean="0"/>
              <a:pPr/>
              <a:t>‹N›</a:t>
            </a:fld>
            <a:endParaRPr lang="it-IT"/>
          </a:p>
        </p:txBody>
      </p:sp>
    </p:spTree>
    <p:extLst>
      <p:ext uri="{BB962C8B-B14F-4D97-AF65-F5344CB8AC3E}">
        <p14:creationId xmlns:p14="http://schemas.microsoft.com/office/powerpoint/2010/main" xmlns="" val="742377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1</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2</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3</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4</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5</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6</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7</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8</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9</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10</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11</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12</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13</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14</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15</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16</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17</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18</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19</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20</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21</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22</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23</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24</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25</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26</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27</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28</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29</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30</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31</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32</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33</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34</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35</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36</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37</a:t>
            </a:fld>
            <a:endParaRPr lang="it-IT"/>
          </a:p>
        </p:txBody>
      </p:sp>
    </p:spTree>
    <p:extLst>
      <p:ext uri="{BB962C8B-B14F-4D97-AF65-F5344CB8AC3E}">
        <p14:creationId xmlns:p14="http://schemas.microsoft.com/office/powerpoint/2010/main" xmlns="" val="391412157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7241E0E6-569A-4696-B87D-1CE37CE7F9CB}" type="slidenum">
              <a:rPr lang="it-IT" smtClean="0"/>
              <a:pPr/>
              <a:t>38</a:t>
            </a:fld>
            <a:endParaRPr lang="it-IT"/>
          </a:p>
        </p:txBody>
      </p:sp>
    </p:spTree>
    <p:extLst>
      <p:ext uri="{BB962C8B-B14F-4D97-AF65-F5344CB8AC3E}">
        <p14:creationId xmlns:p14="http://schemas.microsoft.com/office/powerpoint/2010/main" xmlns="" val="39141215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t-IT"/>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t-IT"/>
          </a:p>
        </p:txBody>
      </p:sp>
      <p:sp>
        <p:nvSpPr>
          <p:cNvPr id="4" name="Date Placeholder 3"/>
          <p:cNvSpPr>
            <a:spLocks noGrp="1"/>
          </p:cNvSpPr>
          <p:nvPr>
            <p:ph type="dt" sz="half" idx="10"/>
          </p:nvPr>
        </p:nvSpPr>
        <p:spPr/>
        <p:txBody>
          <a:bodyPr/>
          <a:lstStyle/>
          <a:p>
            <a:endParaRPr lang="it-IT" dirty="0"/>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C6BE4F4-2232-4423-9A80-760F1ADE6E0B}" type="slidenum">
              <a:rPr lang="it-IT" smtClean="0"/>
              <a:pPr/>
              <a:t>‹N›</a:t>
            </a:fld>
            <a:endParaRPr lang="it-IT"/>
          </a:p>
        </p:txBody>
      </p:sp>
    </p:spTree>
    <p:extLst>
      <p:ext uri="{BB962C8B-B14F-4D97-AF65-F5344CB8AC3E}">
        <p14:creationId xmlns:p14="http://schemas.microsoft.com/office/powerpoint/2010/main" xmlns="" val="3244306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fld id="{C6C41515-C29F-47FE-8360-B513B0B3EE97}" type="datetimeFigureOut">
              <a:rPr lang="it-IT" smtClean="0"/>
              <a:pPr/>
              <a:t>16/03/2012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C6BE4F4-2232-4423-9A80-760F1ADE6E0B}" type="slidenum">
              <a:rPr lang="it-IT" smtClean="0"/>
              <a:pPr/>
              <a:t>‹N›</a:t>
            </a:fld>
            <a:endParaRPr lang="it-IT"/>
          </a:p>
        </p:txBody>
      </p:sp>
    </p:spTree>
    <p:extLst>
      <p:ext uri="{BB962C8B-B14F-4D97-AF65-F5344CB8AC3E}">
        <p14:creationId xmlns:p14="http://schemas.microsoft.com/office/powerpoint/2010/main" xmlns="" val="3844995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t-I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6C41515-C29F-47FE-8360-B513B0B3EE97}" type="datetimeFigureOut">
              <a:rPr lang="it-IT" smtClean="0"/>
              <a:pPr/>
              <a:t>16/03/2012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C6BE4F4-2232-4423-9A80-760F1ADE6E0B}" type="slidenum">
              <a:rPr lang="it-IT" smtClean="0"/>
              <a:pPr/>
              <a:t>‹N›</a:t>
            </a:fld>
            <a:endParaRPr lang="it-IT"/>
          </a:p>
        </p:txBody>
      </p:sp>
    </p:spTree>
    <p:extLst>
      <p:ext uri="{BB962C8B-B14F-4D97-AF65-F5344CB8AC3E}">
        <p14:creationId xmlns:p14="http://schemas.microsoft.com/office/powerpoint/2010/main" xmlns="" val="16124227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Date Placeholder 4"/>
          <p:cNvSpPr>
            <a:spLocks noGrp="1"/>
          </p:cNvSpPr>
          <p:nvPr>
            <p:ph type="dt" sz="half" idx="10"/>
          </p:nvPr>
        </p:nvSpPr>
        <p:spPr/>
        <p:txBody>
          <a:bodyPr/>
          <a:lstStyle/>
          <a:p>
            <a:fld id="{C6C41515-C29F-47FE-8360-B513B0B3EE97}" type="datetimeFigureOut">
              <a:rPr lang="it-IT" smtClean="0"/>
              <a:pPr/>
              <a:t>16/03/2012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6C6BE4F4-2232-4423-9A80-760F1ADE6E0B}" type="slidenum">
              <a:rPr lang="it-IT" smtClean="0"/>
              <a:pPr/>
              <a:t>‹N›</a:t>
            </a:fld>
            <a:endParaRPr lang="it-IT"/>
          </a:p>
        </p:txBody>
      </p:sp>
    </p:spTree>
    <p:extLst>
      <p:ext uri="{BB962C8B-B14F-4D97-AF65-F5344CB8AC3E}">
        <p14:creationId xmlns:p14="http://schemas.microsoft.com/office/powerpoint/2010/main" xmlns="" val="1908864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t-I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7" name="Date Placeholder 6"/>
          <p:cNvSpPr>
            <a:spLocks noGrp="1"/>
          </p:cNvSpPr>
          <p:nvPr>
            <p:ph type="dt" sz="half" idx="10"/>
          </p:nvPr>
        </p:nvSpPr>
        <p:spPr/>
        <p:txBody>
          <a:bodyPr/>
          <a:lstStyle/>
          <a:p>
            <a:fld id="{C6C41515-C29F-47FE-8360-B513B0B3EE97}" type="datetimeFigureOut">
              <a:rPr lang="it-IT" smtClean="0"/>
              <a:pPr/>
              <a:t>16/03/2012</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6C6BE4F4-2232-4423-9A80-760F1ADE6E0B}" type="slidenum">
              <a:rPr lang="it-IT" smtClean="0"/>
              <a:pPr/>
              <a:t>‹N›</a:t>
            </a:fld>
            <a:endParaRPr lang="it-IT"/>
          </a:p>
        </p:txBody>
      </p:sp>
    </p:spTree>
    <p:extLst>
      <p:ext uri="{BB962C8B-B14F-4D97-AF65-F5344CB8AC3E}">
        <p14:creationId xmlns:p14="http://schemas.microsoft.com/office/powerpoint/2010/main" xmlns="" val="1996471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Date Placeholder 2"/>
          <p:cNvSpPr>
            <a:spLocks noGrp="1"/>
          </p:cNvSpPr>
          <p:nvPr>
            <p:ph type="dt" sz="half" idx="10"/>
          </p:nvPr>
        </p:nvSpPr>
        <p:spPr/>
        <p:txBody>
          <a:bodyPr/>
          <a:lstStyle/>
          <a:p>
            <a:fld id="{C6C41515-C29F-47FE-8360-B513B0B3EE97}" type="datetimeFigureOut">
              <a:rPr lang="it-IT" smtClean="0"/>
              <a:pPr/>
              <a:t>16/03/2012</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6C6BE4F4-2232-4423-9A80-760F1ADE6E0B}" type="slidenum">
              <a:rPr lang="it-IT" smtClean="0"/>
              <a:pPr/>
              <a:t>‹N›</a:t>
            </a:fld>
            <a:endParaRPr lang="it-IT"/>
          </a:p>
        </p:txBody>
      </p:sp>
    </p:spTree>
    <p:extLst>
      <p:ext uri="{BB962C8B-B14F-4D97-AF65-F5344CB8AC3E}">
        <p14:creationId xmlns:p14="http://schemas.microsoft.com/office/powerpoint/2010/main" xmlns="" val="360220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C41515-C29F-47FE-8360-B513B0B3EE97}" type="datetimeFigureOut">
              <a:rPr lang="it-IT" smtClean="0"/>
              <a:pPr/>
              <a:t>16/03/2012</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6C6BE4F4-2232-4423-9A80-760F1ADE6E0B}" type="slidenum">
              <a:rPr lang="it-IT" smtClean="0"/>
              <a:pPr/>
              <a:t>‹N›</a:t>
            </a:fld>
            <a:endParaRPr lang="it-IT"/>
          </a:p>
        </p:txBody>
      </p:sp>
    </p:spTree>
    <p:extLst>
      <p:ext uri="{BB962C8B-B14F-4D97-AF65-F5344CB8AC3E}">
        <p14:creationId xmlns:p14="http://schemas.microsoft.com/office/powerpoint/2010/main" xmlns="" val="2781937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t-I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6C41515-C29F-47FE-8360-B513B0B3EE97}" type="datetimeFigureOut">
              <a:rPr lang="it-IT" smtClean="0"/>
              <a:pPr/>
              <a:t>16/03/2012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6C6BE4F4-2232-4423-9A80-760F1ADE6E0B}" type="slidenum">
              <a:rPr lang="it-IT" smtClean="0"/>
              <a:pPr/>
              <a:t>‹N›</a:t>
            </a:fld>
            <a:endParaRPr lang="it-IT"/>
          </a:p>
        </p:txBody>
      </p:sp>
    </p:spTree>
    <p:extLst>
      <p:ext uri="{BB962C8B-B14F-4D97-AF65-F5344CB8AC3E}">
        <p14:creationId xmlns:p14="http://schemas.microsoft.com/office/powerpoint/2010/main" xmlns="" val="1444526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t-I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6C41515-C29F-47FE-8360-B513B0B3EE97}" type="datetimeFigureOut">
              <a:rPr lang="it-IT" smtClean="0"/>
              <a:pPr/>
              <a:t>16/03/2012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6C6BE4F4-2232-4423-9A80-760F1ADE6E0B}" type="slidenum">
              <a:rPr lang="it-IT" smtClean="0"/>
              <a:pPr/>
              <a:t>‹N›</a:t>
            </a:fld>
            <a:endParaRPr lang="it-IT"/>
          </a:p>
        </p:txBody>
      </p:sp>
    </p:spTree>
    <p:extLst>
      <p:ext uri="{BB962C8B-B14F-4D97-AF65-F5344CB8AC3E}">
        <p14:creationId xmlns:p14="http://schemas.microsoft.com/office/powerpoint/2010/main" xmlns="" val="1840393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fld id="{C6C41515-C29F-47FE-8360-B513B0B3EE97}" type="datetimeFigureOut">
              <a:rPr lang="it-IT" smtClean="0"/>
              <a:pPr/>
              <a:t>16/03/2012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C6BE4F4-2232-4423-9A80-760F1ADE6E0B}" type="slidenum">
              <a:rPr lang="it-IT" smtClean="0"/>
              <a:pPr/>
              <a:t>‹N›</a:t>
            </a:fld>
            <a:endParaRPr lang="it-IT"/>
          </a:p>
        </p:txBody>
      </p:sp>
    </p:spTree>
    <p:extLst>
      <p:ext uri="{BB962C8B-B14F-4D97-AF65-F5344CB8AC3E}">
        <p14:creationId xmlns:p14="http://schemas.microsoft.com/office/powerpoint/2010/main" xmlns="" val="3426469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t-IT"/>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fld id="{C6C41515-C29F-47FE-8360-B513B0B3EE97}" type="datetimeFigureOut">
              <a:rPr lang="it-IT" smtClean="0"/>
              <a:pPr/>
              <a:t>16/03/2012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C6BE4F4-2232-4423-9A80-760F1ADE6E0B}" type="slidenum">
              <a:rPr lang="it-IT" smtClean="0"/>
              <a:pPr/>
              <a:t>‹N›</a:t>
            </a:fld>
            <a:endParaRPr lang="it-IT"/>
          </a:p>
        </p:txBody>
      </p:sp>
    </p:spTree>
    <p:extLst>
      <p:ext uri="{BB962C8B-B14F-4D97-AF65-F5344CB8AC3E}">
        <p14:creationId xmlns:p14="http://schemas.microsoft.com/office/powerpoint/2010/main" xmlns="" val="291732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t-IT"/>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C41515-C29F-47FE-8360-B513B0B3EE97}" type="datetimeFigureOut">
              <a:rPr lang="it-IT" smtClean="0"/>
              <a:pPr/>
              <a:t>16/03/2012</a:t>
            </a:fld>
            <a:endParaRPr lang="it-IT"/>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6BE4F4-2232-4423-9A80-760F1ADE6E0B}" type="slidenum">
              <a:rPr lang="it-IT" smtClean="0"/>
              <a:pPr/>
              <a:t>‹N›</a:t>
            </a:fld>
            <a:endParaRPr lang="it-IT"/>
          </a:p>
        </p:txBody>
      </p:sp>
    </p:spTree>
    <p:extLst>
      <p:ext uri="{BB962C8B-B14F-4D97-AF65-F5344CB8AC3E}">
        <p14:creationId xmlns:p14="http://schemas.microsoft.com/office/powerpoint/2010/main" xmlns="" val="2148270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hyperlink" Target="http://ec.europa.eu/food/rapidalert/index.en.ht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9.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hyperlink" Target="http://www.coe.int/T/CM/home_en.asp"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dirty="0" smtClean="0">
                <a:solidFill>
                  <a:schemeClr val="tx2">
                    <a:lumMod val="75000"/>
                  </a:schemeClr>
                </a:solidFill>
              </a:rPr>
              <a:t>Materiali e oggetti a contatto con alimenti</a:t>
            </a:r>
            <a:endParaRPr lang="it-IT" dirty="0">
              <a:solidFill>
                <a:schemeClr val="tx2">
                  <a:lumMod val="75000"/>
                </a:schemeClr>
              </a:solidFill>
            </a:endParaRPr>
          </a:p>
        </p:txBody>
      </p:sp>
      <p:sp>
        <p:nvSpPr>
          <p:cNvPr id="3" name="Sottotitolo 2"/>
          <p:cNvSpPr>
            <a:spLocks noGrp="1"/>
          </p:cNvSpPr>
          <p:nvPr>
            <p:ph type="subTitle" idx="1"/>
          </p:nvPr>
        </p:nvSpPr>
        <p:spPr/>
        <p:txBody>
          <a:bodyPr>
            <a:normAutofit/>
          </a:bodyPr>
          <a:lstStyle/>
          <a:p>
            <a:pPr algn="l"/>
            <a:r>
              <a:rPr lang="it-IT" sz="2400" dirty="0" smtClean="0">
                <a:solidFill>
                  <a:srgbClr val="0070C0"/>
                </a:solidFill>
              </a:rPr>
              <a:t>Nicoleta Neagu - La Giulia </a:t>
            </a:r>
            <a:r>
              <a:rPr lang="it-IT" sz="2400" dirty="0" err="1" smtClean="0">
                <a:solidFill>
                  <a:srgbClr val="0070C0"/>
                </a:solidFill>
              </a:rPr>
              <a:t>Ind</a:t>
            </a:r>
            <a:r>
              <a:rPr lang="it-IT" sz="2400" dirty="0" smtClean="0">
                <a:solidFill>
                  <a:srgbClr val="0070C0"/>
                </a:solidFill>
              </a:rPr>
              <a:t>. S.p.A.</a:t>
            </a:r>
          </a:p>
          <a:p>
            <a:pPr algn="l"/>
            <a:r>
              <a:rPr lang="it-IT" sz="2400" dirty="0" smtClean="0">
                <a:solidFill>
                  <a:srgbClr val="0070C0"/>
                </a:solidFill>
              </a:rPr>
              <a:t>Perfetti van Melle Group</a:t>
            </a:r>
          </a:p>
          <a:p>
            <a:pPr algn="l"/>
            <a:r>
              <a:rPr lang="it-IT" sz="2400" dirty="0" smtClean="0">
                <a:solidFill>
                  <a:srgbClr val="0070C0"/>
                </a:solidFill>
              </a:rPr>
              <a:t>Udine, 16 marzo 2012</a:t>
            </a:r>
            <a:endParaRPr lang="it-IT" sz="2400" dirty="0">
              <a:solidFill>
                <a:srgbClr val="0070C0"/>
              </a:solidFill>
            </a:endParaRPr>
          </a:p>
        </p:txBody>
      </p:sp>
    </p:spTree>
    <p:extLst>
      <p:ext uri="{BB962C8B-B14F-4D97-AF65-F5344CB8AC3E}">
        <p14:creationId xmlns:p14="http://schemas.microsoft.com/office/powerpoint/2010/main" xmlns="" val="17659218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solidFill>
                  <a:srgbClr val="0070C0"/>
                </a:solidFill>
              </a:rPr>
              <a:t>Punti principali</a:t>
            </a:r>
            <a:endParaRPr lang="it-IT" dirty="0">
              <a:solidFill>
                <a:srgbClr val="0070C0"/>
              </a:solidFill>
            </a:endParaRPr>
          </a:p>
        </p:txBody>
      </p:sp>
      <p:sp>
        <p:nvSpPr>
          <p:cNvPr id="3" name="Sottotitolo 2"/>
          <p:cNvSpPr>
            <a:spLocks noGrp="1"/>
          </p:cNvSpPr>
          <p:nvPr>
            <p:ph idx="1"/>
          </p:nvPr>
        </p:nvSpPr>
        <p:spPr/>
        <p:txBody>
          <a:bodyPr>
            <a:normAutofit/>
          </a:bodyPr>
          <a:lstStyle/>
          <a:p>
            <a:pPr algn="l"/>
            <a:endParaRPr lang="it-IT" sz="2400" dirty="0" smtClean="0"/>
          </a:p>
          <a:p>
            <a:pPr algn="l"/>
            <a:r>
              <a:rPr lang="it-IT" sz="2400" dirty="0" smtClean="0">
                <a:solidFill>
                  <a:srgbClr val="00B050"/>
                </a:solidFill>
                <a:effectLst>
                  <a:outerShdw blurRad="38100" dist="38100" dir="2700000" algn="tl">
                    <a:srgbClr val="000000">
                      <a:alpha val="43137"/>
                    </a:srgbClr>
                  </a:outerShdw>
                </a:effectLst>
              </a:rPr>
              <a:t>RISCHI EMERGENTI: IL PACK</a:t>
            </a:r>
          </a:p>
          <a:p>
            <a:pPr algn="l"/>
            <a:endParaRPr lang="it-IT" sz="2400" dirty="0" smtClean="0">
              <a:solidFill>
                <a:srgbClr val="00B050"/>
              </a:solidFill>
              <a:effectLst>
                <a:outerShdw blurRad="38100" dist="38100" dir="2700000" algn="tl">
                  <a:srgbClr val="000000">
                    <a:alpha val="43137"/>
                  </a:srgbClr>
                </a:outerShdw>
              </a:effectLst>
            </a:endParaRPr>
          </a:p>
          <a:p>
            <a:pPr algn="l"/>
            <a:r>
              <a:rPr lang="it-IT" sz="2400" dirty="0" smtClean="0">
                <a:solidFill>
                  <a:srgbClr val="00B050"/>
                </a:solidFill>
                <a:effectLst>
                  <a:outerShdw blurRad="38100" dist="38100" dir="2700000" algn="tl">
                    <a:srgbClr val="000000">
                      <a:alpha val="43137"/>
                    </a:srgbClr>
                  </a:outerShdw>
                </a:effectLst>
              </a:rPr>
              <a:t>MATERIALI DI CONFEZIONAMENTO: REQUISITI DI LEGGE</a:t>
            </a:r>
          </a:p>
          <a:p>
            <a:pPr algn="l"/>
            <a:endParaRPr lang="it-IT" sz="2400" dirty="0" smtClean="0">
              <a:solidFill>
                <a:srgbClr val="00B050"/>
              </a:solidFill>
              <a:effectLst>
                <a:outerShdw blurRad="38100" dist="38100" dir="2700000" algn="tl">
                  <a:srgbClr val="000000">
                    <a:alpha val="43137"/>
                  </a:srgbClr>
                </a:outerShdw>
              </a:effectLst>
            </a:endParaRPr>
          </a:p>
          <a:p>
            <a:pPr algn="l"/>
            <a:r>
              <a:rPr lang="it-IT" sz="2400" dirty="0" smtClean="0">
                <a:solidFill>
                  <a:srgbClr val="00B050"/>
                </a:solidFill>
                <a:effectLst>
                  <a:outerShdw blurRad="38100" dist="38100" dir="2700000" algn="tl">
                    <a:srgbClr val="000000">
                      <a:alpha val="43137"/>
                    </a:srgbClr>
                  </a:outerShdw>
                </a:effectLst>
              </a:rPr>
              <a:t>REGOLAMENTI 1935/04/CE E 2023/06/CE</a:t>
            </a:r>
          </a:p>
          <a:p>
            <a:pPr algn="l"/>
            <a:endParaRPr lang="it-IT" sz="2400" dirty="0" smtClean="0">
              <a:solidFill>
                <a:srgbClr val="00B050"/>
              </a:solidFill>
              <a:effectLst>
                <a:outerShdw blurRad="38100" dist="38100" dir="2700000" algn="tl">
                  <a:srgbClr val="000000">
                    <a:alpha val="43137"/>
                  </a:srgbClr>
                </a:outerShdw>
              </a:effectLst>
            </a:endParaRPr>
          </a:p>
          <a:p>
            <a:pPr algn="l"/>
            <a:r>
              <a:rPr lang="it-IT" sz="2400" dirty="0" smtClean="0">
                <a:solidFill>
                  <a:srgbClr val="00B050"/>
                </a:solidFill>
                <a:effectLst>
                  <a:outerShdw blurRad="38100" dist="38100" dir="2700000" algn="tl">
                    <a:srgbClr val="000000">
                      <a:alpha val="43137"/>
                    </a:srgbClr>
                  </a:outerShdw>
                </a:effectLst>
              </a:rPr>
              <a:t>DISPOSIZIONI GENERALI E SPECIFICHE A LIVELLO NAZIONALE E EUROPEO</a:t>
            </a:r>
          </a:p>
          <a:p>
            <a:pPr algn="l"/>
            <a:endParaRPr lang="it-IT" sz="2400" dirty="0" smtClean="0"/>
          </a:p>
        </p:txBody>
      </p:sp>
    </p:spTree>
    <p:extLst>
      <p:ext uri="{BB962C8B-B14F-4D97-AF65-F5344CB8AC3E}">
        <p14:creationId xmlns:p14="http://schemas.microsoft.com/office/powerpoint/2010/main" xmlns="" val="21120785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solidFill>
                  <a:srgbClr val="0070C0"/>
                </a:solidFill>
              </a:rPr>
              <a:t>Il «mondo» dei rischi emergenti</a:t>
            </a:r>
            <a:endParaRPr lang="it-IT" dirty="0">
              <a:solidFill>
                <a:srgbClr val="0070C0"/>
              </a:solidFill>
            </a:endParaRPr>
          </a:p>
        </p:txBody>
      </p:sp>
      <p:sp>
        <p:nvSpPr>
          <p:cNvPr id="3" name="Sottotitolo 2"/>
          <p:cNvSpPr>
            <a:spLocks noGrp="1"/>
          </p:cNvSpPr>
          <p:nvPr>
            <p:ph idx="1"/>
          </p:nvPr>
        </p:nvSpPr>
        <p:spPr>
          <a:xfrm>
            <a:off x="457200" y="1600200"/>
            <a:ext cx="8229600" cy="4421087"/>
          </a:xfrm>
        </p:spPr>
        <p:txBody>
          <a:bodyPr>
            <a:normAutofit fontScale="92500" lnSpcReduction="20000"/>
          </a:bodyPr>
          <a:lstStyle/>
          <a:p>
            <a:pPr marL="0" indent="0" algn="l">
              <a:buNone/>
            </a:pPr>
            <a:r>
              <a:rPr lang="it-IT" sz="2400" dirty="0" smtClean="0"/>
              <a:t> </a:t>
            </a:r>
            <a:r>
              <a:rPr lang="it-IT" sz="2400" dirty="0" smtClean="0">
                <a:solidFill>
                  <a:srgbClr val="0070C0"/>
                </a:solidFill>
              </a:rPr>
              <a:t>In ambito alimentare, negli ultimi anni i potenziali rischi si stanno moltiplicando:</a:t>
            </a:r>
          </a:p>
          <a:p>
            <a:r>
              <a:rPr lang="it-IT" sz="2400" dirty="0" smtClean="0">
                <a:solidFill>
                  <a:srgbClr val="FF0000"/>
                </a:solidFill>
              </a:rPr>
              <a:t>Maggiore informazione da parte dei mass-media</a:t>
            </a:r>
          </a:p>
          <a:p>
            <a:r>
              <a:rPr lang="it-IT" sz="2400" dirty="0" smtClean="0">
                <a:solidFill>
                  <a:srgbClr val="FF0000"/>
                </a:solidFill>
              </a:rPr>
              <a:t>Aumento della preoccupazione dei consumatori </a:t>
            </a:r>
          </a:p>
          <a:p>
            <a:pPr marL="0" indent="0">
              <a:buNone/>
            </a:pPr>
            <a:r>
              <a:rPr lang="it-IT" sz="2400" dirty="0" smtClean="0">
                <a:solidFill>
                  <a:srgbClr val="0070C0"/>
                </a:solidFill>
              </a:rPr>
              <a:t>Alcuni esempi, in ordine di importanza:</a:t>
            </a:r>
          </a:p>
          <a:p>
            <a:r>
              <a:rPr lang="it-IT" sz="2400" dirty="0" smtClean="0">
                <a:solidFill>
                  <a:srgbClr val="FF0000"/>
                </a:solidFill>
              </a:rPr>
              <a:t>Micotossine: </a:t>
            </a:r>
            <a:r>
              <a:rPr lang="it-IT" sz="2400" dirty="0" smtClean="0">
                <a:solidFill>
                  <a:srgbClr val="0070C0"/>
                </a:solidFill>
              </a:rPr>
              <a:t>emergenza conclamata;</a:t>
            </a:r>
          </a:p>
          <a:p>
            <a:r>
              <a:rPr lang="it-IT" sz="2400" dirty="0" smtClean="0">
                <a:solidFill>
                  <a:srgbClr val="FF0000"/>
                </a:solidFill>
              </a:rPr>
              <a:t>Allergeni: </a:t>
            </a:r>
            <a:r>
              <a:rPr lang="it-IT" sz="2400" dirty="0" smtClean="0">
                <a:solidFill>
                  <a:srgbClr val="0070C0"/>
                </a:solidFill>
              </a:rPr>
              <a:t>interesse in grande crescita;</a:t>
            </a:r>
          </a:p>
          <a:p>
            <a:r>
              <a:rPr lang="it-IT" sz="2400" dirty="0" smtClean="0">
                <a:solidFill>
                  <a:srgbClr val="FF0000"/>
                </a:solidFill>
              </a:rPr>
              <a:t>Migrazioni da Pack: </a:t>
            </a:r>
            <a:r>
              <a:rPr lang="it-IT" sz="2400" dirty="0">
                <a:solidFill>
                  <a:srgbClr val="0070C0"/>
                </a:solidFill>
              </a:rPr>
              <a:t>ITX (ISOPROPYLTIOXANTONE), ESBO (OLIO DI SOIA EPOSSIDATO), 4-MBP (4 </a:t>
            </a:r>
            <a:r>
              <a:rPr lang="it-IT" sz="2400" dirty="0" err="1">
                <a:solidFill>
                  <a:srgbClr val="0070C0"/>
                </a:solidFill>
              </a:rPr>
              <a:t>metilbenzofenone</a:t>
            </a:r>
            <a:r>
              <a:rPr lang="it-IT" sz="2400" dirty="0">
                <a:solidFill>
                  <a:srgbClr val="0070C0"/>
                </a:solidFill>
              </a:rPr>
              <a:t> ) </a:t>
            </a:r>
            <a:r>
              <a:rPr lang="it-IT" sz="2400" dirty="0" err="1" smtClean="0">
                <a:solidFill>
                  <a:srgbClr val="0070C0"/>
                </a:solidFill>
              </a:rPr>
              <a:t>ecc</a:t>
            </a:r>
            <a:endParaRPr lang="it-IT" sz="2400" dirty="0" smtClean="0">
              <a:solidFill>
                <a:srgbClr val="0070C0"/>
              </a:solidFill>
            </a:endParaRPr>
          </a:p>
          <a:p>
            <a:r>
              <a:rPr lang="it-IT" sz="2400" dirty="0" smtClean="0">
                <a:solidFill>
                  <a:srgbClr val="FF0000"/>
                </a:solidFill>
              </a:rPr>
              <a:t>Aromi: </a:t>
            </a:r>
            <a:r>
              <a:rPr lang="it-IT" sz="2400" dirty="0" smtClean="0">
                <a:solidFill>
                  <a:srgbClr val="0070C0"/>
                </a:solidFill>
              </a:rPr>
              <a:t>es. Cumarina in Cannella (2006)</a:t>
            </a:r>
            <a:r>
              <a:rPr lang="it-IT" sz="2400" dirty="0" smtClean="0">
                <a:solidFill>
                  <a:srgbClr val="FF0000"/>
                </a:solidFill>
              </a:rPr>
              <a:t>	</a:t>
            </a:r>
          </a:p>
          <a:p>
            <a:r>
              <a:rPr lang="it-IT" sz="2400" dirty="0" smtClean="0">
                <a:solidFill>
                  <a:srgbClr val="FF0000"/>
                </a:solidFill>
              </a:rPr>
              <a:t>Interferenti endocrini: </a:t>
            </a:r>
            <a:r>
              <a:rPr lang="it-IT" sz="2400" dirty="0" smtClean="0">
                <a:solidFill>
                  <a:srgbClr val="0070C0"/>
                </a:solidFill>
              </a:rPr>
              <a:t>emergenza ambientale con rischio di </a:t>
            </a:r>
            <a:r>
              <a:rPr lang="it-IT" sz="2400" dirty="0" err="1" smtClean="0">
                <a:solidFill>
                  <a:srgbClr val="0070C0"/>
                </a:solidFill>
              </a:rPr>
              <a:t>bio</a:t>
            </a:r>
            <a:r>
              <a:rPr lang="it-IT" sz="2400" dirty="0" smtClean="0">
                <a:solidFill>
                  <a:srgbClr val="0070C0"/>
                </a:solidFill>
              </a:rPr>
              <a:t>-accumulo in carni, latte, ittico;</a:t>
            </a:r>
          </a:p>
          <a:p>
            <a:r>
              <a:rPr lang="it-IT" sz="2400" dirty="0" err="1" smtClean="0">
                <a:solidFill>
                  <a:srgbClr val="FF0000"/>
                </a:solidFill>
              </a:rPr>
              <a:t>Nanoparticelle</a:t>
            </a:r>
            <a:r>
              <a:rPr lang="it-IT" sz="2400" dirty="0" smtClean="0">
                <a:solidFill>
                  <a:srgbClr val="FF0000"/>
                </a:solidFill>
              </a:rPr>
              <a:t>: </a:t>
            </a:r>
            <a:r>
              <a:rPr lang="it-IT" sz="2400" dirty="0" smtClean="0">
                <a:solidFill>
                  <a:srgbClr val="0070C0"/>
                </a:solidFill>
              </a:rPr>
              <a:t>rischio ancora da indagare….</a:t>
            </a:r>
            <a:endParaRPr lang="it-IT" sz="2400" dirty="0">
              <a:solidFill>
                <a:srgbClr val="0070C0"/>
              </a:solidFill>
            </a:endParaRPr>
          </a:p>
          <a:p>
            <a:pPr marL="0" indent="0">
              <a:buNone/>
            </a:pPr>
            <a:endParaRPr lang="it-IT" sz="2400" dirty="0">
              <a:solidFill>
                <a:srgbClr val="FF0000"/>
              </a:solidFill>
            </a:endParaRPr>
          </a:p>
        </p:txBody>
      </p:sp>
    </p:spTree>
    <p:extLst>
      <p:ext uri="{BB962C8B-B14F-4D97-AF65-F5344CB8AC3E}">
        <p14:creationId xmlns:p14="http://schemas.microsoft.com/office/powerpoint/2010/main" xmlns="" val="32254508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t>Rafforzare il sistema di garanzie</a:t>
            </a:r>
            <a:endParaRPr lang="it-IT" dirty="0"/>
          </a:p>
        </p:txBody>
      </p:sp>
      <p:sp>
        <p:nvSpPr>
          <p:cNvPr id="3" name="Sottotitolo 2"/>
          <p:cNvSpPr>
            <a:spLocks noGrp="1"/>
          </p:cNvSpPr>
          <p:nvPr>
            <p:ph idx="1"/>
          </p:nvPr>
        </p:nvSpPr>
        <p:spPr/>
        <p:txBody>
          <a:bodyPr>
            <a:normAutofit fontScale="92500" lnSpcReduction="10000"/>
          </a:bodyPr>
          <a:lstStyle/>
          <a:p>
            <a:pPr marL="0" indent="0" algn="l">
              <a:buNone/>
            </a:pPr>
            <a:r>
              <a:rPr lang="it-IT" sz="2400" dirty="0" smtClean="0"/>
              <a:t>La sicurezza alimentare assume oggi contorni diversi rispetto al passato:</a:t>
            </a:r>
          </a:p>
          <a:p>
            <a:r>
              <a:rPr lang="it-IT" sz="2400" dirty="0" smtClean="0">
                <a:solidFill>
                  <a:srgbClr val="00B050"/>
                </a:solidFill>
              </a:rPr>
              <a:t>Mutate condizioni socio-economiche</a:t>
            </a:r>
          </a:p>
          <a:p>
            <a:r>
              <a:rPr lang="it-IT" sz="2400" dirty="0" smtClean="0">
                <a:solidFill>
                  <a:srgbClr val="00B050"/>
                </a:solidFill>
              </a:rPr>
              <a:t>Globalizzazione degli approvvigionamenti</a:t>
            </a:r>
          </a:p>
          <a:p>
            <a:r>
              <a:rPr lang="it-IT" sz="2400" dirty="0" smtClean="0">
                <a:solidFill>
                  <a:srgbClr val="00B050"/>
                </a:solidFill>
              </a:rPr>
              <a:t>Metodologie di indagine sempre più sofisticate rilevano nuovi contaminanti (come il caso dei contaminanti da Pack)</a:t>
            </a:r>
          </a:p>
          <a:p>
            <a:pPr marL="0" indent="0">
              <a:buNone/>
            </a:pPr>
            <a:r>
              <a:rPr lang="it-IT" sz="2400" dirty="0" smtClean="0"/>
              <a:t>La conclusione è che la sicurezza alimentare è un </a:t>
            </a:r>
            <a:r>
              <a:rPr lang="it-IT" sz="2400" dirty="0" err="1" smtClean="0"/>
              <a:t>pre</a:t>
            </a:r>
            <a:r>
              <a:rPr lang="it-IT" sz="2400" dirty="0" smtClean="0"/>
              <a:t>-requisito non ancora raggiunto e per questo è necessario alzare continuamente la guardia su questo tema.</a:t>
            </a:r>
          </a:p>
          <a:p>
            <a:pPr marL="0" indent="0">
              <a:buNone/>
            </a:pPr>
            <a:r>
              <a:rPr lang="it-IT" sz="2400" dirty="0" smtClean="0"/>
              <a:t>In alcuni casi si tratta di rafforzare azioni/strumenti già in essere, ma si dovranno elaborare anche nuove strategie di intervento al fine di evitare che l’attività di repressione delle frodi divenga un attività «di rincorsa».</a:t>
            </a:r>
            <a:endParaRPr lang="it-IT" sz="2400" dirty="0"/>
          </a:p>
          <a:p>
            <a:endParaRPr lang="it-IT" sz="2400" dirty="0"/>
          </a:p>
        </p:txBody>
      </p:sp>
    </p:spTree>
    <p:extLst>
      <p:ext uri="{BB962C8B-B14F-4D97-AF65-F5344CB8AC3E}">
        <p14:creationId xmlns:p14="http://schemas.microsoft.com/office/powerpoint/2010/main" xmlns="" val="664782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Il mondo dei «rischi emergenti»: il pack</a:t>
            </a:r>
            <a:endParaRPr lang="it-IT" sz="3600" dirty="0"/>
          </a:p>
        </p:txBody>
      </p:sp>
      <p:sp>
        <p:nvSpPr>
          <p:cNvPr id="4" name="Segnaposto testo 3"/>
          <p:cNvSpPr>
            <a:spLocks noGrp="1"/>
          </p:cNvSpPr>
          <p:nvPr>
            <p:ph type="body" idx="1"/>
          </p:nvPr>
        </p:nvSpPr>
        <p:spPr>
          <a:xfrm>
            <a:off x="457200" y="1535113"/>
            <a:ext cx="4040188" cy="453727"/>
          </a:xfrm>
        </p:spPr>
        <p:txBody>
          <a:bodyPr>
            <a:normAutofit lnSpcReduction="10000"/>
          </a:bodyPr>
          <a:lstStyle/>
          <a:p>
            <a:r>
              <a:rPr lang="it-IT" dirty="0" smtClean="0">
                <a:effectLst>
                  <a:outerShdw blurRad="38100" dist="38100" dir="2700000" algn="tl">
                    <a:srgbClr val="000000">
                      <a:alpha val="43137"/>
                    </a:srgbClr>
                  </a:outerShdw>
                </a:effectLst>
              </a:rPr>
              <a:t>ORGANI UFFICIALI</a:t>
            </a:r>
            <a:endParaRPr lang="it-IT" dirty="0">
              <a:effectLst>
                <a:outerShdw blurRad="38100" dist="38100" dir="2700000" algn="tl">
                  <a:srgbClr val="000000">
                    <a:alpha val="43137"/>
                  </a:srgbClr>
                </a:outerShdw>
              </a:effectLst>
            </a:endParaRPr>
          </a:p>
        </p:txBody>
      </p:sp>
      <p:sp>
        <p:nvSpPr>
          <p:cNvPr id="5" name="Segnaposto contenuto 4"/>
          <p:cNvSpPr>
            <a:spLocks noGrp="1"/>
          </p:cNvSpPr>
          <p:nvPr>
            <p:ph sz="half" idx="2"/>
          </p:nvPr>
        </p:nvSpPr>
        <p:spPr>
          <a:xfrm>
            <a:off x="457200" y="1916832"/>
            <a:ext cx="4906888" cy="4608511"/>
          </a:xfrm>
        </p:spPr>
        <p:txBody>
          <a:bodyPr>
            <a:normAutofit fontScale="62500" lnSpcReduction="20000"/>
          </a:bodyPr>
          <a:lstStyle/>
          <a:p>
            <a:r>
              <a:rPr lang="it-IT" dirty="0" smtClean="0"/>
              <a:t>RASFF</a:t>
            </a:r>
          </a:p>
          <a:p>
            <a:pPr marL="0" indent="0">
              <a:buNone/>
            </a:pPr>
            <a:r>
              <a:rPr lang="it-IT" sz="1800" dirty="0" smtClean="0"/>
              <a:t>RAPID ALERT SYSTEM FOR FOOD AND FEED</a:t>
            </a:r>
          </a:p>
          <a:p>
            <a:pPr marL="0" indent="0">
              <a:buNone/>
            </a:pPr>
            <a:r>
              <a:rPr lang="it-IT" sz="1800" dirty="0" smtClean="0"/>
              <a:t>Network sugli </a:t>
            </a:r>
            <a:r>
              <a:rPr lang="it-IT" sz="1800" dirty="0" err="1" smtClean="0"/>
              <a:t>alert</a:t>
            </a:r>
            <a:r>
              <a:rPr lang="it-IT" sz="1800" dirty="0" smtClean="0"/>
              <a:t> comunitari (Reg. (CE) 178/2002 art. 50) </a:t>
            </a:r>
            <a:r>
              <a:rPr lang="it-IT" sz="1400" dirty="0" smtClean="0">
                <a:hlinkClick r:id="rId4"/>
              </a:rPr>
              <a:t>http://ec.europa.eu/food/rapidalert/index.en.htm</a:t>
            </a:r>
            <a:endParaRPr lang="it-IT" sz="1400" dirty="0" smtClean="0"/>
          </a:p>
          <a:p>
            <a:pPr marL="0" indent="0" algn="ctr">
              <a:buNone/>
            </a:pPr>
            <a:endParaRPr lang="it-IT" sz="1800" dirty="0" smtClean="0">
              <a:solidFill>
                <a:schemeClr val="tx2">
                  <a:lumMod val="60000"/>
                  <a:lumOff val="40000"/>
                </a:schemeClr>
              </a:solidFill>
            </a:endParaRPr>
          </a:p>
          <a:p>
            <a:pPr marL="0" indent="0" algn="ctr">
              <a:buNone/>
            </a:pPr>
            <a:r>
              <a:rPr lang="it-IT" sz="2300" dirty="0" smtClean="0">
                <a:solidFill>
                  <a:schemeClr val="tx2">
                    <a:lumMod val="60000"/>
                    <a:lumOff val="40000"/>
                  </a:schemeClr>
                </a:solidFill>
              </a:rPr>
              <a:t> </a:t>
            </a:r>
            <a:r>
              <a:rPr lang="it-IT" sz="2300" b="1" dirty="0" err="1" smtClean="0">
                <a:solidFill>
                  <a:schemeClr val="tx2">
                    <a:lumMod val="60000"/>
                    <a:lumOff val="40000"/>
                  </a:schemeClr>
                </a:solidFill>
                <a:effectLst>
                  <a:outerShdw blurRad="38100" dist="38100" dir="2700000" algn="tl">
                    <a:srgbClr val="000000">
                      <a:alpha val="43137"/>
                    </a:srgbClr>
                  </a:outerShdw>
                </a:effectLst>
              </a:rPr>
              <a:t>Alert</a:t>
            </a:r>
            <a:r>
              <a:rPr lang="it-IT" sz="2300" b="1" dirty="0" smtClean="0">
                <a:solidFill>
                  <a:schemeClr val="tx2">
                    <a:lumMod val="60000"/>
                    <a:lumOff val="40000"/>
                  </a:schemeClr>
                </a:solidFill>
                <a:effectLst>
                  <a:outerShdw blurRad="38100" dist="38100" dir="2700000" algn="tl">
                    <a:srgbClr val="000000">
                      <a:alpha val="43137"/>
                    </a:srgbClr>
                  </a:outerShdw>
                </a:effectLst>
              </a:rPr>
              <a:t> 2007 </a:t>
            </a:r>
          </a:p>
          <a:p>
            <a:pPr marL="0" indent="0">
              <a:buNone/>
            </a:pPr>
            <a:r>
              <a:rPr lang="it-IT" sz="2300" b="1" dirty="0" smtClean="0">
                <a:solidFill>
                  <a:schemeClr val="tx2">
                    <a:lumMod val="60000"/>
                    <a:lumOff val="40000"/>
                  </a:schemeClr>
                </a:solidFill>
                <a:effectLst>
                  <a:outerShdw blurRad="38100" dist="38100" dir="2700000" algn="tl">
                    <a:srgbClr val="000000">
                      <a:alpha val="43137"/>
                    </a:srgbClr>
                  </a:outerShdw>
                </a:effectLst>
              </a:rPr>
              <a:t>	</a:t>
            </a:r>
          </a:p>
          <a:p>
            <a:pPr marL="0" indent="0">
              <a:buNone/>
            </a:pPr>
            <a:r>
              <a:rPr lang="it-IT" sz="2300" b="1" dirty="0">
                <a:solidFill>
                  <a:schemeClr val="tx2">
                    <a:lumMod val="60000"/>
                    <a:lumOff val="40000"/>
                  </a:schemeClr>
                </a:solidFill>
                <a:effectLst>
                  <a:outerShdw blurRad="38100" dist="38100" dir="2700000" algn="tl">
                    <a:srgbClr val="000000">
                      <a:alpha val="43137"/>
                    </a:srgbClr>
                  </a:outerShdw>
                </a:effectLst>
              </a:rPr>
              <a:t>	</a:t>
            </a:r>
            <a:r>
              <a:rPr lang="it-IT" sz="2300" dirty="0" smtClean="0"/>
              <a:t>Microrganismi </a:t>
            </a:r>
            <a:r>
              <a:rPr lang="it-IT" sz="2300" dirty="0" err="1" smtClean="0"/>
              <a:t>potenz</a:t>
            </a:r>
            <a:r>
              <a:rPr lang="it-IT" sz="2300" dirty="0" smtClean="0"/>
              <a:t>. Patogeni</a:t>
            </a:r>
          </a:p>
          <a:p>
            <a:pPr marL="0" indent="0">
              <a:buNone/>
            </a:pPr>
            <a:r>
              <a:rPr lang="it-IT" sz="2300" b="1" dirty="0">
                <a:solidFill>
                  <a:schemeClr val="tx2">
                    <a:lumMod val="60000"/>
                    <a:lumOff val="40000"/>
                  </a:schemeClr>
                </a:solidFill>
                <a:effectLst>
                  <a:outerShdw blurRad="38100" dist="38100" dir="2700000" algn="tl">
                    <a:srgbClr val="000000">
                      <a:alpha val="43137"/>
                    </a:srgbClr>
                  </a:outerShdw>
                </a:effectLst>
              </a:rPr>
              <a:t>	</a:t>
            </a:r>
            <a:r>
              <a:rPr lang="it-IT" sz="2300" dirty="0" smtClean="0"/>
              <a:t>Metalli pesanti</a:t>
            </a:r>
          </a:p>
          <a:p>
            <a:pPr marL="0" indent="0">
              <a:buNone/>
            </a:pPr>
            <a:r>
              <a:rPr lang="it-IT" sz="2300" dirty="0"/>
              <a:t>	</a:t>
            </a:r>
            <a:r>
              <a:rPr lang="it-IT" sz="2300" dirty="0" smtClean="0"/>
              <a:t>Corpi estranei</a:t>
            </a:r>
          </a:p>
          <a:p>
            <a:pPr marL="0" indent="0">
              <a:buNone/>
            </a:pPr>
            <a:r>
              <a:rPr lang="it-IT" sz="2300" dirty="0"/>
              <a:t>	</a:t>
            </a:r>
            <a:r>
              <a:rPr lang="it-IT" sz="2300" dirty="0" smtClean="0"/>
              <a:t>Micotossine</a:t>
            </a:r>
          </a:p>
          <a:p>
            <a:pPr marL="0" indent="0">
              <a:buNone/>
            </a:pPr>
            <a:r>
              <a:rPr lang="it-IT" sz="2300" dirty="0"/>
              <a:t>	</a:t>
            </a:r>
            <a:r>
              <a:rPr lang="it-IT" sz="2300" dirty="0" smtClean="0"/>
              <a:t>Additivi</a:t>
            </a:r>
          </a:p>
          <a:p>
            <a:pPr marL="0" indent="0">
              <a:buNone/>
            </a:pPr>
            <a:r>
              <a:rPr lang="it-IT" sz="2300" dirty="0"/>
              <a:t>	</a:t>
            </a:r>
            <a:r>
              <a:rPr lang="it-IT" sz="2300" dirty="0" smtClean="0"/>
              <a:t>Altri contaminanti industriali</a:t>
            </a:r>
          </a:p>
          <a:p>
            <a:pPr marL="0" indent="0">
              <a:buNone/>
            </a:pPr>
            <a:r>
              <a:rPr lang="it-IT" sz="2300" dirty="0"/>
              <a:t>	</a:t>
            </a:r>
            <a:r>
              <a:rPr lang="it-IT" sz="2300" dirty="0" smtClean="0">
                <a:solidFill>
                  <a:srgbClr val="FF0000"/>
                </a:solidFill>
              </a:rPr>
              <a:t>Migrazioni in </a:t>
            </a:r>
            <a:r>
              <a:rPr lang="it-IT" sz="2300" dirty="0" err="1" smtClean="0">
                <a:solidFill>
                  <a:srgbClr val="FF0000"/>
                </a:solidFill>
              </a:rPr>
              <a:t>mat</a:t>
            </a:r>
            <a:r>
              <a:rPr lang="it-IT" sz="2300" dirty="0" smtClean="0">
                <a:solidFill>
                  <a:srgbClr val="FF0000"/>
                </a:solidFill>
              </a:rPr>
              <a:t>. a </a:t>
            </a:r>
            <a:r>
              <a:rPr lang="it-IT" sz="2300" dirty="0" err="1" smtClean="0">
                <a:solidFill>
                  <a:srgbClr val="FF0000"/>
                </a:solidFill>
              </a:rPr>
              <a:t>cont</a:t>
            </a:r>
            <a:r>
              <a:rPr lang="it-IT" sz="2300" dirty="0" smtClean="0">
                <a:solidFill>
                  <a:srgbClr val="FF0000"/>
                </a:solidFill>
              </a:rPr>
              <a:t>. </a:t>
            </a:r>
            <a:r>
              <a:rPr lang="it-IT" sz="2300" dirty="0" err="1">
                <a:solidFill>
                  <a:srgbClr val="FF0000"/>
                </a:solidFill>
              </a:rPr>
              <a:t>a</a:t>
            </a:r>
            <a:r>
              <a:rPr lang="it-IT" sz="2300" dirty="0" err="1" smtClean="0">
                <a:solidFill>
                  <a:srgbClr val="FF0000"/>
                </a:solidFill>
              </a:rPr>
              <a:t>lim</a:t>
            </a:r>
            <a:r>
              <a:rPr lang="it-IT" sz="2300" dirty="0" smtClean="0">
                <a:solidFill>
                  <a:srgbClr val="FF0000"/>
                </a:solidFill>
              </a:rPr>
              <a:t>.</a:t>
            </a:r>
          </a:p>
          <a:p>
            <a:pPr marL="0" indent="0">
              <a:buNone/>
            </a:pPr>
            <a:r>
              <a:rPr lang="it-IT" sz="2300" dirty="0">
                <a:solidFill>
                  <a:srgbClr val="FF0000"/>
                </a:solidFill>
              </a:rPr>
              <a:t>	</a:t>
            </a:r>
            <a:r>
              <a:rPr lang="it-IT" sz="2300" dirty="0" smtClean="0"/>
              <a:t>Allergeni</a:t>
            </a:r>
          </a:p>
          <a:p>
            <a:pPr marL="0" indent="0">
              <a:buNone/>
            </a:pPr>
            <a:r>
              <a:rPr lang="it-IT" sz="2300" dirty="0"/>
              <a:t>	</a:t>
            </a:r>
            <a:r>
              <a:rPr lang="it-IT" sz="2300" dirty="0" smtClean="0"/>
              <a:t>Pesticidi</a:t>
            </a:r>
          </a:p>
          <a:p>
            <a:pPr marL="0" indent="0">
              <a:buNone/>
            </a:pPr>
            <a:r>
              <a:rPr lang="it-IT" sz="2300" dirty="0"/>
              <a:t>	</a:t>
            </a:r>
            <a:r>
              <a:rPr lang="it-IT" sz="2300" dirty="0" smtClean="0"/>
              <a:t>Residui da farmaci</a:t>
            </a:r>
          </a:p>
          <a:p>
            <a:pPr marL="0" indent="0">
              <a:buNone/>
            </a:pPr>
            <a:r>
              <a:rPr lang="it-IT" sz="2300" dirty="0"/>
              <a:t>	</a:t>
            </a:r>
            <a:r>
              <a:rPr lang="it-IT" sz="2300" dirty="0" smtClean="0"/>
              <a:t>Aspetti organolettici</a:t>
            </a:r>
          </a:p>
          <a:p>
            <a:pPr marL="0" indent="0">
              <a:buNone/>
            </a:pPr>
            <a:r>
              <a:rPr lang="it-IT" sz="2300" dirty="0"/>
              <a:t>	</a:t>
            </a:r>
            <a:r>
              <a:rPr lang="it-IT" sz="2300" dirty="0" err="1" smtClean="0"/>
              <a:t>etc</a:t>
            </a:r>
            <a:r>
              <a:rPr lang="it-IT" sz="2300" dirty="0" smtClean="0"/>
              <a:t>…………………………</a:t>
            </a:r>
          </a:p>
          <a:p>
            <a:pPr marL="0" indent="0">
              <a:buNone/>
            </a:pPr>
            <a:r>
              <a:rPr lang="it-IT" sz="2300" b="1" dirty="0" smtClean="0">
                <a:solidFill>
                  <a:schemeClr val="tx2">
                    <a:lumMod val="60000"/>
                    <a:lumOff val="40000"/>
                  </a:schemeClr>
                </a:solidFill>
                <a:effectLst>
                  <a:outerShdw blurRad="38100" dist="38100" dir="2700000" algn="tl">
                    <a:srgbClr val="000000">
                      <a:alpha val="43137"/>
                    </a:srgbClr>
                  </a:outerShdw>
                </a:effectLst>
              </a:rPr>
              <a:t>	</a:t>
            </a:r>
          </a:p>
          <a:p>
            <a:pPr marL="0" indent="0">
              <a:buNone/>
            </a:pPr>
            <a:r>
              <a:rPr lang="it-IT" sz="1800" b="1" dirty="0">
                <a:solidFill>
                  <a:schemeClr val="tx2">
                    <a:lumMod val="60000"/>
                    <a:lumOff val="40000"/>
                  </a:schemeClr>
                </a:solidFill>
                <a:effectLst>
                  <a:outerShdw blurRad="38100" dist="38100" dir="2700000" algn="tl">
                    <a:srgbClr val="000000">
                      <a:alpha val="43137"/>
                    </a:srgbClr>
                  </a:outerShdw>
                </a:effectLst>
              </a:rPr>
              <a:t>	</a:t>
            </a:r>
            <a:endParaRPr lang="it-IT" sz="1800" b="1" dirty="0" smtClean="0">
              <a:solidFill>
                <a:schemeClr val="tx2">
                  <a:lumMod val="60000"/>
                  <a:lumOff val="40000"/>
                </a:schemeClr>
              </a:solidFill>
              <a:effectLst>
                <a:outerShdw blurRad="38100" dist="38100" dir="2700000" algn="tl">
                  <a:srgbClr val="000000">
                    <a:alpha val="43137"/>
                  </a:srgbClr>
                </a:outerShdw>
              </a:effectLst>
            </a:endParaRPr>
          </a:p>
          <a:p>
            <a:pPr marL="0" indent="0">
              <a:buNone/>
            </a:pPr>
            <a:r>
              <a:rPr lang="it-IT" sz="1800" dirty="0" smtClean="0"/>
              <a:t>	</a:t>
            </a:r>
            <a:endParaRPr lang="it-IT" sz="1800" dirty="0"/>
          </a:p>
        </p:txBody>
      </p:sp>
      <p:sp>
        <p:nvSpPr>
          <p:cNvPr id="7" name="Segnaposto contenuto 6"/>
          <p:cNvSpPr>
            <a:spLocks noGrp="1"/>
          </p:cNvSpPr>
          <p:nvPr>
            <p:ph sz="quarter" idx="4"/>
          </p:nvPr>
        </p:nvSpPr>
        <p:spPr>
          <a:xfrm>
            <a:off x="4427984" y="2780928"/>
            <a:ext cx="4536504" cy="3735264"/>
          </a:xfrm>
        </p:spPr>
        <p:txBody>
          <a:bodyPr/>
          <a:lstStyle/>
          <a:p>
            <a:pPr marL="0" indent="0">
              <a:buNone/>
            </a:pPr>
            <a:r>
              <a:rPr lang="it-IT" b="1" dirty="0" err="1" smtClean="0">
                <a:solidFill>
                  <a:schemeClr val="tx2">
                    <a:lumMod val="60000"/>
                    <a:lumOff val="40000"/>
                  </a:schemeClr>
                </a:solidFill>
                <a:effectLst>
                  <a:outerShdw blurRad="38100" dist="38100" dir="2700000" algn="tl">
                    <a:srgbClr val="000000">
                      <a:alpha val="43137"/>
                    </a:srgbClr>
                  </a:outerShdw>
                </a:effectLst>
              </a:rPr>
              <a:t>Alert</a:t>
            </a:r>
            <a:r>
              <a:rPr lang="it-IT" b="1" dirty="0" smtClean="0">
                <a:solidFill>
                  <a:schemeClr val="tx2">
                    <a:lumMod val="60000"/>
                    <a:lumOff val="40000"/>
                  </a:schemeClr>
                </a:solidFill>
                <a:effectLst>
                  <a:outerShdw blurRad="38100" dist="38100" dir="2700000" algn="tl">
                    <a:srgbClr val="000000">
                      <a:alpha val="43137"/>
                    </a:srgbClr>
                  </a:outerShdw>
                </a:effectLst>
              </a:rPr>
              <a:t> 2010</a:t>
            </a:r>
          </a:p>
          <a:p>
            <a:pPr marL="0" indent="0">
              <a:buNone/>
            </a:pPr>
            <a:r>
              <a:rPr lang="it-IT" b="1" dirty="0" smtClean="0">
                <a:solidFill>
                  <a:schemeClr val="tx2">
                    <a:lumMod val="60000"/>
                    <a:lumOff val="40000"/>
                  </a:schemeClr>
                </a:solidFill>
                <a:effectLst>
                  <a:outerShdw blurRad="38100" dist="38100" dir="2700000" algn="tl">
                    <a:srgbClr val="000000">
                      <a:alpha val="43137"/>
                    </a:srgbClr>
                  </a:outerShdw>
                </a:effectLst>
              </a:rPr>
              <a:t>	</a:t>
            </a:r>
          </a:p>
          <a:p>
            <a:pPr marL="0" indent="0">
              <a:buNone/>
            </a:pPr>
            <a:r>
              <a:rPr lang="it-IT" b="1" dirty="0">
                <a:solidFill>
                  <a:schemeClr val="tx2">
                    <a:lumMod val="60000"/>
                    <a:lumOff val="40000"/>
                  </a:schemeClr>
                </a:solidFill>
                <a:effectLst>
                  <a:outerShdw blurRad="38100" dist="38100" dir="2700000" algn="tl">
                    <a:srgbClr val="000000">
                      <a:alpha val="43137"/>
                    </a:srgbClr>
                  </a:outerShdw>
                </a:effectLst>
              </a:rPr>
              <a:t>	</a:t>
            </a:r>
            <a:r>
              <a:rPr lang="it-IT" sz="1800" b="1" dirty="0" smtClean="0">
                <a:solidFill>
                  <a:schemeClr val="tx2">
                    <a:lumMod val="60000"/>
                    <a:lumOff val="40000"/>
                  </a:schemeClr>
                </a:solidFill>
                <a:effectLst>
                  <a:outerShdw blurRad="38100" dist="38100" dir="2700000" algn="tl">
                    <a:srgbClr val="000000">
                      <a:alpha val="43137"/>
                    </a:srgbClr>
                  </a:outerShdw>
                </a:effectLst>
              </a:rPr>
              <a:t>Microrganismi </a:t>
            </a:r>
            <a:r>
              <a:rPr lang="it-IT" sz="1800" b="1" dirty="0" err="1" smtClean="0">
                <a:solidFill>
                  <a:schemeClr val="tx2">
                    <a:lumMod val="60000"/>
                    <a:lumOff val="40000"/>
                  </a:schemeClr>
                </a:solidFill>
                <a:effectLst>
                  <a:outerShdw blurRad="38100" dist="38100" dir="2700000" algn="tl">
                    <a:srgbClr val="000000">
                      <a:alpha val="43137"/>
                    </a:srgbClr>
                  </a:outerShdw>
                </a:effectLst>
              </a:rPr>
              <a:t>potenz</a:t>
            </a:r>
            <a:r>
              <a:rPr lang="it-IT" sz="1800" b="1" dirty="0" smtClean="0">
                <a:solidFill>
                  <a:schemeClr val="tx2">
                    <a:lumMod val="60000"/>
                    <a:lumOff val="40000"/>
                  </a:schemeClr>
                </a:solidFill>
                <a:effectLst>
                  <a:outerShdw blurRad="38100" dist="38100" dir="2700000" algn="tl">
                    <a:srgbClr val="000000">
                      <a:alpha val="43137"/>
                    </a:srgbClr>
                  </a:outerShdw>
                </a:effectLst>
              </a:rPr>
              <a:t>. Patogeni</a:t>
            </a:r>
          </a:p>
          <a:p>
            <a:pPr marL="0" indent="0">
              <a:buNone/>
            </a:pPr>
            <a:r>
              <a:rPr lang="it-IT" sz="1800" b="1" dirty="0">
                <a:solidFill>
                  <a:schemeClr val="tx2">
                    <a:lumMod val="60000"/>
                    <a:lumOff val="40000"/>
                  </a:schemeClr>
                </a:solidFill>
                <a:effectLst>
                  <a:outerShdw blurRad="38100" dist="38100" dir="2700000" algn="tl">
                    <a:srgbClr val="000000">
                      <a:alpha val="43137"/>
                    </a:srgbClr>
                  </a:outerShdw>
                </a:effectLst>
              </a:rPr>
              <a:t>	</a:t>
            </a:r>
            <a:r>
              <a:rPr lang="it-IT" sz="1800" b="1" dirty="0" smtClean="0">
                <a:solidFill>
                  <a:schemeClr val="tx2">
                    <a:lumMod val="60000"/>
                    <a:lumOff val="40000"/>
                  </a:schemeClr>
                </a:solidFill>
                <a:effectLst>
                  <a:outerShdw blurRad="38100" dist="38100" dir="2700000" algn="tl">
                    <a:srgbClr val="000000">
                      <a:alpha val="43137"/>
                    </a:srgbClr>
                  </a:outerShdw>
                </a:effectLst>
              </a:rPr>
              <a:t>Metalli pesanti</a:t>
            </a:r>
          </a:p>
          <a:p>
            <a:pPr marL="0" indent="0">
              <a:buNone/>
            </a:pPr>
            <a:r>
              <a:rPr lang="it-IT" sz="1800" b="1" dirty="0">
                <a:solidFill>
                  <a:schemeClr val="tx2">
                    <a:lumMod val="60000"/>
                    <a:lumOff val="40000"/>
                  </a:schemeClr>
                </a:solidFill>
                <a:effectLst>
                  <a:outerShdw blurRad="38100" dist="38100" dir="2700000" algn="tl">
                    <a:srgbClr val="000000">
                      <a:alpha val="43137"/>
                    </a:srgbClr>
                  </a:outerShdw>
                </a:effectLst>
              </a:rPr>
              <a:t>	</a:t>
            </a:r>
            <a:r>
              <a:rPr lang="it-IT" sz="1800" b="1" dirty="0" smtClean="0">
                <a:solidFill>
                  <a:schemeClr val="tx2">
                    <a:lumMod val="60000"/>
                    <a:lumOff val="40000"/>
                  </a:schemeClr>
                </a:solidFill>
                <a:effectLst>
                  <a:outerShdw blurRad="38100" dist="38100" dir="2700000" algn="tl">
                    <a:srgbClr val="000000">
                      <a:alpha val="43137"/>
                    </a:srgbClr>
                  </a:outerShdw>
                </a:effectLst>
              </a:rPr>
              <a:t>Allergeni</a:t>
            </a:r>
          </a:p>
          <a:p>
            <a:pPr marL="0" indent="0">
              <a:buNone/>
            </a:pPr>
            <a:r>
              <a:rPr lang="it-IT" sz="1800" b="1" dirty="0">
                <a:solidFill>
                  <a:schemeClr val="tx2">
                    <a:lumMod val="60000"/>
                    <a:lumOff val="40000"/>
                  </a:schemeClr>
                </a:solidFill>
                <a:effectLst>
                  <a:outerShdw blurRad="38100" dist="38100" dir="2700000" algn="tl">
                    <a:srgbClr val="000000">
                      <a:alpha val="43137"/>
                    </a:srgbClr>
                  </a:outerShdw>
                </a:effectLst>
              </a:rPr>
              <a:t>	</a:t>
            </a:r>
            <a:r>
              <a:rPr lang="it-IT" sz="1800" b="1" dirty="0" smtClean="0">
                <a:solidFill>
                  <a:schemeClr val="tx2">
                    <a:lumMod val="60000"/>
                    <a:lumOff val="40000"/>
                  </a:schemeClr>
                </a:solidFill>
                <a:effectLst>
                  <a:outerShdw blurRad="38100" dist="38100" dir="2700000" algn="tl">
                    <a:srgbClr val="000000">
                      <a:alpha val="43137"/>
                    </a:srgbClr>
                  </a:outerShdw>
                </a:effectLst>
              </a:rPr>
              <a:t>Micotossine</a:t>
            </a:r>
          </a:p>
          <a:p>
            <a:pPr marL="0" indent="0">
              <a:buNone/>
            </a:pPr>
            <a:r>
              <a:rPr lang="it-IT" sz="1800" b="1" dirty="0">
                <a:solidFill>
                  <a:schemeClr val="tx2">
                    <a:lumMod val="60000"/>
                    <a:lumOff val="40000"/>
                  </a:schemeClr>
                </a:solidFill>
                <a:effectLst>
                  <a:outerShdw blurRad="38100" dist="38100" dir="2700000" algn="tl">
                    <a:srgbClr val="000000">
                      <a:alpha val="43137"/>
                    </a:srgbClr>
                  </a:outerShdw>
                </a:effectLst>
              </a:rPr>
              <a:t>	</a:t>
            </a:r>
            <a:r>
              <a:rPr lang="it-IT" sz="1800" b="1" dirty="0" smtClean="0">
                <a:solidFill>
                  <a:srgbClr val="FF0000"/>
                </a:solidFill>
                <a:effectLst>
                  <a:outerShdw blurRad="38100" dist="38100" dir="2700000" algn="tl">
                    <a:srgbClr val="000000">
                      <a:alpha val="43137"/>
                    </a:srgbClr>
                  </a:outerShdw>
                </a:effectLst>
              </a:rPr>
              <a:t>Migrazioni </a:t>
            </a:r>
          </a:p>
          <a:p>
            <a:pPr marL="0" indent="0">
              <a:buNone/>
            </a:pPr>
            <a:r>
              <a:rPr lang="it-IT" sz="1800" b="1" dirty="0">
                <a:solidFill>
                  <a:srgbClr val="FF0000"/>
                </a:solidFill>
                <a:effectLst>
                  <a:outerShdw blurRad="38100" dist="38100" dir="2700000" algn="tl">
                    <a:srgbClr val="000000">
                      <a:alpha val="43137"/>
                    </a:srgbClr>
                  </a:outerShdw>
                </a:effectLst>
              </a:rPr>
              <a:t>	</a:t>
            </a:r>
            <a:r>
              <a:rPr lang="it-IT" sz="1800" b="1" dirty="0" smtClean="0">
                <a:solidFill>
                  <a:srgbClr val="FF0000"/>
                </a:solidFill>
                <a:effectLst>
                  <a:outerShdw blurRad="38100" dist="38100" dir="2700000" algn="tl">
                    <a:srgbClr val="000000">
                      <a:alpha val="43137"/>
                    </a:srgbClr>
                  </a:outerShdw>
                </a:effectLst>
              </a:rPr>
              <a:t>……………..</a:t>
            </a:r>
          </a:p>
        </p:txBody>
      </p:sp>
      <p:sp>
        <p:nvSpPr>
          <p:cNvPr id="8" name="Freccia in giù 7"/>
          <p:cNvSpPr/>
          <p:nvPr/>
        </p:nvSpPr>
        <p:spPr>
          <a:xfrm>
            <a:off x="748197" y="2924944"/>
            <a:ext cx="360040" cy="30963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 name="Freccia in giù 8"/>
          <p:cNvSpPr/>
          <p:nvPr/>
        </p:nvSpPr>
        <p:spPr>
          <a:xfrm>
            <a:off x="4540932" y="3429000"/>
            <a:ext cx="792088" cy="29523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xmlns="" val="4346714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effectLst>
                  <a:outerShdw blurRad="38100" dist="38100" dir="2700000" algn="tl">
                    <a:srgbClr val="000000">
                      <a:alpha val="43137"/>
                    </a:srgbClr>
                  </a:outerShdw>
                </a:effectLst>
              </a:rPr>
              <a:t>ALIMENTI</a:t>
            </a:r>
            <a:endParaRPr lang="it-IT" dirty="0">
              <a:effectLst>
                <a:outerShdw blurRad="38100" dist="38100" dir="2700000" algn="tl">
                  <a:srgbClr val="000000">
                    <a:alpha val="43137"/>
                  </a:srgbClr>
                </a:outerShdw>
              </a:effectLst>
            </a:endParaRPr>
          </a:p>
        </p:txBody>
      </p:sp>
      <p:sp>
        <p:nvSpPr>
          <p:cNvPr id="3" name="Sottotitolo 2"/>
          <p:cNvSpPr>
            <a:spLocks noGrp="1"/>
          </p:cNvSpPr>
          <p:nvPr>
            <p:ph idx="1"/>
          </p:nvPr>
        </p:nvSpPr>
        <p:spPr/>
        <p:txBody>
          <a:bodyPr>
            <a:normAutofit/>
          </a:bodyPr>
          <a:lstStyle/>
          <a:p>
            <a:pPr marL="0" indent="0" algn="ctr">
              <a:buNone/>
            </a:pPr>
            <a:endParaRPr lang="it-IT" sz="2400" dirty="0" smtClean="0"/>
          </a:p>
          <a:p>
            <a:pPr marL="0" indent="0" algn="ctr">
              <a:buNone/>
            </a:pPr>
            <a:endParaRPr lang="it-IT" sz="2400" dirty="0"/>
          </a:p>
          <a:p>
            <a:pPr marL="0" indent="0" algn="ctr">
              <a:buNone/>
            </a:pPr>
            <a:r>
              <a:rPr lang="it-IT" sz="3600" b="1" dirty="0" smtClean="0">
                <a:effectLst>
                  <a:outerShdw blurRad="38100" dist="38100" dir="2700000" algn="tl">
                    <a:srgbClr val="000000">
                      <a:alpha val="43137"/>
                    </a:srgbClr>
                  </a:outerShdw>
                </a:effectLst>
              </a:rPr>
              <a:t>MASS </a:t>
            </a:r>
            <a:r>
              <a:rPr lang="it-IT" sz="3600" b="1" dirty="0">
                <a:effectLst>
                  <a:outerShdw blurRad="38100" dist="38100" dir="2700000" algn="tl">
                    <a:srgbClr val="000000">
                      <a:alpha val="43137"/>
                    </a:srgbClr>
                  </a:outerShdw>
                </a:effectLst>
              </a:rPr>
              <a:t>MEDIA</a:t>
            </a:r>
          </a:p>
          <a:p>
            <a:pPr marL="0" indent="0" algn="ctr">
              <a:buNone/>
            </a:pPr>
            <a:endParaRPr lang="it-IT" sz="2400" dirty="0" smtClean="0">
              <a:effectLst>
                <a:outerShdw blurRad="38100" dist="38100" dir="2700000" algn="tl">
                  <a:srgbClr val="000000">
                    <a:alpha val="43137"/>
                  </a:srgbClr>
                </a:outerShdw>
              </a:effectLst>
            </a:endParaRPr>
          </a:p>
          <a:p>
            <a:pPr marL="0" indent="0" algn="ctr">
              <a:buNone/>
            </a:pPr>
            <a:r>
              <a:rPr lang="it-IT" sz="2400" dirty="0" smtClean="0">
                <a:effectLst>
                  <a:outerShdw blurRad="38100" dist="38100" dir="2700000" algn="tl">
                    <a:srgbClr val="000000">
                      <a:alpha val="43137"/>
                    </a:srgbClr>
                  </a:outerShdw>
                </a:effectLst>
              </a:rPr>
              <a:t>Grande </a:t>
            </a:r>
            <a:r>
              <a:rPr lang="it-IT" sz="2400" dirty="0">
                <a:effectLst>
                  <a:outerShdw blurRad="38100" dist="38100" dir="2700000" algn="tl">
                    <a:srgbClr val="000000">
                      <a:alpha val="43137"/>
                    </a:srgbClr>
                  </a:outerShdw>
                </a:effectLst>
              </a:rPr>
              <a:t>attenzione e quindi forte preoccupazione dei consumatori </a:t>
            </a:r>
          </a:p>
          <a:p>
            <a:pPr algn="l"/>
            <a:endParaRPr lang="it-IT" sz="2400" dirty="0"/>
          </a:p>
        </p:txBody>
      </p:sp>
    </p:spTree>
    <p:extLst>
      <p:ext uri="{BB962C8B-B14F-4D97-AF65-F5344CB8AC3E}">
        <p14:creationId xmlns:p14="http://schemas.microsoft.com/office/powerpoint/2010/main" xmlns="" val="19241681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effectLst>
                  <a:outerShdw blurRad="38100" dist="38100" dir="2700000" algn="tl">
                    <a:srgbClr val="000000">
                      <a:alpha val="43137"/>
                    </a:srgbClr>
                  </a:outerShdw>
                </a:effectLst>
              </a:rPr>
              <a:t>CONTESTO</a:t>
            </a:r>
            <a:endParaRPr lang="it-IT" dirty="0">
              <a:effectLst>
                <a:outerShdw blurRad="38100" dist="38100" dir="2700000" algn="tl">
                  <a:srgbClr val="000000">
                    <a:alpha val="43137"/>
                  </a:srgbClr>
                </a:outerShdw>
              </a:effectLst>
            </a:endParaRPr>
          </a:p>
        </p:txBody>
      </p:sp>
      <p:sp>
        <p:nvSpPr>
          <p:cNvPr id="3" name="Sottotitolo 2"/>
          <p:cNvSpPr>
            <a:spLocks noGrp="1"/>
          </p:cNvSpPr>
          <p:nvPr>
            <p:ph idx="1"/>
          </p:nvPr>
        </p:nvSpPr>
        <p:spPr>
          <a:xfrm>
            <a:off x="457200" y="1340768"/>
            <a:ext cx="8229600" cy="4785395"/>
          </a:xfrm>
        </p:spPr>
        <p:txBody>
          <a:bodyPr>
            <a:normAutofit/>
          </a:bodyPr>
          <a:lstStyle/>
          <a:p>
            <a:pPr marL="0" indent="0" algn="ctr">
              <a:buNone/>
            </a:pPr>
            <a:r>
              <a:rPr lang="it-IT" sz="2400" dirty="0" smtClean="0"/>
              <a:t>Il </a:t>
            </a:r>
            <a:r>
              <a:rPr lang="it-IT" sz="2400" dirty="0" smtClean="0">
                <a:solidFill>
                  <a:srgbClr val="00B050"/>
                </a:solidFill>
                <a:effectLst>
                  <a:outerShdw blurRad="38100" dist="38100" dir="2700000" algn="tl">
                    <a:srgbClr val="000000">
                      <a:alpha val="43137"/>
                    </a:srgbClr>
                  </a:outerShdw>
                </a:effectLst>
              </a:rPr>
              <a:t>packaging</a:t>
            </a:r>
            <a:r>
              <a:rPr lang="it-IT" sz="2400" dirty="0" smtClean="0"/>
              <a:t> va considerato dal punto di vista della sicurezza alimentare una </a:t>
            </a:r>
            <a:r>
              <a:rPr lang="it-IT" sz="2400" dirty="0" smtClean="0">
                <a:solidFill>
                  <a:srgbClr val="00B050"/>
                </a:solidFill>
                <a:effectLst>
                  <a:outerShdw blurRad="38100" dist="38100" dir="2700000" algn="tl">
                    <a:srgbClr val="000000">
                      <a:alpha val="43137"/>
                    </a:srgbClr>
                  </a:outerShdw>
                </a:effectLst>
              </a:rPr>
              <a:t>materia prima </a:t>
            </a:r>
            <a:r>
              <a:rPr lang="it-IT" sz="2400" dirty="0" smtClean="0"/>
              <a:t>(per l’interazione che ha con gli alimenti che contiene).</a:t>
            </a:r>
          </a:p>
          <a:p>
            <a:pPr marL="0" indent="0" algn="ctr">
              <a:buNone/>
            </a:pPr>
            <a:endParaRPr lang="it-IT" sz="2400" dirty="0" smtClean="0"/>
          </a:p>
          <a:p>
            <a:pPr marL="0" indent="0" algn="ctr">
              <a:buNone/>
            </a:pPr>
            <a:r>
              <a:rPr lang="it-IT" sz="2400" dirty="0" smtClean="0"/>
              <a:t>Gli ultimi rapporti RASFF hanno evidenziato la rilevanza numerica degli </a:t>
            </a:r>
            <a:r>
              <a:rPr lang="it-IT" sz="2400" dirty="0" err="1" smtClean="0"/>
              <a:t>alert</a:t>
            </a:r>
            <a:r>
              <a:rPr lang="it-IT" sz="2400" dirty="0" smtClean="0"/>
              <a:t> relativi a MOCA riconducibili sia a migrazioni di componenti sia a presenza irregolare di metalli e sia a contaminazioni da inchiostri. </a:t>
            </a:r>
            <a:endParaRPr lang="it-IT" sz="2400" dirty="0"/>
          </a:p>
          <a:p>
            <a:pPr algn="l"/>
            <a:endParaRPr lang="it-IT" sz="2400" dirty="0"/>
          </a:p>
        </p:txBody>
      </p:sp>
    </p:spTree>
    <p:extLst>
      <p:ext uri="{BB962C8B-B14F-4D97-AF65-F5344CB8AC3E}">
        <p14:creationId xmlns:p14="http://schemas.microsoft.com/office/powerpoint/2010/main" xmlns="" val="33401804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effectLst>
                  <a:outerShdw blurRad="38100" dist="38100" dir="2700000" algn="tl">
                    <a:srgbClr val="000000">
                      <a:alpha val="43137"/>
                    </a:srgbClr>
                  </a:outerShdw>
                </a:effectLst>
              </a:rPr>
              <a:t>CONTESTO</a:t>
            </a:r>
            <a:endParaRPr lang="it-IT" dirty="0">
              <a:effectLst>
                <a:outerShdw blurRad="38100" dist="38100" dir="2700000" algn="tl">
                  <a:srgbClr val="000000">
                    <a:alpha val="43137"/>
                  </a:srgbClr>
                </a:outerShdw>
              </a:effectLst>
            </a:endParaRP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xmlns="" val="311282314"/>
              </p:ext>
            </p:extLst>
          </p:nvPr>
        </p:nvGraphicFramePr>
        <p:xfrm>
          <a:off x="683568" y="1988840"/>
          <a:ext cx="8229600" cy="3050286"/>
        </p:xfrm>
        <a:graphic>
          <a:graphicData uri="http://schemas.openxmlformats.org/drawingml/2006/table">
            <a:tbl>
              <a:tblPr firstRow="1" bandRow="1">
                <a:tableStyleId>{5C22544A-7EE6-4342-B048-85BDC9FD1C3A}</a:tableStyleId>
              </a:tblPr>
              <a:tblGrid>
                <a:gridCol w="4114800"/>
                <a:gridCol w="4114800"/>
              </a:tblGrid>
              <a:tr h="401701">
                <a:tc>
                  <a:txBody>
                    <a:bodyPr/>
                    <a:lstStyle/>
                    <a:p>
                      <a:pPr algn="ctr"/>
                      <a:r>
                        <a:rPr lang="it-IT" dirty="0" smtClean="0"/>
                        <a:t>ANNO</a:t>
                      </a:r>
                      <a:endParaRPr lang="it-IT" dirty="0"/>
                    </a:p>
                  </a:txBody>
                  <a:tcPr/>
                </a:tc>
                <a:tc>
                  <a:txBody>
                    <a:bodyPr/>
                    <a:lstStyle/>
                    <a:p>
                      <a:pPr algn="ctr"/>
                      <a:r>
                        <a:rPr lang="it-IT" dirty="0" smtClean="0"/>
                        <a:t>Numero</a:t>
                      </a:r>
                      <a:r>
                        <a:rPr lang="it-IT" baseline="0" dirty="0" smtClean="0"/>
                        <a:t> di segnalazioni  RASFF</a:t>
                      </a:r>
                    </a:p>
                    <a:p>
                      <a:pPr algn="ctr"/>
                      <a:r>
                        <a:rPr lang="it-IT" baseline="0" dirty="0" smtClean="0"/>
                        <a:t>(migrazione da packaging)</a:t>
                      </a:r>
                      <a:endParaRPr lang="it-IT" dirty="0"/>
                    </a:p>
                  </a:txBody>
                  <a:tcPr/>
                </a:tc>
              </a:tr>
              <a:tr h="401701">
                <a:tc>
                  <a:txBody>
                    <a:bodyPr/>
                    <a:lstStyle/>
                    <a:p>
                      <a:pPr algn="ctr"/>
                      <a:r>
                        <a:rPr lang="it-IT" dirty="0" smtClean="0"/>
                        <a:t>2005</a:t>
                      </a:r>
                    </a:p>
                  </a:txBody>
                  <a:tcPr/>
                </a:tc>
                <a:tc>
                  <a:txBody>
                    <a:bodyPr/>
                    <a:lstStyle/>
                    <a:p>
                      <a:pPr algn="ctr"/>
                      <a:r>
                        <a:rPr lang="it-IT" dirty="0" smtClean="0"/>
                        <a:t>91</a:t>
                      </a:r>
                      <a:endParaRPr lang="it-IT" dirty="0"/>
                    </a:p>
                  </a:txBody>
                  <a:tcPr/>
                </a:tc>
              </a:tr>
              <a:tr h="401701">
                <a:tc>
                  <a:txBody>
                    <a:bodyPr/>
                    <a:lstStyle/>
                    <a:p>
                      <a:pPr algn="ctr"/>
                      <a:r>
                        <a:rPr lang="it-IT" dirty="0" smtClean="0"/>
                        <a:t>2006</a:t>
                      </a:r>
                      <a:endParaRPr lang="it-IT" dirty="0"/>
                    </a:p>
                  </a:txBody>
                  <a:tcPr/>
                </a:tc>
                <a:tc>
                  <a:txBody>
                    <a:bodyPr/>
                    <a:lstStyle/>
                    <a:p>
                      <a:pPr algn="ctr"/>
                      <a:r>
                        <a:rPr lang="it-IT" dirty="0" smtClean="0"/>
                        <a:t>133</a:t>
                      </a:r>
                      <a:endParaRPr lang="it-IT" dirty="0"/>
                    </a:p>
                  </a:txBody>
                  <a:tcPr/>
                </a:tc>
              </a:tr>
              <a:tr h="401701">
                <a:tc>
                  <a:txBody>
                    <a:bodyPr/>
                    <a:lstStyle/>
                    <a:p>
                      <a:pPr algn="ctr"/>
                      <a:r>
                        <a:rPr lang="it-IT" dirty="0" smtClean="0"/>
                        <a:t>2007</a:t>
                      </a:r>
                      <a:endParaRPr lang="it-IT" dirty="0"/>
                    </a:p>
                  </a:txBody>
                  <a:tcPr/>
                </a:tc>
                <a:tc>
                  <a:txBody>
                    <a:bodyPr/>
                    <a:lstStyle/>
                    <a:p>
                      <a:pPr algn="ctr"/>
                      <a:r>
                        <a:rPr lang="it-IT" dirty="0" smtClean="0"/>
                        <a:t>172</a:t>
                      </a:r>
                      <a:endParaRPr lang="it-IT" dirty="0"/>
                    </a:p>
                  </a:txBody>
                  <a:tcPr/>
                </a:tc>
              </a:tr>
              <a:tr h="401701">
                <a:tc>
                  <a:txBody>
                    <a:bodyPr/>
                    <a:lstStyle/>
                    <a:p>
                      <a:pPr algn="ctr"/>
                      <a:r>
                        <a:rPr lang="it-IT" dirty="0" smtClean="0"/>
                        <a:t>2008</a:t>
                      </a:r>
                      <a:endParaRPr lang="it-IT" dirty="0"/>
                    </a:p>
                  </a:txBody>
                  <a:tcPr/>
                </a:tc>
                <a:tc>
                  <a:txBody>
                    <a:bodyPr/>
                    <a:lstStyle/>
                    <a:p>
                      <a:pPr algn="ctr"/>
                      <a:r>
                        <a:rPr lang="it-IT" dirty="0" smtClean="0"/>
                        <a:t>170</a:t>
                      </a:r>
                      <a:endParaRPr lang="it-IT" dirty="0"/>
                    </a:p>
                  </a:txBody>
                  <a:tcPr/>
                </a:tc>
              </a:tr>
              <a:tr h="401701">
                <a:tc>
                  <a:txBody>
                    <a:bodyPr/>
                    <a:lstStyle/>
                    <a:p>
                      <a:pPr algn="ctr"/>
                      <a:r>
                        <a:rPr lang="it-IT" dirty="0" smtClean="0"/>
                        <a:t>2009</a:t>
                      </a:r>
                      <a:endParaRPr lang="it-IT" dirty="0"/>
                    </a:p>
                  </a:txBody>
                  <a:tcPr/>
                </a:tc>
                <a:tc>
                  <a:txBody>
                    <a:bodyPr/>
                    <a:lstStyle/>
                    <a:p>
                      <a:pPr algn="ctr"/>
                      <a:r>
                        <a:rPr lang="it-IT" dirty="0" smtClean="0"/>
                        <a:t>181</a:t>
                      </a:r>
                      <a:endParaRPr lang="it-IT" dirty="0"/>
                    </a:p>
                  </a:txBody>
                  <a:tcPr/>
                </a:tc>
              </a:tr>
              <a:tr h="401701">
                <a:tc>
                  <a:txBody>
                    <a:bodyPr/>
                    <a:lstStyle/>
                    <a:p>
                      <a:pPr algn="ctr"/>
                      <a:r>
                        <a:rPr lang="it-IT" dirty="0" smtClean="0">
                          <a:solidFill>
                            <a:srgbClr val="FF0000"/>
                          </a:solidFill>
                        </a:rPr>
                        <a:t>2010*</a:t>
                      </a:r>
                      <a:endParaRPr lang="it-IT" dirty="0">
                        <a:solidFill>
                          <a:srgbClr val="FF0000"/>
                        </a:solidFill>
                      </a:endParaRPr>
                    </a:p>
                  </a:txBody>
                  <a:tcPr/>
                </a:tc>
                <a:tc>
                  <a:txBody>
                    <a:bodyPr/>
                    <a:lstStyle/>
                    <a:p>
                      <a:pPr algn="ctr"/>
                      <a:r>
                        <a:rPr lang="it-IT" dirty="0" smtClean="0">
                          <a:solidFill>
                            <a:srgbClr val="FF0000"/>
                          </a:solidFill>
                        </a:rPr>
                        <a:t>214*</a:t>
                      </a:r>
                      <a:endParaRPr lang="it-IT" dirty="0">
                        <a:solidFill>
                          <a:srgbClr val="FF0000"/>
                        </a:solidFill>
                      </a:endParaRPr>
                    </a:p>
                  </a:txBody>
                  <a:tcPr/>
                </a:tc>
              </a:tr>
            </a:tbl>
          </a:graphicData>
        </a:graphic>
      </p:graphicFrame>
      <p:sp>
        <p:nvSpPr>
          <p:cNvPr id="5" name="CasellaDiTesto 4"/>
          <p:cNvSpPr txBox="1"/>
          <p:nvPr/>
        </p:nvSpPr>
        <p:spPr>
          <a:xfrm>
            <a:off x="755576" y="5373216"/>
            <a:ext cx="8064896" cy="646331"/>
          </a:xfrm>
          <a:prstGeom prst="rect">
            <a:avLst/>
          </a:prstGeom>
          <a:noFill/>
        </p:spPr>
        <p:txBody>
          <a:bodyPr wrap="square" rtlCol="0">
            <a:spAutoFit/>
          </a:bodyPr>
          <a:lstStyle/>
          <a:p>
            <a:r>
              <a:rPr lang="it-IT" dirty="0" smtClean="0">
                <a:solidFill>
                  <a:srgbClr val="FF0000"/>
                </a:solidFill>
              </a:rPr>
              <a:t>*</a:t>
            </a:r>
            <a:r>
              <a:rPr lang="it-IT" dirty="0" smtClean="0">
                <a:solidFill>
                  <a:srgbClr val="00B050"/>
                </a:solidFill>
              </a:rPr>
              <a:t>metalli pesanti, ammine aromatiche, formaldeide, benzofenone e 4-MBP,ecc. </a:t>
            </a:r>
          </a:p>
          <a:p>
            <a:r>
              <a:rPr lang="it-IT" dirty="0" smtClean="0">
                <a:solidFill>
                  <a:srgbClr val="FF0000"/>
                </a:solidFill>
                <a:effectLst>
                  <a:outerShdw blurRad="38100" dist="38100" dir="2700000" algn="tl">
                    <a:srgbClr val="000000">
                      <a:alpha val="43137"/>
                    </a:srgbClr>
                  </a:outerShdw>
                </a:effectLst>
              </a:rPr>
              <a:t>Tra i prodotti risultati irregolari 133 provenivano dalla Cina </a:t>
            </a:r>
            <a:endParaRPr lang="it-IT"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36393009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effectLst>
                  <a:outerShdw blurRad="38100" dist="38100" dir="2700000" algn="tl">
                    <a:srgbClr val="000000">
                      <a:alpha val="43137"/>
                    </a:srgbClr>
                  </a:outerShdw>
                </a:effectLst>
              </a:rPr>
              <a:t>CONTESTO</a:t>
            </a:r>
            <a:endParaRPr lang="it-IT" dirty="0">
              <a:effectLst>
                <a:outerShdw blurRad="38100" dist="38100" dir="2700000" algn="tl">
                  <a:srgbClr val="000000">
                    <a:alpha val="43137"/>
                  </a:srgbClr>
                </a:outerShdw>
              </a:effectLst>
            </a:endParaRPr>
          </a:p>
        </p:txBody>
      </p:sp>
      <p:sp>
        <p:nvSpPr>
          <p:cNvPr id="3" name="CasellaDiTesto 2"/>
          <p:cNvSpPr txBox="1"/>
          <p:nvPr/>
        </p:nvSpPr>
        <p:spPr>
          <a:xfrm>
            <a:off x="899592" y="1412776"/>
            <a:ext cx="7632848" cy="369332"/>
          </a:xfrm>
          <a:prstGeom prst="rect">
            <a:avLst/>
          </a:prstGeom>
          <a:noFill/>
        </p:spPr>
        <p:txBody>
          <a:bodyPr wrap="square" rtlCol="0">
            <a:spAutoFit/>
          </a:bodyPr>
          <a:lstStyle/>
          <a:p>
            <a:r>
              <a:rPr lang="it-IT" dirty="0" smtClean="0"/>
              <a:t>Alcuni esempi</a:t>
            </a:r>
            <a:endParaRPr lang="it-IT" dirty="0"/>
          </a:p>
        </p:txBody>
      </p:sp>
      <p:sp>
        <p:nvSpPr>
          <p:cNvPr id="5" name="Segnaposto contenuto 4"/>
          <p:cNvSpPr>
            <a:spLocks noGrp="1"/>
          </p:cNvSpPr>
          <p:nvPr>
            <p:ph idx="1"/>
          </p:nvPr>
        </p:nvSpPr>
        <p:spPr/>
        <p:txBody>
          <a:bodyPr>
            <a:normAutofit fontScale="70000" lnSpcReduction="20000"/>
          </a:bodyPr>
          <a:lstStyle/>
          <a:p>
            <a:endParaRPr lang="it-IT" dirty="0" smtClean="0"/>
          </a:p>
          <a:p>
            <a:pPr marL="0" indent="0" algn="ctr">
              <a:buNone/>
            </a:pPr>
            <a:r>
              <a:rPr lang="it-IT" sz="3400" i="1" dirty="0" err="1">
                <a:solidFill>
                  <a:srgbClr val="FF0000"/>
                </a:solidFill>
                <a:effectLst>
                  <a:outerShdw blurRad="38100" dist="38100" dir="2700000" algn="tl">
                    <a:srgbClr val="000000">
                      <a:alpha val="43137"/>
                    </a:srgbClr>
                  </a:outerShdw>
                </a:effectLst>
              </a:rPr>
              <a:t>I</a:t>
            </a:r>
            <a:r>
              <a:rPr lang="it-IT" sz="3400" i="1" dirty="0" err="1" smtClean="0">
                <a:solidFill>
                  <a:srgbClr val="FF0000"/>
                </a:solidFill>
                <a:effectLst>
                  <a:outerShdw blurRad="38100" dist="38100" dir="2700000" algn="tl">
                    <a:srgbClr val="000000">
                      <a:alpha val="43137"/>
                    </a:srgbClr>
                  </a:outerShdw>
                </a:effectLst>
              </a:rPr>
              <a:t>nchiosto</a:t>
            </a:r>
            <a:r>
              <a:rPr lang="it-IT" sz="3400" i="1" dirty="0" smtClean="0">
                <a:solidFill>
                  <a:srgbClr val="FF0000"/>
                </a:solidFill>
                <a:effectLst>
                  <a:outerShdw blurRad="38100" dist="38100" dir="2700000" algn="tl">
                    <a:srgbClr val="000000">
                      <a:alpha val="43137"/>
                    </a:srgbClr>
                  </a:outerShdw>
                </a:effectLst>
              </a:rPr>
              <a:t> </a:t>
            </a:r>
            <a:r>
              <a:rPr lang="it-IT" sz="3400" i="1" dirty="0">
                <a:solidFill>
                  <a:srgbClr val="FF0000"/>
                </a:solidFill>
                <a:effectLst>
                  <a:outerShdw blurRad="38100" dist="38100" dir="2700000" algn="tl">
                    <a:srgbClr val="000000">
                      <a:alpha val="43137"/>
                    </a:srgbClr>
                  </a:outerShdw>
                </a:effectLst>
              </a:rPr>
              <a:t>che dall’imballaggio “migra” inspiegabilmente negli alimenti. </a:t>
            </a:r>
            <a:endParaRPr lang="it-IT" sz="3400" i="1" dirty="0" smtClean="0">
              <a:solidFill>
                <a:srgbClr val="FF0000"/>
              </a:solidFill>
              <a:effectLst>
                <a:outerShdw blurRad="38100" dist="38100" dir="2700000" algn="tl">
                  <a:srgbClr val="000000">
                    <a:alpha val="43137"/>
                  </a:srgbClr>
                </a:outerShdw>
              </a:effectLst>
            </a:endParaRPr>
          </a:p>
          <a:p>
            <a:r>
              <a:rPr lang="it-IT" i="1" dirty="0" smtClean="0">
                <a:solidFill>
                  <a:srgbClr val="00B050"/>
                </a:solidFill>
                <a:effectLst>
                  <a:outerShdw blurRad="38100" dist="38100" dir="2700000" algn="tl">
                    <a:srgbClr val="000000">
                      <a:alpha val="43137"/>
                    </a:srgbClr>
                  </a:outerShdw>
                </a:effectLst>
              </a:rPr>
              <a:t>Nel </a:t>
            </a:r>
            <a:r>
              <a:rPr lang="it-IT" i="1" dirty="0">
                <a:solidFill>
                  <a:srgbClr val="00B050"/>
                </a:solidFill>
                <a:effectLst>
                  <a:outerShdw blurRad="38100" dist="38100" dir="2700000" algn="tl">
                    <a:srgbClr val="000000">
                      <a:alpha val="43137"/>
                    </a:srgbClr>
                  </a:outerShdw>
                </a:effectLst>
              </a:rPr>
              <a:t>2005 a far scalpore era stato il caso del latte per bambini contaminato con </a:t>
            </a:r>
            <a:r>
              <a:rPr lang="it-IT" i="1" dirty="0" err="1">
                <a:solidFill>
                  <a:srgbClr val="00B050"/>
                </a:solidFill>
                <a:effectLst>
                  <a:outerShdw blurRad="38100" dist="38100" dir="2700000" algn="tl">
                    <a:srgbClr val="000000">
                      <a:alpha val="43137"/>
                    </a:srgbClr>
                  </a:outerShdw>
                </a:effectLst>
              </a:rPr>
              <a:t>Isopropyl</a:t>
            </a:r>
            <a:r>
              <a:rPr lang="it-IT" i="1" dirty="0">
                <a:solidFill>
                  <a:srgbClr val="00B050"/>
                </a:solidFill>
                <a:effectLst>
                  <a:outerShdw blurRad="38100" dist="38100" dir="2700000" algn="tl">
                    <a:srgbClr val="000000">
                      <a:alpha val="43137"/>
                    </a:srgbClr>
                  </a:outerShdw>
                </a:effectLst>
              </a:rPr>
              <a:t> </a:t>
            </a:r>
            <a:r>
              <a:rPr lang="it-IT" i="1" dirty="0" err="1">
                <a:solidFill>
                  <a:srgbClr val="00B050"/>
                </a:solidFill>
                <a:effectLst>
                  <a:outerShdw blurRad="38100" dist="38100" dir="2700000" algn="tl">
                    <a:srgbClr val="000000">
                      <a:alpha val="43137"/>
                    </a:srgbClr>
                  </a:outerShdw>
                </a:effectLst>
              </a:rPr>
              <a:t>Thioxanthone</a:t>
            </a:r>
            <a:r>
              <a:rPr lang="it-IT" i="1" dirty="0">
                <a:solidFill>
                  <a:srgbClr val="00B050"/>
                </a:solidFill>
                <a:effectLst>
                  <a:outerShdw blurRad="38100" dist="38100" dir="2700000" algn="tl">
                    <a:srgbClr val="000000">
                      <a:alpha val="43137"/>
                    </a:srgbClr>
                  </a:outerShdw>
                </a:effectLst>
              </a:rPr>
              <a:t>, un </a:t>
            </a:r>
            <a:r>
              <a:rPr lang="it-IT" i="1" dirty="0" err="1">
                <a:solidFill>
                  <a:srgbClr val="00B050"/>
                </a:solidFill>
                <a:effectLst>
                  <a:outerShdw blurRad="38100" dist="38100" dir="2700000" algn="tl">
                    <a:srgbClr val="000000">
                      <a:alpha val="43137"/>
                    </a:srgbClr>
                  </a:outerShdw>
                </a:effectLst>
              </a:rPr>
              <a:t>fotoiniziatore</a:t>
            </a:r>
            <a:r>
              <a:rPr lang="it-IT" i="1" dirty="0">
                <a:solidFill>
                  <a:srgbClr val="00B050"/>
                </a:solidFill>
                <a:effectLst>
                  <a:outerShdw blurRad="38100" dist="38100" dir="2700000" algn="tl">
                    <a:srgbClr val="000000">
                      <a:alpha val="43137"/>
                    </a:srgbClr>
                  </a:outerShdw>
                </a:effectLst>
              </a:rPr>
              <a:t> usato per fissare l’inchiostro nella stampa delle confezioni. </a:t>
            </a:r>
            <a:endParaRPr lang="it-IT" i="1" dirty="0" smtClean="0">
              <a:solidFill>
                <a:srgbClr val="00B050"/>
              </a:solidFill>
              <a:effectLst>
                <a:outerShdw blurRad="38100" dist="38100" dir="2700000" algn="tl">
                  <a:srgbClr val="000000">
                    <a:alpha val="43137"/>
                  </a:srgbClr>
                </a:outerShdw>
              </a:effectLst>
            </a:endParaRPr>
          </a:p>
          <a:p>
            <a:r>
              <a:rPr lang="it-IT" i="1" dirty="0" smtClean="0">
                <a:solidFill>
                  <a:srgbClr val="00B0F0"/>
                </a:solidFill>
                <a:effectLst>
                  <a:outerShdw blurRad="38100" dist="38100" dir="2700000" algn="tl">
                    <a:srgbClr val="000000">
                      <a:alpha val="43137"/>
                    </a:srgbClr>
                  </a:outerShdw>
                </a:effectLst>
              </a:rPr>
              <a:t>Nel 2009 a </a:t>
            </a:r>
            <a:r>
              <a:rPr lang="it-IT" i="1" dirty="0">
                <a:solidFill>
                  <a:srgbClr val="00B0F0"/>
                </a:solidFill>
                <a:effectLst>
                  <a:outerShdw blurRad="38100" dist="38100" dir="2700000" algn="tl">
                    <a:srgbClr val="000000">
                      <a:alpha val="43137"/>
                    </a:srgbClr>
                  </a:outerShdw>
                </a:effectLst>
              </a:rPr>
              <a:t>“sporcare” la tavola dei consumatori è </a:t>
            </a:r>
            <a:r>
              <a:rPr lang="it-IT" i="1" dirty="0" smtClean="0">
                <a:solidFill>
                  <a:srgbClr val="00B0F0"/>
                </a:solidFill>
                <a:effectLst>
                  <a:outerShdw blurRad="38100" dist="38100" dir="2700000" algn="tl">
                    <a:srgbClr val="000000">
                      <a:alpha val="43137"/>
                    </a:srgbClr>
                  </a:outerShdw>
                </a:effectLst>
              </a:rPr>
              <a:t>stato un </a:t>
            </a:r>
            <a:r>
              <a:rPr lang="it-IT" i="1" dirty="0">
                <a:solidFill>
                  <a:srgbClr val="00B0F0"/>
                </a:solidFill>
                <a:effectLst>
                  <a:outerShdw blurRad="38100" dist="38100" dir="2700000" algn="tl">
                    <a:srgbClr val="000000">
                      <a:alpha val="43137"/>
                    </a:srgbClr>
                  </a:outerShdw>
                </a:effectLst>
              </a:rPr>
              <a:t>altro </a:t>
            </a:r>
            <a:r>
              <a:rPr lang="it-IT" i="1" dirty="0" err="1">
                <a:solidFill>
                  <a:srgbClr val="00B0F0"/>
                </a:solidFill>
                <a:effectLst>
                  <a:outerShdw blurRad="38100" dist="38100" dir="2700000" algn="tl">
                    <a:srgbClr val="000000">
                      <a:alpha val="43137"/>
                    </a:srgbClr>
                  </a:outerShdw>
                </a:effectLst>
              </a:rPr>
              <a:t>fotoiniziatore</a:t>
            </a:r>
            <a:r>
              <a:rPr lang="it-IT" i="1" dirty="0">
                <a:solidFill>
                  <a:srgbClr val="00B0F0"/>
                </a:solidFill>
                <a:effectLst>
                  <a:outerShdw blurRad="38100" dist="38100" dir="2700000" algn="tl">
                    <a:srgbClr val="000000">
                      <a:alpha val="43137"/>
                    </a:srgbClr>
                  </a:outerShdw>
                </a:effectLst>
              </a:rPr>
              <a:t>, il 4-metilbenzofenone (4-Mbp) </a:t>
            </a:r>
            <a:r>
              <a:rPr lang="it-IT" i="1" dirty="0" smtClean="0">
                <a:solidFill>
                  <a:srgbClr val="00B0F0"/>
                </a:solidFill>
                <a:effectLst>
                  <a:outerShdw blurRad="38100" dist="38100" dir="2700000" algn="tl">
                    <a:srgbClr val="000000">
                      <a:alpha val="43137"/>
                    </a:srgbClr>
                  </a:outerShdw>
                </a:effectLst>
              </a:rPr>
              <a:t>la </a:t>
            </a:r>
            <a:r>
              <a:rPr lang="it-IT" i="1" dirty="0">
                <a:solidFill>
                  <a:srgbClr val="00B0F0"/>
                </a:solidFill>
                <a:effectLst>
                  <a:outerShdw blurRad="38100" dist="38100" dir="2700000" algn="tl">
                    <a:srgbClr val="000000">
                      <a:alpha val="43137"/>
                    </a:srgbClr>
                  </a:outerShdw>
                </a:effectLst>
              </a:rPr>
              <a:t>cui presenza nei cereali da colazione ha messo in allerta l’intero sistema di controllo europeo</a:t>
            </a:r>
            <a:r>
              <a:rPr lang="it-IT" i="1" dirty="0" smtClean="0">
                <a:solidFill>
                  <a:srgbClr val="00B0F0"/>
                </a:solidFill>
                <a:effectLst>
                  <a:outerShdw blurRad="38100" dist="38100" dir="2700000" algn="tl">
                    <a:srgbClr val="000000">
                      <a:alpha val="43137"/>
                    </a:srgbClr>
                  </a:outerShdw>
                </a:effectLst>
              </a:rPr>
              <a:t>. </a:t>
            </a:r>
            <a:r>
              <a:rPr lang="it-IT" dirty="0" smtClean="0"/>
              <a:t>Da febbraio 2009, </a:t>
            </a:r>
            <a:r>
              <a:rPr lang="it-IT" dirty="0"/>
              <a:t>quando in Germania è scattato il primo allarme, prodotti contaminati o a rischio contaminazione sono stati ritirati in Belgio, Spagna, Portogallo e Grecia. Subito si è mossa anche la Commissione Europea incaricando l’</a:t>
            </a:r>
            <a:r>
              <a:rPr lang="it-IT" dirty="0" err="1"/>
              <a:t>Efsa</a:t>
            </a:r>
            <a:r>
              <a:rPr lang="it-IT" dirty="0"/>
              <a:t> di valutare la tossicità del 4-metilbenzofenone e fissando la quantità massima di questo agente chimico ammessa negli alimenti. </a:t>
            </a:r>
          </a:p>
        </p:txBody>
      </p:sp>
      <p:pic>
        <p:nvPicPr>
          <p:cNvPr id="6" name="Immagine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084168" y="104289"/>
            <a:ext cx="1536381" cy="1628000"/>
          </a:xfrm>
          <a:prstGeom prst="rect">
            <a:avLst/>
          </a:prstGeom>
        </p:spPr>
      </p:pic>
    </p:spTree>
    <p:extLst>
      <p:ext uri="{BB962C8B-B14F-4D97-AF65-F5344CB8AC3E}">
        <p14:creationId xmlns:p14="http://schemas.microsoft.com/office/powerpoint/2010/main" xmlns="" val="33423929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effectLst>
                  <a:outerShdw blurRad="38100" dist="38100" dir="2700000" algn="tl">
                    <a:srgbClr val="000000">
                      <a:alpha val="43137"/>
                    </a:srgbClr>
                  </a:outerShdw>
                </a:effectLst>
              </a:rPr>
              <a:t>CONTESTO</a:t>
            </a:r>
            <a:endParaRPr lang="it-IT" dirty="0">
              <a:effectLst>
                <a:outerShdw blurRad="38100" dist="38100" dir="2700000" algn="tl">
                  <a:srgbClr val="000000">
                    <a:alpha val="43137"/>
                  </a:srgbClr>
                </a:outerShdw>
              </a:effectLst>
            </a:endParaRPr>
          </a:p>
        </p:txBody>
      </p:sp>
      <p:sp>
        <p:nvSpPr>
          <p:cNvPr id="3" name="CasellaDiTesto 2"/>
          <p:cNvSpPr txBox="1"/>
          <p:nvPr/>
        </p:nvSpPr>
        <p:spPr>
          <a:xfrm>
            <a:off x="899592" y="1412776"/>
            <a:ext cx="7632848" cy="369332"/>
          </a:xfrm>
          <a:prstGeom prst="rect">
            <a:avLst/>
          </a:prstGeom>
          <a:noFill/>
        </p:spPr>
        <p:txBody>
          <a:bodyPr wrap="square" rtlCol="0">
            <a:spAutoFit/>
          </a:bodyPr>
          <a:lstStyle/>
          <a:p>
            <a:r>
              <a:rPr lang="it-IT" dirty="0" smtClean="0"/>
              <a:t>Alcuni esempi</a:t>
            </a:r>
            <a:endParaRPr lang="it-IT" dirty="0"/>
          </a:p>
        </p:txBody>
      </p:sp>
      <p:sp>
        <p:nvSpPr>
          <p:cNvPr id="5" name="Segnaposto contenuto 4"/>
          <p:cNvSpPr>
            <a:spLocks noGrp="1"/>
          </p:cNvSpPr>
          <p:nvPr>
            <p:ph idx="1"/>
          </p:nvPr>
        </p:nvSpPr>
        <p:spPr/>
        <p:txBody>
          <a:bodyPr>
            <a:normAutofit fontScale="92500"/>
          </a:bodyPr>
          <a:lstStyle/>
          <a:p>
            <a:pPr marL="0" indent="0" algn="ctr">
              <a:buNone/>
            </a:pPr>
            <a:r>
              <a:rPr lang="it-IT" i="1" dirty="0" smtClean="0">
                <a:solidFill>
                  <a:srgbClr val="FF0000"/>
                </a:solidFill>
                <a:effectLst>
                  <a:outerShdw blurRad="38100" dist="38100" dir="2700000" algn="tl">
                    <a:srgbClr val="000000">
                      <a:alpha val="43137"/>
                    </a:srgbClr>
                  </a:outerShdw>
                </a:effectLst>
              </a:rPr>
              <a:t>«</a:t>
            </a:r>
            <a:r>
              <a:rPr lang="it-IT" i="1" dirty="0" err="1" smtClean="0">
                <a:solidFill>
                  <a:srgbClr val="FF0000"/>
                </a:solidFill>
                <a:effectLst>
                  <a:outerShdw blurRad="38100" dist="38100" dir="2700000" algn="tl">
                    <a:srgbClr val="000000">
                      <a:alpha val="43137"/>
                    </a:srgbClr>
                  </a:outerShdw>
                </a:effectLst>
              </a:rPr>
              <a:t>Bisfenolo</a:t>
            </a:r>
            <a:r>
              <a:rPr lang="it-IT" i="1" dirty="0" smtClean="0">
                <a:solidFill>
                  <a:srgbClr val="FF0000"/>
                </a:solidFill>
                <a:effectLst>
                  <a:outerShdw blurRad="38100" dist="38100" dir="2700000" algn="tl">
                    <a:srgbClr val="000000">
                      <a:alpha val="43137"/>
                    </a:srgbClr>
                  </a:outerShdw>
                </a:effectLst>
              </a:rPr>
              <a:t> </a:t>
            </a:r>
            <a:r>
              <a:rPr lang="it-IT" i="1" dirty="0">
                <a:solidFill>
                  <a:srgbClr val="FF0000"/>
                </a:solidFill>
                <a:effectLst>
                  <a:outerShdw blurRad="38100" dist="38100" dir="2700000" algn="tl">
                    <a:srgbClr val="000000">
                      <a:alpha val="43137"/>
                    </a:srgbClr>
                  </a:outerShdw>
                </a:effectLst>
              </a:rPr>
              <a:t>A, anche l'Italia dice no ai biberon </a:t>
            </a:r>
            <a:r>
              <a:rPr lang="it-IT" i="1" dirty="0" smtClean="0">
                <a:solidFill>
                  <a:srgbClr val="FF0000"/>
                </a:solidFill>
                <a:effectLst>
                  <a:outerShdw blurRad="38100" dist="38100" dir="2700000" algn="tl">
                    <a:srgbClr val="000000">
                      <a:alpha val="43137"/>
                    </a:srgbClr>
                  </a:outerShdw>
                </a:effectLst>
              </a:rPr>
              <a:t>fuorilegge» </a:t>
            </a:r>
            <a:r>
              <a:rPr lang="it-IT" sz="1800" i="1" dirty="0" smtClean="0">
                <a:solidFill>
                  <a:srgbClr val="FF0000"/>
                </a:solidFill>
                <a:effectLst>
                  <a:outerShdw blurRad="38100" dist="38100" dir="2700000" algn="tl">
                    <a:srgbClr val="000000">
                      <a:alpha val="43137"/>
                    </a:srgbClr>
                  </a:outerShdw>
                </a:effectLst>
              </a:rPr>
              <a:t>- D. Dongo 5 aprile 2011-Il fatto alimentare</a:t>
            </a:r>
          </a:p>
          <a:p>
            <a:pPr marL="0" indent="0" algn="ctr">
              <a:buNone/>
            </a:pPr>
            <a:r>
              <a:rPr lang="it-IT" sz="2400" i="1" dirty="0" smtClean="0">
                <a:solidFill>
                  <a:srgbClr val="00B050"/>
                </a:solidFill>
                <a:effectLst>
                  <a:outerShdw blurRad="38100" dist="38100" dir="2700000" algn="tl">
                    <a:srgbClr val="000000">
                      <a:alpha val="43137"/>
                    </a:srgbClr>
                  </a:outerShdw>
                </a:effectLst>
              </a:rPr>
              <a:t>Divieto </a:t>
            </a:r>
            <a:r>
              <a:rPr lang="it-IT" sz="2400" i="1" dirty="0">
                <a:solidFill>
                  <a:srgbClr val="00B050"/>
                </a:solidFill>
                <a:effectLst>
                  <a:outerShdw blurRad="38100" dist="38100" dir="2700000" algn="tl">
                    <a:srgbClr val="000000">
                      <a:alpha val="43137"/>
                    </a:srgbClr>
                  </a:outerShdw>
                </a:effectLst>
              </a:rPr>
              <a:t>di impiego del </a:t>
            </a:r>
            <a:r>
              <a:rPr lang="it-IT" sz="2400" i="1" dirty="0" err="1">
                <a:solidFill>
                  <a:srgbClr val="00B050"/>
                </a:solidFill>
                <a:effectLst>
                  <a:outerShdw blurRad="38100" dist="38100" dir="2700000" algn="tl">
                    <a:srgbClr val="000000">
                      <a:alpha val="43137"/>
                    </a:srgbClr>
                  </a:outerShdw>
                </a:effectLst>
              </a:rPr>
              <a:t>bisfenolo</a:t>
            </a:r>
            <a:r>
              <a:rPr lang="it-IT" sz="2400" i="1" dirty="0">
                <a:solidFill>
                  <a:srgbClr val="00B050"/>
                </a:solidFill>
                <a:effectLst>
                  <a:outerShdw blurRad="38100" dist="38100" dir="2700000" algn="tl">
                    <a:srgbClr val="000000">
                      <a:alpha val="43137"/>
                    </a:srgbClr>
                  </a:outerShdw>
                </a:effectLst>
              </a:rPr>
              <a:t> A (</a:t>
            </a:r>
            <a:r>
              <a:rPr lang="it-IT" sz="2400" i="1" dirty="0" err="1">
                <a:solidFill>
                  <a:srgbClr val="00B050"/>
                </a:solidFill>
                <a:effectLst>
                  <a:outerShdw blurRad="38100" dist="38100" dir="2700000" algn="tl">
                    <a:srgbClr val="000000">
                      <a:alpha val="43137"/>
                    </a:srgbClr>
                  </a:outerShdw>
                </a:effectLst>
              </a:rPr>
              <a:t>BpA</a:t>
            </a:r>
            <a:r>
              <a:rPr lang="it-IT" sz="2400" i="1" dirty="0">
                <a:solidFill>
                  <a:srgbClr val="00B050"/>
                </a:solidFill>
                <a:effectLst>
                  <a:outerShdw blurRad="38100" dist="38100" dir="2700000" algn="tl">
                    <a:srgbClr val="000000">
                      <a:alpha val="43137"/>
                    </a:srgbClr>
                  </a:outerShdw>
                </a:effectLst>
              </a:rPr>
              <a:t>) nei biberon di policarbonato: </a:t>
            </a:r>
            <a:r>
              <a:rPr lang="it-IT" sz="2400" i="1" dirty="0">
                <a:solidFill>
                  <a:srgbClr val="0070C0"/>
                </a:solidFill>
                <a:effectLst>
                  <a:outerShdw blurRad="38100" dist="38100" dir="2700000" algn="tl">
                    <a:srgbClr val="000000">
                      <a:alpha val="43137"/>
                    </a:srgbClr>
                  </a:outerShdw>
                </a:effectLst>
              </a:rPr>
              <a:t>decreto del Ministero della Salute che recepisce in Italia la direttiva 2011/8/UE della Commissione del 28 gennaio </a:t>
            </a:r>
            <a:r>
              <a:rPr lang="it-IT" sz="2400" i="1" dirty="0" smtClean="0">
                <a:solidFill>
                  <a:srgbClr val="0070C0"/>
                </a:solidFill>
                <a:effectLst>
                  <a:outerShdw blurRad="38100" dist="38100" dir="2700000" algn="tl">
                    <a:srgbClr val="000000">
                      <a:alpha val="43137"/>
                    </a:srgbClr>
                  </a:outerShdw>
                </a:effectLst>
              </a:rPr>
              <a:t>2011</a:t>
            </a:r>
          </a:p>
          <a:p>
            <a:pPr marL="0" indent="0" algn="ctr">
              <a:buNone/>
            </a:pPr>
            <a:r>
              <a:rPr lang="it-IT" sz="1800" i="1" dirty="0">
                <a:solidFill>
                  <a:srgbClr val="0070C0"/>
                </a:solidFill>
                <a:effectLst>
                  <a:outerShdw blurRad="38100" dist="38100" dir="2700000" algn="tl">
                    <a:srgbClr val="000000">
                      <a:alpha val="43137"/>
                    </a:srgbClr>
                  </a:outerShdw>
                </a:effectLst>
              </a:rPr>
              <a:t>A fronte delle incertezze sulla pericolosità per i lattanti e bambini dell'esposizione al </a:t>
            </a:r>
            <a:r>
              <a:rPr lang="it-IT" sz="1800" i="1" dirty="0" err="1">
                <a:solidFill>
                  <a:srgbClr val="0070C0"/>
                </a:solidFill>
                <a:effectLst>
                  <a:outerShdw blurRad="38100" dist="38100" dir="2700000" algn="tl">
                    <a:srgbClr val="000000">
                      <a:alpha val="43137"/>
                    </a:srgbClr>
                  </a:outerShdw>
                </a:effectLst>
              </a:rPr>
              <a:t>bisfenolo</a:t>
            </a:r>
            <a:r>
              <a:rPr lang="it-IT" sz="1800" i="1" dirty="0">
                <a:solidFill>
                  <a:srgbClr val="0070C0"/>
                </a:solidFill>
                <a:effectLst>
                  <a:outerShdw blurRad="38100" dist="38100" dir="2700000" algn="tl">
                    <a:srgbClr val="000000">
                      <a:alpha val="43137"/>
                    </a:srgbClr>
                  </a:outerShdw>
                </a:effectLst>
              </a:rPr>
              <a:t>-A, la Commissione ha invocato il principio di precauzione per vietare dall'1 marzo 2011 la fabbricazione e dall'1 giugno 2011 l'immissione sul mercato di biberon contenenti </a:t>
            </a:r>
            <a:r>
              <a:rPr lang="it-IT" sz="1800" i="1" dirty="0" err="1">
                <a:solidFill>
                  <a:srgbClr val="0070C0"/>
                </a:solidFill>
                <a:effectLst>
                  <a:outerShdw blurRad="38100" dist="38100" dir="2700000" algn="tl">
                    <a:srgbClr val="000000">
                      <a:alpha val="43137"/>
                    </a:srgbClr>
                  </a:outerShdw>
                </a:effectLst>
              </a:rPr>
              <a:t>bisfenolo</a:t>
            </a:r>
            <a:r>
              <a:rPr lang="it-IT" sz="1800" i="1" dirty="0">
                <a:solidFill>
                  <a:srgbClr val="0070C0"/>
                </a:solidFill>
                <a:effectLst>
                  <a:outerShdw blurRad="38100" dist="38100" dir="2700000" algn="tl">
                    <a:srgbClr val="000000">
                      <a:alpha val="43137"/>
                    </a:srgbClr>
                  </a:outerShdw>
                </a:effectLst>
              </a:rPr>
              <a:t> A. Sino a quando “non saranno disponibili ulteriori dati scientifici atti a chiarire la rilevanza tossicologica di taluni effetti osservati del </a:t>
            </a:r>
            <a:r>
              <a:rPr lang="it-IT" sz="1800" i="1" dirty="0" err="1">
                <a:solidFill>
                  <a:srgbClr val="0070C0"/>
                </a:solidFill>
                <a:effectLst>
                  <a:outerShdw blurRad="38100" dist="38100" dir="2700000" algn="tl">
                    <a:srgbClr val="000000">
                      <a:alpha val="43137"/>
                    </a:srgbClr>
                  </a:outerShdw>
                </a:effectLst>
              </a:rPr>
              <a:t>Bpa</a:t>
            </a:r>
            <a:r>
              <a:rPr lang="it-IT" sz="1800" i="1" dirty="0">
                <a:solidFill>
                  <a:srgbClr val="0070C0"/>
                </a:solidFill>
                <a:effectLst>
                  <a:outerShdw blurRad="38100" dist="38100" dir="2700000" algn="tl">
                    <a:srgbClr val="000000">
                      <a:alpha val="43137"/>
                    </a:srgbClr>
                  </a:outerShdw>
                </a:effectLst>
              </a:rPr>
              <a:t>, in particolare per quanto concerne le modifiche biochimiche nel cervello, gli effetti immunomodulatori e la maggiore suscettibilità ai tumori del seno, è temporaneamente vietato l'impiego del </a:t>
            </a:r>
            <a:r>
              <a:rPr lang="it-IT" sz="1800" i="1" dirty="0" err="1">
                <a:solidFill>
                  <a:srgbClr val="0070C0"/>
                </a:solidFill>
                <a:effectLst>
                  <a:outerShdw blurRad="38100" dist="38100" dir="2700000" algn="tl">
                    <a:srgbClr val="000000">
                      <a:alpha val="43137"/>
                    </a:srgbClr>
                  </a:outerShdw>
                </a:effectLst>
              </a:rPr>
              <a:t>Bpa</a:t>
            </a:r>
            <a:r>
              <a:rPr lang="it-IT" sz="1800" i="1" dirty="0">
                <a:solidFill>
                  <a:srgbClr val="0070C0"/>
                </a:solidFill>
                <a:effectLst>
                  <a:outerShdw blurRad="38100" dist="38100" dir="2700000" algn="tl">
                    <a:srgbClr val="000000">
                      <a:alpha val="43137"/>
                    </a:srgbClr>
                  </a:outerShdw>
                </a:effectLst>
              </a:rPr>
              <a:t> nella fabbricazione e nell'immissione sul mercato di biberon </a:t>
            </a:r>
            <a:r>
              <a:rPr lang="it-IT" sz="1800" i="1" dirty="0" smtClean="0">
                <a:solidFill>
                  <a:srgbClr val="0070C0"/>
                </a:solidFill>
                <a:effectLst>
                  <a:outerShdw blurRad="38100" dist="38100" dir="2700000" algn="tl">
                    <a:srgbClr val="000000">
                      <a:alpha val="43137"/>
                    </a:srgbClr>
                  </a:outerShdw>
                </a:effectLst>
              </a:rPr>
              <a:t>di policarbonato</a:t>
            </a:r>
            <a:r>
              <a:rPr lang="it-IT" sz="1800" i="1" dirty="0">
                <a:solidFill>
                  <a:srgbClr val="0070C0"/>
                </a:solidFill>
                <a:effectLst>
                  <a:outerShdw blurRad="38100" dist="38100" dir="2700000" algn="tl">
                    <a:srgbClr val="000000">
                      <a:alpha val="43137"/>
                    </a:srgbClr>
                  </a:outerShdw>
                </a:effectLst>
              </a:rPr>
              <a:t>”. </a:t>
            </a:r>
          </a:p>
          <a:p>
            <a:pPr marL="0" indent="0" algn="ctr">
              <a:buNone/>
            </a:pPr>
            <a:endParaRPr lang="it-IT" sz="1800" i="1" dirty="0">
              <a:solidFill>
                <a:srgbClr val="0070C0"/>
              </a:solidFill>
              <a:effectLst>
                <a:outerShdw blurRad="38100" dist="38100" dir="2700000" algn="tl">
                  <a:srgbClr val="000000">
                    <a:alpha val="43137"/>
                  </a:srgbClr>
                </a:outerShdw>
              </a:effectLst>
            </a:endParaRPr>
          </a:p>
          <a:p>
            <a:pPr marL="0" indent="0" algn="ctr">
              <a:buNone/>
            </a:pPr>
            <a:endParaRPr lang="it-IT" sz="1800" i="1" dirty="0">
              <a:solidFill>
                <a:srgbClr val="FF0000"/>
              </a:solidFill>
              <a:effectLst>
                <a:outerShdw blurRad="38100" dist="38100" dir="2700000" algn="tl">
                  <a:srgbClr val="000000">
                    <a:alpha val="43137"/>
                  </a:srgbClr>
                </a:outerShdw>
              </a:effectLst>
            </a:endParaRPr>
          </a:p>
          <a:p>
            <a:pPr marL="0" indent="0">
              <a:buNone/>
            </a:pPr>
            <a:endParaRPr lang="it-IT" dirty="0" smtClean="0"/>
          </a:p>
        </p:txBody>
      </p:sp>
      <p:pic>
        <p:nvPicPr>
          <p:cNvPr id="4" name="Immagine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940152" y="57468"/>
            <a:ext cx="1114425" cy="1590675"/>
          </a:xfrm>
          <a:prstGeom prst="rect">
            <a:avLst/>
          </a:prstGeom>
        </p:spPr>
      </p:pic>
    </p:spTree>
    <p:extLst>
      <p:ext uri="{BB962C8B-B14F-4D97-AF65-F5344CB8AC3E}">
        <p14:creationId xmlns:p14="http://schemas.microsoft.com/office/powerpoint/2010/main" xmlns="" val="6128163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effectLst>
                  <a:outerShdw blurRad="38100" dist="38100" dir="2700000" algn="tl">
                    <a:srgbClr val="000000">
                      <a:alpha val="43137"/>
                    </a:srgbClr>
                  </a:outerShdw>
                </a:effectLst>
              </a:rPr>
              <a:t>CONTESTO</a:t>
            </a:r>
            <a:endParaRPr lang="it-IT" dirty="0">
              <a:effectLst>
                <a:outerShdw blurRad="38100" dist="38100" dir="2700000" algn="tl">
                  <a:srgbClr val="000000">
                    <a:alpha val="43137"/>
                  </a:srgbClr>
                </a:outerShdw>
              </a:effectLst>
            </a:endParaRPr>
          </a:p>
        </p:txBody>
      </p:sp>
      <p:sp>
        <p:nvSpPr>
          <p:cNvPr id="3" name="CasellaDiTesto 2"/>
          <p:cNvSpPr txBox="1"/>
          <p:nvPr/>
        </p:nvSpPr>
        <p:spPr>
          <a:xfrm>
            <a:off x="899592" y="1412776"/>
            <a:ext cx="7632848" cy="369332"/>
          </a:xfrm>
          <a:prstGeom prst="rect">
            <a:avLst/>
          </a:prstGeom>
          <a:noFill/>
        </p:spPr>
        <p:txBody>
          <a:bodyPr wrap="square" rtlCol="0">
            <a:spAutoFit/>
          </a:bodyPr>
          <a:lstStyle/>
          <a:p>
            <a:r>
              <a:rPr lang="it-IT" dirty="0" smtClean="0"/>
              <a:t>Alcuni esempi</a:t>
            </a:r>
            <a:endParaRPr lang="it-IT" dirty="0"/>
          </a:p>
        </p:txBody>
      </p:sp>
      <p:sp>
        <p:nvSpPr>
          <p:cNvPr id="5" name="Segnaposto contenuto 4"/>
          <p:cNvSpPr>
            <a:spLocks noGrp="1"/>
          </p:cNvSpPr>
          <p:nvPr>
            <p:ph idx="1"/>
          </p:nvPr>
        </p:nvSpPr>
        <p:spPr/>
        <p:txBody>
          <a:bodyPr>
            <a:normAutofit/>
          </a:bodyPr>
          <a:lstStyle/>
          <a:p>
            <a:pPr marL="0" indent="0" algn="ctr">
              <a:buNone/>
            </a:pPr>
            <a:r>
              <a:rPr lang="it-IT" sz="1800" i="1" dirty="0" smtClean="0">
                <a:solidFill>
                  <a:srgbClr val="FF0000"/>
                </a:solidFill>
                <a:effectLst>
                  <a:outerShdw blurRad="38100" dist="38100" dir="2700000" algn="tl">
                    <a:srgbClr val="000000">
                      <a:alpha val="43137"/>
                    </a:srgbClr>
                  </a:outerShdw>
                </a:effectLst>
              </a:rPr>
              <a:t>«Assieme </a:t>
            </a:r>
            <a:r>
              <a:rPr lang="it-IT" sz="1800" i="1" dirty="0">
                <a:solidFill>
                  <a:srgbClr val="FF0000"/>
                </a:solidFill>
                <a:effectLst>
                  <a:outerShdw blurRad="38100" dist="38100" dir="2700000" algn="tl">
                    <a:srgbClr val="000000">
                      <a:alpha val="43137"/>
                    </a:srgbClr>
                  </a:outerShdw>
                </a:effectLst>
              </a:rPr>
              <a:t>alla pizza meglio che </a:t>
            </a:r>
            <a:r>
              <a:rPr lang="it-IT" sz="1800" i="1" dirty="0" smtClean="0">
                <a:solidFill>
                  <a:srgbClr val="FF0000"/>
                </a:solidFill>
                <a:effectLst>
                  <a:outerShdw blurRad="38100" dist="38100" dir="2700000" algn="tl">
                    <a:srgbClr val="000000">
                      <a:alpha val="43137"/>
                    </a:srgbClr>
                  </a:outerShdw>
                </a:effectLst>
              </a:rPr>
              <a:t>non </a:t>
            </a:r>
            <a:r>
              <a:rPr lang="it-IT" sz="1800" i="1" dirty="0">
                <a:solidFill>
                  <a:srgbClr val="FF0000"/>
                </a:solidFill>
                <a:effectLst>
                  <a:outerShdw blurRad="38100" dist="38100" dir="2700000" algn="tl">
                    <a:srgbClr val="000000">
                      <a:alpha val="43137"/>
                    </a:srgbClr>
                  </a:outerShdw>
                </a:effectLst>
              </a:rPr>
              <a:t>vi mangiate anche il </a:t>
            </a:r>
            <a:r>
              <a:rPr lang="it-IT" sz="1800" i="1" dirty="0" smtClean="0">
                <a:solidFill>
                  <a:srgbClr val="FF0000"/>
                </a:solidFill>
                <a:effectLst>
                  <a:outerShdw blurRad="38100" dist="38100" dir="2700000" algn="tl">
                    <a:srgbClr val="000000">
                      <a:alpha val="43137"/>
                    </a:srgbClr>
                  </a:outerShdw>
                </a:effectLst>
              </a:rPr>
              <a:t>cartone»</a:t>
            </a:r>
          </a:p>
          <a:p>
            <a:pPr marL="0" indent="0" algn="ctr">
              <a:buNone/>
            </a:pPr>
            <a:r>
              <a:rPr lang="it-IT" sz="1600" i="1" dirty="0" smtClean="0">
                <a:solidFill>
                  <a:srgbClr val="FF0000"/>
                </a:solidFill>
                <a:effectLst>
                  <a:outerShdw blurRad="38100" dist="38100" dir="2700000" algn="tl">
                    <a:srgbClr val="000000">
                      <a:alpha val="43137"/>
                    </a:srgbClr>
                  </a:outerShdw>
                </a:effectLst>
              </a:rPr>
              <a:t>Corriere della sera 21 giugno 2008</a:t>
            </a:r>
          </a:p>
          <a:p>
            <a:pPr marL="0" indent="0" algn="ctr">
              <a:buNone/>
            </a:pPr>
            <a:r>
              <a:rPr lang="it-IT" sz="1600" i="1" dirty="0">
                <a:solidFill>
                  <a:srgbClr val="00B050"/>
                </a:solidFill>
                <a:effectLst>
                  <a:outerShdw blurRad="38100" dist="38100" dir="2700000" algn="tl">
                    <a:srgbClr val="000000">
                      <a:alpha val="43137"/>
                    </a:srgbClr>
                  </a:outerShdw>
                </a:effectLst>
              </a:rPr>
              <a:t>Ogni giorno in Italia 1,5 milioni di pizze vengono trasportate in confezioni di cartone che, per legge, devono contenere solo cellulosa "vergine". Secondo l’Unione nazionale consumatori in molti casi le scatole sono invece fatte con cellulosa ricavata da carta riciclata, e c’è il rischio che alcune sostanze tossiche finiscano nella pizza. Il più delle volte si tratta di ftalati, utilizzati per rimuovere inchiostro e coloranti dal materiale di riciclo. </a:t>
            </a:r>
          </a:p>
          <a:p>
            <a:pPr marL="0" indent="0" algn="ctr">
              <a:buNone/>
            </a:pPr>
            <a:endParaRPr lang="it-IT" sz="1600" i="1" dirty="0" smtClean="0">
              <a:solidFill>
                <a:srgbClr val="FF0000"/>
              </a:solidFill>
              <a:effectLst>
                <a:outerShdw blurRad="38100" dist="38100" dir="2700000" algn="tl">
                  <a:srgbClr val="000000">
                    <a:alpha val="43137"/>
                  </a:srgbClr>
                </a:outerShdw>
              </a:effectLst>
            </a:endParaRPr>
          </a:p>
          <a:p>
            <a:pPr marL="0" indent="0" algn="ctr">
              <a:buNone/>
            </a:pPr>
            <a:r>
              <a:rPr lang="it-IT" sz="1600" i="1" dirty="0" smtClean="0">
                <a:solidFill>
                  <a:srgbClr val="FF0000"/>
                </a:solidFill>
                <a:effectLst>
                  <a:outerShdw blurRad="38100" dist="38100" dir="2700000" algn="tl">
                    <a:srgbClr val="000000">
                      <a:alpha val="43137"/>
                    </a:srgbClr>
                  </a:outerShdw>
                </a:effectLst>
              </a:rPr>
              <a:t>La </a:t>
            </a:r>
            <a:r>
              <a:rPr lang="it-IT" sz="1600" i="1" dirty="0">
                <a:solidFill>
                  <a:srgbClr val="FF0000"/>
                </a:solidFill>
                <a:effectLst>
                  <a:outerShdw blurRad="38100" dist="38100" dir="2700000" algn="tl">
                    <a:srgbClr val="000000">
                      <a:alpha val="43137"/>
                    </a:srgbClr>
                  </a:outerShdw>
                </a:effectLst>
              </a:rPr>
              <a:t>legge italiana è tra le più severe in Europa - precisa Maria Rosaria Milana, dell'Istituto superiore di sanità.— Oltre all’uso di cartone riciclato è vietata anche </a:t>
            </a:r>
            <a:r>
              <a:rPr lang="it-IT" sz="1600" i="1" dirty="0" err="1">
                <a:solidFill>
                  <a:srgbClr val="FF0000"/>
                </a:solidFill>
                <a:effectLst>
                  <a:outerShdw blurRad="38100" dist="38100" dir="2700000" algn="tl">
                    <a:srgbClr val="000000">
                      <a:alpha val="43137"/>
                    </a:srgbClr>
                  </a:outerShdw>
                </a:effectLst>
              </a:rPr>
              <a:t>anche</a:t>
            </a:r>
            <a:r>
              <a:rPr lang="it-IT" sz="1600" i="1" dirty="0">
                <a:solidFill>
                  <a:srgbClr val="FF0000"/>
                </a:solidFill>
                <a:effectLst>
                  <a:outerShdw blurRad="38100" dist="38100" dir="2700000" algn="tl">
                    <a:srgbClr val="000000">
                      <a:alpha val="43137"/>
                    </a:srgbClr>
                  </a:outerShdw>
                </a:effectLst>
              </a:rPr>
              <a:t> la presenza di scritte all'interno dei contenitori. Precauzioni necessarie per evitare qualsiasi contatto tra possibili inquinanti e un alimento come la pizza, che essendo umido, ricco di grassi e caldo è in grado di "estrarre" dal cartone sostanze sgradite». </a:t>
            </a:r>
          </a:p>
          <a:p>
            <a:pPr marL="0" indent="0" algn="ctr">
              <a:buNone/>
            </a:pPr>
            <a:endParaRPr lang="it-IT" sz="1600" i="1" dirty="0">
              <a:solidFill>
                <a:srgbClr val="FF0000"/>
              </a:solidFill>
              <a:effectLst>
                <a:outerShdw blurRad="38100" dist="38100" dir="2700000" algn="tl">
                  <a:srgbClr val="000000">
                    <a:alpha val="43137"/>
                  </a:srgbClr>
                </a:outerShdw>
              </a:effectLst>
            </a:endParaRPr>
          </a:p>
          <a:p>
            <a:pPr marL="0" indent="0" algn="ctr">
              <a:buNone/>
            </a:pPr>
            <a:endParaRPr lang="it-IT" sz="1800" i="1" dirty="0">
              <a:solidFill>
                <a:srgbClr val="FF0000"/>
              </a:solidFill>
              <a:effectLst>
                <a:outerShdw blurRad="38100" dist="38100" dir="2700000" algn="tl">
                  <a:srgbClr val="000000">
                    <a:alpha val="43137"/>
                  </a:srgbClr>
                </a:outerShdw>
              </a:effectLst>
            </a:endParaRPr>
          </a:p>
          <a:p>
            <a:pPr marL="0" indent="0">
              <a:buNone/>
            </a:pPr>
            <a:endParaRPr lang="it-IT" dirty="0" smtClean="0"/>
          </a:p>
        </p:txBody>
      </p:sp>
    </p:spTree>
    <p:extLst>
      <p:ext uri="{BB962C8B-B14F-4D97-AF65-F5344CB8AC3E}">
        <p14:creationId xmlns:p14="http://schemas.microsoft.com/office/powerpoint/2010/main" xmlns="" val="3881351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effectLst>
                  <a:outerShdw blurRad="38100" dist="38100" dir="2700000" algn="tl">
                    <a:srgbClr val="000000">
                      <a:alpha val="43137"/>
                    </a:srgbClr>
                  </a:outerShdw>
                </a:effectLst>
              </a:rPr>
              <a:t>CONTESTO</a:t>
            </a:r>
            <a:endParaRPr lang="it-IT" dirty="0">
              <a:effectLst>
                <a:outerShdw blurRad="38100" dist="38100" dir="2700000" algn="tl">
                  <a:srgbClr val="000000">
                    <a:alpha val="43137"/>
                  </a:srgbClr>
                </a:outerShdw>
              </a:effectLst>
            </a:endParaRP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xmlns="" val="529455455"/>
              </p:ext>
            </p:extLst>
          </p:nvPr>
        </p:nvGraphicFramePr>
        <p:xfrm>
          <a:off x="683568" y="1988840"/>
          <a:ext cx="8229600" cy="4418711"/>
        </p:xfrm>
        <a:graphic>
          <a:graphicData uri="http://schemas.openxmlformats.org/drawingml/2006/table">
            <a:tbl>
              <a:tblPr firstRow="1" bandRow="1">
                <a:tableStyleId>{5C22544A-7EE6-4342-B048-85BDC9FD1C3A}</a:tableStyleId>
              </a:tblPr>
              <a:tblGrid>
                <a:gridCol w="4680520"/>
                <a:gridCol w="3549080"/>
              </a:tblGrid>
              <a:tr h="401701">
                <a:tc>
                  <a:txBody>
                    <a:bodyPr/>
                    <a:lstStyle/>
                    <a:p>
                      <a:pPr algn="ctr"/>
                      <a:r>
                        <a:rPr lang="it-IT" dirty="0" smtClean="0"/>
                        <a:t>MOCA</a:t>
                      </a:r>
                      <a:endParaRPr lang="it-IT" dirty="0"/>
                    </a:p>
                  </a:txBody>
                  <a:tcPr/>
                </a:tc>
                <a:tc>
                  <a:txBody>
                    <a:bodyPr/>
                    <a:lstStyle/>
                    <a:p>
                      <a:pPr algn="ctr"/>
                      <a:r>
                        <a:rPr lang="it-IT" dirty="0" smtClean="0"/>
                        <a:t>MIGRANTI</a:t>
                      </a:r>
                      <a:endParaRPr lang="it-IT" dirty="0"/>
                    </a:p>
                  </a:txBody>
                  <a:tcPr/>
                </a:tc>
              </a:tr>
              <a:tr h="401701">
                <a:tc>
                  <a:txBody>
                    <a:bodyPr/>
                    <a:lstStyle/>
                    <a:p>
                      <a:pPr algn="l"/>
                      <a:r>
                        <a:rPr lang="it-IT" dirty="0" smtClean="0"/>
                        <a:t>Vasetti</a:t>
                      </a:r>
                      <a:r>
                        <a:rPr lang="it-IT" baseline="0" dirty="0" smtClean="0"/>
                        <a:t> di vetro con tappo twist-off per sottoli</a:t>
                      </a:r>
                      <a:endParaRPr lang="it-IT" dirty="0" smtClean="0"/>
                    </a:p>
                  </a:txBody>
                  <a:tcPr/>
                </a:tc>
                <a:tc>
                  <a:txBody>
                    <a:bodyPr/>
                    <a:lstStyle/>
                    <a:p>
                      <a:pPr algn="ctr"/>
                      <a:r>
                        <a:rPr lang="it-IT" dirty="0" smtClean="0"/>
                        <a:t>Ftalati, ESBO…</a:t>
                      </a:r>
                      <a:endParaRPr lang="it-IT" dirty="0"/>
                    </a:p>
                  </a:txBody>
                  <a:tcPr/>
                </a:tc>
              </a:tr>
              <a:tr h="401701">
                <a:tc>
                  <a:txBody>
                    <a:bodyPr/>
                    <a:lstStyle/>
                    <a:p>
                      <a:pPr algn="l"/>
                      <a:r>
                        <a:rPr lang="it-IT" dirty="0" err="1" smtClean="0"/>
                        <a:t>Brick</a:t>
                      </a:r>
                      <a:r>
                        <a:rPr lang="it-IT" dirty="0" smtClean="0"/>
                        <a:t> in poliaccoppiato per latte e succhi</a:t>
                      </a:r>
                      <a:endParaRPr lang="it-IT" dirty="0"/>
                    </a:p>
                  </a:txBody>
                  <a:tcPr/>
                </a:tc>
                <a:tc>
                  <a:txBody>
                    <a:bodyPr/>
                    <a:lstStyle/>
                    <a:p>
                      <a:pPr algn="ctr"/>
                      <a:r>
                        <a:rPr lang="it-IT" dirty="0" smtClean="0"/>
                        <a:t>ITX (ISOPROPYLTIOXANTONE)</a:t>
                      </a:r>
                      <a:endParaRPr lang="it-IT" dirty="0"/>
                    </a:p>
                  </a:txBody>
                  <a:tcPr/>
                </a:tc>
              </a:tr>
              <a:tr h="401701">
                <a:tc>
                  <a:txBody>
                    <a:bodyPr/>
                    <a:lstStyle/>
                    <a:p>
                      <a:pPr algn="l"/>
                      <a:r>
                        <a:rPr lang="it-IT" dirty="0" smtClean="0"/>
                        <a:t>Contenitori in banda stagnata</a:t>
                      </a:r>
                      <a:r>
                        <a:rPr lang="it-IT" baseline="0" dirty="0" smtClean="0"/>
                        <a:t> per </a:t>
                      </a:r>
                      <a:r>
                        <a:rPr lang="it-IT" baseline="0" dirty="0" err="1" smtClean="0"/>
                        <a:t>semiconserve</a:t>
                      </a:r>
                      <a:endParaRPr lang="it-IT" dirty="0"/>
                    </a:p>
                  </a:txBody>
                  <a:tcPr/>
                </a:tc>
                <a:tc>
                  <a:txBody>
                    <a:bodyPr/>
                    <a:lstStyle/>
                    <a:p>
                      <a:pPr algn="ctr"/>
                      <a:r>
                        <a:rPr lang="it-IT" dirty="0" smtClean="0"/>
                        <a:t>BADGE, BFDGE, NOGE</a:t>
                      </a:r>
                      <a:endParaRPr lang="it-IT" dirty="0"/>
                    </a:p>
                  </a:txBody>
                  <a:tcPr/>
                </a:tc>
              </a:tr>
              <a:tr h="401701">
                <a:tc>
                  <a:txBody>
                    <a:bodyPr/>
                    <a:lstStyle/>
                    <a:p>
                      <a:pPr algn="l"/>
                      <a:r>
                        <a:rPr lang="it-IT" dirty="0" smtClean="0">
                          <a:solidFill>
                            <a:schemeClr val="tx1"/>
                          </a:solidFill>
                        </a:rPr>
                        <a:t>Vaschette in alluminio per uso alimentare </a:t>
                      </a:r>
                      <a:endParaRPr lang="it-IT" dirty="0">
                        <a:solidFill>
                          <a:schemeClr val="tx1"/>
                        </a:solidFill>
                      </a:endParaRPr>
                    </a:p>
                  </a:txBody>
                  <a:tcPr/>
                </a:tc>
                <a:tc>
                  <a:txBody>
                    <a:bodyPr/>
                    <a:lstStyle/>
                    <a:p>
                      <a:pPr algn="ctr"/>
                      <a:r>
                        <a:rPr lang="it-IT" dirty="0" err="1" smtClean="0"/>
                        <a:t>Gliceroltricaprilato</a:t>
                      </a:r>
                      <a:endParaRPr lang="it-IT" dirty="0"/>
                    </a:p>
                  </a:txBody>
                  <a:tcPr/>
                </a:tc>
              </a:tr>
              <a:tr h="401701">
                <a:tc>
                  <a:txBody>
                    <a:bodyPr/>
                    <a:lstStyle/>
                    <a:p>
                      <a:pPr algn="l"/>
                      <a:r>
                        <a:rPr lang="it-IT" dirty="0" smtClean="0">
                          <a:solidFill>
                            <a:schemeClr val="tx1"/>
                          </a:solidFill>
                        </a:rPr>
                        <a:t>Confezioni stampate</a:t>
                      </a:r>
                      <a:endParaRPr lang="it-IT" dirty="0">
                        <a:solidFill>
                          <a:schemeClr val="tx1"/>
                        </a:solidFill>
                      </a:endParaRPr>
                    </a:p>
                  </a:txBody>
                  <a:tcPr/>
                </a:tc>
                <a:tc>
                  <a:txBody>
                    <a:bodyPr/>
                    <a:lstStyle/>
                    <a:p>
                      <a:pPr algn="ctr"/>
                      <a:r>
                        <a:rPr lang="it-IT" dirty="0" smtClean="0"/>
                        <a:t>2,4 </a:t>
                      </a:r>
                      <a:r>
                        <a:rPr lang="it-IT" dirty="0" err="1" smtClean="0"/>
                        <a:t>Pentadione</a:t>
                      </a:r>
                      <a:endParaRPr lang="it-IT" dirty="0"/>
                    </a:p>
                  </a:txBody>
                  <a:tcPr/>
                </a:tc>
              </a:tr>
              <a:tr h="401701">
                <a:tc>
                  <a:txBody>
                    <a:bodyPr/>
                    <a:lstStyle/>
                    <a:p>
                      <a:pPr algn="l"/>
                      <a:r>
                        <a:rPr lang="it-IT" dirty="0" smtClean="0">
                          <a:solidFill>
                            <a:schemeClr val="tx1"/>
                          </a:solidFill>
                        </a:rPr>
                        <a:t>Astucci in carta/cartone</a:t>
                      </a:r>
                      <a:endParaRPr lang="it-IT" dirty="0">
                        <a:solidFill>
                          <a:schemeClr val="tx1"/>
                        </a:solidFill>
                      </a:endParaRPr>
                    </a:p>
                  </a:txBody>
                  <a:tcPr/>
                </a:tc>
                <a:tc>
                  <a:txBody>
                    <a:bodyPr/>
                    <a:lstStyle/>
                    <a:p>
                      <a:pPr algn="ctr"/>
                      <a:r>
                        <a:rPr lang="it-IT" dirty="0" smtClean="0">
                          <a:solidFill>
                            <a:schemeClr val="tx1"/>
                          </a:solidFill>
                        </a:rPr>
                        <a:t>Formaldeide</a:t>
                      </a:r>
                      <a:endParaRPr lang="it-IT" dirty="0">
                        <a:solidFill>
                          <a:schemeClr val="tx1"/>
                        </a:solidFill>
                      </a:endParaRPr>
                    </a:p>
                  </a:txBody>
                  <a:tcPr/>
                </a:tc>
              </a:tr>
              <a:tr h="401701">
                <a:tc>
                  <a:txBody>
                    <a:bodyPr/>
                    <a:lstStyle/>
                    <a:p>
                      <a:pPr algn="l"/>
                      <a:r>
                        <a:rPr lang="it-IT" dirty="0" smtClean="0">
                          <a:solidFill>
                            <a:schemeClr val="tx1"/>
                          </a:solidFill>
                        </a:rPr>
                        <a:t>Bottiglie in PET per acqua minerale</a:t>
                      </a:r>
                      <a:endParaRPr lang="it-IT" dirty="0">
                        <a:solidFill>
                          <a:schemeClr val="tx1"/>
                        </a:solidFill>
                      </a:endParaRPr>
                    </a:p>
                  </a:txBody>
                  <a:tcPr/>
                </a:tc>
                <a:tc>
                  <a:txBody>
                    <a:bodyPr/>
                    <a:lstStyle/>
                    <a:p>
                      <a:pPr algn="ctr"/>
                      <a:r>
                        <a:rPr lang="it-IT" dirty="0" smtClean="0">
                          <a:solidFill>
                            <a:schemeClr val="tx1"/>
                          </a:solidFill>
                        </a:rPr>
                        <a:t>Triossido di antimonio</a:t>
                      </a:r>
                      <a:endParaRPr lang="it-IT" dirty="0">
                        <a:solidFill>
                          <a:schemeClr val="tx1"/>
                        </a:solidFill>
                      </a:endParaRPr>
                    </a:p>
                  </a:txBody>
                  <a:tcPr/>
                </a:tc>
              </a:tr>
              <a:tr h="401701">
                <a:tc>
                  <a:txBody>
                    <a:bodyPr/>
                    <a:lstStyle/>
                    <a:p>
                      <a:pPr algn="l"/>
                      <a:r>
                        <a:rPr lang="it-IT" dirty="0" smtClean="0">
                          <a:solidFill>
                            <a:schemeClr val="tx1"/>
                          </a:solidFill>
                        </a:rPr>
                        <a:t>Contenitori da asporto in cartone per pizze</a:t>
                      </a:r>
                      <a:endParaRPr lang="it-IT" dirty="0">
                        <a:solidFill>
                          <a:schemeClr val="tx1"/>
                        </a:solidFill>
                      </a:endParaRPr>
                    </a:p>
                  </a:txBody>
                  <a:tcPr/>
                </a:tc>
                <a:tc>
                  <a:txBody>
                    <a:bodyPr/>
                    <a:lstStyle/>
                    <a:p>
                      <a:pPr algn="ctr"/>
                      <a:r>
                        <a:rPr lang="it-IT" dirty="0" smtClean="0">
                          <a:solidFill>
                            <a:schemeClr val="tx1"/>
                          </a:solidFill>
                        </a:rPr>
                        <a:t>Ftalati, </a:t>
                      </a:r>
                      <a:r>
                        <a:rPr lang="it-IT" dirty="0" err="1" smtClean="0">
                          <a:solidFill>
                            <a:schemeClr val="tx1"/>
                          </a:solidFill>
                        </a:rPr>
                        <a:t>Diisopropilnaftalene</a:t>
                      </a:r>
                      <a:endParaRPr lang="it-IT" dirty="0">
                        <a:solidFill>
                          <a:schemeClr val="tx1"/>
                        </a:solidFill>
                      </a:endParaRPr>
                    </a:p>
                  </a:txBody>
                  <a:tcPr/>
                </a:tc>
              </a:tr>
              <a:tr h="401701">
                <a:tc>
                  <a:txBody>
                    <a:bodyPr/>
                    <a:lstStyle/>
                    <a:p>
                      <a:pPr algn="l"/>
                      <a:r>
                        <a:rPr lang="it-IT" dirty="0" smtClean="0">
                          <a:solidFill>
                            <a:schemeClr val="tx1"/>
                          </a:solidFill>
                        </a:rPr>
                        <a:t>Vaschette per piatti pronti al</a:t>
                      </a:r>
                      <a:r>
                        <a:rPr lang="it-IT" baseline="0" dirty="0" smtClean="0">
                          <a:solidFill>
                            <a:schemeClr val="tx1"/>
                          </a:solidFill>
                        </a:rPr>
                        <a:t> microonde</a:t>
                      </a:r>
                      <a:endParaRPr lang="it-IT" dirty="0">
                        <a:solidFill>
                          <a:schemeClr val="tx1"/>
                        </a:solidFill>
                      </a:endParaRPr>
                    </a:p>
                  </a:txBody>
                  <a:tcPr/>
                </a:tc>
                <a:tc>
                  <a:txBody>
                    <a:bodyPr/>
                    <a:lstStyle/>
                    <a:p>
                      <a:pPr algn="ctr"/>
                      <a:r>
                        <a:rPr lang="it-IT" dirty="0" smtClean="0">
                          <a:solidFill>
                            <a:schemeClr val="tx1"/>
                          </a:solidFill>
                        </a:rPr>
                        <a:t>Composti aromatici volatili e non</a:t>
                      </a:r>
                      <a:endParaRPr lang="it-IT" dirty="0">
                        <a:solidFill>
                          <a:schemeClr val="tx1"/>
                        </a:solidFill>
                      </a:endParaRPr>
                    </a:p>
                  </a:txBody>
                  <a:tcPr/>
                </a:tc>
              </a:tr>
              <a:tr h="401701">
                <a:tc>
                  <a:txBody>
                    <a:bodyPr/>
                    <a:lstStyle/>
                    <a:p>
                      <a:pPr algn="l"/>
                      <a:r>
                        <a:rPr lang="it-IT" dirty="0" smtClean="0">
                          <a:solidFill>
                            <a:schemeClr val="tx1"/>
                          </a:solidFill>
                        </a:rPr>
                        <a:t>Oggetti per </a:t>
                      </a:r>
                      <a:r>
                        <a:rPr lang="it-IT" dirty="0" err="1" smtClean="0">
                          <a:solidFill>
                            <a:schemeClr val="tx1"/>
                          </a:solidFill>
                        </a:rPr>
                        <a:t>peuricultura</a:t>
                      </a:r>
                      <a:r>
                        <a:rPr lang="it-IT" dirty="0" smtClean="0">
                          <a:solidFill>
                            <a:schemeClr val="tx1"/>
                          </a:solidFill>
                        </a:rPr>
                        <a:t> (biberon)</a:t>
                      </a:r>
                      <a:endParaRPr lang="it-IT" dirty="0">
                        <a:solidFill>
                          <a:schemeClr val="tx1"/>
                        </a:solidFill>
                      </a:endParaRPr>
                    </a:p>
                  </a:txBody>
                  <a:tcPr/>
                </a:tc>
                <a:tc>
                  <a:txBody>
                    <a:bodyPr/>
                    <a:lstStyle/>
                    <a:p>
                      <a:pPr algn="ctr"/>
                      <a:r>
                        <a:rPr lang="it-IT" dirty="0" err="1" smtClean="0">
                          <a:solidFill>
                            <a:schemeClr val="tx1"/>
                          </a:solidFill>
                        </a:rPr>
                        <a:t>Bisfenolo</a:t>
                      </a:r>
                      <a:r>
                        <a:rPr lang="it-IT" dirty="0" smtClean="0">
                          <a:solidFill>
                            <a:schemeClr val="tx1"/>
                          </a:solidFill>
                        </a:rPr>
                        <a:t> A</a:t>
                      </a:r>
                      <a:endParaRPr lang="it-IT" dirty="0">
                        <a:solidFill>
                          <a:schemeClr val="tx1"/>
                        </a:solidFill>
                      </a:endParaRPr>
                    </a:p>
                  </a:txBody>
                  <a:tcPr/>
                </a:tc>
              </a:tr>
            </a:tbl>
          </a:graphicData>
        </a:graphic>
      </p:graphicFrame>
      <p:sp>
        <p:nvSpPr>
          <p:cNvPr id="3" name="CasellaDiTesto 2"/>
          <p:cNvSpPr txBox="1"/>
          <p:nvPr/>
        </p:nvSpPr>
        <p:spPr>
          <a:xfrm>
            <a:off x="899592" y="1412776"/>
            <a:ext cx="7632848" cy="369332"/>
          </a:xfrm>
          <a:prstGeom prst="rect">
            <a:avLst/>
          </a:prstGeom>
          <a:noFill/>
        </p:spPr>
        <p:txBody>
          <a:bodyPr wrap="square" rtlCol="0">
            <a:spAutoFit/>
          </a:bodyPr>
          <a:lstStyle/>
          <a:p>
            <a:r>
              <a:rPr lang="it-IT" dirty="0" smtClean="0"/>
              <a:t>Alcuni esempi</a:t>
            </a:r>
            <a:endParaRPr lang="it-IT" dirty="0"/>
          </a:p>
        </p:txBody>
      </p:sp>
    </p:spTree>
    <p:extLst>
      <p:ext uri="{BB962C8B-B14F-4D97-AF65-F5344CB8AC3E}">
        <p14:creationId xmlns:p14="http://schemas.microsoft.com/office/powerpoint/2010/main" xmlns="" val="39555229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143000"/>
          </a:xfrm>
        </p:spPr>
        <p:txBody>
          <a:bodyPr>
            <a:normAutofit fontScale="90000"/>
          </a:bodyPr>
          <a:lstStyle/>
          <a:p>
            <a:r>
              <a:rPr lang="it-IT" sz="2000" dirty="0">
                <a:effectLst>
                  <a:outerShdw blurRad="38100" dist="38100" dir="2700000" algn="tl">
                    <a:srgbClr val="000000">
                      <a:alpha val="43137"/>
                    </a:srgbClr>
                  </a:outerShdw>
                </a:effectLst>
              </a:rPr>
              <a:t>Che cosa si intende per</a:t>
            </a:r>
            <a:br>
              <a:rPr lang="it-IT" sz="2000" dirty="0">
                <a:effectLst>
                  <a:outerShdw blurRad="38100" dist="38100" dir="2700000" algn="tl">
                    <a:srgbClr val="000000">
                      <a:alpha val="43137"/>
                    </a:srgbClr>
                  </a:outerShdw>
                </a:effectLst>
              </a:rPr>
            </a:br>
            <a:r>
              <a:rPr lang="it-IT" sz="3100" dirty="0">
                <a:solidFill>
                  <a:srgbClr val="FF0000"/>
                </a:solidFill>
                <a:effectLst>
                  <a:outerShdw blurRad="38100" dist="38100" dir="2700000" algn="tl">
                    <a:srgbClr val="000000">
                      <a:alpha val="43137"/>
                    </a:srgbClr>
                  </a:outerShdw>
                </a:effectLst>
              </a:rPr>
              <a:t>MATERIALI E OGGETTI A CONTATTO CON GLI ALIMENTI?</a:t>
            </a:r>
          </a:p>
        </p:txBody>
      </p:sp>
      <p:sp>
        <p:nvSpPr>
          <p:cNvPr id="5" name="Segnaposto contenuto 4"/>
          <p:cNvSpPr>
            <a:spLocks noGrp="1"/>
          </p:cNvSpPr>
          <p:nvPr>
            <p:ph idx="1"/>
          </p:nvPr>
        </p:nvSpPr>
        <p:spPr/>
        <p:txBody>
          <a:bodyPr/>
          <a:lstStyle/>
          <a:p>
            <a:pPr marL="0" indent="0">
              <a:buNone/>
            </a:pPr>
            <a:r>
              <a:rPr lang="it-IT" sz="2400" dirty="0" smtClean="0"/>
              <a:t>Tutto ciò che può andare a </a:t>
            </a:r>
            <a:r>
              <a:rPr lang="it-IT" sz="2400" dirty="0" smtClean="0">
                <a:solidFill>
                  <a:srgbClr val="FF0000"/>
                </a:solidFill>
                <a:effectLst>
                  <a:outerShdw blurRad="38100" dist="38100" dir="2700000" algn="tl">
                    <a:srgbClr val="000000">
                      <a:alpha val="43137"/>
                    </a:srgbClr>
                  </a:outerShdw>
                </a:effectLst>
              </a:rPr>
              <a:t>contatto diretto </a:t>
            </a:r>
            <a:r>
              <a:rPr lang="it-IT" sz="2400" dirty="0" smtClean="0"/>
              <a:t>con gli alimenti tra cui gli </a:t>
            </a:r>
            <a:r>
              <a:rPr lang="it-IT" sz="2400" dirty="0" smtClean="0">
                <a:solidFill>
                  <a:srgbClr val="FF0000"/>
                </a:solidFill>
                <a:effectLst>
                  <a:outerShdw blurRad="38100" dist="38100" dir="2700000" algn="tl">
                    <a:srgbClr val="000000">
                      <a:alpha val="43137"/>
                    </a:srgbClr>
                  </a:outerShdw>
                </a:effectLst>
              </a:rPr>
              <a:t>imballaggi primari</a:t>
            </a:r>
            <a:r>
              <a:rPr lang="it-IT" sz="2400" dirty="0" smtClean="0"/>
              <a:t>, ma anche:</a:t>
            </a:r>
          </a:p>
          <a:p>
            <a:pPr marL="0" indent="0">
              <a:buNone/>
            </a:pPr>
            <a:endParaRPr lang="it-IT" sz="2400" dirty="0" smtClean="0"/>
          </a:p>
          <a:p>
            <a:r>
              <a:rPr lang="it-IT" sz="2400" dirty="0" smtClean="0"/>
              <a:t>I recipienti per la lavorazione (impastatrici, mulini, centrifughe)</a:t>
            </a:r>
          </a:p>
          <a:p>
            <a:r>
              <a:rPr lang="it-IT" sz="2400" dirty="0" smtClean="0"/>
              <a:t>I nastri trasportatori (PVC, PU, tessuti diversi, gomma)</a:t>
            </a:r>
          </a:p>
          <a:p>
            <a:r>
              <a:rPr lang="it-IT" sz="2400" dirty="0" smtClean="0"/>
              <a:t>I serbatoio di raccolta e di stoccaggio </a:t>
            </a:r>
          </a:p>
          <a:p>
            <a:r>
              <a:rPr lang="it-IT" sz="2400" dirty="0" smtClean="0"/>
              <a:t>I tubi e altri tipi di convogliatori</a:t>
            </a:r>
          </a:p>
          <a:p>
            <a:r>
              <a:rPr lang="it-IT" sz="2400" dirty="0" smtClean="0"/>
              <a:t>Le valvole, i rubinetti, i dosatori, le guarnizioni</a:t>
            </a:r>
          </a:p>
          <a:p>
            <a:r>
              <a:rPr lang="it-IT" sz="2400" dirty="0" smtClean="0"/>
              <a:t>I forni di cottura ed essicamento</a:t>
            </a:r>
            <a:endParaRPr lang="it-IT" sz="2400" dirty="0"/>
          </a:p>
          <a:p>
            <a:pPr marL="0" indent="0">
              <a:buNone/>
            </a:pPr>
            <a:endParaRPr lang="it-IT" dirty="0"/>
          </a:p>
        </p:txBody>
      </p:sp>
    </p:spTree>
    <p:extLst>
      <p:ext uri="{BB962C8B-B14F-4D97-AF65-F5344CB8AC3E}">
        <p14:creationId xmlns:p14="http://schemas.microsoft.com/office/powerpoint/2010/main" xmlns="" val="1743368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143000"/>
          </a:xfrm>
        </p:spPr>
        <p:txBody>
          <a:bodyPr>
            <a:normAutofit fontScale="90000"/>
          </a:bodyPr>
          <a:lstStyle/>
          <a:p>
            <a:r>
              <a:rPr lang="it-IT" sz="2000" dirty="0">
                <a:effectLst>
                  <a:outerShdw blurRad="38100" dist="38100" dir="2700000" algn="tl">
                    <a:srgbClr val="000000">
                      <a:alpha val="43137"/>
                    </a:srgbClr>
                  </a:outerShdw>
                </a:effectLst>
              </a:rPr>
              <a:t>Che cosa si intende per</a:t>
            </a:r>
            <a:br>
              <a:rPr lang="it-IT" sz="2000" dirty="0">
                <a:effectLst>
                  <a:outerShdw blurRad="38100" dist="38100" dir="2700000" algn="tl">
                    <a:srgbClr val="000000">
                      <a:alpha val="43137"/>
                    </a:srgbClr>
                  </a:outerShdw>
                </a:effectLst>
              </a:rPr>
            </a:br>
            <a:r>
              <a:rPr lang="it-IT" sz="3100" dirty="0">
                <a:solidFill>
                  <a:srgbClr val="FF0000"/>
                </a:solidFill>
                <a:effectLst>
                  <a:outerShdw blurRad="38100" dist="38100" dir="2700000" algn="tl">
                    <a:srgbClr val="000000">
                      <a:alpha val="43137"/>
                    </a:srgbClr>
                  </a:outerShdw>
                </a:effectLst>
              </a:rPr>
              <a:t>MATERIALI E OGGETTI A CONTATTO CON GLI ALIMENTI?</a:t>
            </a:r>
          </a:p>
        </p:txBody>
      </p:sp>
      <p:sp>
        <p:nvSpPr>
          <p:cNvPr id="5" name="Segnaposto contenuto 4"/>
          <p:cNvSpPr>
            <a:spLocks noGrp="1"/>
          </p:cNvSpPr>
          <p:nvPr>
            <p:ph idx="1"/>
          </p:nvPr>
        </p:nvSpPr>
        <p:spPr/>
        <p:txBody>
          <a:bodyPr/>
          <a:lstStyle/>
          <a:p>
            <a:pPr marL="0" indent="0">
              <a:buNone/>
            </a:pPr>
            <a:r>
              <a:rPr lang="it-IT" sz="2400" dirty="0" smtClean="0"/>
              <a:t>….e quelli a </a:t>
            </a:r>
            <a:r>
              <a:rPr lang="it-IT" sz="2400" dirty="0" smtClean="0">
                <a:solidFill>
                  <a:srgbClr val="FF0000"/>
                </a:solidFill>
                <a:effectLst>
                  <a:outerShdw blurRad="38100" dist="38100" dir="2700000" algn="tl">
                    <a:srgbClr val="000000">
                      <a:alpha val="43137"/>
                    </a:srgbClr>
                  </a:outerShdw>
                </a:effectLst>
              </a:rPr>
              <a:t>contatto indiretto </a:t>
            </a:r>
            <a:r>
              <a:rPr lang="it-IT" sz="2400" dirty="0" smtClean="0"/>
              <a:t>tra cui:</a:t>
            </a:r>
          </a:p>
          <a:p>
            <a:pPr marL="0" indent="0">
              <a:buNone/>
            </a:pPr>
            <a:endParaRPr lang="it-IT" sz="2400" dirty="0" smtClean="0"/>
          </a:p>
          <a:p>
            <a:pPr marL="0" indent="0">
              <a:buNone/>
            </a:pPr>
            <a:endParaRPr lang="it-IT" sz="2400" dirty="0" smtClean="0"/>
          </a:p>
          <a:p>
            <a:r>
              <a:rPr lang="it-IT" sz="2400" dirty="0" smtClean="0"/>
              <a:t>I rivestimenti dei piani di lavorazione e delle pareti dei locali di preparazione</a:t>
            </a:r>
          </a:p>
          <a:p>
            <a:r>
              <a:rPr lang="it-IT" sz="2400" dirty="0" smtClean="0"/>
              <a:t>Gli imballaggi secondari e di trasporto</a:t>
            </a:r>
          </a:p>
          <a:p>
            <a:r>
              <a:rPr lang="it-IT" sz="2400" dirty="0" smtClean="0"/>
              <a:t>Gli accessori di lavorazione (guanti, camici, etichette, ecc.)</a:t>
            </a:r>
            <a:endParaRPr lang="it-IT" sz="2400" dirty="0"/>
          </a:p>
        </p:txBody>
      </p:sp>
    </p:spTree>
    <p:extLst>
      <p:ext uri="{BB962C8B-B14F-4D97-AF65-F5344CB8AC3E}">
        <p14:creationId xmlns:p14="http://schemas.microsoft.com/office/powerpoint/2010/main" xmlns="" val="9201101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143000"/>
          </a:xfrm>
        </p:spPr>
        <p:txBody>
          <a:bodyPr>
            <a:normAutofit/>
          </a:bodyPr>
          <a:lstStyle/>
          <a:p>
            <a:r>
              <a:rPr lang="it-IT" sz="2400" dirty="0" smtClean="0">
                <a:solidFill>
                  <a:srgbClr val="FF0000"/>
                </a:solidFill>
                <a:effectLst>
                  <a:outerShdw blurRad="38100" dist="38100" dir="2700000" algn="tl">
                    <a:srgbClr val="000000">
                      <a:alpha val="43137"/>
                    </a:srgbClr>
                  </a:outerShdw>
                </a:effectLst>
              </a:rPr>
              <a:t>MATERIALI DI CONFEZIONAMENTO: REQUISITI DI LEGGE</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457200" y="1124744"/>
            <a:ext cx="8229600" cy="5256584"/>
          </a:xfrm>
        </p:spPr>
        <p:txBody>
          <a:bodyPr>
            <a:normAutofit fontScale="92500" lnSpcReduction="10000"/>
          </a:bodyPr>
          <a:lstStyle/>
          <a:p>
            <a:pPr marL="0" indent="0">
              <a:buNone/>
            </a:pPr>
            <a:r>
              <a:rPr lang="it-IT" sz="2400" dirty="0" smtClean="0">
                <a:solidFill>
                  <a:srgbClr val="00B050"/>
                </a:solidFill>
                <a:effectLst>
                  <a:outerShdw blurRad="38100" dist="38100" dir="2700000" algn="tl">
                    <a:srgbClr val="000000">
                      <a:alpha val="43137"/>
                    </a:srgbClr>
                  </a:outerShdw>
                </a:effectLst>
              </a:rPr>
              <a:t>ITALIA</a:t>
            </a:r>
          </a:p>
          <a:p>
            <a:pPr marL="0" indent="0">
              <a:buNone/>
            </a:pPr>
            <a:r>
              <a:rPr lang="it-IT" sz="2400" i="1" dirty="0" smtClean="0">
                <a:solidFill>
                  <a:schemeClr val="tx2">
                    <a:lumMod val="75000"/>
                  </a:schemeClr>
                </a:solidFill>
              </a:rPr>
              <a:t>DISPOSIZIONI GENERALI</a:t>
            </a:r>
          </a:p>
          <a:p>
            <a:pPr marL="0" indent="0">
              <a:buNone/>
            </a:pPr>
            <a:r>
              <a:rPr lang="it-IT" sz="2000" dirty="0" smtClean="0">
                <a:solidFill>
                  <a:srgbClr val="00B050"/>
                </a:solidFill>
              </a:rPr>
              <a:t>Disciplina Igienica della produzione e della vendita delle sostanze alimentari e delle bevande</a:t>
            </a:r>
          </a:p>
          <a:p>
            <a:pPr marL="0" indent="0">
              <a:buNone/>
            </a:pPr>
            <a:r>
              <a:rPr lang="it-IT" sz="2000" dirty="0" smtClean="0">
                <a:solidFill>
                  <a:srgbClr val="002060"/>
                </a:solidFill>
              </a:rPr>
              <a:t>Legge 283 del 30 Aprile 1962 (Art. 11 per MCA)</a:t>
            </a:r>
          </a:p>
          <a:p>
            <a:pPr marL="0" indent="0">
              <a:buNone/>
            </a:pPr>
            <a:endParaRPr lang="it-IT" sz="1200" dirty="0" smtClean="0">
              <a:solidFill>
                <a:srgbClr val="002060"/>
              </a:solidFill>
            </a:endParaRPr>
          </a:p>
          <a:p>
            <a:pPr marL="0" indent="0">
              <a:buNone/>
            </a:pPr>
            <a:r>
              <a:rPr lang="it-IT" sz="2000" dirty="0" smtClean="0">
                <a:solidFill>
                  <a:srgbClr val="00B050"/>
                </a:solidFill>
              </a:rPr>
              <a:t>Decreto del Presidente della Repubblica 23 agosto 1982, n, 777</a:t>
            </a:r>
            <a:r>
              <a:rPr lang="it-IT" sz="2000" dirty="0" smtClean="0">
                <a:solidFill>
                  <a:srgbClr val="002060"/>
                </a:solidFill>
              </a:rPr>
              <a:t>  Attuazione della direttiva (CEE) n. 76/893 e il successivo aggiornamento </a:t>
            </a:r>
            <a:r>
              <a:rPr lang="it-IT" sz="2000" dirty="0" smtClean="0">
                <a:solidFill>
                  <a:srgbClr val="00B050"/>
                </a:solidFill>
              </a:rPr>
              <a:t>Decreto legislativo 25 gennaio 1992, n. 108 </a:t>
            </a:r>
            <a:r>
              <a:rPr lang="it-IT" sz="2000" dirty="0" smtClean="0">
                <a:solidFill>
                  <a:srgbClr val="002060"/>
                </a:solidFill>
              </a:rPr>
              <a:t>Attuazione della direttiva 89/109/CEE concernente i MOCA</a:t>
            </a:r>
          </a:p>
          <a:p>
            <a:pPr marL="0" indent="0">
              <a:buNone/>
            </a:pPr>
            <a:r>
              <a:rPr lang="it-IT" sz="1800" dirty="0" smtClean="0">
                <a:solidFill>
                  <a:srgbClr val="002060"/>
                </a:solidFill>
              </a:rPr>
              <a:t>Art. 2</a:t>
            </a:r>
          </a:p>
          <a:p>
            <a:pPr marL="0" indent="0">
              <a:buNone/>
            </a:pPr>
            <a:r>
              <a:rPr lang="it-IT" sz="1800" dirty="0" smtClean="0">
                <a:solidFill>
                  <a:srgbClr val="002060"/>
                </a:solidFill>
              </a:rPr>
              <a:t>E’ vietato produrre, detenere per vendere, porre in commercio od usare materiali ed oggetti che, allo stato di prodotti finiti, sono destinati a venire a contatto con le sostanze alimentari o con l’acqua destinata al consumo umano, che, per composizione o cessione di componenti:</a:t>
            </a:r>
          </a:p>
          <a:p>
            <a:pPr marL="0" indent="0">
              <a:buNone/>
            </a:pPr>
            <a:r>
              <a:rPr lang="it-IT" sz="1800" dirty="0" smtClean="0">
                <a:solidFill>
                  <a:srgbClr val="002060"/>
                </a:solidFill>
              </a:rPr>
              <a:t>a) Rendano nocive le sostanze alimentari o pericolose alla salute pubblica;</a:t>
            </a:r>
          </a:p>
          <a:p>
            <a:pPr marL="0" indent="0">
              <a:buNone/>
            </a:pPr>
            <a:r>
              <a:rPr lang="it-IT" sz="1800" dirty="0" smtClean="0">
                <a:solidFill>
                  <a:srgbClr val="002060"/>
                </a:solidFill>
              </a:rPr>
              <a:t>b) Possano modificare sfavorevolmente le proprietà organolettiche degli alimenti</a:t>
            </a:r>
          </a:p>
          <a:p>
            <a:pPr marL="0" indent="0">
              <a:buNone/>
            </a:pPr>
            <a:r>
              <a:rPr lang="it-IT" sz="1800" dirty="0" smtClean="0">
                <a:solidFill>
                  <a:srgbClr val="002060"/>
                </a:solidFill>
              </a:rPr>
              <a:t>(Anticipo dell’Art. 3 del Reg. 1935/2004)</a:t>
            </a:r>
          </a:p>
          <a:p>
            <a:pPr marL="0" indent="0">
              <a:buNone/>
            </a:pPr>
            <a:endParaRPr lang="it-IT" sz="1800" dirty="0">
              <a:solidFill>
                <a:srgbClr val="002060"/>
              </a:solidFill>
            </a:endParaRPr>
          </a:p>
          <a:p>
            <a:pPr marL="0" indent="0">
              <a:buNone/>
            </a:pPr>
            <a:endParaRPr lang="it-IT" sz="2000" dirty="0">
              <a:solidFill>
                <a:srgbClr val="002060"/>
              </a:solidFill>
            </a:endParaRPr>
          </a:p>
        </p:txBody>
      </p:sp>
    </p:spTree>
    <p:extLst>
      <p:ext uri="{BB962C8B-B14F-4D97-AF65-F5344CB8AC3E}">
        <p14:creationId xmlns:p14="http://schemas.microsoft.com/office/powerpoint/2010/main" xmlns="" val="20886650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143000"/>
          </a:xfrm>
        </p:spPr>
        <p:txBody>
          <a:bodyPr>
            <a:normAutofit/>
          </a:bodyPr>
          <a:lstStyle/>
          <a:p>
            <a:r>
              <a:rPr lang="it-IT" sz="2400" dirty="0" smtClean="0">
                <a:solidFill>
                  <a:srgbClr val="FF0000"/>
                </a:solidFill>
                <a:effectLst>
                  <a:outerShdw blurRad="38100" dist="38100" dir="2700000" algn="tl">
                    <a:srgbClr val="000000">
                      <a:alpha val="43137"/>
                    </a:srgbClr>
                  </a:outerShdw>
                </a:effectLst>
              </a:rPr>
              <a:t>MATERIALI DI CONFEZIONAMENTO: REQUISITI DI LEGGE</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457200" y="1124744"/>
            <a:ext cx="8229600" cy="5256584"/>
          </a:xfrm>
        </p:spPr>
        <p:txBody>
          <a:bodyPr>
            <a:normAutofit/>
          </a:bodyPr>
          <a:lstStyle/>
          <a:p>
            <a:pPr marL="0" indent="0">
              <a:buNone/>
            </a:pPr>
            <a:r>
              <a:rPr lang="it-IT" sz="2000" dirty="0" smtClean="0">
                <a:solidFill>
                  <a:srgbClr val="FF0000"/>
                </a:solidFill>
                <a:effectLst>
                  <a:outerShdw blurRad="38100" dist="38100" dir="2700000" algn="tl">
                    <a:srgbClr val="000000">
                      <a:alpha val="43137"/>
                    </a:srgbClr>
                  </a:outerShdw>
                </a:effectLst>
              </a:rPr>
              <a:t>EUROPA (ITALIA)</a:t>
            </a:r>
          </a:p>
          <a:p>
            <a:pPr marL="0" indent="0">
              <a:buNone/>
            </a:pPr>
            <a:r>
              <a:rPr lang="it-IT" sz="1800" i="1" dirty="0" smtClean="0">
                <a:solidFill>
                  <a:srgbClr val="002060"/>
                </a:solidFill>
              </a:rPr>
              <a:t>DISPOSIZIONI GENERALI</a:t>
            </a:r>
          </a:p>
          <a:p>
            <a:pPr marL="0" indent="0">
              <a:buNone/>
            </a:pPr>
            <a:endParaRPr lang="it-IT" sz="1800" i="1" dirty="0">
              <a:solidFill>
                <a:srgbClr val="002060"/>
              </a:solidFill>
            </a:endParaRPr>
          </a:p>
          <a:p>
            <a:pPr marL="0" indent="0">
              <a:buNone/>
            </a:pPr>
            <a:r>
              <a:rPr lang="it-IT" sz="1800" dirty="0" smtClean="0">
                <a:solidFill>
                  <a:srgbClr val="00B050"/>
                </a:solidFill>
              </a:rPr>
              <a:t>Regolamento (CE) n. 178/2002 del 28 gennaio 2002</a:t>
            </a:r>
          </a:p>
          <a:p>
            <a:pPr marL="0" indent="0">
              <a:buNone/>
            </a:pPr>
            <a:r>
              <a:rPr lang="it-IT" sz="1800" dirty="0" smtClean="0">
                <a:solidFill>
                  <a:srgbClr val="002060"/>
                </a:solidFill>
              </a:rPr>
              <a:t>Legislazione degli alimenti (principi generali + creazione EFSA)</a:t>
            </a:r>
          </a:p>
          <a:p>
            <a:pPr marL="0" indent="0">
              <a:buNone/>
            </a:pPr>
            <a:endParaRPr lang="it-IT" sz="1800" dirty="0">
              <a:solidFill>
                <a:srgbClr val="002060"/>
              </a:solidFill>
            </a:endParaRPr>
          </a:p>
          <a:p>
            <a:pPr marL="0" indent="0">
              <a:buNone/>
            </a:pPr>
            <a:r>
              <a:rPr lang="it-IT" sz="1800" dirty="0" smtClean="0">
                <a:solidFill>
                  <a:srgbClr val="00B050"/>
                </a:solidFill>
              </a:rPr>
              <a:t>Regolamento (CE) n. 882/2004 del 29 aprile 2004</a:t>
            </a:r>
          </a:p>
          <a:p>
            <a:pPr marL="0" indent="0">
              <a:buNone/>
            </a:pPr>
            <a:r>
              <a:rPr lang="it-IT" sz="1800" dirty="0" smtClean="0">
                <a:solidFill>
                  <a:srgbClr val="002060"/>
                </a:solidFill>
              </a:rPr>
              <a:t>Controlli ufficiali</a:t>
            </a:r>
          </a:p>
          <a:p>
            <a:pPr marL="0" indent="0">
              <a:buNone/>
            </a:pPr>
            <a:endParaRPr lang="it-IT" sz="1800" dirty="0">
              <a:solidFill>
                <a:srgbClr val="002060"/>
              </a:solidFill>
            </a:endParaRPr>
          </a:p>
          <a:p>
            <a:pPr marL="0" indent="0">
              <a:buNone/>
            </a:pPr>
            <a:r>
              <a:rPr lang="it-IT" sz="1800" dirty="0" smtClean="0">
                <a:solidFill>
                  <a:srgbClr val="00B050"/>
                </a:solidFill>
              </a:rPr>
              <a:t>Regolamento (CE) n. 1935/2004 </a:t>
            </a:r>
            <a:r>
              <a:rPr lang="it-IT" sz="1800" dirty="0" smtClean="0">
                <a:solidFill>
                  <a:srgbClr val="002060"/>
                </a:solidFill>
              </a:rPr>
              <a:t>del Parlamento Europeo e del Consiglio riguardante i materiali ed oggetti destinati a venire a contatto con i prodotti alimentari e che abroga le direttive 80/590/CEE  e 89/109/CEE</a:t>
            </a:r>
          </a:p>
          <a:p>
            <a:pPr marL="0" indent="0">
              <a:buNone/>
            </a:pPr>
            <a:r>
              <a:rPr lang="it-IT" sz="1800" dirty="0">
                <a:solidFill>
                  <a:srgbClr val="002060"/>
                </a:solidFill>
              </a:rPr>
              <a:t> </a:t>
            </a:r>
            <a:endParaRPr lang="it-IT" sz="1800" dirty="0" smtClean="0">
              <a:solidFill>
                <a:srgbClr val="002060"/>
              </a:solidFill>
            </a:endParaRPr>
          </a:p>
          <a:p>
            <a:pPr marL="0" indent="0">
              <a:buNone/>
            </a:pPr>
            <a:r>
              <a:rPr lang="it-IT" sz="1800" dirty="0" smtClean="0">
                <a:solidFill>
                  <a:srgbClr val="00B050"/>
                </a:solidFill>
              </a:rPr>
              <a:t>Regolamento (CE) n. 2023/2006</a:t>
            </a:r>
            <a:r>
              <a:rPr lang="it-IT" sz="1800" dirty="0" smtClean="0">
                <a:solidFill>
                  <a:srgbClr val="002060"/>
                </a:solidFill>
              </a:rPr>
              <a:t> sulle buone pratiche di fabbricazione dei materiali e degli oggetti destinati a venire a contatto con prodotti alimentari </a:t>
            </a:r>
          </a:p>
          <a:p>
            <a:pPr marL="0" indent="0">
              <a:buNone/>
            </a:pPr>
            <a:endParaRPr lang="it-IT" sz="1800" dirty="0">
              <a:solidFill>
                <a:srgbClr val="00B050"/>
              </a:solidFill>
            </a:endParaRPr>
          </a:p>
          <a:p>
            <a:pPr marL="0" indent="0">
              <a:buNone/>
            </a:pPr>
            <a:endParaRPr lang="it-IT" sz="1800" dirty="0" smtClean="0">
              <a:solidFill>
                <a:srgbClr val="00B050"/>
              </a:solidFill>
            </a:endParaRPr>
          </a:p>
          <a:p>
            <a:pPr marL="0" indent="0">
              <a:buNone/>
            </a:pPr>
            <a:endParaRPr lang="it-IT" sz="1800" dirty="0">
              <a:solidFill>
                <a:srgbClr val="002060"/>
              </a:solidFill>
            </a:endParaRPr>
          </a:p>
          <a:p>
            <a:pPr marL="0" indent="0">
              <a:buNone/>
            </a:pPr>
            <a:endParaRPr lang="it-IT" sz="1800" dirty="0">
              <a:solidFill>
                <a:srgbClr val="002060"/>
              </a:solidFill>
            </a:endParaRPr>
          </a:p>
          <a:p>
            <a:pPr marL="0" indent="0">
              <a:buNone/>
            </a:pPr>
            <a:endParaRPr lang="it-IT" sz="2000" dirty="0">
              <a:solidFill>
                <a:srgbClr val="002060"/>
              </a:solidFill>
            </a:endParaRPr>
          </a:p>
        </p:txBody>
      </p:sp>
    </p:spTree>
    <p:extLst>
      <p:ext uri="{BB962C8B-B14F-4D97-AF65-F5344CB8AC3E}">
        <p14:creationId xmlns:p14="http://schemas.microsoft.com/office/powerpoint/2010/main" xmlns="" val="14098565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512168"/>
          </a:xfrm>
        </p:spPr>
        <p:txBody>
          <a:bodyPr>
            <a:normAutofit fontScale="90000"/>
          </a:bodyPr>
          <a:lstStyle/>
          <a:p>
            <a:r>
              <a:rPr lang="it-IT" sz="2400" dirty="0" smtClean="0">
                <a:solidFill>
                  <a:srgbClr val="FF0000"/>
                </a:solidFill>
                <a:effectLst>
                  <a:outerShdw blurRad="38100" dist="38100" dir="2700000" algn="tl">
                    <a:srgbClr val="000000">
                      <a:alpha val="43137"/>
                    </a:srgbClr>
                  </a:outerShdw>
                </a:effectLst>
              </a:rPr>
              <a:t>REGOLAMENTO (CE) N. 1935/2004 DEL PARLAMENTO EUROPEO E DEL CONSIGLIO  del 27 ottobre 2004</a:t>
            </a:r>
            <a:br>
              <a:rPr lang="it-IT" sz="2400" dirty="0" smtClean="0">
                <a:solidFill>
                  <a:srgbClr val="FF0000"/>
                </a:solidFill>
                <a:effectLst>
                  <a:outerShdw blurRad="38100" dist="38100" dir="2700000" algn="tl">
                    <a:srgbClr val="000000">
                      <a:alpha val="43137"/>
                    </a:srgbClr>
                  </a:outerShdw>
                </a:effectLst>
              </a:rPr>
            </a:br>
            <a:r>
              <a:rPr lang="it-IT" sz="2400" dirty="0" smtClean="0">
                <a:solidFill>
                  <a:srgbClr val="FF0000"/>
                </a:solidFill>
                <a:effectLst>
                  <a:outerShdw blurRad="38100" dist="38100" dir="2700000" algn="tl">
                    <a:srgbClr val="000000">
                      <a:alpha val="43137"/>
                    </a:srgbClr>
                  </a:outerShdw>
                </a:effectLst>
              </a:rPr>
              <a:t>riguardante i materiali e gli oggetti destinati a venire a contatto con i prodotti alimentari e che abroga le direttive 80/590/CEE e 89/109/CEE</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457200" y="1700808"/>
            <a:ext cx="8229600" cy="4608512"/>
          </a:xfrm>
        </p:spPr>
        <p:txBody>
          <a:bodyPr>
            <a:normAutofit/>
          </a:bodyPr>
          <a:lstStyle/>
          <a:p>
            <a:pPr marL="0" indent="0">
              <a:buNone/>
            </a:pPr>
            <a:endParaRPr lang="it-IT" sz="1800" i="1" dirty="0">
              <a:solidFill>
                <a:srgbClr val="002060"/>
              </a:solidFill>
            </a:endParaRPr>
          </a:p>
          <a:p>
            <a:pPr marL="0" indent="0" algn="ctr">
              <a:buNone/>
            </a:pPr>
            <a:endParaRPr lang="it-IT" sz="2800" dirty="0" smtClean="0">
              <a:solidFill>
                <a:srgbClr val="002060"/>
              </a:solidFill>
            </a:endParaRPr>
          </a:p>
          <a:p>
            <a:pPr marL="0" indent="0" algn="ctr">
              <a:buNone/>
            </a:pPr>
            <a:r>
              <a:rPr lang="it-IT" sz="2800" dirty="0" smtClean="0">
                <a:solidFill>
                  <a:srgbClr val="002060"/>
                </a:solidFill>
              </a:rPr>
              <a:t>È il Regolamento quadro capostipite dell’intero corpo legislativo </a:t>
            </a:r>
          </a:p>
          <a:p>
            <a:pPr marL="0" indent="0" algn="ctr">
              <a:buNone/>
            </a:pPr>
            <a:r>
              <a:rPr lang="it-IT" sz="2800" dirty="0" smtClean="0">
                <a:solidFill>
                  <a:srgbClr val="002060"/>
                </a:solidFill>
              </a:rPr>
              <a:t>Riguarda tutti i materiali di qualunque natura</a:t>
            </a:r>
          </a:p>
          <a:p>
            <a:pPr marL="0" indent="0" algn="ctr">
              <a:buNone/>
            </a:pPr>
            <a:r>
              <a:rPr lang="it-IT" sz="2800" dirty="0" smtClean="0">
                <a:solidFill>
                  <a:srgbClr val="002060"/>
                </a:solidFill>
              </a:rPr>
              <a:t>Fornisce i principi di base della conformità dei materiali</a:t>
            </a:r>
          </a:p>
          <a:p>
            <a:pPr marL="0" indent="0" algn="ctr">
              <a:buNone/>
            </a:pPr>
            <a:r>
              <a:rPr lang="it-IT" sz="2800" dirty="0" smtClean="0">
                <a:solidFill>
                  <a:srgbClr val="002060"/>
                </a:solidFill>
              </a:rPr>
              <a:t>Obbliga all’emissione della dichiarazione di conformità per i materiali con regolamentazione specifica</a:t>
            </a:r>
          </a:p>
          <a:p>
            <a:pPr marL="0" indent="0" algn="ctr">
              <a:buNone/>
            </a:pPr>
            <a:endParaRPr lang="it-IT" sz="2800" dirty="0" smtClean="0">
              <a:solidFill>
                <a:srgbClr val="002060"/>
              </a:solidFill>
            </a:endParaRPr>
          </a:p>
          <a:p>
            <a:pPr marL="0" indent="0" algn="ctr">
              <a:buNone/>
            </a:pPr>
            <a:endParaRPr lang="it-IT" sz="1800" dirty="0">
              <a:solidFill>
                <a:srgbClr val="002060"/>
              </a:solidFill>
            </a:endParaRPr>
          </a:p>
          <a:p>
            <a:pPr marL="0" indent="0" algn="ctr">
              <a:buNone/>
            </a:pPr>
            <a:endParaRPr lang="it-IT" sz="1800" dirty="0" smtClean="0">
              <a:solidFill>
                <a:srgbClr val="00B050"/>
              </a:solidFill>
            </a:endParaRP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2670001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512168"/>
          </a:xfrm>
        </p:spPr>
        <p:txBody>
          <a:bodyPr>
            <a:normAutofit/>
          </a:bodyPr>
          <a:lstStyle/>
          <a:p>
            <a:r>
              <a:rPr lang="it-IT" sz="2400" dirty="0" smtClean="0">
                <a:solidFill>
                  <a:srgbClr val="FF0000"/>
                </a:solidFill>
                <a:effectLst>
                  <a:outerShdw blurRad="38100" dist="38100" dir="2700000" algn="tl">
                    <a:srgbClr val="000000">
                      <a:alpha val="43137"/>
                    </a:srgbClr>
                  </a:outerShdw>
                </a:effectLst>
              </a:rPr>
              <a:t>Articolo 1 introduce un concetto nuovo di sicurezza alimentare </a:t>
            </a:r>
            <a:br>
              <a:rPr lang="it-IT" sz="2400" dirty="0" smtClean="0">
                <a:solidFill>
                  <a:srgbClr val="FF0000"/>
                </a:solidFill>
                <a:effectLst>
                  <a:outerShdw blurRad="38100" dist="38100" dir="2700000" algn="tl">
                    <a:srgbClr val="000000">
                      <a:alpha val="43137"/>
                    </a:srgbClr>
                  </a:outerShdw>
                </a:effectLst>
              </a:rPr>
            </a:br>
            <a:r>
              <a:rPr lang="it-IT" sz="2400" dirty="0" smtClean="0">
                <a:solidFill>
                  <a:srgbClr val="FF0000"/>
                </a:solidFill>
                <a:effectLst>
                  <a:outerShdw blurRad="38100" dist="38100" dir="2700000" algn="tl">
                    <a:srgbClr val="000000">
                      <a:alpha val="43137"/>
                    </a:srgbClr>
                  </a:outerShdw>
                </a:effectLst>
              </a:rPr>
              <a:t>(dal Reg. CE 1935/2004):</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457200" y="1700808"/>
            <a:ext cx="8229600" cy="4608512"/>
          </a:xfrm>
        </p:spPr>
        <p:txBody>
          <a:bodyPr>
            <a:normAutofit lnSpcReduction="10000"/>
          </a:bodyPr>
          <a:lstStyle/>
          <a:p>
            <a:pPr marL="0" indent="0">
              <a:buNone/>
            </a:pPr>
            <a:endParaRPr lang="it-IT" sz="1800" i="1" dirty="0">
              <a:solidFill>
                <a:srgbClr val="002060"/>
              </a:solidFill>
            </a:endParaRPr>
          </a:p>
          <a:p>
            <a:pPr marL="0" indent="0" algn="ctr">
              <a:buNone/>
            </a:pPr>
            <a:r>
              <a:rPr lang="it-IT" sz="2800" i="1" dirty="0" smtClean="0">
                <a:solidFill>
                  <a:srgbClr val="002060"/>
                </a:solidFill>
              </a:rPr>
              <a:t>Articolo 1</a:t>
            </a:r>
          </a:p>
          <a:p>
            <a:pPr marL="0" indent="0" algn="ctr">
              <a:buNone/>
            </a:pPr>
            <a:r>
              <a:rPr lang="it-IT" sz="2800" i="1" dirty="0" smtClean="0">
                <a:solidFill>
                  <a:srgbClr val="002060"/>
                </a:solidFill>
              </a:rPr>
              <a:t>Scopo e oggetto</a:t>
            </a:r>
          </a:p>
          <a:p>
            <a:pPr marL="0" indent="0">
              <a:buNone/>
            </a:pPr>
            <a:r>
              <a:rPr lang="it-IT" sz="2800" i="1" dirty="0" smtClean="0">
                <a:solidFill>
                  <a:srgbClr val="002060"/>
                </a:solidFill>
              </a:rPr>
              <a:t>Il presente regolamento mira a garantire il funzionamento efficace del mercato interno per quanto attiene all’immissione sul mercato comunitario dei materiali e degli oggetti destinati a venire a contatto direttamente o indirettamente con i prodotti alimentari, oltre a costituire la base per assicurare un elevato livello di tutela della salute umana e degli interessi dei consumatori.</a:t>
            </a:r>
          </a:p>
          <a:p>
            <a:pPr marL="0" indent="0" algn="ctr">
              <a:buNone/>
            </a:pPr>
            <a:endParaRPr lang="it-IT" sz="2800" dirty="0" smtClean="0">
              <a:solidFill>
                <a:srgbClr val="002060"/>
              </a:solidFill>
            </a:endParaRPr>
          </a:p>
          <a:p>
            <a:pPr marL="0" indent="0" algn="ctr">
              <a:buNone/>
            </a:pPr>
            <a:endParaRPr lang="it-IT" sz="1800" dirty="0">
              <a:solidFill>
                <a:srgbClr val="002060"/>
              </a:solidFill>
            </a:endParaRPr>
          </a:p>
          <a:p>
            <a:pPr marL="0" indent="0" algn="ctr">
              <a:buNone/>
            </a:pPr>
            <a:endParaRPr lang="it-IT" sz="1800" dirty="0" smtClean="0">
              <a:solidFill>
                <a:srgbClr val="00B050"/>
              </a:solidFill>
            </a:endParaRP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24864789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512168"/>
          </a:xfrm>
        </p:spPr>
        <p:txBody>
          <a:bodyPr>
            <a:normAutofit/>
          </a:bodyPr>
          <a:lstStyle/>
          <a:p>
            <a:r>
              <a:rPr lang="it-IT" sz="2400" dirty="0" smtClean="0">
                <a:solidFill>
                  <a:srgbClr val="FF0000"/>
                </a:solidFill>
                <a:effectLst>
                  <a:outerShdw blurRad="38100" dist="38100" dir="2700000" algn="tl">
                    <a:srgbClr val="000000">
                      <a:alpha val="43137"/>
                    </a:srgbClr>
                  </a:outerShdw>
                </a:effectLst>
              </a:rPr>
              <a:t>(dal Reg. CE 1935/2004):</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457200" y="1700808"/>
            <a:ext cx="8229600" cy="4608512"/>
          </a:xfrm>
        </p:spPr>
        <p:txBody>
          <a:bodyPr>
            <a:normAutofit/>
          </a:bodyPr>
          <a:lstStyle/>
          <a:p>
            <a:pPr marL="0" indent="0" algn="ctr">
              <a:buNone/>
            </a:pPr>
            <a:r>
              <a:rPr lang="it-IT" sz="2800" i="1" dirty="0" smtClean="0">
                <a:solidFill>
                  <a:srgbClr val="002060"/>
                </a:solidFill>
              </a:rPr>
              <a:t>Articolo 3</a:t>
            </a:r>
          </a:p>
          <a:p>
            <a:pPr marL="0" indent="0" algn="ctr">
              <a:buNone/>
            </a:pPr>
            <a:r>
              <a:rPr lang="it-IT" sz="2800" i="1" dirty="0" smtClean="0">
                <a:solidFill>
                  <a:srgbClr val="002060"/>
                </a:solidFill>
              </a:rPr>
              <a:t>Requisiti generali</a:t>
            </a:r>
          </a:p>
          <a:p>
            <a:pPr marL="0" indent="0" algn="ctr">
              <a:buNone/>
            </a:pPr>
            <a:endParaRPr lang="it-IT" sz="2800" i="1" dirty="0" smtClean="0">
              <a:solidFill>
                <a:srgbClr val="002060"/>
              </a:solidFill>
            </a:endParaRPr>
          </a:p>
          <a:p>
            <a:pPr marL="514350" indent="-514350">
              <a:buAutoNum type="arabicPeriod"/>
            </a:pPr>
            <a:r>
              <a:rPr lang="it-IT" sz="2000" i="1" dirty="0" smtClean="0">
                <a:solidFill>
                  <a:srgbClr val="002060"/>
                </a:solidFill>
              </a:rPr>
              <a:t>I materiali e gli oggetti, compresi i materiali e gli oggetti attivi e intelligenti, </a:t>
            </a:r>
            <a:r>
              <a:rPr lang="it-IT" sz="2000" i="1" dirty="0" smtClean="0">
                <a:solidFill>
                  <a:srgbClr val="00B050"/>
                </a:solidFill>
                <a:effectLst>
                  <a:outerShdw blurRad="38100" dist="38100" dir="2700000" algn="tl">
                    <a:srgbClr val="000000">
                      <a:alpha val="43137"/>
                    </a:srgbClr>
                  </a:outerShdw>
                </a:effectLst>
              </a:rPr>
              <a:t>devono essere prodotti conformemente alle buone pratiche di fabbricazione</a:t>
            </a:r>
            <a:r>
              <a:rPr lang="it-IT" sz="2000" i="1" dirty="0" smtClean="0">
                <a:solidFill>
                  <a:srgbClr val="002060"/>
                </a:solidFill>
              </a:rPr>
              <a:t> </a:t>
            </a:r>
            <a:r>
              <a:rPr lang="it-IT" sz="2000" i="1" dirty="0" err="1" smtClean="0">
                <a:solidFill>
                  <a:srgbClr val="002060"/>
                </a:solidFill>
              </a:rPr>
              <a:t>affinchè</a:t>
            </a:r>
            <a:r>
              <a:rPr lang="it-IT" sz="2000" i="1" dirty="0" smtClean="0">
                <a:solidFill>
                  <a:srgbClr val="002060"/>
                </a:solidFill>
              </a:rPr>
              <a:t>, in condizioni d’impiego normali o prevedibili, essi non trasferiscano ai prodotti alimentari componenti in quantità tale da:</a:t>
            </a:r>
          </a:p>
          <a:p>
            <a:pPr>
              <a:buAutoNum type="alphaLcParenR"/>
            </a:pPr>
            <a:r>
              <a:rPr lang="it-IT" sz="2000" i="1" dirty="0" smtClean="0">
                <a:solidFill>
                  <a:srgbClr val="002060"/>
                </a:solidFill>
              </a:rPr>
              <a:t>Costituire un pericolo per la salute umana</a:t>
            </a:r>
          </a:p>
          <a:p>
            <a:pPr>
              <a:buAutoNum type="alphaLcParenR"/>
            </a:pPr>
            <a:r>
              <a:rPr lang="it-IT" sz="2000" i="1" dirty="0" smtClean="0">
                <a:solidFill>
                  <a:srgbClr val="002060"/>
                </a:solidFill>
              </a:rPr>
              <a:t>Comportare una modifica inaccettabile della composizione dei prodotti alimentari;</a:t>
            </a:r>
          </a:p>
          <a:p>
            <a:pPr>
              <a:buAutoNum type="alphaLcParenR"/>
            </a:pPr>
            <a:r>
              <a:rPr lang="it-IT" sz="2000" i="1" dirty="0" smtClean="0">
                <a:solidFill>
                  <a:srgbClr val="002060"/>
                </a:solidFill>
              </a:rPr>
              <a:t>Comportare un deterioramento delle loro caratteristiche organolettiche</a:t>
            </a:r>
          </a:p>
          <a:p>
            <a:pPr marL="0" indent="0" algn="ctr">
              <a:buNone/>
            </a:pPr>
            <a:endParaRPr lang="it-IT" sz="2800" dirty="0" smtClean="0">
              <a:solidFill>
                <a:srgbClr val="002060"/>
              </a:solidFill>
            </a:endParaRPr>
          </a:p>
          <a:p>
            <a:pPr marL="0" indent="0" algn="ctr">
              <a:buNone/>
            </a:pPr>
            <a:endParaRPr lang="it-IT" sz="1800" dirty="0">
              <a:solidFill>
                <a:srgbClr val="002060"/>
              </a:solidFill>
            </a:endParaRPr>
          </a:p>
          <a:p>
            <a:pPr marL="0" indent="0" algn="ctr">
              <a:buNone/>
            </a:pPr>
            <a:endParaRPr lang="it-IT" sz="1800" dirty="0" smtClean="0">
              <a:solidFill>
                <a:srgbClr val="00B050"/>
              </a:solidFill>
            </a:endParaRP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12327802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512168"/>
          </a:xfrm>
        </p:spPr>
        <p:txBody>
          <a:bodyPr>
            <a:normAutofit fontScale="90000"/>
          </a:bodyPr>
          <a:lstStyle/>
          <a:p>
            <a:r>
              <a:rPr lang="it-IT" sz="2400" dirty="0" smtClean="0">
                <a:solidFill>
                  <a:srgbClr val="FF0000"/>
                </a:solidFill>
                <a:effectLst>
                  <a:outerShdw blurRad="38100" dist="38100" dir="2700000" algn="tl">
                    <a:srgbClr val="000000">
                      <a:alpha val="43137"/>
                    </a:srgbClr>
                  </a:outerShdw>
                </a:effectLst>
              </a:rPr>
              <a:t>REGOLAMENTO (CE) N. 2023/2006 DELLA COMMISSIONE del 22 dicembre 2006 sulle buone pratiche di fabbricazione dei materiali e degli oggetti destinati a venire a contatto con prodotti alimentari</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457200" y="1700808"/>
            <a:ext cx="8229600" cy="4608512"/>
          </a:xfrm>
        </p:spPr>
        <p:txBody>
          <a:bodyPr>
            <a:normAutofit/>
          </a:bodyPr>
          <a:lstStyle/>
          <a:p>
            <a:pPr marL="0" indent="0" algn="ctr">
              <a:buNone/>
            </a:pPr>
            <a:endParaRPr lang="it-IT" sz="1800" dirty="0" smtClean="0">
              <a:solidFill>
                <a:srgbClr val="002060"/>
              </a:solidFill>
            </a:endParaRPr>
          </a:p>
          <a:p>
            <a:pPr marL="0" indent="0" algn="ctr">
              <a:buNone/>
            </a:pPr>
            <a:r>
              <a:rPr lang="it-IT" sz="2000" i="1" dirty="0" smtClean="0">
                <a:solidFill>
                  <a:srgbClr val="002060"/>
                </a:solidFill>
                <a:effectLst>
                  <a:outerShdw blurRad="38100" dist="38100" dir="2700000" algn="tl">
                    <a:srgbClr val="000000">
                      <a:alpha val="43137"/>
                    </a:srgbClr>
                  </a:outerShdw>
                </a:effectLst>
              </a:rPr>
              <a:t>OGGETTO (Art.1)</a:t>
            </a:r>
          </a:p>
          <a:p>
            <a:pPr marL="0" indent="0" algn="ctr">
              <a:buNone/>
            </a:pPr>
            <a:endParaRPr lang="it-IT" sz="1800" dirty="0">
              <a:solidFill>
                <a:srgbClr val="002060"/>
              </a:solidFill>
            </a:endParaRPr>
          </a:p>
          <a:p>
            <a:pPr marL="0" indent="0" algn="ctr">
              <a:buNone/>
            </a:pPr>
            <a:r>
              <a:rPr lang="it-IT" sz="1800" dirty="0" smtClean="0">
                <a:solidFill>
                  <a:srgbClr val="00B050"/>
                </a:solidFill>
                <a:effectLst>
                  <a:outerShdw blurRad="38100" dist="38100" dir="2700000" algn="tl">
                    <a:srgbClr val="000000">
                      <a:alpha val="43137"/>
                    </a:srgbClr>
                  </a:outerShdw>
                </a:effectLst>
              </a:rPr>
              <a:t>Il presente regolamento stabilisce le norme relative alle buone pratiche di fabbricazione (GMP) per MCA elencati: </a:t>
            </a:r>
            <a:r>
              <a:rPr lang="it-IT" sz="1800" u="sng" dirty="0" smtClean="0">
                <a:solidFill>
                  <a:srgbClr val="00B050"/>
                </a:solidFill>
                <a:effectLst>
                  <a:outerShdw blurRad="38100" dist="38100" dir="2700000" algn="tl">
                    <a:srgbClr val="000000">
                      <a:alpha val="43137"/>
                    </a:srgbClr>
                  </a:outerShdw>
                </a:effectLst>
              </a:rPr>
              <a:t>nell’allegato I al Reg. CE 1935/2004</a:t>
            </a:r>
          </a:p>
          <a:p>
            <a:pPr marL="0" indent="0" algn="ctr">
              <a:buNone/>
            </a:pPr>
            <a:endParaRPr lang="it-IT" sz="1800" dirty="0">
              <a:solidFill>
                <a:srgbClr val="002060"/>
              </a:solidFill>
            </a:endParaRPr>
          </a:p>
          <a:p>
            <a:pPr marL="0" indent="0" algn="ctr">
              <a:buNone/>
            </a:pPr>
            <a:r>
              <a:rPr lang="it-IT" sz="1800" u="sng" dirty="0" smtClean="0">
                <a:solidFill>
                  <a:srgbClr val="FF0000"/>
                </a:solidFill>
                <a:effectLst>
                  <a:outerShdw blurRad="38100" dist="38100" dir="2700000" algn="tl">
                    <a:srgbClr val="000000">
                      <a:alpha val="43137"/>
                    </a:srgbClr>
                  </a:outerShdw>
                </a:effectLst>
              </a:rPr>
              <a:t>e le combinazioni di tali materiali ed oggetti nonché di materiali ed oggetti riciclati impiegati in tali materiali ed oggetti.</a:t>
            </a:r>
            <a:endParaRPr lang="it-IT" sz="1800" u="sng" dirty="0">
              <a:solidFill>
                <a:srgbClr val="FF0000"/>
              </a:solidFill>
              <a:effectLst>
                <a:outerShdw blurRad="38100" dist="38100" dir="2700000" algn="tl">
                  <a:srgbClr val="000000">
                    <a:alpha val="43137"/>
                  </a:srgbClr>
                </a:outerShdw>
              </a:effectLst>
            </a:endParaRPr>
          </a:p>
          <a:p>
            <a:pPr marL="0" indent="0" algn="ctr">
              <a:buNone/>
            </a:pPr>
            <a:endParaRPr lang="it-IT" sz="1800" dirty="0" smtClean="0">
              <a:solidFill>
                <a:srgbClr val="00B050"/>
              </a:solidFill>
            </a:endParaRP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12264352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512168"/>
          </a:xfrm>
        </p:spPr>
        <p:txBody>
          <a:bodyPr>
            <a:normAutofit/>
          </a:bodyPr>
          <a:lstStyle/>
          <a:p>
            <a:r>
              <a:rPr lang="it-IT" sz="2400" dirty="0" smtClean="0">
                <a:solidFill>
                  <a:srgbClr val="FF0000"/>
                </a:solidFill>
                <a:effectLst>
                  <a:outerShdw blurRad="38100" dist="38100" dir="2700000" algn="tl">
                    <a:srgbClr val="000000">
                      <a:alpha val="43137"/>
                    </a:srgbClr>
                  </a:outerShdw>
                </a:effectLst>
              </a:rPr>
              <a:t>REGOLAMENTO (CE) N. 2023/2006</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457200" y="1412776"/>
            <a:ext cx="8229600" cy="4896544"/>
          </a:xfrm>
        </p:spPr>
        <p:txBody>
          <a:bodyPr>
            <a:normAutofit fontScale="85000" lnSpcReduction="10000"/>
          </a:bodyPr>
          <a:lstStyle/>
          <a:p>
            <a:pPr marL="0" indent="0" algn="ctr">
              <a:buNone/>
            </a:pPr>
            <a:endParaRPr lang="it-IT" sz="1800" dirty="0" smtClean="0">
              <a:solidFill>
                <a:srgbClr val="002060"/>
              </a:solidFill>
            </a:endParaRPr>
          </a:p>
          <a:p>
            <a:pPr marL="0" indent="0" algn="ctr">
              <a:buNone/>
            </a:pPr>
            <a:r>
              <a:rPr lang="it-IT" sz="1800" u="sng" dirty="0" smtClean="0">
                <a:solidFill>
                  <a:srgbClr val="00B050"/>
                </a:solidFill>
                <a:effectLst>
                  <a:outerShdw blurRad="38100" dist="38100" dir="2700000" algn="tl">
                    <a:srgbClr val="000000">
                      <a:alpha val="43137"/>
                    </a:srgbClr>
                  </a:outerShdw>
                </a:effectLst>
              </a:rPr>
              <a:t>Allegato I Reg. 1935/2004</a:t>
            </a:r>
          </a:p>
          <a:p>
            <a:pPr marL="0" indent="0">
              <a:buNone/>
            </a:pPr>
            <a:endParaRPr lang="it-IT" sz="1800" dirty="0" smtClean="0">
              <a:solidFill>
                <a:srgbClr val="00B050"/>
              </a:solidFill>
            </a:endParaRPr>
          </a:p>
          <a:p>
            <a:pPr>
              <a:buAutoNum type="arabicPeriod"/>
            </a:pPr>
            <a:r>
              <a:rPr lang="it-IT" sz="1800" dirty="0" smtClean="0">
                <a:solidFill>
                  <a:srgbClr val="0070C0"/>
                </a:solidFill>
                <a:effectLst>
                  <a:outerShdw blurRad="38100" dist="38100" dir="2700000" algn="tl">
                    <a:srgbClr val="000000">
                      <a:alpha val="43137"/>
                    </a:srgbClr>
                  </a:outerShdw>
                </a:effectLst>
              </a:rPr>
              <a:t>Materiali e oggetti attivi e intelligenti</a:t>
            </a:r>
          </a:p>
          <a:p>
            <a:pPr>
              <a:buAutoNum type="arabicPeriod"/>
            </a:pPr>
            <a:r>
              <a:rPr lang="it-IT" sz="1800" dirty="0" smtClean="0">
                <a:solidFill>
                  <a:srgbClr val="0070C0"/>
                </a:solidFill>
                <a:effectLst>
                  <a:outerShdw blurRad="38100" dist="38100" dir="2700000" algn="tl">
                    <a:srgbClr val="000000">
                      <a:alpha val="43137"/>
                    </a:srgbClr>
                  </a:outerShdw>
                </a:effectLst>
              </a:rPr>
              <a:t>Adesivi</a:t>
            </a:r>
          </a:p>
          <a:p>
            <a:pPr>
              <a:buAutoNum type="arabicPeriod"/>
            </a:pPr>
            <a:r>
              <a:rPr lang="it-IT" sz="1800" dirty="0" smtClean="0">
                <a:solidFill>
                  <a:srgbClr val="0070C0"/>
                </a:solidFill>
                <a:effectLst>
                  <a:outerShdw blurRad="38100" dist="38100" dir="2700000" algn="tl">
                    <a:srgbClr val="000000">
                      <a:alpha val="43137"/>
                    </a:srgbClr>
                  </a:outerShdw>
                </a:effectLst>
              </a:rPr>
              <a:t>Ceramiche</a:t>
            </a:r>
          </a:p>
          <a:p>
            <a:pPr>
              <a:buAutoNum type="arabicPeriod"/>
            </a:pPr>
            <a:r>
              <a:rPr lang="it-IT" sz="1800" dirty="0" smtClean="0">
                <a:solidFill>
                  <a:srgbClr val="0070C0"/>
                </a:solidFill>
                <a:effectLst>
                  <a:outerShdw blurRad="38100" dist="38100" dir="2700000" algn="tl">
                    <a:srgbClr val="000000">
                      <a:alpha val="43137"/>
                    </a:srgbClr>
                  </a:outerShdw>
                </a:effectLst>
              </a:rPr>
              <a:t>Turaccioli</a:t>
            </a:r>
          </a:p>
          <a:p>
            <a:pPr>
              <a:buAutoNum type="arabicPeriod"/>
            </a:pPr>
            <a:r>
              <a:rPr lang="it-IT" sz="1800" dirty="0" smtClean="0">
                <a:solidFill>
                  <a:srgbClr val="0070C0"/>
                </a:solidFill>
                <a:effectLst>
                  <a:outerShdw blurRad="38100" dist="38100" dir="2700000" algn="tl">
                    <a:srgbClr val="000000">
                      <a:alpha val="43137"/>
                    </a:srgbClr>
                  </a:outerShdw>
                </a:effectLst>
              </a:rPr>
              <a:t>Gomme naturali </a:t>
            </a:r>
          </a:p>
          <a:p>
            <a:pPr>
              <a:buAutoNum type="arabicPeriod"/>
            </a:pPr>
            <a:r>
              <a:rPr lang="it-IT" sz="1800" dirty="0" smtClean="0">
                <a:solidFill>
                  <a:srgbClr val="0070C0"/>
                </a:solidFill>
                <a:effectLst>
                  <a:outerShdw blurRad="38100" dist="38100" dir="2700000" algn="tl">
                    <a:srgbClr val="000000">
                      <a:alpha val="43137"/>
                    </a:srgbClr>
                  </a:outerShdw>
                </a:effectLst>
              </a:rPr>
              <a:t>Vetro</a:t>
            </a:r>
          </a:p>
          <a:p>
            <a:pPr>
              <a:buAutoNum type="arabicPeriod"/>
            </a:pPr>
            <a:r>
              <a:rPr lang="it-IT" sz="1800" dirty="0" smtClean="0">
                <a:solidFill>
                  <a:srgbClr val="0070C0"/>
                </a:solidFill>
                <a:effectLst>
                  <a:outerShdw blurRad="38100" dist="38100" dir="2700000" algn="tl">
                    <a:srgbClr val="000000">
                      <a:alpha val="43137"/>
                    </a:srgbClr>
                  </a:outerShdw>
                </a:effectLst>
              </a:rPr>
              <a:t>Resine a scambio ionico</a:t>
            </a:r>
          </a:p>
          <a:p>
            <a:pPr>
              <a:buAutoNum type="arabicPeriod"/>
            </a:pPr>
            <a:r>
              <a:rPr lang="it-IT" sz="1800" dirty="0" smtClean="0">
                <a:solidFill>
                  <a:srgbClr val="0070C0"/>
                </a:solidFill>
                <a:effectLst>
                  <a:outerShdw blurRad="38100" dist="38100" dir="2700000" algn="tl">
                    <a:srgbClr val="000000">
                      <a:alpha val="43137"/>
                    </a:srgbClr>
                  </a:outerShdw>
                </a:effectLst>
              </a:rPr>
              <a:t>Metalli e leghe </a:t>
            </a:r>
          </a:p>
          <a:p>
            <a:pPr>
              <a:buAutoNum type="arabicPeriod"/>
            </a:pPr>
            <a:r>
              <a:rPr lang="it-IT" sz="1800" dirty="0" smtClean="0">
                <a:solidFill>
                  <a:srgbClr val="0070C0"/>
                </a:solidFill>
                <a:effectLst>
                  <a:outerShdw blurRad="38100" dist="38100" dir="2700000" algn="tl">
                    <a:srgbClr val="000000">
                      <a:alpha val="43137"/>
                    </a:srgbClr>
                  </a:outerShdw>
                </a:effectLst>
              </a:rPr>
              <a:t>Carta e cartone</a:t>
            </a:r>
          </a:p>
          <a:p>
            <a:pPr>
              <a:buAutoNum type="arabicPeriod"/>
            </a:pPr>
            <a:r>
              <a:rPr lang="it-IT" sz="1800" dirty="0" smtClean="0">
                <a:solidFill>
                  <a:srgbClr val="0070C0"/>
                </a:solidFill>
                <a:effectLst>
                  <a:outerShdw blurRad="38100" dist="38100" dir="2700000" algn="tl">
                    <a:srgbClr val="000000">
                      <a:alpha val="43137"/>
                    </a:srgbClr>
                  </a:outerShdw>
                </a:effectLst>
              </a:rPr>
              <a:t>Materie plastiche</a:t>
            </a:r>
          </a:p>
          <a:p>
            <a:pPr>
              <a:buAutoNum type="arabicPeriod"/>
            </a:pPr>
            <a:r>
              <a:rPr lang="it-IT" sz="1800" dirty="0" smtClean="0">
                <a:solidFill>
                  <a:srgbClr val="0070C0"/>
                </a:solidFill>
                <a:effectLst>
                  <a:outerShdw blurRad="38100" dist="38100" dir="2700000" algn="tl">
                    <a:srgbClr val="000000">
                      <a:alpha val="43137"/>
                    </a:srgbClr>
                  </a:outerShdw>
                </a:effectLst>
              </a:rPr>
              <a:t>Inchiostri da stampa</a:t>
            </a:r>
          </a:p>
          <a:p>
            <a:pPr>
              <a:buAutoNum type="arabicPeriod"/>
            </a:pPr>
            <a:r>
              <a:rPr lang="it-IT" sz="1800" dirty="0" smtClean="0">
                <a:solidFill>
                  <a:srgbClr val="0070C0"/>
                </a:solidFill>
                <a:effectLst>
                  <a:outerShdw blurRad="38100" dist="38100" dir="2700000" algn="tl">
                    <a:srgbClr val="000000">
                      <a:alpha val="43137"/>
                    </a:srgbClr>
                  </a:outerShdw>
                </a:effectLst>
              </a:rPr>
              <a:t>Siliconi</a:t>
            </a:r>
          </a:p>
          <a:p>
            <a:pPr>
              <a:buAutoNum type="arabicPeriod"/>
            </a:pPr>
            <a:r>
              <a:rPr lang="it-IT" sz="1800" dirty="0" smtClean="0">
                <a:solidFill>
                  <a:srgbClr val="0070C0"/>
                </a:solidFill>
                <a:effectLst>
                  <a:outerShdw blurRad="38100" dist="38100" dir="2700000" algn="tl">
                    <a:srgbClr val="000000">
                      <a:alpha val="43137"/>
                    </a:srgbClr>
                  </a:outerShdw>
                </a:effectLst>
              </a:rPr>
              <a:t>Prodotti tessili</a:t>
            </a:r>
          </a:p>
          <a:p>
            <a:pPr>
              <a:buAutoNum type="arabicPeriod"/>
            </a:pPr>
            <a:r>
              <a:rPr lang="it-IT" sz="1800" dirty="0" smtClean="0">
                <a:solidFill>
                  <a:srgbClr val="0070C0"/>
                </a:solidFill>
                <a:effectLst>
                  <a:outerShdw blurRad="38100" dist="38100" dir="2700000" algn="tl">
                    <a:srgbClr val="000000">
                      <a:alpha val="43137"/>
                    </a:srgbClr>
                  </a:outerShdw>
                </a:effectLst>
              </a:rPr>
              <a:t>Vernici e rivestimenti</a:t>
            </a:r>
          </a:p>
          <a:p>
            <a:pPr>
              <a:buAutoNum type="arabicPeriod"/>
            </a:pPr>
            <a:r>
              <a:rPr lang="it-IT" sz="1800" dirty="0" smtClean="0">
                <a:solidFill>
                  <a:srgbClr val="0070C0"/>
                </a:solidFill>
                <a:effectLst>
                  <a:outerShdw blurRad="38100" dist="38100" dir="2700000" algn="tl">
                    <a:srgbClr val="000000">
                      <a:alpha val="43137"/>
                    </a:srgbClr>
                  </a:outerShdw>
                </a:effectLst>
              </a:rPr>
              <a:t>Cere</a:t>
            </a:r>
          </a:p>
          <a:p>
            <a:pPr>
              <a:buAutoNum type="arabicPeriod"/>
            </a:pPr>
            <a:r>
              <a:rPr lang="it-IT" sz="1800" dirty="0" smtClean="0">
                <a:solidFill>
                  <a:srgbClr val="0070C0"/>
                </a:solidFill>
                <a:effectLst>
                  <a:outerShdw blurRad="38100" dist="38100" dir="2700000" algn="tl">
                    <a:srgbClr val="000000">
                      <a:alpha val="43137"/>
                    </a:srgbClr>
                  </a:outerShdw>
                </a:effectLst>
              </a:rPr>
              <a:t>Legno</a:t>
            </a: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366831963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512168"/>
          </a:xfrm>
        </p:spPr>
        <p:txBody>
          <a:bodyPr>
            <a:normAutofit/>
          </a:bodyPr>
          <a:lstStyle/>
          <a:p>
            <a:r>
              <a:rPr lang="it-IT" sz="2400" dirty="0" smtClean="0">
                <a:solidFill>
                  <a:srgbClr val="FF0000"/>
                </a:solidFill>
                <a:effectLst>
                  <a:outerShdw blurRad="38100" dist="38100" dir="2700000" algn="tl">
                    <a:srgbClr val="000000">
                      <a:alpha val="43137"/>
                    </a:srgbClr>
                  </a:outerShdw>
                </a:effectLst>
              </a:rPr>
              <a:t>REGOLAMENTO (CE) N. 2023/2006</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457200" y="1412776"/>
            <a:ext cx="8229600" cy="4896544"/>
          </a:xfrm>
        </p:spPr>
        <p:txBody>
          <a:bodyPr>
            <a:normAutofit/>
            <a:scene3d>
              <a:camera prst="orthographicFront">
                <a:rot lat="0" lon="600000" rev="0"/>
              </a:camera>
              <a:lightRig rig="threePt" dir="t"/>
            </a:scene3d>
          </a:bodyPr>
          <a:lstStyle/>
          <a:p>
            <a:pPr marL="0" indent="0" algn="ctr">
              <a:buNone/>
            </a:pPr>
            <a:endParaRPr lang="it-IT" sz="1800" dirty="0" smtClean="0">
              <a:solidFill>
                <a:srgbClr val="002060"/>
              </a:solidFill>
            </a:endParaRPr>
          </a:p>
          <a:p>
            <a:pPr marL="0" indent="0" algn="ctr">
              <a:buNone/>
            </a:pPr>
            <a:r>
              <a:rPr lang="it-IT" sz="1800" u="sng" dirty="0" smtClean="0">
                <a:solidFill>
                  <a:srgbClr val="00B050"/>
                </a:solidFill>
                <a:effectLst>
                  <a:outerShdw blurRad="38100" dist="38100" dir="2700000" algn="tl">
                    <a:srgbClr val="000000">
                      <a:alpha val="43137"/>
                    </a:srgbClr>
                  </a:outerShdw>
                </a:effectLst>
              </a:rPr>
              <a:t>CAMPO DI APPLICAZIONE (Art. 2)</a:t>
            </a:r>
          </a:p>
          <a:p>
            <a:pPr marL="0" indent="0">
              <a:buNone/>
            </a:pPr>
            <a:endParaRPr lang="it-IT" sz="1800" dirty="0" smtClean="0">
              <a:solidFill>
                <a:srgbClr val="00B050"/>
              </a:solidFill>
            </a:endParaRPr>
          </a:p>
          <a:p>
            <a:pPr marL="0" indent="0" algn="ctr">
              <a:buNone/>
            </a:pPr>
            <a:r>
              <a:rPr lang="it-IT" sz="1800" dirty="0" smtClean="0">
                <a:solidFill>
                  <a:srgbClr val="002060"/>
                </a:solidFill>
              </a:rPr>
              <a:t>Il presente regolamento </a:t>
            </a:r>
            <a:r>
              <a:rPr lang="it-IT" sz="1800" dirty="0" smtClean="0">
                <a:solidFill>
                  <a:srgbClr val="FF0000"/>
                </a:solidFill>
                <a:effectLst>
                  <a:outerShdw blurRad="38100" dist="38100" dir="2700000" algn="tl">
                    <a:srgbClr val="000000">
                      <a:alpha val="43137"/>
                    </a:srgbClr>
                  </a:outerShdw>
                </a:effectLst>
              </a:rPr>
              <a:t>si applica a tutti i settori e a tutte le fasi </a:t>
            </a:r>
            <a:r>
              <a:rPr lang="it-IT" sz="1800" u="sng" dirty="0" smtClean="0">
                <a:solidFill>
                  <a:srgbClr val="00B050"/>
                </a:solidFill>
                <a:effectLst>
                  <a:outerShdw blurRad="38100" dist="38100" dir="2700000" algn="tl">
                    <a:srgbClr val="000000">
                      <a:alpha val="43137"/>
                    </a:srgbClr>
                  </a:outerShdw>
                </a:effectLst>
              </a:rPr>
              <a:t>di produzione, trasformazione e distribuzione di materiali e oggetti, sino ad</a:t>
            </a:r>
            <a:r>
              <a:rPr lang="it-IT" sz="1800" u="sng" dirty="0" smtClean="0">
                <a:solidFill>
                  <a:srgbClr val="FF0000"/>
                </a:solidFill>
                <a:effectLst>
                  <a:outerShdw blurRad="38100" dist="38100" dir="2700000" algn="tl">
                    <a:srgbClr val="000000">
                      <a:alpha val="43137"/>
                    </a:srgbClr>
                  </a:outerShdw>
                </a:effectLst>
              </a:rPr>
              <a:t> </a:t>
            </a:r>
            <a:r>
              <a:rPr lang="it-IT" sz="1800" dirty="0" smtClean="0">
                <a:solidFill>
                  <a:srgbClr val="FF0000"/>
                </a:solidFill>
                <a:effectLst>
                  <a:outerShdw blurRad="38100" dist="38100" dir="2700000" algn="tl">
                    <a:srgbClr val="000000">
                      <a:alpha val="43137"/>
                    </a:srgbClr>
                  </a:outerShdw>
                </a:effectLst>
              </a:rPr>
              <a:t>e </a:t>
            </a:r>
            <a:r>
              <a:rPr lang="it-IT" sz="1800" i="1" dirty="0" smtClean="0">
                <a:solidFill>
                  <a:srgbClr val="00B0F0"/>
                </a:solidFill>
                <a:effectLst>
                  <a:outerShdw blurRad="38100" dist="38100" dir="2700000" algn="tl">
                    <a:srgbClr val="000000">
                      <a:alpha val="43137"/>
                    </a:srgbClr>
                  </a:outerShdw>
                </a:effectLst>
              </a:rPr>
              <a:t>ad esclusione della produzione di sostanze di partenza.</a:t>
            </a:r>
            <a:endParaRPr lang="it-IT" sz="1800" i="1" dirty="0">
              <a:solidFill>
                <a:srgbClr val="00B0F0"/>
              </a:solidFill>
              <a:effectLst>
                <a:outerShdw blurRad="38100" dist="38100" dir="2700000" algn="tl">
                  <a:srgbClr val="000000">
                    <a:alpha val="43137"/>
                  </a:srgbClr>
                </a:outerShdw>
              </a:effectLst>
            </a:endParaRPr>
          </a:p>
          <a:p>
            <a:pPr marL="0" indent="0" algn="ctr">
              <a:buNone/>
            </a:pPr>
            <a:endParaRPr lang="it-IT" sz="1800" dirty="0" smtClean="0">
              <a:solidFill>
                <a:srgbClr val="002060"/>
              </a:solidFill>
            </a:endParaRPr>
          </a:p>
          <a:p>
            <a:pPr marL="0" indent="0" algn="ctr">
              <a:buNone/>
            </a:pPr>
            <a:endParaRPr lang="it-IT" sz="1800" dirty="0">
              <a:solidFill>
                <a:srgbClr val="002060"/>
              </a:solidFill>
            </a:endParaRPr>
          </a:p>
          <a:p>
            <a:pPr marL="0" indent="0" algn="ctr">
              <a:buNone/>
            </a:pPr>
            <a:endParaRPr lang="it-IT" sz="1800" dirty="0" smtClean="0">
              <a:solidFill>
                <a:srgbClr val="002060"/>
              </a:solidFill>
            </a:endParaRPr>
          </a:p>
          <a:p>
            <a:pPr marL="0" indent="0" algn="ctr">
              <a:buNone/>
            </a:pPr>
            <a:r>
              <a:rPr lang="it-IT" dirty="0" smtClean="0">
                <a:solidFill>
                  <a:srgbClr val="002060"/>
                </a:solidFill>
                <a:effectLst>
                  <a:glow rad="127000">
                    <a:schemeClr val="accent1">
                      <a:lumMod val="20000"/>
                      <a:lumOff val="80000"/>
                    </a:schemeClr>
                  </a:glow>
                  <a:outerShdw blurRad="50800" dist="50800" dir="5400000" algn="ctr" rotWithShape="0">
                    <a:schemeClr val="tx2">
                      <a:lumMod val="40000"/>
                      <a:lumOff val="60000"/>
                    </a:schemeClr>
                  </a:outerShdw>
                </a:effectLst>
              </a:rPr>
              <a:t>DEFINIZIONE DI SOSTANZE DI PARTENZA !?!</a:t>
            </a:r>
            <a:endParaRPr lang="it-IT" dirty="0">
              <a:solidFill>
                <a:srgbClr val="002060"/>
              </a:solidFill>
              <a:effectLst>
                <a:glow rad="127000">
                  <a:schemeClr val="accent1">
                    <a:lumMod val="20000"/>
                    <a:lumOff val="80000"/>
                  </a:schemeClr>
                </a:glow>
                <a:outerShdw blurRad="50800" dist="50800" dir="5400000" algn="ctr" rotWithShape="0">
                  <a:schemeClr val="tx2">
                    <a:lumMod val="40000"/>
                    <a:lumOff val="60000"/>
                  </a:schemeClr>
                </a:outerShdw>
              </a:effectLst>
            </a:endParaRPr>
          </a:p>
          <a:p>
            <a:pPr marL="0" indent="0" algn="ctr">
              <a:buNone/>
            </a:pPr>
            <a:endParaRPr lang="it-IT" dirty="0">
              <a:solidFill>
                <a:srgbClr val="002060"/>
              </a:solidFill>
            </a:endParaRPr>
          </a:p>
        </p:txBody>
      </p:sp>
    </p:spTree>
    <p:extLst>
      <p:ext uri="{BB962C8B-B14F-4D97-AF65-F5344CB8AC3E}">
        <p14:creationId xmlns:p14="http://schemas.microsoft.com/office/powerpoint/2010/main" xmlns="" val="36184439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512168"/>
          </a:xfrm>
        </p:spPr>
        <p:txBody>
          <a:bodyPr>
            <a:normAutofit/>
          </a:bodyPr>
          <a:lstStyle/>
          <a:p>
            <a:r>
              <a:rPr lang="it-IT" sz="2400" dirty="0" smtClean="0">
                <a:solidFill>
                  <a:srgbClr val="FF0000"/>
                </a:solidFill>
                <a:effectLst>
                  <a:outerShdw blurRad="38100" dist="38100" dir="2700000" algn="tl">
                    <a:srgbClr val="000000">
                      <a:alpha val="43137"/>
                    </a:srgbClr>
                  </a:outerShdw>
                </a:effectLst>
              </a:rPr>
              <a:t>REGOLAMENTO (CE) N. 2023/2006</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457200" y="1412776"/>
            <a:ext cx="8229600" cy="4896544"/>
          </a:xfrm>
        </p:spPr>
        <p:txBody>
          <a:bodyPr>
            <a:normAutofit/>
            <a:scene3d>
              <a:camera prst="orthographicFront">
                <a:rot lat="0" lon="600000" rev="0"/>
              </a:camera>
              <a:lightRig rig="threePt" dir="t"/>
            </a:scene3d>
          </a:bodyPr>
          <a:lstStyle/>
          <a:p>
            <a:pPr marL="0" indent="0" algn="ctr">
              <a:buNone/>
            </a:pPr>
            <a:r>
              <a:rPr lang="it-IT" sz="1800" u="sng" dirty="0" smtClean="0">
                <a:solidFill>
                  <a:srgbClr val="00B050"/>
                </a:solidFill>
                <a:effectLst>
                  <a:outerShdw blurRad="38100" dist="38100" dir="2700000" algn="tl">
                    <a:srgbClr val="000000">
                      <a:alpha val="43137"/>
                    </a:srgbClr>
                  </a:outerShdw>
                </a:effectLst>
              </a:rPr>
              <a:t>CAMPO DI APPLICAZIONE (Art. 2)</a:t>
            </a:r>
          </a:p>
          <a:p>
            <a:pPr marL="0" indent="0" algn="ctr">
              <a:buNone/>
            </a:pPr>
            <a:r>
              <a:rPr lang="it-IT" sz="1800" dirty="0" smtClean="0">
                <a:solidFill>
                  <a:srgbClr val="002060"/>
                </a:solidFill>
              </a:rPr>
              <a:t>Il presente regolamento </a:t>
            </a:r>
            <a:r>
              <a:rPr lang="it-IT" sz="1800" dirty="0" smtClean="0">
                <a:solidFill>
                  <a:srgbClr val="FF0000"/>
                </a:solidFill>
                <a:effectLst>
                  <a:outerShdw blurRad="38100" dist="38100" dir="2700000" algn="tl">
                    <a:srgbClr val="000000">
                      <a:alpha val="43137"/>
                    </a:srgbClr>
                  </a:outerShdw>
                </a:effectLst>
              </a:rPr>
              <a:t>si applica a tutti i settori e a tutte le fasi </a:t>
            </a:r>
            <a:r>
              <a:rPr lang="it-IT" sz="1800" u="sng" dirty="0" smtClean="0">
                <a:solidFill>
                  <a:srgbClr val="00B050"/>
                </a:solidFill>
                <a:effectLst>
                  <a:outerShdw blurRad="38100" dist="38100" dir="2700000" algn="tl">
                    <a:srgbClr val="000000">
                      <a:alpha val="43137"/>
                    </a:srgbClr>
                  </a:outerShdw>
                </a:effectLst>
              </a:rPr>
              <a:t>di produzione, trasformazione e distribuzione di materiali e oggetti, sino ad</a:t>
            </a:r>
            <a:r>
              <a:rPr lang="it-IT" sz="1800" u="sng" dirty="0" smtClean="0">
                <a:solidFill>
                  <a:srgbClr val="FF0000"/>
                </a:solidFill>
                <a:effectLst>
                  <a:outerShdw blurRad="38100" dist="38100" dir="2700000" algn="tl">
                    <a:srgbClr val="000000">
                      <a:alpha val="43137"/>
                    </a:srgbClr>
                  </a:outerShdw>
                </a:effectLst>
              </a:rPr>
              <a:t> </a:t>
            </a:r>
            <a:r>
              <a:rPr lang="it-IT" sz="1800" dirty="0" smtClean="0">
                <a:solidFill>
                  <a:srgbClr val="FF0000"/>
                </a:solidFill>
                <a:effectLst>
                  <a:outerShdw blurRad="38100" dist="38100" dir="2700000" algn="tl">
                    <a:srgbClr val="000000">
                      <a:alpha val="43137"/>
                    </a:srgbClr>
                  </a:outerShdw>
                </a:effectLst>
              </a:rPr>
              <a:t>e </a:t>
            </a:r>
            <a:r>
              <a:rPr lang="it-IT" sz="1800" i="1" dirty="0" smtClean="0">
                <a:solidFill>
                  <a:srgbClr val="00B0F0"/>
                </a:solidFill>
                <a:effectLst>
                  <a:outerShdw blurRad="38100" dist="38100" dir="2700000" algn="tl">
                    <a:srgbClr val="000000">
                      <a:alpha val="43137"/>
                    </a:srgbClr>
                  </a:outerShdw>
                </a:effectLst>
              </a:rPr>
              <a:t>ad esclusione della produzione di sostanze di partenza.</a:t>
            </a:r>
          </a:p>
          <a:p>
            <a:pPr marL="0" indent="0" algn="ctr">
              <a:buNone/>
            </a:pPr>
            <a:r>
              <a:rPr lang="it-IT" dirty="0">
                <a:solidFill>
                  <a:srgbClr val="FF0000"/>
                </a:solidFill>
                <a:effectLst>
                  <a:glow rad="127000">
                    <a:schemeClr val="accent1">
                      <a:lumMod val="20000"/>
                      <a:lumOff val="80000"/>
                    </a:schemeClr>
                  </a:glow>
                  <a:outerShdw blurRad="50800" dist="50800" dir="5400000" algn="ctr" rotWithShape="0">
                    <a:schemeClr val="tx2">
                      <a:lumMod val="40000"/>
                      <a:lumOff val="60000"/>
                    </a:schemeClr>
                  </a:outerShdw>
                </a:effectLst>
              </a:rPr>
              <a:t>INTERPRETAZIONE 1</a:t>
            </a:r>
          </a:p>
          <a:p>
            <a:pPr marL="0" indent="0" algn="ctr">
              <a:buNone/>
            </a:pPr>
            <a:endParaRPr lang="it-IT" sz="1800" dirty="0" smtClean="0">
              <a:solidFill>
                <a:srgbClr val="002060"/>
              </a:solidFill>
            </a:endParaRPr>
          </a:p>
          <a:p>
            <a:pPr marL="0" indent="0" algn="ctr">
              <a:buNone/>
            </a:pPr>
            <a:r>
              <a:rPr lang="it-IT" sz="1800" dirty="0" smtClean="0">
                <a:solidFill>
                  <a:srgbClr val="002060"/>
                </a:solidFill>
              </a:rPr>
              <a:t>			</a:t>
            </a:r>
          </a:p>
          <a:p>
            <a:pPr marL="0" indent="0" algn="ctr">
              <a:buNone/>
            </a:pPr>
            <a:endParaRPr lang="it-IT" dirty="0">
              <a:solidFill>
                <a:srgbClr val="002060"/>
              </a:solidFill>
            </a:endParaRPr>
          </a:p>
        </p:txBody>
      </p:sp>
      <p:sp>
        <p:nvSpPr>
          <p:cNvPr id="3" name="Freccia in giù 2"/>
          <p:cNvSpPr/>
          <p:nvPr/>
        </p:nvSpPr>
        <p:spPr>
          <a:xfrm>
            <a:off x="4067944" y="3501008"/>
            <a:ext cx="432048"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CasellaDiTesto 3"/>
          <p:cNvSpPr txBox="1"/>
          <p:nvPr/>
        </p:nvSpPr>
        <p:spPr>
          <a:xfrm>
            <a:off x="1835696" y="3685138"/>
            <a:ext cx="1080120" cy="369332"/>
          </a:xfrm>
          <a:prstGeom prst="rect">
            <a:avLst/>
          </a:prstGeom>
          <a:solidFill>
            <a:srgbClr val="92D050"/>
          </a:solidFill>
        </p:spPr>
        <p:txBody>
          <a:bodyPr wrap="square" rtlCol="0">
            <a:spAutoFit/>
          </a:bodyPr>
          <a:lstStyle/>
          <a:p>
            <a:r>
              <a:rPr lang="it-IT" dirty="0" smtClean="0"/>
              <a:t>ESCLUSE</a:t>
            </a:r>
            <a:endParaRPr lang="it-IT" dirty="0"/>
          </a:p>
        </p:txBody>
      </p:sp>
      <p:sp>
        <p:nvSpPr>
          <p:cNvPr id="6" name="CasellaDiTesto 5"/>
          <p:cNvSpPr txBox="1"/>
          <p:nvPr/>
        </p:nvSpPr>
        <p:spPr>
          <a:xfrm>
            <a:off x="6228184" y="3500472"/>
            <a:ext cx="1080120" cy="369332"/>
          </a:xfrm>
          <a:prstGeom prst="rect">
            <a:avLst/>
          </a:prstGeom>
          <a:solidFill>
            <a:srgbClr val="92D050"/>
          </a:solidFill>
        </p:spPr>
        <p:txBody>
          <a:bodyPr wrap="square" rtlCol="0">
            <a:spAutoFit/>
          </a:bodyPr>
          <a:lstStyle/>
          <a:p>
            <a:r>
              <a:rPr lang="it-IT" dirty="0" smtClean="0"/>
              <a:t>INCLUSE</a:t>
            </a:r>
            <a:endParaRPr lang="it-IT" dirty="0"/>
          </a:p>
        </p:txBody>
      </p:sp>
      <p:sp>
        <p:nvSpPr>
          <p:cNvPr id="8" name="CasellaDiTesto 7"/>
          <p:cNvSpPr txBox="1"/>
          <p:nvPr/>
        </p:nvSpPr>
        <p:spPr>
          <a:xfrm>
            <a:off x="5608065" y="3995772"/>
            <a:ext cx="2376264" cy="369332"/>
          </a:xfrm>
          <a:prstGeom prst="rect">
            <a:avLst/>
          </a:prstGeom>
          <a:noFill/>
        </p:spPr>
        <p:txBody>
          <a:bodyPr wrap="square" rtlCol="0">
            <a:spAutoFit/>
          </a:bodyPr>
          <a:lstStyle/>
          <a:p>
            <a:r>
              <a:rPr lang="it-IT" dirty="0" smtClean="0"/>
              <a:t>GRANULI E COLORANTI</a:t>
            </a:r>
            <a:endParaRPr lang="it-IT" dirty="0"/>
          </a:p>
        </p:txBody>
      </p:sp>
      <p:pic>
        <p:nvPicPr>
          <p:cNvPr id="9" name="Immagine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612604" y="4372694"/>
            <a:ext cx="2466975" cy="1857375"/>
          </a:xfrm>
          <a:prstGeom prst="rect">
            <a:avLst/>
          </a:prstGeom>
        </p:spPr>
      </p:pic>
      <p:pic>
        <p:nvPicPr>
          <p:cNvPr id="10" name="Immagine 9"/>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79514" y="4021154"/>
            <a:ext cx="2121694" cy="1411891"/>
          </a:xfrm>
          <a:prstGeom prst="rect">
            <a:avLst/>
          </a:prstGeom>
        </p:spPr>
      </p:pic>
      <p:pic>
        <p:nvPicPr>
          <p:cNvPr id="11" name="Immagine 10"/>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030353" y="4797152"/>
            <a:ext cx="2253615" cy="1681544"/>
          </a:xfrm>
          <a:prstGeom prst="rect">
            <a:avLst/>
          </a:prstGeom>
        </p:spPr>
      </p:pic>
    </p:spTree>
    <p:extLst>
      <p:ext uri="{BB962C8B-B14F-4D97-AF65-F5344CB8AC3E}">
        <p14:creationId xmlns:p14="http://schemas.microsoft.com/office/powerpoint/2010/main" xmlns="" val="8864216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512168"/>
          </a:xfrm>
        </p:spPr>
        <p:txBody>
          <a:bodyPr>
            <a:normAutofit/>
          </a:bodyPr>
          <a:lstStyle/>
          <a:p>
            <a:r>
              <a:rPr lang="it-IT" sz="2400" dirty="0" smtClean="0">
                <a:solidFill>
                  <a:srgbClr val="FF0000"/>
                </a:solidFill>
                <a:effectLst>
                  <a:outerShdw blurRad="38100" dist="38100" dir="2700000" algn="tl">
                    <a:srgbClr val="000000">
                      <a:alpha val="43137"/>
                    </a:srgbClr>
                  </a:outerShdw>
                </a:effectLst>
              </a:rPr>
              <a:t>REGOLAMENTO (CE) N. 2023/2006</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457200" y="1412776"/>
            <a:ext cx="8229600" cy="4896544"/>
          </a:xfrm>
        </p:spPr>
        <p:txBody>
          <a:bodyPr>
            <a:normAutofit/>
            <a:scene3d>
              <a:camera prst="orthographicFront">
                <a:rot lat="0" lon="600000" rev="0"/>
              </a:camera>
              <a:lightRig rig="threePt" dir="t"/>
            </a:scene3d>
          </a:bodyPr>
          <a:lstStyle/>
          <a:p>
            <a:pPr marL="0" indent="0" algn="ctr">
              <a:buNone/>
            </a:pPr>
            <a:r>
              <a:rPr lang="it-IT" sz="1800" u="sng" dirty="0" smtClean="0">
                <a:solidFill>
                  <a:srgbClr val="00B050"/>
                </a:solidFill>
                <a:effectLst>
                  <a:outerShdw blurRad="38100" dist="38100" dir="2700000" algn="tl">
                    <a:srgbClr val="000000">
                      <a:alpha val="43137"/>
                    </a:srgbClr>
                  </a:outerShdw>
                </a:effectLst>
              </a:rPr>
              <a:t>CAMPO DI APPLICAZIONE (Art. 2)</a:t>
            </a:r>
          </a:p>
          <a:p>
            <a:pPr marL="0" indent="0" algn="ctr">
              <a:buNone/>
            </a:pPr>
            <a:r>
              <a:rPr lang="it-IT" sz="1800" dirty="0" smtClean="0">
                <a:solidFill>
                  <a:srgbClr val="002060"/>
                </a:solidFill>
              </a:rPr>
              <a:t>Il presente regolamento </a:t>
            </a:r>
            <a:r>
              <a:rPr lang="it-IT" sz="1800" dirty="0" smtClean="0">
                <a:solidFill>
                  <a:srgbClr val="FF0000"/>
                </a:solidFill>
                <a:effectLst>
                  <a:outerShdw blurRad="38100" dist="38100" dir="2700000" algn="tl">
                    <a:srgbClr val="000000">
                      <a:alpha val="43137"/>
                    </a:srgbClr>
                  </a:outerShdw>
                </a:effectLst>
              </a:rPr>
              <a:t>si applica a tutti i settori e a tutte le fasi </a:t>
            </a:r>
            <a:r>
              <a:rPr lang="it-IT" sz="1800" u="sng" dirty="0" smtClean="0">
                <a:solidFill>
                  <a:srgbClr val="00B050"/>
                </a:solidFill>
                <a:effectLst>
                  <a:outerShdw blurRad="38100" dist="38100" dir="2700000" algn="tl">
                    <a:srgbClr val="000000">
                      <a:alpha val="43137"/>
                    </a:srgbClr>
                  </a:outerShdw>
                </a:effectLst>
              </a:rPr>
              <a:t>di produzione, trasformazione e distribuzione di materiali e oggetti, sino ad</a:t>
            </a:r>
            <a:r>
              <a:rPr lang="it-IT" sz="1800" u="sng" dirty="0" smtClean="0">
                <a:solidFill>
                  <a:srgbClr val="FF0000"/>
                </a:solidFill>
                <a:effectLst>
                  <a:outerShdw blurRad="38100" dist="38100" dir="2700000" algn="tl">
                    <a:srgbClr val="000000">
                      <a:alpha val="43137"/>
                    </a:srgbClr>
                  </a:outerShdw>
                </a:effectLst>
              </a:rPr>
              <a:t> </a:t>
            </a:r>
            <a:r>
              <a:rPr lang="it-IT" sz="1800" dirty="0" smtClean="0">
                <a:solidFill>
                  <a:srgbClr val="FF0000"/>
                </a:solidFill>
                <a:effectLst>
                  <a:outerShdw blurRad="38100" dist="38100" dir="2700000" algn="tl">
                    <a:srgbClr val="000000">
                      <a:alpha val="43137"/>
                    </a:srgbClr>
                  </a:outerShdw>
                </a:effectLst>
              </a:rPr>
              <a:t>e </a:t>
            </a:r>
            <a:r>
              <a:rPr lang="it-IT" sz="1800" i="1" dirty="0" smtClean="0">
                <a:solidFill>
                  <a:srgbClr val="00B0F0"/>
                </a:solidFill>
                <a:effectLst>
                  <a:outerShdw blurRad="38100" dist="38100" dir="2700000" algn="tl">
                    <a:srgbClr val="000000">
                      <a:alpha val="43137"/>
                    </a:srgbClr>
                  </a:outerShdw>
                </a:effectLst>
              </a:rPr>
              <a:t>ad esclusione della produzione di sostanze di partenza.</a:t>
            </a:r>
          </a:p>
          <a:p>
            <a:pPr marL="0" indent="0" algn="ctr">
              <a:buNone/>
            </a:pPr>
            <a:r>
              <a:rPr lang="it-IT" dirty="0" smtClean="0">
                <a:solidFill>
                  <a:srgbClr val="FF0000"/>
                </a:solidFill>
                <a:effectLst>
                  <a:glow rad="127000">
                    <a:schemeClr val="accent1">
                      <a:lumMod val="20000"/>
                      <a:lumOff val="80000"/>
                    </a:schemeClr>
                  </a:glow>
                  <a:outerShdw blurRad="50800" dist="50800" dir="5400000" algn="ctr" rotWithShape="0">
                    <a:schemeClr val="tx2">
                      <a:lumMod val="40000"/>
                      <a:lumOff val="60000"/>
                    </a:schemeClr>
                  </a:outerShdw>
                </a:effectLst>
              </a:rPr>
              <a:t>INTERPRETAZIONE </a:t>
            </a:r>
            <a:r>
              <a:rPr lang="it-IT" dirty="0">
                <a:solidFill>
                  <a:srgbClr val="FF0000"/>
                </a:solidFill>
                <a:effectLst>
                  <a:glow rad="127000">
                    <a:schemeClr val="accent1">
                      <a:lumMod val="20000"/>
                      <a:lumOff val="80000"/>
                    </a:schemeClr>
                  </a:glow>
                  <a:outerShdw blurRad="50800" dist="50800" dir="5400000" algn="ctr" rotWithShape="0">
                    <a:schemeClr val="tx2">
                      <a:lumMod val="40000"/>
                      <a:lumOff val="60000"/>
                    </a:schemeClr>
                  </a:outerShdw>
                </a:effectLst>
              </a:rPr>
              <a:t>2</a:t>
            </a:r>
          </a:p>
          <a:p>
            <a:pPr marL="0" indent="0" algn="ctr">
              <a:buNone/>
            </a:pPr>
            <a:endParaRPr lang="it-IT" sz="1800" dirty="0" smtClean="0">
              <a:solidFill>
                <a:srgbClr val="002060"/>
              </a:solidFill>
            </a:endParaRPr>
          </a:p>
          <a:p>
            <a:pPr marL="0" indent="0" algn="ctr">
              <a:buNone/>
            </a:pPr>
            <a:endParaRPr lang="it-IT" sz="1800" dirty="0" smtClean="0">
              <a:solidFill>
                <a:srgbClr val="002060"/>
              </a:solidFill>
            </a:endParaRPr>
          </a:p>
          <a:p>
            <a:pPr marL="0" indent="0" algn="ctr">
              <a:buNone/>
            </a:pPr>
            <a:r>
              <a:rPr lang="it-IT" sz="1800" dirty="0" smtClean="0">
                <a:solidFill>
                  <a:srgbClr val="002060"/>
                </a:solidFill>
              </a:rPr>
              <a:t>			</a:t>
            </a:r>
          </a:p>
          <a:p>
            <a:pPr marL="0" indent="0" algn="ctr">
              <a:buNone/>
            </a:pPr>
            <a:endParaRPr lang="it-IT" dirty="0">
              <a:solidFill>
                <a:srgbClr val="002060"/>
              </a:solidFill>
            </a:endParaRPr>
          </a:p>
        </p:txBody>
      </p:sp>
      <p:sp>
        <p:nvSpPr>
          <p:cNvPr id="3" name="Freccia in giù 2"/>
          <p:cNvSpPr/>
          <p:nvPr/>
        </p:nvSpPr>
        <p:spPr>
          <a:xfrm>
            <a:off x="4067944" y="3501008"/>
            <a:ext cx="432048"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CasellaDiTesto 3"/>
          <p:cNvSpPr txBox="1"/>
          <p:nvPr/>
        </p:nvSpPr>
        <p:spPr>
          <a:xfrm>
            <a:off x="1907704" y="3897052"/>
            <a:ext cx="1080120" cy="369332"/>
          </a:xfrm>
          <a:prstGeom prst="rect">
            <a:avLst/>
          </a:prstGeom>
          <a:solidFill>
            <a:srgbClr val="92D050"/>
          </a:solidFill>
        </p:spPr>
        <p:txBody>
          <a:bodyPr wrap="square" rtlCol="0">
            <a:spAutoFit/>
          </a:bodyPr>
          <a:lstStyle/>
          <a:p>
            <a:r>
              <a:rPr lang="it-IT" dirty="0" smtClean="0"/>
              <a:t>ESCLUSE</a:t>
            </a:r>
            <a:endParaRPr lang="it-IT" dirty="0"/>
          </a:p>
        </p:txBody>
      </p:sp>
      <p:sp>
        <p:nvSpPr>
          <p:cNvPr id="6" name="CasellaDiTesto 5"/>
          <p:cNvSpPr txBox="1"/>
          <p:nvPr/>
        </p:nvSpPr>
        <p:spPr>
          <a:xfrm>
            <a:off x="6228184" y="3500472"/>
            <a:ext cx="1080120" cy="369332"/>
          </a:xfrm>
          <a:prstGeom prst="rect">
            <a:avLst/>
          </a:prstGeom>
          <a:solidFill>
            <a:srgbClr val="92D050"/>
          </a:solidFill>
        </p:spPr>
        <p:txBody>
          <a:bodyPr wrap="square" rtlCol="0">
            <a:spAutoFit/>
          </a:bodyPr>
          <a:lstStyle/>
          <a:p>
            <a:r>
              <a:rPr lang="it-IT" dirty="0" smtClean="0"/>
              <a:t>INCLUSE</a:t>
            </a:r>
            <a:endParaRPr lang="it-IT" dirty="0"/>
          </a:p>
        </p:txBody>
      </p:sp>
      <p:sp>
        <p:nvSpPr>
          <p:cNvPr id="8" name="CasellaDiTesto 7"/>
          <p:cNvSpPr txBox="1"/>
          <p:nvPr/>
        </p:nvSpPr>
        <p:spPr>
          <a:xfrm>
            <a:off x="611560" y="4396541"/>
            <a:ext cx="2376264" cy="369332"/>
          </a:xfrm>
          <a:prstGeom prst="rect">
            <a:avLst/>
          </a:prstGeom>
          <a:noFill/>
        </p:spPr>
        <p:txBody>
          <a:bodyPr wrap="square" rtlCol="0">
            <a:spAutoFit/>
          </a:bodyPr>
          <a:lstStyle/>
          <a:p>
            <a:r>
              <a:rPr lang="it-IT" dirty="0" smtClean="0"/>
              <a:t>GRANULI E COLORANTI</a:t>
            </a:r>
            <a:endParaRPr lang="it-IT" dirty="0"/>
          </a:p>
        </p:txBody>
      </p:sp>
      <p:pic>
        <p:nvPicPr>
          <p:cNvPr id="9" name="Immagine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74216" y="4714204"/>
            <a:ext cx="2466975" cy="1857375"/>
          </a:xfrm>
          <a:prstGeom prst="rect">
            <a:avLst/>
          </a:prstGeom>
        </p:spPr>
      </p:pic>
      <p:pic>
        <p:nvPicPr>
          <p:cNvPr id="7" name="Immagine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164288" y="3852423"/>
            <a:ext cx="1726667" cy="1293333"/>
          </a:xfrm>
          <a:prstGeom prst="rect">
            <a:avLst/>
          </a:prstGeom>
        </p:spPr>
      </p:pic>
      <p:pic>
        <p:nvPicPr>
          <p:cNvPr id="10" name="Immagine 9"/>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5483200" y="4066041"/>
            <a:ext cx="1821656" cy="1821656"/>
          </a:xfrm>
          <a:prstGeom prst="rect">
            <a:avLst/>
          </a:prstGeom>
        </p:spPr>
      </p:pic>
      <p:pic>
        <p:nvPicPr>
          <p:cNvPr id="11" name="Immagine 10"/>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6777347" y="5187947"/>
            <a:ext cx="1976247" cy="1411605"/>
          </a:xfrm>
          <a:prstGeom prst="rect">
            <a:avLst/>
          </a:prstGeom>
        </p:spPr>
      </p:pic>
    </p:spTree>
    <p:extLst>
      <p:ext uri="{BB962C8B-B14F-4D97-AF65-F5344CB8AC3E}">
        <p14:creationId xmlns:p14="http://schemas.microsoft.com/office/powerpoint/2010/main" xmlns="" val="20817470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512168"/>
          </a:xfrm>
        </p:spPr>
        <p:txBody>
          <a:bodyPr>
            <a:normAutofit fontScale="90000"/>
          </a:bodyPr>
          <a:lstStyle/>
          <a:p>
            <a:r>
              <a:rPr lang="it-IT" sz="2400" dirty="0" smtClean="0">
                <a:solidFill>
                  <a:srgbClr val="FF0000"/>
                </a:solidFill>
                <a:effectLst>
                  <a:outerShdw blurRad="38100" dist="38100" dir="2700000" algn="tl">
                    <a:srgbClr val="000000">
                      <a:alpha val="43137"/>
                    </a:srgbClr>
                  </a:outerShdw>
                </a:effectLst>
              </a:rPr>
              <a:t>REGOLAMENTO (CE) N. 2023/2006 DELLA COMMISSIONE del 22 dicembre 2006 sulle buone pratiche di fabbricazione dei materiali e degli oggetti destinati a venire a contatto con prodotti alimentari</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457200" y="1700808"/>
            <a:ext cx="8229600" cy="4608512"/>
          </a:xfrm>
        </p:spPr>
        <p:txBody>
          <a:bodyPr>
            <a:normAutofit fontScale="92500" lnSpcReduction="10000"/>
          </a:bodyPr>
          <a:lstStyle/>
          <a:p>
            <a:pPr marL="0" indent="0" algn="ctr">
              <a:buNone/>
            </a:pPr>
            <a:r>
              <a:rPr lang="it-IT" sz="1600" i="1" dirty="0" smtClean="0">
                <a:solidFill>
                  <a:srgbClr val="002060"/>
                </a:solidFill>
              </a:rPr>
              <a:t>Leggiamo insieme alcune definizioni all’art. 3</a:t>
            </a:r>
          </a:p>
          <a:p>
            <a:pPr marL="0" indent="0" algn="ctr">
              <a:buNone/>
            </a:pPr>
            <a:r>
              <a:rPr lang="it-IT" sz="2800" i="1" dirty="0" smtClean="0">
                <a:solidFill>
                  <a:srgbClr val="002060"/>
                </a:solidFill>
              </a:rPr>
              <a:t>Articolo 3</a:t>
            </a:r>
          </a:p>
          <a:p>
            <a:pPr marL="0" indent="0" algn="ctr">
              <a:buNone/>
            </a:pPr>
            <a:r>
              <a:rPr lang="it-IT" sz="2800" i="1" dirty="0" smtClean="0">
                <a:solidFill>
                  <a:srgbClr val="002060"/>
                </a:solidFill>
              </a:rPr>
              <a:t>Definizioni</a:t>
            </a:r>
          </a:p>
          <a:p>
            <a:pPr marL="0" indent="0">
              <a:buNone/>
            </a:pPr>
            <a:r>
              <a:rPr lang="it-IT" sz="2000" i="1" dirty="0" smtClean="0">
                <a:solidFill>
                  <a:srgbClr val="002060"/>
                </a:solidFill>
              </a:rPr>
              <a:t>Ai fini del presente regolamento si applicano le definizioni seguenti :</a:t>
            </a:r>
          </a:p>
          <a:p>
            <a:pPr>
              <a:buAutoNum type="alphaLcParenR"/>
            </a:pPr>
            <a:r>
              <a:rPr lang="it-IT" sz="2000" i="1" dirty="0" smtClean="0">
                <a:solidFill>
                  <a:srgbClr val="002060"/>
                </a:solidFill>
              </a:rPr>
              <a:t>«buone pratiche di fabbricazione (</a:t>
            </a:r>
            <a:r>
              <a:rPr lang="it-IT" sz="2000" i="1" dirty="0" err="1" smtClean="0">
                <a:solidFill>
                  <a:srgbClr val="002060"/>
                </a:solidFill>
              </a:rPr>
              <a:t>good</a:t>
            </a:r>
            <a:r>
              <a:rPr lang="it-IT" sz="2000" i="1" dirty="0" smtClean="0">
                <a:solidFill>
                  <a:srgbClr val="002060"/>
                </a:solidFill>
              </a:rPr>
              <a:t> manufacturing </a:t>
            </a:r>
            <a:r>
              <a:rPr lang="it-IT" sz="2000" i="1" dirty="0" err="1" smtClean="0">
                <a:solidFill>
                  <a:srgbClr val="002060"/>
                </a:solidFill>
              </a:rPr>
              <a:t>practices</a:t>
            </a:r>
            <a:r>
              <a:rPr lang="it-IT" sz="2000" i="1" dirty="0" smtClean="0">
                <a:solidFill>
                  <a:srgbClr val="002060"/>
                </a:solidFill>
              </a:rPr>
              <a:t> - GMP)»: </a:t>
            </a:r>
            <a:r>
              <a:rPr lang="it-IT" sz="2000" i="1" dirty="0" smtClean="0">
                <a:solidFill>
                  <a:srgbClr val="FF0000"/>
                </a:solidFill>
              </a:rPr>
              <a:t>gli aspetti di assicurazione della qualità che assicurano che i materiali e gli oggetti siano costantemente fabbricati e controllati</a:t>
            </a:r>
            <a:r>
              <a:rPr lang="it-IT" sz="2000" i="1" dirty="0" smtClean="0">
                <a:solidFill>
                  <a:srgbClr val="002060"/>
                </a:solidFill>
              </a:rPr>
              <a:t>, per assicurare la </a:t>
            </a:r>
            <a:r>
              <a:rPr lang="it-IT" sz="2000" i="1" u="sng" dirty="0" smtClean="0">
                <a:solidFill>
                  <a:srgbClr val="00B050"/>
                </a:solidFill>
              </a:rPr>
              <a:t>conformità alle norme ad essi applicabili e agli standard qualitativi adeguati all’uso cui sono destinati</a:t>
            </a:r>
            <a:r>
              <a:rPr lang="it-IT" sz="2000" i="1" dirty="0" smtClean="0">
                <a:solidFill>
                  <a:srgbClr val="002060"/>
                </a:solidFill>
              </a:rPr>
              <a:t>, </a:t>
            </a:r>
            <a:r>
              <a:rPr lang="it-IT" sz="2000" i="1" u="sng" dirty="0" smtClean="0">
                <a:solidFill>
                  <a:srgbClr val="00B050"/>
                </a:solidFill>
              </a:rPr>
              <a:t>senza costituire rischi per la salute umana o modificare in modo inaccettabile la composizione del prodotto alimentare o provocare un deterioramento delle sue caratteristiche organolettiche;</a:t>
            </a:r>
          </a:p>
          <a:p>
            <a:pPr>
              <a:buAutoNum type="alphaLcParenR"/>
            </a:pPr>
            <a:r>
              <a:rPr lang="it-IT" sz="2000" i="1" dirty="0" smtClean="0">
                <a:solidFill>
                  <a:srgbClr val="002060"/>
                </a:solidFill>
              </a:rPr>
              <a:t>«sistema di assicurazione della qualità»: </a:t>
            </a:r>
            <a:r>
              <a:rPr lang="it-IT" sz="2000" i="1" dirty="0" smtClean="0">
                <a:solidFill>
                  <a:srgbClr val="FF0000"/>
                </a:solidFill>
              </a:rPr>
              <a:t>tutti gli accordi organizzati e documentati</a:t>
            </a:r>
            <a:r>
              <a:rPr lang="it-IT" sz="2000" i="1" dirty="0" smtClean="0">
                <a:solidFill>
                  <a:srgbClr val="002060"/>
                </a:solidFill>
              </a:rPr>
              <a:t>, conclusi al fine di garantire che i materiali e gli oggetti siano della qualità atta a renderli conformi alle norme ad essi applicabili e agli standard qualitativi necessari per l’uso cui sono destinati</a:t>
            </a:r>
          </a:p>
          <a:p>
            <a:pPr marL="0" indent="0" algn="ctr">
              <a:buNone/>
            </a:pPr>
            <a:endParaRPr lang="it-IT" sz="1800" dirty="0">
              <a:solidFill>
                <a:srgbClr val="002060"/>
              </a:solidFill>
            </a:endParaRPr>
          </a:p>
          <a:p>
            <a:pPr marL="0" indent="0" algn="ctr">
              <a:buNone/>
            </a:pPr>
            <a:endParaRPr lang="it-IT" sz="1800" dirty="0" smtClean="0">
              <a:solidFill>
                <a:srgbClr val="00B050"/>
              </a:solidFill>
            </a:endParaRP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8932277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260648"/>
            <a:ext cx="8229600" cy="1512168"/>
          </a:xfrm>
        </p:spPr>
        <p:txBody>
          <a:bodyPr>
            <a:normAutofit fontScale="90000"/>
          </a:bodyPr>
          <a:lstStyle/>
          <a:p>
            <a:r>
              <a:rPr lang="it-IT" sz="2400" smtClean="0">
                <a:solidFill>
                  <a:srgbClr val="FF0000"/>
                </a:solidFill>
                <a:effectLst>
                  <a:outerShdw blurRad="38100" dist="38100" dir="2700000" algn="tl">
                    <a:srgbClr val="000000">
                      <a:alpha val="43137"/>
                    </a:srgbClr>
                  </a:outerShdw>
                </a:effectLst>
              </a:rPr>
              <a:t>REGOLAMENTO (CE) N. 2023/2006 DELLA COMMISSIONE del 22 dicembre 2006 sulle buone pratiche di fabbricazione dei materiali e degli oggetti destinati a venire a contatto con prodotti alimentari</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457200" y="1700808"/>
            <a:ext cx="8229600" cy="4608512"/>
          </a:xfrm>
        </p:spPr>
        <p:txBody>
          <a:bodyPr>
            <a:normAutofit/>
          </a:bodyPr>
          <a:lstStyle/>
          <a:p>
            <a:pPr marL="0" indent="0" algn="ctr">
              <a:buNone/>
            </a:pPr>
            <a:r>
              <a:rPr lang="it-IT" sz="1600" i="1" smtClean="0">
                <a:solidFill>
                  <a:srgbClr val="002060"/>
                </a:solidFill>
              </a:rPr>
              <a:t>Leggiamo insieme alcune definizioni all’art. 3</a:t>
            </a:r>
          </a:p>
          <a:p>
            <a:pPr marL="0" indent="0" algn="ctr">
              <a:buNone/>
            </a:pPr>
            <a:r>
              <a:rPr lang="it-IT" sz="2800" i="1" smtClean="0">
                <a:solidFill>
                  <a:srgbClr val="002060"/>
                </a:solidFill>
              </a:rPr>
              <a:t>Articolo 3</a:t>
            </a:r>
          </a:p>
          <a:p>
            <a:pPr marL="0" indent="0" algn="ctr">
              <a:buNone/>
            </a:pPr>
            <a:r>
              <a:rPr lang="it-IT" sz="2800" i="1" smtClean="0">
                <a:solidFill>
                  <a:srgbClr val="002060"/>
                </a:solidFill>
              </a:rPr>
              <a:t>Definizioni</a:t>
            </a:r>
          </a:p>
          <a:p>
            <a:pPr marL="0" indent="0">
              <a:buNone/>
            </a:pPr>
            <a:r>
              <a:rPr lang="it-IT" sz="2000" i="1" smtClean="0">
                <a:solidFill>
                  <a:srgbClr val="00B050"/>
                </a:solidFill>
                <a:effectLst>
                  <a:outerShdw blurRad="38100" dist="38100" dir="2700000" algn="tl">
                    <a:srgbClr val="000000">
                      <a:alpha val="43137"/>
                    </a:srgbClr>
                  </a:outerShdw>
                </a:effectLst>
              </a:rPr>
              <a:t>Lato </a:t>
            </a:r>
            <a:r>
              <a:rPr lang="it-IT" sz="2000" i="1" u="sng" smtClean="0">
                <a:solidFill>
                  <a:srgbClr val="FF0000"/>
                </a:solidFill>
                <a:effectLst>
                  <a:outerShdw blurRad="38100" dist="38100" dir="2700000" algn="tl">
                    <a:srgbClr val="000000">
                      <a:alpha val="43137"/>
                    </a:srgbClr>
                  </a:outerShdw>
                </a:effectLst>
              </a:rPr>
              <a:t>non a contatto </a:t>
            </a:r>
            <a:r>
              <a:rPr lang="it-IT" sz="2000" i="1" smtClean="0">
                <a:solidFill>
                  <a:srgbClr val="00B050"/>
                </a:solidFill>
                <a:effectLst>
                  <a:outerShdw blurRad="38100" dist="38100" dir="2700000" algn="tl">
                    <a:srgbClr val="000000">
                      <a:alpha val="43137"/>
                    </a:srgbClr>
                  </a:outerShdw>
                </a:effectLst>
              </a:rPr>
              <a:t>con il prodotto alimentare</a:t>
            </a:r>
          </a:p>
          <a:p>
            <a:pPr marL="0" indent="0">
              <a:buNone/>
            </a:pPr>
            <a:endParaRPr lang="it-IT" sz="2000" i="1" smtClean="0">
              <a:solidFill>
                <a:srgbClr val="00B050"/>
              </a:solidFill>
              <a:effectLst>
                <a:outerShdw blurRad="38100" dist="38100" dir="2700000" algn="tl">
                  <a:srgbClr val="000000">
                    <a:alpha val="43137"/>
                  </a:srgbClr>
                </a:outerShdw>
              </a:effectLst>
            </a:endParaRPr>
          </a:p>
          <a:p>
            <a:pPr marL="0" indent="0">
              <a:buNone/>
            </a:pPr>
            <a:r>
              <a:rPr lang="it-IT" sz="2000" smtClean="0">
                <a:solidFill>
                  <a:srgbClr val="00B050"/>
                </a:solidFill>
                <a:effectLst>
                  <a:outerShdw blurRad="38100" dist="38100" dir="2700000" algn="tl">
                    <a:srgbClr val="000000">
                      <a:alpha val="43137"/>
                    </a:srgbClr>
                  </a:outerShdw>
                </a:effectLst>
              </a:rPr>
              <a:t>Superficie del materiale o dell’oggetto che </a:t>
            </a:r>
            <a:r>
              <a:rPr lang="it-IT" sz="2000" u="sng" smtClean="0">
                <a:solidFill>
                  <a:srgbClr val="FF0000"/>
                </a:solidFill>
                <a:effectLst>
                  <a:outerShdw blurRad="38100" dist="38100" dir="2700000" algn="tl">
                    <a:srgbClr val="000000">
                      <a:alpha val="43137"/>
                    </a:srgbClr>
                  </a:outerShdw>
                </a:effectLst>
              </a:rPr>
              <a:t>non si trova </a:t>
            </a:r>
            <a:r>
              <a:rPr lang="it-IT" sz="2000" u="sng" smtClean="0">
                <a:solidFill>
                  <a:srgbClr val="00B050"/>
                </a:solidFill>
                <a:effectLst>
                  <a:outerShdw blurRad="38100" dist="38100" dir="2700000" algn="tl">
                    <a:srgbClr val="000000">
                      <a:alpha val="43137"/>
                    </a:srgbClr>
                  </a:outerShdw>
                </a:effectLst>
              </a:rPr>
              <a:t>direttamente a contatto con il prodotto alimentare</a:t>
            </a:r>
          </a:p>
          <a:p>
            <a:pPr marL="0" indent="0">
              <a:buNone/>
            </a:pPr>
            <a:endParaRPr lang="it-IT" sz="2000" u="sng" smtClean="0">
              <a:solidFill>
                <a:srgbClr val="00B050"/>
              </a:solidFill>
              <a:effectLst>
                <a:outerShdw blurRad="38100" dist="38100" dir="2700000" algn="tl">
                  <a:srgbClr val="000000">
                    <a:alpha val="43137"/>
                  </a:srgbClr>
                </a:outerShdw>
              </a:effectLst>
            </a:endParaRPr>
          </a:p>
          <a:p>
            <a:pPr marL="0" indent="0">
              <a:buNone/>
            </a:pPr>
            <a:r>
              <a:rPr lang="it-IT" sz="2000" smtClean="0">
                <a:solidFill>
                  <a:srgbClr val="00B050"/>
                </a:solidFill>
                <a:effectLst>
                  <a:outerShdw blurRad="38100" dist="38100" dir="2700000" algn="tl">
                    <a:srgbClr val="000000">
                      <a:alpha val="43137"/>
                    </a:srgbClr>
                  </a:outerShdw>
                </a:effectLst>
              </a:rPr>
              <a:t>Lato </a:t>
            </a:r>
            <a:r>
              <a:rPr lang="it-IT" sz="2000" u="sng" smtClean="0">
                <a:solidFill>
                  <a:srgbClr val="0070C0"/>
                </a:solidFill>
                <a:effectLst>
                  <a:outerShdw blurRad="38100" dist="38100" dir="2700000" algn="tl">
                    <a:srgbClr val="000000">
                      <a:alpha val="43137"/>
                    </a:srgbClr>
                  </a:outerShdw>
                </a:effectLst>
              </a:rPr>
              <a:t>a contatto </a:t>
            </a:r>
            <a:r>
              <a:rPr lang="it-IT" sz="2000" smtClean="0">
                <a:solidFill>
                  <a:srgbClr val="00B050"/>
                </a:solidFill>
                <a:effectLst>
                  <a:outerShdw blurRad="38100" dist="38100" dir="2700000" algn="tl">
                    <a:srgbClr val="000000">
                      <a:alpha val="43137"/>
                    </a:srgbClr>
                  </a:outerShdw>
                </a:effectLst>
              </a:rPr>
              <a:t>con il prodotto alimentare</a:t>
            </a:r>
          </a:p>
          <a:p>
            <a:pPr marL="0" indent="0">
              <a:buNone/>
            </a:pPr>
            <a:endParaRPr lang="it-IT" sz="2000" smtClean="0">
              <a:solidFill>
                <a:srgbClr val="00B050"/>
              </a:solidFill>
              <a:effectLst>
                <a:outerShdw blurRad="38100" dist="38100" dir="2700000" algn="tl">
                  <a:srgbClr val="000000">
                    <a:alpha val="43137"/>
                  </a:srgbClr>
                </a:outerShdw>
              </a:effectLst>
            </a:endParaRPr>
          </a:p>
          <a:p>
            <a:pPr marL="0" indent="0">
              <a:buNone/>
            </a:pPr>
            <a:r>
              <a:rPr lang="it-IT" sz="2000" smtClean="0">
                <a:solidFill>
                  <a:srgbClr val="00B050"/>
                </a:solidFill>
                <a:effectLst>
                  <a:outerShdw blurRad="38100" dist="38100" dir="2700000" algn="tl">
                    <a:srgbClr val="000000">
                      <a:alpha val="43137"/>
                    </a:srgbClr>
                  </a:outerShdw>
                </a:effectLst>
              </a:rPr>
              <a:t>Superficie del materiale o dell’oggetto che </a:t>
            </a:r>
            <a:r>
              <a:rPr lang="it-IT" sz="2000" u="sng" smtClean="0">
                <a:solidFill>
                  <a:srgbClr val="FF0000"/>
                </a:solidFill>
                <a:effectLst>
                  <a:outerShdw blurRad="38100" dist="38100" dir="2700000" algn="tl">
                    <a:srgbClr val="000000">
                      <a:alpha val="43137"/>
                    </a:srgbClr>
                  </a:outerShdw>
                </a:effectLst>
              </a:rPr>
              <a:t>si trova </a:t>
            </a:r>
            <a:r>
              <a:rPr lang="it-IT" sz="2000" u="sng" smtClean="0">
                <a:solidFill>
                  <a:srgbClr val="00B050"/>
                </a:solidFill>
                <a:effectLst>
                  <a:outerShdw blurRad="38100" dist="38100" dir="2700000" algn="tl">
                    <a:srgbClr val="000000">
                      <a:alpha val="43137"/>
                    </a:srgbClr>
                  </a:outerShdw>
                </a:effectLst>
              </a:rPr>
              <a:t>direttamente a contatto con il prodotto alimentare</a:t>
            </a:r>
          </a:p>
          <a:p>
            <a:pPr marL="0" indent="0">
              <a:buNone/>
            </a:pPr>
            <a:endParaRPr lang="it-IT" sz="2000" i="1" smtClean="0">
              <a:solidFill>
                <a:srgbClr val="00B050"/>
              </a:solidFill>
              <a:effectLst>
                <a:outerShdw blurRad="38100" dist="38100" dir="2700000" algn="tl">
                  <a:srgbClr val="000000">
                    <a:alpha val="43137"/>
                  </a:srgbClr>
                </a:outerShdw>
              </a:effectLst>
            </a:endParaRPr>
          </a:p>
          <a:p>
            <a:pPr marL="0" indent="0">
              <a:buNone/>
            </a:pPr>
            <a:endParaRPr lang="it-IT" sz="2000" i="1" smtClean="0">
              <a:solidFill>
                <a:srgbClr val="002060"/>
              </a:solidFill>
            </a:endParaRPr>
          </a:p>
          <a:p>
            <a:pPr marL="0" indent="0" algn="ctr">
              <a:buNone/>
            </a:pPr>
            <a:endParaRPr lang="it-IT" sz="1800" smtClean="0">
              <a:solidFill>
                <a:srgbClr val="002060"/>
              </a:solidFill>
            </a:endParaRPr>
          </a:p>
          <a:p>
            <a:pPr marL="0" indent="0" algn="ctr">
              <a:buNone/>
            </a:pPr>
            <a:endParaRPr lang="it-IT" sz="1800" smtClean="0">
              <a:solidFill>
                <a:srgbClr val="00B050"/>
              </a:solidFill>
            </a:endParaRPr>
          </a:p>
          <a:p>
            <a:pPr marL="0" indent="0" algn="ctr">
              <a:buNone/>
            </a:pPr>
            <a:endParaRPr lang="it-IT" sz="1800" smtClean="0">
              <a:solidFill>
                <a:srgbClr val="002060"/>
              </a:solidFill>
            </a:endParaRPr>
          </a:p>
          <a:p>
            <a:pPr marL="0" indent="0" algn="ctr">
              <a:buNone/>
            </a:pPr>
            <a:endParaRPr lang="it-IT" sz="1800" smtClean="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1221061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solidFill>
                  <a:srgbClr val="FF0000"/>
                </a:solidFill>
                <a:effectLst>
                  <a:outerShdw blurRad="38100" dist="38100" dir="2700000" algn="tl">
                    <a:srgbClr val="000000">
                      <a:alpha val="43137"/>
                    </a:srgbClr>
                  </a:outerShdw>
                </a:effectLst>
              </a:rPr>
              <a:t>REGOLAMENTO (CE) N. 2023/2006</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p:txBody>
          <a:bodyPr>
            <a:normAutofit fontScale="92500" lnSpcReduction="10000"/>
          </a:bodyPr>
          <a:lstStyle/>
          <a:p>
            <a:pPr marL="0" indent="0">
              <a:buNone/>
            </a:pPr>
            <a:r>
              <a:rPr lang="it-IT" sz="1800" dirty="0" smtClean="0">
                <a:solidFill>
                  <a:srgbClr val="002060"/>
                </a:solidFill>
              </a:rPr>
              <a:t>Le buone pratiche di fabbricazione dei materiali e degli oggetti destinati a venire a contatto con prodotti alimentari o GMP (riguardano il sistema aziendale), comportano:</a:t>
            </a:r>
          </a:p>
          <a:p>
            <a:pPr marL="0" indent="0">
              <a:buNone/>
            </a:pPr>
            <a:endParaRPr lang="it-IT" sz="1800" dirty="0">
              <a:solidFill>
                <a:srgbClr val="002060"/>
              </a:solidFill>
            </a:endParaRPr>
          </a:p>
          <a:p>
            <a:r>
              <a:rPr lang="it-IT" sz="1800" u="sng" dirty="0" smtClean="0">
                <a:solidFill>
                  <a:srgbClr val="FF0000"/>
                </a:solidFill>
                <a:effectLst>
                  <a:outerShdw blurRad="38100" dist="38100" dir="2700000" algn="tl">
                    <a:srgbClr val="000000">
                      <a:alpha val="43137"/>
                    </a:srgbClr>
                  </a:outerShdw>
                </a:effectLst>
              </a:rPr>
              <a:t>L’istituzione di un Sistema di assicurazione della qualità </a:t>
            </a:r>
            <a:r>
              <a:rPr lang="it-IT" sz="1800" dirty="0" smtClean="0">
                <a:solidFill>
                  <a:srgbClr val="002060"/>
                </a:solidFill>
              </a:rPr>
              <a:t>(Art. 5)</a:t>
            </a:r>
          </a:p>
          <a:p>
            <a:pPr marL="0" indent="0">
              <a:buNone/>
            </a:pPr>
            <a:endParaRPr lang="it-IT" sz="1800" dirty="0">
              <a:solidFill>
                <a:srgbClr val="002060"/>
              </a:solidFill>
            </a:endParaRPr>
          </a:p>
          <a:p>
            <a:pPr marL="0" indent="0">
              <a:buNone/>
            </a:pPr>
            <a:r>
              <a:rPr lang="it-IT" sz="1800" dirty="0" smtClean="0">
                <a:solidFill>
                  <a:srgbClr val="002060"/>
                </a:solidFill>
              </a:rPr>
              <a:t>1. Gli operatori del settore </a:t>
            </a:r>
            <a:r>
              <a:rPr lang="it-IT" sz="1800" u="sng" dirty="0" smtClean="0">
                <a:solidFill>
                  <a:srgbClr val="FF0000"/>
                </a:solidFill>
                <a:effectLst>
                  <a:outerShdw blurRad="38100" dist="38100" dir="2700000" algn="tl">
                    <a:srgbClr val="000000">
                      <a:alpha val="43137"/>
                    </a:srgbClr>
                  </a:outerShdw>
                </a:effectLst>
              </a:rPr>
              <a:t>devono istituire, attuare e far rispettare </a:t>
            </a:r>
            <a:r>
              <a:rPr lang="it-IT" sz="1800" dirty="0" smtClean="0">
                <a:solidFill>
                  <a:srgbClr val="002060"/>
                </a:solidFill>
              </a:rPr>
              <a:t>un sistema di assicurazione della qualità </a:t>
            </a:r>
            <a:r>
              <a:rPr lang="it-IT" sz="1800" u="sng" dirty="0" smtClean="0">
                <a:solidFill>
                  <a:srgbClr val="00B050"/>
                </a:solidFill>
                <a:effectLst>
                  <a:outerShdw blurRad="38100" dist="38100" dir="2700000" algn="tl">
                    <a:srgbClr val="000000">
                      <a:alpha val="43137"/>
                    </a:srgbClr>
                  </a:outerShdw>
                </a:effectLst>
              </a:rPr>
              <a:t>efficace e documentato</a:t>
            </a:r>
            <a:r>
              <a:rPr lang="it-IT" sz="1800" dirty="0" smtClean="0">
                <a:solidFill>
                  <a:srgbClr val="002060"/>
                </a:solidFill>
              </a:rPr>
              <a:t>.</a:t>
            </a:r>
          </a:p>
          <a:p>
            <a:pPr marL="0" indent="0">
              <a:buNone/>
            </a:pPr>
            <a:r>
              <a:rPr lang="it-IT" sz="1800" dirty="0" smtClean="0">
                <a:solidFill>
                  <a:srgbClr val="002060"/>
                </a:solidFill>
              </a:rPr>
              <a:t>Il suddetto sistema deve:</a:t>
            </a:r>
          </a:p>
          <a:p>
            <a:pPr>
              <a:buAutoNum type="alphaLcParenR"/>
            </a:pPr>
            <a:r>
              <a:rPr lang="it-IT" sz="1800" dirty="0" smtClean="0">
                <a:solidFill>
                  <a:srgbClr val="002060"/>
                </a:solidFill>
              </a:rPr>
              <a:t>Tenere conto dell’adeguatezza del personale, delle sue conoscenze e competenze, nonché dell’organizzazione delle sedi e delle attrezzature necessarie a garantire che i materiali e gli oggetti finiti siano conformi alle norme ad essi applicabili;</a:t>
            </a:r>
          </a:p>
          <a:p>
            <a:pPr>
              <a:buAutoNum type="alphaLcParenR"/>
            </a:pPr>
            <a:r>
              <a:rPr lang="it-IT" sz="1800" dirty="0" smtClean="0">
                <a:solidFill>
                  <a:srgbClr val="002060"/>
                </a:solidFill>
              </a:rPr>
              <a:t>Essere applicato tenendo conto della dimensione dell’impresa, in modo da non costituire un onere eccessivo per l’azienda.</a:t>
            </a:r>
          </a:p>
          <a:p>
            <a:pPr marL="0" indent="0">
              <a:buNone/>
            </a:pPr>
            <a:r>
              <a:rPr lang="it-IT" sz="1800" dirty="0" smtClean="0">
                <a:solidFill>
                  <a:srgbClr val="002060"/>
                </a:solidFill>
              </a:rPr>
              <a:t>2. I materiali di partenza devono essere selezionati e devono essere conformi con le specifiche prestabilite, in modo da garantire che il materiale o l’oggetto siano conformi alle norme ad essi applicabili.</a:t>
            </a:r>
          </a:p>
          <a:p>
            <a:pPr marL="0" indent="0">
              <a:buNone/>
            </a:pPr>
            <a:r>
              <a:rPr lang="it-IT" sz="1800" dirty="0" smtClean="0">
                <a:solidFill>
                  <a:srgbClr val="002060"/>
                </a:solidFill>
              </a:rPr>
              <a:t>3. Le varie operazioni devono svolgersi secondo istruzioni e procedure prestabilite.</a:t>
            </a:r>
          </a:p>
          <a:p>
            <a:pPr marL="0" indent="0">
              <a:buNone/>
            </a:pPr>
            <a:endParaRPr lang="it-IT" sz="1800" dirty="0">
              <a:solidFill>
                <a:srgbClr val="002060"/>
              </a:solidFill>
            </a:endParaRPr>
          </a:p>
          <a:p>
            <a:pPr marL="0" indent="0" algn="ctr">
              <a:buNone/>
            </a:pPr>
            <a:endParaRPr lang="it-IT" sz="1800" dirty="0" smtClean="0">
              <a:solidFill>
                <a:srgbClr val="00B050"/>
              </a:solidFill>
            </a:endParaRP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137208516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solidFill>
                  <a:srgbClr val="FF0000"/>
                </a:solidFill>
                <a:effectLst>
                  <a:outerShdw blurRad="38100" dist="38100" dir="2700000" algn="tl">
                    <a:srgbClr val="000000">
                      <a:alpha val="43137"/>
                    </a:srgbClr>
                  </a:outerShdw>
                </a:effectLst>
              </a:rPr>
              <a:t>REGOLAMENTO (CE) N. 2023/2006</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p:txBody>
          <a:bodyPr>
            <a:normAutofit fontScale="92500" lnSpcReduction="20000"/>
          </a:bodyPr>
          <a:lstStyle/>
          <a:p>
            <a:r>
              <a:rPr lang="it-IT" sz="1800" u="sng" dirty="0" smtClean="0">
                <a:solidFill>
                  <a:srgbClr val="00B050"/>
                </a:solidFill>
                <a:effectLst>
                  <a:outerShdw blurRad="38100" dist="38100" dir="2700000" algn="tl">
                    <a:srgbClr val="000000">
                      <a:alpha val="43137"/>
                    </a:srgbClr>
                  </a:outerShdw>
                </a:effectLst>
              </a:rPr>
              <a:t>L’istituzione di un Sistema di controllo della qualità (Art. 6)</a:t>
            </a:r>
          </a:p>
          <a:p>
            <a:pPr>
              <a:buAutoNum type="arabicPeriod"/>
            </a:pPr>
            <a:r>
              <a:rPr lang="it-IT" sz="1800" dirty="0" smtClean="0">
                <a:solidFill>
                  <a:srgbClr val="002060"/>
                </a:solidFill>
              </a:rPr>
              <a:t>Gli operatori del settore </a:t>
            </a:r>
            <a:r>
              <a:rPr lang="it-IT" sz="1800" u="sng" dirty="0" smtClean="0">
                <a:solidFill>
                  <a:srgbClr val="FF0000"/>
                </a:solidFill>
                <a:effectLst>
                  <a:outerShdw blurRad="38100" dist="38100" dir="2700000" algn="tl">
                    <a:srgbClr val="000000">
                      <a:alpha val="43137"/>
                    </a:srgbClr>
                  </a:outerShdw>
                </a:effectLst>
              </a:rPr>
              <a:t>devono istituire e mantenere </a:t>
            </a:r>
            <a:r>
              <a:rPr lang="it-IT" sz="1800" dirty="0" smtClean="0">
                <a:solidFill>
                  <a:srgbClr val="002060"/>
                </a:solidFill>
              </a:rPr>
              <a:t>un sistema di controllo della qualità efficace.</a:t>
            </a:r>
          </a:p>
          <a:p>
            <a:pPr>
              <a:buAutoNum type="arabicPeriod"/>
            </a:pPr>
            <a:r>
              <a:rPr lang="it-IT" sz="1800" dirty="0" smtClean="0">
                <a:solidFill>
                  <a:srgbClr val="002060"/>
                </a:solidFill>
              </a:rPr>
              <a:t>Il sistema di controllo della qualità deve comprendere il monitoraggio dell’attuazione e del totale rispetto delle GMP. Tali misure correttive vanno attuate senza indugio e messe a disposizione delle autorità competenti per le ispezioni.</a:t>
            </a:r>
          </a:p>
          <a:p>
            <a:pPr marL="0" indent="0">
              <a:buNone/>
            </a:pPr>
            <a:endParaRPr lang="it-IT" sz="1800" dirty="0" smtClean="0">
              <a:solidFill>
                <a:srgbClr val="002060"/>
              </a:solidFill>
            </a:endParaRPr>
          </a:p>
          <a:p>
            <a:r>
              <a:rPr lang="it-IT" sz="1800" u="sng" dirty="0" smtClean="0">
                <a:solidFill>
                  <a:srgbClr val="00B050"/>
                </a:solidFill>
                <a:effectLst>
                  <a:outerShdw blurRad="38100" dist="38100" dir="2700000" algn="tl">
                    <a:srgbClr val="000000">
                      <a:alpha val="43137"/>
                    </a:srgbClr>
                  </a:outerShdw>
                </a:effectLst>
              </a:rPr>
              <a:t>Disporre della Documentazione (Art. 7)</a:t>
            </a:r>
          </a:p>
          <a:p>
            <a:pPr>
              <a:buAutoNum type="arabicPeriod"/>
            </a:pPr>
            <a:r>
              <a:rPr lang="it-IT" sz="1800" dirty="0" smtClean="0">
                <a:solidFill>
                  <a:srgbClr val="002060"/>
                </a:solidFill>
              </a:rPr>
              <a:t>Gli operatori del settore </a:t>
            </a:r>
            <a:r>
              <a:rPr lang="it-IT" sz="1800" u="sng" dirty="0" smtClean="0">
                <a:solidFill>
                  <a:srgbClr val="FF0000"/>
                </a:solidFill>
                <a:effectLst>
                  <a:outerShdw blurRad="38100" dist="38100" dir="2700000" algn="tl">
                    <a:srgbClr val="000000">
                      <a:alpha val="43137"/>
                    </a:srgbClr>
                  </a:outerShdw>
                </a:effectLst>
              </a:rPr>
              <a:t>devono elaborare e conservare </a:t>
            </a:r>
            <a:r>
              <a:rPr lang="it-IT" sz="1800" u="sng" dirty="0" smtClean="0">
                <a:solidFill>
                  <a:srgbClr val="00B050"/>
                </a:solidFill>
                <a:effectLst>
                  <a:outerShdw blurRad="38100" dist="38100" dir="2700000" algn="tl">
                    <a:srgbClr val="000000">
                      <a:alpha val="43137"/>
                    </a:srgbClr>
                  </a:outerShdw>
                </a:effectLst>
              </a:rPr>
              <a:t>un’adeguata documentazione </a:t>
            </a:r>
            <a:r>
              <a:rPr lang="it-IT" sz="1800" dirty="0" smtClean="0">
                <a:solidFill>
                  <a:srgbClr val="002060"/>
                </a:solidFill>
              </a:rPr>
              <a:t>su supporto cartaceo o in formato elettronico riguardante le specifiche, le formulazioni e i processi di fabbricazione che siano pertinenti per la conformità e la sicurezza di materiali e oggetti finiti.</a:t>
            </a:r>
          </a:p>
          <a:p>
            <a:pPr>
              <a:buAutoNum type="arabicPeriod"/>
            </a:pPr>
            <a:r>
              <a:rPr lang="it-IT" sz="1800" dirty="0" smtClean="0">
                <a:solidFill>
                  <a:srgbClr val="002060"/>
                </a:solidFill>
              </a:rPr>
              <a:t>Gli operatori del settore devono elaborare e conservare un’adeguata documentazione, su supporto cartaceo o in formato elettronico, relativa alle registrazioni delle varie operazioni di fabbricazione svolte che siano pertinenti per la conformità e la sicurezza di materiali e oggetti finiti, e relativa ai risultati del sistema di controllo della qualità.</a:t>
            </a:r>
          </a:p>
          <a:p>
            <a:pPr>
              <a:buAutoNum type="arabicPeriod"/>
            </a:pPr>
            <a:r>
              <a:rPr lang="it-IT" sz="1800" u="sng" dirty="0" smtClean="0">
                <a:solidFill>
                  <a:srgbClr val="FF0000"/>
                </a:solidFill>
                <a:effectLst>
                  <a:outerShdw blurRad="38100" dist="38100" dir="2700000" algn="tl">
                    <a:srgbClr val="000000">
                      <a:alpha val="43137"/>
                    </a:srgbClr>
                  </a:outerShdw>
                </a:effectLst>
              </a:rPr>
              <a:t>La documentazione </a:t>
            </a:r>
            <a:r>
              <a:rPr lang="it-IT" sz="1800" u="sng" dirty="0" smtClean="0">
                <a:solidFill>
                  <a:srgbClr val="00B050"/>
                </a:solidFill>
                <a:effectLst>
                  <a:outerShdw blurRad="38100" dist="38100" dir="2700000" algn="tl">
                    <a:srgbClr val="000000">
                      <a:alpha val="43137"/>
                    </a:srgbClr>
                  </a:outerShdw>
                </a:effectLst>
              </a:rPr>
              <a:t>deve essere messa a disposizione </a:t>
            </a:r>
            <a:r>
              <a:rPr lang="it-IT" sz="1800" dirty="0" smtClean="0">
                <a:solidFill>
                  <a:srgbClr val="002060"/>
                </a:solidFill>
              </a:rPr>
              <a:t>delle autorità competenti, qualora lo richiedano, da parte degli operatori del settore.</a:t>
            </a:r>
            <a:endParaRPr lang="it-IT" sz="1800" dirty="0">
              <a:solidFill>
                <a:srgbClr val="002060"/>
              </a:solidFill>
            </a:endParaRPr>
          </a:p>
          <a:p>
            <a:pPr marL="0" indent="0" algn="ctr">
              <a:buNone/>
            </a:pPr>
            <a:endParaRPr lang="it-IT" sz="1800" dirty="0" smtClean="0">
              <a:solidFill>
                <a:srgbClr val="00B050"/>
              </a:solidFill>
            </a:endParaRP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20276576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solidFill>
                  <a:srgbClr val="FF0000"/>
                </a:solidFill>
                <a:effectLst>
                  <a:outerShdw blurRad="38100" dist="38100" dir="2700000" algn="tl">
                    <a:srgbClr val="000000">
                      <a:alpha val="43137"/>
                    </a:srgbClr>
                  </a:outerShdw>
                </a:effectLst>
              </a:rPr>
              <a:t>REGOLAMENTO (CE) N. 2023/2006</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p:txBody>
          <a:bodyPr>
            <a:normAutofit/>
          </a:bodyPr>
          <a:lstStyle/>
          <a:p>
            <a:pPr marL="0" indent="0" algn="ctr">
              <a:buNone/>
            </a:pPr>
            <a:endParaRPr lang="it-IT" sz="1800" dirty="0" smtClean="0">
              <a:solidFill>
                <a:srgbClr val="00B050"/>
              </a:solidFill>
            </a:endParaRPr>
          </a:p>
          <a:p>
            <a:pPr marL="0" indent="0" algn="ctr">
              <a:buNone/>
            </a:pPr>
            <a:endParaRPr lang="it-IT" sz="1800" dirty="0">
              <a:solidFill>
                <a:srgbClr val="00B050"/>
              </a:solidFill>
            </a:endParaRPr>
          </a:p>
          <a:p>
            <a:pPr marL="0" indent="0" algn="ctr">
              <a:buNone/>
            </a:pPr>
            <a:endParaRPr lang="it-IT" sz="1800" dirty="0" smtClean="0">
              <a:solidFill>
                <a:srgbClr val="00B050"/>
              </a:solidFill>
            </a:endParaRPr>
          </a:p>
          <a:p>
            <a:pPr marL="0" indent="0" algn="ctr">
              <a:buNone/>
            </a:pPr>
            <a:endParaRPr lang="it-IT" sz="1800" dirty="0">
              <a:solidFill>
                <a:srgbClr val="00B050"/>
              </a:solidFill>
            </a:endParaRPr>
          </a:p>
          <a:p>
            <a:pPr marL="0" indent="0" algn="ctr">
              <a:buNone/>
            </a:pPr>
            <a:endParaRPr lang="it-IT" sz="1800" dirty="0" smtClean="0">
              <a:solidFill>
                <a:srgbClr val="00B050"/>
              </a:solidFill>
            </a:endParaRPr>
          </a:p>
          <a:p>
            <a:pPr marL="0" indent="0" algn="ctr">
              <a:buNone/>
            </a:pPr>
            <a:endParaRPr lang="it-IT" sz="1800" dirty="0">
              <a:solidFill>
                <a:srgbClr val="00B050"/>
              </a:solidFill>
            </a:endParaRPr>
          </a:p>
          <a:p>
            <a:pPr marL="0" indent="0" algn="ctr">
              <a:buNone/>
            </a:pPr>
            <a:r>
              <a:rPr lang="it-IT" sz="1800" b="1" u="sng" dirty="0" smtClean="0">
                <a:solidFill>
                  <a:srgbClr val="00B050"/>
                </a:solidFill>
                <a:effectLst>
                  <a:outerShdw blurRad="38100" dist="38100" dir="2700000" algn="tl">
                    <a:srgbClr val="000000">
                      <a:alpha val="43137"/>
                    </a:srgbClr>
                  </a:outerShdw>
                </a:effectLst>
              </a:rPr>
              <a:t>AGGIORNAMENTO</a:t>
            </a:r>
          </a:p>
          <a:p>
            <a:pPr marL="0" indent="0" algn="ctr">
              <a:buNone/>
            </a:pPr>
            <a:endParaRPr lang="it-IT" sz="1800" b="1" u="sng" dirty="0">
              <a:solidFill>
                <a:srgbClr val="00B050"/>
              </a:solidFill>
              <a:effectLst>
                <a:outerShdw blurRad="38100" dist="38100" dir="2700000" algn="tl">
                  <a:srgbClr val="000000">
                    <a:alpha val="43137"/>
                  </a:srgbClr>
                </a:outerShdw>
              </a:effectLst>
            </a:endParaRPr>
          </a:p>
          <a:p>
            <a:pPr marL="0" indent="0" algn="ctr">
              <a:buNone/>
            </a:pPr>
            <a:r>
              <a:rPr lang="it-IT" sz="1800" b="1" u="sng" dirty="0" smtClean="0">
                <a:solidFill>
                  <a:srgbClr val="00B050"/>
                </a:solidFill>
                <a:effectLst>
                  <a:outerShdw blurRad="38100" dist="38100" dir="2700000" algn="tl">
                    <a:srgbClr val="000000">
                      <a:alpha val="43137"/>
                    </a:srgbClr>
                  </a:outerShdw>
                </a:effectLst>
              </a:rPr>
              <a:t>Reg. (CE) n. 282/2008</a:t>
            </a:r>
          </a:p>
          <a:p>
            <a:pPr marL="0" indent="0" algn="ctr">
              <a:buNone/>
            </a:pPr>
            <a:endParaRPr lang="it-IT" sz="1800" b="1" u="sng" dirty="0">
              <a:solidFill>
                <a:srgbClr val="00B050"/>
              </a:solidFill>
              <a:effectLst>
                <a:outerShdw blurRad="38100" dist="38100" dir="2700000" algn="tl">
                  <a:srgbClr val="000000">
                    <a:alpha val="43137"/>
                  </a:srgbClr>
                </a:outerShdw>
              </a:effectLst>
            </a:endParaRPr>
          </a:p>
          <a:p>
            <a:pPr marL="0" indent="0" algn="ctr">
              <a:buNone/>
            </a:pPr>
            <a:r>
              <a:rPr lang="it-IT" sz="1800" u="sng" dirty="0" smtClean="0">
                <a:solidFill>
                  <a:srgbClr val="0070C0"/>
                </a:solidFill>
                <a:effectLst>
                  <a:outerShdw blurRad="38100" dist="38100" dir="2700000" algn="tl">
                    <a:srgbClr val="000000">
                      <a:alpha val="43137"/>
                    </a:srgbClr>
                  </a:outerShdw>
                </a:effectLst>
              </a:rPr>
              <a:t>Relativo ai materiali e agli oggetti di plastica riciclata destinati al contatto con gli alimenti che modifica il Reg. CE n. 2023/2006</a:t>
            </a: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
        <p:nvSpPr>
          <p:cNvPr id="3" name="Freccia in giù 2"/>
          <p:cNvSpPr/>
          <p:nvPr/>
        </p:nvSpPr>
        <p:spPr>
          <a:xfrm>
            <a:off x="4427984" y="1916832"/>
            <a:ext cx="576064" cy="122413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xmlns="" val="220573261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solidFill>
                  <a:srgbClr val="FF0000"/>
                </a:solidFill>
                <a:effectLst>
                  <a:outerShdw blurRad="38100" dist="38100" dir="2700000" algn="tl">
                    <a:srgbClr val="000000">
                      <a:alpha val="43137"/>
                    </a:srgbClr>
                  </a:outerShdw>
                </a:effectLst>
              </a:rPr>
              <a:t>REGOLAMENTO (CE) N. 2023/2006</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p:txBody>
          <a:bodyPr>
            <a:normAutofit/>
          </a:bodyPr>
          <a:lstStyle/>
          <a:p>
            <a:pPr marL="0" indent="0" algn="ctr">
              <a:buNone/>
            </a:pPr>
            <a:endParaRPr lang="it-IT" sz="1800" dirty="0" smtClean="0">
              <a:solidFill>
                <a:srgbClr val="00B050"/>
              </a:solidFill>
            </a:endParaRPr>
          </a:p>
          <a:p>
            <a:pPr marL="0" indent="0">
              <a:buNone/>
            </a:pPr>
            <a:r>
              <a:rPr lang="it-IT" sz="1800" dirty="0" smtClean="0">
                <a:solidFill>
                  <a:srgbClr val="00B050"/>
                </a:solidFill>
              </a:rPr>
              <a:t>ALLEGATO</a:t>
            </a:r>
          </a:p>
          <a:p>
            <a:pPr marL="0" indent="0">
              <a:buNone/>
            </a:pPr>
            <a:r>
              <a:rPr lang="it-IT" sz="1800" dirty="0" smtClean="0">
                <a:solidFill>
                  <a:srgbClr val="00B050"/>
                </a:solidFill>
              </a:rPr>
              <a:t>NORME SPECIFICHE	</a:t>
            </a:r>
            <a:r>
              <a:rPr lang="it-IT" sz="1800" dirty="0" smtClean="0">
                <a:solidFill>
                  <a:srgbClr val="FF0000"/>
                </a:solidFill>
                <a:effectLst>
                  <a:outerShdw blurRad="38100" dist="38100" dir="2700000" algn="tl">
                    <a:srgbClr val="000000">
                      <a:alpha val="43137"/>
                    </a:srgbClr>
                  </a:outerShdw>
                </a:effectLst>
              </a:rPr>
              <a:t>A) INCHIOSTRI DA STAMPA</a:t>
            </a:r>
          </a:p>
          <a:p>
            <a:pPr marL="0" indent="0">
              <a:buNone/>
            </a:pPr>
            <a:endParaRPr lang="it-IT" sz="1800" dirty="0">
              <a:solidFill>
                <a:srgbClr val="0070C0"/>
              </a:solidFill>
              <a:effectLst>
                <a:outerShdw blurRad="38100" dist="38100" dir="2700000" algn="tl">
                  <a:srgbClr val="000000">
                    <a:alpha val="43137"/>
                  </a:srgbClr>
                </a:outerShdw>
              </a:effectLst>
            </a:endParaRPr>
          </a:p>
          <a:p>
            <a:pPr>
              <a:buAutoNum type="arabicPeriod"/>
            </a:pPr>
            <a:r>
              <a:rPr lang="it-IT" sz="1800" dirty="0" smtClean="0">
                <a:solidFill>
                  <a:srgbClr val="0070C0"/>
                </a:solidFill>
                <a:effectLst>
                  <a:outerShdw blurRad="38100" dist="38100" dir="2700000" algn="tl">
                    <a:srgbClr val="000000">
                      <a:alpha val="43137"/>
                    </a:srgbClr>
                  </a:outerShdw>
                </a:effectLst>
              </a:rPr>
              <a:t>Gli inchiostri da stampa </a:t>
            </a:r>
            <a:r>
              <a:rPr lang="it-IT" sz="1800" dirty="0" smtClean="0">
                <a:solidFill>
                  <a:srgbClr val="FF0000"/>
                </a:solidFill>
                <a:effectLst>
                  <a:outerShdw blurRad="38100" dist="38100" dir="2700000" algn="tl">
                    <a:srgbClr val="000000">
                      <a:alpha val="43137"/>
                    </a:srgbClr>
                  </a:outerShdw>
                </a:effectLst>
              </a:rPr>
              <a:t>applicati sul lato dei materiali o degli oggetti non a contatto con il prodotto alimentare </a:t>
            </a:r>
            <a:r>
              <a:rPr lang="it-IT" sz="1800" dirty="0" smtClean="0">
                <a:solidFill>
                  <a:srgbClr val="0070C0"/>
                </a:solidFill>
                <a:effectLst>
                  <a:outerShdw blurRad="38100" dist="38100" dir="2700000" algn="tl">
                    <a:srgbClr val="000000">
                      <a:alpha val="43137"/>
                    </a:srgbClr>
                  </a:outerShdw>
                </a:effectLst>
              </a:rPr>
              <a:t>devono essere formulati e/o applicati in modo che le sostanze presenti sulla superficie stampata non siano trasferite al lato a contatto con il prodotto alimentare:</a:t>
            </a:r>
          </a:p>
          <a:p>
            <a:pPr>
              <a:buAutoNum type="alphaLcParenR"/>
            </a:pPr>
            <a:r>
              <a:rPr lang="it-IT" sz="1800" dirty="0" smtClean="0">
                <a:solidFill>
                  <a:srgbClr val="0070C0"/>
                </a:solidFill>
                <a:effectLst>
                  <a:outerShdw blurRad="38100" dist="38100" dir="2700000" algn="tl">
                    <a:srgbClr val="000000">
                      <a:alpha val="43137"/>
                    </a:srgbClr>
                  </a:outerShdw>
                </a:effectLst>
              </a:rPr>
              <a:t>Attraverso il substrato oppure</a:t>
            </a:r>
          </a:p>
          <a:p>
            <a:pPr>
              <a:buAutoNum type="alphaLcParenR"/>
            </a:pPr>
            <a:r>
              <a:rPr lang="it-IT" sz="1800" dirty="0" smtClean="0">
                <a:solidFill>
                  <a:srgbClr val="0070C0"/>
                </a:solidFill>
                <a:effectLst>
                  <a:outerShdw blurRad="38100" dist="38100" dir="2700000" algn="tl">
                    <a:srgbClr val="000000">
                      <a:alpha val="43137"/>
                    </a:srgbClr>
                  </a:outerShdw>
                </a:effectLst>
              </a:rPr>
              <a:t>Causa del set-off quando vengono impilati o sono sulle bobine</a:t>
            </a:r>
            <a:endParaRPr lang="it-IT" sz="1800" dirty="0">
              <a:solidFill>
                <a:srgbClr val="0070C0"/>
              </a:solidFill>
              <a:effectLst>
                <a:outerShdw blurRad="38100" dist="38100" dir="2700000" algn="tl">
                  <a:srgbClr val="000000">
                    <a:alpha val="43137"/>
                  </a:srgbClr>
                </a:outerShdw>
              </a:effectLst>
            </a:endParaRPr>
          </a:p>
          <a:p>
            <a:pPr marL="0" indent="0" algn="ctr">
              <a:buNone/>
            </a:pPr>
            <a:endParaRPr lang="it-IT" sz="1800" dirty="0" smtClean="0">
              <a:solidFill>
                <a:srgbClr val="00B050"/>
              </a:solidFill>
            </a:endParaRPr>
          </a:p>
          <a:p>
            <a:pPr marL="0" indent="0" algn="ctr">
              <a:buNone/>
            </a:pPr>
            <a:endParaRPr lang="it-IT" sz="1800" dirty="0">
              <a:solidFill>
                <a:srgbClr val="00B050"/>
              </a:solidFill>
            </a:endParaRPr>
          </a:p>
          <a:p>
            <a:pPr marL="0" indent="0" algn="ctr">
              <a:buNone/>
            </a:pPr>
            <a:endParaRPr lang="it-IT" sz="1800" dirty="0" smtClean="0">
              <a:solidFill>
                <a:srgbClr val="00B050"/>
              </a:solidFill>
            </a:endParaRPr>
          </a:p>
          <a:p>
            <a:pPr marL="0" indent="0" algn="ctr">
              <a:buNone/>
            </a:pPr>
            <a:endParaRPr lang="it-IT" sz="1800" dirty="0">
              <a:solidFill>
                <a:srgbClr val="00B050"/>
              </a:solidFill>
            </a:endParaRP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103411457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solidFill>
                  <a:srgbClr val="FF0000"/>
                </a:solidFill>
                <a:effectLst>
                  <a:outerShdw blurRad="38100" dist="38100" dir="2700000" algn="tl">
                    <a:srgbClr val="000000">
                      <a:alpha val="43137"/>
                    </a:srgbClr>
                  </a:outerShdw>
                </a:effectLst>
              </a:rPr>
              <a:t>REGOLAMENTO (CE) N. 2023/2006</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p:txBody>
          <a:bodyPr>
            <a:normAutofit/>
          </a:bodyPr>
          <a:lstStyle/>
          <a:p>
            <a:pPr marL="0" indent="0" algn="ctr">
              <a:buNone/>
            </a:pPr>
            <a:endParaRPr lang="it-IT" sz="1800" dirty="0" smtClean="0">
              <a:solidFill>
                <a:srgbClr val="00B050"/>
              </a:solidFill>
            </a:endParaRPr>
          </a:p>
          <a:p>
            <a:pPr marL="0" indent="0">
              <a:buNone/>
            </a:pPr>
            <a:r>
              <a:rPr lang="it-IT" sz="1800" dirty="0" smtClean="0">
                <a:solidFill>
                  <a:srgbClr val="00B050"/>
                </a:solidFill>
              </a:rPr>
              <a:t>ALLEGATO</a:t>
            </a:r>
          </a:p>
          <a:p>
            <a:pPr marL="0" indent="0">
              <a:buNone/>
            </a:pPr>
            <a:r>
              <a:rPr lang="it-IT" sz="1800" dirty="0" smtClean="0">
                <a:solidFill>
                  <a:srgbClr val="00B050"/>
                </a:solidFill>
              </a:rPr>
              <a:t>NORME SPECIFICHE	</a:t>
            </a:r>
            <a:r>
              <a:rPr lang="it-IT" sz="1800" dirty="0" smtClean="0">
                <a:solidFill>
                  <a:srgbClr val="FF0000"/>
                </a:solidFill>
                <a:effectLst>
                  <a:outerShdw blurRad="38100" dist="38100" dir="2700000" algn="tl">
                    <a:srgbClr val="000000">
                      <a:alpha val="43137"/>
                    </a:srgbClr>
                  </a:outerShdw>
                </a:effectLst>
              </a:rPr>
              <a:t>A) INCHIOSTRI DA STAMPA</a:t>
            </a:r>
          </a:p>
          <a:p>
            <a:pPr marL="0" indent="0">
              <a:buNone/>
            </a:pPr>
            <a:endParaRPr lang="it-IT" sz="1800" dirty="0">
              <a:solidFill>
                <a:srgbClr val="0070C0"/>
              </a:solidFill>
              <a:effectLst>
                <a:outerShdw blurRad="38100" dist="38100" dir="2700000" algn="tl">
                  <a:srgbClr val="000000">
                    <a:alpha val="43137"/>
                  </a:srgbClr>
                </a:outerShdw>
              </a:effectLst>
            </a:endParaRPr>
          </a:p>
          <a:p>
            <a:pPr marL="0" indent="0">
              <a:buNone/>
            </a:pPr>
            <a:r>
              <a:rPr lang="it-IT" sz="1800" dirty="0" smtClean="0">
                <a:solidFill>
                  <a:srgbClr val="0070C0"/>
                </a:solidFill>
              </a:rPr>
              <a:t>2. Materiali e oggetti stampati in stato finito o semifiniti </a:t>
            </a:r>
            <a:r>
              <a:rPr lang="it-IT" sz="1800" dirty="0" smtClean="0">
                <a:solidFill>
                  <a:srgbClr val="FF0000"/>
                </a:solidFill>
                <a:effectLst>
                  <a:outerShdw blurRad="38100" dist="38100" dir="2700000" algn="tl">
                    <a:srgbClr val="000000">
                      <a:alpha val="43137"/>
                    </a:srgbClr>
                  </a:outerShdw>
                </a:effectLst>
              </a:rPr>
              <a:t>vanno movimentati e immagazzinati</a:t>
            </a:r>
            <a:r>
              <a:rPr lang="it-IT" sz="1800" dirty="0" smtClean="0">
                <a:solidFill>
                  <a:srgbClr val="0070C0"/>
                </a:solidFill>
              </a:rPr>
              <a:t> in modo che le sostanze presenti sulla superficie stampata non siano trasferite al lato a contatto con il prodotto alimentare:</a:t>
            </a:r>
          </a:p>
          <a:p>
            <a:pPr marL="0" indent="0">
              <a:buNone/>
            </a:pPr>
            <a:endParaRPr lang="it-IT" sz="1800" dirty="0">
              <a:solidFill>
                <a:srgbClr val="0070C0"/>
              </a:solidFill>
            </a:endParaRPr>
          </a:p>
          <a:p>
            <a:pPr>
              <a:buAutoNum type="alphaLcParenR"/>
            </a:pPr>
            <a:r>
              <a:rPr lang="it-IT" sz="1800" dirty="0" smtClean="0">
                <a:solidFill>
                  <a:srgbClr val="0070C0"/>
                </a:solidFill>
              </a:rPr>
              <a:t>Attraverso il substrato oppure </a:t>
            </a:r>
          </a:p>
          <a:p>
            <a:pPr>
              <a:buAutoNum type="alphaLcParenR"/>
            </a:pPr>
            <a:r>
              <a:rPr lang="it-IT" sz="1800" dirty="0" smtClean="0">
                <a:solidFill>
                  <a:srgbClr val="0070C0"/>
                </a:solidFill>
              </a:rPr>
              <a:t>Causa del set-off quando vengono impilati o sono sulle bobine</a:t>
            </a:r>
          </a:p>
          <a:p>
            <a:pPr marL="0" indent="0">
              <a:buNone/>
            </a:pPr>
            <a:endParaRPr lang="it-IT" sz="1800" dirty="0" smtClean="0">
              <a:solidFill>
                <a:srgbClr val="00B050"/>
              </a:solidFill>
            </a:endParaRPr>
          </a:p>
          <a:p>
            <a:pPr marL="0" indent="0" algn="ctr">
              <a:buNone/>
            </a:pPr>
            <a:endParaRPr lang="it-IT" sz="1800" dirty="0">
              <a:solidFill>
                <a:srgbClr val="00B050"/>
              </a:solidFill>
            </a:endParaRPr>
          </a:p>
          <a:p>
            <a:pPr marL="0" indent="0" algn="ctr">
              <a:buNone/>
            </a:pPr>
            <a:endParaRPr lang="it-IT" sz="1800" dirty="0" smtClean="0">
              <a:solidFill>
                <a:srgbClr val="00B050"/>
              </a:solidFill>
            </a:endParaRPr>
          </a:p>
          <a:p>
            <a:pPr marL="0" indent="0" algn="ctr">
              <a:buNone/>
            </a:pPr>
            <a:endParaRPr lang="it-IT" sz="1800" dirty="0">
              <a:solidFill>
                <a:srgbClr val="00B050"/>
              </a:solidFill>
            </a:endParaRP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31237764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solidFill>
                  <a:srgbClr val="FF0000"/>
                </a:solidFill>
                <a:effectLst>
                  <a:outerShdw blurRad="38100" dist="38100" dir="2700000" algn="tl">
                    <a:srgbClr val="000000">
                      <a:alpha val="43137"/>
                    </a:srgbClr>
                  </a:outerShdw>
                </a:effectLst>
              </a:rPr>
              <a:t>REGOLAMENTO (CE) N. 2023/2006</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p:txBody>
          <a:bodyPr>
            <a:normAutofit/>
          </a:bodyPr>
          <a:lstStyle/>
          <a:p>
            <a:pPr marL="0" indent="0" algn="ctr">
              <a:buNone/>
            </a:pPr>
            <a:endParaRPr lang="it-IT" sz="1800" dirty="0" smtClean="0">
              <a:solidFill>
                <a:srgbClr val="00B050"/>
              </a:solidFill>
            </a:endParaRPr>
          </a:p>
          <a:p>
            <a:pPr marL="0" indent="0">
              <a:buNone/>
            </a:pPr>
            <a:r>
              <a:rPr lang="it-IT" sz="1800" dirty="0" smtClean="0">
                <a:solidFill>
                  <a:srgbClr val="00B050"/>
                </a:solidFill>
              </a:rPr>
              <a:t>ALLEGATO</a:t>
            </a:r>
          </a:p>
          <a:p>
            <a:pPr marL="0" indent="0">
              <a:buNone/>
            </a:pPr>
            <a:r>
              <a:rPr lang="it-IT" sz="1800" dirty="0" smtClean="0">
                <a:solidFill>
                  <a:srgbClr val="00B050"/>
                </a:solidFill>
              </a:rPr>
              <a:t>NORME SPECIFICHE	</a:t>
            </a:r>
            <a:r>
              <a:rPr lang="it-IT" sz="1800" dirty="0" smtClean="0">
                <a:solidFill>
                  <a:srgbClr val="FF0000"/>
                </a:solidFill>
                <a:effectLst>
                  <a:outerShdw blurRad="38100" dist="38100" dir="2700000" algn="tl">
                    <a:srgbClr val="000000">
                      <a:alpha val="43137"/>
                    </a:srgbClr>
                  </a:outerShdw>
                </a:effectLst>
              </a:rPr>
              <a:t>A) INCHIOSTRI DA STAMPA</a:t>
            </a:r>
          </a:p>
          <a:p>
            <a:pPr marL="0" indent="0">
              <a:buNone/>
            </a:pPr>
            <a:endParaRPr lang="it-IT" sz="1800" dirty="0">
              <a:solidFill>
                <a:srgbClr val="0070C0"/>
              </a:solidFill>
              <a:effectLst>
                <a:outerShdw blurRad="38100" dist="38100" dir="2700000" algn="tl">
                  <a:srgbClr val="000000">
                    <a:alpha val="43137"/>
                  </a:srgbClr>
                </a:outerShdw>
              </a:effectLst>
            </a:endParaRPr>
          </a:p>
          <a:p>
            <a:pPr marL="0" indent="0">
              <a:buNone/>
            </a:pPr>
            <a:r>
              <a:rPr lang="it-IT" sz="1800" dirty="0" smtClean="0">
                <a:solidFill>
                  <a:srgbClr val="0070C0"/>
                </a:solidFill>
              </a:rPr>
              <a:t>Limiti di concentrazione per le sostanze 		Art.3 Reg. 1935/2004</a:t>
            </a:r>
            <a:endParaRPr lang="it-IT" sz="1800" dirty="0">
              <a:solidFill>
                <a:srgbClr val="00B050"/>
              </a:solidFill>
            </a:endParaRPr>
          </a:p>
          <a:p>
            <a:pPr marL="0" indent="0" algn="ctr">
              <a:buNone/>
            </a:pPr>
            <a:endParaRPr lang="it-IT" sz="1800" dirty="0" smtClean="0">
              <a:solidFill>
                <a:srgbClr val="00B050"/>
              </a:solidFill>
            </a:endParaRPr>
          </a:p>
          <a:p>
            <a:pPr marL="0" indent="0">
              <a:buNone/>
            </a:pPr>
            <a:r>
              <a:rPr lang="it-IT" sz="1800" dirty="0" smtClean="0">
                <a:solidFill>
                  <a:srgbClr val="00B050"/>
                </a:solidFill>
              </a:rPr>
              <a:t>…</a:t>
            </a:r>
            <a:r>
              <a:rPr lang="it-IT" sz="1800" dirty="0" smtClean="0">
                <a:solidFill>
                  <a:srgbClr val="002060"/>
                </a:solidFill>
              </a:rPr>
              <a:t>non trasferiscano ai prodotti alimentari componenti in quantità tale da:</a:t>
            </a:r>
          </a:p>
          <a:p>
            <a:pPr marL="0" indent="0">
              <a:buNone/>
            </a:pPr>
            <a:endParaRPr lang="it-IT" sz="1800" dirty="0">
              <a:solidFill>
                <a:srgbClr val="002060"/>
              </a:solidFill>
            </a:endParaRPr>
          </a:p>
          <a:p>
            <a:pPr>
              <a:buAutoNum type="alphaLcParenR"/>
            </a:pPr>
            <a:r>
              <a:rPr lang="it-IT" sz="1800" dirty="0" smtClean="0">
                <a:solidFill>
                  <a:srgbClr val="002060"/>
                </a:solidFill>
              </a:rPr>
              <a:t>Costituire un pericolo per la salute umana;</a:t>
            </a:r>
          </a:p>
          <a:p>
            <a:pPr>
              <a:buAutoNum type="alphaLcParenR"/>
            </a:pPr>
            <a:r>
              <a:rPr lang="it-IT" sz="1800" dirty="0" smtClean="0">
                <a:solidFill>
                  <a:srgbClr val="002060"/>
                </a:solidFill>
              </a:rPr>
              <a:t>Comportare una modifica inaccettabile della composizione dei prodotti alimentari;</a:t>
            </a:r>
          </a:p>
          <a:p>
            <a:pPr marL="0" indent="0">
              <a:buNone/>
            </a:pPr>
            <a:r>
              <a:rPr lang="it-IT" sz="1800" dirty="0" smtClean="0">
                <a:solidFill>
                  <a:srgbClr val="002060"/>
                </a:solidFill>
              </a:rPr>
              <a:t>c) Comportare un deterioramento delle loro caratteristiche organolettiche</a:t>
            </a: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
        <p:nvSpPr>
          <p:cNvPr id="3" name="Freccia a destra 2"/>
          <p:cNvSpPr/>
          <p:nvPr/>
        </p:nvSpPr>
        <p:spPr>
          <a:xfrm>
            <a:off x="4427984" y="3068960"/>
            <a:ext cx="792088"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xmlns="" val="265042691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400" dirty="0" smtClean="0">
                <a:solidFill>
                  <a:srgbClr val="FF0000"/>
                </a:solidFill>
                <a:effectLst>
                  <a:outerShdw blurRad="38100" dist="38100" dir="2700000" algn="tl">
                    <a:srgbClr val="000000">
                      <a:alpha val="43137"/>
                    </a:srgbClr>
                  </a:outerShdw>
                </a:effectLst>
              </a:rPr>
              <a:t>REGOLAMENTO (CE) N. 2023/2006</a:t>
            </a:r>
            <a:endParaRPr lang="it-IT" sz="2400" dirty="0">
              <a:solidFill>
                <a:srgbClr val="FF000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p:txBody>
          <a:bodyPr>
            <a:normAutofit/>
          </a:bodyPr>
          <a:lstStyle/>
          <a:p>
            <a:pPr marL="0" indent="0" algn="ctr">
              <a:buNone/>
            </a:pPr>
            <a:endParaRPr lang="it-IT" sz="1800" dirty="0" smtClean="0">
              <a:solidFill>
                <a:srgbClr val="00B050"/>
              </a:solidFill>
            </a:endParaRPr>
          </a:p>
          <a:p>
            <a:pPr marL="0" indent="0">
              <a:buNone/>
            </a:pPr>
            <a:r>
              <a:rPr lang="it-IT" sz="1800" dirty="0" smtClean="0">
                <a:solidFill>
                  <a:srgbClr val="00B050"/>
                </a:solidFill>
              </a:rPr>
              <a:t>ALLEGATO</a:t>
            </a:r>
          </a:p>
          <a:p>
            <a:pPr marL="0" indent="0">
              <a:buNone/>
            </a:pPr>
            <a:r>
              <a:rPr lang="it-IT" sz="1800" dirty="0" smtClean="0">
                <a:solidFill>
                  <a:srgbClr val="00B050"/>
                </a:solidFill>
              </a:rPr>
              <a:t>NORME SPECIFICHE	</a:t>
            </a:r>
            <a:r>
              <a:rPr lang="it-IT" sz="1800" dirty="0" smtClean="0">
                <a:solidFill>
                  <a:srgbClr val="FF0000"/>
                </a:solidFill>
                <a:effectLst>
                  <a:outerShdw blurRad="38100" dist="38100" dir="2700000" algn="tl">
                    <a:srgbClr val="000000">
                      <a:alpha val="43137"/>
                    </a:srgbClr>
                  </a:outerShdw>
                </a:effectLst>
              </a:rPr>
              <a:t>A) INCHIOSTRI DA STAMPA</a:t>
            </a:r>
          </a:p>
          <a:p>
            <a:pPr marL="0" indent="0">
              <a:buNone/>
            </a:pPr>
            <a:endParaRPr lang="it-IT" sz="1800" dirty="0">
              <a:solidFill>
                <a:srgbClr val="0070C0"/>
              </a:solidFill>
              <a:effectLst>
                <a:outerShdw blurRad="38100" dist="38100" dir="2700000" algn="tl">
                  <a:srgbClr val="000000">
                    <a:alpha val="43137"/>
                  </a:srgbClr>
                </a:outerShdw>
              </a:effectLst>
            </a:endParaRPr>
          </a:p>
          <a:p>
            <a:pPr marL="0" indent="0">
              <a:buNone/>
            </a:pPr>
            <a:r>
              <a:rPr lang="it-IT" sz="1800" dirty="0" smtClean="0">
                <a:solidFill>
                  <a:srgbClr val="002060"/>
                </a:solidFill>
              </a:rPr>
              <a:t>3. </a:t>
            </a:r>
            <a:r>
              <a:rPr lang="it-IT" sz="2000" u="sng" dirty="0" smtClean="0">
                <a:solidFill>
                  <a:srgbClr val="FF0000"/>
                </a:solidFill>
                <a:effectLst>
                  <a:outerShdw blurRad="38100" dist="38100" dir="2700000" algn="tl">
                    <a:srgbClr val="000000">
                      <a:alpha val="43137"/>
                    </a:srgbClr>
                  </a:outerShdw>
                </a:effectLst>
              </a:rPr>
              <a:t>Le superfici stampate non devono trovarsi direttamente a contatto </a:t>
            </a:r>
            <a:r>
              <a:rPr lang="it-IT" sz="1800" dirty="0" smtClean="0">
                <a:solidFill>
                  <a:srgbClr val="002060"/>
                </a:solidFill>
              </a:rPr>
              <a:t>con il prodotto alimentare.</a:t>
            </a:r>
          </a:p>
          <a:p>
            <a:pPr marL="0" indent="0">
              <a:buNone/>
            </a:pPr>
            <a:endParaRPr lang="it-IT" sz="1800" dirty="0" smtClean="0">
              <a:solidFill>
                <a:srgbClr val="002060"/>
              </a:solidFill>
            </a:endParaRPr>
          </a:p>
          <a:p>
            <a:pPr marL="0" indent="0">
              <a:buNone/>
            </a:pPr>
            <a:endParaRPr lang="it-IT" sz="1800" dirty="0">
              <a:solidFill>
                <a:srgbClr val="002060"/>
              </a:solidFill>
            </a:endParaRPr>
          </a:p>
          <a:p>
            <a:pPr marL="0" indent="0">
              <a:buNone/>
            </a:pPr>
            <a:r>
              <a:rPr lang="it-IT" sz="1800" dirty="0" smtClean="0">
                <a:solidFill>
                  <a:srgbClr val="002060"/>
                </a:solidFill>
              </a:rPr>
              <a:t>N.B.: E’ la prima volta, che a livello Europeo, è indicato in modo chiaro ed esplicito il divieto, ovvero l’inchiostro non deve andare a contatto diretto con l’alimento</a:t>
            </a:r>
          </a:p>
          <a:p>
            <a:pPr marL="0" indent="0">
              <a:buNone/>
            </a:pPr>
            <a:endParaRPr lang="it-IT" sz="1800" dirty="0">
              <a:solidFill>
                <a:srgbClr val="002060"/>
              </a:solidFill>
            </a:endParaRPr>
          </a:p>
          <a:p>
            <a:pPr marL="0" indent="0">
              <a:buNone/>
            </a:pPr>
            <a:r>
              <a:rPr lang="it-IT" sz="1800" dirty="0" smtClean="0">
                <a:solidFill>
                  <a:srgbClr val="FF0000"/>
                </a:solidFill>
              </a:rPr>
              <a:t>Entrato in vigore il 19.01.07 			Si applica a partire dall’ 1.08.08</a:t>
            </a:r>
            <a:endParaRPr lang="it-IT" sz="1800" dirty="0">
              <a:solidFill>
                <a:srgbClr val="FF0000"/>
              </a:solidFill>
            </a:endParaRPr>
          </a:p>
          <a:p>
            <a:pPr marL="0" indent="0">
              <a:buNone/>
            </a:pPr>
            <a:endParaRPr lang="it-IT" sz="1800" dirty="0">
              <a:solidFill>
                <a:srgbClr val="002060"/>
              </a:solidFill>
            </a:endParaRPr>
          </a:p>
          <a:p>
            <a:pPr marL="0" indent="0" algn="ctr">
              <a:buNone/>
            </a:pPr>
            <a:endParaRPr lang="it-IT" sz="2000" dirty="0">
              <a:solidFill>
                <a:srgbClr val="002060"/>
              </a:solidFill>
            </a:endParaRPr>
          </a:p>
        </p:txBody>
      </p:sp>
      <p:sp>
        <p:nvSpPr>
          <p:cNvPr id="4" name="Freccia a destra 3"/>
          <p:cNvSpPr/>
          <p:nvPr/>
        </p:nvSpPr>
        <p:spPr>
          <a:xfrm>
            <a:off x="3419872" y="5301208"/>
            <a:ext cx="1008112"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xmlns="" val="3382483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l"/>
            <a:r>
              <a:rPr lang="it-IT" sz="2400" dirty="0" smtClean="0">
                <a:solidFill>
                  <a:srgbClr val="FF0000"/>
                </a:solidFill>
                <a:effectLst>
                  <a:outerShdw blurRad="38100" dist="38100" dir="2700000" algn="tl">
                    <a:srgbClr val="000000">
                      <a:alpha val="43137"/>
                    </a:srgbClr>
                  </a:outerShdw>
                </a:effectLst>
              </a:rPr>
              <a:t>ITALIA</a:t>
            </a:r>
            <a:br>
              <a:rPr lang="it-IT" sz="2400" dirty="0" smtClean="0">
                <a:solidFill>
                  <a:srgbClr val="FF0000"/>
                </a:solidFill>
                <a:effectLst>
                  <a:outerShdw blurRad="38100" dist="38100" dir="2700000" algn="tl">
                    <a:srgbClr val="000000">
                      <a:alpha val="43137"/>
                    </a:srgbClr>
                  </a:outerShdw>
                </a:effectLst>
              </a:rPr>
            </a:br>
            <a:r>
              <a:rPr lang="it-IT" sz="2400" i="1" dirty="0" smtClean="0">
                <a:solidFill>
                  <a:srgbClr val="0070C0"/>
                </a:solidFill>
                <a:effectLst>
                  <a:outerShdw blurRad="38100" dist="38100" dir="2700000" algn="tl">
                    <a:srgbClr val="000000">
                      <a:alpha val="43137"/>
                    </a:srgbClr>
                  </a:outerShdw>
                </a:effectLst>
              </a:rPr>
              <a:t>DISPOSIZIONI GENERALI</a:t>
            </a:r>
            <a:endParaRPr lang="it-IT" sz="2400" i="1" dirty="0">
              <a:solidFill>
                <a:srgbClr val="0070C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p:txBody>
          <a:bodyPr>
            <a:normAutofit/>
          </a:bodyPr>
          <a:lstStyle/>
          <a:p>
            <a:pPr marL="0" indent="0">
              <a:buNone/>
            </a:pPr>
            <a:endParaRPr lang="it-IT" sz="1800" dirty="0" smtClean="0">
              <a:solidFill>
                <a:srgbClr val="00B050"/>
              </a:solidFill>
            </a:endParaRPr>
          </a:p>
          <a:p>
            <a:pPr marL="0" indent="0">
              <a:buNone/>
            </a:pPr>
            <a:endParaRPr lang="it-IT" sz="1800" dirty="0">
              <a:solidFill>
                <a:srgbClr val="00B050"/>
              </a:solidFill>
            </a:endParaRPr>
          </a:p>
          <a:p>
            <a:pPr marL="0" indent="0">
              <a:buNone/>
            </a:pPr>
            <a:r>
              <a:rPr lang="it-IT" sz="1800" dirty="0" smtClean="0">
                <a:solidFill>
                  <a:srgbClr val="00B050"/>
                </a:solidFill>
              </a:rPr>
              <a:t>Decreto del Presidente della </a:t>
            </a:r>
            <a:r>
              <a:rPr lang="it-IT" sz="1800" dirty="0" err="1" smtClean="0">
                <a:solidFill>
                  <a:srgbClr val="00B050"/>
                </a:solidFill>
              </a:rPr>
              <a:t>Reppublica</a:t>
            </a:r>
            <a:r>
              <a:rPr lang="it-IT" sz="1800" dirty="0" smtClean="0">
                <a:solidFill>
                  <a:srgbClr val="00B050"/>
                </a:solidFill>
              </a:rPr>
              <a:t> 23 agosto 1982, n. 777 </a:t>
            </a:r>
            <a:r>
              <a:rPr lang="it-IT" sz="1800" dirty="0" smtClean="0">
                <a:solidFill>
                  <a:srgbClr val="0070C0"/>
                </a:solidFill>
              </a:rPr>
              <a:t>Attuazione della direttiva (CEE) n. 76/893 relativa ai materiali e agli oggetti destinati a venire a contatto con i prodotti alimentari</a:t>
            </a:r>
          </a:p>
          <a:p>
            <a:pPr marL="0" indent="0">
              <a:buNone/>
            </a:pPr>
            <a:endParaRPr lang="it-IT" sz="1800" dirty="0">
              <a:solidFill>
                <a:srgbClr val="0070C0"/>
              </a:solidFill>
            </a:endParaRPr>
          </a:p>
          <a:p>
            <a:pPr marL="0" indent="0">
              <a:buNone/>
            </a:pPr>
            <a:r>
              <a:rPr lang="it-IT" sz="1800" dirty="0" smtClean="0">
                <a:solidFill>
                  <a:srgbClr val="0070C0"/>
                </a:solidFill>
              </a:rPr>
              <a:t>E gli successivi aggiornamenti tra cui</a:t>
            </a:r>
          </a:p>
          <a:p>
            <a:pPr marL="0" indent="0">
              <a:buNone/>
            </a:pPr>
            <a:endParaRPr lang="it-IT" sz="1800" dirty="0">
              <a:solidFill>
                <a:srgbClr val="0070C0"/>
              </a:solidFill>
            </a:endParaRPr>
          </a:p>
          <a:p>
            <a:pPr marL="0" indent="0">
              <a:buNone/>
            </a:pPr>
            <a:r>
              <a:rPr lang="it-IT" sz="1800" dirty="0" smtClean="0">
                <a:solidFill>
                  <a:srgbClr val="00B050"/>
                </a:solidFill>
              </a:rPr>
              <a:t>Decreto legislativo 25 gennaio 1992, n. 108  </a:t>
            </a:r>
            <a:r>
              <a:rPr lang="it-IT" sz="1800" dirty="0" smtClean="0">
                <a:solidFill>
                  <a:srgbClr val="0070C0"/>
                </a:solidFill>
              </a:rPr>
              <a:t>Attuazione della direttiva 89/109/CEE concernente i materiali e gli oggetti destinati a venire a contatto con i prodotti alimentari.</a:t>
            </a:r>
            <a:endParaRPr lang="it-IT" sz="1800" dirty="0" smtClean="0">
              <a:solidFill>
                <a:srgbClr val="00B050"/>
              </a:solidFill>
            </a:endParaRP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272987696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l"/>
            <a:r>
              <a:rPr lang="it-IT" sz="2400" dirty="0" smtClean="0">
                <a:solidFill>
                  <a:srgbClr val="FF0000"/>
                </a:solidFill>
                <a:effectLst>
                  <a:outerShdw blurRad="38100" dist="38100" dir="2700000" algn="tl">
                    <a:srgbClr val="000000">
                      <a:alpha val="43137"/>
                    </a:srgbClr>
                  </a:outerShdw>
                </a:effectLst>
              </a:rPr>
              <a:t>ITALIA</a:t>
            </a:r>
            <a:br>
              <a:rPr lang="it-IT" sz="2400" dirty="0" smtClean="0">
                <a:solidFill>
                  <a:srgbClr val="FF0000"/>
                </a:solidFill>
                <a:effectLst>
                  <a:outerShdw blurRad="38100" dist="38100" dir="2700000" algn="tl">
                    <a:srgbClr val="000000">
                      <a:alpha val="43137"/>
                    </a:srgbClr>
                  </a:outerShdw>
                </a:effectLst>
              </a:rPr>
            </a:br>
            <a:r>
              <a:rPr lang="it-IT" sz="2400" i="1" dirty="0" smtClean="0">
                <a:solidFill>
                  <a:srgbClr val="0070C0"/>
                </a:solidFill>
                <a:effectLst>
                  <a:outerShdw blurRad="38100" dist="38100" dir="2700000" algn="tl">
                    <a:srgbClr val="000000">
                      <a:alpha val="43137"/>
                    </a:srgbClr>
                  </a:outerShdw>
                </a:effectLst>
              </a:rPr>
              <a:t>DISPOSIZIONI SPECIFICHE</a:t>
            </a:r>
            <a:endParaRPr lang="it-IT" sz="2400" i="1" dirty="0">
              <a:solidFill>
                <a:srgbClr val="0070C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395536" y="1268760"/>
            <a:ext cx="8229600" cy="5184576"/>
          </a:xfrm>
        </p:spPr>
        <p:txBody>
          <a:bodyPr>
            <a:normAutofit lnSpcReduction="10000"/>
          </a:bodyPr>
          <a:lstStyle/>
          <a:p>
            <a:pPr marL="0" indent="0">
              <a:buNone/>
            </a:pPr>
            <a:r>
              <a:rPr lang="it-IT" sz="1800" dirty="0" smtClean="0">
                <a:solidFill>
                  <a:srgbClr val="00B050"/>
                </a:solidFill>
                <a:effectLst>
                  <a:outerShdw blurRad="38100" dist="38100" dir="2700000" algn="tl">
                    <a:srgbClr val="000000">
                      <a:alpha val="43137"/>
                    </a:srgbClr>
                  </a:outerShdw>
                </a:effectLst>
              </a:rPr>
              <a:t>Decreto Ministeriale 21 Marzo 1973 </a:t>
            </a:r>
            <a:r>
              <a:rPr lang="it-IT" sz="1800" dirty="0" smtClean="0">
                <a:solidFill>
                  <a:srgbClr val="0070C0"/>
                </a:solidFill>
              </a:rPr>
              <a:t>e </a:t>
            </a:r>
            <a:r>
              <a:rPr lang="it-IT" sz="1800" dirty="0" err="1" smtClean="0">
                <a:solidFill>
                  <a:srgbClr val="0070C0"/>
                </a:solidFill>
              </a:rPr>
              <a:t>succ</a:t>
            </a:r>
            <a:r>
              <a:rPr lang="it-IT" sz="1800" dirty="0" smtClean="0">
                <a:solidFill>
                  <a:srgbClr val="0070C0"/>
                </a:solidFill>
              </a:rPr>
              <a:t>. </a:t>
            </a:r>
            <a:r>
              <a:rPr lang="it-IT" sz="1800" dirty="0" err="1" smtClean="0">
                <a:solidFill>
                  <a:srgbClr val="0070C0"/>
                </a:solidFill>
              </a:rPr>
              <a:t>agg</a:t>
            </a:r>
            <a:r>
              <a:rPr lang="it-IT" sz="1800" dirty="0" smtClean="0">
                <a:solidFill>
                  <a:srgbClr val="0070C0"/>
                </a:solidFill>
              </a:rPr>
              <a:t>. (attualmente oltre 50 </a:t>
            </a:r>
            <a:r>
              <a:rPr lang="it-IT" sz="1800" dirty="0" err="1" smtClean="0">
                <a:solidFill>
                  <a:srgbClr val="0070C0"/>
                </a:solidFill>
              </a:rPr>
              <a:t>ca</a:t>
            </a:r>
            <a:r>
              <a:rPr lang="it-IT" sz="1800" dirty="0" smtClean="0">
                <a:solidFill>
                  <a:srgbClr val="0070C0"/>
                </a:solidFill>
              </a:rPr>
              <a:t>) «Disciplina igienica degli imballaggi, recipienti, utensili, destinati a venire in contatto con le sostanze alimentari o con sostanze d’uso personale» e successivi aggiornamenti (ad oggi sono </a:t>
            </a:r>
            <a:r>
              <a:rPr lang="it-IT" sz="1800" dirty="0" err="1" smtClean="0">
                <a:solidFill>
                  <a:srgbClr val="0070C0"/>
                </a:solidFill>
              </a:rPr>
              <a:t>circ</a:t>
            </a:r>
            <a:r>
              <a:rPr lang="it-IT" sz="1800" dirty="0" smtClean="0">
                <a:solidFill>
                  <a:srgbClr val="0070C0"/>
                </a:solidFill>
              </a:rPr>
              <a:t> una quarantina): contiene disposizioni specifiche per materiali quali </a:t>
            </a:r>
            <a:r>
              <a:rPr lang="it-IT" sz="1800" dirty="0" smtClean="0">
                <a:solidFill>
                  <a:srgbClr val="FF0000"/>
                </a:solidFill>
                <a:effectLst>
                  <a:outerShdw blurRad="38100" dist="38100" dir="2700000" algn="tl">
                    <a:srgbClr val="000000">
                      <a:alpha val="43137"/>
                    </a:srgbClr>
                  </a:outerShdw>
                </a:effectLst>
              </a:rPr>
              <a:t>materie plastiche, gomma, cellulosa rigenerata, carta e cartone, vetro, acciaio inossidabile</a:t>
            </a:r>
          </a:p>
          <a:p>
            <a:pPr marL="0" indent="0">
              <a:buNone/>
            </a:pPr>
            <a:r>
              <a:rPr lang="it-IT" sz="1800" dirty="0" smtClean="0">
                <a:solidFill>
                  <a:srgbClr val="00B050"/>
                </a:solidFill>
                <a:effectLst>
                  <a:outerShdw blurRad="38100" dist="38100" dir="2700000" algn="tl">
                    <a:srgbClr val="000000">
                      <a:alpha val="43137"/>
                    </a:srgbClr>
                  </a:outerShdw>
                </a:effectLst>
              </a:rPr>
              <a:t>Decreto Ministeriale 18 Febbraio 1984 e n. 405del 13 luglio 1995 </a:t>
            </a:r>
            <a:r>
              <a:rPr lang="it-IT" sz="1800" dirty="0" smtClean="0">
                <a:solidFill>
                  <a:srgbClr val="0070C0"/>
                </a:solidFill>
              </a:rPr>
              <a:t>«Disciplina dei contenitori in </a:t>
            </a:r>
            <a:r>
              <a:rPr lang="it-IT" sz="1800" dirty="0" smtClean="0">
                <a:solidFill>
                  <a:srgbClr val="FF0000"/>
                </a:solidFill>
                <a:effectLst>
                  <a:outerShdw blurRad="38100" dist="38100" dir="2700000" algn="tl">
                    <a:srgbClr val="000000">
                      <a:alpha val="43137"/>
                    </a:srgbClr>
                  </a:outerShdw>
                </a:effectLst>
              </a:rPr>
              <a:t>banda stagnata </a:t>
            </a:r>
            <a:r>
              <a:rPr lang="it-IT" sz="1800" dirty="0" smtClean="0">
                <a:solidFill>
                  <a:srgbClr val="0070C0"/>
                </a:solidFill>
              </a:rPr>
              <a:t>saldati con lega stagno-piombo ed altri mezzi» e successivi aggiornamenti: contiene disposizioni specifiche per i materiali banda stagnata</a:t>
            </a:r>
          </a:p>
          <a:p>
            <a:pPr marL="0" indent="0">
              <a:buNone/>
            </a:pPr>
            <a:r>
              <a:rPr lang="it-IT" sz="1800" dirty="0" smtClean="0">
                <a:solidFill>
                  <a:srgbClr val="00B050"/>
                </a:solidFill>
                <a:effectLst>
                  <a:outerShdw blurRad="38100" dist="38100" dir="2700000" algn="tl">
                    <a:srgbClr val="000000">
                      <a:alpha val="43137"/>
                    </a:srgbClr>
                  </a:outerShdw>
                </a:effectLst>
              </a:rPr>
              <a:t>Decreto Ministeriale N. 243 del 1 giugno 1988 </a:t>
            </a:r>
            <a:r>
              <a:rPr lang="it-IT" sz="1800" dirty="0" smtClean="0">
                <a:solidFill>
                  <a:srgbClr val="0070C0"/>
                </a:solidFill>
              </a:rPr>
              <a:t>«Disciplina degli oggetti in </a:t>
            </a:r>
            <a:r>
              <a:rPr lang="it-IT" sz="1800" dirty="0" smtClean="0">
                <a:solidFill>
                  <a:srgbClr val="FF0000"/>
                </a:solidFill>
                <a:effectLst>
                  <a:outerShdw blurRad="38100" dist="38100" dir="2700000" algn="tl">
                    <a:srgbClr val="000000">
                      <a:alpha val="43137"/>
                    </a:srgbClr>
                  </a:outerShdw>
                </a:effectLst>
              </a:rPr>
              <a:t>banda cromata</a:t>
            </a:r>
            <a:r>
              <a:rPr lang="it-IT" sz="1800" dirty="0" smtClean="0">
                <a:solidFill>
                  <a:srgbClr val="FF0000"/>
                </a:solidFill>
              </a:rPr>
              <a:t> </a:t>
            </a:r>
            <a:r>
              <a:rPr lang="it-IT" sz="1800" dirty="0" smtClean="0">
                <a:solidFill>
                  <a:srgbClr val="0070C0"/>
                </a:solidFill>
              </a:rPr>
              <a:t>verniciata destinati a venire in contatto con gli alimenti»</a:t>
            </a:r>
          </a:p>
          <a:p>
            <a:pPr marL="0" indent="0">
              <a:buNone/>
            </a:pPr>
            <a:r>
              <a:rPr lang="it-IT" sz="1800" dirty="0" smtClean="0">
                <a:solidFill>
                  <a:srgbClr val="00B050"/>
                </a:solidFill>
                <a:effectLst>
                  <a:outerShdw blurRad="38100" dist="38100" dir="2700000" algn="tl">
                    <a:srgbClr val="000000">
                      <a:alpha val="43137"/>
                    </a:srgbClr>
                  </a:outerShdw>
                </a:effectLst>
              </a:rPr>
              <a:t>Decreto Ministeriale  4 Aprile 1985 e Decreto del 1 Febbraio 2007 </a:t>
            </a:r>
            <a:r>
              <a:rPr lang="it-IT" sz="1800" dirty="0" smtClean="0">
                <a:solidFill>
                  <a:srgbClr val="0070C0"/>
                </a:solidFill>
              </a:rPr>
              <a:t>«Disciplina degli oggetti di </a:t>
            </a:r>
            <a:r>
              <a:rPr lang="it-IT" sz="1800" dirty="0" smtClean="0">
                <a:solidFill>
                  <a:srgbClr val="FF0000"/>
                </a:solidFill>
                <a:effectLst>
                  <a:outerShdw blurRad="38100" dist="38100" dir="2700000" algn="tl">
                    <a:srgbClr val="000000">
                      <a:alpha val="43137"/>
                    </a:srgbClr>
                  </a:outerShdw>
                </a:effectLst>
              </a:rPr>
              <a:t>ceramica</a:t>
            </a:r>
            <a:r>
              <a:rPr lang="it-IT" sz="1800" dirty="0" smtClean="0">
                <a:solidFill>
                  <a:srgbClr val="0070C0"/>
                </a:solidFill>
              </a:rPr>
              <a:t> destinati ad entrare in contatto con i prodotti alimentari» e successivi aggiornamenti: contiene disposizioni specifiche per il materiale ceramica.</a:t>
            </a:r>
          </a:p>
          <a:p>
            <a:pPr marL="0" indent="0">
              <a:buNone/>
            </a:pPr>
            <a:r>
              <a:rPr lang="it-IT" sz="1800" dirty="0" smtClean="0">
                <a:solidFill>
                  <a:srgbClr val="00B050"/>
                </a:solidFill>
                <a:effectLst>
                  <a:outerShdw blurRad="38100" dist="38100" dir="2700000" algn="tl">
                    <a:srgbClr val="000000">
                      <a:alpha val="43137"/>
                    </a:srgbClr>
                  </a:outerShdw>
                </a:effectLst>
              </a:rPr>
              <a:t>Decreto Ministeriale n.76 del 18 Aprile 2007</a:t>
            </a:r>
            <a:r>
              <a:rPr lang="it-IT" sz="1800" dirty="0" smtClean="0">
                <a:solidFill>
                  <a:srgbClr val="0070C0"/>
                </a:solidFill>
              </a:rPr>
              <a:t> «Regolamento recante la disciplina igienica dei materiali e degli oggetti di </a:t>
            </a:r>
            <a:r>
              <a:rPr lang="it-IT" sz="1800" dirty="0" smtClean="0">
                <a:solidFill>
                  <a:srgbClr val="FF0000"/>
                </a:solidFill>
                <a:effectLst>
                  <a:outerShdw blurRad="38100" dist="38100" dir="2700000" algn="tl">
                    <a:srgbClr val="000000">
                      <a:alpha val="43137"/>
                    </a:srgbClr>
                  </a:outerShdw>
                </a:effectLst>
              </a:rPr>
              <a:t>alluminio</a:t>
            </a:r>
            <a:r>
              <a:rPr lang="it-IT" sz="1800" dirty="0" smtClean="0">
                <a:solidFill>
                  <a:srgbClr val="0070C0"/>
                </a:solidFill>
              </a:rPr>
              <a:t>  e di leghe di alluminio destinati a venire a contatto con gli alimenti».</a:t>
            </a:r>
          </a:p>
          <a:p>
            <a:pPr marL="0" indent="0" algn="ctr">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385973204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l"/>
            <a:r>
              <a:rPr lang="it-IT" sz="2400" dirty="0" smtClean="0">
                <a:solidFill>
                  <a:srgbClr val="FF0000"/>
                </a:solidFill>
                <a:effectLst>
                  <a:outerShdw blurRad="38100" dist="38100" dir="2700000" algn="tl">
                    <a:srgbClr val="000000">
                      <a:alpha val="43137"/>
                    </a:srgbClr>
                  </a:outerShdw>
                </a:effectLst>
              </a:rPr>
              <a:t>ITALIA</a:t>
            </a:r>
            <a:br>
              <a:rPr lang="it-IT" sz="2400" dirty="0" smtClean="0">
                <a:solidFill>
                  <a:srgbClr val="FF0000"/>
                </a:solidFill>
                <a:effectLst>
                  <a:outerShdw blurRad="38100" dist="38100" dir="2700000" algn="tl">
                    <a:srgbClr val="000000">
                      <a:alpha val="43137"/>
                    </a:srgbClr>
                  </a:outerShdw>
                </a:effectLst>
              </a:rPr>
            </a:br>
            <a:r>
              <a:rPr lang="it-IT" sz="2400" i="1" dirty="0" smtClean="0">
                <a:solidFill>
                  <a:srgbClr val="0070C0"/>
                </a:solidFill>
                <a:effectLst>
                  <a:outerShdw blurRad="38100" dist="38100" dir="2700000" algn="tl">
                    <a:srgbClr val="000000">
                      <a:alpha val="43137"/>
                    </a:srgbClr>
                  </a:outerShdw>
                </a:effectLst>
              </a:rPr>
              <a:t>DISPOSIZIONI SPECIFICHE</a:t>
            </a:r>
            <a:endParaRPr lang="it-IT" sz="2400" i="1" dirty="0">
              <a:solidFill>
                <a:srgbClr val="0070C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395536" y="1268760"/>
            <a:ext cx="8229600" cy="5184576"/>
          </a:xfrm>
        </p:spPr>
        <p:txBody>
          <a:bodyPr>
            <a:normAutofit/>
          </a:bodyPr>
          <a:lstStyle/>
          <a:p>
            <a:pPr marL="0" indent="0">
              <a:buNone/>
            </a:pPr>
            <a:r>
              <a:rPr lang="it-IT" sz="1800" dirty="0" smtClean="0">
                <a:solidFill>
                  <a:srgbClr val="FF0000"/>
                </a:solidFill>
                <a:effectLst>
                  <a:outerShdw blurRad="38100" dist="38100" dir="2700000" algn="tl">
                    <a:srgbClr val="000000">
                      <a:alpha val="43137"/>
                    </a:srgbClr>
                  </a:outerShdw>
                </a:effectLst>
              </a:rPr>
              <a:t>Art. 5 del Decreto Ministeriale 21 Marzo 1973:</a:t>
            </a:r>
          </a:p>
          <a:p>
            <a:pPr marL="0" indent="0">
              <a:buNone/>
            </a:pPr>
            <a:endParaRPr lang="it-IT" sz="1800" dirty="0">
              <a:solidFill>
                <a:srgbClr val="0070C0"/>
              </a:solidFill>
              <a:effectLst>
                <a:outerShdw blurRad="38100" dist="38100" dir="2700000" algn="tl">
                  <a:srgbClr val="000000">
                    <a:alpha val="43137"/>
                  </a:srgbClr>
                </a:outerShdw>
              </a:effectLst>
            </a:endParaRPr>
          </a:p>
          <a:p>
            <a:pPr marL="0" indent="0">
              <a:buNone/>
            </a:pPr>
            <a:r>
              <a:rPr lang="it-IT" sz="1800" dirty="0" smtClean="0">
                <a:solidFill>
                  <a:srgbClr val="0070C0"/>
                </a:solidFill>
                <a:effectLst>
                  <a:outerShdw blurRad="38100" dist="38100" dir="2700000" algn="tl">
                    <a:srgbClr val="000000">
                      <a:alpha val="43137"/>
                    </a:srgbClr>
                  </a:outerShdw>
                </a:effectLst>
              </a:rPr>
              <a:t>Salvo diverse indicazioni particolari riportate per i singoli materiali nel titolo II, l’idoneità degli oggetti destinati a venire in contatto con alimenti è subordinata al controllo della migrazione globale e, qualora indicato per i singoli costituenti, della migrazione specifica…</a:t>
            </a:r>
          </a:p>
          <a:p>
            <a:pPr marL="0" indent="0">
              <a:buNone/>
            </a:pPr>
            <a:endParaRPr lang="it-IT" sz="1800" dirty="0">
              <a:solidFill>
                <a:srgbClr val="0070C0"/>
              </a:solidFill>
              <a:effectLst>
                <a:outerShdw blurRad="38100" dist="38100" dir="2700000" algn="tl">
                  <a:srgbClr val="000000">
                    <a:alpha val="43137"/>
                  </a:srgbClr>
                </a:outerShdw>
              </a:effectLst>
            </a:endParaRPr>
          </a:p>
          <a:p>
            <a:pPr marL="0" indent="0">
              <a:buNone/>
            </a:pPr>
            <a:r>
              <a:rPr lang="it-IT" sz="1800" dirty="0" smtClean="0">
                <a:solidFill>
                  <a:srgbClr val="0070C0"/>
                </a:solidFill>
                <a:effectLst>
                  <a:outerShdw blurRad="38100" dist="38100" dir="2700000" algn="tl">
                    <a:srgbClr val="000000">
                      <a:alpha val="43137"/>
                    </a:srgbClr>
                  </a:outerShdw>
                </a:effectLst>
              </a:rPr>
              <a:t>Per carte e cartoni VI SONO INDICAZIONI PARTICOLARI CHE </a:t>
            </a:r>
            <a:r>
              <a:rPr lang="it-IT" sz="1800" dirty="0" smtClean="0">
                <a:solidFill>
                  <a:srgbClr val="FF0000"/>
                </a:solidFill>
                <a:effectLst>
                  <a:outerShdw blurRad="38100" dist="38100" dir="2700000" algn="tl">
                    <a:srgbClr val="000000">
                      <a:alpha val="43137"/>
                    </a:srgbClr>
                  </a:outerShdw>
                </a:effectLst>
              </a:rPr>
              <a:t>NON PREVEDONO </a:t>
            </a:r>
            <a:r>
              <a:rPr lang="it-IT" sz="1800" dirty="0" smtClean="0">
                <a:solidFill>
                  <a:srgbClr val="0070C0"/>
                </a:solidFill>
                <a:effectLst>
                  <a:outerShdw blurRad="38100" dist="38100" dir="2700000" algn="tl">
                    <a:srgbClr val="000000">
                      <a:alpha val="43137"/>
                    </a:srgbClr>
                  </a:outerShdw>
                </a:effectLst>
              </a:rPr>
              <a:t>LE PROVE DI MIGRAZIONE GLOBALE </a:t>
            </a:r>
          </a:p>
          <a:p>
            <a:pPr marL="0" indent="0" algn="ctr">
              <a:buNone/>
            </a:pPr>
            <a:r>
              <a:rPr lang="it-IT" sz="1800" dirty="0" smtClean="0">
                <a:solidFill>
                  <a:srgbClr val="0070C0"/>
                </a:solidFill>
                <a:effectLst>
                  <a:outerShdw blurRad="38100" dist="38100" dir="2700000" algn="tl">
                    <a:srgbClr val="000000">
                      <a:alpha val="43137"/>
                    </a:srgbClr>
                  </a:outerShdw>
                </a:effectLst>
              </a:rPr>
              <a:t> ma</a:t>
            </a:r>
          </a:p>
          <a:p>
            <a:pPr marL="0" indent="0">
              <a:buNone/>
            </a:pPr>
            <a:r>
              <a:rPr lang="it-IT" sz="1800" dirty="0" smtClean="0">
                <a:solidFill>
                  <a:srgbClr val="0070C0"/>
                </a:solidFill>
                <a:effectLst>
                  <a:outerShdw blurRad="38100" dist="38100" dir="2700000" algn="tl">
                    <a:srgbClr val="000000">
                      <a:alpha val="43137"/>
                    </a:srgbClr>
                  </a:outerShdw>
                </a:effectLst>
              </a:rPr>
              <a:t>IL CONTROLLO ANALITICO DEI REQUISITI DI </a:t>
            </a:r>
            <a:r>
              <a:rPr lang="it-IT" sz="1800" u="sng" dirty="0" smtClean="0">
                <a:solidFill>
                  <a:srgbClr val="00B050"/>
                </a:solidFill>
                <a:effectLst>
                  <a:outerShdw blurRad="38100" dist="38100" dir="2700000" algn="tl">
                    <a:srgbClr val="000000">
                      <a:alpha val="43137"/>
                    </a:srgbClr>
                  </a:outerShdw>
                </a:effectLst>
              </a:rPr>
              <a:t>COMPOSIZIONE E PUREZZA </a:t>
            </a:r>
            <a:r>
              <a:rPr lang="it-IT" sz="1800" dirty="0" smtClean="0">
                <a:solidFill>
                  <a:srgbClr val="0070C0"/>
                </a:solidFill>
                <a:effectLst>
                  <a:outerShdw blurRad="38100" dist="38100" dir="2700000" algn="tl">
                    <a:srgbClr val="000000">
                      <a:alpha val="43137"/>
                    </a:srgbClr>
                  </a:outerShdw>
                </a:effectLst>
              </a:rPr>
              <a:t>OLTRE ALLA </a:t>
            </a:r>
            <a:r>
              <a:rPr lang="it-IT" sz="1800" u="sng" dirty="0" smtClean="0">
                <a:solidFill>
                  <a:srgbClr val="00B050"/>
                </a:solidFill>
                <a:effectLst>
                  <a:outerShdw blurRad="38100" dist="38100" dir="2700000" algn="tl">
                    <a:srgbClr val="000000">
                      <a:alpha val="43137"/>
                    </a:srgbClr>
                  </a:outerShdw>
                </a:effectLst>
              </a:rPr>
              <a:t>CONFORMITA’ ALLA LISTA POSITIVA</a:t>
            </a:r>
          </a:p>
          <a:p>
            <a:pPr marL="0" indent="0">
              <a:buNone/>
            </a:pPr>
            <a:endParaRPr lang="it-IT" sz="1800" dirty="0" smtClean="0">
              <a:solidFill>
                <a:srgbClr val="00B050"/>
              </a:solidFill>
              <a:effectLst>
                <a:outerShdw blurRad="38100" dist="38100" dir="2700000" algn="tl">
                  <a:srgbClr val="000000">
                    <a:alpha val="43137"/>
                  </a:srgbClr>
                </a:outerShdw>
              </a:effectLst>
            </a:endParaRPr>
          </a:p>
          <a:p>
            <a:pPr marL="0" indent="0">
              <a:buNone/>
            </a:pPr>
            <a:endParaRPr lang="it-IT" sz="1800" dirty="0" smtClean="0">
              <a:solidFill>
                <a:srgbClr val="00B050"/>
              </a:solidFill>
              <a:effectLst>
                <a:outerShdw blurRad="38100" dist="38100" dir="2700000" algn="tl">
                  <a:srgbClr val="000000">
                    <a:alpha val="43137"/>
                  </a:srgbClr>
                </a:outerShdw>
              </a:effectLst>
            </a:endParaRPr>
          </a:p>
          <a:p>
            <a:pPr marL="0" indent="0">
              <a:buNone/>
            </a:pPr>
            <a:endParaRPr lang="it-IT" sz="1800" dirty="0">
              <a:solidFill>
                <a:srgbClr val="00B050"/>
              </a:solidFill>
              <a:effectLst>
                <a:outerShdw blurRad="38100" dist="38100" dir="2700000" algn="tl">
                  <a:srgbClr val="000000">
                    <a:alpha val="43137"/>
                  </a:srgbClr>
                </a:outerShdw>
              </a:effectLst>
            </a:endParaRPr>
          </a:p>
          <a:p>
            <a:pPr marL="0" indent="0">
              <a:buNone/>
            </a:pPr>
            <a:endParaRPr lang="it-IT" sz="1800" dirty="0">
              <a:solidFill>
                <a:srgbClr val="002060"/>
              </a:solidFill>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32617079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94122"/>
          </a:xfrm>
        </p:spPr>
        <p:txBody>
          <a:bodyPr>
            <a:normAutofit/>
          </a:bodyPr>
          <a:lstStyle/>
          <a:p>
            <a:pPr algn="l"/>
            <a:r>
              <a:rPr lang="it-IT" sz="2400" dirty="0" smtClean="0">
                <a:solidFill>
                  <a:srgbClr val="FF0000"/>
                </a:solidFill>
                <a:effectLst>
                  <a:outerShdw blurRad="38100" dist="38100" dir="2700000" algn="tl">
                    <a:srgbClr val="000000">
                      <a:alpha val="43137"/>
                    </a:srgbClr>
                  </a:outerShdw>
                </a:effectLst>
              </a:rPr>
              <a:t> EUROPA (ITALIA)</a:t>
            </a:r>
            <a:br>
              <a:rPr lang="it-IT" sz="2400" dirty="0" smtClean="0">
                <a:solidFill>
                  <a:srgbClr val="FF0000"/>
                </a:solidFill>
                <a:effectLst>
                  <a:outerShdw blurRad="38100" dist="38100" dir="2700000" algn="tl">
                    <a:srgbClr val="000000">
                      <a:alpha val="43137"/>
                    </a:srgbClr>
                  </a:outerShdw>
                </a:effectLst>
              </a:rPr>
            </a:br>
            <a:r>
              <a:rPr lang="it-IT" sz="2400" i="1" dirty="0" smtClean="0">
                <a:solidFill>
                  <a:srgbClr val="0070C0"/>
                </a:solidFill>
                <a:effectLst>
                  <a:outerShdw blurRad="38100" dist="38100" dir="2700000" algn="tl">
                    <a:srgbClr val="000000">
                      <a:alpha val="43137"/>
                    </a:srgbClr>
                  </a:outerShdw>
                </a:effectLst>
              </a:rPr>
              <a:t>DISPOSIZIONI SPECIFICHE</a:t>
            </a:r>
            <a:endParaRPr lang="it-IT" sz="2400" i="1" dirty="0">
              <a:solidFill>
                <a:srgbClr val="0070C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395536" y="1268760"/>
            <a:ext cx="8229600" cy="5184576"/>
          </a:xfrm>
        </p:spPr>
        <p:txBody>
          <a:bodyPr>
            <a:normAutofit lnSpcReduction="10000"/>
          </a:bodyPr>
          <a:lstStyle/>
          <a:p>
            <a:pPr marL="0" indent="0">
              <a:buNone/>
            </a:pPr>
            <a:r>
              <a:rPr lang="it-IT" sz="1800" dirty="0" smtClean="0">
                <a:solidFill>
                  <a:srgbClr val="00B050"/>
                </a:solidFill>
                <a:effectLst>
                  <a:outerShdw blurRad="38100" dist="38100" dir="2700000" algn="tl">
                    <a:srgbClr val="000000">
                      <a:alpha val="43137"/>
                    </a:srgbClr>
                  </a:outerShdw>
                </a:effectLst>
              </a:rPr>
              <a:t>MATERIE PLASTICHE: </a:t>
            </a:r>
          </a:p>
          <a:p>
            <a:r>
              <a:rPr lang="it-IT" sz="1800" dirty="0" smtClean="0">
                <a:solidFill>
                  <a:srgbClr val="0070C0"/>
                </a:solidFill>
                <a:effectLst>
                  <a:outerShdw blurRad="38100" dist="38100" dir="2700000" algn="tl">
                    <a:srgbClr val="000000">
                      <a:alpha val="43137"/>
                    </a:srgbClr>
                  </a:outerShdw>
                </a:effectLst>
              </a:rPr>
              <a:t>Direttive n. 82/711/CEE, 85/572/CEE, 93/8/CEE, 97/48/CE, 2002/72/CE, 2004/1/CE, 2004/19/CE e 2008/39/CE</a:t>
            </a:r>
          </a:p>
          <a:p>
            <a:r>
              <a:rPr lang="it-IT" sz="1800" dirty="0" smtClean="0">
                <a:solidFill>
                  <a:srgbClr val="0070C0"/>
                </a:solidFill>
                <a:effectLst>
                  <a:outerShdw blurRad="38100" dist="38100" dir="2700000" algn="tl">
                    <a:srgbClr val="000000">
                      <a:alpha val="43137"/>
                    </a:srgbClr>
                  </a:outerShdw>
                </a:effectLst>
              </a:rPr>
              <a:t>Regolamenti CE n. 1895/2005 (derivati epossidici) e n. 975/2009</a:t>
            </a:r>
          </a:p>
          <a:p>
            <a:r>
              <a:rPr lang="it-IT" sz="1800" dirty="0" smtClean="0">
                <a:solidFill>
                  <a:srgbClr val="0070C0"/>
                </a:solidFill>
                <a:effectLst>
                  <a:outerShdw blurRad="38100" dist="38100" dir="2700000" algn="tl">
                    <a:srgbClr val="000000">
                      <a:alpha val="43137"/>
                    </a:srgbClr>
                  </a:outerShdw>
                </a:effectLst>
              </a:rPr>
              <a:t>Direttiva UE n. 2008/11 (</a:t>
            </a:r>
            <a:r>
              <a:rPr lang="it-IT" sz="1800" u="sng" dirty="0" smtClean="0">
                <a:solidFill>
                  <a:srgbClr val="FF0000"/>
                </a:solidFill>
                <a:effectLst>
                  <a:outerShdw blurRad="38100" dist="38100" dir="2700000" algn="tl">
                    <a:srgbClr val="000000">
                      <a:alpha val="43137"/>
                    </a:srgbClr>
                  </a:outerShdw>
                </a:effectLst>
              </a:rPr>
              <a:t>restrizioni </a:t>
            </a:r>
            <a:r>
              <a:rPr lang="it-IT" sz="1800" u="sng" dirty="0" err="1" smtClean="0">
                <a:solidFill>
                  <a:srgbClr val="FF0000"/>
                </a:solidFill>
                <a:effectLst>
                  <a:outerShdw blurRad="38100" dist="38100" dir="2700000" algn="tl">
                    <a:srgbClr val="000000">
                      <a:alpha val="43137"/>
                    </a:srgbClr>
                  </a:outerShdw>
                </a:effectLst>
              </a:rPr>
              <a:t>Bisfenolo</a:t>
            </a:r>
            <a:r>
              <a:rPr lang="it-IT" sz="1800" u="sng" dirty="0" smtClean="0">
                <a:solidFill>
                  <a:srgbClr val="FF0000"/>
                </a:solidFill>
                <a:effectLst>
                  <a:outerShdw blurRad="38100" dist="38100" dir="2700000" algn="tl">
                    <a:srgbClr val="000000">
                      <a:alpha val="43137"/>
                    </a:srgbClr>
                  </a:outerShdw>
                </a:effectLst>
              </a:rPr>
              <a:t> A</a:t>
            </a:r>
            <a:r>
              <a:rPr lang="it-IT" sz="1800" dirty="0" smtClean="0">
                <a:solidFill>
                  <a:srgbClr val="0070C0"/>
                </a:solidFill>
                <a:effectLst>
                  <a:outerShdw blurRad="38100" dist="38100" dir="2700000" algn="tl">
                    <a:srgbClr val="000000">
                      <a:alpha val="43137"/>
                    </a:srgbClr>
                  </a:outerShdw>
                </a:effectLst>
              </a:rPr>
              <a:t>)</a:t>
            </a:r>
          </a:p>
          <a:p>
            <a:r>
              <a:rPr lang="it-IT" sz="1800" dirty="0" smtClean="0">
                <a:solidFill>
                  <a:srgbClr val="FF0000"/>
                </a:solidFill>
                <a:effectLst>
                  <a:outerShdw blurRad="38100" dist="38100" dir="2700000" algn="tl">
                    <a:srgbClr val="000000">
                      <a:alpha val="43137"/>
                    </a:srgbClr>
                  </a:outerShdw>
                </a:effectLst>
              </a:rPr>
              <a:t>NUOVO</a:t>
            </a:r>
            <a:r>
              <a:rPr lang="it-IT" sz="1800" dirty="0" smtClean="0">
                <a:solidFill>
                  <a:srgbClr val="0070C0"/>
                </a:solidFill>
                <a:effectLst>
                  <a:outerShdw blurRad="38100" dist="38100" dir="2700000" algn="tl">
                    <a:srgbClr val="000000">
                      <a:alpha val="43137"/>
                    </a:srgbClr>
                  </a:outerShdw>
                </a:effectLst>
              </a:rPr>
              <a:t>  </a:t>
            </a:r>
            <a:r>
              <a:rPr lang="it-IT" sz="1800" dirty="0" smtClean="0">
                <a:solidFill>
                  <a:srgbClr val="FF0000"/>
                </a:solidFill>
                <a:effectLst>
                  <a:outerShdw blurRad="38100" dist="38100" dir="2700000" algn="tl">
                    <a:srgbClr val="000000">
                      <a:alpha val="43137"/>
                    </a:srgbClr>
                  </a:outerShdw>
                </a:effectLst>
              </a:rPr>
              <a:t>Regolamento UE n. 10/2011 (in vigore dal 1° maggio 2011)</a:t>
            </a:r>
          </a:p>
          <a:p>
            <a:r>
              <a:rPr lang="it-IT" sz="1800" dirty="0" smtClean="0">
                <a:solidFill>
                  <a:srgbClr val="0070C0"/>
                </a:solidFill>
                <a:effectLst>
                  <a:outerShdw blurRad="38100" dist="38100" dir="2700000" algn="tl">
                    <a:srgbClr val="000000">
                      <a:alpha val="43137"/>
                    </a:srgbClr>
                  </a:outerShdw>
                </a:effectLst>
              </a:rPr>
              <a:t>Regolamenti UE n. 284/2011 (restrizioni particolari per utensili per cucina in plastica a base di PA e di melammina)</a:t>
            </a:r>
          </a:p>
          <a:p>
            <a:pPr marL="0" indent="0">
              <a:buNone/>
            </a:pPr>
            <a:endParaRPr lang="it-IT" sz="1800" dirty="0" smtClean="0">
              <a:solidFill>
                <a:srgbClr val="00B050"/>
              </a:solidFill>
              <a:effectLst>
                <a:outerShdw blurRad="38100" dist="38100" dir="2700000" algn="tl">
                  <a:srgbClr val="000000">
                    <a:alpha val="43137"/>
                  </a:srgbClr>
                </a:outerShdw>
              </a:effectLst>
            </a:endParaRPr>
          </a:p>
          <a:p>
            <a:pPr marL="0" indent="0">
              <a:buNone/>
            </a:pPr>
            <a:r>
              <a:rPr lang="it-IT" sz="1800" dirty="0" smtClean="0">
                <a:solidFill>
                  <a:srgbClr val="00B050"/>
                </a:solidFill>
                <a:effectLst>
                  <a:outerShdw blurRad="38100" dist="38100" dir="2700000" algn="tl">
                    <a:srgbClr val="000000">
                      <a:alpha val="43137"/>
                    </a:srgbClr>
                  </a:outerShdw>
                </a:effectLst>
              </a:rPr>
              <a:t>CERAMICA - </a:t>
            </a:r>
            <a:r>
              <a:rPr lang="it-IT" sz="1800" dirty="0" smtClean="0">
                <a:solidFill>
                  <a:srgbClr val="0070C0"/>
                </a:solidFill>
                <a:effectLst>
                  <a:outerShdw blurRad="38100" dist="38100" dir="2700000" algn="tl">
                    <a:srgbClr val="000000">
                      <a:alpha val="43137"/>
                    </a:srgbClr>
                  </a:outerShdw>
                </a:effectLst>
              </a:rPr>
              <a:t>Direttiva 84/500/CEE e 2005/31/CE</a:t>
            </a:r>
          </a:p>
          <a:p>
            <a:pPr marL="0" indent="0">
              <a:buNone/>
            </a:pPr>
            <a:endParaRPr lang="it-IT" sz="1800" dirty="0" smtClean="0">
              <a:solidFill>
                <a:srgbClr val="00B050"/>
              </a:solidFill>
              <a:effectLst>
                <a:outerShdw blurRad="38100" dist="38100" dir="2700000" algn="tl">
                  <a:srgbClr val="000000">
                    <a:alpha val="43137"/>
                  </a:srgbClr>
                </a:outerShdw>
              </a:effectLst>
            </a:endParaRPr>
          </a:p>
          <a:p>
            <a:pPr marL="0" indent="0">
              <a:buNone/>
            </a:pPr>
            <a:r>
              <a:rPr lang="it-IT" sz="1800" dirty="0" smtClean="0">
                <a:solidFill>
                  <a:srgbClr val="00B050"/>
                </a:solidFill>
                <a:effectLst>
                  <a:outerShdw blurRad="38100" dist="38100" dir="2700000" algn="tl">
                    <a:srgbClr val="000000">
                      <a:alpha val="43137"/>
                    </a:srgbClr>
                  </a:outerShdw>
                </a:effectLst>
              </a:rPr>
              <a:t>CELLULOSA RIGENERATA </a:t>
            </a:r>
            <a:r>
              <a:rPr lang="it-IT" sz="1800" dirty="0" smtClean="0">
                <a:solidFill>
                  <a:srgbClr val="0070C0"/>
                </a:solidFill>
                <a:effectLst>
                  <a:outerShdw blurRad="38100" dist="38100" dir="2700000" algn="tl">
                    <a:srgbClr val="000000">
                      <a:alpha val="43137"/>
                    </a:srgbClr>
                  </a:outerShdw>
                </a:effectLst>
              </a:rPr>
              <a:t>-  Direttiva 2007/42/CE</a:t>
            </a:r>
          </a:p>
          <a:p>
            <a:pPr marL="0" indent="0">
              <a:buNone/>
            </a:pPr>
            <a:endParaRPr lang="it-IT" sz="1800" dirty="0" smtClean="0">
              <a:solidFill>
                <a:srgbClr val="00B050"/>
              </a:solidFill>
              <a:effectLst>
                <a:outerShdw blurRad="38100" dist="38100" dir="2700000" algn="tl">
                  <a:srgbClr val="000000">
                    <a:alpha val="43137"/>
                  </a:srgbClr>
                </a:outerShdw>
              </a:effectLst>
            </a:endParaRPr>
          </a:p>
          <a:p>
            <a:pPr marL="0" indent="0">
              <a:buNone/>
            </a:pPr>
            <a:r>
              <a:rPr lang="it-IT" sz="1800" dirty="0" smtClean="0">
                <a:solidFill>
                  <a:srgbClr val="00B050"/>
                </a:solidFill>
                <a:effectLst>
                  <a:outerShdw blurRad="38100" dist="38100" dir="2700000" algn="tl">
                    <a:srgbClr val="000000">
                      <a:alpha val="43137"/>
                    </a:srgbClr>
                  </a:outerShdw>
                </a:effectLst>
              </a:rPr>
              <a:t>PLASTICHE DA RICICLO </a:t>
            </a:r>
            <a:r>
              <a:rPr lang="it-IT" sz="1800" dirty="0" smtClean="0">
                <a:solidFill>
                  <a:srgbClr val="0070C0"/>
                </a:solidFill>
                <a:effectLst>
                  <a:outerShdw blurRad="38100" dist="38100" dir="2700000" algn="tl">
                    <a:srgbClr val="000000">
                      <a:alpha val="43137"/>
                    </a:srgbClr>
                  </a:outerShdw>
                </a:effectLst>
              </a:rPr>
              <a:t>– Regolamento 282/2008/CE</a:t>
            </a:r>
          </a:p>
          <a:p>
            <a:pPr marL="0" indent="0">
              <a:buNone/>
            </a:pPr>
            <a:endParaRPr lang="it-IT" sz="1800" dirty="0" smtClean="0">
              <a:solidFill>
                <a:srgbClr val="00B050"/>
              </a:solidFill>
              <a:effectLst>
                <a:outerShdw blurRad="38100" dist="38100" dir="2700000" algn="tl">
                  <a:srgbClr val="000000">
                    <a:alpha val="43137"/>
                  </a:srgbClr>
                </a:outerShdw>
              </a:effectLst>
            </a:endParaRPr>
          </a:p>
          <a:p>
            <a:pPr marL="0" indent="0">
              <a:buNone/>
            </a:pPr>
            <a:r>
              <a:rPr lang="it-IT" sz="1800" dirty="0" smtClean="0">
                <a:solidFill>
                  <a:srgbClr val="00B050"/>
                </a:solidFill>
                <a:effectLst>
                  <a:outerShdw blurRad="38100" dist="38100" dir="2700000" algn="tl">
                    <a:srgbClr val="000000">
                      <a:alpha val="43137"/>
                    </a:srgbClr>
                  </a:outerShdw>
                </a:effectLst>
              </a:rPr>
              <a:t>IMBALLAGGI ATTIVI E INTELLIGENTI </a:t>
            </a:r>
            <a:r>
              <a:rPr lang="it-IT" sz="1800" dirty="0" smtClean="0">
                <a:solidFill>
                  <a:srgbClr val="0070C0"/>
                </a:solidFill>
                <a:effectLst>
                  <a:outerShdw blurRad="38100" dist="38100" dir="2700000" algn="tl">
                    <a:srgbClr val="000000">
                      <a:alpha val="43137"/>
                    </a:srgbClr>
                  </a:outerShdw>
                </a:effectLst>
              </a:rPr>
              <a:t>– Regolamento 450/2009/CE</a:t>
            </a:r>
          </a:p>
          <a:p>
            <a:pPr marL="0" indent="0">
              <a:buNone/>
            </a:pPr>
            <a:endParaRPr lang="it-IT" sz="1800" dirty="0" smtClean="0">
              <a:solidFill>
                <a:srgbClr val="00B050"/>
              </a:solidFill>
              <a:effectLst>
                <a:outerShdw blurRad="38100" dist="38100" dir="2700000" algn="tl">
                  <a:srgbClr val="000000">
                    <a:alpha val="43137"/>
                  </a:srgbClr>
                </a:outerShdw>
              </a:effectLst>
            </a:endParaRPr>
          </a:p>
          <a:p>
            <a:endParaRPr lang="it-IT" sz="1800" dirty="0" smtClean="0">
              <a:solidFill>
                <a:srgbClr val="0070C0"/>
              </a:solidFill>
              <a:effectLst>
                <a:outerShdw blurRad="38100" dist="38100" dir="2700000" algn="tl">
                  <a:srgbClr val="000000">
                    <a:alpha val="43137"/>
                  </a:srgbClr>
                </a:outerShdw>
              </a:effectLst>
            </a:endParaRPr>
          </a:p>
          <a:p>
            <a:endParaRPr lang="it-IT" sz="1800" dirty="0" smtClean="0">
              <a:solidFill>
                <a:srgbClr val="FF0000"/>
              </a:solidFill>
              <a:effectLst>
                <a:outerShdw blurRad="38100" dist="38100" dir="2700000" algn="tl">
                  <a:srgbClr val="000000">
                    <a:alpha val="43137"/>
                  </a:srgbClr>
                </a:outerShdw>
              </a:effectLst>
            </a:endParaRPr>
          </a:p>
          <a:p>
            <a:endParaRPr lang="it-IT" sz="1800" dirty="0">
              <a:solidFill>
                <a:srgbClr val="0070C0"/>
              </a:solidFill>
              <a:effectLst>
                <a:outerShdw blurRad="38100" dist="38100" dir="2700000" algn="tl">
                  <a:srgbClr val="000000">
                    <a:alpha val="43137"/>
                  </a:srgbClr>
                </a:outerShdw>
              </a:effectLst>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41207531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94122"/>
          </a:xfrm>
        </p:spPr>
        <p:txBody>
          <a:bodyPr>
            <a:normAutofit/>
          </a:bodyPr>
          <a:lstStyle/>
          <a:p>
            <a:pPr algn="l"/>
            <a:r>
              <a:rPr lang="it-IT" sz="2400" dirty="0" smtClean="0">
                <a:solidFill>
                  <a:srgbClr val="FF0000"/>
                </a:solidFill>
                <a:effectLst>
                  <a:outerShdw blurRad="38100" dist="38100" dir="2700000" algn="tl">
                    <a:srgbClr val="000000">
                      <a:alpha val="43137"/>
                    </a:srgbClr>
                  </a:outerShdw>
                </a:effectLst>
              </a:rPr>
              <a:t> ATTI NON OBBLIGATORI MA AVENTI SOLO UN FINE CONSULTIVO</a:t>
            </a:r>
            <a:endParaRPr lang="it-IT" sz="2400" i="1" dirty="0">
              <a:solidFill>
                <a:srgbClr val="0070C0"/>
              </a:solidFill>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395536" y="1268760"/>
            <a:ext cx="8229600" cy="5184576"/>
          </a:xfrm>
        </p:spPr>
        <p:txBody>
          <a:bodyPr>
            <a:normAutofit lnSpcReduction="10000"/>
          </a:bodyPr>
          <a:lstStyle/>
          <a:p>
            <a:pPr marL="0" indent="0">
              <a:buNone/>
            </a:pPr>
            <a:r>
              <a:rPr lang="it-IT" sz="1800" dirty="0" smtClean="0">
                <a:solidFill>
                  <a:srgbClr val="00B050"/>
                </a:solidFill>
                <a:effectLst>
                  <a:outerShdw blurRad="38100" dist="38100" dir="2700000" algn="tl">
                    <a:srgbClr val="000000">
                      <a:alpha val="43137"/>
                    </a:srgbClr>
                  </a:outerShdw>
                </a:effectLst>
              </a:rPr>
              <a:t>RISOLUZIONI o DOCUMENTI TECNICI DEL CONSIGLIO D’EUROPA</a:t>
            </a:r>
          </a:p>
          <a:p>
            <a:pPr marL="0" indent="0">
              <a:buNone/>
            </a:pPr>
            <a:r>
              <a:rPr lang="it-IT" sz="1800" dirty="0" smtClean="0">
                <a:solidFill>
                  <a:srgbClr val="0070C0"/>
                </a:solidFill>
                <a:effectLst>
                  <a:outerShdw blurRad="38100" dist="38100" dir="2700000" algn="tl">
                    <a:srgbClr val="000000">
                      <a:alpha val="43137"/>
                    </a:srgbClr>
                  </a:outerShdw>
                </a:effectLst>
              </a:rPr>
              <a:t>COLORANTI PER MATERIE PLASTICHE </a:t>
            </a:r>
            <a:r>
              <a:rPr lang="it-IT" sz="1800" dirty="0" smtClean="0">
                <a:solidFill>
                  <a:srgbClr val="0070C0"/>
                </a:solidFill>
              </a:rPr>
              <a:t>RISOLUZIONE (89) 1</a:t>
            </a:r>
          </a:p>
          <a:p>
            <a:pPr marL="0" indent="0">
              <a:buNone/>
            </a:pPr>
            <a:r>
              <a:rPr lang="it-IT" sz="1800" dirty="0" smtClean="0">
                <a:solidFill>
                  <a:srgbClr val="0070C0"/>
                </a:solidFill>
                <a:effectLst>
                  <a:outerShdw blurRad="38100" dist="38100" dir="2700000" algn="tl">
                    <a:srgbClr val="000000">
                      <a:alpha val="43137"/>
                    </a:srgbClr>
                  </a:outerShdw>
                </a:effectLst>
              </a:rPr>
              <a:t>COADIUVANTI PER MATERIE PLASTICHE </a:t>
            </a:r>
            <a:r>
              <a:rPr lang="it-IT" sz="1800" dirty="0" smtClean="0">
                <a:solidFill>
                  <a:srgbClr val="0070C0"/>
                </a:solidFill>
              </a:rPr>
              <a:t>RISOLUZIONE AP (92) 2</a:t>
            </a:r>
          </a:p>
          <a:p>
            <a:pPr marL="0" indent="0">
              <a:buNone/>
            </a:pPr>
            <a:r>
              <a:rPr lang="it-IT" sz="1800" dirty="0" smtClean="0">
                <a:solidFill>
                  <a:srgbClr val="0070C0"/>
                </a:solidFill>
                <a:effectLst>
                  <a:outerShdw blurRad="38100" dist="38100" dir="2700000" algn="tl">
                    <a:srgbClr val="000000">
                      <a:alpha val="43137"/>
                    </a:srgbClr>
                  </a:outerShdw>
                </a:effectLst>
              </a:rPr>
              <a:t>COATINGS </a:t>
            </a:r>
            <a:r>
              <a:rPr lang="it-IT" sz="1800" dirty="0" smtClean="0">
                <a:solidFill>
                  <a:srgbClr val="0070C0"/>
                </a:solidFill>
              </a:rPr>
              <a:t> Version 3 </a:t>
            </a:r>
            <a:r>
              <a:rPr lang="it-IT" sz="1800" dirty="0" err="1" smtClean="0">
                <a:solidFill>
                  <a:srgbClr val="0070C0"/>
                </a:solidFill>
              </a:rPr>
              <a:t>dated</a:t>
            </a:r>
            <a:r>
              <a:rPr lang="it-IT" sz="1800" dirty="0" smtClean="0">
                <a:solidFill>
                  <a:srgbClr val="0070C0"/>
                </a:solidFill>
              </a:rPr>
              <a:t> 12.02.2009</a:t>
            </a:r>
          </a:p>
          <a:p>
            <a:pPr marL="0" indent="0">
              <a:buNone/>
            </a:pPr>
            <a:r>
              <a:rPr lang="it-IT" sz="1800" dirty="0" smtClean="0">
                <a:solidFill>
                  <a:srgbClr val="0070C0"/>
                </a:solidFill>
                <a:effectLst>
                  <a:outerShdw blurRad="38100" dist="38100" dir="2700000" algn="tl">
                    <a:srgbClr val="000000">
                      <a:alpha val="43137"/>
                    </a:srgbClr>
                  </a:outerShdw>
                </a:effectLst>
              </a:rPr>
              <a:t>TAPPI SINTETICI </a:t>
            </a:r>
            <a:r>
              <a:rPr lang="it-IT" sz="1800" dirty="0" smtClean="0">
                <a:solidFill>
                  <a:srgbClr val="0070C0"/>
                </a:solidFill>
              </a:rPr>
              <a:t>Version 2 </a:t>
            </a:r>
            <a:r>
              <a:rPr lang="it-IT" sz="1800" dirty="0" err="1" smtClean="0">
                <a:solidFill>
                  <a:srgbClr val="0070C0"/>
                </a:solidFill>
              </a:rPr>
              <a:t>dated</a:t>
            </a:r>
            <a:r>
              <a:rPr lang="it-IT" sz="1800" dirty="0" smtClean="0">
                <a:solidFill>
                  <a:srgbClr val="0070C0"/>
                </a:solidFill>
              </a:rPr>
              <a:t> 05.09.2007</a:t>
            </a:r>
          </a:p>
          <a:p>
            <a:pPr marL="0" indent="0">
              <a:buNone/>
            </a:pPr>
            <a:r>
              <a:rPr lang="it-IT" sz="1800" dirty="0" smtClean="0">
                <a:solidFill>
                  <a:srgbClr val="0070C0"/>
                </a:solidFill>
                <a:effectLst>
                  <a:outerShdw blurRad="38100" dist="38100" dir="2700000" algn="tl">
                    <a:srgbClr val="000000">
                      <a:alpha val="43137"/>
                    </a:srgbClr>
                  </a:outerShdw>
                </a:effectLst>
              </a:rPr>
              <a:t>VETRO </a:t>
            </a:r>
            <a:r>
              <a:rPr lang="it-IT" sz="1800" dirty="0" smtClean="0">
                <a:solidFill>
                  <a:srgbClr val="0070C0"/>
                </a:solidFill>
              </a:rPr>
              <a:t>Version 1 </a:t>
            </a:r>
            <a:r>
              <a:rPr lang="it-IT" sz="1800" dirty="0" err="1" smtClean="0">
                <a:solidFill>
                  <a:srgbClr val="0070C0"/>
                </a:solidFill>
              </a:rPr>
              <a:t>dated</a:t>
            </a:r>
            <a:r>
              <a:rPr lang="it-IT" sz="1800" dirty="0" smtClean="0">
                <a:solidFill>
                  <a:srgbClr val="0070C0"/>
                </a:solidFill>
              </a:rPr>
              <a:t> 22.09.2004</a:t>
            </a:r>
          </a:p>
          <a:p>
            <a:pPr marL="0" indent="0">
              <a:buNone/>
            </a:pPr>
            <a:r>
              <a:rPr lang="it-IT" sz="1800" dirty="0" smtClean="0">
                <a:solidFill>
                  <a:srgbClr val="0070C0"/>
                </a:solidFill>
                <a:effectLst>
                  <a:outerShdw blurRad="38100" dist="38100" dir="2700000" algn="tl">
                    <a:srgbClr val="000000">
                      <a:alpha val="43137"/>
                    </a:srgbClr>
                  </a:outerShdw>
                </a:effectLst>
              </a:rPr>
              <a:t>INCHIOSTRI</a:t>
            </a:r>
            <a:r>
              <a:rPr lang="it-IT" sz="1800" dirty="0" smtClean="0">
                <a:solidFill>
                  <a:srgbClr val="0070C0"/>
                </a:solidFill>
              </a:rPr>
              <a:t> Version 2 </a:t>
            </a:r>
            <a:r>
              <a:rPr lang="it-IT" sz="1800" dirty="0" err="1" smtClean="0">
                <a:solidFill>
                  <a:srgbClr val="0070C0"/>
                </a:solidFill>
              </a:rPr>
              <a:t>dated</a:t>
            </a:r>
            <a:r>
              <a:rPr lang="it-IT" sz="1800" dirty="0" smtClean="0">
                <a:solidFill>
                  <a:srgbClr val="0070C0"/>
                </a:solidFill>
              </a:rPr>
              <a:t> 10.10.2007</a:t>
            </a:r>
          </a:p>
          <a:p>
            <a:pPr marL="0" indent="0">
              <a:buNone/>
            </a:pPr>
            <a:r>
              <a:rPr lang="it-IT" sz="1800" dirty="0" smtClean="0">
                <a:solidFill>
                  <a:srgbClr val="0070C0"/>
                </a:solidFill>
                <a:effectLst>
                  <a:outerShdw blurRad="38100" dist="38100" dir="2700000" algn="tl">
                    <a:srgbClr val="000000">
                      <a:alpha val="43137"/>
                    </a:srgbClr>
                  </a:outerShdw>
                </a:effectLst>
              </a:rPr>
              <a:t>METALLI E LEGHE </a:t>
            </a:r>
            <a:r>
              <a:rPr lang="it-IT" sz="1800" dirty="0" smtClean="0">
                <a:solidFill>
                  <a:srgbClr val="0070C0"/>
                </a:solidFill>
              </a:rPr>
              <a:t>Version 1 </a:t>
            </a:r>
            <a:r>
              <a:rPr lang="it-IT" sz="1800" dirty="0" err="1" smtClean="0">
                <a:solidFill>
                  <a:srgbClr val="0070C0"/>
                </a:solidFill>
              </a:rPr>
              <a:t>dated</a:t>
            </a:r>
            <a:r>
              <a:rPr lang="it-IT" sz="1800" dirty="0" smtClean="0">
                <a:solidFill>
                  <a:srgbClr val="0070C0"/>
                </a:solidFill>
              </a:rPr>
              <a:t> 13.02.2002</a:t>
            </a:r>
          </a:p>
          <a:p>
            <a:pPr marL="0" indent="0">
              <a:buNone/>
            </a:pPr>
            <a:r>
              <a:rPr lang="it-IT" sz="1800" dirty="0" smtClean="0">
                <a:solidFill>
                  <a:srgbClr val="0070C0"/>
                </a:solidFill>
                <a:effectLst>
                  <a:outerShdw blurRad="38100" dist="38100" dir="2700000" algn="tl">
                    <a:srgbClr val="000000">
                      <a:alpha val="43137"/>
                    </a:srgbClr>
                  </a:outerShdw>
                </a:effectLst>
              </a:rPr>
              <a:t>CARTA E CARTONE </a:t>
            </a:r>
            <a:r>
              <a:rPr lang="it-IT" sz="1800" dirty="0" smtClean="0">
                <a:solidFill>
                  <a:srgbClr val="0070C0"/>
                </a:solidFill>
              </a:rPr>
              <a:t>Version 4 </a:t>
            </a:r>
            <a:r>
              <a:rPr lang="it-IT" sz="1800" dirty="0" err="1" smtClean="0">
                <a:solidFill>
                  <a:srgbClr val="0070C0"/>
                </a:solidFill>
              </a:rPr>
              <a:t>dated</a:t>
            </a:r>
            <a:r>
              <a:rPr lang="it-IT" sz="1800" dirty="0" smtClean="0">
                <a:solidFill>
                  <a:srgbClr val="0070C0"/>
                </a:solidFill>
              </a:rPr>
              <a:t> 12.02.2009</a:t>
            </a:r>
          </a:p>
          <a:p>
            <a:pPr marL="0" indent="0">
              <a:buNone/>
            </a:pPr>
            <a:r>
              <a:rPr lang="it-IT" sz="1800" dirty="0" smtClean="0">
                <a:solidFill>
                  <a:srgbClr val="0070C0"/>
                </a:solidFill>
                <a:effectLst>
                  <a:outerShdw blurRad="38100" dist="38100" dir="2700000" algn="tl">
                    <a:srgbClr val="000000">
                      <a:alpha val="43137"/>
                    </a:srgbClr>
                  </a:outerShdw>
                </a:effectLst>
              </a:rPr>
              <a:t>RESINE A SCAMBIO IONICO </a:t>
            </a:r>
            <a:r>
              <a:rPr lang="it-IT" sz="1800" dirty="0" smtClean="0">
                <a:solidFill>
                  <a:srgbClr val="0070C0"/>
                </a:solidFill>
              </a:rPr>
              <a:t>Version 3 </a:t>
            </a:r>
            <a:r>
              <a:rPr lang="it-IT" sz="1800" dirty="0" err="1" smtClean="0">
                <a:solidFill>
                  <a:srgbClr val="0070C0"/>
                </a:solidFill>
              </a:rPr>
              <a:t>dated</a:t>
            </a:r>
            <a:r>
              <a:rPr lang="it-IT" sz="1800" dirty="0" smtClean="0">
                <a:solidFill>
                  <a:srgbClr val="0070C0"/>
                </a:solidFill>
              </a:rPr>
              <a:t> 28.01.2009</a:t>
            </a:r>
          </a:p>
          <a:p>
            <a:pPr marL="0" indent="0">
              <a:buNone/>
            </a:pPr>
            <a:r>
              <a:rPr lang="it-IT" sz="1800" dirty="0" smtClean="0">
                <a:solidFill>
                  <a:srgbClr val="0070C0"/>
                </a:solidFill>
                <a:effectLst>
                  <a:outerShdw blurRad="38100" dist="38100" dir="2700000" algn="tl">
                    <a:srgbClr val="000000">
                      <a:alpha val="43137"/>
                    </a:srgbClr>
                  </a:outerShdw>
                </a:effectLst>
              </a:rPr>
              <a:t>GOMME </a:t>
            </a:r>
            <a:r>
              <a:rPr lang="it-IT" sz="1800" dirty="0" smtClean="0">
                <a:solidFill>
                  <a:srgbClr val="0070C0"/>
                </a:solidFill>
              </a:rPr>
              <a:t>Version 1 </a:t>
            </a:r>
            <a:r>
              <a:rPr lang="it-IT" sz="1800" dirty="0" err="1" smtClean="0">
                <a:solidFill>
                  <a:srgbClr val="0070C0"/>
                </a:solidFill>
              </a:rPr>
              <a:t>dated</a:t>
            </a:r>
            <a:r>
              <a:rPr lang="it-IT" sz="1800" dirty="0" smtClean="0">
                <a:solidFill>
                  <a:srgbClr val="0070C0"/>
                </a:solidFill>
              </a:rPr>
              <a:t> 10.06.2004</a:t>
            </a:r>
          </a:p>
          <a:p>
            <a:pPr marL="0" indent="0">
              <a:buNone/>
            </a:pPr>
            <a:r>
              <a:rPr lang="it-IT" sz="1800" dirty="0" smtClean="0">
                <a:solidFill>
                  <a:srgbClr val="0070C0"/>
                </a:solidFill>
                <a:effectLst>
                  <a:outerShdw blurRad="38100" dist="38100" dir="2700000" algn="tl">
                    <a:srgbClr val="000000">
                      <a:alpha val="43137"/>
                    </a:srgbClr>
                  </a:outerShdw>
                </a:effectLst>
              </a:rPr>
              <a:t>SILICONI </a:t>
            </a:r>
            <a:r>
              <a:rPr lang="it-IT" sz="1800" dirty="0" smtClean="0">
                <a:solidFill>
                  <a:srgbClr val="0070C0"/>
                </a:solidFill>
              </a:rPr>
              <a:t>Version 1 </a:t>
            </a:r>
            <a:r>
              <a:rPr lang="it-IT" sz="1800" dirty="0" err="1" smtClean="0">
                <a:solidFill>
                  <a:srgbClr val="0070C0"/>
                </a:solidFill>
              </a:rPr>
              <a:t>dated</a:t>
            </a:r>
            <a:r>
              <a:rPr lang="it-IT" sz="1800" dirty="0" smtClean="0">
                <a:solidFill>
                  <a:srgbClr val="0070C0"/>
                </a:solidFill>
              </a:rPr>
              <a:t> 10.06.2004</a:t>
            </a:r>
          </a:p>
          <a:p>
            <a:pPr marL="0" indent="0">
              <a:buNone/>
            </a:pPr>
            <a:r>
              <a:rPr lang="it-IT" sz="1800" dirty="0" smtClean="0">
                <a:solidFill>
                  <a:srgbClr val="0070C0"/>
                </a:solidFill>
                <a:effectLst>
                  <a:outerShdw blurRad="38100" dist="38100" dir="2700000" algn="tl">
                    <a:srgbClr val="000000">
                      <a:alpha val="43137"/>
                    </a:srgbClr>
                  </a:outerShdw>
                </a:effectLst>
              </a:rPr>
              <a:t>TESSUTI CARTACEI (TOVAGLIE E TOVAGLIOLI IN CARTA) </a:t>
            </a:r>
            <a:r>
              <a:rPr lang="it-IT" sz="1800" dirty="0" smtClean="0">
                <a:solidFill>
                  <a:srgbClr val="0070C0"/>
                </a:solidFill>
              </a:rPr>
              <a:t>Version 1 </a:t>
            </a:r>
            <a:r>
              <a:rPr lang="it-IT" sz="1800" dirty="0" err="1" smtClean="0">
                <a:solidFill>
                  <a:srgbClr val="0070C0"/>
                </a:solidFill>
              </a:rPr>
              <a:t>dated</a:t>
            </a:r>
            <a:r>
              <a:rPr lang="it-IT" sz="1800" dirty="0" smtClean="0">
                <a:solidFill>
                  <a:srgbClr val="0070C0"/>
                </a:solidFill>
              </a:rPr>
              <a:t> 22.09.2004</a:t>
            </a:r>
          </a:p>
          <a:p>
            <a:pPr marL="0" indent="0">
              <a:buNone/>
            </a:pPr>
            <a:r>
              <a:rPr lang="it-IT" sz="1600" i="1" dirty="0">
                <a:solidFill>
                  <a:srgbClr val="0070C0"/>
                </a:solidFill>
                <a:hlinkClick r:id="rId4"/>
              </a:rPr>
              <a:t>http://</a:t>
            </a:r>
            <a:r>
              <a:rPr lang="it-IT" sz="1600" i="1" dirty="0" smtClean="0">
                <a:solidFill>
                  <a:srgbClr val="0070C0"/>
                </a:solidFill>
                <a:hlinkClick r:id="rId4"/>
              </a:rPr>
              <a:t>www.coe.int/T/CM/home_en.asp</a:t>
            </a:r>
            <a:r>
              <a:rPr lang="it-IT" sz="1600" i="1" dirty="0" smtClean="0">
                <a:solidFill>
                  <a:srgbClr val="0070C0"/>
                </a:solidFill>
              </a:rPr>
              <a:t>   </a:t>
            </a:r>
            <a:endParaRPr lang="it-IT" sz="1600" i="1" dirty="0">
              <a:solidFill>
                <a:srgbClr val="0070C0"/>
              </a:solidFill>
            </a:endParaRPr>
          </a:p>
          <a:p>
            <a:pPr marL="0" indent="0">
              <a:buNone/>
            </a:pPr>
            <a:r>
              <a:rPr lang="it-IT" sz="1800" dirty="0" smtClean="0">
                <a:solidFill>
                  <a:srgbClr val="0070C0"/>
                </a:solidFill>
                <a:effectLst>
                  <a:outerShdw blurRad="38100" dist="38100" dir="2700000" algn="tl">
                    <a:srgbClr val="000000">
                      <a:alpha val="43137"/>
                    </a:srgbClr>
                  </a:outerShdw>
                </a:effectLst>
              </a:rPr>
              <a:t>LINEE GUIDA EUROPEE DELLE ASSOCIAZIONI DI CATEGORIE </a:t>
            </a:r>
            <a:r>
              <a:rPr lang="it-IT" sz="1800" dirty="0" smtClean="0">
                <a:solidFill>
                  <a:srgbClr val="0070C0"/>
                </a:solidFill>
              </a:rPr>
              <a:t>(es. EUPIA, CEPI, </a:t>
            </a:r>
            <a:r>
              <a:rPr lang="it-IT" sz="1800" dirty="0" err="1" smtClean="0">
                <a:solidFill>
                  <a:srgbClr val="0070C0"/>
                </a:solidFill>
              </a:rPr>
              <a:t>acc</a:t>
            </a:r>
            <a:r>
              <a:rPr lang="it-IT" sz="1800" dirty="0" smtClean="0">
                <a:solidFill>
                  <a:srgbClr val="0070C0"/>
                </a:solidFill>
              </a:rPr>
              <a:t>)</a:t>
            </a:r>
          </a:p>
          <a:p>
            <a:pPr marL="0" indent="0">
              <a:buNone/>
            </a:pPr>
            <a:r>
              <a:rPr lang="it-IT" sz="1800" dirty="0" smtClean="0">
                <a:solidFill>
                  <a:srgbClr val="0070C0"/>
                </a:solidFill>
                <a:effectLst>
                  <a:outerShdw blurRad="38100" dist="38100" dir="2700000" algn="tl">
                    <a:srgbClr val="000000">
                      <a:alpha val="43137"/>
                    </a:srgbClr>
                  </a:outerShdw>
                </a:effectLst>
              </a:rPr>
              <a:t>OPINIONI DELL’EFSA</a:t>
            </a:r>
          </a:p>
          <a:p>
            <a:endParaRPr lang="it-IT" sz="1800" dirty="0">
              <a:solidFill>
                <a:srgbClr val="0070C0"/>
              </a:solidFill>
              <a:effectLst>
                <a:outerShdw blurRad="38100" dist="38100" dir="2700000" algn="tl">
                  <a:srgbClr val="000000">
                    <a:alpha val="43137"/>
                  </a:srgbClr>
                </a:outerShdw>
              </a:effectLst>
            </a:endParaRPr>
          </a:p>
          <a:p>
            <a:pPr marL="0" indent="0" algn="ctr">
              <a:buNone/>
            </a:pPr>
            <a:endParaRPr lang="it-IT" sz="1800" dirty="0">
              <a:solidFill>
                <a:srgbClr val="002060"/>
              </a:solidFill>
            </a:endParaRPr>
          </a:p>
          <a:p>
            <a:pPr marL="0" indent="0" algn="ctr">
              <a:buNone/>
            </a:pPr>
            <a:endParaRPr lang="it-IT" sz="2000" dirty="0">
              <a:solidFill>
                <a:srgbClr val="002060"/>
              </a:solidFill>
            </a:endParaRPr>
          </a:p>
        </p:txBody>
      </p:sp>
    </p:spTree>
    <p:extLst>
      <p:ext uri="{BB962C8B-B14F-4D97-AF65-F5344CB8AC3E}">
        <p14:creationId xmlns:p14="http://schemas.microsoft.com/office/powerpoint/2010/main" xmlns="" val="262581970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Regolamento 10/2011/UE</a:t>
            </a:r>
          </a:p>
        </p:txBody>
      </p:sp>
      <p:sp>
        <p:nvSpPr>
          <p:cNvPr id="7" name="Segnaposto contenuto 6"/>
          <p:cNvSpPr>
            <a:spLocks noGrp="1"/>
          </p:cNvSpPr>
          <p:nvPr>
            <p:ph idx="1"/>
          </p:nvPr>
        </p:nvSpPr>
        <p:spPr/>
        <p:txBody>
          <a:bodyPr>
            <a:normAutofit fontScale="85000" lnSpcReduction="10000"/>
          </a:bodyPr>
          <a:lstStyle/>
          <a:p>
            <a:r>
              <a:rPr lang="it-IT" dirty="0" smtClean="0">
                <a:solidFill>
                  <a:srgbClr val="00B050"/>
                </a:solidFill>
                <a:effectLst>
                  <a:outerShdw blurRad="38100" dist="38100" dir="2700000" algn="tl">
                    <a:srgbClr val="000000">
                      <a:alpha val="43137"/>
                    </a:srgbClr>
                  </a:outerShdw>
                </a:effectLst>
              </a:rPr>
              <a:t>48 </a:t>
            </a:r>
            <a:r>
              <a:rPr lang="it-IT" dirty="0" err="1">
                <a:solidFill>
                  <a:srgbClr val="00B050"/>
                </a:solidFill>
                <a:effectLst>
                  <a:outerShdw blurRad="38100" dist="38100" dir="2700000" algn="tl">
                    <a:srgbClr val="000000">
                      <a:alpha val="43137"/>
                    </a:srgbClr>
                  </a:outerShdw>
                </a:effectLst>
              </a:rPr>
              <a:t>consideranda</a:t>
            </a:r>
            <a:endParaRPr lang="it-IT" dirty="0">
              <a:solidFill>
                <a:srgbClr val="00B050"/>
              </a:solidFill>
              <a:effectLst>
                <a:outerShdw blurRad="38100" dist="38100" dir="2700000" algn="tl">
                  <a:srgbClr val="000000">
                    <a:alpha val="43137"/>
                  </a:srgbClr>
                </a:outerShdw>
              </a:effectLst>
            </a:endParaRPr>
          </a:p>
          <a:p>
            <a:r>
              <a:rPr lang="it-IT" dirty="0">
                <a:solidFill>
                  <a:srgbClr val="00B050"/>
                </a:solidFill>
                <a:effectLst>
                  <a:outerShdw blurRad="38100" dist="38100" dir="2700000" algn="tl">
                    <a:srgbClr val="000000">
                      <a:alpha val="43137"/>
                    </a:srgbClr>
                  </a:outerShdw>
                </a:effectLst>
              </a:rPr>
              <a:t>23 articoli</a:t>
            </a:r>
          </a:p>
          <a:p>
            <a:r>
              <a:rPr lang="it-IT" dirty="0">
                <a:solidFill>
                  <a:srgbClr val="00B050"/>
                </a:solidFill>
                <a:effectLst>
                  <a:outerShdw blurRad="38100" dist="38100" dir="2700000" algn="tl">
                    <a:srgbClr val="000000">
                      <a:alpha val="43137"/>
                    </a:srgbClr>
                  </a:outerShdw>
                </a:effectLst>
              </a:rPr>
              <a:t>6 allegati</a:t>
            </a:r>
          </a:p>
          <a:p>
            <a:r>
              <a:rPr lang="it-IT" dirty="0">
                <a:solidFill>
                  <a:srgbClr val="00B050"/>
                </a:solidFill>
                <a:effectLst>
                  <a:outerShdw blurRad="38100" dist="38100" dir="2700000" algn="tl">
                    <a:srgbClr val="000000">
                      <a:alpha val="43137"/>
                    </a:srgbClr>
                  </a:outerShdw>
                </a:effectLst>
              </a:rPr>
              <a:t>Riguarda i  materiali e gli oggetti di materia plastica destinati a entrare in contatto con i prodotti alimentari. </a:t>
            </a:r>
          </a:p>
          <a:p>
            <a:r>
              <a:rPr lang="it-IT" dirty="0">
                <a:solidFill>
                  <a:srgbClr val="00B050"/>
                </a:solidFill>
                <a:effectLst>
                  <a:outerShdw blurRad="38100" dist="38100" dir="2700000" algn="tl">
                    <a:srgbClr val="000000">
                      <a:alpha val="43137"/>
                    </a:srgbClr>
                  </a:outerShdw>
                </a:effectLst>
              </a:rPr>
              <a:t>Entra nel diritto nazionale senza necessità di recepimento da parte degli Stati Membri</a:t>
            </a:r>
          </a:p>
          <a:p>
            <a:r>
              <a:rPr lang="it-IT" dirty="0">
                <a:solidFill>
                  <a:srgbClr val="00B050"/>
                </a:solidFill>
                <a:effectLst>
                  <a:outerShdw blurRad="38100" dist="38100" dir="2700000" algn="tl">
                    <a:srgbClr val="000000">
                      <a:alpha val="43137"/>
                    </a:srgbClr>
                  </a:outerShdw>
                </a:effectLst>
              </a:rPr>
              <a:t>Sarà applicato a partire dal 1° maggio 2011 e abroga le Dir. 80/766/CE, 81/432/CE e 2002/72/CE.</a:t>
            </a:r>
          </a:p>
        </p:txBody>
      </p:sp>
    </p:spTree>
    <p:extLst>
      <p:ext uri="{BB962C8B-B14F-4D97-AF65-F5344CB8AC3E}">
        <p14:creationId xmlns:p14="http://schemas.microsoft.com/office/powerpoint/2010/main" xmlns="" val="24647346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smtClean="0"/>
              <a:t>Requisiti essenziali e Risk Assessment</a:t>
            </a:r>
            <a:endParaRPr lang="it-IT" dirty="0"/>
          </a:p>
        </p:txBody>
      </p:sp>
      <p:sp>
        <p:nvSpPr>
          <p:cNvPr id="4" name="Segnaposto contenuto 3"/>
          <p:cNvSpPr>
            <a:spLocks noGrp="1"/>
          </p:cNvSpPr>
          <p:nvPr>
            <p:ph idx="1"/>
          </p:nvPr>
        </p:nvSpPr>
        <p:spPr/>
        <p:txBody>
          <a:bodyPr>
            <a:normAutofit/>
          </a:bodyPr>
          <a:lstStyle/>
          <a:p>
            <a:pPr marL="0" indent="0" algn="ctr">
              <a:buNone/>
            </a:pPr>
            <a:endParaRPr lang="it-IT" sz="2800" dirty="0" smtClean="0"/>
          </a:p>
          <a:p>
            <a:pPr marL="0" indent="0" algn="ctr">
              <a:buNone/>
            </a:pPr>
            <a:r>
              <a:rPr lang="it-IT" sz="2800" dirty="0" smtClean="0"/>
              <a:t>Secondo i principi base del Regolamento “quadro” 1935/2004, i MOCA (Materiali e </a:t>
            </a:r>
            <a:r>
              <a:rPr lang="it-IT" sz="2800" dirty="0" err="1" smtClean="0"/>
              <a:t>Ogetti</a:t>
            </a:r>
            <a:r>
              <a:rPr lang="it-IT" sz="2800" dirty="0" smtClean="0"/>
              <a:t> a Contatto con gli Alimenti) non devono trasferire ai prodotti alimentari componenti in quantità tale da costituire un rischio per la salute dei consumatori, modificare in modo inaccettabile la composizione dei cibi o deteriorare le loro caratteristiche sensoriali</a:t>
            </a:r>
            <a:endParaRPr lang="it-IT" sz="2800" dirty="0"/>
          </a:p>
        </p:txBody>
      </p:sp>
    </p:spTree>
    <p:extLst>
      <p:ext uri="{BB962C8B-B14F-4D97-AF65-F5344CB8AC3E}">
        <p14:creationId xmlns:p14="http://schemas.microsoft.com/office/powerpoint/2010/main" xmlns="" val="228024515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Requisiti essenziali e </a:t>
            </a:r>
            <a:r>
              <a:rPr lang="it-IT" dirty="0" err="1" smtClean="0"/>
              <a:t>Risk</a:t>
            </a:r>
            <a:r>
              <a:rPr lang="it-IT" dirty="0" smtClean="0"/>
              <a:t> </a:t>
            </a:r>
            <a:r>
              <a:rPr lang="it-IT" dirty="0" err="1" smtClean="0"/>
              <a:t>Assessment</a:t>
            </a:r>
            <a:endParaRPr lang="it-IT" dirty="0"/>
          </a:p>
        </p:txBody>
      </p:sp>
      <p:sp>
        <p:nvSpPr>
          <p:cNvPr id="4" name="Segnaposto contenuto 3"/>
          <p:cNvSpPr>
            <a:spLocks noGrp="1"/>
          </p:cNvSpPr>
          <p:nvPr>
            <p:ph idx="1"/>
          </p:nvPr>
        </p:nvSpPr>
        <p:spPr/>
        <p:txBody>
          <a:bodyPr>
            <a:normAutofit/>
          </a:bodyPr>
          <a:lstStyle/>
          <a:p>
            <a:pPr marL="0" indent="0" algn="ctr">
              <a:buNone/>
            </a:pPr>
            <a:endParaRPr lang="it-IT" sz="2800" dirty="0" smtClean="0"/>
          </a:p>
          <a:p>
            <a:pPr marL="0" indent="0" algn="ctr">
              <a:buNone/>
            </a:pPr>
            <a:r>
              <a:rPr lang="it-IT" sz="2800" dirty="0" smtClean="0"/>
              <a:t>Gli </a:t>
            </a:r>
            <a:r>
              <a:rPr lang="it-IT" sz="2800" dirty="0"/>
              <a:t>strumenti che consentono di assicurare il rispetto di questi requisiti essenziali sono: l'etichettatura, la dichiarazione di conformità e relativa documentazione di supporto, la tracciabilità, il controllo del processo (un obbligo introdotto dal Regolamento 2023/2006 sulle GMP) e il rispetto di regole specifiche quali liste positive, limiti di migrazione, condizioni d'uso, ecc.</a:t>
            </a:r>
          </a:p>
        </p:txBody>
      </p:sp>
    </p:spTree>
    <p:extLst>
      <p:ext uri="{BB962C8B-B14F-4D97-AF65-F5344CB8AC3E}">
        <p14:creationId xmlns:p14="http://schemas.microsoft.com/office/powerpoint/2010/main" xmlns="" val="369169658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Requisiti essenziali e </a:t>
            </a:r>
            <a:r>
              <a:rPr lang="it-IT" dirty="0" err="1" smtClean="0"/>
              <a:t>Risk</a:t>
            </a:r>
            <a:r>
              <a:rPr lang="it-IT" dirty="0" smtClean="0"/>
              <a:t> </a:t>
            </a:r>
            <a:r>
              <a:rPr lang="it-IT" dirty="0" err="1" smtClean="0"/>
              <a:t>Assessment</a:t>
            </a:r>
            <a:endParaRPr lang="it-IT" dirty="0"/>
          </a:p>
        </p:txBody>
      </p:sp>
      <p:sp>
        <p:nvSpPr>
          <p:cNvPr id="4" name="Segnaposto contenuto 3"/>
          <p:cNvSpPr>
            <a:spLocks noGrp="1"/>
          </p:cNvSpPr>
          <p:nvPr>
            <p:ph idx="1"/>
          </p:nvPr>
        </p:nvSpPr>
        <p:spPr/>
        <p:txBody>
          <a:bodyPr>
            <a:noAutofit/>
          </a:bodyPr>
          <a:lstStyle/>
          <a:p>
            <a:pPr marL="0" indent="0" algn="ctr">
              <a:buNone/>
            </a:pPr>
            <a:r>
              <a:rPr lang="it-IT" sz="2800" u="sng" dirty="0"/>
              <a:t>Il legislatore comunitario non richiede l'assenza di migrazione (sarebbe tecnicamente impossibile) ma il suo contenimento entro livelli di sicurezza stabiliti attraverso una valutazione del rischio o “</a:t>
            </a:r>
            <a:r>
              <a:rPr lang="it-IT" sz="2800" u="sng" dirty="0" err="1"/>
              <a:t>risk</a:t>
            </a:r>
            <a:r>
              <a:rPr lang="it-IT" sz="2800" u="sng" dirty="0"/>
              <a:t> </a:t>
            </a:r>
            <a:r>
              <a:rPr lang="it-IT" sz="2800" u="sng" dirty="0" err="1"/>
              <a:t>assessment</a:t>
            </a:r>
            <a:r>
              <a:rPr lang="it-IT" sz="2800" u="sng" dirty="0" smtClean="0"/>
              <a:t>”</a:t>
            </a:r>
          </a:p>
          <a:p>
            <a:pPr marL="0" indent="0" algn="ctr">
              <a:buNone/>
            </a:pPr>
            <a:r>
              <a:rPr lang="it-IT" sz="2800" dirty="0" smtClean="0"/>
              <a:t>Il </a:t>
            </a:r>
            <a:r>
              <a:rPr lang="it-IT" sz="2800" dirty="0"/>
              <a:t>rischio deriva dalla combinazione di due fattori: pericolosità intrinseca della sostanza (</a:t>
            </a:r>
            <a:r>
              <a:rPr lang="it-IT" sz="2800" dirty="0" err="1"/>
              <a:t>hazard</a:t>
            </a:r>
            <a:r>
              <a:rPr lang="it-IT" sz="2800" dirty="0"/>
              <a:t>) che dipende dal suo profilo tossicologico, ed esposizione a tale sostanza (</a:t>
            </a:r>
            <a:r>
              <a:rPr lang="it-IT" sz="2800" dirty="0" err="1"/>
              <a:t>exposure</a:t>
            </a:r>
            <a:r>
              <a:rPr lang="it-IT" sz="2800" dirty="0"/>
              <a:t>), che dipende dalla sua capacità di migrare e dal consumo di alimenti che entrano a contatto con essa.</a:t>
            </a:r>
          </a:p>
        </p:txBody>
      </p:sp>
    </p:spTree>
    <p:extLst>
      <p:ext uri="{BB962C8B-B14F-4D97-AF65-F5344CB8AC3E}">
        <p14:creationId xmlns:p14="http://schemas.microsoft.com/office/powerpoint/2010/main" xmlns="" val="140800968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3730426"/>
          </a:xfrm>
        </p:spPr>
        <p:txBody>
          <a:bodyPr>
            <a:normAutofit/>
          </a:bodyPr>
          <a:lstStyle/>
          <a:p>
            <a:r>
              <a:rPr lang="it-IT" dirty="0" smtClean="0"/>
              <a:t/>
            </a:r>
            <a:br>
              <a:rPr lang="it-IT" dirty="0" smtClean="0"/>
            </a:br>
            <a:r>
              <a:rPr lang="it-IT" dirty="0"/>
              <a:t/>
            </a:r>
            <a:br>
              <a:rPr lang="it-IT" dirty="0"/>
            </a:br>
            <a:r>
              <a:rPr lang="it-IT" dirty="0" smtClean="0"/>
              <a:t>Novità</a:t>
            </a:r>
            <a:br>
              <a:rPr lang="it-IT" dirty="0" smtClean="0"/>
            </a:br>
            <a:r>
              <a:rPr lang="it-IT" dirty="0" smtClean="0"/>
              <a:t>del Regolamento (UE) 10/2011</a:t>
            </a:r>
            <a:endParaRPr lang="it-IT" dirty="0"/>
          </a:p>
        </p:txBody>
      </p:sp>
    </p:spTree>
    <p:extLst>
      <p:ext uri="{BB962C8B-B14F-4D97-AF65-F5344CB8AC3E}">
        <p14:creationId xmlns:p14="http://schemas.microsoft.com/office/powerpoint/2010/main" xmlns="" val="336554542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Novità del PIM</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fontScale="85000" lnSpcReduction="10000"/>
          </a:bodyPr>
          <a:lstStyle/>
          <a:p>
            <a:pPr marL="0" indent="0">
              <a:buNone/>
            </a:pPr>
            <a:r>
              <a:rPr lang="it-IT" dirty="0" smtClean="0">
                <a:solidFill>
                  <a:srgbClr val="0070C0"/>
                </a:solidFill>
                <a:effectLst>
                  <a:outerShdw blurRad="38100" dist="38100" dir="2700000" algn="tl">
                    <a:srgbClr val="000000">
                      <a:alpha val="43137"/>
                    </a:srgbClr>
                  </a:outerShdw>
                </a:effectLst>
              </a:rPr>
              <a:t>Si applica a:</a:t>
            </a:r>
          </a:p>
          <a:p>
            <a:r>
              <a:rPr lang="it-IT" dirty="0" smtClean="0">
                <a:solidFill>
                  <a:srgbClr val="0070C0"/>
                </a:solidFill>
                <a:effectLst>
                  <a:outerShdw blurRad="38100" dist="38100" dir="2700000" algn="tl">
                    <a:srgbClr val="000000">
                      <a:alpha val="43137"/>
                    </a:srgbClr>
                  </a:outerShdw>
                </a:effectLst>
              </a:rPr>
              <a:t> </a:t>
            </a:r>
            <a:r>
              <a:rPr lang="it-IT" dirty="0">
                <a:solidFill>
                  <a:srgbClr val="0070C0"/>
                </a:solidFill>
                <a:effectLst>
                  <a:outerShdw blurRad="38100" dist="38100" dir="2700000" algn="tl">
                    <a:srgbClr val="000000">
                      <a:alpha val="43137"/>
                    </a:srgbClr>
                  </a:outerShdw>
                </a:effectLst>
              </a:rPr>
              <a:t>tutte le plastiche, rivestite e </a:t>
            </a:r>
            <a:r>
              <a:rPr lang="it-IT" dirty="0" smtClean="0">
                <a:solidFill>
                  <a:srgbClr val="0070C0"/>
                </a:solidFill>
                <a:effectLst>
                  <a:outerShdw blurRad="38100" dist="38100" dir="2700000" algn="tl">
                    <a:srgbClr val="000000">
                      <a:alpha val="43137"/>
                    </a:srgbClr>
                  </a:outerShdw>
                </a:effectLst>
              </a:rPr>
              <a:t>no </a:t>
            </a:r>
          </a:p>
          <a:p>
            <a:r>
              <a:rPr lang="it-IT" dirty="0" smtClean="0">
                <a:solidFill>
                  <a:srgbClr val="0070C0"/>
                </a:solidFill>
                <a:effectLst>
                  <a:outerShdw blurRad="38100" dist="38100" dir="2700000" algn="tl">
                    <a:srgbClr val="000000">
                      <a:alpha val="43137"/>
                    </a:srgbClr>
                  </a:outerShdw>
                </a:effectLst>
              </a:rPr>
              <a:t>multistrato </a:t>
            </a:r>
            <a:r>
              <a:rPr lang="it-IT" dirty="0">
                <a:solidFill>
                  <a:srgbClr val="0070C0"/>
                </a:solidFill>
                <a:effectLst>
                  <a:outerShdw blurRad="38100" dist="38100" dir="2700000" algn="tl">
                    <a:srgbClr val="000000">
                      <a:alpha val="43137"/>
                    </a:srgbClr>
                  </a:outerShdw>
                </a:effectLst>
              </a:rPr>
              <a:t>di </a:t>
            </a:r>
            <a:r>
              <a:rPr lang="it-IT" dirty="0" smtClean="0">
                <a:solidFill>
                  <a:srgbClr val="0070C0"/>
                </a:solidFill>
                <a:effectLst>
                  <a:outerShdw blurRad="38100" dist="38100" dir="2700000" algn="tl">
                    <a:srgbClr val="000000">
                      <a:alpha val="43137"/>
                    </a:srgbClr>
                  </a:outerShdw>
                </a:effectLst>
              </a:rPr>
              <a:t>plastica </a:t>
            </a:r>
          </a:p>
          <a:p>
            <a:r>
              <a:rPr lang="it-IT" dirty="0" smtClean="0">
                <a:solidFill>
                  <a:srgbClr val="0070C0"/>
                </a:solidFill>
                <a:effectLst>
                  <a:outerShdw blurRad="38100" dist="38100" dir="2700000" algn="tl">
                    <a:srgbClr val="000000">
                      <a:alpha val="43137"/>
                    </a:srgbClr>
                  </a:outerShdw>
                </a:effectLst>
              </a:rPr>
              <a:t>strati </a:t>
            </a:r>
            <a:r>
              <a:rPr lang="it-IT" dirty="0">
                <a:solidFill>
                  <a:srgbClr val="0070C0"/>
                </a:solidFill>
                <a:effectLst>
                  <a:outerShdw blurRad="38100" dist="38100" dir="2700000" algn="tl">
                    <a:srgbClr val="000000">
                      <a:alpha val="43137"/>
                    </a:srgbClr>
                  </a:outerShdw>
                </a:effectLst>
              </a:rPr>
              <a:t>o rivestimenti in plastica che formano guarnizioni di coperchi e chiusure e agli strati di plastica presenti nei multistrato </a:t>
            </a:r>
            <a:r>
              <a:rPr lang="it-IT" dirty="0" err="1">
                <a:solidFill>
                  <a:srgbClr val="0070C0"/>
                </a:solidFill>
                <a:effectLst>
                  <a:outerShdw blurRad="38100" dist="38100" dir="2700000" algn="tl">
                    <a:srgbClr val="000000">
                      <a:alpha val="43137"/>
                    </a:srgbClr>
                  </a:outerShdw>
                </a:effectLst>
              </a:rPr>
              <a:t>multimateriali</a:t>
            </a:r>
            <a:r>
              <a:rPr lang="it-IT" dirty="0">
                <a:solidFill>
                  <a:srgbClr val="0070C0"/>
                </a:solidFill>
                <a:effectLst>
                  <a:outerShdw blurRad="38100" dist="38100" dir="2700000" algn="tl">
                    <a:srgbClr val="000000">
                      <a:alpha val="43137"/>
                    </a:srgbClr>
                  </a:outerShdw>
                </a:effectLst>
              </a:rPr>
              <a:t> – multistrato eterogenei cioè composti da plastica più altri materiali- (anche se per i limiti da rispettare in relazione a questi ultimi si rimanda alla legislazione nazionale</a:t>
            </a:r>
            <a:r>
              <a:rPr lang="it-IT" dirty="0" smtClean="0">
                <a:solidFill>
                  <a:srgbClr val="0070C0"/>
                </a:solidFill>
                <a:effectLst>
                  <a:outerShdw blurRad="38100" dist="38100" dir="2700000" algn="tl">
                    <a:srgbClr val="000000">
                      <a:alpha val="43137"/>
                    </a:srgbClr>
                  </a:outerShdw>
                </a:effectLst>
              </a:rPr>
              <a:t>) </a:t>
            </a:r>
          </a:p>
          <a:p>
            <a:r>
              <a:rPr lang="it-IT" dirty="0" smtClean="0">
                <a:solidFill>
                  <a:srgbClr val="0070C0"/>
                </a:solidFill>
                <a:effectLst>
                  <a:outerShdw blurRad="38100" dist="38100" dir="2700000" algn="tl">
                    <a:srgbClr val="000000">
                      <a:alpha val="43137"/>
                    </a:srgbClr>
                  </a:outerShdw>
                </a:effectLst>
              </a:rPr>
              <a:t>Rimane </a:t>
            </a:r>
            <a:r>
              <a:rPr lang="it-IT" dirty="0">
                <a:solidFill>
                  <a:srgbClr val="0070C0"/>
                </a:solidFill>
                <a:effectLst>
                  <a:outerShdw blurRad="38100" dist="38100" dir="2700000" algn="tl">
                    <a:srgbClr val="000000">
                      <a:alpha val="43137"/>
                    </a:srgbClr>
                  </a:outerShdw>
                </a:effectLst>
              </a:rPr>
              <a:t>la conformità ai requisiti di composizione, al Reg. n.1935/2004/CE e al Reg. n.2023/2006/CE</a:t>
            </a:r>
          </a:p>
        </p:txBody>
      </p:sp>
    </p:spTree>
    <p:extLst>
      <p:ext uri="{BB962C8B-B14F-4D97-AF65-F5344CB8AC3E}">
        <p14:creationId xmlns:p14="http://schemas.microsoft.com/office/powerpoint/2010/main" xmlns="" val="337049063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Novità del PIM</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a:bodyPr>
          <a:lstStyle/>
          <a:p>
            <a:pPr marL="0" indent="0">
              <a:buNone/>
            </a:pPr>
            <a:endParaRPr lang="it-IT" dirty="0" smtClean="0"/>
          </a:p>
          <a:p>
            <a:pPr marL="0" indent="0">
              <a:buNone/>
            </a:pPr>
            <a:r>
              <a:rPr lang="it-IT" dirty="0" smtClean="0">
                <a:solidFill>
                  <a:srgbClr val="0070C0"/>
                </a:solidFill>
                <a:effectLst>
                  <a:outerShdw blurRad="38100" dist="38100" dir="2700000" algn="tl">
                    <a:srgbClr val="000000">
                      <a:alpha val="43137"/>
                    </a:srgbClr>
                  </a:outerShdw>
                </a:effectLst>
              </a:rPr>
              <a:t>Tutte </a:t>
            </a:r>
            <a:r>
              <a:rPr lang="it-IT" dirty="0">
                <a:solidFill>
                  <a:srgbClr val="0070C0"/>
                </a:solidFill>
                <a:effectLst>
                  <a:outerShdw blurRad="38100" dist="38100" dir="2700000" algn="tl">
                    <a:srgbClr val="000000">
                      <a:alpha val="43137"/>
                    </a:srgbClr>
                  </a:outerShdw>
                </a:effectLst>
              </a:rPr>
              <a:t>le plastiche possono essere rivestite e/o stampate, ma</a:t>
            </a:r>
          </a:p>
          <a:p>
            <a:pPr marL="0" indent="0">
              <a:buNone/>
            </a:pPr>
            <a:r>
              <a:rPr lang="it-IT" dirty="0">
                <a:solidFill>
                  <a:srgbClr val="0070C0"/>
                </a:solidFill>
                <a:effectLst>
                  <a:outerShdw blurRad="38100" dist="38100" dir="2700000" algn="tl">
                    <a:srgbClr val="000000">
                      <a:alpha val="43137"/>
                    </a:srgbClr>
                  </a:outerShdw>
                </a:effectLst>
              </a:rPr>
              <a:t>	</a:t>
            </a:r>
            <a:endParaRPr lang="it-IT" dirty="0" smtClean="0">
              <a:solidFill>
                <a:srgbClr val="0070C0"/>
              </a:solidFill>
              <a:effectLst>
                <a:outerShdw blurRad="38100" dist="38100" dir="2700000" algn="tl">
                  <a:srgbClr val="000000">
                    <a:alpha val="43137"/>
                  </a:srgbClr>
                </a:outerShdw>
              </a:effectLst>
            </a:endParaRPr>
          </a:p>
          <a:p>
            <a:pPr marL="0" indent="0" algn="ctr">
              <a:buNone/>
            </a:pPr>
            <a:r>
              <a:rPr lang="it-IT" u="sng" dirty="0" smtClean="0">
                <a:solidFill>
                  <a:srgbClr val="0070C0"/>
                </a:solidFill>
                <a:effectLst>
                  <a:outerShdw blurRad="38100" dist="38100" dir="2700000" algn="tl">
                    <a:srgbClr val="000000">
                      <a:alpha val="43137"/>
                    </a:srgbClr>
                  </a:outerShdw>
                </a:effectLst>
              </a:rPr>
              <a:t>Adesivi</a:t>
            </a:r>
            <a:r>
              <a:rPr lang="it-IT" u="sng" dirty="0">
                <a:solidFill>
                  <a:srgbClr val="0070C0"/>
                </a:solidFill>
                <a:effectLst>
                  <a:outerShdw blurRad="38100" dist="38100" dir="2700000" algn="tl">
                    <a:srgbClr val="000000">
                      <a:alpha val="43137"/>
                    </a:srgbClr>
                  </a:outerShdw>
                </a:effectLst>
              </a:rPr>
              <a:t>, inchiostri e rivestimenti rimangono coperti dalla legislazione nazionale</a:t>
            </a:r>
          </a:p>
          <a:p>
            <a:pPr marL="0" indent="0">
              <a:buNone/>
            </a:pPr>
            <a:endParaRPr lang="it-IT" dirty="0"/>
          </a:p>
        </p:txBody>
      </p:sp>
    </p:spTree>
    <p:extLst>
      <p:ext uri="{BB962C8B-B14F-4D97-AF65-F5344CB8AC3E}">
        <p14:creationId xmlns:p14="http://schemas.microsoft.com/office/powerpoint/2010/main" xmlns="" val="286706488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Novità del PIM</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a:bodyPr>
          <a:lstStyle/>
          <a:p>
            <a:r>
              <a:rPr lang="it-IT" i="1" dirty="0" smtClean="0">
                <a:solidFill>
                  <a:srgbClr val="0070C0"/>
                </a:solidFill>
                <a:effectLst>
                  <a:outerShdw blurRad="38100" dist="38100" dir="2700000" algn="tl">
                    <a:srgbClr val="000000">
                      <a:alpha val="43137"/>
                    </a:srgbClr>
                  </a:outerShdw>
                </a:effectLst>
              </a:rPr>
              <a:t>In un'unica lista positiva sono accorpati i monomeri</a:t>
            </a:r>
            <a:r>
              <a:rPr lang="it-IT" i="1" dirty="0">
                <a:solidFill>
                  <a:srgbClr val="0070C0"/>
                </a:solidFill>
                <a:effectLst>
                  <a:outerShdw blurRad="38100" dist="38100" dir="2700000" algn="tl">
                    <a:srgbClr val="000000">
                      <a:alpha val="43137"/>
                    </a:srgbClr>
                  </a:outerShdw>
                </a:effectLst>
              </a:rPr>
              <a:t>, gli additivi, i PPA (</a:t>
            </a:r>
            <a:r>
              <a:rPr lang="it-IT" i="1" dirty="0" err="1">
                <a:solidFill>
                  <a:srgbClr val="0070C0"/>
                </a:solidFill>
                <a:effectLst>
                  <a:outerShdw blurRad="38100" dist="38100" dir="2700000" algn="tl">
                    <a:srgbClr val="000000">
                      <a:alpha val="43137"/>
                    </a:srgbClr>
                  </a:outerShdw>
                </a:effectLst>
              </a:rPr>
              <a:t>polymer</a:t>
            </a:r>
            <a:r>
              <a:rPr lang="it-IT" i="1" dirty="0">
                <a:solidFill>
                  <a:srgbClr val="0070C0"/>
                </a:solidFill>
                <a:effectLst>
                  <a:outerShdw blurRad="38100" dist="38100" dir="2700000" algn="tl">
                    <a:srgbClr val="000000">
                      <a:alpha val="43137"/>
                    </a:srgbClr>
                  </a:outerShdw>
                </a:effectLst>
              </a:rPr>
              <a:t> processing aids) e le macromolecole ottenute per fermentazione </a:t>
            </a:r>
            <a:r>
              <a:rPr lang="it-IT" i="1" dirty="0" smtClean="0">
                <a:solidFill>
                  <a:srgbClr val="0070C0"/>
                </a:solidFill>
                <a:effectLst>
                  <a:outerShdw blurRad="38100" dist="38100" dir="2700000" algn="tl">
                    <a:srgbClr val="000000">
                      <a:alpha val="43137"/>
                    </a:srgbClr>
                  </a:outerShdw>
                </a:effectLst>
              </a:rPr>
              <a:t>microbica</a:t>
            </a:r>
            <a:r>
              <a:rPr lang="it-IT" i="1" dirty="0">
                <a:solidFill>
                  <a:srgbClr val="0070C0"/>
                </a:solidFill>
                <a:effectLst>
                  <a:outerShdw blurRad="38100" dist="38100" dir="2700000" algn="tl">
                    <a:srgbClr val="000000">
                      <a:alpha val="43137"/>
                    </a:srgbClr>
                  </a:outerShdw>
                </a:effectLst>
              </a:rPr>
              <a:t>. </a:t>
            </a:r>
            <a:endParaRPr lang="it-IT" i="1" dirty="0" smtClean="0">
              <a:solidFill>
                <a:srgbClr val="0070C0"/>
              </a:solidFill>
              <a:effectLst>
                <a:outerShdw blurRad="38100" dist="38100" dir="2700000" algn="tl">
                  <a:srgbClr val="000000">
                    <a:alpha val="43137"/>
                  </a:srgbClr>
                </a:outerShdw>
              </a:effectLst>
            </a:endParaRPr>
          </a:p>
          <a:p>
            <a:endParaRPr lang="it-IT" i="1" dirty="0" smtClean="0">
              <a:solidFill>
                <a:srgbClr val="0070C0"/>
              </a:solidFill>
              <a:effectLst>
                <a:outerShdw blurRad="38100" dist="38100" dir="2700000" algn="tl">
                  <a:srgbClr val="000000">
                    <a:alpha val="43137"/>
                  </a:srgbClr>
                </a:outerShdw>
              </a:effectLst>
            </a:endParaRPr>
          </a:p>
          <a:p>
            <a:r>
              <a:rPr lang="it-IT" i="1" dirty="0" smtClean="0">
                <a:solidFill>
                  <a:srgbClr val="0070C0"/>
                </a:solidFill>
                <a:effectLst>
                  <a:outerShdw blurRad="38100" dist="38100" dir="2700000" algn="tl">
                    <a:srgbClr val="000000">
                      <a:alpha val="43137"/>
                    </a:srgbClr>
                  </a:outerShdw>
                </a:effectLst>
              </a:rPr>
              <a:t>Nella </a:t>
            </a:r>
            <a:r>
              <a:rPr lang="it-IT" i="1" dirty="0">
                <a:solidFill>
                  <a:srgbClr val="0070C0"/>
                </a:solidFill>
                <a:effectLst>
                  <a:outerShdw blurRad="38100" dist="38100" dir="2700000" algn="tl">
                    <a:srgbClr val="000000">
                      <a:alpha val="43137"/>
                    </a:srgbClr>
                  </a:outerShdw>
                </a:effectLst>
              </a:rPr>
              <a:t>lista sono indicate anche le restrizioni e le specifiche previste per ciascuna sostanza. </a:t>
            </a:r>
            <a:endParaRPr lang="it-IT" i="1" dirty="0" smtClean="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98288939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Novità del PIM</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fontScale="92500"/>
          </a:bodyPr>
          <a:lstStyle/>
          <a:p>
            <a:pPr marL="0" indent="0">
              <a:buNone/>
            </a:pPr>
            <a:endParaRPr lang="it-IT" dirty="0" smtClean="0"/>
          </a:p>
          <a:p>
            <a:r>
              <a:rPr lang="it-IT" dirty="0" smtClean="0">
                <a:solidFill>
                  <a:srgbClr val="0070C0"/>
                </a:solidFill>
                <a:effectLst>
                  <a:outerShdw blurRad="38100" dist="38100" dir="2700000" algn="tl">
                    <a:srgbClr val="000000">
                      <a:alpha val="43137"/>
                    </a:srgbClr>
                  </a:outerShdw>
                </a:effectLst>
              </a:rPr>
              <a:t>Sono </a:t>
            </a:r>
            <a:r>
              <a:rPr lang="it-IT" dirty="0">
                <a:solidFill>
                  <a:srgbClr val="0070C0"/>
                </a:solidFill>
                <a:effectLst>
                  <a:outerShdw blurRad="38100" dist="38100" dir="2700000" algn="tl">
                    <a:srgbClr val="000000">
                      <a:alpha val="43137"/>
                    </a:srgbClr>
                  </a:outerShdw>
                </a:effectLst>
              </a:rPr>
              <a:t>previste deroghe per coloranti e solventi, PPA autorizzati a livello nazionale, alcuni sali, miscele ottenute da sostanze autorizzate </a:t>
            </a:r>
            <a:r>
              <a:rPr lang="it-IT" dirty="0" err="1">
                <a:solidFill>
                  <a:srgbClr val="0070C0"/>
                </a:solidFill>
                <a:effectLst>
                  <a:outerShdw blurRad="38100" dist="38100" dir="2700000" algn="tl">
                    <a:srgbClr val="000000">
                      <a:alpha val="43137"/>
                    </a:srgbClr>
                  </a:outerShdw>
                </a:effectLst>
              </a:rPr>
              <a:t>purchè</a:t>
            </a:r>
            <a:r>
              <a:rPr lang="it-IT" dirty="0">
                <a:solidFill>
                  <a:srgbClr val="0070C0"/>
                </a:solidFill>
                <a:effectLst>
                  <a:outerShdw blurRad="38100" dist="38100" dir="2700000" algn="tl">
                    <a:srgbClr val="000000">
                      <a:alpha val="43137"/>
                    </a:srgbClr>
                  </a:outerShdw>
                </a:effectLst>
              </a:rPr>
              <a:t> non avvenga una reazione chimica fra i componenti, NIAS (ossia sostanze non aggiunte intenzionalmente, come ad esempio </a:t>
            </a:r>
            <a:r>
              <a:rPr lang="it-IT" dirty="0" err="1">
                <a:solidFill>
                  <a:srgbClr val="0070C0"/>
                </a:solidFill>
                <a:effectLst>
                  <a:outerShdw blurRad="38100" dist="38100" dir="2700000" algn="tl">
                    <a:srgbClr val="000000">
                      <a:alpha val="43137"/>
                    </a:srgbClr>
                  </a:outerShdw>
                </a:effectLst>
              </a:rPr>
              <a:t>impurezze</a:t>
            </a:r>
            <a:r>
              <a:rPr lang="it-IT" dirty="0">
                <a:solidFill>
                  <a:srgbClr val="0070C0"/>
                </a:solidFill>
                <a:effectLst>
                  <a:outerShdw blurRad="38100" dist="38100" dir="2700000" algn="tl">
                    <a:srgbClr val="000000">
                      <a:alpha val="43137"/>
                    </a:srgbClr>
                  </a:outerShdw>
                </a:effectLst>
              </a:rPr>
              <a:t>, prodotti di reazione o decomposizione) e sostanze ausiliare della polimerizzazione</a:t>
            </a:r>
            <a:endParaRPr lang="it-IT" dirty="0"/>
          </a:p>
        </p:txBody>
      </p:sp>
    </p:spTree>
    <p:extLst>
      <p:ext uri="{BB962C8B-B14F-4D97-AF65-F5344CB8AC3E}">
        <p14:creationId xmlns:p14="http://schemas.microsoft.com/office/powerpoint/2010/main" xmlns="" val="202858933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Novità del PIM</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fontScale="92500" lnSpcReduction="10000"/>
          </a:bodyPr>
          <a:lstStyle/>
          <a:p>
            <a:pPr marL="0" indent="0">
              <a:buNone/>
            </a:pPr>
            <a:endParaRPr lang="it-IT" dirty="0" smtClean="0"/>
          </a:p>
          <a:p>
            <a:pPr marL="0" indent="0" algn="ctr">
              <a:buNone/>
            </a:pPr>
            <a:r>
              <a:rPr lang="it-IT" dirty="0">
                <a:solidFill>
                  <a:srgbClr val="00B050"/>
                </a:solidFill>
              </a:rPr>
              <a:t>Le sostanze usate nella fabbricazione delle plastiche devono essere di una qualità tecnica e di una purezza appropriata all’uso previsto e prevedibile del materiale o dell’oggetto.</a:t>
            </a:r>
          </a:p>
          <a:p>
            <a:pPr marL="0" indent="0">
              <a:buNone/>
            </a:pPr>
            <a:endParaRPr lang="it-IT" dirty="0" smtClean="0"/>
          </a:p>
          <a:p>
            <a:pPr marL="0" indent="0">
              <a:buNone/>
            </a:pPr>
            <a:endParaRPr lang="it-IT" dirty="0"/>
          </a:p>
          <a:p>
            <a:pPr marL="0" indent="0" algn="ctr">
              <a:buNone/>
            </a:pPr>
            <a:r>
              <a:rPr lang="it-IT" dirty="0" smtClean="0">
                <a:solidFill>
                  <a:srgbClr val="0070C0"/>
                </a:solidFill>
                <a:effectLst>
                  <a:outerShdw blurRad="38100" dist="38100" dir="2700000" algn="tl">
                    <a:srgbClr val="000000">
                      <a:alpha val="43137"/>
                    </a:srgbClr>
                  </a:outerShdw>
                </a:effectLst>
              </a:rPr>
              <a:t>La </a:t>
            </a:r>
            <a:r>
              <a:rPr lang="it-IT" dirty="0">
                <a:solidFill>
                  <a:srgbClr val="0070C0"/>
                </a:solidFill>
                <a:effectLst>
                  <a:outerShdw blurRad="38100" dist="38100" dir="2700000" algn="tl">
                    <a:srgbClr val="000000">
                      <a:alpha val="43137"/>
                    </a:srgbClr>
                  </a:outerShdw>
                </a:effectLst>
              </a:rPr>
              <a:t>composizione della sostanza deve essere disponibile alle autorità di controllo su loro richiesta</a:t>
            </a:r>
            <a:endParaRPr lang="it-IT" dirty="0" smtClean="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13028304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Novità del PIM</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a:bodyPr>
          <a:lstStyle/>
          <a:p>
            <a:pPr marL="0" indent="0">
              <a:buNone/>
            </a:pPr>
            <a:endParaRPr lang="it-IT" dirty="0" smtClean="0"/>
          </a:p>
          <a:p>
            <a:pPr marL="0" indent="0" algn="ctr">
              <a:buNone/>
            </a:pPr>
            <a:r>
              <a:rPr lang="it-IT" dirty="0" smtClean="0">
                <a:solidFill>
                  <a:srgbClr val="00B050"/>
                </a:solidFill>
                <a:effectLst>
                  <a:outerShdw blurRad="38100" dist="38100" dir="2700000" algn="tl">
                    <a:srgbClr val="000000">
                      <a:alpha val="43137"/>
                    </a:srgbClr>
                  </a:outerShdw>
                </a:effectLst>
              </a:rPr>
              <a:t>E’ </a:t>
            </a:r>
            <a:r>
              <a:rPr lang="it-IT" dirty="0">
                <a:solidFill>
                  <a:srgbClr val="00B050"/>
                </a:solidFill>
                <a:effectLst>
                  <a:outerShdw blurRad="38100" dist="38100" dir="2700000" algn="tl">
                    <a:srgbClr val="000000">
                      <a:alpha val="43137"/>
                    </a:srgbClr>
                  </a:outerShdw>
                </a:effectLst>
              </a:rPr>
              <a:t>previsto utilizzare sostanze in nano-forma, </a:t>
            </a:r>
            <a:r>
              <a:rPr lang="it-IT" dirty="0" err="1">
                <a:solidFill>
                  <a:srgbClr val="00B050"/>
                </a:solidFill>
                <a:effectLst>
                  <a:outerShdw blurRad="38100" dist="38100" dir="2700000" algn="tl">
                    <a:srgbClr val="000000">
                      <a:alpha val="43137"/>
                    </a:srgbClr>
                  </a:outerShdw>
                </a:effectLst>
              </a:rPr>
              <a:t>purchè</a:t>
            </a:r>
            <a:r>
              <a:rPr lang="it-IT" dirty="0">
                <a:solidFill>
                  <a:srgbClr val="00B050"/>
                </a:solidFill>
                <a:effectLst>
                  <a:outerShdw blurRad="38100" dist="38100" dir="2700000" algn="tl">
                    <a:srgbClr val="000000">
                      <a:alpha val="43137"/>
                    </a:srgbClr>
                  </a:outerShdw>
                </a:effectLst>
              </a:rPr>
              <a:t> preventivamente valutate e </a:t>
            </a:r>
            <a:r>
              <a:rPr lang="it-IT" dirty="0" smtClean="0">
                <a:solidFill>
                  <a:srgbClr val="00B050"/>
                </a:solidFill>
                <a:effectLst>
                  <a:outerShdw blurRad="38100" dist="38100" dir="2700000" algn="tl">
                    <a:srgbClr val="000000">
                      <a:alpha val="43137"/>
                    </a:srgbClr>
                  </a:outerShdw>
                </a:effectLst>
              </a:rPr>
              <a:t>autorizzate</a:t>
            </a:r>
          </a:p>
          <a:p>
            <a:pPr marL="0" indent="0" algn="ctr">
              <a:buNone/>
            </a:pPr>
            <a:endParaRPr lang="it-IT" dirty="0">
              <a:solidFill>
                <a:srgbClr val="00B050"/>
              </a:solidFill>
              <a:effectLst>
                <a:outerShdw blurRad="38100" dist="38100" dir="2700000" algn="tl">
                  <a:srgbClr val="000000">
                    <a:alpha val="43137"/>
                  </a:srgbClr>
                </a:outerShdw>
              </a:effectLst>
            </a:endParaRPr>
          </a:p>
          <a:p>
            <a:pPr marL="0" indent="0" algn="ctr">
              <a:buNone/>
            </a:pPr>
            <a:r>
              <a:rPr lang="it-IT" dirty="0" smtClean="0">
                <a:solidFill>
                  <a:srgbClr val="0070C0"/>
                </a:solidFill>
                <a:effectLst>
                  <a:outerShdw blurRad="38100" dist="38100" dir="2700000" algn="tl">
                    <a:srgbClr val="000000">
                      <a:alpha val="43137"/>
                    </a:srgbClr>
                  </a:outerShdw>
                </a:effectLst>
              </a:rPr>
              <a:t>I </a:t>
            </a:r>
            <a:r>
              <a:rPr lang="it-IT" dirty="0">
                <a:solidFill>
                  <a:srgbClr val="0070C0"/>
                </a:solidFill>
                <a:effectLst>
                  <a:outerShdw blurRad="38100" dist="38100" dir="2700000" algn="tl">
                    <a:srgbClr val="000000">
                      <a:alpha val="43137"/>
                    </a:srgbClr>
                  </a:outerShdw>
                </a:effectLst>
              </a:rPr>
              <a:t>limiti di migrazione specifica devono essere sempre espressi in mg/kg (mentre il limite di migrazione globale resta 10mg/dm2)</a:t>
            </a:r>
            <a:endParaRPr lang="it-IT" dirty="0" smtClean="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318970417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Novità del PIM</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fontScale="92500" lnSpcReduction="10000"/>
          </a:bodyPr>
          <a:lstStyle/>
          <a:p>
            <a:pPr marL="0" indent="0">
              <a:buNone/>
            </a:pPr>
            <a:endParaRPr lang="it-IT" dirty="0" smtClean="0"/>
          </a:p>
          <a:p>
            <a:pPr marL="0" indent="0" algn="ctr">
              <a:buNone/>
            </a:pPr>
            <a:r>
              <a:rPr lang="it-IT" dirty="0">
                <a:solidFill>
                  <a:srgbClr val="0070C0"/>
                </a:solidFill>
                <a:effectLst>
                  <a:outerShdw blurRad="38100" dist="38100" dir="2700000" algn="tl">
                    <a:srgbClr val="000000">
                      <a:alpha val="43137"/>
                    </a:srgbClr>
                  </a:outerShdw>
                </a:effectLst>
              </a:rPr>
              <a:t>Simulanti alimentari utilizzati per le prove di migrazione: </a:t>
            </a:r>
            <a:r>
              <a:rPr lang="it-IT" u="sng" dirty="0">
                <a:solidFill>
                  <a:srgbClr val="0070C0"/>
                </a:solidFill>
                <a:effectLst>
                  <a:outerShdw blurRad="38100" dist="38100" dir="2700000" algn="tl">
                    <a:srgbClr val="000000">
                      <a:alpha val="43137"/>
                    </a:srgbClr>
                  </a:outerShdw>
                </a:effectLst>
              </a:rPr>
              <a:t>per le prove di migrazione specifica negli alimenti secchi si introduce il simulante solido “E”, poli(ossido di 2,6-difenil-p-fenilene ) o TENAX, utilizzato finora come alternativo/sostitutivo dell'olio per la migrazione globale ad alte temperature. Gli altri simulanti sono: “A” etanolo 10%, “B” acido acetico 3%, “C” etanolo 20%, “D1” etanolo 50%, “D2” olio vegetale.</a:t>
            </a:r>
          </a:p>
        </p:txBody>
      </p:sp>
    </p:spTree>
    <p:extLst>
      <p:ext uri="{BB962C8B-B14F-4D97-AF65-F5344CB8AC3E}">
        <p14:creationId xmlns:p14="http://schemas.microsoft.com/office/powerpoint/2010/main" xmlns="" val="376686522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Novità del PIM</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a:bodyPr>
          <a:lstStyle/>
          <a:p>
            <a:pPr marL="0" indent="0" algn="ctr">
              <a:buNone/>
            </a:pPr>
            <a:r>
              <a:rPr lang="it-IT" dirty="0">
                <a:solidFill>
                  <a:srgbClr val="0070C0"/>
                </a:solidFill>
                <a:effectLst>
                  <a:outerShdw blurRad="38100" dist="38100" dir="2700000" algn="tl">
                    <a:srgbClr val="000000">
                      <a:alpha val="43137"/>
                    </a:srgbClr>
                  </a:outerShdw>
                </a:effectLst>
              </a:rPr>
              <a:t>Per i materiali non ancora entrati a contatto con prodotti alimentari, la conformità con i limiti di migrazione specifica o globale potrà essere accertata anche con analisi di screening. Test di screening possono essere analisi di contenuto o estrazione, analisi di migrazione in simulanti sostitutivi, più semplici da analizzare rispetto a quelli “ufficiali” (per esempio isoottano al posto dell'olio di oliva). </a:t>
            </a:r>
            <a:endParaRPr lang="it-IT" dirty="0" smtClean="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265554439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Novità del PIM</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a:bodyPr>
          <a:lstStyle/>
          <a:p>
            <a:pPr marL="0" indent="0" algn="ctr">
              <a:buNone/>
            </a:pPr>
            <a:endParaRPr lang="it-IT" dirty="0" smtClean="0">
              <a:solidFill>
                <a:srgbClr val="FF0000"/>
              </a:solidFill>
              <a:effectLst>
                <a:outerShdw blurRad="38100" dist="38100" dir="2700000" algn="tl">
                  <a:srgbClr val="000000">
                    <a:alpha val="43137"/>
                  </a:srgbClr>
                </a:outerShdw>
              </a:effectLst>
            </a:endParaRPr>
          </a:p>
          <a:p>
            <a:pPr marL="0" indent="0" algn="ctr">
              <a:buNone/>
            </a:pPr>
            <a:r>
              <a:rPr lang="it-IT" u="sng" dirty="0" smtClean="0">
                <a:solidFill>
                  <a:srgbClr val="FF0000"/>
                </a:solidFill>
                <a:effectLst>
                  <a:outerShdw blurRad="38100" dist="38100" dir="2700000" algn="tl">
                    <a:srgbClr val="000000">
                      <a:alpha val="43137"/>
                    </a:srgbClr>
                  </a:outerShdw>
                </a:effectLst>
              </a:rPr>
              <a:t>La </a:t>
            </a:r>
            <a:r>
              <a:rPr lang="it-IT" u="sng" dirty="0">
                <a:solidFill>
                  <a:srgbClr val="FF0000"/>
                </a:solidFill>
                <a:effectLst>
                  <a:outerShdw blurRad="38100" dist="38100" dir="2700000" algn="tl">
                    <a:srgbClr val="000000">
                      <a:alpha val="43137"/>
                    </a:srgbClr>
                  </a:outerShdw>
                </a:effectLst>
              </a:rPr>
              <a:t>“non conformità” può essere data solo dopo aver effettuato l'analisi nei simulanti alimentari</a:t>
            </a:r>
            <a:r>
              <a:rPr lang="it-IT" u="sng" dirty="0" smtClean="0">
                <a:solidFill>
                  <a:srgbClr val="FF0000"/>
                </a:solidFill>
                <a:effectLst>
                  <a:outerShdw blurRad="38100" dist="38100" dir="2700000" algn="tl">
                    <a:srgbClr val="000000">
                      <a:alpha val="43137"/>
                    </a:srgbClr>
                  </a:outerShdw>
                </a:effectLst>
              </a:rPr>
              <a:t>.</a:t>
            </a:r>
          </a:p>
          <a:p>
            <a:pPr marL="0" indent="0" algn="ctr">
              <a:buNone/>
            </a:pPr>
            <a:r>
              <a:rPr lang="it-IT" u="sng" dirty="0">
                <a:solidFill>
                  <a:srgbClr val="FF0000"/>
                </a:solidFill>
                <a:effectLst>
                  <a:outerShdw blurRad="38100" dist="38100" dir="2700000" algn="tl">
                    <a:srgbClr val="000000">
                      <a:alpha val="43137"/>
                    </a:srgbClr>
                  </a:outerShdw>
                </a:effectLst>
              </a:rPr>
              <a:t>Per le migrazioni specifiche in particolare, i risultati ottenuti negli alimenti prevalgono però su quelli ottenuti nei simulanti alimentari e quelli ottenuti nei simulanti prevalgono su quelli ottenuti nei test di screening. </a:t>
            </a:r>
            <a:endParaRPr lang="it-IT" u="sng" dirty="0" smtClean="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5036640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Novità del PIM</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fontScale="92500" lnSpcReduction="20000"/>
          </a:bodyPr>
          <a:lstStyle/>
          <a:p>
            <a:pPr marL="0" indent="0" algn="ctr">
              <a:buNone/>
            </a:pPr>
            <a:r>
              <a:rPr lang="it-IT" dirty="0" smtClean="0">
                <a:solidFill>
                  <a:srgbClr val="0070C0"/>
                </a:solidFill>
              </a:rPr>
              <a:t>Vista </a:t>
            </a:r>
            <a:r>
              <a:rPr lang="it-IT" dirty="0">
                <a:solidFill>
                  <a:srgbClr val="0070C0"/>
                </a:solidFill>
              </a:rPr>
              <a:t>la difficoltà nel mettere a punto metodi di migrazione di un composto in ogni singolo alimento, sarebbe utile correlare le condizioni di prova (tempo/temperatura) con la reale </a:t>
            </a:r>
            <a:r>
              <a:rPr lang="it-IT" dirty="0" err="1">
                <a:solidFill>
                  <a:srgbClr val="0070C0"/>
                </a:solidFill>
              </a:rPr>
              <a:t>shelf</a:t>
            </a:r>
            <a:r>
              <a:rPr lang="it-IT" dirty="0">
                <a:solidFill>
                  <a:srgbClr val="0070C0"/>
                </a:solidFill>
              </a:rPr>
              <a:t> life dell'alimento stesso. Importanti sono anche le variazioni sulle condizioni di contatto, sia per la migrazioni specifiche che globali. </a:t>
            </a:r>
            <a:endParaRPr lang="it-IT" dirty="0" smtClean="0">
              <a:solidFill>
                <a:srgbClr val="0070C0"/>
              </a:solidFill>
            </a:endParaRPr>
          </a:p>
          <a:p>
            <a:pPr marL="0" indent="0" algn="ctr">
              <a:buNone/>
            </a:pPr>
            <a:r>
              <a:rPr lang="it-IT" sz="2600" dirty="0">
                <a:solidFill>
                  <a:srgbClr val="0070C0"/>
                </a:solidFill>
              </a:rPr>
              <a:t>Per esempio, le condizioni di prova nel caso di contatto prolungato (superiore ai 30 giorni) per le migrazioni specifiche saranno 10 giorni a 60°C, e non più 10 giorni a 40°C. Nel Regolamento si trovano la nuova tabella alimenti/simulanti e le tabelle riguardanti le condizioni di prova specifiche per i test di migrazione globale e specifica.</a:t>
            </a:r>
            <a:endParaRPr lang="it-IT" sz="2600" dirty="0" smtClean="0">
              <a:solidFill>
                <a:srgbClr val="0070C0"/>
              </a:solidFill>
            </a:endParaRPr>
          </a:p>
          <a:p>
            <a:pPr marL="0" indent="0" algn="ctr">
              <a:buNone/>
            </a:pPr>
            <a:endParaRPr lang="it-IT"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112118477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Novità del PIM</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a:bodyPr>
          <a:lstStyle/>
          <a:p>
            <a:pPr marL="0" indent="0" algn="ctr">
              <a:buNone/>
            </a:pPr>
            <a:r>
              <a:rPr lang="it-IT" dirty="0">
                <a:solidFill>
                  <a:srgbClr val="0070C0"/>
                </a:solidFill>
                <a:effectLst>
                  <a:outerShdw blurRad="38100" dist="38100" dir="2700000" algn="tl">
                    <a:srgbClr val="000000">
                      <a:alpha val="43137"/>
                    </a:srgbClr>
                  </a:outerShdw>
                </a:effectLst>
              </a:rPr>
              <a:t>La parte relativa alla dichiarazione di conformità e alla documentazione di supporto non subisce variazioni sostanziali rispetto a quanto presente nel Decreto n. 174 del 24/09/2008. Per non allarmarsi è importante tener presente le misure di transizione, come nel caso dei 5 anni annunciati per la preparazione della documentazione di supporto sulla base di quanto previsto dal regolamento.</a:t>
            </a:r>
          </a:p>
        </p:txBody>
      </p:sp>
    </p:spTree>
    <p:extLst>
      <p:ext uri="{BB962C8B-B14F-4D97-AF65-F5344CB8AC3E}">
        <p14:creationId xmlns:p14="http://schemas.microsoft.com/office/powerpoint/2010/main" xmlns="" val="201790453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Disposizioni transitorie (Art. 22)</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fontScale="85000" lnSpcReduction="20000"/>
          </a:bodyPr>
          <a:lstStyle/>
          <a:p>
            <a:pPr marL="0" indent="0" algn="ctr">
              <a:buNone/>
            </a:pPr>
            <a:r>
              <a:rPr lang="it-IT" dirty="0">
                <a:solidFill>
                  <a:srgbClr val="0070C0"/>
                </a:solidFill>
                <a:effectLst>
                  <a:outerShdw blurRad="38100" dist="38100" dir="2700000" algn="tl">
                    <a:srgbClr val="000000">
                      <a:alpha val="43137"/>
                    </a:srgbClr>
                  </a:outerShdw>
                </a:effectLst>
              </a:rPr>
              <a:t>1.	Fino al 31 dicembre 2012 i documenti giustificativi di cui all'articolo 16 si basano sulle norme di base relative alla verifica della migrazione globale e specifica di cui all'allegato della direttiva 82/711/CEE.</a:t>
            </a:r>
          </a:p>
          <a:p>
            <a:pPr marL="0" indent="0" algn="ctr">
              <a:buNone/>
            </a:pPr>
            <a:r>
              <a:rPr lang="it-IT" dirty="0">
                <a:solidFill>
                  <a:srgbClr val="0070C0"/>
                </a:solidFill>
                <a:effectLst>
                  <a:outerShdw blurRad="38100" dist="38100" dir="2700000" algn="tl">
                    <a:srgbClr val="000000">
                      <a:alpha val="43137"/>
                    </a:srgbClr>
                  </a:outerShdw>
                </a:effectLst>
              </a:rPr>
              <a:t>2.	A decorrere dal 1 maggio 2013 i documenti giustificativi di cui all'articolo 16 per i materiali, gli oggetti e le sostanze immessi sul mercato fino al 31 dicembre 2015 si possono basare:</a:t>
            </a:r>
          </a:p>
          <a:p>
            <a:pPr marL="0" indent="0" algn="ctr">
              <a:buNone/>
            </a:pPr>
            <a:r>
              <a:rPr lang="it-IT" dirty="0">
                <a:solidFill>
                  <a:srgbClr val="0070C0"/>
                </a:solidFill>
                <a:effectLst>
                  <a:outerShdw blurRad="38100" dist="38100" dir="2700000" algn="tl">
                    <a:srgbClr val="000000">
                      <a:alpha val="43137"/>
                    </a:srgbClr>
                  </a:outerShdw>
                </a:effectLst>
              </a:rPr>
              <a:t>a) sulle norme per le prove di migrazione di cui all'articolo 18 del presente regolamento;</a:t>
            </a:r>
          </a:p>
          <a:p>
            <a:pPr marL="0" indent="0" algn="ctr">
              <a:buNone/>
            </a:pPr>
            <a:r>
              <a:rPr lang="it-IT" dirty="0">
                <a:solidFill>
                  <a:srgbClr val="0070C0"/>
                </a:solidFill>
                <a:effectLst>
                  <a:outerShdw blurRad="38100" dist="38100" dir="2700000" algn="tl">
                    <a:srgbClr val="000000">
                      <a:alpha val="43137"/>
                    </a:srgbClr>
                  </a:outerShdw>
                </a:effectLst>
              </a:rPr>
              <a:t>b) sulle norme di base per le prove di migrazione specifica e globale di cui all'allegato della direttiva 82/711/CEE.</a:t>
            </a:r>
          </a:p>
          <a:p>
            <a:pPr marL="0" indent="0" algn="ctr">
              <a:buNone/>
            </a:pPr>
            <a:endParaRPr lang="it-IT"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165706385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Disposizioni transitorie (Art.22)</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fontScale="85000" lnSpcReduction="20000"/>
          </a:bodyPr>
          <a:lstStyle/>
          <a:p>
            <a:pPr marL="0" indent="0" algn="ctr">
              <a:buNone/>
            </a:pPr>
            <a:r>
              <a:rPr lang="it-IT" dirty="0">
                <a:solidFill>
                  <a:srgbClr val="0070C0"/>
                </a:solidFill>
                <a:effectLst>
                  <a:outerShdw blurRad="38100" dist="38100" dir="2700000" algn="tl">
                    <a:srgbClr val="000000">
                      <a:alpha val="43137"/>
                    </a:srgbClr>
                  </a:outerShdw>
                </a:effectLst>
              </a:rPr>
              <a:t>3.	A decorrere dal 1° gennaio 2016 i documenti giustificativi di cui all'articolo 16 si basano sulle norme per le prove di migrazione di cui all'articolo 18, fatto salvo il paragrafo 2 del presente articolo.</a:t>
            </a:r>
          </a:p>
          <a:p>
            <a:pPr marL="0" indent="0" algn="ctr">
              <a:buNone/>
            </a:pPr>
            <a:r>
              <a:rPr lang="it-IT" dirty="0">
                <a:solidFill>
                  <a:srgbClr val="0070C0"/>
                </a:solidFill>
                <a:effectLst>
                  <a:outerShdw blurRad="38100" dist="38100" dir="2700000" algn="tl">
                    <a:srgbClr val="000000">
                      <a:alpha val="43137"/>
                    </a:srgbClr>
                  </a:outerShdw>
                </a:effectLst>
              </a:rPr>
              <a:t>4.	Fino al 31 dicembre 2015 gli additivi utilizzati per l'appretto per fibre di vetro impiegato in plastiche rinforzate con fibre di vetro che non figurano nell'allegato I devono essere conformi alle disposizioni relative alla valutazione dei rischi di cui all'articolo 19.</a:t>
            </a:r>
          </a:p>
          <a:p>
            <a:pPr marL="0" indent="0" algn="ctr">
              <a:buNone/>
            </a:pPr>
            <a:r>
              <a:rPr lang="it-IT" dirty="0">
                <a:solidFill>
                  <a:srgbClr val="0070C0"/>
                </a:solidFill>
                <a:effectLst>
                  <a:outerShdw blurRad="38100" dist="38100" dir="2700000" algn="tl">
                    <a:srgbClr val="000000">
                      <a:alpha val="43137"/>
                    </a:srgbClr>
                  </a:outerShdw>
                </a:effectLst>
              </a:rPr>
              <a:t>5.	I materiali e gli oggetti immessi sul mercato prima dell'1 maggio 2011 possono essere immessi sul mercato fino al 31 dicembre 2012.</a:t>
            </a:r>
          </a:p>
          <a:p>
            <a:pPr marL="0" indent="0" algn="ctr">
              <a:buNone/>
            </a:pPr>
            <a:endParaRPr lang="it-IT" dirty="0">
              <a:solidFill>
                <a:srgbClr val="0070C0"/>
              </a:solidFill>
              <a:effectLst>
                <a:outerShdw blurRad="38100" dist="38100" dir="2700000" algn="tl">
                  <a:srgbClr val="000000">
                    <a:alpha val="43137"/>
                  </a:srgbClr>
                </a:outerShdw>
              </a:effectLst>
            </a:endParaRPr>
          </a:p>
          <a:p>
            <a:pPr marL="0" indent="0" algn="ctr">
              <a:buNone/>
            </a:pPr>
            <a:endParaRPr lang="it-IT"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232394199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solidFill>
                  <a:srgbClr val="FF0000"/>
                </a:solidFill>
                <a:effectLst>
                  <a:outerShdw blurRad="38100" dist="38100" dir="2700000" algn="tl">
                    <a:srgbClr val="000000">
                      <a:alpha val="43137"/>
                    </a:srgbClr>
                  </a:outerShdw>
                </a:effectLst>
              </a:rPr>
              <a:t>Scema riassuntiva scadenze</a:t>
            </a:r>
            <a:endParaRPr lang="it-IT" sz="3600" dirty="0">
              <a:solidFill>
                <a:srgbClr val="FF0000"/>
              </a:solidFill>
              <a:effectLst>
                <a:outerShdw blurRad="38100" dist="38100" dir="2700000" algn="tl">
                  <a:srgbClr val="000000">
                    <a:alpha val="43137"/>
                  </a:srgbClr>
                </a:outerShdw>
              </a:effectLst>
            </a:endParaRPr>
          </a:p>
        </p:txBody>
      </p:sp>
      <p:sp>
        <p:nvSpPr>
          <p:cNvPr id="4" name="Segnaposto contenuto 3"/>
          <p:cNvSpPr>
            <a:spLocks noGrp="1"/>
          </p:cNvSpPr>
          <p:nvPr>
            <p:ph idx="1"/>
          </p:nvPr>
        </p:nvSpPr>
        <p:spPr/>
        <p:txBody>
          <a:bodyPr>
            <a:normAutofit fontScale="77500" lnSpcReduction="20000"/>
          </a:bodyPr>
          <a:lstStyle/>
          <a:p>
            <a:pPr marL="0" indent="0">
              <a:buNone/>
            </a:pPr>
            <a:r>
              <a:rPr lang="it-IT" dirty="0" smtClean="0">
                <a:solidFill>
                  <a:srgbClr val="FF0000"/>
                </a:solidFill>
                <a:effectLst>
                  <a:outerShdw blurRad="38100" dist="38100" dir="2700000" algn="tl">
                    <a:srgbClr val="000000">
                      <a:alpha val="43137"/>
                    </a:srgbClr>
                  </a:outerShdw>
                </a:effectLst>
              </a:rPr>
              <a:t>Dal 1° maggio 2011</a:t>
            </a:r>
          </a:p>
          <a:p>
            <a:pPr marL="0" indent="0">
              <a:buNone/>
            </a:pPr>
            <a:r>
              <a:rPr lang="it-IT" dirty="0" smtClean="0">
                <a:solidFill>
                  <a:srgbClr val="0070C0"/>
                </a:solidFill>
                <a:effectLst>
                  <a:outerShdw blurRad="38100" dist="38100" dir="2700000" algn="tl">
                    <a:srgbClr val="000000">
                      <a:alpha val="43137"/>
                    </a:srgbClr>
                  </a:outerShdw>
                </a:effectLst>
              </a:rPr>
              <a:t>Nuova dichiarazione</a:t>
            </a:r>
          </a:p>
          <a:p>
            <a:pPr marL="0" indent="0">
              <a:buNone/>
            </a:pPr>
            <a:r>
              <a:rPr lang="it-IT" dirty="0" smtClean="0">
                <a:solidFill>
                  <a:srgbClr val="0070C0"/>
                </a:solidFill>
                <a:effectLst>
                  <a:outerShdw blurRad="38100" dist="38100" dir="2700000" algn="tl">
                    <a:srgbClr val="000000">
                      <a:alpha val="43137"/>
                    </a:srgbClr>
                  </a:outerShdw>
                </a:effectLst>
              </a:rPr>
              <a:t>Vecchie prove e simulanti</a:t>
            </a:r>
          </a:p>
          <a:p>
            <a:pPr marL="0" indent="0">
              <a:buNone/>
            </a:pPr>
            <a:endParaRPr lang="it-IT" dirty="0">
              <a:solidFill>
                <a:srgbClr val="FF0000"/>
              </a:solidFill>
              <a:effectLst>
                <a:outerShdw blurRad="38100" dist="38100" dir="2700000" algn="tl">
                  <a:srgbClr val="000000">
                    <a:alpha val="43137"/>
                  </a:srgbClr>
                </a:outerShdw>
              </a:effectLst>
            </a:endParaRPr>
          </a:p>
          <a:p>
            <a:pPr marL="0" indent="0">
              <a:buNone/>
            </a:pPr>
            <a:r>
              <a:rPr lang="it-IT" dirty="0" smtClean="0">
                <a:solidFill>
                  <a:srgbClr val="FF0000"/>
                </a:solidFill>
                <a:effectLst>
                  <a:outerShdw blurRad="38100" dist="38100" dir="2700000" algn="tl">
                    <a:srgbClr val="000000">
                      <a:alpha val="43137"/>
                    </a:srgbClr>
                  </a:outerShdw>
                </a:effectLst>
              </a:rPr>
              <a:t>Dal 1°gennaio 2013</a:t>
            </a:r>
          </a:p>
          <a:p>
            <a:pPr marL="0" indent="0">
              <a:buNone/>
            </a:pPr>
            <a:r>
              <a:rPr lang="it-IT" dirty="0" smtClean="0">
                <a:solidFill>
                  <a:srgbClr val="0070C0"/>
                </a:solidFill>
                <a:effectLst>
                  <a:outerShdw blurRad="38100" dist="38100" dir="2700000" algn="tl">
                    <a:srgbClr val="000000">
                      <a:alpha val="43137"/>
                    </a:srgbClr>
                  </a:outerShdw>
                </a:effectLst>
              </a:rPr>
              <a:t>Prove e simulanti vecchi</a:t>
            </a:r>
          </a:p>
          <a:p>
            <a:pPr marL="0" indent="0">
              <a:buNone/>
            </a:pPr>
            <a:r>
              <a:rPr lang="it-IT" dirty="0" smtClean="0">
                <a:solidFill>
                  <a:srgbClr val="0070C0"/>
                </a:solidFill>
                <a:effectLst>
                  <a:outerShdw blurRad="38100" dist="38100" dir="2700000" algn="tl">
                    <a:srgbClr val="000000">
                      <a:alpha val="43137"/>
                    </a:srgbClr>
                  </a:outerShdw>
                </a:effectLst>
              </a:rPr>
              <a:t>O</a:t>
            </a:r>
          </a:p>
          <a:p>
            <a:pPr marL="0" indent="0">
              <a:buNone/>
            </a:pPr>
            <a:r>
              <a:rPr lang="it-IT" dirty="0" smtClean="0">
                <a:solidFill>
                  <a:srgbClr val="0070C0"/>
                </a:solidFill>
                <a:effectLst>
                  <a:outerShdw blurRad="38100" dist="38100" dir="2700000" algn="tl">
                    <a:srgbClr val="000000">
                      <a:alpha val="43137"/>
                    </a:srgbClr>
                  </a:outerShdw>
                </a:effectLst>
              </a:rPr>
              <a:t>Prove e simulanti nuovi</a:t>
            </a:r>
          </a:p>
          <a:p>
            <a:pPr marL="0" indent="0">
              <a:buNone/>
            </a:pPr>
            <a:endParaRPr lang="it-IT" dirty="0" smtClean="0">
              <a:solidFill>
                <a:srgbClr val="FF0000"/>
              </a:solidFill>
              <a:effectLst>
                <a:outerShdw blurRad="38100" dist="38100" dir="2700000" algn="tl">
                  <a:srgbClr val="000000">
                    <a:alpha val="43137"/>
                  </a:srgbClr>
                </a:outerShdw>
              </a:effectLst>
            </a:endParaRPr>
          </a:p>
          <a:p>
            <a:pPr marL="0" indent="0">
              <a:buNone/>
            </a:pPr>
            <a:r>
              <a:rPr lang="it-IT" dirty="0" smtClean="0">
                <a:solidFill>
                  <a:srgbClr val="FF0000"/>
                </a:solidFill>
                <a:effectLst>
                  <a:outerShdw blurRad="38100" dist="38100" dir="2700000" algn="tl">
                    <a:srgbClr val="000000">
                      <a:alpha val="43137"/>
                    </a:srgbClr>
                  </a:outerShdw>
                </a:effectLst>
              </a:rPr>
              <a:t>Dal 1°gennaio 2016</a:t>
            </a:r>
          </a:p>
          <a:p>
            <a:pPr marL="0" indent="0">
              <a:buNone/>
            </a:pPr>
            <a:r>
              <a:rPr lang="it-IT" dirty="0" smtClean="0">
                <a:solidFill>
                  <a:srgbClr val="0070C0"/>
                </a:solidFill>
                <a:effectLst>
                  <a:outerShdw blurRad="38100" dist="38100" dir="2700000" algn="tl">
                    <a:srgbClr val="000000">
                      <a:alpha val="43137"/>
                    </a:srgbClr>
                  </a:outerShdw>
                </a:effectLst>
              </a:rPr>
              <a:t>Solo prove e simulanti nuovi</a:t>
            </a:r>
          </a:p>
          <a:p>
            <a:pPr marL="0" indent="0">
              <a:buNone/>
            </a:pPr>
            <a:endParaRPr lang="it-IT"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36489356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 ( L A V O R I ) -\PERFETTI\presentazione anna re\tank.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900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5070272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2437</TotalTime>
  <Words>4248</Words>
  <Application>Microsoft Office PowerPoint</Application>
  <PresentationFormat>Presentazione su schermo (4:3)</PresentationFormat>
  <Paragraphs>567</Paragraphs>
  <Slides>58</Slides>
  <Notes>38</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58</vt:i4>
      </vt:variant>
    </vt:vector>
  </HeadingPairs>
  <TitlesOfParts>
    <vt:vector size="61" baseType="lpstr">
      <vt:lpstr>Arial</vt:lpstr>
      <vt:lpstr>Calibri</vt:lpstr>
      <vt:lpstr>Office Theme</vt:lpstr>
      <vt:lpstr>Materiali e oggetti a contatto con alimenti</vt:lpstr>
      <vt:lpstr>Punti principali</vt:lpstr>
      <vt:lpstr>Il «mondo» dei rischi emergenti</vt:lpstr>
      <vt:lpstr>Rafforzare il sistema di garanzie</vt:lpstr>
      <vt:lpstr>Il mondo dei «rischi emergenti»: il pack</vt:lpstr>
      <vt:lpstr>ALIMENTI</vt:lpstr>
      <vt:lpstr>CONTESTO</vt:lpstr>
      <vt:lpstr>CONTESTO</vt:lpstr>
      <vt:lpstr>CONTESTO</vt:lpstr>
      <vt:lpstr>CONTESTO</vt:lpstr>
      <vt:lpstr>CONTESTO</vt:lpstr>
      <vt:lpstr>CONTESTO</vt:lpstr>
      <vt:lpstr>Che cosa si intende per MATERIALI E OGGETTI A CONTATTO CON GLI ALIMENTI?</vt:lpstr>
      <vt:lpstr>Che cosa si intende per MATERIALI E OGGETTI A CONTATTO CON GLI ALIMENTI?</vt:lpstr>
      <vt:lpstr>MATERIALI DI CONFEZIONAMENTO: REQUISITI DI LEGGE</vt:lpstr>
      <vt:lpstr>MATERIALI DI CONFEZIONAMENTO: REQUISITI DI LEGGE</vt:lpstr>
      <vt:lpstr>REGOLAMENTO (CE) N. 1935/2004 DEL PARLAMENTO EUROPEO E DEL CONSIGLIO  del 27 ottobre 2004 riguardante i materiali e gli oggetti destinati a venire a contatto con i prodotti alimentari e che abroga le direttive 80/590/CEE e 89/109/CEE</vt:lpstr>
      <vt:lpstr>Articolo 1 introduce un concetto nuovo di sicurezza alimentare  (dal Reg. CE 1935/2004):</vt:lpstr>
      <vt:lpstr>(dal Reg. CE 1935/2004):</vt:lpstr>
      <vt:lpstr>REGOLAMENTO (CE) N. 2023/2006 DELLA COMMISSIONE del 22 dicembre 2006 sulle buone pratiche di fabbricazione dei materiali e degli oggetti destinati a venire a contatto con prodotti alimentari</vt:lpstr>
      <vt:lpstr>REGOLAMENTO (CE) N. 2023/2006</vt:lpstr>
      <vt:lpstr>REGOLAMENTO (CE) N. 2023/2006</vt:lpstr>
      <vt:lpstr>REGOLAMENTO (CE) N. 2023/2006</vt:lpstr>
      <vt:lpstr>REGOLAMENTO (CE) N. 2023/2006</vt:lpstr>
      <vt:lpstr>REGOLAMENTO (CE) N. 2023/2006 DELLA COMMISSIONE del 22 dicembre 2006 sulle buone pratiche di fabbricazione dei materiali e degli oggetti destinati a venire a contatto con prodotti alimentari</vt:lpstr>
      <vt:lpstr>REGOLAMENTO (CE) N. 2023/2006 DELLA COMMISSIONE del 22 dicembre 2006 sulle buone pratiche di fabbricazione dei materiali e degli oggetti destinati a venire a contatto con prodotti alimentari</vt:lpstr>
      <vt:lpstr>REGOLAMENTO (CE) N. 2023/2006</vt:lpstr>
      <vt:lpstr>REGOLAMENTO (CE) N. 2023/2006</vt:lpstr>
      <vt:lpstr>REGOLAMENTO (CE) N. 2023/2006</vt:lpstr>
      <vt:lpstr>REGOLAMENTO (CE) N. 2023/2006</vt:lpstr>
      <vt:lpstr>REGOLAMENTO (CE) N. 2023/2006</vt:lpstr>
      <vt:lpstr>REGOLAMENTO (CE) N. 2023/2006</vt:lpstr>
      <vt:lpstr>REGOLAMENTO (CE) N. 2023/2006</vt:lpstr>
      <vt:lpstr>ITALIA DISPOSIZIONI GENERALI</vt:lpstr>
      <vt:lpstr>ITALIA DISPOSIZIONI SPECIFICHE</vt:lpstr>
      <vt:lpstr>ITALIA DISPOSIZIONI SPECIFICHE</vt:lpstr>
      <vt:lpstr> EUROPA (ITALIA) DISPOSIZIONI SPECIFICHE</vt:lpstr>
      <vt:lpstr> ATTI NON OBBLIGATORI MA AVENTI SOLO UN FINE CONSULTIVO</vt:lpstr>
      <vt:lpstr>Regolamento 10/2011/UE</vt:lpstr>
      <vt:lpstr>Requisiti essenziali e Risk Assessment</vt:lpstr>
      <vt:lpstr>Requisiti essenziali e Risk Assessment</vt:lpstr>
      <vt:lpstr>Requisiti essenziali e Risk Assessment</vt:lpstr>
      <vt:lpstr>  Novità del Regolamento (UE) 10/2011</vt:lpstr>
      <vt:lpstr>Novità del PIM</vt:lpstr>
      <vt:lpstr>Novità del PIM</vt:lpstr>
      <vt:lpstr>Novità del PIM</vt:lpstr>
      <vt:lpstr>Novità del PIM</vt:lpstr>
      <vt:lpstr>Novità del PIM</vt:lpstr>
      <vt:lpstr>Novità del PIM</vt:lpstr>
      <vt:lpstr>Novità del PIM</vt:lpstr>
      <vt:lpstr>Novità del PIM</vt:lpstr>
      <vt:lpstr>Novità del PIM</vt:lpstr>
      <vt:lpstr>Novità del PIM</vt:lpstr>
      <vt:lpstr>Novità del PIM</vt:lpstr>
      <vt:lpstr>Disposizioni transitorie (Art. 22)</vt:lpstr>
      <vt:lpstr>Disposizioni transitorie (Art.22)</vt:lpstr>
      <vt:lpstr>Scema riassuntiva scadenze</vt:lpstr>
      <vt:lpstr>Diapositiva 58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Stefano</dc:creator>
  <cp:lastModifiedBy>Corso</cp:lastModifiedBy>
  <cp:revision>191</cp:revision>
  <cp:lastPrinted>2012-03-14T19:04:09Z</cp:lastPrinted>
  <dcterms:created xsi:type="dcterms:W3CDTF">2011-04-22T14:16:06Z</dcterms:created>
  <dcterms:modified xsi:type="dcterms:W3CDTF">2012-03-16T14:04:57Z</dcterms:modified>
</cp:coreProperties>
</file>