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notesMasterIdLst>
    <p:notesMasterId r:id="rId16"/>
  </p:notesMasterIdLst>
  <p:handoutMasterIdLst>
    <p:handoutMasterId r:id="rId17"/>
  </p:handoutMasterIdLst>
  <p:sldIdLst>
    <p:sldId id="344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8" r:id="rId10"/>
    <p:sldId id="359" r:id="rId11"/>
    <p:sldId id="360" r:id="rId12"/>
    <p:sldId id="366" r:id="rId13"/>
    <p:sldId id="367" r:id="rId14"/>
    <p:sldId id="368" r:id="rId15"/>
  </p:sldIdLst>
  <p:sldSz cx="9144000" cy="6858000" type="screen4x3"/>
  <p:notesSz cx="6797675" cy="9926638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1600" b="1" i="1"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b="1" i="1"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b="1" i="1"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b="1" i="1"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b="1" i="1"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600" b="1" i="1"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600" b="1" i="1"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600" b="1" i="1"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600" b="1" i="1"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FF00"/>
    <a:srgbClr val="33CC33"/>
    <a:srgbClr val="003300"/>
    <a:srgbClr val="0000FF"/>
    <a:srgbClr val="0099CC"/>
    <a:srgbClr val="FF66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8" autoAdjust="0"/>
    <p:restoredTop sz="88200" autoAdjust="0"/>
  </p:normalViewPr>
  <p:slideViewPr>
    <p:cSldViewPr>
      <p:cViewPr>
        <p:scale>
          <a:sx n="86" d="100"/>
          <a:sy n="86" d="100"/>
        </p:scale>
        <p:origin x="-2484" y="-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62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l" eaLnBrk="1" hangingPunct="1">
              <a:lnSpc>
                <a:spcPct val="80000"/>
              </a:lnSpc>
              <a:spcBef>
                <a:spcPct val="20000"/>
              </a:spcBef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r" eaLnBrk="1" hangingPunct="1">
              <a:lnSpc>
                <a:spcPct val="80000"/>
              </a:lnSpc>
              <a:spcBef>
                <a:spcPct val="20000"/>
              </a:spcBef>
              <a:defRPr sz="1200">
                <a:latin typeface="Arial" charset="0"/>
              </a:defRPr>
            </a:lvl1pPr>
          </a:lstStyle>
          <a:p>
            <a:pPr>
              <a:defRPr/>
            </a:pPr>
            <a:fld id="{75AFED36-E211-404C-8064-8603948B9257}" type="datetimeFigureOut">
              <a:rPr lang="it-IT"/>
              <a:pPr>
                <a:defRPr/>
              </a:pPr>
              <a:t>28/11/2016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l" eaLnBrk="1" hangingPunct="1">
              <a:lnSpc>
                <a:spcPct val="80000"/>
              </a:lnSpc>
              <a:spcBef>
                <a:spcPct val="20000"/>
              </a:spcBef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88221" tIns="44111" rIns="88221" bIns="44111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80000"/>
              </a:lnSpc>
              <a:spcBef>
                <a:spcPct val="20000"/>
              </a:spcBef>
              <a:defRPr sz="1200"/>
            </a:lvl1pPr>
          </a:lstStyle>
          <a:p>
            <a:pPr>
              <a:defRPr/>
            </a:pPr>
            <a:fld id="{A94A2460-0212-454F-81B4-1F5550D7065C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963581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l" defTabSz="955731" eaLnBrk="1" hangingPunct="1">
              <a:lnSpc>
                <a:spcPct val="100000"/>
              </a:lnSpc>
              <a:spcBef>
                <a:spcPct val="0"/>
              </a:spcBef>
              <a:defRPr sz="13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r" defTabSz="955731" eaLnBrk="1" hangingPunct="1">
              <a:lnSpc>
                <a:spcPct val="100000"/>
              </a:lnSpc>
              <a:spcBef>
                <a:spcPct val="0"/>
              </a:spcBef>
              <a:defRPr sz="13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l" defTabSz="955731" eaLnBrk="1" hangingPunct="1">
              <a:lnSpc>
                <a:spcPct val="100000"/>
              </a:lnSpc>
              <a:spcBef>
                <a:spcPct val="0"/>
              </a:spcBef>
              <a:defRPr sz="13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r" defTabSz="955675" eaLnBrk="1" hangingPunct="1">
              <a:lnSpc>
                <a:spcPct val="100000"/>
              </a:lnSpc>
              <a:spcBef>
                <a:spcPct val="0"/>
              </a:spcBef>
              <a:defRPr sz="1300" b="0" 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A86F23B-AD64-499F-BD5E-2D14702523A8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5217368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Segnaposto note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1638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4E700640-8A7F-4E2A-A5DC-86710BE137FA}" type="slidenum">
              <a:rPr lang="it-IT" altLang="en-US" sz="1300" b="0" i="0" smtClean="0">
                <a:solidFill>
                  <a:schemeClr val="tx1"/>
                </a:solidFill>
              </a:rPr>
              <a:pPr/>
              <a:t>2</a:t>
            </a:fld>
            <a:endParaRPr lang="it-IT" altLang="en-US" sz="1300" b="0" i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994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86F23B-AD64-499F-BD5E-2D14702523A8}" type="slidenum">
              <a:rPr lang="it-IT" altLang="en-US" smtClean="0"/>
              <a:pPr>
                <a:defRPr/>
              </a:pPr>
              <a:t>6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908744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Segnaposto note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22532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C78FFD4C-8E3D-49CE-BE53-4C52BD9928FF}" type="slidenum">
              <a:rPr lang="it-IT" altLang="en-US" sz="1300" b="0" i="0" smtClean="0">
                <a:solidFill>
                  <a:schemeClr val="tx1"/>
                </a:solidFill>
              </a:rPr>
              <a:pPr/>
              <a:t>7</a:t>
            </a:fld>
            <a:endParaRPr lang="it-IT" altLang="en-US" sz="1300" b="0" i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6028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defTabSz="955675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EABEA136-3E1E-4242-9297-31F8FCDD60A4}" type="slidenum">
              <a:rPr lang="it-IT" altLang="en-US" sz="1300" b="0" i="0" smtClean="0">
                <a:solidFill>
                  <a:schemeClr val="tx1"/>
                </a:solidFill>
              </a:rPr>
              <a:pPr/>
              <a:t>12</a:t>
            </a:fld>
            <a:endParaRPr lang="it-IT" altLang="en-US" sz="1300" b="0" i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167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86F23B-AD64-499F-BD5E-2D14702523A8}" type="slidenum">
              <a:rPr lang="it-IT" altLang="en-US" smtClean="0"/>
              <a:pPr>
                <a:defRPr/>
              </a:pPr>
              <a:t>14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035329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83942-ACE6-44E4-A88F-17F6BF331679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5992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4D9D7-F1B9-4C78-8AF6-C178B1925E8E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1620596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6 w 2706"/>
              <a:gd name="T1" fmla="*/ 0 h 640"/>
              <a:gd name="T2" fmla="*/ 2147483646 w 2706"/>
              <a:gd name="T3" fmla="*/ 0 h 640"/>
              <a:gd name="T4" fmla="*/ 2147483646 w 2706"/>
              <a:gd name="T5" fmla="*/ 2147483646 h 640"/>
              <a:gd name="T6" fmla="*/ 2147483646 w 2706"/>
              <a:gd name="T7" fmla="*/ 2147483646 h 640"/>
              <a:gd name="T8" fmla="*/ 2147483646 w 2706"/>
              <a:gd name="T9" fmla="*/ 2147483646 h 640"/>
              <a:gd name="T10" fmla="*/ 2147483646 w 2706"/>
              <a:gd name="T11" fmla="*/ 2147483646 h 640"/>
              <a:gd name="T12" fmla="*/ 2147483646 w 2706"/>
              <a:gd name="T13" fmla="*/ 2147483646 h 640"/>
              <a:gd name="T14" fmla="*/ 2147483646 w 2706"/>
              <a:gd name="T15" fmla="*/ 2147483646 h 640"/>
              <a:gd name="T16" fmla="*/ 2147483646 w 2706"/>
              <a:gd name="T17" fmla="*/ 2147483646 h 640"/>
              <a:gd name="T18" fmla="*/ 2147483646 w 2706"/>
              <a:gd name="T19" fmla="*/ 2147483646 h 640"/>
              <a:gd name="T20" fmla="*/ 2147483646 w 2706"/>
              <a:gd name="T21" fmla="*/ 2147483646 h 640"/>
              <a:gd name="T22" fmla="*/ 2147483646 w 2706"/>
              <a:gd name="T23" fmla="*/ 2147483646 h 640"/>
              <a:gd name="T24" fmla="*/ 2147483646 w 2706"/>
              <a:gd name="T25" fmla="*/ 2147483646 h 640"/>
              <a:gd name="T26" fmla="*/ 2147483646 w 2706"/>
              <a:gd name="T27" fmla="*/ 2147483646 h 640"/>
              <a:gd name="T28" fmla="*/ 2147483646 w 2706"/>
              <a:gd name="T29" fmla="*/ 2147483646 h 640"/>
              <a:gd name="T30" fmla="*/ 2147483646 w 2706"/>
              <a:gd name="T31" fmla="*/ 2147483646 h 640"/>
              <a:gd name="T32" fmla="*/ 2147483646 w 2706"/>
              <a:gd name="T33" fmla="*/ 2147483646 h 640"/>
              <a:gd name="T34" fmla="*/ 2147483646 w 2706"/>
              <a:gd name="T35" fmla="*/ 2147483646 h 640"/>
              <a:gd name="T36" fmla="*/ 0 w 2706"/>
              <a:gd name="T37" fmla="*/ 2147483646 h 640"/>
              <a:gd name="T38" fmla="*/ 0 w 2706"/>
              <a:gd name="T39" fmla="*/ 2147483646 h 640"/>
              <a:gd name="T40" fmla="*/ 2147483646 w 2706"/>
              <a:gd name="T41" fmla="*/ 2147483646 h 640"/>
              <a:gd name="T42" fmla="*/ 2147483646 w 2706"/>
              <a:gd name="T43" fmla="*/ 2147483646 h 640"/>
              <a:gd name="T44" fmla="*/ 2147483646 w 2706"/>
              <a:gd name="T45" fmla="*/ 2147483646 h 640"/>
              <a:gd name="T46" fmla="*/ 2147483646 w 2706"/>
              <a:gd name="T47" fmla="*/ 2147483646 h 640"/>
              <a:gd name="T48" fmla="*/ 2147483646 w 2706"/>
              <a:gd name="T49" fmla="*/ 2147483646 h 640"/>
              <a:gd name="T50" fmla="*/ 2147483646 w 2706"/>
              <a:gd name="T51" fmla="*/ 2147483646 h 640"/>
              <a:gd name="T52" fmla="*/ 2147483646 w 2706"/>
              <a:gd name="T53" fmla="*/ 2147483646 h 640"/>
              <a:gd name="T54" fmla="*/ 2147483646 w 2706"/>
              <a:gd name="T55" fmla="*/ 2147483646 h 640"/>
              <a:gd name="T56" fmla="*/ 2147483646 w 2706"/>
              <a:gd name="T57" fmla="*/ 2147483646 h 640"/>
              <a:gd name="T58" fmla="*/ 2147483646 w 2706"/>
              <a:gd name="T59" fmla="*/ 2147483646 h 640"/>
              <a:gd name="T60" fmla="*/ 2147483646 w 2706"/>
              <a:gd name="T61" fmla="*/ 2147483646 h 640"/>
              <a:gd name="T62" fmla="*/ 2147483646 w 2706"/>
              <a:gd name="T63" fmla="*/ 2147483646 h 640"/>
              <a:gd name="T64" fmla="*/ 2147483646 w 2706"/>
              <a:gd name="T65" fmla="*/ 2147483646 h 640"/>
              <a:gd name="T66" fmla="*/ 2147483646 w 2706"/>
              <a:gd name="T67" fmla="*/ 2147483646 h 640"/>
              <a:gd name="T68" fmla="*/ 2147483646 w 2706"/>
              <a:gd name="T69" fmla="*/ 2147483646 h 640"/>
              <a:gd name="T70" fmla="*/ 2147483646 w 2706"/>
              <a:gd name="T71" fmla="*/ 2147483646 h 640"/>
              <a:gd name="T72" fmla="*/ 2147483646 w 2706"/>
              <a:gd name="T73" fmla="*/ 2147483646 h 640"/>
              <a:gd name="T74" fmla="*/ 2147483646 w 2706"/>
              <a:gd name="T75" fmla="*/ 2147483646 h 640"/>
              <a:gd name="T76" fmla="*/ 2147483646 w 2706"/>
              <a:gd name="T77" fmla="*/ 2147483646 h 640"/>
              <a:gd name="T78" fmla="*/ 2147483646 w 2706"/>
              <a:gd name="T79" fmla="*/ 2147483646 h 640"/>
              <a:gd name="T80" fmla="*/ 2147483646 w 2706"/>
              <a:gd name="T81" fmla="*/ 2147483646 h 640"/>
              <a:gd name="T82" fmla="*/ 2147483646 w 2706"/>
              <a:gd name="T83" fmla="*/ 2147483646 h 640"/>
              <a:gd name="T84" fmla="*/ 2147483646 w 2706"/>
              <a:gd name="T85" fmla="*/ 2147483646 h 640"/>
              <a:gd name="T86" fmla="*/ 2147483646 w 2706"/>
              <a:gd name="T87" fmla="*/ 2147483646 h 640"/>
              <a:gd name="T88" fmla="*/ 2147483646 w 2706"/>
              <a:gd name="T89" fmla="*/ 2147483646 h 640"/>
              <a:gd name="T90" fmla="*/ 2147483646 w 2706"/>
              <a:gd name="T91" fmla="*/ 2147483646 h 640"/>
              <a:gd name="T92" fmla="*/ 2147483646 w 2706"/>
              <a:gd name="T93" fmla="*/ 2147483646 h 640"/>
              <a:gd name="T94" fmla="*/ 2147483646 w 2706"/>
              <a:gd name="T95" fmla="*/ 2147483646 h 640"/>
              <a:gd name="T96" fmla="*/ 2147483646 w 2706"/>
              <a:gd name="T97" fmla="*/ 2147483646 h 640"/>
              <a:gd name="T98" fmla="*/ 2147483646 w 2706"/>
              <a:gd name="T99" fmla="*/ 2147483646 h 640"/>
              <a:gd name="T100" fmla="*/ 2147483646 w 2706"/>
              <a:gd name="T101" fmla="*/ 2147483646 h 640"/>
              <a:gd name="T102" fmla="*/ 2147483646 w 2706"/>
              <a:gd name="T103" fmla="*/ 2147483646 h 640"/>
              <a:gd name="T104" fmla="*/ 2147483646 w 2706"/>
              <a:gd name="T105" fmla="*/ 2147483646 h 640"/>
              <a:gd name="T106" fmla="*/ 2147483646 w 2706"/>
              <a:gd name="T107" fmla="*/ 0 h 640"/>
              <a:gd name="T108" fmla="*/ 2147483646 w 2706"/>
              <a:gd name="T109" fmla="*/ 0 h 640"/>
              <a:gd name="T110" fmla="*/ 2147483646 w 2706"/>
              <a:gd name="T111" fmla="*/ 0 h 640"/>
              <a:gd name="T112" fmla="*/ 2147483646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6 w 5216"/>
              <a:gd name="T1" fmla="*/ 2147483646 h 762"/>
              <a:gd name="T2" fmla="*/ 2147483646 w 5216"/>
              <a:gd name="T3" fmla="*/ 2147483646 h 762"/>
              <a:gd name="T4" fmla="*/ 2147483646 w 5216"/>
              <a:gd name="T5" fmla="*/ 2147483646 h 762"/>
              <a:gd name="T6" fmla="*/ 2147483646 w 5216"/>
              <a:gd name="T7" fmla="*/ 2147483646 h 762"/>
              <a:gd name="T8" fmla="*/ 2147483646 w 5216"/>
              <a:gd name="T9" fmla="*/ 2147483646 h 762"/>
              <a:gd name="T10" fmla="*/ 2147483646 w 5216"/>
              <a:gd name="T11" fmla="*/ 2147483646 h 762"/>
              <a:gd name="T12" fmla="*/ 2147483646 w 5216"/>
              <a:gd name="T13" fmla="*/ 2147483646 h 762"/>
              <a:gd name="T14" fmla="*/ 2147483646 w 5216"/>
              <a:gd name="T15" fmla="*/ 2147483646 h 762"/>
              <a:gd name="T16" fmla="*/ 2147483646 w 5216"/>
              <a:gd name="T17" fmla="*/ 2147483646 h 762"/>
              <a:gd name="T18" fmla="*/ 2147483646 w 5216"/>
              <a:gd name="T19" fmla="*/ 2147483646 h 762"/>
              <a:gd name="T20" fmla="*/ 2147483646 w 5216"/>
              <a:gd name="T21" fmla="*/ 2147483646 h 762"/>
              <a:gd name="T22" fmla="*/ 2147483646 w 5216"/>
              <a:gd name="T23" fmla="*/ 2147483646 h 762"/>
              <a:gd name="T24" fmla="*/ 2147483646 w 5216"/>
              <a:gd name="T25" fmla="*/ 2147483646 h 762"/>
              <a:gd name="T26" fmla="*/ 2147483646 w 5216"/>
              <a:gd name="T27" fmla="*/ 0 h 762"/>
              <a:gd name="T28" fmla="*/ 2147483646 w 5216"/>
              <a:gd name="T29" fmla="*/ 2147483646 h 762"/>
              <a:gd name="T30" fmla="*/ 2147483646 w 5216"/>
              <a:gd name="T31" fmla="*/ 2147483646 h 762"/>
              <a:gd name="T32" fmla="*/ 0 w 5216"/>
              <a:gd name="T33" fmla="*/ 2147483646 h 762"/>
              <a:gd name="T34" fmla="*/ 2147483646 w 5216"/>
              <a:gd name="T35" fmla="*/ 2147483646 h 762"/>
              <a:gd name="T36" fmla="*/ 2147483646 w 5216"/>
              <a:gd name="T37" fmla="*/ 2147483646 h 762"/>
              <a:gd name="T38" fmla="*/ 2147483646 w 5216"/>
              <a:gd name="T39" fmla="*/ 2147483646 h 762"/>
              <a:gd name="T40" fmla="*/ 2147483646 w 5216"/>
              <a:gd name="T41" fmla="*/ 2147483646 h 762"/>
              <a:gd name="T42" fmla="*/ 2147483646 w 5216"/>
              <a:gd name="T43" fmla="*/ 2147483646 h 762"/>
              <a:gd name="T44" fmla="*/ 2147483646 w 5216"/>
              <a:gd name="T45" fmla="*/ 2147483646 h 762"/>
              <a:gd name="T46" fmla="*/ 2147483646 w 5216"/>
              <a:gd name="T47" fmla="*/ 2147483646 h 762"/>
              <a:gd name="T48" fmla="*/ 2147483646 w 5216"/>
              <a:gd name="T49" fmla="*/ 2147483646 h 762"/>
              <a:gd name="T50" fmla="*/ 2147483646 w 5216"/>
              <a:gd name="T51" fmla="*/ 2147483646 h 762"/>
              <a:gd name="T52" fmla="*/ 2147483646 w 5216"/>
              <a:gd name="T53" fmla="*/ 2147483646 h 762"/>
              <a:gd name="T54" fmla="*/ 2147483646 w 5216"/>
              <a:gd name="T55" fmla="*/ 2147483646 h 762"/>
              <a:gd name="T56" fmla="*/ 2147483646 w 5216"/>
              <a:gd name="T57" fmla="*/ 2147483646 h 762"/>
              <a:gd name="T58" fmla="*/ 2147483646 w 5216"/>
              <a:gd name="T59" fmla="*/ 2147483646 h 762"/>
              <a:gd name="T60" fmla="*/ 2147483646 w 5216"/>
              <a:gd name="T61" fmla="*/ 2147483646 h 762"/>
              <a:gd name="T62" fmla="*/ 2147483646 w 5216"/>
              <a:gd name="T63" fmla="*/ 2147483646 h 762"/>
              <a:gd name="T64" fmla="*/ 2147483646 w 5216"/>
              <a:gd name="T65" fmla="*/ 2147483646 h 762"/>
              <a:gd name="T66" fmla="*/ 2147483646 w 5216"/>
              <a:gd name="T67" fmla="*/ 2147483646 h 762"/>
              <a:gd name="T68" fmla="*/ 2147483646 w 5216"/>
              <a:gd name="T69" fmla="*/ 2147483646 h 762"/>
              <a:gd name="T70" fmla="*/ 2147483646 w 5216"/>
              <a:gd name="T71" fmla="*/ 2147483646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6 h 694"/>
              <a:gd name="T2" fmla="*/ 0 w 5144"/>
              <a:gd name="T3" fmla="*/ 2147483646 h 694"/>
              <a:gd name="T4" fmla="*/ 2147483646 w 5144"/>
              <a:gd name="T5" fmla="*/ 2147483646 h 694"/>
              <a:gd name="T6" fmla="*/ 2147483646 w 5144"/>
              <a:gd name="T7" fmla="*/ 2147483646 h 694"/>
              <a:gd name="T8" fmla="*/ 2147483646 w 5144"/>
              <a:gd name="T9" fmla="*/ 2147483646 h 694"/>
              <a:gd name="T10" fmla="*/ 2147483646 w 5144"/>
              <a:gd name="T11" fmla="*/ 2147483646 h 694"/>
              <a:gd name="T12" fmla="*/ 2147483646 w 5144"/>
              <a:gd name="T13" fmla="*/ 2147483646 h 694"/>
              <a:gd name="T14" fmla="*/ 2147483646 w 5144"/>
              <a:gd name="T15" fmla="*/ 2147483646 h 694"/>
              <a:gd name="T16" fmla="*/ 2147483646 w 5144"/>
              <a:gd name="T17" fmla="*/ 2147483646 h 694"/>
              <a:gd name="T18" fmla="*/ 2147483646 w 5144"/>
              <a:gd name="T19" fmla="*/ 2147483646 h 694"/>
              <a:gd name="T20" fmla="*/ 2147483646 w 5144"/>
              <a:gd name="T21" fmla="*/ 2147483646 h 694"/>
              <a:gd name="T22" fmla="*/ 2147483646 w 5144"/>
              <a:gd name="T23" fmla="*/ 2147483646 h 694"/>
              <a:gd name="T24" fmla="*/ 2147483646 w 5144"/>
              <a:gd name="T25" fmla="*/ 0 h 694"/>
              <a:gd name="T26" fmla="*/ 2147483646 w 5144"/>
              <a:gd name="T27" fmla="*/ 2147483646 h 694"/>
              <a:gd name="T28" fmla="*/ 2147483646 w 5144"/>
              <a:gd name="T29" fmla="*/ 2147483646 h 694"/>
              <a:gd name="T30" fmla="*/ 2147483646 w 5144"/>
              <a:gd name="T31" fmla="*/ 2147483646 h 694"/>
              <a:gd name="T32" fmla="*/ 2147483646 w 5144"/>
              <a:gd name="T33" fmla="*/ 2147483646 h 694"/>
              <a:gd name="T34" fmla="*/ 2147483646 w 5144"/>
              <a:gd name="T35" fmla="*/ 2147483646 h 694"/>
              <a:gd name="T36" fmla="*/ 2147483646 w 5144"/>
              <a:gd name="T37" fmla="*/ 2147483646 h 694"/>
              <a:gd name="T38" fmla="*/ 2147483646 w 5144"/>
              <a:gd name="T39" fmla="*/ 2147483646 h 694"/>
              <a:gd name="T40" fmla="*/ 2147483646 w 5144"/>
              <a:gd name="T41" fmla="*/ 2147483646 h 694"/>
              <a:gd name="T42" fmla="*/ 2147483646 w 5144"/>
              <a:gd name="T43" fmla="*/ 2147483646 h 694"/>
              <a:gd name="T44" fmla="*/ 2147483646 w 5144"/>
              <a:gd name="T45" fmla="*/ 2147483646 h 694"/>
              <a:gd name="T46" fmla="*/ 2147483646 w 5144"/>
              <a:gd name="T47" fmla="*/ 2147483646 h 694"/>
              <a:gd name="T48" fmla="*/ 2147483646 w 5144"/>
              <a:gd name="T49" fmla="*/ 2147483646 h 694"/>
              <a:gd name="T50" fmla="*/ 2147483646 w 5144"/>
              <a:gd name="T51" fmla="*/ 2147483646 h 694"/>
              <a:gd name="T52" fmla="*/ 2147483646 w 5144"/>
              <a:gd name="T53" fmla="*/ 2147483646 h 694"/>
              <a:gd name="T54" fmla="*/ 2147483646 w 5144"/>
              <a:gd name="T55" fmla="*/ 2147483646 h 694"/>
              <a:gd name="T56" fmla="*/ 2147483646 w 5144"/>
              <a:gd name="T57" fmla="*/ 2147483646 h 694"/>
              <a:gd name="T58" fmla="*/ 2147483646 w 5144"/>
              <a:gd name="T59" fmla="*/ 2147483646 h 694"/>
              <a:gd name="T60" fmla="*/ 2147483646 w 5144"/>
              <a:gd name="T61" fmla="*/ 2147483646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2147483646 h 584"/>
              <a:gd name="T2" fmla="*/ 0 w 3112"/>
              <a:gd name="T3" fmla="*/ 2147483646 h 584"/>
              <a:gd name="T4" fmla="*/ 2147483646 w 3112"/>
              <a:gd name="T5" fmla="*/ 2147483646 h 584"/>
              <a:gd name="T6" fmla="*/ 2147483646 w 3112"/>
              <a:gd name="T7" fmla="*/ 2147483646 h 584"/>
              <a:gd name="T8" fmla="*/ 2147483646 w 3112"/>
              <a:gd name="T9" fmla="*/ 2147483646 h 584"/>
              <a:gd name="T10" fmla="*/ 2147483646 w 3112"/>
              <a:gd name="T11" fmla="*/ 2147483646 h 584"/>
              <a:gd name="T12" fmla="*/ 2147483646 w 3112"/>
              <a:gd name="T13" fmla="*/ 2147483646 h 584"/>
              <a:gd name="T14" fmla="*/ 2147483646 w 3112"/>
              <a:gd name="T15" fmla="*/ 2147483646 h 584"/>
              <a:gd name="T16" fmla="*/ 2147483646 w 3112"/>
              <a:gd name="T17" fmla="*/ 2147483646 h 584"/>
              <a:gd name="T18" fmla="*/ 2147483646 w 3112"/>
              <a:gd name="T19" fmla="*/ 2147483646 h 584"/>
              <a:gd name="T20" fmla="*/ 2147483646 w 3112"/>
              <a:gd name="T21" fmla="*/ 2147483646 h 584"/>
              <a:gd name="T22" fmla="*/ 2147483646 w 3112"/>
              <a:gd name="T23" fmla="*/ 2147483646 h 584"/>
              <a:gd name="T24" fmla="*/ 2147483646 w 3112"/>
              <a:gd name="T25" fmla="*/ 2147483646 h 584"/>
              <a:gd name="T26" fmla="*/ 2147483646 w 3112"/>
              <a:gd name="T27" fmla="*/ 2147483646 h 584"/>
              <a:gd name="T28" fmla="*/ 2147483646 w 3112"/>
              <a:gd name="T29" fmla="*/ 2147483646 h 584"/>
              <a:gd name="T30" fmla="*/ 2147483646 w 3112"/>
              <a:gd name="T31" fmla="*/ 2147483646 h 584"/>
              <a:gd name="T32" fmla="*/ 2147483646 w 3112"/>
              <a:gd name="T33" fmla="*/ 2147483646 h 584"/>
              <a:gd name="T34" fmla="*/ 2147483646 w 3112"/>
              <a:gd name="T35" fmla="*/ 2147483646 h 584"/>
              <a:gd name="T36" fmla="*/ 2147483646 w 3112"/>
              <a:gd name="T37" fmla="*/ 2147483646 h 584"/>
              <a:gd name="T38" fmla="*/ 2147483646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6 w 8196"/>
              <a:gd name="T1" fmla="*/ 2147483646 h 1192"/>
              <a:gd name="T2" fmla="*/ 2147483646 w 8196"/>
              <a:gd name="T3" fmla="*/ 2147483646 h 1192"/>
              <a:gd name="T4" fmla="*/ 2147483646 w 8196"/>
              <a:gd name="T5" fmla="*/ 2147483646 h 1192"/>
              <a:gd name="T6" fmla="*/ 2147483646 w 8196"/>
              <a:gd name="T7" fmla="*/ 2147483646 h 1192"/>
              <a:gd name="T8" fmla="*/ 2147483646 w 8196"/>
              <a:gd name="T9" fmla="*/ 2147483646 h 1192"/>
              <a:gd name="T10" fmla="*/ 2147483646 w 8196"/>
              <a:gd name="T11" fmla="*/ 2147483646 h 1192"/>
              <a:gd name="T12" fmla="*/ 2147483646 w 8196"/>
              <a:gd name="T13" fmla="*/ 2147483646 h 1192"/>
              <a:gd name="T14" fmla="*/ 2147483646 w 8196"/>
              <a:gd name="T15" fmla="*/ 2147483646 h 1192"/>
              <a:gd name="T16" fmla="*/ 2147483646 w 8196"/>
              <a:gd name="T17" fmla="*/ 2147483646 h 1192"/>
              <a:gd name="T18" fmla="*/ 2147483646 w 8196"/>
              <a:gd name="T19" fmla="*/ 2147483646 h 1192"/>
              <a:gd name="T20" fmla="*/ 2147483646 w 8196"/>
              <a:gd name="T21" fmla="*/ 2147483646 h 1192"/>
              <a:gd name="T22" fmla="*/ 2147483646 w 8196"/>
              <a:gd name="T23" fmla="*/ 2147483646 h 1192"/>
              <a:gd name="T24" fmla="*/ 2147483646 w 8196"/>
              <a:gd name="T25" fmla="*/ 2147483646 h 1192"/>
              <a:gd name="T26" fmla="*/ 2147483646 w 8196"/>
              <a:gd name="T27" fmla="*/ 2147483646 h 1192"/>
              <a:gd name="T28" fmla="*/ 2147483646 w 8196"/>
              <a:gd name="T29" fmla="*/ 2147483646 h 1192"/>
              <a:gd name="T30" fmla="*/ 2147483646 w 8196"/>
              <a:gd name="T31" fmla="*/ 2147483646 h 1192"/>
              <a:gd name="T32" fmla="*/ 2147483646 w 8196"/>
              <a:gd name="T33" fmla="*/ 2147483646 h 1192"/>
              <a:gd name="T34" fmla="*/ 2147483646 w 8196"/>
              <a:gd name="T35" fmla="*/ 2147483646 h 1192"/>
              <a:gd name="T36" fmla="*/ 2147483646 w 8196"/>
              <a:gd name="T37" fmla="*/ 2147483646 h 1192"/>
              <a:gd name="T38" fmla="*/ 2147483646 w 8196"/>
              <a:gd name="T39" fmla="*/ 2147483646 h 1192"/>
              <a:gd name="T40" fmla="*/ 2147483646 w 8196"/>
              <a:gd name="T41" fmla="*/ 2147483646 h 1192"/>
              <a:gd name="T42" fmla="*/ 2147483646 w 8196"/>
              <a:gd name="T43" fmla="*/ 2147483646 h 1192"/>
              <a:gd name="T44" fmla="*/ 2147483646 w 8196"/>
              <a:gd name="T45" fmla="*/ 0 h 1192"/>
              <a:gd name="T46" fmla="*/ 2147483646 w 8196"/>
              <a:gd name="T47" fmla="*/ 2147483646 h 1192"/>
              <a:gd name="T48" fmla="*/ 2147483646 w 8196"/>
              <a:gd name="T49" fmla="*/ 2147483646 h 1192"/>
              <a:gd name="T50" fmla="*/ 2147483646 w 8196"/>
              <a:gd name="T51" fmla="*/ 2147483646 h 1192"/>
              <a:gd name="T52" fmla="*/ 2147483646 w 8196"/>
              <a:gd name="T53" fmla="*/ 2147483646 h 1192"/>
              <a:gd name="T54" fmla="*/ 2147483646 w 8196"/>
              <a:gd name="T55" fmla="*/ 2147483646 h 1192"/>
              <a:gd name="T56" fmla="*/ 2147483646 w 8196"/>
              <a:gd name="T57" fmla="*/ 2147483646 h 1192"/>
              <a:gd name="T58" fmla="*/ 2147483646 w 8196"/>
              <a:gd name="T59" fmla="*/ 2147483646 h 1192"/>
              <a:gd name="T60" fmla="*/ 2147483646 w 8196"/>
              <a:gd name="T61" fmla="*/ 2147483646 h 1192"/>
              <a:gd name="T62" fmla="*/ 0 w 8196"/>
              <a:gd name="T63" fmla="*/ 2147483646 h 1192"/>
              <a:gd name="T64" fmla="*/ 2147483646 w 8196"/>
              <a:gd name="T65" fmla="*/ 2147483646 h 1192"/>
              <a:gd name="T66" fmla="*/ 2147483646 w 8196"/>
              <a:gd name="T67" fmla="*/ 2147483646 h 1192"/>
              <a:gd name="T68" fmla="*/ 2147483646 w 8196"/>
              <a:gd name="T69" fmla="*/ 2147483646 h 1192"/>
              <a:gd name="T70" fmla="*/ 2147483646 w 8196"/>
              <a:gd name="T71" fmla="*/ 2147483646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6D771-D292-411B-AC07-B2A906279968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67234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124E4-0C46-4E60-ACAA-A15E2C8ACA2D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567306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45A23-E1A9-4A72-ACDF-4C53C84131B6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2900033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2846D-31B5-421D-A684-D831CFCB62EC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385992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0B0A3-506D-4275-A5A3-C6D7DAA38E5F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2849989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0CC5A-90B8-4AE8-975D-ED092A85F774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882538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smtClean="0"/>
              <a:t>Fare clic sull'icona per inserire un'immagine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45187-569A-48AC-A3FF-E07503DB79FA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239772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976FA-133E-4A4B-A86F-F28AD2FB93B5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42301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44EF5-C569-4707-9A01-7B864BE9ECA4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13594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033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037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  <a:endParaRPr lang="en-US" altLang="it-IT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lnSpc>
                <a:spcPct val="80000"/>
              </a:lnSpc>
              <a:spcBef>
                <a:spcPct val="20000"/>
              </a:spcBef>
              <a:defRPr sz="10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lnSpc>
                <a:spcPct val="80000"/>
              </a:lnSpc>
              <a:spcBef>
                <a:spcPct val="20000"/>
              </a:spcBef>
              <a:defRPr sz="10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TOGETHER for TOMORROW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80000"/>
              </a:lnSpc>
              <a:spcBef>
                <a:spcPct val="20000"/>
              </a:spcBef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52CFD96-85AF-484E-A2A9-EDA85895946B}" type="slidenum">
              <a:rPr lang="it-IT" altLang="en-US"/>
              <a:pPr>
                <a:defRPr/>
              </a:pPr>
              <a:t>‹N›</a:t>
            </a:fld>
            <a:endParaRPr lang="it-IT" altLang="en-US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  <a:endParaRPr lang="en-US" altLang="it-IT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2" r:id="rId2"/>
    <p:sldLayoutId id="2147484048" r:id="rId3"/>
    <p:sldLayoutId id="2147484043" r:id="rId4"/>
    <p:sldLayoutId id="2147484044" r:id="rId5"/>
    <p:sldLayoutId id="2147484045" r:id="rId6"/>
    <p:sldLayoutId id="2147484049" r:id="rId7"/>
    <p:sldLayoutId id="2147484050" r:id="rId8"/>
    <p:sldLayoutId id="2147484051" r:id="rId9"/>
    <p:sldLayoutId id="2147484046" r:id="rId10"/>
    <p:sldLayoutId id="214748405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229600" cy="1143000"/>
          </a:xfrm>
        </p:spPr>
        <p:txBody>
          <a:bodyPr/>
          <a:lstStyle/>
          <a:p>
            <a:pPr eaLnBrk="1" hangingPunct="1"/>
            <a:r>
              <a:rPr lang="it-IT" altLang="it-IT" sz="2000" dirty="0" smtClean="0">
                <a:solidFill>
                  <a:schemeClr val="tx1"/>
                </a:solidFill>
              </a:rPr>
              <a:t>SEMINARIO CONFINDUSTRIA UDINE</a:t>
            </a:r>
            <a:br>
              <a:rPr lang="it-IT" altLang="it-IT" sz="2000" dirty="0" smtClean="0">
                <a:solidFill>
                  <a:schemeClr val="tx1"/>
                </a:solidFill>
              </a:rPr>
            </a:br>
            <a:r>
              <a:rPr lang="it-IT" altLang="it-IT" sz="20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243" name="Segnaposto contenuto 1"/>
          <p:cNvSpPr>
            <a:spLocks noGrp="1"/>
          </p:cNvSpPr>
          <p:nvPr>
            <p:ph idx="1"/>
          </p:nvPr>
        </p:nvSpPr>
        <p:spPr>
          <a:xfrm>
            <a:off x="107950" y="2781300"/>
            <a:ext cx="8739188" cy="2879725"/>
          </a:xfrm>
        </p:spPr>
        <p:txBody>
          <a:bodyPr/>
          <a:lstStyle/>
          <a:p>
            <a:pPr marL="0" indent="0" algn="ctr">
              <a:buFont typeface="Symbol" panose="05050102010706020507" pitchFamily="18" charset="2"/>
              <a:buNone/>
            </a:pPr>
            <a:r>
              <a:rPr lang="it-IT" altLang="it-IT" u="sng" dirty="0" smtClean="0">
                <a:ea typeface="Batang" panose="02030600000101010101" pitchFamily="18" charset="-127"/>
              </a:rPr>
              <a:t>NUOVE TECNICHE DI PROGETTAZIONE PER PRFV</a:t>
            </a:r>
          </a:p>
          <a:p>
            <a:pPr marL="0" indent="0" algn="ctr">
              <a:buFont typeface="Symbol" panose="05050102010706020507" pitchFamily="18" charset="2"/>
              <a:buNone/>
            </a:pPr>
            <a:r>
              <a:rPr lang="it-IT" altLang="it-IT" dirty="0" smtClean="0">
                <a:ea typeface="Batang" panose="02030600000101010101" pitchFamily="18" charset="-127"/>
              </a:rPr>
              <a:t>PARTE 2 – STRUTTURE IN PRFV</a:t>
            </a:r>
          </a:p>
          <a:p>
            <a:pPr marL="0" indent="0" algn="ctr">
              <a:buFont typeface="Symbol" panose="05050102010706020507" pitchFamily="18" charset="2"/>
              <a:buNone/>
            </a:pPr>
            <a:endParaRPr lang="it-IT" altLang="it-IT" dirty="0">
              <a:ea typeface="Batang" panose="02030600000101010101" pitchFamily="18" charset="-127"/>
            </a:endParaRPr>
          </a:p>
          <a:p>
            <a:pPr marL="0" indent="0" algn="ctr">
              <a:buFont typeface="Symbol" panose="05050102010706020507" pitchFamily="18" charset="2"/>
              <a:buNone/>
            </a:pPr>
            <a:r>
              <a:rPr lang="it-IT" altLang="it-IT" dirty="0" smtClean="0">
                <a:ea typeface="Batang" panose="02030600000101010101" pitchFamily="18" charset="-127"/>
              </a:rPr>
              <a:t>Dott. Ing. Manuela Buttazzi </a:t>
            </a:r>
            <a:r>
              <a:rPr lang="it-IT" altLang="it-IT" dirty="0" err="1" smtClean="0">
                <a:ea typeface="Batang" panose="02030600000101010101" pitchFamily="18" charset="-127"/>
              </a:rPr>
              <a:t>Ph.D</a:t>
            </a:r>
            <a:endParaRPr lang="it-IT" altLang="it-IT" dirty="0" smtClean="0">
              <a:ea typeface="Batang" panose="02030600000101010101" pitchFamily="18" charset="-127"/>
            </a:endParaRPr>
          </a:p>
          <a:p>
            <a:pPr marL="0" indent="0" algn="r">
              <a:buFont typeface="Symbol" panose="05050102010706020507" pitchFamily="18" charset="2"/>
              <a:buNone/>
            </a:pPr>
            <a:endParaRPr lang="it-IT" altLang="it-IT" sz="1800" dirty="0" smtClean="0">
              <a:ea typeface="Batang" panose="02030600000101010101" pitchFamily="18" charset="-127"/>
            </a:endParaRPr>
          </a:p>
          <a:p>
            <a:pPr marL="0" indent="0" algn="r">
              <a:buFont typeface="Symbol" panose="05050102010706020507" pitchFamily="18" charset="2"/>
              <a:buNone/>
            </a:pPr>
            <a:r>
              <a:rPr lang="it-IT" altLang="it-IT" sz="1800" dirty="0" smtClean="0">
                <a:ea typeface="Batang" panose="02030600000101010101" pitchFamily="18" charset="-127"/>
              </a:rPr>
              <a:t>Udine, </a:t>
            </a:r>
            <a:r>
              <a:rPr lang="it-IT" altLang="it-IT" sz="1800" dirty="0" smtClean="0">
                <a:ea typeface="Batang" panose="02030600000101010101" pitchFamily="18" charset="-127"/>
              </a:rPr>
              <a:t>28 </a:t>
            </a:r>
            <a:r>
              <a:rPr lang="it-IT" altLang="it-IT" sz="1800" dirty="0" smtClean="0">
                <a:ea typeface="Batang" panose="02030600000101010101" pitchFamily="18" charset="-127"/>
              </a:rPr>
              <a:t>Novembre 2016</a:t>
            </a:r>
          </a:p>
          <a:p>
            <a:pPr marL="0" indent="0" algn="ctr">
              <a:buFont typeface="Symbol" panose="05050102010706020507" pitchFamily="18" charset="2"/>
              <a:buNone/>
            </a:pPr>
            <a:endParaRPr lang="it-IT" altLang="it-IT" sz="3600" dirty="0" smtClean="0"/>
          </a:p>
        </p:txBody>
      </p:sp>
      <p:pic>
        <p:nvPicPr>
          <p:cNvPr id="10244" name="Immagine 4" descr="nuova sgu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956300"/>
            <a:ext cx="1395413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795963"/>
            <a:ext cx="17732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 descr="G:\DOCUMENTI &amp; UTILIY\08 - LOGO\Logo Sintecnic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051550"/>
            <a:ext cx="172720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6018213"/>
            <a:ext cx="1152525" cy="6921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6108700"/>
            <a:ext cx="1722437" cy="3825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Segnaposto piè di pagina 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10250" name="Segnaposto numero diapositiva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EB1A4AE7-7F07-4139-8612-9B3AED796B44}" type="slidenum">
              <a:rPr lang="it-IT" altLang="en-US" sz="1000" smtClean="0">
                <a:solidFill>
                  <a:schemeClr val="tx2"/>
                </a:solidFill>
              </a:rPr>
              <a:pPr/>
              <a:t>1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dirty="0">
                <a:solidFill>
                  <a:schemeClr val="accent1">
                    <a:lumMod val="75000"/>
                  </a:schemeClr>
                </a:solidFill>
              </a:rPr>
              <a:t>TOGETHER for TOMORROW</a:t>
            </a:r>
            <a:endParaRPr lang="it-IT" dirty="0"/>
          </a:p>
        </p:txBody>
      </p:sp>
      <p:sp>
        <p:nvSpPr>
          <p:cNvPr id="15364" name="Segnaposto numero diapositiva 10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4FF4C5E6-ABE5-4FB5-8326-CBFF4063A6FB}" type="slidenum">
              <a:rPr lang="it-IT" altLang="en-US" sz="1000" smtClean="0">
                <a:solidFill>
                  <a:schemeClr val="tx2"/>
                </a:solidFill>
              </a:rPr>
              <a:pPr/>
              <a:t>2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12" name="Segnaposto contenuto 1"/>
          <p:cNvSpPr>
            <a:spLocks noGrp="1"/>
          </p:cNvSpPr>
          <p:nvPr>
            <p:ph idx="1"/>
          </p:nvPr>
        </p:nvSpPr>
        <p:spPr>
          <a:xfrm>
            <a:off x="323528" y="3068960"/>
            <a:ext cx="8640763" cy="3242618"/>
          </a:xfrm>
        </p:spPr>
        <p:txBody>
          <a:bodyPr/>
          <a:lstStyle/>
          <a:p>
            <a:pPr marL="0" lvl="0" indent="0" algn="just">
              <a:buNone/>
              <a:defRPr/>
            </a:pPr>
            <a:endParaRPr lang="it-IT" sz="900" dirty="0"/>
          </a:p>
          <a:p>
            <a:pPr marL="0" lvl="0" indent="0" algn="ctr">
              <a:buNone/>
            </a:pPr>
            <a:r>
              <a:rPr lang="en-US" sz="1800" b="1" dirty="0"/>
              <a:t>UNI EN ISO 14122: </a:t>
            </a:r>
            <a:r>
              <a:rPr lang="en-US" sz="1800" b="1" dirty="0" smtClean="0"/>
              <a:t>2010</a:t>
            </a:r>
          </a:p>
          <a:p>
            <a:pPr marL="0" lvl="0" indent="0" algn="ctr">
              <a:buNone/>
            </a:pPr>
            <a:r>
              <a:rPr lang="en-US" sz="1800" b="1" dirty="0" err="1" smtClean="0"/>
              <a:t>Sicurezza</a:t>
            </a:r>
            <a:r>
              <a:rPr lang="en-US" sz="1800" b="1" dirty="0" smtClean="0"/>
              <a:t> del </a:t>
            </a:r>
            <a:r>
              <a:rPr lang="en-US" sz="1800" b="1" dirty="0" err="1" smtClean="0"/>
              <a:t>macchinario</a:t>
            </a:r>
            <a:r>
              <a:rPr lang="en-US" sz="1800" b="1" dirty="0" smtClean="0"/>
              <a:t> - </a:t>
            </a:r>
            <a:r>
              <a:rPr lang="en-US" sz="1800" b="1" dirty="0" err="1" smtClean="0"/>
              <a:t>Mezzi</a:t>
            </a:r>
            <a:r>
              <a:rPr lang="en-US" sz="1800" b="1" dirty="0" smtClean="0"/>
              <a:t> di accesso </a:t>
            </a:r>
            <a:r>
              <a:rPr lang="en-US" sz="1800" b="1" dirty="0" err="1" smtClean="0"/>
              <a:t>permanenti</a:t>
            </a:r>
            <a:r>
              <a:rPr lang="en-US" sz="1800" b="1" dirty="0" smtClean="0"/>
              <a:t> al </a:t>
            </a:r>
            <a:r>
              <a:rPr lang="en-US" sz="1800" b="1" dirty="0" err="1" smtClean="0"/>
              <a:t>macchinario</a:t>
            </a:r>
            <a:r>
              <a:rPr lang="en-US" sz="1800" b="1" dirty="0" smtClean="0"/>
              <a:t> </a:t>
            </a:r>
          </a:p>
          <a:p>
            <a:pPr marL="0" lvl="0" indent="0" algn="ctr">
              <a:buNone/>
            </a:pPr>
            <a:endParaRPr lang="en-US" sz="1200" b="1" dirty="0" smtClean="0"/>
          </a:p>
          <a:p>
            <a:pPr marL="0" lvl="0" indent="0" algn="just">
              <a:buNone/>
            </a:pPr>
            <a:r>
              <a:rPr lang="it-IT" sz="1400" dirty="0" smtClean="0"/>
              <a:t>1</a:t>
            </a:r>
            <a:r>
              <a:rPr lang="it-IT" sz="1200" dirty="0" smtClean="0"/>
              <a:t>. </a:t>
            </a:r>
            <a:r>
              <a:rPr lang="it-IT" sz="1200" u="sng" dirty="0" smtClean="0"/>
              <a:t>UNI </a:t>
            </a:r>
            <a:r>
              <a:rPr lang="it-IT" sz="1200" u="sng" dirty="0"/>
              <a:t>EN ISO 14122-1</a:t>
            </a:r>
            <a:r>
              <a:rPr lang="it-IT" sz="1200" dirty="0"/>
              <a:t>: 2010 Sicurezza del macchinario -  Mezzi di accesso permanenti al macchinario – parte 1 </a:t>
            </a:r>
            <a:r>
              <a:rPr lang="it-IT" sz="1200" dirty="0" smtClean="0"/>
              <a:t>– </a:t>
            </a:r>
          </a:p>
          <a:p>
            <a:pPr marL="0" lvl="0" indent="0" algn="just">
              <a:buNone/>
            </a:pPr>
            <a:r>
              <a:rPr lang="it-IT" sz="1200" dirty="0" smtClean="0"/>
              <a:t>Scelta </a:t>
            </a:r>
            <a:r>
              <a:rPr lang="it-IT" sz="1200" dirty="0"/>
              <a:t>di un mezzo di accesso fisso fra due livelli;</a:t>
            </a:r>
          </a:p>
          <a:p>
            <a:pPr marL="0" lvl="0" indent="0" algn="just">
              <a:buNone/>
            </a:pPr>
            <a:r>
              <a:rPr lang="it-IT" sz="1400" dirty="0" smtClean="0"/>
              <a:t>2</a:t>
            </a:r>
            <a:r>
              <a:rPr lang="it-IT" sz="1200" dirty="0" smtClean="0"/>
              <a:t>. </a:t>
            </a:r>
            <a:r>
              <a:rPr lang="it-IT" sz="1200" u="sng" dirty="0" smtClean="0"/>
              <a:t>UNI </a:t>
            </a:r>
            <a:r>
              <a:rPr lang="it-IT" sz="1200" u="sng" dirty="0"/>
              <a:t>EN ISO 14122-2</a:t>
            </a:r>
            <a:r>
              <a:rPr lang="it-IT" sz="1200" dirty="0"/>
              <a:t>: 2010 Sicurezza del macchinario -  Mezzi di accesso permanenti al macchinario – parte 2 – </a:t>
            </a:r>
            <a:endParaRPr lang="it-IT" sz="1200" dirty="0" smtClean="0"/>
          </a:p>
          <a:p>
            <a:pPr marL="0" lvl="0" indent="0" algn="just">
              <a:buNone/>
            </a:pPr>
            <a:r>
              <a:rPr lang="it-IT" sz="1200" dirty="0" smtClean="0"/>
              <a:t>Piattaforme </a:t>
            </a:r>
            <a:r>
              <a:rPr lang="it-IT" sz="1200" dirty="0"/>
              <a:t>di lavoro e corridoi di passaggio;</a:t>
            </a:r>
          </a:p>
          <a:p>
            <a:pPr marL="0" lvl="0" indent="0" algn="just">
              <a:buNone/>
            </a:pPr>
            <a:r>
              <a:rPr lang="it-IT" sz="1400" dirty="0" smtClean="0"/>
              <a:t>3</a:t>
            </a:r>
            <a:r>
              <a:rPr lang="it-IT" sz="1200" dirty="0" smtClean="0"/>
              <a:t>.</a:t>
            </a:r>
            <a:r>
              <a:rPr lang="it-IT" sz="1400" dirty="0" smtClean="0"/>
              <a:t> </a:t>
            </a:r>
            <a:r>
              <a:rPr lang="it-IT" sz="1200" u="sng" dirty="0" smtClean="0"/>
              <a:t>UNI </a:t>
            </a:r>
            <a:r>
              <a:rPr lang="it-IT" sz="1200" u="sng" dirty="0"/>
              <a:t>EN ISO 14122-3</a:t>
            </a:r>
            <a:r>
              <a:rPr lang="it-IT" sz="1200" dirty="0"/>
              <a:t>: 2010 Sicurezza del macchinario -  Mezzi di accesso permanenti al macchinario – parte 3 </a:t>
            </a:r>
            <a:r>
              <a:rPr lang="it-IT" sz="1200" dirty="0" smtClean="0"/>
              <a:t>–</a:t>
            </a:r>
          </a:p>
          <a:p>
            <a:pPr marL="0" lvl="0" indent="0" algn="just">
              <a:buNone/>
            </a:pPr>
            <a:r>
              <a:rPr lang="it-IT" sz="1200" dirty="0" smtClean="0"/>
              <a:t>Scale</a:t>
            </a:r>
            <a:r>
              <a:rPr lang="it-IT" sz="1200" dirty="0"/>
              <a:t>, scale a castello e parapetti;</a:t>
            </a:r>
          </a:p>
          <a:p>
            <a:pPr marL="0" lvl="0" indent="0" algn="just">
              <a:buNone/>
            </a:pPr>
            <a:r>
              <a:rPr lang="it-IT" sz="1400" dirty="0" smtClean="0"/>
              <a:t>4</a:t>
            </a:r>
            <a:r>
              <a:rPr lang="it-IT" sz="1200" dirty="0" smtClean="0"/>
              <a:t>. </a:t>
            </a:r>
            <a:r>
              <a:rPr lang="it-IT" sz="1200" u="sng" dirty="0" smtClean="0"/>
              <a:t>UNI </a:t>
            </a:r>
            <a:r>
              <a:rPr lang="it-IT" sz="1200" u="sng" dirty="0"/>
              <a:t>EN ISO 14122-4</a:t>
            </a:r>
            <a:r>
              <a:rPr lang="it-IT" sz="1200" dirty="0"/>
              <a:t>: 2010 Sicurezza del macchinario -  Mezzi di accesso permanenti al macchinario – parte </a:t>
            </a:r>
            <a:r>
              <a:rPr lang="it-IT" sz="1200" dirty="0" smtClean="0"/>
              <a:t>4 </a:t>
            </a:r>
            <a:r>
              <a:rPr lang="it-IT" sz="1200" dirty="0"/>
              <a:t>– </a:t>
            </a:r>
            <a:endParaRPr lang="it-IT" sz="1200" dirty="0" smtClean="0"/>
          </a:p>
          <a:p>
            <a:pPr marL="0" lvl="0" indent="0" algn="just">
              <a:buNone/>
            </a:pPr>
            <a:r>
              <a:rPr lang="it-IT" sz="1200" dirty="0" smtClean="0"/>
              <a:t>Scale </a:t>
            </a:r>
            <a:r>
              <a:rPr lang="it-IT" sz="1200" dirty="0"/>
              <a:t>fisse</a:t>
            </a:r>
            <a:r>
              <a:rPr lang="it-IT" sz="1200" dirty="0" smtClean="0"/>
              <a:t>.</a:t>
            </a:r>
            <a:endParaRPr lang="it-IT" sz="1200" dirty="0"/>
          </a:p>
        </p:txBody>
      </p:sp>
      <p:cxnSp>
        <p:nvCxnSpPr>
          <p:cNvPr id="13" name="Connettore 1 12"/>
          <p:cNvCxnSpPr/>
          <p:nvPr/>
        </p:nvCxnSpPr>
        <p:spPr>
          <a:xfrm flipV="1">
            <a:off x="406609" y="4707984"/>
            <a:ext cx="3168352" cy="84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1 14"/>
          <p:cNvCxnSpPr/>
          <p:nvPr/>
        </p:nvCxnSpPr>
        <p:spPr>
          <a:xfrm flipV="1">
            <a:off x="406609" y="5183826"/>
            <a:ext cx="2888734" cy="84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1 15"/>
          <p:cNvCxnSpPr/>
          <p:nvPr/>
        </p:nvCxnSpPr>
        <p:spPr>
          <a:xfrm flipV="1">
            <a:off x="406608" y="5661248"/>
            <a:ext cx="2162965" cy="42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1 16"/>
          <p:cNvCxnSpPr/>
          <p:nvPr/>
        </p:nvCxnSpPr>
        <p:spPr>
          <a:xfrm>
            <a:off x="406609" y="6147548"/>
            <a:ext cx="72553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itolo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19256" cy="576065"/>
          </a:xfrm>
        </p:spPr>
        <p:txBody>
          <a:bodyPr/>
          <a:lstStyle/>
          <a:p>
            <a:pPr algn="ctr"/>
            <a:r>
              <a:rPr lang="it-IT" sz="2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NORMATIVA DI RIFERIMENTO</a:t>
            </a:r>
            <a:endParaRPr lang="it-IT" sz="28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egnaposto contenuto 1"/>
          <p:cNvSpPr txBox="1">
            <a:spLocks/>
          </p:cNvSpPr>
          <p:nvPr/>
        </p:nvSpPr>
        <p:spPr bwMode="auto">
          <a:xfrm>
            <a:off x="251520" y="823849"/>
            <a:ext cx="8640763" cy="2605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Symbol" panose="05050102010706020507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Symbol" panose="05050102010706020507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2088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anose="05050102010706020507" pitchFamily="18" charset="2"/>
              <a:buNone/>
              <a:defRPr/>
            </a:pPr>
            <a:r>
              <a:rPr lang="en-US" sz="1800" b="1" i="0" dirty="0" smtClean="0"/>
              <a:t>DIRETTIVA MACCHINE 2006/42/CE</a:t>
            </a:r>
          </a:p>
          <a:p>
            <a:pPr marL="0" indent="0" algn="just">
              <a:buFont typeface="Symbol" panose="05050102010706020507" pitchFamily="18" charset="2"/>
              <a:buNone/>
              <a:defRPr/>
            </a:pPr>
            <a:r>
              <a:rPr lang="it-IT" sz="1500" b="0" i="0" dirty="0" smtClean="0"/>
              <a:t>Allegato 1:</a:t>
            </a:r>
          </a:p>
          <a:p>
            <a:pPr marL="0" indent="0" algn="just">
              <a:buFont typeface="Symbol" panose="05050102010706020507" pitchFamily="18" charset="2"/>
              <a:buNone/>
              <a:defRPr/>
            </a:pPr>
            <a:r>
              <a:rPr lang="it-IT" sz="1500" b="0" i="0" dirty="0" smtClean="0"/>
              <a:t>1.5.15 Rischio di scivolamento, inciampo o caduta</a:t>
            </a:r>
          </a:p>
          <a:p>
            <a:pPr marL="0" indent="0" algn="just">
              <a:buFont typeface="Symbol" panose="05050102010706020507" pitchFamily="18" charset="2"/>
              <a:buNone/>
              <a:defRPr/>
            </a:pPr>
            <a:r>
              <a:rPr lang="it-IT" sz="1200" b="0" i="0" dirty="0" smtClean="0"/>
              <a:t>Le parti della macchina sulle quali è previsto lo spostamento o lo stazionamento delle persone devono essere progettate e costruite in modo da evitare che esse scivolino, inciampino o cadano su tali parti o fuori di esse. Se opportuno, dette parti devono essere dotate di mezzi di presa fissi rispetto all’utilizzatore che gli consentano di mantenere la stabilità.</a:t>
            </a:r>
          </a:p>
          <a:p>
            <a:pPr marL="0" indent="0" algn="just">
              <a:buFont typeface="Symbol" panose="05050102010706020507" pitchFamily="18" charset="2"/>
              <a:buNone/>
              <a:defRPr/>
            </a:pPr>
            <a:r>
              <a:rPr lang="it-IT" sz="1500" b="0" i="0" dirty="0" smtClean="0"/>
              <a:t>1.6.2 Accesso ai posti di lavoro e ai punti d’intervento utilizzati per la manutenzione.</a:t>
            </a:r>
          </a:p>
          <a:p>
            <a:pPr marL="0" indent="0" algn="just">
              <a:buFont typeface="Symbol" panose="05050102010706020507" pitchFamily="18" charset="2"/>
              <a:buNone/>
              <a:defRPr/>
            </a:pPr>
            <a:r>
              <a:rPr lang="it-IT" sz="1200" b="0" i="0" dirty="0" smtClean="0"/>
              <a:t>La macchina deve essere progettata e costruita in modo da permettere l’accesso in condizioni di sicurezza a tutte le zone in cui è necessario intervenire durante il funzionamento, la regolazione e la manutenzione della macchina.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Segnaposto piè di pagina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17414" name="Segnaposto numero diapositiva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E4C1D2CC-B710-4643-AEE6-B4204A543987}" type="slidenum">
              <a:rPr lang="it-IT" altLang="en-US" sz="1000" smtClean="0">
                <a:solidFill>
                  <a:schemeClr val="tx2"/>
                </a:solidFill>
              </a:rPr>
              <a:pPr/>
              <a:t>3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8" name="Titolo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19256" cy="576065"/>
          </a:xfrm>
        </p:spPr>
        <p:txBody>
          <a:bodyPr/>
          <a:lstStyle/>
          <a:p>
            <a:pPr algn="ctr"/>
            <a:r>
              <a:rPr lang="it-IT" sz="2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NORMATIVA DI RIFERIMENTO</a:t>
            </a:r>
            <a:endParaRPr lang="it-IT" sz="28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itolo 1"/>
          <p:cNvSpPr txBox="1">
            <a:spLocks/>
          </p:cNvSpPr>
          <p:nvPr/>
        </p:nvSpPr>
        <p:spPr>
          <a:xfrm>
            <a:off x="825009" y="620688"/>
            <a:ext cx="7032396" cy="25922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en-US" sz="1600" u="sng" dirty="0" smtClean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NTC 2008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it-IT" sz="1600" b="1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CNR-DT 205/07 </a:t>
            </a:r>
            <a:r>
              <a:rPr lang="it-IT" sz="1600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Istruzioni per la progettazione, l’esecuzione ed il controllo di strutture realizzate con profili sottili </a:t>
            </a:r>
            <a:r>
              <a:rPr lang="it-IT" sz="1600" dirty="0" err="1">
                <a:solidFill>
                  <a:srgbClr val="004C64"/>
                </a:solidFill>
                <a:latin typeface="+mn-lt"/>
                <a:ea typeface="+mn-ea"/>
                <a:cs typeface="+mn-cs"/>
              </a:rPr>
              <a:t>pultrusi</a:t>
            </a:r>
            <a:r>
              <a:rPr lang="it-IT" sz="1600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 di materiale composito </a:t>
            </a:r>
            <a:r>
              <a:rPr lang="it-IT" sz="1600" dirty="0" err="1">
                <a:solidFill>
                  <a:srgbClr val="004C64"/>
                </a:solidFill>
                <a:latin typeface="+mn-lt"/>
                <a:ea typeface="+mn-ea"/>
                <a:cs typeface="+mn-cs"/>
              </a:rPr>
              <a:t>fibrorinforzato</a:t>
            </a:r>
            <a:r>
              <a:rPr lang="it-IT" sz="1600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 FRP</a:t>
            </a:r>
            <a:r>
              <a:rPr lang="it-IT" sz="16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600" b="1" dirty="0" smtClean="0">
                <a:solidFill>
                  <a:srgbClr val="004C64"/>
                </a:solidFill>
              </a:rPr>
              <a:t>UNI EN 13706-1/-2/-3: </a:t>
            </a:r>
            <a:r>
              <a:rPr lang="en-US" sz="1600" b="1" dirty="0">
                <a:solidFill>
                  <a:srgbClr val="004C64"/>
                </a:solidFill>
              </a:rPr>
              <a:t>2003 </a:t>
            </a:r>
            <a:r>
              <a:rPr lang="en-US" sz="1600" dirty="0" err="1" smtClean="0">
                <a:solidFill>
                  <a:srgbClr val="004C64"/>
                </a:solidFill>
              </a:rPr>
              <a:t>Compositi</a:t>
            </a:r>
            <a:r>
              <a:rPr lang="en-US" sz="1600" dirty="0" smtClean="0">
                <a:solidFill>
                  <a:srgbClr val="004C64"/>
                </a:solidFill>
              </a:rPr>
              <a:t> </a:t>
            </a:r>
            <a:r>
              <a:rPr lang="en-US" sz="1600" dirty="0" err="1" smtClean="0">
                <a:solidFill>
                  <a:srgbClr val="004C64"/>
                </a:solidFill>
              </a:rPr>
              <a:t>plastici</a:t>
            </a:r>
            <a:r>
              <a:rPr lang="en-US" sz="1600" dirty="0" smtClean="0">
                <a:solidFill>
                  <a:srgbClr val="004C64"/>
                </a:solidFill>
              </a:rPr>
              <a:t> </a:t>
            </a:r>
            <a:r>
              <a:rPr lang="en-US" sz="1600" dirty="0" err="1" smtClean="0">
                <a:solidFill>
                  <a:srgbClr val="004C64"/>
                </a:solidFill>
              </a:rPr>
              <a:t>rinforzati</a:t>
            </a:r>
            <a:r>
              <a:rPr lang="en-US" sz="1600" dirty="0" smtClean="0">
                <a:solidFill>
                  <a:srgbClr val="004C64"/>
                </a:solidFill>
              </a:rPr>
              <a:t> – </a:t>
            </a:r>
            <a:r>
              <a:rPr lang="en-US" sz="1600" dirty="0" err="1" smtClean="0">
                <a:solidFill>
                  <a:srgbClr val="004C64"/>
                </a:solidFill>
              </a:rPr>
              <a:t>Specifiche</a:t>
            </a:r>
            <a:r>
              <a:rPr lang="en-US" sz="1600" dirty="0" smtClean="0">
                <a:solidFill>
                  <a:srgbClr val="004C64"/>
                </a:solidFill>
              </a:rPr>
              <a:t> per </a:t>
            </a:r>
            <a:r>
              <a:rPr lang="en-US" sz="1600" dirty="0" err="1" smtClean="0">
                <a:solidFill>
                  <a:srgbClr val="004C64"/>
                </a:solidFill>
              </a:rPr>
              <a:t>profili</a:t>
            </a:r>
            <a:r>
              <a:rPr lang="en-US" sz="1600" dirty="0" smtClean="0">
                <a:solidFill>
                  <a:srgbClr val="004C64"/>
                </a:solidFill>
              </a:rPr>
              <a:t> </a:t>
            </a:r>
            <a:r>
              <a:rPr lang="en-US" sz="1600" dirty="0" err="1" smtClean="0">
                <a:solidFill>
                  <a:srgbClr val="004C64"/>
                </a:solidFill>
              </a:rPr>
              <a:t>pultrusi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EN 1990:2002+A1 </a:t>
            </a:r>
            <a:r>
              <a:rPr lang="en-US" sz="16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Eurocode - Basis of structural design</a:t>
            </a:r>
            <a:endParaRPr lang="it-IT" sz="1600" dirty="0" smtClean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EN 1991-1-1: 2002</a:t>
            </a:r>
            <a:r>
              <a:rPr lang="en-US" sz="16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 Eurocode 1: Actions on structures - Part 1-1: General actions Densities, self-weight, imposed loads for buildings</a:t>
            </a:r>
            <a:endParaRPr lang="it-IT" sz="1600" dirty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itolo 1"/>
          <p:cNvSpPr txBox="1">
            <a:spLocks/>
          </p:cNvSpPr>
          <p:nvPr/>
        </p:nvSpPr>
        <p:spPr>
          <a:xfrm>
            <a:off x="836862" y="3620224"/>
            <a:ext cx="7529215" cy="276061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4C64"/>
                </a:solidFill>
              </a:rPr>
              <a:t>STRUCTURAL </a:t>
            </a:r>
            <a:r>
              <a:rPr lang="en-US" sz="2400" b="1" dirty="0">
                <a:solidFill>
                  <a:srgbClr val="004C64"/>
                </a:solidFill>
              </a:rPr>
              <a:t>DESIGN OF POLYMER COMPOSITES: EUROCOMP Design Code and Handbook, </a:t>
            </a:r>
            <a:r>
              <a:rPr lang="en-US" sz="2400" dirty="0">
                <a:solidFill>
                  <a:srgbClr val="004C64"/>
                </a:solidFill>
              </a:rPr>
              <a:t>edited by John L. Clarke, S &amp;FN </a:t>
            </a:r>
            <a:r>
              <a:rPr lang="en-US" sz="2400" dirty="0" err="1">
                <a:solidFill>
                  <a:srgbClr val="004C64"/>
                </a:solidFill>
              </a:rPr>
              <a:t>Spon</a:t>
            </a:r>
            <a:r>
              <a:rPr lang="en-US" sz="2400" dirty="0">
                <a:solidFill>
                  <a:srgbClr val="004C64"/>
                </a:solidFill>
              </a:rPr>
              <a:t>, London 1996</a:t>
            </a:r>
            <a:r>
              <a:rPr lang="en-US" sz="2400" dirty="0" smtClean="0">
                <a:solidFill>
                  <a:srgbClr val="004C64"/>
                </a:solidFill>
              </a:rPr>
              <a:t>.</a:t>
            </a:r>
          </a:p>
          <a:p>
            <a:pPr algn="just"/>
            <a:endParaRPr lang="en-US" sz="2400" dirty="0" smtClean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PRE-STANDARD </a:t>
            </a:r>
            <a:r>
              <a:rPr lang="en-US" sz="2400" b="1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FOR LOAD AND RESISTENCE FACTOR DESIGN (LRFD) OF PULTRUDED FIBER REINFORCED POLYMER (FRP) </a:t>
            </a:r>
            <a:r>
              <a:rPr lang="en-US" sz="24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STRUCTURES, </a:t>
            </a:r>
            <a:r>
              <a:rPr lang="en-US" sz="2400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American Composites </a:t>
            </a:r>
            <a:r>
              <a:rPr lang="en-US" sz="24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manufacturers </a:t>
            </a:r>
            <a:r>
              <a:rPr lang="en-US" sz="2400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Association (ACMA), Arlington, VA </a:t>
            </a:r>
          </a:p>
          <a:p>
            <a:pPr algn="just"/>
            <a:endParaRPr lang="en-US" sz="2400" b="1" dirty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MANUALI DI PROGETTAZIONE </a:t>
            </a:r>
            <a:r>
              <a:rPr lang="en-US" sz="24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di </a:t>
            </a:r>
            <a:r>
              <a:rPr lang="en-US" sz="2400" dirty="0" err="1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produttori</a:t>
            </a:r>
            <a:r>
              <a:rPr lang="en-US" sz="24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 di </a:t>
            </a:r>
            <a:r>
              <a:rPr lang="en-US" sz="2400" dirty="0" err="1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pultrusi</a:t>
            </a:r>
            <a:endParaRPr lang="en-US" sz="2400" dirty="0" smtClean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  <a:p>
            <a:pPr algn="just"/>
            <a:endParaRPr lang="en-US" sz="2400" b="1" dirty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it-IT" sz="24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PUBBLICAZIONI SCIENTIFICHE (riviste, articoli scientifici, Università, </a:t>
            </a:r>
            <a:r>
              <a:rPr lang="it-IT" sz="2400" b="1" dirty="0" err="1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ecc</a:t>
            </a:r>
            <a:r>
              <a:rPr lang="it-IT" sz="24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 algn="just"/>
            <a:endParaRPr lang="it-IT" sz="2400" b="1" dirty="0" smtClean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it-IT" sz="2400" b="1" dirty="0" smtClean="0">
                <a:solidFill>
                  <a:srgbClr val="004C64"/>
                </a:solidFill>
              </a:rPr>
              <a:t>PROSPECT FOR NEW GUIDANCE IN THE DESIGN OF FRP – </a:t>
            </a:r>
            <a:r>
              <a:rPr lang="it-IT" sz="2400" b="1" dirty="0" err="1" smtClean="0">
                <a:solidFill>
                  <a:srgbClr val="004C64"/>
                </a:solidFill>
              </a:rPr>
              <a:t>Support</a:t>
            </a:r>
            <a:r>
              <a:rPr lang="it-IT" sz="2400" b="1" dirty="0" smtClean="0">
                <a:solidFill>
                  <a:srgbClr val="004C64"/>
                </a:solidFill>
              </a:rPr>
              <a:t> to the </a:t>
            </a:r>
            <a:r>
              <a:rPr lang="it-IT" sz="2400" b="1" dirty="0" err="1" smtClean="0">
                <a:solidFill>
                  <a:srgbClr val="004C64"/>
                </a:solidFill>
              </a:rPr>
              <a:t>implementation</a:t>
            </a:r>
            <a:r>
              <a:rPr lang="it-IT" sz="2400" dirty="0" smtClean="0">
                <a:solidFill>
                  <a:srgbClr val="004C64"/>
                </a:solidFill>
              </a:rPr>
              <a:t>, </a:t>
            </a:r>
            <a:r>
              <a:rPr lang="it-IT" sz="2400" dirty="0" err="1" smtClean="0">
                <a:solidFill>
                  <a:srgbClr val="004C64"/>
                </a:solidFill>
              </a:rPr>
              <a:t>harmonization</a:t>
            </a:r>
            <a:r>
              <a:rPr lang="it-IT" sz="2400" dirty="0" smtClean="0">
                <a:solidFill>
                  <a:srgbClr val="004C64"/>
                </a:solidFill>
              </a:rPr>
              <a:t> and </a:t>
            </a:r>
            <a:r>
              <a:rPr lang="it-IT" sz="2400" dirty="0" err="1" smtClean="0">
                <a:solidFill>
                  <a:srgbClr val="004C64"/>
                </a:solidFill>
              </a:rPr>
              <a:t>further</a:t>
            </a:r>
            <a:r>
              <a:rPr lang="it-IT" sz="2400" dirty="0" smtClean="0">
                <a:solidFill>
                  <a:srgbClr val="004C64"/>
                </a:solidFill>
              </a:rPr>
              <a:t> </a:t>
            </a:r>
            <a:r>
              <a:rPr lang="it-IT" sz="2400" dirty="0" err="1" smtClean="0">
                <a:solidFill>
                  <a:srgbClr val="004C64"/>
                </a:solidFill>
              </a:rPr>
              <a:t>development</a:t>
            </a:r>
            <a:r>
              <a:rPr lang="it-IT" sz="2400" dirty="0" smtClean="0">
                <a:solidFill>
                  <a:srgbClr val="004C64"/>
                </a:solidFill>
              </a:rPr>
              <a:t> of the </a:t>
            </a:r>
            <a:r>
              <a:rPr lang="it-IT" sz="2400" dirty="0" err="1" smtClean="0">
                <a:solidFill>
                  <a:srgbClr val="004C64"/>
                </a:solidFill>
              </a:rPr>
              <a:t>Eurocodes</a:t>
            </a:r>
            <a:endParaRPr lang="it-IT" sz="2400" b="1" dirty="0">
              <a:solidFill>
                <a:srgbClr val="004C64"/>
              </a:solidFill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825009" y="3315098"/>
            <a:ext cx="7148660" cy="27789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lnSpc>
                <a:spcPct val="60000"/>
              </a:lnSpc>
            </a:pPr>
            <a:r>
              <a:rPr lang="es-ES_tradnl" b="1" dirty="0" smtClean="0">
                <a:solidFill>
                  <a:srgbClr val="004C64"/>
                </a:solidFill>
              </a:rPr>
              <a:t>ULTERIORI AUSILI PER LA PROGETTAZIONE:</a:t>
            </a:r>
            <a:endParaRPr lang="it-IT" b="1" dirty="0">
              <a:solidFill>
                <a:srgbClr val="004C64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egnaposto piè di pagina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18435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xfrm>
            <a:off x="4071938" y="6249988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DD534495-8148-41F1-816C-CD0B58C3F9B4}" type="slidenum">
              <a:rPr lang="it-IT" altLang="en-US" sz="1000" smtClean="0">
                <a:solidFill>
                  <a:schemeClr val="tx2"/>
                </a:solidFill>
              </a:rPr>
              <a:pPr/>
              <a:t>4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13" name="Titolo 1"/>
          <p:cNvSpPr txBox="1">
            <a:spLocks/>
          </p:cNvSpPr>
          <p:nvPr/>
        </p:nvSpPr>
        <p:spPr>
          <a:xfrm>
            <a:off x="2652962" y="1487856"/>
            <a:ext cx="4056871" cy="3998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it-IT" sz="16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Destinazioni d’uso delle strutture in PRFV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it-IT" sz="27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15" name="Connettore 2 14"/>
          <p:cNvCxnSpPr/>
          <p:nvPr/>
        </p:nvCxnSpPr>
        <p:spPr>
          <a:xfrm flipH="1">
            <a:off x="3124198" y="1864997"/>
            <a:ext cx="567266" cy="33443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>
            <a:off x="5388419" y="1864997"/>
            <a:ext cx="563645" cy="33443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itolo 1"/>
          <p:cNvSpPr txBox="1">
            <a:spLocks/>
          </p:cNvSpPr>
          <p:nvPr/>
        </p:nvSpPr>
        <p:spPr>
          <a:xfrm>
            <a:off x="1793594" y="2304970"/>
            <a:ext cx="1735666" cy="5639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strutture in PRFV</a:t>
            </a:r>
          </a:p>
          <a:p>
            <a:r>
              <a:rPr lang="it-IT" sz="1800" b="1" u="sng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ad uso industriale</a:t>
            </a:r>
          </a:p>
          <a:p>
            <a:pPr algn="just"/>
            <a:endParaRPr lang="it-IT" sz="27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Titolo 1"/>
          <p:cNvSpPr txBox="1">
            <a:spLocks/>
          </p:cNvSpPr>
          <p:nvPr/>
        </p:nvSpPr>
        <p:spPr>
          <a:xfrm>
            <a:off x="5782731" y="2319968"/>
            <a:ext cx="1735666" cy="5639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strutture in PRFV</a:t>
            </a:r>
          </a:p>
          <a:p>
            <a:r>
              <a:rPr lang="it-IT" sz="1800" b="1" u="sng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ad uso civile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it-IT" sz="27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Titolo 1"/>
          <p:cNvSpPr txBox="1">
            <a:spLocks/>
          </p:cNvSpPr>
          <p:nvPr/>
        </p:nvSpPr>
        <p:spPr>
          <a:xfrm>
            <a:off x="5220072" y="3501008"/>
            <a:ext cx="3453001" cy="25922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it-IT" sz="1600" b="1" u="sng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In ITALIA</a:t>
            </a:r>
            <a:r>
              <a:rPr lang="it-IT" sz="1600" b="1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 </a:t>
            </a:r>
            <a:r>
              <a:rPr lang="it-IT" sz="1600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le norme di riferimento per la progettazione civile sono le </a:t>
            </a:r>
            <a:r>
              <a:rPr lang="it-IT" sz="1600" u="sng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NTC2008</a:t>
            </a:r>
            <a:r>
              <a:rPr lang="it-IT" sz="1600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, </a:t>
            </a:r>
            <a:r>
              <a:rPr lang="it-IT" sz="16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che indicano al PAR. 4.6 la possibilità di utilizzare il PRFV come materiale da costruzione, ma tali progetti devono </a:t>
            </a:r>
            <a:r>
              <a:rPr lang="it-IT" sz="1600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essere approvati dal </a:t>
            </a:r>
            <a:r>
              <a:rPr lang="it-IT" sz="1600" u="sng" dirty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SERVIZIO TECNICO CENTRALE SU PARERE DEL CONSIGLIO SUPERIORE DEI LAVORI PUBBLICI</a:t>
            </a:r>
            <a:r>
              <a:rPr lang="it-IT" sz="16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.</a:t>
            </a:r>
            <a:endParaRPr lang="it-IT" sz="1600" dirty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1228396" y="3649216"/>
            <a:ext cx="3453001" cy="25922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it-IT" sz="16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Si fa riferimento:</a:t>
            </a:r>
          </a:p>
          <a:p>
            <a:pPr algn="just"/>
            <a:endParaRPr lang="it-IT" sz="1600" b="1" dirty="0" smtClean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  <a:p>
            <a:pPr marL="285750" indent="-285750" algn="just">
              <a:buFontTx/>
              <a:buChar char="-"/>
            </a:pPr>
            <a:r>
              <a:rPr lang="it-IT" sz="16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alla direttiva macchine</a:t>
            </a:r>
          </a:p>
          <a:p>
            <a:pPr marL="285750" indent="-285750" algn="just">
              <a:buFontTx/>
              <a:buChar char="-"/>
            </a:pPr>
            <a:endParaRPr lang="it-IT" sz="1600" b="1" dirty="0" smtClean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  <a:p>
            <a:pPr marL="285750" indent="-285750" algn="just">
              <a:buFontTx/>
              <a:buChar char="-"/>
            </a:pPr>
            <a:r>
              <a:rPr lang="it-IT" sz="1600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alle norme UNI EN 14122</a:t>
            </a:r>
            <a:r>
              <a:rPr lang="it-IT" sz="1600" b="1" dirty="0" smtClean="0">
                <a:solidFill>
                  <a:srgbClr val="004C64"/>
                </a:solidFill>
                <a:latin typeface="+mn-lt"/>
                <a:ea typeface="+mn-ea"/>
                <a:cs typeface="+mn-cs"/>
              </a:rPr>
              <a:t> </a:t>
            </a:r>
            <a:endParaRPr lang="it-IT" sz="1600" dirty="0">
              <a:solidFill>
                <a:srgbClr val="004C64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5" name="Connettore 2 4"/>
          <p:cNvCxnSpPr>
            <a:stCxn id="18" idx="2"/>
          </p:cNvCxnSpPr>
          <p:nvPr/>
        </p:nvCxnSpPr>
        <p:spPr>
          <a:xfrm>
            <a:off x="6650564" y="2883951"/>
            <a:ext cx="0" cy="61705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>
            <a:off x="2647502" y="2883951"/>
            <a:ext cx="0" cy="61705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egnaposto piè di pagina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19459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BC56206C-BF1F-4EA8-BE29-B1DF420C2341}" type="slidenum">
              <a:rPr lang="it-IT" altLang="en-US" sz="1000" smtClean="0">
                <a:solidFill>
                  <a:schemeClr val="tx2"/>
                </a:solidFill>
              </a:rPr>
              <a:pPr/>
              <a:t>5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18" name="Titolo 1"/>
          <p:cNvSpPr txBox="1">
            <a:spLocks/>
          </p:cNvSpPr>
          <p:nvPr/>
        </p:nvSpPr>
        <p:spPr>
          <a:xfrm>
            <a:off x="467544" y="260648"/>
            <a:ext cx="8219256" cy="57606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800" i="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 DI REALIZZAZIONI 1</a:t>
            </a:r>
            <a:endParaRPr lang="it-IT" sz="2800" b="1" i="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4" t="9563" r="31309" b="29662"/>
          <a:stretch/>
        </p:blipFill>
        <p:spPr>
          <a:xfrm>
            <a:off x="97654" y="908720"/>
            <a:ext cx="7297445" cy="432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84" t="16993" r="39450" b="33092"/>
          <a:stretch/>
        </p:blipFill>
        <p:spPr>
          <a:xfrm>
            <a:off x="7092280" y="3645024"/>
            <a:ext cx="1887014" cy="28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egnaposto piè di pagina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20483" name="Segnaposto numero diapositiva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A9576A52-2478-4FEE-8D33-5B2917C7A85B}" type="slidenum">
              <a:rPr lang="it-IT" altLang="en-US" sz="1000" smtClean="0">
                <a:solidFill>
                  <a:schemeClr val="tx2"/>
                </a:solidFill>
              </a:rPr>
              <a:pPr/>
              <a:t>6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467544" y="260648"/>
            <a:ext cx="8219256" cy="57606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800" i="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 DI REALIZZAZIONI 1</a:t>
            </a:r>
            <a:endParaRPr lang="it-IT" sz="2800" b="1" i="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26" y="836713"/>
            <a:ext cx="2544701" cy="54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836713"/>
            <a:ext cx="2491227" cy="54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049" y="833994"/>
            <a:ext cx="1410629" cy="54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998" y="836712"/>
            <a:ext cx="1483546" cy="54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egnaposto piè di pagina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21507" name="Segnaposto numero diapositiva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3084A04F-6E65-40AB-9252-32341889CDE7}" type="slidenum">
              <a:rPr lang="it-IT" altLang="en-US" sz="1000" smtClean="0">
                <a:solidFill>
                  <a:schemeClr val="tx2"/>
                </a:solidFill>
              </a:rPr>
              <a:pPr/>
              <a:t>7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467544" y="271738"/>
            <a:ext cx="8219256" cy="57606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800" i="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 DI REALIZZAZIONI 1</a:t>
            </a:r>
            <a:endParaRPr lang="it-IT" sz="2800" b="1" i="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2" y="1268760"/>
            <a:ext cx="8640000" cy="4862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12 0066 00 REV struttura 02-Model.jpg"/>
          <p:cNvPicPr>
            <a:picLocks noChangeAspect="1"/>
          </p:cNvPicPr>
          <p:nvPr/>
        </p:nvPicPr>
        <p:blipFill>
          <a:blip r:embed="rId2"/>
          <a:srcRect l="5905" t="1701" r="3149" b="1701"/>
          <a:stretch>
            <a:fillRect/>
          </a:stretch>
        </p:blipFill>
        <p:spPr>
          <a:xfrm rot="16200000">
            <a:off x="1919707" y="-327418"/>
            <a:ext cx="5544616" cy="7728861"/>
          </a:xfrm>
          <a:prstGeom prst="rect">
            <a:avLst/>
          </a:prstGeom>
        </p:spPr>
      </p:pic>
      <p:pic>
        <p:nvPicPr>
          <p:cNvPr id="7" name="Picture 6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/>
          <a:srcRect t="4213" b="4518"/>
          <a:stretch/>
        </p:blipFill>
        <p:spPr bwMode="auto">
          <a:xfrm>
            <a:off x="616732" y="764704"/>
            <a:ext cx="7920879" cy="550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554" name="Segnaposto piè di pagina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23555" name="Segnaposto numero diapositiva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C62BD715-6B67-4439-B07B-C5E1207A600C}" type="slidenum">
              <a:rPr lang="it-IT" altLang="en-US" sz="1000" smtClean="0">
                <a:solidFill>
                  <a:schemeClr val="tx2"/>
                </a:solidFill>
              </a:rPr>
              <a:pPr/>
              <a:t>8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467544" y="271738"/>
            <a:ext cx="8219256" cy="57606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800" i="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 DI REALIZZAZIONI 2</a:t>
            </a:r>
            <a:endParaRPr lang="it-IT" sz="2800" b="1" i="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egnaposto piè di pagina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25603" name="Segnaposto numero diapositiva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7248E189-514D-4367-8ECC-719C3B5592DF}" type="slidenum">
              <a:rPr lang="it-IT" altLang="en-US" sz="1000" smtClean="0">
                <a:solidFill>
                  <a:schemeClr val="tx2"/>
                </a:solidFill>
              </a:rPr>
              <a:pPr/>
              <a:t>9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467544" y="271738"/>
            <a:ext cx="8219256" cy="57606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800" i="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 DI REALIZZAZIONI 2</a:t>
            </a:r>
            <a:endParaRPr lang="it-IT" sz="2800" b="1" i="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Segnaposto contenuto 4"/>
          <p:cNvPicPr>
            <a:picLocks noGrp="1"/>
          </p:cNvPicPr>
          <p:nvPr>
            <p:ph idx="1"/>
          </p:nvPr>
        </p:nvPicPr>
        <p:blipFill>
          <a:blip r:embed="rId2" cstate="print"/>
          <a:srcRect t="3980"/>
          <a:stretch>
            <a:fillRect/>
          </a:stretch>
        </p:blipFill>
        <p:spPr>
          <a:xfrm>
            <a:off x="467544" y="1019485"/>
            <a:ext cx="4481753" cy="3312368"/>
          </a:xfrm>
          <a:prstGeom prst="rect">
            <a:avLst/>
          </a:prstGeom>
        </p:spPr>
      </p:pic>
      <p:pic>
        <p:nvPicPr>
          <p:cNvPr id="8" name="Immagine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553313"/>
            <a:ext cx="8170093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magin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764704"/>
            <a:ext cx="3599100" cy="27000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968" y="764704"/>
            <a:ext cx="3599094" cy="2700000"/>
          </a:xfrm>
          <a:prstGeom prst="rect">
            <a:avLst/>
          </a:prstGeom>
        </p:spPr>
      </p:pic>
      <p:sp>
        <p:nvSpPr>
          <p:cNvPr id="26626" name="Segnaposto piè di pagina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26627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1896ECB7-ECFF-444F-8328-0FCD8D0894E1}" type="slidenum">
              <a:rPr lang="it-IT" altLang="en-US" sz="1000" smtClean="0">
                <a:solidFill>
                  <a:schemeClr val="tx2"/>
                </a:solidFill>
              </a:rPr>
              <a:pPr/>
              <a:t>10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15" name="Titolo 1"/>
          <p:cNvSpPr txBox="1">
            <a:spLocks/>
          </p:cNvSpPr>
          <p:nvPr/>
        </p:nvSpPr>
        <p:spPr>
          <a:xfrm>
            <a:off x="467544" y="271738"/>
            <a:ext cx="8219256" cy="57606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800" i="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 DI REALIZZAZIONI 2</a:t>
            </a:r>
            <a:endParaRPr lang="it-IT" sz="2800" b="1" i="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Segnaposto contenuto 3" descr="20120711_15201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6178" y="1341168"/>
            <a:ext cx="2700000" cy="3600000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pic>
        <p:nvPicPr>
          <p:cNvPr id="17" name="Segnaposto contenuto 3" descr="20120711_15200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6336" y="1341168"/>
            <a:ext cx="2700000" cy="3600000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pic>
        <p:nvPicPr>
          <p:cNvPr id="20" name="Immagine 19" descr="DSC0180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968" y="3598319"/>
            <a:ext cx="3600000" cy="2700000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60032" y="3598319"/>
            <a:ext cx="3599071" cy="27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Segnaposto piè di pagina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27663" name="AutoShape 2" descr="Risultati immagini per IMPIANTI CHIMICI"/>
          <p:cNvSpPr>
            <a:spLocks noChangeAspect="1" noChangeArrowheads="1"/>
          </p:cNvSpPr>
          <p:nvPr/>
        </p:nvSpPr>
        <p:spPr bwMode="auto">
          <a:xfrm>
            <a:off x="-23813" y="754063"/>
            <a:ext cx="1908176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endParaRPr lang="en-GB" altLang="en-US" sz="1200"/>
          </a:p>
        </p:txBody>
      </p:sp>
      <p:sp>
        <p:nvSpPr>
          <p:cNvPr id="27665" name="Segnaposto numero diapositiva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2EF5B9CB-1E7B-49BC-BB18-6B46517B74DE}" type="slidenum">
              <a:rPr lang="it-IT" altLang="en-US" sz="1000" smtClean="0">
                <a:solidFill>
                  <a:schemeClr val="tx2"/>
                </a:solidFill>
              </a:rPr>
              <a:pPr/>
              <a:t>11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21" name="Titolo 1"/>
          <p:cNvSpPr txBox="1">
            <a:spLocks/>
          </p:cNvSpPr>
          <p:nvPr/>
        </p:nvSpPr>
        <p:spPr>
          <a:xfrm>
            <a:off x="467544" y="271738"/>
            <a:ext cx="8219256" cy="57606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800" i="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 DI REALIZZAZIONI 3</a:t>
            </a:r>
            <a:endParaRPr lang="it-IT" sz="2800" b="1" i="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01" y="1556792"/>
            <a:ext cx="6724650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836207"/>
            <a:ext cx="5066319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Segnaposto piè di pagina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467544" y="271738"/>
            <a:ext cx="8219256" cy="57606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800" i="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 DI REALIZZAZIONI 3</a:t>
            </a:r>
            <a:endParaRPr lang="it-IT" sz="2800" b="1" i="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42920"/>
            <a:ext cx="640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857886"/>
            <a:ext cx="640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172" y="2676904"/>
            <a:ext cx="640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egnaposto piè di pagina 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en-US" sz="1000" smtClean="0">
                <a:solidFill>
                  <a:schemeClr val="tx2"/>
                </a:solidFill>
              </a:rPr>
              <a:t>TOGETHER for TOMORROW</a:t>
            </a:r>
          </a:p>
        </p:txBody>
      </p:sp>
      <p:sp>
        <p:nvSpPr>
          <p:cNvPr id="30723" name="Segnaposto numero diapositiva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fld id="{05771C1F-90AF-45BA-9440-03C1FC9FE7FC}" type="slidenum">
              <a:rPr lang="it-IT" altLang="en-US" sz="1000" smtClean="0">
                <a:solidFill>
                  <a:schemeClr val="tx2"/>
                </a:solidFill>
              </a:rPr>
              <a:pPr/>
              <a:t>13</a:t>
            </a:fld>
            <a:endParaRPr lang="it-IT" altLang="en-US" sz="1000" smtClean="0">
              <a:solidFill>
                <a:schemeClr val="tx2"/>
              </a:solidFill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467544" y="271738"/>
            <a:ext cx="8219256" cy="57606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FFFF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2800" i="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 DI REALIZZAZIONI 3</a:t>
            </a:r>
            <a:endParaRPr lang="it-IT" sz="2800" b="1" i="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763" y="989606"/>
            <a:ext cx="4680000" cy="468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80" y="989606"/>
            <a:ext cx="3600000" cy="36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636912"/>
            <a:ext cx="3600000" cy="36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TOGETHER for TOMORROW</a:t>
            </a:r>
            <a:endParaRPr lang="it-IT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E0B0A3-506D-4275-A5A3-C6D7DAA38E5F}" type="slidenum">
              <a:rPr lang="it-IT" altLang="en-US" smtClean="0"/>
              <a:pPr>
                <a:defRPr/>
              </a:pPr>
              <a:t>14</a:t>
            </a:fld>
            <a:endParaRPr lang="it-IT" altLang="en-US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4607"/>
            <a:ext cx="4161743" cy="56211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93021"/>
            <a:ext cx="3575531" cy="2681648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5207"/>
            <a:ext cx="3576465" cy="268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91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nde">
  <a:themeElements>
    <a:clrScheme name="Ond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nde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nde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5280</TotalTime>
  <Words>650</Words>
  <Application>Microsoft Office PowerPoint</Application>
  <PresentationFormat>Presentazione su schermo (4:3)</PresentationFormat>
  <Paragraphs>95</Paragraphs>
  <Slides>14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5" baseType="lpstr">
      <vt:lpstr>Onde</vt:lpstr>
      <vt:lpstr>SEMINARIO CONFINDUSTRIA UDINE  </vt:lpstr>
      <vt:lpstr>NORMATIVA DI RIFERIMENTO</vt:lpstr>
      <vt:lpstr>NORMATIVA DI RIFERIMENTO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Sarplast Case History 2004-2007</dc:title>
  <dc:creator>G-Famoos</dc:creator>
  <cp:lastModifiedBy>Manuela Buttazzi</cp:lastModifiedBy>
  <cp:revision>340</cp:revision>
  <cp:lastPrinted>2014-08-05T13:51:04Z</cp:lastPrinted>
  <dcterms:created xsi:type="dcterms:W3CDTF">2005-03-04T10:08:38Z</dcterms:created>
  <dcterms:modified xsi:type="dcterms:W3CDTF">2016-11-28T08:52:26Z</dcterms:modified>
</cp:coreProperties>
</file>